
<file path=[Content_Types].xml><?xml version="1.0" encoding="utf-8"?>
<Types xmlns="http://schemas.openxmlformats.org/package/2006/content-types">
  <Default Extension="jpeg" ContentType="image/jpeg"/>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10.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colors9.xml" ContentType="application/vnd.openxmlformats-officedocument.drawingml.diagramColors+xml"/>
  <Override PartName="/ppt/diagrams/data1.xml" ContentType="application/vnd.openxmlformats-officedocument.drawingml.diagramData+xml"/>
  <Override PartName="/ppt/diagrams/data10.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rawing1.xml" ContentType="application/vnd.ms-office.drawingml.diagramDrawing+xml"/>
  <Override PartName="/ppt/diagrams/drawing10.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drawing9.xml" ContentType="application/vnd.ms-office.drawingml.diagramDrawing+xml"/>
  <Override PartName="/ppt/diagrams/layout1.xml" ContentType="application/vnd.openxmlformats-officedocument.drawingml.diagramLayout+xml"/>
  <Override PartName="/ppt/diagrams/layout10.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layout9.xml" ContentType="application/vnd.openxmlformats-officedocument.drawingml.diagramLayout+xml"/>
  <Override PartName="/ppt/diagrams/quickStyle1.xml" ContentType="application/vnd.openxmlformats-officedocument.drawingml.diagramStyle+xml"/>
  <Override PartName="/ppt/diagrams/quickStyle10.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diagrams/quickStyle9.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17"/>
  </p:handoutMasterIdLst>
  <p:sldIdLst>
    <p:sldId id="862" r:id="rId3"/>
    <p:sldId id="857" r:id="rId5"/>
    <p:sldId id="768" r:id="rId6"/>
    <p:sldId id="858" r:id="rId7"/>
    <p:sldId id="859" r:id="rId8"/>
    <p:sldId id="860" r:id="rId9"/>
    <p:sldId id="861" r:id="rId10"/>
    <p:sldId id="634" r:id="rId11"/>
    <p:sldId id="796" r:id="rId12"/>
    <p:sldId id="797" r:id="rId13"/>
    <p:sldId id="798" r:id="rId14"/>
    <p:sldId id="962" r:id="rId15"/>
    <p:sldId id="799" r:id="rId16"/>
    <p:sldId id="800" r:id="rId17"/>
    <p:sldId id="963" r:id="rId18"/>
    <p:sldId id="801" r:id="rId19"/>
    <p:sldId id="964" r:id="rId20"/>
    <p:sldId id="965" r:id="rId21"/>
    <p:sldId id="967" r:id="rId22"/>
    <p:sldId id="966" r:id="rId23"/>
    <p:sldId id="968" r:id="rId24"/>
    <p:sldId id="802" r:id="rId25"/>
    <p:sldId id="969" r:id="rId26"/>
    <p:sldId id="803" r:id="rId27"/>
    <p:sldId id="804" r:id="rId28"/>
    <p:sldId id="805" r:id="rId29"/>
    <p:sldId id="806" r:id="rId30"/>
    <p:sldId id="970" r:id="rId31"/>
    <p:sldId id="855" r:id="rId32"/>
    <p:sldId id="971" r:id="rId33"/>
    <p:sldId id="808" r:id="rId34"/>
    <p:sldId id="809" r:id="rId35"/>
    <p:sldId id="810" r:id="rId36"/>
    <p:sldId id="811" r:id="rId37"/>
    <p:sldId id="812" r:id="rId38"/>
    <p:sldId id="813" r:id="rId39"/>
    <p:sldId id="814" r:id="rId40"/>
    <p:sldId id="815" r:id="rId41"/>
    <p:sldId id="856" r:id="rId42"/>
    <p:sldId id="972" r:id="rId43"/>
    <p:sldId id="817" r:id="rId44"/>
    <p:sldId id="818" r:id="rId45"/>
    <p:sldId id="819" r:id="rId46"/>
    <p:sldId id="820" r:id="rId47"/>
    <p:sldId id="821" r:id="rId48"/>
    <p:sldId id="822" r:id="rId49"/>
    <p:sldId id="823" r:id="rId50"/>
    <p:sldId id="824" r:id="rId51"/>
    <p:sldId id="825" r:id="rId52"/>
    <p:sldId id="826" r:id="rId53"/>
    <p:sldId id="827" r:id="rId54"/>
    <p:sldId id="828" r:id="rId55"/>
    <p:sldId id="829" r:id="rId56"/>
    <p:sldId id="830" r:id="rId57"/>
    <p:sldId id="973" r:id="rId58"/>
    <p:sldId id="831" r:id="rId59"/>
    <p:sldId id="832" r:id="rId60"/>
    <p:sldId id="834" r:id="rId61"/>
    <p:sldId id="835" r:id="rId62"/>
    <p:sldId id="836" r:id="rId63"/>
    <p:sldId id="837" r:id="rId64"/>
    <p:sldId id="838" r:id="rId65"/>
    <p:sldId id="839" r:id="rId66"/>
    <p:sldId id="840" r:id="rId67"/>
    <p:sldId id="1063" r:id="rId68"/>
    <p:sldId id="636" r:id="rId69"/>
    <p:sldId id="707" r:id="rId70"/>
    <p:sldId id="711" r:id="rId71"/>
    <p:sldId id="709" r:id="rId72"/>
    <p:sldId id="708" r:id="rId73"/>
    <p:sldId id="784" r:id="rId74"/>
    <p:sldId id="641" r:id="rId75"/>
    <p:sldId id="645" r:id="rId76"/>
    <p:sldId id="642" r:id="rId77"/>
    <p:sldId id="699" r:id="rId78"/>
    <p:sldId id="700" r:id="rId79"/>
    <p:sldId id="701" r:id="rId80"/>
    <p:sldId id="702" r:id="rId81"/>
    <p:sldId id="703" r:id="rId82"/>
    <p:sldId id="644" r:id="rId83"/>
    <p:sldId id="757" r:id="rId84"/>
    <p:sldId id="758" r:id="rId85"/>
    <p:sldId id="765" r:id="rId86"/>
    <p:sldId id="759" r:id="rId87"/>
    <p:sldId id="762" r:id="rId88"/>
    <p:sldId id="763" r:id="rId89"/>
    <p:sldId id="849" r:id="rId90"/>
    <p:sldId id="850" r:id="rId91"/>
    <p:sldId id="851" r:id="rId92"/>
    <p:sldId id="852" r:id="rId93"/>
    <p:sldId id="853" r:id="rId94"/>
    <p:sldId id="854" r:id="rId95"/>
    <p:sldId id="764" r:id="rId96"/>
    <p:sldId id="766" r:id="rId97"/>
    <p:sldId id="767" r:id="rId98"/>
    <p:sldId id="795" r:id="rId99"/>
    <p:sldId id="794" r:id="rId100"/>
    <p:sldId id="761" r:id="rId101"/>
    <p:sldId id="841" r:id="rId102"/>
    <p:sldId id="866" r:id="rId103"/>
    <p:sldId id="867" r:id="rId104"/>
    <p:sldId id="868" r:id="rId105"/>
    <p:sldId id="869" r:id="rId106"/>
    <p:sldId id="870" r:id="rId107"/>
    <p:sldId id="871" r:id="rId108"/>
    <p:sldId id="872" r:id="rId109"/>
    <p:sldId id="873" r:id="rId110"/>
    <p:sldId id="874" r:id="rId111"/>
    <p:sldId id="875" r:id="rId112"/>
    <p:sldId id="876" r:id="rId113"/>
    <p:sldId id="877" r:id="rId114"/>
    <p:sldId id="878" r:id="rId115"/>
    <p:sldId id="864" r:id="rId116"/>
  </p:sldIdLst>
  <p:sldSz cx="10691495" cy="7559675"/>
  <p:notesSz cx="9144000" cy="6858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91AB"/>
    <a:srgbClr val="A5302D"/>
    <a:srgbClr val="7E9F39"/>
    <a:srgbClr val="DA7520"/>
    <a:srgbClr val="644587"/>
    <a:srgbClr val="7F2D2B"/>
    <a:srgbClr val="0F6FC6"/>
    <a:srgbClr val="00B0F0"/>
    <a:srgbClr val="248CD8"/>
    <a:srgbClr val="3194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33" autoAdjust="0"/>
    <p:restoredTop sz="94595" autoAdjust="0"/>
  </p:normalViewPr>
  <p:slideViewPr>
    <p:cSldViewPr>
      <p:cViewPr>
        <p:scale>
          <a:sx n="112" d="100"/>
          <a:sy n="112" d="100"/>
        </p:scale>
        <p:origin x="-72" y="-306"/>
      </p:cViewPr>
      <p:guideLst>
        <p:guide orient="horz" pos="2414"/>
        <p:guide pos="3332"/>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3" d="100"/>
          <a:sy n="83" d="100"/>
        </p:scale>
        <p:origin x="-3876" y="-102"/>
      </p:cViewPr>
      <p:guideLst>
        <p:guide orient="horz" pos="2190"/>
        <p:guide pos="2850"/>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0" Type="http://schemas.openxmlformats.org/officeDocument/2006/relationships/tableStyles" Target="tableStyles.xml"/><Relationship Id="rId12" Type="http://schemas.openxmlformats.org/officeDocument/2006/relationships/slide" Target="slides/slide9.xml"/><Relationship Id="rId119" Type="http://schemas.openxmlformats.org/officeDocument/2006/relationships/viewProps" Target="viewProps.xml"/><Relationship Id="rId118" Type="http://schemas.openxmlformats.org/officeDocument/2006/relationships/presProps" Target="presProps.xml"/><Relationship Id="rId117" Type="http://schemas.openxmlformats.org/officeDocument/2006/relationships/handoutMaster" Target="handoutMasters/handoutMaster1.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60B9BB0-4A7D-432A-BD9D-950037A0151B}" type="doc">
      <dgm:prSet loTypeId="urn:microsoft.com/office/officeart/2005/8/layout/arrow2" loCatId="process" qsTypeId="urn:microsoft.com/office/officeart/2005/8/quickstyle/simple1" qsCatId="simple" csTypeId="urn:microsoft.com/office/officeart/2005/8/colors/colorful5" csCatId="colorful" phldr="1"/>
      <dgm:spPr/>
      <dgm:t>
        <a:bodyPr/>
        <a:lstStyle/>
        <a:p>
          <a:endParaRPr lang="zh-CN" altLang="en-US"/>
        </a:p>
      </dgm:t>
    </dgm:pt>
    <dgm:pt modelId="{575E5287-632E-407C-93A5-ADBD05E262DE}">
      <dgm:prSet phldrT="[文本]" custT="1"/>
      <dgm:spPr/>
      <dgm:t>
        <a:bodyPr/>
        <a:lstStyle/>
        <a:p>
          <a:r>
            <a:rPr lang="zh-CN" altLang="en-US" sz="1200" b="1" dirty="0" smtClean="0">
              <a:latin typeface="微软雅黑" panose="020B0503020204020204" pitchFamily="34" charset="-122"/>
              <a:ea typeface="微软雅黑" panose="020B0503020204020204" pitchFamily="34" charset="-122"/>
            </a:rPr>
            <a:t>识别率、速度及准确度高</a:t>
          </a:r>
          <a:endParaRPr lang="zh-CN" altLang="en-US" sz="1200" b="1" dirty="0"/>
        </a:p>
      </dgm:t>
    </dgm:pt>
    <dgm:pt modelId="{72CE2888-3A8B-4F36-AA67-380E03FE6F26}" cxnId="{643741A4-8B78-4F64-8EDE-03B7762A746C}" type="parTrans">
      <dgm:prSet/>
      <dgm:spPr/>
      <dgm:t>
        <a:bodyPr/>
        <a:lstStyle/>
        <a:p>
          <a:endParaRPr lang="zh-CN" altLang="en-US"/>
        </a:p>
      </dgm:t>
    </dgm:pt>
    <dgm:pt modelId="{6AFAD280-4DD3-40E1-B32A-53DCA3D7F149}" cxnId="{643741A4-8B78-4F64-8EDE-03B7762A746C}" type="sibTrans">
      <dgm:prSet/>
      <dgm:spPr/>
      <dgm:t>
        <a:bodyPr/>
        <a:lstStyle/>
        <a:p>
          <a:endParaRPr lang="zh-CN" altLang="en-US"/>
        </a:p>
      </dgm:t>
    </dgm:pt>
    <dgm:pt modelId="{72125934-0E80-437F-A7E5-61DC97CFFA74}">
      <dgm:prSet phldrT="[文本]" custT="1"/>
      <dgm:spPr/>
      <dgm:t>
        <a:bodyPr/>
        <a:lstStyle/>
        <a:p>
          <a:r>
            <a:rPr lang="zh-CN" altLang="zh-CN" sz="1200" b="1" dirty="0" smtClean="0">
              <a:latin typeface="微软雅黑" panose="020B0503020204020204" pitchFamily="34" charset="-122"/>
              <a:ea typeface="微软雅黑" panose="020B0503020204020204" pitchFamily="34" charset="-122"/>
            </a:rPr>
            <a:t>可识别最小号牌宽度为</a:t>
          </a:r>
          <a:r>
            <a:rPr lang="en-US" altLang="zh-CN" sz="1200" b="1" dirty="0" smtClean="0">
              <a:latin typeface="微软雅黑" panose="020B0503020204020204" pitchFamily="34" charset="-122"/>
              <a:ea typeface="微软雅黑" panose="020B0503020204020204" pitchFamily="34" charset="-122"/>
            </a:rPr>
            <a:t>70</a:t>
          </a:r>
          <a:r>
            <a:rPr lang="zh-CN" altLang="zh-CN" sz="1200" b="1" dirty="0" smtClean="0">
              <a:latin typeface="微软雅黑" panose="020B0503020204020204" pitchFamily="34" charset="-122"/>
              <a:ea typeface="微软雅黑" panose="020B0503020204020204" pitchFamily="34" charset="-122"/>
            </a:rPr>
            <a:t>个像素</a:t>
          </a:r>
          <a:endParaRPr lang="zh-CN" altLang="en-US" sz="1200" b="1" dirty="0"/>
        </a:p>
      </dgm:t>
    </dgm:pt>
    <dgm:pt modelId="{72ECE160-68CB-4690-8F7E-BF0846A8BA5A}" cxnId="{8E878FAE-B942-4DD1-8B2D-C984879A898A}" type="parTrans">
      <dgm:prSet/>
      <dgm:spPr/>
      <dgm:t>
        <a:bodyPr/>
        <a:lstStyle/>
        <a:p>
          <a:endParaRPr lang="zh-CN" altLang="en-US"/>
        </a:p>
      </dgm:t>
    </dgm:pt>
    <dgm:pt modelId="{1D75AB4D-14E1-48DA-92D6-C6D0832C7F39}" cxnId="{8E878FAE-B942-4DD1-8B2D-C984879A898A}" type="sibTrans">
      <dgm:prSet/>
      <dgm:spPr/>
      <dgm:t>
        <a:bodyPr/>
        <a:lstStyle/>
        <a:p>
          <a:endParaRPr lang="zh-CN" altLang="en-US"/>
        </a:p>
      </dgm:t>
    </dgm:pt>
    <dgm:pt modelId="{DDD92109-79DF-4048-A4E0-66DFFFBD511D}">
      <dgm:prSet phldrT="[文本]" custT="1"/>
      <dgm:spPr/>
      <dgm:t>
        <a:bodyPr/>
        <a:lstStyle/>
        <a:p>
          <a:r>
            <a:rPr lang="zh-CN" altLang="en-US" sz="1200" b="1" dirty="0" smtClean="0">
              <a:latin typeface="微软雅黑" panose="020B0503020204020204" pitchFamily="34" charset="-122"/>
              <a:ea typeface="微软雅黑" panose="020B0503020204020204" pitchFamily="34" charset="-122"/>
            </a:rPr>
            <a:t>适应复杂的气候及光照条件</a:t>
          </a:r>
          <a:endParaRPr lang="zh-CN" altLang="en-US" sz="1200" b="1" dirty="0"/>
        </a:p>
      </dgm:t>
    </dgm:pt>
    <dgm:pt modelId="{B35ADA09-66F6-427E-AAAD-57F137B9F6E4}" cxnId="{52F516D1-87C8-4286-8E90-D4D32CC42A9D}" type="parTrans">
      <dgm:prSet/>
      <dgm:spPr/>
      <dgm:t>
        <a:bodyPr/>
        <a:lstStyle/>
        <a:p>
          <a:endParaRPr lang="zh-CN" altLang="en-US"/>
        </a:p>
      </dgm:t>
    </dgm:pt>
    <dgm:pt modelId="{1466DF27-81DD-4ABB-BD38-ACF0BB8C8C66}" cxnId="{52F516D1-87C8-4286-8E90-D4D32CC42A9D}" type="sibTrans">
      <dgm:prSet/>
      <dgm:spPr/>
      <dgm:t>
        <a:bodyPr/>
        <a:lstStyle/>
        <a:p>
          <a:endParaRPr lang="zh-CN" altLang="en-US"/>
        </a:p>
      </dgm:t>
    </dgm:pt>
    <dgm:pt modelId="{273AE9D4-5FBD-4C21-8FE8-8BC9AFE32D46}">
      <dgm:prSet phldrT="[文本]" phldr="0" custT="1"/>
      <dgm:spPr/>
      <dgm:t>
        <a:bodyPr vert="horz" wrap="square"/>
        <a:p>
          <a:pPr defTabSz="711200">
            <a:lnSpc>
              <a:spcPct val="90000"/>
            </a:lnSpc>
            <a:spcBef>
              <a:spcPct val="0"/>
            </a:spcBef>
            <a:spcAft>
              <a:spcPct val="35000"/>
            </a:spcAft>
          </a:pPr>
          <a:r>
            <a:rPr lang="zh-CN" altLang="en-US" sz="1200" b="1" dirty="0" smtClean="0">
              <a:latin typeface="微软雅黑" panose="020B0503020204020204" pitchFamily="34" charset="-122"/>
              <a:ea typeface="微软雅黑" panose="020B0503020204020204" pitchFamily="34" charset="-122"/>
            </a:rPr>
            <a:t>适应高速大流量</a:t>
          </a:r>
          <a:r>
            <a:rPr lang="zh-CN" altLang="en-US" sz="1200" b="1" dirty="0"/>
            <a:t/>
          </a:r>
          <a:endParaRPr lang="zh-CN" altLang="en-US" sz="1200" b="1" dirty="0"/>
        </a:p>
      </dgm:t>
    </dgm:pt>
    <dgm:pt modelId="{ECEFC5C7-5896-4739-A9A7-2A4492CA6368}" cxnId="{4D16F1E9-AF57-4423-8D0B-A4884C8BB86D}" type="parTrans">
      <dgm:prSet/>
      <dgm:spPr/>
      <dgm:t>
        <a:bodyPr/>
        <a:lstStyle/>
        <a:p>
          <a:endParaRPr lang="zh-CN" altLang="en-US"/>
        </a:p>
      </dgm:t>
    </dgm:pt>
    <dgm:pt modelId="{1BE11BBB-2A6D-4552-BFD8-C88EB7CA7BD7}" cxnId="{4D16F1E9-AF57-4423-8D0B-A4884C8BB86D}" type="sibTrans">
      <dgm:prSet/>
      <dgm:spPr/>
      <dgm:t>
        <a:bodyPr/>
        <a:lstStyle/>
        <a:p>
          <a:endParaRPr lang="zh-CN" altLang="en-US"/>
        </a:p>
      </dgm:t>
    </dgm:pt>
    <dgm:pt modelId="{20B2E537-93CE-4419-960F-23484050FC42}">
      <dgm:prSet phldr="0" custT="1"/>
      <dgm:spPr/>
      <dgm:t>
        <a:bodyPr vert="horz" wrap="square"/>
        <a:p>
          <a:pPr marR="0" defTabSz="914400" eaLnBrk="1" fontAlgn="auto" latinLnBrk="0" hangingPunct="1">
            <a:lnSpc>
              <a:spcPct val="150000"/>
            </a:lnSpc>
            <a:spcBef>
              <a:spcPts val="0"/>
            </a:spcBef>
            <a:spcAft>
              <a:spcPts val="0"/>
            </a:spcAft>
            <a:buClrTx/>
            <a:buSzTx/>
            <a:buFontTx/>
          </a:pPr>
          <a:r>
            <a:rPr lang="zh-CN" altLang="zh-CN" sz="1200" b="0" dirty="0" smtClean="0">
              <a:latin typeface="微软雅黑" panose="020B0503020204020204" pitchFamily="34" charset="-122"/>
              <a:ea typeface="微软雅黑" panose="020B0503020204020204" pitchFamily="34" charset="-122"/>
            </a:rPr>
            <a:t>车速在</a:t>
          </a:r>
          <a:r>
            <a:rPr lang="en-US" altLang="zh-CN" sz="1200" b="0" dirty="0" smtClean="0">
              <a:latin typeface="微软雅黑" panose="020B0503020204020204" pitchFamily="34" charset="-122"/>
              <a:ea typeface="微软雅黑" panose="020B0503020204020204" pitchFamily="34" charset="-122"/>
            </a:rPr>
            <a:t>200 km/h</a:t>
          </a:r>
          <a:r>
            <a:rPr lang="zh-CN" altLang="zh-CN" sz="1200" b="0" dirty="0" smtClean="0">
              <a:latin typeface="微软雅黑" panose="020B0503020204020204" pitchFamily="34" charset="-122"/>
              <a:ea typeface="微软雅黑" panose="020B0503020204020204" pitchFamily="34" charset="-122"/>
            </a:rPr>
            <a:t>，单车道流量为</a:t>
          </a:r>
          <a:r>
            <a:rPr lang="en-US" altLang="zh-CN" sz="1200" b="0" dirty="0" smtClean="0">
              <a:latin typeface="微软雅黑" panose="020B0503020204020204" pitchFamily="34" charset="-122"/>
              <a:ea typeface="微软雅黑" panose="020B0503020204020204" pitchFamily="34" charset="-122"/>
            </a:rPr>
            <a:t>30</a:t>
          </a:r>
          <a:r>
            <a:rPr lang="zh-CN" altLang="zh-CN" sz="1200" b="0" dirty="0" smtClean="0">
              <a:latin typeface="微软雅黑" panose="020B0503020204020204" pitchFamily="34" charset="-122"/>
              <a:ea typeface="微软雅黑" panose="020B0503020204020204" pitchFamily="34" charset="-122"/>
            </a:rPr>
            <a:t>辆</a:t>
          </a:r>
          <a:r>
            <a:rPr lang="en-US" altLang="zh-CN" sz="1200" b="0" dirty="0" smtClean="0">
              <a:latin typeface="微软雅黑" panose="020B0503020204020204" pitchFamily="34" charset="-122"/>
              <a:ea typeface="微软雅黑" panose="020B0503020204020204" pitchFamily="34" charset="-122"/>
            </a:rPr>
            <a:t>/</a:t>
          </a:r>
          <a:r>
            <a:rPr lang="zh-CN" altLang="zh-CN" sz="1200" b="0" dirty="0" smtClean="0">
              <a:latin typeface="微软雅黑" panose="020B0503020204020204" pitchFamily="34" charset="-122"/>
              <a:ea typeface="微软雅黑" panose="020B0503020204020204" pitchFamily="34" charset="-122"/>
            </a:rPr>
            <a:t>分钟时仍可保证高识别率</a:t>
          </a:r>
          <a:r>
            <a:rPr lang="en-US" altLang="zh-CN" sz="1200" b="0" dirty="0" smtClean="0">
              <a:latin typeface="微软雅黑" panose="020B0503020204020204" pitchFamily="34" charset="-122"/>
              <a:ea typeface="微软雅黑" panose="020B0503020204020204" pitchFamily="34" charset="-122"/>
            </a:rPr>
            <a:t>(&gt;99%)</a:t>
          </a:r>
          <a:r>
            <a:rPr lang="zh-CN" altLang="zh-CN" sz="1200" b="0" dirty="0" smtClean="0">
              <a:latin typeface="微软雅黑" panose="020B0503020204020204" pitchFamily="34" charset="-122"/>
              <a:ea typeface="微软雅黑" panose="020B0503020204020204" pitchFamily="34" charset="-122"/>
            </a:rPr>
            <a:t>。</a:t>
          </a:r>
          <a:r>
            <a:rPr lang="zh-CN" altLang="en-US" sz="1200" b="0" dirty="0" smtClean="0"/>
            <a:t/>
          </a:r>
          <a:endParaRPr lang="zh-CN" altLang="en-US" sz="1200" b="0" dirty="0" smtClean="0"/>
        </a:p>
        <a:p>
          <a:pPr defTabSz="533400">
            <a:lnSpc>
              <a:spcPct val="90000"/>
            </a:lnSpc>
            <a:spcBef>
              <a:spcPct val="0"/>
            </a:spcBef>
            <a:spcAft>
              <a:spcPct val="15000"/>
            </a:spcAft>
          </a:pPr>
          <a:r>
            <a:rPr lang="zh-CN" altLang="en-US" sz="1200" b="1" dirty="0"/>
            <a:t/>
          </a:r>
          <a:endParaRPr lang="zh-CN" altLang="en-US" sz="1200" b="1" dirty="0"/>
        </a:p>
      </dgm:t>
    </dgm:pt>
    <dgm:pt modelId="{41DC685E-BE7F-4CA4-82A2-B66B7D3CCAE0}" cxnId="{9D1C6EE5-4BD0-4510-BE80-822E83DD5509}" type="parTrans">
      <dgm:prSet/>
      <dgm:spPr/>
    </dgm:pt>
    <dgm:pt modelId="{CCE7A73D-61AE-4EED-8EA2-CFE864E26E37}" cxnId="{9D1C6EE5-4BD0-4510-BE80-822E83DD5509}" type="sibTrans">
      <dgm:prSet/>
      <dgm:spPr/>
    </dgm:pt>
    <dgm:pt modelId="{6F4209EE-BF47-4A05-B9B3-DE08D247934A}">
      <dgm:prSet phldrT="[文本]" custT="1"/>
      <dgm:spPr/>
      <dgm:t>
        <a:bodyPr/>
        <a:lstStyle/>
        <a:p>
          <a:r>
            <a:rPr lang="zh-CN" altLang="en-US" sz="1200" b="1" dirty="0" smtClean="0">
              <a:latin typeface="微软雅黑" panose="020B0503020204020204" pitchFamily="34" charset="-122"/>
              <a:ea typeface="微软雅黑" panose="020B0503020204020204" pitchFamily="34" charset="-122"/>
            </a:rPr>
            <a:t>工程便捷、运行稳定</a:t>
          </a:r>
          <a:endParaRPr lang="zh-CN" altLang="en-US" sz="1200" b="1" dirty="0"/>
        </a:p>
      </dgm:t>
    </dgm:pt>
    <dgm:pt modelId="{8FA5997F-C8B2-4020-9C3C-3A26801B001D}" cxnId="{53C7D365-1CDD-4312-8F5E-78E9CCB40C9B}" type="parTrans">
      <dgm:prSet/>
      <dgm:spPr/>
      <dgm:t>
        <a:bodyPr/>
        <a:lstStyle/>
        <a:p>
          <a:endParaRPr lang="zh-CN" altLang="en-US"/>
        </a:p>
      </dgm:t>
    </dgm:pt>
    <dgm:pt modelId="{56E19D4A-2468-4DDA-A73C-0EC73CF5B210}" cxnId="{53C7D365-1CDD-4312-8F5E-78E9CCB40C9B}" type="sibTrans">
      <dgm:prSet/>
      <dgm:spPr/>
      <dgm:t>
        <a:bodyPr/>
        <a:lstStyle/>
        <a:p>
          <a:endParaRPr lang="zh-CN" altLang="en-US"/>
        </a:p>
      </dgm:t>
    </dgm:pt>
    <dgm:pt modelId="{F656216F-E533-475D-ADA1-86E2BFCC4D98}" type="pres">
      <dgm:prSet presAssocID="{160B9BB0-4A7D-432A-BD9D-950037A0151B}" presName="arrowDiagram" presStyleCnt="0">
        <dgm:presLayoutVars>
          <dgm:chMax val="5"/>
          <dgm:dir/>
          <dgm:resizeHandles val="exact"/>
        </dgm:presLayoutVars>
      </dgm:prSet>
      <dgm:spPr/>
      <dgm:t>
        <a:bodyPr/>
        <a:lstStyle/>
        <a:p>
          <a:endParaRPr lang="zh-CN" altLang="en-US"/>
        </a:p>
      </dgm:t>
    </dgm:pt>
    <dgm:pt modelId="{4E99A9D8-6701-41E0-ADF1-5B99AFF5F436}" type="pres">
      <dgm:prSet presAssocID="{160B9BB0-4A7D-432A-BD9D-950037A0151B}" presName="arrow" presStyleLbl="bgShp" presStyleIdx="0" presStyleCnt="1"/>
      <dgm:spPr/>
      <dgm:t>
        <a:bodyPr/>
        <a:lstStyle/>
        <a:p>
          <a:endParaRPr lang="zh-CN" altLang="en-US"/>
        </a:p>
      </dgm:t>
    </dgm:pt>
    <dgm:pt modelId="{0EE4E623-EDE2-4A70-A28B-3C29EE2C6040}" type="pres">
      <dgm:prSet presAssocID="{160B9BB0-4A7D-432A-BD9D-950037A0151B}" presName="arrowDiagram5" presStyleCnt="0"/>
      <dgm:spPr/>
      <dgm:t>
        <a:bodyPr/>
        <a:lstStyle/>
        <a:p>
          <a:endParaRPr lang="zh-CN" altLang="en-US"/>
        </a:p>
      </dgm:t>
    </dgm:pt>
    <dgm:pt modelId="{12DD1224-8031-4A24-9C52-3E51ACAF9C31}" type="pres">
      <dgm:prSet presAssocID="{575E5287-632E-407C-93A5-ADBD05E262DE}" presName="bullet5a" presStyleLbl="node1" presStyleIdx="0" presStyleCnt="5"/>
      <dgm:spPr/>
      <dgm:t>
        <a:bodyPr/>
        <a:lstStyle/>
        <a:p>
          <a:endParaRPr lang="zh-CN" altLang="en-US"/>
        </a:p>
      </dgm:t>
    </dgm:pt>
    <dgm:pt modelId="{383399DC-00E2-4073-83F9-52B9F29B44E0}" type="pres">
      <dgm:prSet presAssocID="{575E5287-632E-407C-93A5-ADBD05E262DE}" presName="textBox5a" presStyleLbl="revTx" presStyleIdx="0" presStyleCnt="5">
        <dgm:presLayoutVars>
          <dgm:bulletEnabled val="1"/>
        </dgm:presLayoutVars>
      </dgm:prSet>
      <dgm:spPr/>
      <dgm:t>
        <a:bodyPr/>
        <a:lstStyle/>
        <a:p>
          <a:endParaRPr lang="zh-CN" altLang="en-US"/>
        </a:p>
      </dgm:t>
    </dgm:pt>
    <dgm:pt modelId="{B1322221-FC87-452E-AD8E-B62C9F5447C1}" type="pres">
      <dgm:prSet presAssocID="{72125934-0E80-437F-A7E5-61DC97CFFA74}" presName="bullet5b" presStyleLbl="node1" presStyleIdx="1" presStyleCnt="5"/>
      <dgm:spPr/>
      <dgm:t>
        <a:bodyPr/>
        <a:lstStyle/>
        <a:p>
          <a:endParaRPr lang="zh-CN" altLang="en-US"/>
        </a:p>
      </dgm:t>
    </dgm:pt>
    <dgm:pt modelId="{B4274BD1-5697-4772-B645-9DA6D4037460}" type="pres">
      <dgm:prSet presAssocID="{72125934-0E80-437F-A7E5-61DC97CFFA74}" presName="textBox5b" presStyleLbl="revTx" presStyleIdx="1" presStyleCnt="5">
        <dgm:presLayoutVars>
          <dgm:bulletEnabled val="1"/>
        </dgm:presLayoutVars>
      </dgm:prSet>
      <dgm:spPr/>
      <dgm:t>
        <a:bodyPr/>
        <a:lstStyle/>
        <a:p>
          <a:endParaRPr lang="zh-CN" altLang="en-US"/>
        </a:p>
      </dgm:t>
    </dgm:pt>
    <dgm:pt modelId="{7C9E1F99-76EE-4898-B01E-E6D84BF01C82}" type="pres">
      <dgm:prSet presAssocID="{DDD92109-79DF-4048-A4E0-66DFFFBD511D}" presName="bullet5c" presStyleLbl="node1" presStyleIdx="2" presStyleCnt="5"/>
      <dgm:spPr/>
      <dgm:t>
        <a:bodyPr/>
        <a:lstStyle/>
        <a:p>
          <a:endParaRPr lang="zh-CN" altLang="en-US"/>
        </a:p>
      </dgm:t>
    </dgm:pt>
    <dgm:pt modelId="{664494EA-46C0-4FA3-B1A8-D4BE049F342D}" type="pres">
      <dgm:prSet presAssocID="{DDD92109-79DF-4048-A4E0-66DFFFBD511D}" presName="textBox5c" presStyleLbl="revTx" presStyleIdx="2" presStyleCnt="5">
        <dgm:presLayoutVars>
          <dgm:bulletEnabled val="1"/>
        </dgm:presLayoutVars>
      </dgm:prSet>
      <dgm:spPr/>
      <dgm:t>
        <a:bodyPr/>
        <a:lstStyle/>
        <a:p>
          <a:endParaRPr lang="zh-CN" altLang="en-US"/>
        </a:p>
      </dgm:t>
    </dgm:pt>
    <dgm:pt modelId="{C2746014-EAD5-43EB-80D6-CFFB886E07EA}" type="pres">
      <dgm:prSet presAssocID="{273AE9D4-5FBD-4C21-8FE8-8BC9AFE32D46}" presName="bullet5d" presStyleLbl="node1" presStyleIdx="3" presStyleCnt="5"/>
      <dgm:spPr/>
      <dgm:t>
        <a:bodyPr/>
        <a:lstStyle/>
        <a:p>
          <a:endParaRPr lang="zh-CN" altLang="en-US"/>
        </a:p>
      </dgm:t>
    </dgm:pt>
    <dgm:pt modelId="{F35BCF6D-1820-4FB0-B38B-E29C6007550E}" type="pres">
      <dgm:prSet presAssocID="{273AE9D4-5FBD-4C21-8FE8-8BC9AFE32D46}" presName="textBox5d" presStyleLbl="revTx" presStyleIdx="3" presStyleCnt="5">
        <dgm:presLayoutVars>
          <dgm:bulletEnabled val="1"/>
        </dgm:presLayoutVars>
      </dgm:prSet>
      <dgm:spPr/>
      <dgm:t>
        <a:bodyPr/>
        <a:lstStyle/>
        <a:p>
          <a:endParaRPr lang="zh-CN" altLang="en-US"/>
        </a:p>
      </dgm:t>
    </dgm:pt>
    <dgm:pt modelId="{6CE716ED-94C6-4545-8849-426713B2EE13}" type="pres">
      <dgm:prSet presAssocID="{6F4209EE-BF47-4A05-B9B3-DE08D247934A}" presName="bullet5e" presStyleLbl="node1" presStyleIdx="4" presStyleCnt="5"/>
      <dgm:spPr/>
      <dgm:t>
        <a:bodyPr/>
        <a:lstStyle/>
        <a:p>
          <a:endParaRPr lang="zh-CN" altLang="en-US"/>
        </a:p>
      </dgm:t>
    </dgm:pt>
    <dgm:pt modelId="{501CEE49-9AD5-4582-8938-0930A16FA65E}" type="pres">
      <dgm:prSet presAssocID="{6F4209EE-BF47-4A05-B9B3-DE08D247934A}" presName="textBox5e" presStyleLbl="revTx" presStyleIdx="4" presStyleCnt="5">
        <dgm:presLayoutVars>
          <dgm:bulletEnabled val="1"/>
        </dgm:presLayoutVars>
      </dgm:prSet>
      <dgm:spPr/>
      <dgm:t>
        <a:bodyPr/>
        <a:lstStyle/>
        <a:p>
          <a:endParaRPr lang="zh-CN" altLang="en-US"/>
        </a:p>
      </dgm:t>
    </dgm:pt>
  </dgm:ptLst>
  <dgm:cxnLst>
    <dgm:cxn modelId="{643741A4-8B78-4F64-8EDE-03B7762A746C}" srcId="{160B9BB0-4A7D-432A-BD9D-950037A0151B}" destId="{575E5287-632E-407C-93A5-ADBD05E262DE}" srcOrd="0" destOrd="0" parTransId="{72CE2888-3A8B-4F36-AA67-380E03FE6F26}" sibTransId="{6AFAD280-4DD3-40E1-B32A-53DCA3D7F149}"/>
    <dgm:cxn modelId="{8E878FAE-B942-4DD1-8B2D-C984879A898A}" srcId="{160B9BB0-4A7D-432A-BD9D-950037A0151B}" destId="{72125934-0E80-437F-A7E5-61DC97CFFA74}" srcOrd="1" destOrd="0" parTransId="{72ECE160-68CB-4690-8F7E-BF0846A8BA5A}" sibTransId="{1D75AB4D-14E1-48DA-92D6-C6D0832C7F39}"/>
    <dgm:cxn modelId="{52F516D1-87C8-4286-8E90-D4D32CC42A9D}" srcId="{160B9BB0-4A7D-432A-BD9D-950037A0151B}" destId="{DDD92109-79DF-4048-A4E0-66DFFFBD511D}" srcOrd="2" destOrd="0" parTransId="{B35ADA09-66F6-427E-AAAD-57F137B9F6E4}" sibTransId="{1466DF27-81DD-4ABB-BD38-ACF0BB8C8C66}"/>
    <dgm:cxn modelId="{4D16F1E9-AF57-4423-8D0B-A4884C8BB86D}" srcId="{160B9BB0-4A7D-432A-BD9D-950037A0151B}" destId="{273AE9D4-5FBD-4C21-8FE8-8BC9AFE32D46}" srcOrd="3" destOrd="0" parTransId="{ECEFC5C7-5896-4739-A9A7-2A4492CA6368}" sibTransId="{1BE11BBB-2A6D-4552-BFD8-C88EB7CA7BD7}"/>
    <dgm:cxn modelId="{9D1C6EE5-4BD0-4510-BE80-822E83DD5509}" srcId="{273AE9D4-5FBD-4C21-8FE8-8BC9AFE32D46}" destId="{20B2E537-93CE-4419-960F-23484050FC42}" srcOrd="0" destOrd="3" parTransId="{41DC685E-BE7F-4CA4-82A2-B66B7D3CCAE0}" sibTransId="{CCE7A73D-61AE-4EED-8EA2-CFE864E26E37}"/>
    <dgm:cxn modelId="{53C7D365-1CDD-4312-8F5E-78E9CCB40C9B}" srcId="{160B9BB0-4A7D-432A-BD9D-950037A0151B}" destId="{6F4209EE-BF47-4A05-B9B3-DE08D247934A}" srcOrd="4" destOrd="0" parTransId="{8FA5997F-C8B2-4020-9C3C-3A26801B001D}" sibTransId="{56E19D4A-2468-4DDA-A73C-0EC73CF5B210}"/>
    <dgm:cxn modelId="{3E1E4E47-EEAF-4109-95E8-E960FA08FB5A}" type="presOf" srcId="{160B9BB0-4A7D-432A-BD9D-950037A0151B}" destId="{F656216F-E533-475D-ADA1-86E2BFCC4D98}" srcOrd="0" destOrd="0" presId="urn:microsoft.com/office/officeart/2005/8/layout/arrow2"/>
    <dgm:cxn modelId="{0A98A3C5-2DE3-49F4-A65C-042E75132C35}" type="presParOf" srcId="{F656216F-E533-475D-ADA1-86E2BFCC4D98}" destId="{4E99A9D8-6701-41E0-ADF1-5B99AFF5F436}" srcOrd="0" destOrd="0" presId="urn:microsoft.com/office/officeart/2005/8/layout/arrow2"/>
    <dgm:cxn modelId="{34A6C5C3-1AEB-476F-8E37-704C6FC52FDD}" type="presParOf" srcId="{F656216F-E533-475D-ADA1-86E2BFCC4D98}" destId="{0EE4E623-EDE2-4A70-A28B-3C29EE2C6040}" srcOrd="1" destOrd="0" presId="urn:microsoft.com/office/officeart/2005/8/layout/arrow2"/>
    <dgm:cxn modelId="{26395744-A3CC-4C5A-B849-43BE2C2F9F18}" type="presParOf" srcId="{0EE4E623-EDE2-4A70-A28B-3C29EE2C6040}" destId="{12DD1224-8031-4A24-9C52-3E51ACAF9C31}" srcOrd="0" destOrd="1" presId="urn:microsoft.com/office/officeart/2005/8/layout/arrow2"/>
    <dgm:cxn modelId="{763AECAF-18AF-4EB5-87E7-5EEB0A18378F}" type="presParOf" srcId="{0EE4E623-EDE2-4A70-A28B-3C29EE2C6040}" destId="{383399DC-00E2-4073-83F9-52B9F29B44E0}" srcOrd="1" destOrd="1" presId="urn:microsoft.com/office/officeart/2005/8/layout/arrow2"/>
    <dgm:cxn modelId="{A77D2812-7CB6-48F0-BB7C-3B7B98C507C7}" type="presOf" srcId="{575E5287-632E-407C-93A5-ADBD05E262DE}" destId="{383399DC-00E2-4073-83F9-52B9F29B44E0}" srcOrd="0" destOrd="0" presId="urn:microsoft.com/office/officeart/2005/8/layout/arrow2"/>
    <dgm:cxn modelId="{6AD7FDE2-1F9C-4B49-BB66-8E9B8FE717CA}" type="presParOf" srcId="{0EE4E623-EDE2-4A70-A28B-3C29EE2C6040}" destId="{B1322221-FC87-452E-AD8E-B62C9F5447C1}" srcOrd="2" destOrd="1" presId="urn:microsoft.com/office/officeart/2005/8/layout/arrow2"/>
    <dgm:cxn modelId="{69388F13-7A97-4A63-9C77-341BD894FF29}" type="presParOf" srcId="{0EE4E623-EDE2-4A70-A28B-3C29EE2C6040}" destId="{B4274BD1-5697-4772-B645-9DA6D4037460}" srcOrd="3" destOrd="1" presId="urn:microsoft.com/office/officeart/2005/8/layout/arrow2"/>
    <dgm:cxn modelId="{87CF450F-5E87-435A-9F6A-969EC0FFFD3B}" type="presOf" srcId="{72125934-0E80-437F-A7E5-61DC97CFFA74}" destId="{B4274BD1-5697-4772-B645-9DA6D4037460}" srcOrd="0" destOrd="0" presId="urn:microsoft.com/office/officeart/2005/8/layout/arrow2"/>
    <dgm:cxn modelId="{901B0DD9-56C0-446B-A6AC-47F066E03087}" type="presParOf" srcId="{0EE4E623-EDE2-4A70-A28B-3C29EE2C6040}" destId="{7C9E1F99-76EE-4898-B01E-E6D84BF01C82}" srcOrd="4" destOrd="1" presId="urn:microsoft.com/office/officeart/2005/8/layout/arrow2"/>
    <dgm:cxn modelId="{817FAEB8-57AD-4357-B71D-F43D5E039631}" type="presParOf" srcId="{0EE4E623-EDE2-4A70-A28B-3C29EE2C6040}" destId="{664494EA-46C0-4FA3-B1A8-D4BE049F342D}" srcOrd="5" destOrd="1" presId="urn:microsoft.com/office/officeart/2005/8/layout/arrow2"/>
    <dgm:cxn modelId="{F1092547-DD11-419F-8D29-236BC0629256}" type="presOf" srcId="{DDD92109-79DF-4048-A4E0-66DFFFBD511D}" destId="{664494EA-46C0-4FA3-B1A8-D4BE049F342D}" srcOrd="0" destOrd="0" presId="urn:microsoft.com/office/officeart/2005/8/layout/arrow2"/>
    <dgm:cxn modelId="{8F190A59-9A40-4993-9D96-D59D949A9B05}" type="presParOf" srcId="{0EE4E623-EDE2-4A70-A28B-3C29EE2C6040}" destId="{C2746014-EAD5-43EB-80D6-CFFB886E07EA}" srcOrd="6" destOrd="1" presId="urn:microsoft.com/office/officeart/2005/8/layout/arrow2"/>
    <dgm:cxn modelId="{77C562E2-F307-4580-8472-A477674B452A}" type="presParOf" srcId="{0EE4E623-EDE2-4A70-A28B-3C29EE2C6040}" destId="{F35BCF6D-1820-4FB0-B38B-E29C6007550E}" srcOrd="7" destOrd="1" presId="urn:microsoft.com/office/officeart/2005/8/layout/arrow2"/>
    <dgm:cxn modelId="{BF11E78E-6BE9-44C0-A19D-FFE2B40CE882}" type="presOf" srcId="{273AE9D4-5FBD-4C21-8FE8-8BC9AFE32D46}" destId="{F35BCF6D-1820-4FB0-B38B-E29C6007550E}" srcOrd="0" destOrd="0" presId="urn:microsoft.com/office/officeart/2005/8/layout/arrow2"/>
    <dgm:cxn modelId="{A2DA1F74-8A85-4561-B365-369318146E31}" type="presOf" srcId="{20B2E537-93CE-4419-960F-23484050FC42}" destId="{F35BCF6D-1820-4FB0-B38B-E29C6007550E}" srcOrd="0" destOrd="1" presId="urn:microsoft.com/office/officeart/2005/8/layout/arrow2"/>
    <dgm:cxn modelId="{44A60A84-7A77-48FB-9D7A-DBA8109E9DC8}" type="presParOf" srcId="{0EE4E623-EDE2-4A70-A28B-3C29EE2C6040}" destId="{6CE716ED-94C6-4545-8849-426713B2EE13}" srcOrd="8" destOrd="1" presId="urn:microsoft.com/office/officeart/2005/8/layout/arrow2"/>
    <dgm:cxn modelId="{14780C78-1CA2-4120-AB0E-94C6A59E4C94}" type="presParOf" srcId="{0EE4E623-EDE2-4A70-A28B-3C29EE2C6040}" destId="{501CEE49-9AD5-4582-8938-0930A16FA65E}" srcOrd="9" destOrd="1" presId="urn:microsoft.com/office/officeart/2005/8/layout/arrow2"/>
    <dgm:cxn modelId="{478C04E2-A540-4030-B8BA-2F3FB34E934C}" type="presOf" srcId="{6F4209EE-BF47-4A05-B9B3-DE08D247934A}" destId="{501CEE49-9AD5-4582-8938-0930A16FA65E}" srcOrd="0" destOrd="0" presId="urn:microsoft.com/office/officeart/2005/8/layout/arrow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E6747D7-3502-4EFB-823E-0723C5819503}" type="doc">
      <dgm:prSet loTypeId="urn:microsoft.com/office/officeart/2005/8/layout/cycle1" loCatId="cycle" qsTypeId="urn:microsoft.com/office/officeart/2005/8/quickstyle/simple4" qsCatId="simple" csTypeId="urn:microsoft.com/office/officeart/2005/8/colors/colorful5" csCatId="colorful" phldr="1"/>
      <dgm:spPr/>
      <dgm:t>
        <a:bodyPr/>
        <a:lstStyle/>
        <a:p>
          <a:endParaRPr lang="zh-CN" altLang="en-US"/>
        </a:p>
      </dgm:t>
    </dgm:pt>
    <dgm:pt modelId="{A37A6D3E-9CC1-4956-A734-915F4AA35562}">
      <dgm:prSet phldrT="[文本]" custT="1"/>
      <dgm:spPr/>
      <dgm:t>
        <a:bodyPr/>
        <a:lstStyle/>
        <a:p>
          <a:r>
            <a:rPr lang="zh-CN" altLang="en-US" sz="1300" b="1" i="0" dirty="0">
              <a:latin typeface="微软雅黑" panose="020B0503020204020204" pitchFamily="34" charset="-122"/>
              <a:ea typeface="微软雅黑" panose="020B0503020204020204" pitchFamily="34" charset="-122"/>
            </a:rPr>
            <a:t>扫一扫功能</a:t>
          </a:r>
        </a:p>
      </dgm:t>
    </dgm:pt>
    <dgm:pt modelId="{8FBA9EF5-358B-4F43-B75E-74C9C8C13F24}" cxnId="{34645398-13AE-4321-A07C-D2593B9AED87}" type="parTrans">
      <dgm:prSet/>
      <dgm:spPr/>
      <dgm:t>
        <a:bodyPr/>
        <a:lstStyle/>
        <a:p>
          <a:endParaRPr lang="zh-CN" altLang="en-US"/>
        </a:p>
      </dgm:t>
    </dgm:pt>
    <dgm:pt modelId="{652D7CCC-2140-4A4A-8BAA-17F8E3EDFB91}" cxnId="{34645398-13AE-4321-A07C-D2593B9AED87}" type="sibTrans">
      <dgm:prSet/>
      <dgm:spPr/>
      <dgm:t>
        <a:bodyPr/>
        <a:lstStyle/>
        <a:p>
          <a:endParaRPr lang="zh-CN" altLang="en-US"/>
        </a:p>
      </dgm:t>
    </dgm:pt>
    <dgm:pt modelId="{B8FB136D-6782-449C-9EC5-83236A058F13}">
      <dgm:prSet phldrT="[文本]" custT="1"/>
      <dgm:spPr/>
      <dgm:t>
        <a:bodyPr/>
        <a:lstStyle/>
        <a:p>
          <a:r>
            <a:rPr lang="zh-CN" altLang="en-US" sz="1300" b="1" i="0" dirty="0">
              <a:latin typeface="微软雅黑" panose="020B0503020204020204" pitchFamily="34" charset="-122"/>
              <a:ea typeface="微软雅黑" panose="020B0503020204020204" pitchFamily="34" charset="-122"/>
            </a:rPr>
            <a:t>课程管理</a:t>
          </a:r>
        </a:p>
      </dgm:t>
    </dgm:pt>
    <dgm:pt modelId="{CD333B2D-5233-4587-9B46-F12035BE9E6B}" cxnId="{C3A1F43A-4F45-475A-856C-F2BAEBFA7BA9}" type="parTrans">
      <dgm:prSet/>
      <dgm:spPr/>
      <dgm:t>
        <a:bodyPr/>
        <a:lstStyle/>
        <a:p>
          <a:endParaRPr lang="zh-CN" altLang="en-US"/>
        </a:p>
      </dgm:t>
    </dgm:pt>
    <dgm:pt modelId="{875EFB8F-AECB-4EF8-A0AE-D491A1DA5CBF}" cxnId="{C3A1F43A-4F45-475A-856C-F2BAEBFA7BA9}" type="sibTrans">
      <dgm:prSet/>
      <dgm:spPr/>
      <dgm:t>
        <a:bodyPr/>
        <a:lstStyle/>
        <a:p>
          <a:endParaRPr lang="zh-CN" altLang="en-US"/>
        </a:p>
      </dgm:t>
    </dgm:pt>
    <dgm:pt modelId="{680EF971-92BC-412D-BBBF-A168296FAB4D}">
      <dgm:prSet phldrT="[文本]" custT="1"/>
      <dgm:spPr/>
      <dgm:t>
        <a:bodyPr/>
        <a:lstStyle/>
        <a:p>
          <a:r>
            <a:rPr lang="zh-CN" altLang="en-US" sz="1300" b="1" i="0" dirty="0">
              <a:latin typeface="微软雅黑" panose="020B0503020204020204" pitchFamily="34" charset="-122"/>
              <a:ea typeface="微软雅黑" panose="020B0503020204020204" pitchFamily="34" charset="-122"/>
            </a:rPr>
            <a:t>考勤管理</a:t>
          </a:r>
        </a:p>
      </dgm:t>
    </dgm:pt>
    <dgm:pt modelId="{ED2F5BB3-756C-486C-9A1B-B1F3E36F354B}" cxnId="{7CEDD06D-ED25-4C57-8F6F-D8BC511BE693}" type="parTrans">
      <dgm:prSet/>
      <dgm:spPr/>
      <dgm:t>
        <a:bodyPr/>
        <a:lstStyle/>
        <a:p>
          <a:endParaRPr lang="zh-CN" altLang="en-US"/>
        </a:p>
      </dgm:t>
    </dgm:pt>
    <dgm:pt modelId="{EF6522F8-E902-49D0-A02E-20F482A7135E}" cxnId="{7CEDD06D-ED25-4C57-8F6F-D8BC511BE693}" type="sibTrans">
      <dgm:prSet/>
      <dgm:spPr/>
      <dgm:t>
        <a:bodyPr/>
        <a:lstStyle/>
        <a:p>
          <a:endParaRPr lang="zh-CN" altLang="en-US"/>
        </a:p>
      </dgm:t>
    </dgm:pt>
    <dgm:pt modelId="{F096DB7A-AF6F-4DC6-ABFF-5CA99420E1E9}">
      <dgm:prSet phldrT="[文本]" custT="1"/>
      <dgm:spPr/>
      <dgm:t>
        <a:bodyPr/>
        <a:lstStyle/>
        <a:p>
          <a:r>
            <a:rPr lang="zh-CN" altLang="en-US" sz="1300" b="1" i="0" dirty="0">
              <a:latin typeface="微软雅黑" panose="020B0503020204020204" pitchFamily="34" charset="-122"/>
              <a:ea typeface="微软雅黑" panose="020B0503020204020204" pitchFamily="34" charset="-122"/>
            </a:rPr>
            <a:t>消费管理</a:t>
          </a:r>
        </a:p>
      </dgm:t>
    </dgm:pt>
    <dgm:pt modelId="{9A2DE318-22D9-4D9C-866E-0E14299C9027}" cxnId="{C965B265-AF59-49E9-9649-C997E55FBC91}" type="parTrans">
      <dgm:prSet/>
      <dgm:spPr/>
      <dgm:t>
        <a:bodyPr/>
        <a:lstStyle/>
        <a:p>
          <a:endParaRPr lang="zh-CN" altLang="en-US"/>
        </a:p>
      </dgm:t>
    </dgm:pt>
    <dgm:pt modelId="{7B2D9D20-601B-4F7A-B680-04CB36B00537}" cxnId="{C965B265-AF59-49E9-9649-C997E55FBC91}" type="sibTrans">
      <dgm:prSet/>
      <dgm:spPr/>
      <dgm:t>
        <a:bodyPr/>
        <a:lstStyle/>
        <a:p>
          <a:endParaRPr lang="zh-CN" altLang="en-US"/>
        </a:p>
      </dgm:t>
    </dgm:pt>
    <dgm:pt modelId="{0FC5856F-9FD2-47E5-A812-CC8C4A548B6C}">
      <dgm:prSet phldrT="[文本]" custT="1"/>
      <dgm:spPr/>
      <dgm:t>
        <a:bodyPr/>
        <a:lstStyle/>
        <a:p>
          <a:r>
            <a:rPr lang="zh-CN" altLang="en-US" sz="1300" b="1" i="0" dirty="0">
              <a:latin typeface="微软雅黑" panose="020B0503020204020204" pitchFamily="34" charset="-122"/>
              <a:ea typeface="微软雅黑" panose="020B0503020204020204" pitchFamily="34" charset="-122"/>
            </a:rPr>
            <a:t>信息公告</a:t>
          </a:r>
        </a:p>
      </dgm:t>
    </dgm:pt>
    <dgm:pt modelId="{1A429FCA-47A3-4132-AFF9-688707271A4F}" cxnId="{E7324D19-1E55-495C-A2CF-B22EF2BFFDEF}" type="parTrans">
      <dgm:prSet/>
      <dgm:spPr/>
      <dgm:t>
        <a:bodyPr/>
        <a:lstStyle/>
        <a:p>
          <a:endParaRPr lang="zh-CN" altLang="en-US"/>
        </a:p>
      </dgm:t>
    </dgm:pt>
    <dgm:pt modelId="{7559046B-E64D-4A35-B801-99DD11EFA39E}" cxnId="{E7324D19-1E55-495C-A2CF-B22EF2BFFDEF}" type="sibTrans">
      <dgm:prSet/>
      <dgm:spPr/>
      <dgm:t>
        <a:bodyPr/>
        <a:lstStyle/>
        <a:p>
          <a:endParaRPr lang="zh-CN" altLang="en-US"/>
        </a:p>
      </dgm:t>
    </dgm:pt>
    <dgm:pt modelId="{BC2C79C6-EE43-4059-9513-C152D61B599D}">
      <dgm:prSet phldrT="[文本]" custT="1"/>
      <dgm:spPr/>
      <dgm:t>
        <a:bodyPr/>
        <a:lstStyle/>
        <a:p>
          <a:r>
            <a:rPr lang="zh-CN" altLang="en-US" sz="1300" b="1" i="0" dirty="0">
              <a:latin typeface="微软雅黑" panose="020B0503020204020204" pitchFamily="34" charset="-122"/>
              <a:ea typeface="微软雅黑" panose="020B0503020204020204" pitchFamily="34" charset="-122"/>
            </a:rPr>
            <a:t>卡片管理</a:t>
          </a:r>
        </a:p>
      </dgm:t>
    </dgm:pt>
    <dgm:pt modelId="{3930FCE6-D4EE-4287-8CF0-47C0F2264BDF}" cxnId="{38D5F958-4B17-444A-B1DF-F4D7D2ED604C}" type="parTrans">
      <dgm:prSet/>
      <dgm:spPr/>
      <dgm:t>
        <a:bodyPr/>
        <a:lstStyle/>
        <a:p>
          <a:endParaRPr lang="zh-CN" altLang="en-US"/>
        </a:p>
      </dgm:t>
    </dgm:pt>
    <dgm:pt modelId="{8BB1A64B-2E7A-4418-A1E9-1634B38C34DB}" cxnId="{38D5F958-4B17-444A-B1DF-F4D7D2ED604C}" type="sibTrans">
      <dgm:prSet/>
      <dgm:spPr/>
      <dgm:t>
        <a:bodyPr/>
        <a:lstStyle/>
        <a:p>
          <a:endParaRPr lang="zh-CN" altLang="en-US"/>
        </a:p>
      </dgm:t>
    </dgm:pt>
    <dgm:pt modelId="{0197B5C1-92BD-4A81-B063-3C99BD274F32}">
      <dgm:prSet phldrT="[文本]" custT="1"/>
      <dgm:spPr/>
      <dgm:t>
        <a:bodyPr/>
        <a:lstStyle/>
        <a:p>
          <a:r>
            <a:rPr lang="zh-CN" altLang="en-US" sz="1300" b="1" i="0" dirty="0">
              <a:latin typeface="微软雅黑" panose="020B0503020204020204" pitchFamily="34" charset="-122"/>
              <a:ea typeface="微软雅黑" panose="020B0503020204020204" pitchFamily="34" charset="-122"/>
            </a:rPr>
            <a:t>圈存管理</a:t>
          </a:r>
        </a:p>
      </dgm:t>
    </dgm:pt>
    <dgm:pt modelId="{C513EA9F-9D31-4132-8990-7C234BBF0AA9}" cxnId="{E32B39B2-6BE1-45DD-9951-4B5101591F21}" type="parTrans">
      <dgm:prSet/>
      <dgm:spPr/>
      <dgm:t>
        <a:bodyPr/>
        <a:lstStyle/>
        <a:p>
          <a:endParaRPr lang="zh-CN" altLang="en-US"/>
        </a:p>
      </dgm:t>
    </dgm:pt>
    <dgm:pt modelId="{9926C8C6-8EF2-4930-B8E0-40C42D17B8C8}" cxnId="{E32B39B2-6BE1-45DD-9951-4B5101591F21}" type="sibTrans">
      <dgm:prSet/>
      <dgm:spPr/>
      <dgm:t>
        <a:bodyPr/>
        <a:lstStyle/>
        <a:p>
          <a:endParaRPr lang="zh-CN" altLang="en-US"/>
        </a:p>
      </dgm:t>
    </dgm:pt>
    <dgm:pt modelId="{F5EBC468-0ADB-45EA-A256-8393E46609D1}">
      <dgm:prSet phldrT="[文本]" custT="1"/>
      <dgm:spPr/>
      <dgm:t>
        <a:bodyPr/>
        <a:lstStyle/>
        <a:p>
          <a:r>
            <a:rPr lang="zh-CN" altLang="en-US" sz="1300" b="1" i="0" dirty="0">
              <a:latin typeface="微软雅黑" panose="020B0503020204020204" pitchFamily="34" charset="-122"/>
              <a:ea typeface="微软雅黑" panose="020B0503020204020204" pitchFamily="34" charset="-122"/>
            </a:rPr>
            <a:t>信息管理</a:t>
          </a:r>
        </a:p>
      </dgm:t>
    </dgm:pt>
    <dgm:pt modelId="{A67B119F-B8F2-4BA9-96A4-BB388C6D0A27}" cxnId="{E5A4CC2F-D8BF-4B7B-8A6A-D329B43140B7}" type="parTrans">
      <dgm:prSet/>
      <dgm:spPr/>
      <dgm:t>
        <a:bodyPr/>
        <a:lstStyle/>
        <a:p>
          <a:endParaRPr lang="zh-CN" altLang="en-US"/>
        </a:p>
      </dgm:t>
    </dgm:pt>
    <dgm:pt modelId="{01B2F5B9-B8CC-41E3-9FB9-A66C623F02FF}" cxnId="{E5A4CC2F-D8BF-4B7B-8A6A-D329B43140B7}" type="sibTrans">
      <dgm:prSet/>
      <dgm:spPr/>
      <dgm:t>
        <a:bodyPr/>
        <a:lstStyle/>
        <a:p>
          <a:endParaRPr lang="zh-CN" altLang="en-US"/>
        </a:p>
      </dgm:t>
    </dgm:pt>
    <dgm:pt modelId="{8C5947CF-F448-4B58-98A0-EB9174A47672}">
      <dgm:prSet phldrT="[文本]" custT="1"/>
      <dgm:spPr/>
      <dgm:t>
        <a:bodyPr/>
        <a:lstStyle/>
        <a:p>
          <a:r>
            <a:rPr lang="zh-CN" altLang="en-US" sz="1300" b="1" i="0" dirty="0">
              <a:latin typeface="微软雅黑" panose="020B0503020204020204" pitchFamily="34" charset="-122"/>
              <a:ea typeface="微软雅黑" panose="020B0503020204020204" pitchFamily="34" charset="-122"/>
            </a:rPr>
            <a:t>预约管理</a:t>
          </a:r>
        </a:p>
      </dgm:t>
    </dgm:pt>
    <dgm:pt modelId="{B8B213A0-1458-4791-9346-5BBF3C697406}" cxnId="{CC30655E-DE48-472F-AAAF-A9C4EA150FF1}" type="parTrans">
      <dgm:prSet/>
      <dgm:spPr/>
      <dgm:t>
        <a:bodyPr/>
        <a:lstStyle/>
        <a:p>
          <a:endParaRPr lang="zh-CN" altLang="en-US"/>
        </a:p>
      </dgm:t>
    </dgm:pt>
    <dgm:pt modelId="{5244C0FA-8D53-4941-80EE-7B25439D6E16}" cxnId="{CC30655E-DE48-472F-AAAF-A9C4EA150FF1}" type="sibTrans">
      <dgm:prSet/>
      <dgm:spPr/>
      <dgm:t>
        <a:bodyPr/>
        <a:lstStyle/>
        <a:p>
          <a:endParaRPr lang="zh-CN" altLang="en-US"/>
        </a:p>
      </dgm:t>
    </dgm:pt>
    <dgm:pt modelId="{06DA5E6B-81A0-4F4A-8E19-4A3171B3CF5E}" type="pres">
      <dgm:prSet presAssocID="{4E6747D7-3502-4EFB-823E-0723C5819503}" presName="cycle" presStyleCnt="0">
        <dgm:presLayoutVars>
          <dgm:dir/>
          <dgm:resizeHandles val="exact"/>
        </dgm:presLayoutVars>
      </dgm:prSet>
      <dgm:spPr/>
      <dgm:t>
        <a:bodyPr/>
        <a:lstStyle/>
        <a:p>
          <a:endParaRPr lang="zh-CN" altLang="en-US"/>
        </a:p>
      </dgm:t>
    </dgm:pt>
    <dgm:pt modelId="{60C65273-F0CA-43FA-917E-937EEFD86C94}" type="pres">
      <dgm:prSet presAssocID="{A37A6D3E-9CC1-4956-A734-915F4AA35562}" presName="dummy" presStyleCnt="0"/>
      <dgm:spPr/>
    </dgm:pt>
    <dgm:pt modelId="{E1ADDBEE-5674-4F23-8D84-7ED0FB28BB46}" type="pres">
      <dgm:prSet presAssocID="{A37A6D3E-9CC1-4956-A734-915F4AA35562}" presName="node" presStyleLbl="revTx" presStyleIdx="0" presStyleCnt="9" custScaleX="143057">
        <dgm:presLayoutVars>
          <dgm:bulletEnabled val="1"/>
        </dgm:presLayoutVars>
      </dgm:prSet>
      <dgm:spPr/>
      <dgm:t>
        <a:bodyPr/>
        <a:lstStyle/>
        <a:p>
          <a:endParaRPr lang="zh-CN" altLang="en-US"/>
        </a:p>
      </dgm:t>
    </dgm:pt>
    <dgm:pt modelId="{C05E43EC-C833-4322-84FC-52E77DD5898E}" type="pres">
      <dgm:prSet presAssocID="{652D7CCC-2140-4A4A-8BAA-17F8E3EDFB91}" presName="sibTrans" presStyleLbl="node1" presStyleIdx="0" presStyleCnt="9"/>
      <dgm:spPr/>
      <dgm:t>
        <a:bodyPr/>
        <a:lstStyle/>
        <a:p>
          <a:endParaRPr lang="zh-CN" altLang="en-US"/>
        </a:p>
      </dgm:t>
    </dgm:pt>
    <dgm:pt modelId="{9E368B74-1DD9-477A-A16B-2A99835FEA75}" type="pres">
      <dgm:prSet presAssocID="{B8FB136D-6782-449C-9EC5-83236A058F13}" presName="dummy" presStyleCnt="0"/>
      <dgm:spPr/>
    </dgm:pt>
    <dgm:pt modelId="{25DC6225-CE3D-4409-97B5-938DC85AD15E}" type="pres">
      <dgm:prSet presAssocID="{B8FB136D-6782-449C-9EC5-83236A058F13}" presName="node" presStyleLbl="revTx" presStyleIdx="1" presStyleCnt="9">
        <dgm:presLayoutVars>
          <dgm:bulletEnabled val="1"/>
        </dgm:presLayoutVars>
      </dgm:prSet>
      <dgm:spPr/>
      <dgm:t>
        <a:bodyPr/>
        <a:lstStyle/>
        <a:p>
          <a:endParaRPr lang="zh-CN" altLang="en-US"/>
        </a:p>
      </dgm:t>
    </dgm:pt>
    <dgm:pt modelId="{03317F05-9C31-4B6D-BEEE-AE9235BD1993}" type="pres">
      <dgm:prSet presAssocID="{875EFB8F-AECB-4EF8-A0AE-D491A1DA5CBF}" presName="sibTrans" presStyleLbl="node1" presStyleIdx="1" presStyleCnt="9"/>
      <dgm:spPr/>
      <dgm:t>
        <a:bodyPr/>
        <a:lstStyle/>
        <a:p>
          <a:endParaRPr lang="zh-CN" altLang="en-US"/>
        </a:p>
      </dgm:t>
    </dgm:pt>
    <dgm:pt modelId="{843B5424-999C-4101-ACBC-98C64B2F45D1}" type="pres">
      <dgm:prSet presAssocID="{680EF971-92BC-412D-BBBF-A168296FAB4D}" presName="dummy" presStyleCnt="0"/>
      <dgm:spPr/>
    </dgm:pt>
    <dgm:pt modelId="{15B6D947-E965-4BD4-B71A-83BDBFE6FD85}" type="pres">
      <dgm:prSet presAssocID="{680EF971-92BC-412D-BBBF-A168296FAB4D}" presName="node" presStyleLbl="revTx" presStyleIdx="2" presStyleCnt="9">
        <dgm:presLayoutVars>
          <dgm:bulletEnabled val="1"/>
        </dgm:presLayoutVars>
      </dgm:prSet>
      <dgm:spPr/>
      <dgm:t>
        <a:bodyPr/>
        <a:lstStyle/>
        <a:p>
          <a:endParaRPr lang="zh-CN" altLang="en-US"/>
        </a:p>
      </dgm:t>
    </dgm:pt>
    <dgm:pt modelId="{60303A5F-24B0-49B5-A3AB-B34474864993}" type="pres">
      <dgm:prSet presAssocID="{EF6522F8-E902-49D0-A02E-20F482A7135E}" presName="sibTrans" presStyleLbl="node1" presStyleIdx="2" presStyleCnt="9"/>
      <dgm:spPr/>
      <dgm:t>
        <a:bodyPr/>
        <a:lstStyle/>
        <a:p>
          <a:endParaRPr lang="zh-CN" altLang="en-US"/>
        </a:p>
      </dgm:t>
    </dgm:pt>
    <dgm:pt modelId="{16CB803C-E471-4FB3-8B7C-603E2F32B9F8}" type="pres">
      <dgm:prSet presAssocID="{F096DB7A-AF6F-4DC6-ABFF-5CA99420E1E9}" presName="dummy" presStyleCnt="0"/>
      <dgm:spPr/>
    </dgm:pt>
    <dgm:pt modelId="{32CAE9A8-BA51-499B-8113-BB342D7C77A8}" type="pres">
      <dgm:prSet presAssocID="{F096DB7A-AF6F-4DC6-ABFF-5CA99420E1E9}" presName="node" presStyleLbl="revTx" presStyleIdx="3" presStyleCnt="9">
        <dgm:presLayoutVars>
          <dgm:bulletEnabled val="1"/>
        </dgm:presLayoutVars>
      </dgm:prSet>
      <dgm:spPr/>
      <dgm:t>
        <a:bodyPr/>
        <a:lstStyle/>
        <a:p>
          <a:endParaRPr lang="zh-CN" altLang="en-US"/>
        </a:p>
      </dgm:t>
    </dgm:pt>
    <dgm:pt modelId="{554D3C31-2426-4DA3-AC9C-B2A068B6CB8D}" type="pres">
      <dgm:prSet presAssocID="{7B2D9D20-601B-4F7A-B680-04CB36B00537}" presName="sibTrans" presStyleLbl="node1" presStyleIdx="3" presStyleCnt="9"/>
      <dgm:spPr/>
      <dgm:t>
        <a:bodyPr/>
        <a:lstStyle/>
        <a:p>
          <a:endParaRPr lang="zh-CN" altLang="en-US"/>
        </a:p>
      </dgm:t>
    </dgm:pt>
    <dgm:pt modelId="{943D0BD4-18B5-411C-A1F5-A13A8189DE35}" type="pres">
      <dgm:prSet presAssocID="{0FC5856F-9FD2-47E5-A812-CC8C4A548B6C}" presName="dummy" presStyleCnt="0"/>
      <dgm:spPr/>
    </dgm:pt>
    <dgm:pt modelId="{3526C0DA-FF96-4961-BCB1-06A73BEBE0F5}" type="pres">
      <dgm:prSet presAssocID="{0FC5856F-9FD2-47E5-A812-CC8C4A548B6C}" presName="node" presStyleLbl="revTx" presStyleIdx="4" presStyleCnt="9">
        <dgm:presLayoutVars>
          <dgm:bulletEnabled val="1"/>
        </dgm:presLayoutVars>
      </dgm:prSet>
      <dgm:spPr/>
      <dgm:t>
        <a:bodyPr/>
        <a:lstStyle/>
        <a:p>
          <a:endParaRPr lang="zh-CN" altLang="en-US"/>
        </a:p>
      </dgm:t>
    </dgm:pt>
    <dgm:pt modelId="{5946208C-3FEB-493A-BDFB-1D8D082C44FA}" type="pres">
      <dgm:prSet presAssocID="{7559046B-E64D-4A35-B801-99DD11EFA39E}" presName="sibTrans" presStyleLbl="node1" presStyleIdx="4" presStyleCnt="9"/>
      <dgm:spPr/>
      <dgm:t>
        <a:bodyPr/>
        <a:lstStyle/>
        <a:p>
          <a:endParaRPr lang="zh-CN" altLang="en-US"/>
        </a:p>
      </dgm:t>
    </dgm:pt>
    <dgm:pt modelId="{D7CF9E87-B485-41BE-A832-5452C0041871}" type="pres">
      <dgm:prSet presAssocID="{BC2C79C6-EE43-4059-9513-C152D61B599D}" presName="dummy" presStyleCnt="0"/>
      <dgm:spPr/>
    </dgm:pt>
    <dgm:pt modelId="{011110E7-2B76-4E92-9301-9B5B2827A220}" type="pres">
      <dgm:prSet presAssocID="{BC2C79C6-EE43-4059-9513-C152D61B599D}" presName="node" presStyleLbl="revTx" presStyleIdx="5" presStyleCnt="9">
        <dgm:presLayoutVars>
          <dgm:bulletEnabled val="1"/>
        </dgm:presLayoutVars>
      </dgm:prSet>
      <dgm:spPr/>
      <dgm:t>
        <a:bodyPr/>
        <a:lstStyle/>
        <a:p>
          <a:endParaRPr lang="zh-CN" altLang="en-US"/>
        </a:p>
      </dgm:t>
    </dgm:pt>
    <dgm:pt modelId="{FFF83704-3479-44FD-B08D-40DED8E334F1}" type="pres">
      <dgm:prSet presAssocID="{8BB1A64B-2E7A-4418-A1E9-1634B38C34DB}" presName="sibTrans" presStyleLbl="node1" presStyleIdx="5" presStyleCnt="9"/>
      <dgm:spPr/>
      <dgm:t>
        <a:bodyPr/>
        <a:lstStyle/>
        <a:p>
          <a:endParaRPr lang="zh-CN" altLang="en-US"/>
        </a:p>
      </dgm:t>
    </dgm:pt>
    <dgm:pt modelId="{131D4C54-7891-4765-A284-849537F75480}" type="pres">
      <dgm:prSet presAssocID="{0197B5C1-92BD-4A81-B063-3C99BD274F32}" presName="dummy" presStyleCnt="0"/>
      <dgm:spPr/>
    </dgm:pt>
    <dgm:pt modelId="{6AD1066C-F3D5-4A29-8982-AA4C1C5A6B69}" type="pres">
      <dgm:prSet presAssocID="{0197B5C1-92BD-4A81-B063-3C99BD274F32}" presName="node" presStyleLbl="revTx" presStyleIdx="6" presStyleCnt="9">
        <dgm:presLayoutVars>
          <dgm:bulletEnabled val="1"/>
        </dgm:presLayoutVars>
      </dgm:prSet>
      <dgm:spPr/>
      <dgm:t>
        <a:bodyPr/>
        <a:lstStyle/>
        <a:p>
          <a:endParaRPr lang="zh-CN" altLang="en-US"/>
        </a:p>
      </dgm:t>
    </dgm:pt>
    <dgm:pt modelId="{B1C217DD-C584-4B94-B8F0-D2A15E298C55}" type="pres">
      <dgm:prSet presAssocID="{9926C8C6-8EF2-4930-B8E0-40C42D17B8C8}" presName="sibTrans" presStyleLbl="node1" presStyleIdx="6" presStyleCnt="9"/>
      <dgm:spPr/>
      <dgm:t>
        <a:bodyPr/>
        <a:lstStyle/>
        <a:p>
          <a:endParaRPr lang="zh-CN" altLang="en-US"/>
        </a:p>
      </dgm:t>
    </dgm:pt>
    <dgm:pt modelId="{C429C680-0833-4DB5-B512-BD0680C24FE4}" type="pres">
      <dgm:prSet presAssocID="{F5EBC468-0ADB-45EA-A256-8393E46609D1}" presName="dummy" presStyleCnt="0"/>
      <dgm:spPr/>
    </dgm:pt>
    <dgm:pt modelId="{622D4FE1-9571-4979-A366-1F92F599263E}" type="pres">
      <dgm:prSet presAssocID="{F5EBC468-0ADB-45EA-A256-8393E46609D1}" presName="node" presStyleLbl="revTx" presStyleIdx="7" presStyleCnt="9">
        <dgm:presLayoutVars>
          <dgm:bulletEnabled val="1"/>
        </dgm:presLayoutVars>
      </dgm:prSet>
      <dgm:spPr/>
      <dgm:t>
        <a:bodyPr/>
        <a:lstStyle/>
        <a:p>
          <a:endParaRPr lang="zh-CN" altLang="en-US"/>
        </a:p>
      </dgm:t>
    </dgm:pt>
    <dgm:pt modelId="{13FF91EA-9EB6-48C9-993C-470BB09C6629}" type="pres">
      <dgm:prSet presAssocID="{01B2F5B9-B8CC-41E3-9FB9-A66C623F02FF}" presName="sibTrans" presStyleLbl="node1" presStyleIdx="7" presStyleCnt="9"/>
      <dgm:spPr/>
      <dgm:t>
        <a:bodyPr/>
        <a:lstStyle/>
        <a:p>
          <a:endParaRPr lang="zh-CN" altLang="en-US"/>
        </a:p>
      </dgm:t>
    </dgm:pt>
    <dgm:pt modelId="{BF49AA0E-0FBA-453B-84C1-1398C95B8255}" type="pres">
      <dgm:prSet presAssocID="{8C5947CF-F448-4B58-98A0-EB9174A47672}" presName="dummy" presStyleCnt="0"/>
      <dgm:spPr/>
    </dgm:pt>
    <dgm:pt modelId="{F5406D58-EBFE-4255-AC34-11C7B1D0EF60}" type="pres">
      <dgm:prSet presAssocID="{8C5947CF-F448-4B58-98A0-EB9174A47672}" presName="node" presStyleLbl="revTx" presStyleIdx="8" presStyleCnt="9">
        <dgm:presLayoutVars>
          <dgm:bulletEnabled val="1"/>
        </dgm:presLayoutVars>
      </dgm:prSet>
      <dgm:spPr/>
      <dgm:t>
        <a:bodyPr/>
        <a:lstStyle/>
        <a:p>
          <a:endParaRPr lang="zh-CN" altLang="en-US"/>
        </a:p>
      </dgm:t>
    </dgm:pt>
    <dgm:pt modelId="{4C706E34-3CAC-488A-8483-CB0F4189F23B}" type="pres">
      <dgm:prSet presAssocID="{5244C0FA-8D53-4941-80EE-7B25439D6E16}" presName="sibTrans" presStyleLbl="node1" presStyleIdx="8" presStyleCnt="9"/>
      <dgm:spPr/>
      <dgm:t>
        <a:bodyPr/>
        <a:lstStyle/>
        <a:p>
          <a:endParaRPr lang="zh-CN" altLang="en-US"/>
        </a:p>
      </dgm:t>
    </dgm:pt>
  </dgm:ptLst>
  <dgm:cxnLst>
    <dgm:cxn modelId="{3539C2CC-1135-4561-9D46-4520180FE67B}" type="presOf" srcId="{875EFB8F-AECB-4EF8-A0AE-D491A1DA5CBF}" destId="{03317F05-9C31-4B6D-BEEE-AE9235BD1993}" srcOrd="0" destOrd="0" presId="urn:microsoft.com/office/officeart/2005/8/layout/cycle1"/>
    <dgm:cxn modelId="{34645398-13AE-4321-A07C-D2593B9AED87}" srcId="{4E6747D7-3502-4EFB-823E-0723C5819503}" destId="{A37A6D3E-9CC1-4956-A734-915F4AA35562}" srcOrd="0" destOrd="0" parTransId="{8FBA9EF5-358B-4F43-B75E-74C9C8C13F24}" sibTransId="{652D7CCC-2140-4A4A-8BAA-17F8E3EDFB91}"/>
    <dgm:cxn modelId="{12646665-DE32-4CA0-807E-5C051AD1B191}" type="presOf" srcId="{0FC5856F-9FD2-47E5-A812-CC8C4A548B6C}" destId="{3526C0DA-FF96-4961-BCB1-06A73BEBE0F5}" srcOrd="0" destOrd="0" presId="urn:microsoft.com/office/officeart/2005/8/layout/cycle1"/>
    <dgm:cxn modelId="{CC30655E-DE48-472F-AAAF-A9C4EA150FF1}" srcId="{4E6747D7-3502-4EFB-823E-0723C5819503}" destId="{8C5947CF-F448-4B58-98A0-EB9174A47672}" srcOrd="8" destOrd="0" parTransId="{B8B213A0-1458-4791-9346-5BBF3C697406}" sibTransId="{5244C0FA-8D53-4941-80EE-7B25439D6E16}"/>
    <dgm:cxn modelId="{6F4C5F36-D0A8-44B4-974A-92D5FC83853C}" type="presOf" srcId="{A37A6D3E-9CC1-4956-A734-915F4AA35562}" destId="{E1ADDBEE-5674-4F23-8D84-7ED0FB28BB46}" srcOrd="0" destOrd="0" presId="urn:microsoft.com/office/officeart/2005/8/layout/cycle1"/>
    <dgm:cxn modelId="{BDDA4CB5-F49B-4437-8283-C2C4E31346FD}" type="presOf" srcId="{F5EBC468-0ADB-45EA-A256-8393E46609D1}" destId="{622D4FE1-9571-4979-A366-1F92F599263E}" srcOrd="0" destOrd="0" presId="urn:microsoft.com/office/officeart/2005/8/layout/cycle1"/>
    <dgm:cxn modelId="{5E91BA2D-0CD2-4430-B79D-C9CDEA8F7E9E}" type="presOf" srcId="{5244C0FA-8D53-4941-80EE-7B25439D6E16}" destId="{4C706E34-3CAC-488A-8483-CB0F4189F23B}" srcOrd="0" destOrd="0" presId="urn:microsoft.com/office/officeart/2005/8/layout/cycle1"/>
    <dgm:cxn modelId="{E5A4CC2F-D8BF-4B7B-8A6A-D329B43140B7}" srcId="{4E6747D7-3502-4EFB-823E-0723C5819503}" destId="{F5EBC468-0ADB-45EA-A256-8393E46609D1}" srcOrd="7" destOrd="0" parTransId="{A67B119F-B8F2-4BA9-96A4-BB388C6D0A27}" sibTransId="{01B2F5B9-B8CC-41E3-9FB9-A66C623F02FF}"/>
    <dgm:cxn modelId="{FCB2E66D-CAC5-4A94-A4F6-04F6523400F2}" type="presOf" srcId="{BC2C79C6-EE43-4059-9513-C152D61B599D}" destId="{011110E7-2B76-4E92-9301-9B5B2827A220}" srcOrd="0" destOrd="0" presId="urn:microsoft.com/office/officeart/2005/8/layout/cycle1"/>
    <dgm:cxn modelId="{E32B39B2-6BE1-45DD-9951-4B5101591F21}" srcId="{4E6747D7-3502-4EFB-823E-0723C5819503}" destId="{0197B5C1-92BD-4A81-B063-3C99BD274F32}" srcOrd="6" destOrd="0" parTransId="{C513EA9F-9D31-4132-8990-7C234BBF0AA9}" sibTransId="{9926C8C6-8EF2-4930-B8E0-40C42D17B8C8}"/>
    <dgm:cxn modelId="{20A4909B-CE72-4B10-8A22-683C67C65EF1}" type="presOf" srcId="{7559046B-E64D-4A35-B801-99DD11EFA39E}" destId="{5946208C-3FEB-493A-BDFB-1D8D082C44FA}" srcOrd="0" destOrd="0" presId="urn:microsoft.com/office/officeart/2005/8/layout/cycle1"/>
    <dgm:cxn modelId="{92A9C4F1-633E-4B3C-9E54-10AF8F916FC1}" type="presOf" srcId="{680EF971-92BC-412D-BBBF-A168296FAB4D}" destId="{15B6D947-E965-4BD4-B71A-83BDBFE6FD85}" srcOrd="0" destOrd="0" presId="urn:microsoft.com/office/officeart/2005/8/layout/cycle1"/>
    <dgm:cxn modelId="{715C343A-BB65-42BB-B27A-94E9AD8D80F9}" type="presOf" srcId="{0197B5C1-92BD-4A81-B063-3C99BD274F32}" destId="{6AD1066C-F3D5-4A29-8982-AA4C1C5A6B69}" srcOrd="0" destOrd="0" presId="urn:microsoft.com/office/officeart/2005/8/layout/cycle1"/>
    <dgm:cxn modelId="{BB1D216E-300E-4C44-8424-5EF3C32E8C15}" type="presOf" srcId="{9926C8C6-8EF2-4930-B8E0-40C42D17B8C8}" destId="{B1C217DD-C584-4B94-B8F0-D2A15E298C55}" srcOrd="0" destOrd="0" presId="urn:microsoft.com/office/officeart/2005/8/layout/cycle1"/>
    <dgm:cxn modelId="{7E20ADBA-1DE2-482C-88C4-78FAF19FCFDF}" type="presOf" srcId="{652D7CCC-2140-4A4A-8BAA-17F8E3EDFB91}" destId="{C05E43EC-C833-4322-84FC-52E77DD5898E}" srcOrd="0" destOrd="0" presId="urn:microsoft.com/office/officeart/2005/8/layout/cycle1"/>
    <dgm:cxn modelId="{C965B265-AF59-49E9-9649-C997E55FBC91}" srcId="{4E6747D7-3502-4EFB-823E-0723C5819503}" destId="{F096DB7A-AF6F-4DC6-ABFF-5CA99420E1E9}" srcOrd="3" destOrd="0" parTransId="{9A2DE318-22D9-4D9C-866E-0E14299C9027}" sibTransId="{7B2D9D20-601B-4F7A-B680-04CB36B00537}"/>
    <dgm:cxn modelId="{3CE43CC0-CC6B-4DCC-8624-F5975CEDE4E2}" type="presOf" srcId="{8C5947CF-F448-4B58-98A0-EB9174A47672}" destId="{F5406D58-EBFE-4255-AC34-11C7B1D0EF60}" srcOrd="0" destOrd="0" presId="urn:microsoft.com/office/officeart/2005/8/layout/cycle1"/>
    <dgm:cxn modelId="{C3A1F43A-4F45-475A-856C-F2BAEBFA7BA9}" srcId="{4E6747D7-3502-4EFB-823E-0723C5819503}" destId="{B8FB136D-6782-449C-9EC5-83236A058F13}" srcOrd="1" destOrd="0" parTransId="{CD333B2D-5233-4587-9B46-F12035BE9E6B}" sibTransId="{875EFB8F-AECB-4EF8-A0AE-D491A1DA5CBF}"/>
    <dgm:cxn modelId="{E3427649-1322-4460-8305-06D12D49665E}" type="presOf" srcId="{EF6522F8-E902-49D0-A02E-20F482A7135E}" destId="{60303A5F-24B0-49B5-A3AB-B34474864993}" srcOrd="0" destOrd="0" presId="urn:microsoft.com/office/officeart/2005/8/layout/cycle1"/>
    <dgm:cxn modelId="{38D5F958-4B17-444A-B1DF-F4D7D2ED604C}" srcId="{4E6747D7-3502-4EFB-823E-0723C5819503}" destId="{BC2C79C6-EE43-4059-9513-C152D61B599D}" srcOrd="5" destOrd="0" parTransId="{3930FCE6-D4EE-4287-8CF0-47C0F2264BDF}" sibTransId="{8BB1A64B-2E7A-4418-A1E9-1634B38C34DB}"/>
    <dgm:cxn modelId="{E7324D19-1E55-495C-A2CF-B22EF2BFFDEF}" srcId="{4E6747D7-3502-4EFB-823E-0723C5819503}" destId="{0FC5856F-9FD2-47E5-A812-CC8C4A548B6C}" srcOrd="4" destOrd="0" parTransId="{1A429FCA-47A3-4132-AFF9-688707271A4F}" sibTransId="{7559046B-E64D-4A35-B801-99DD11EFA39E}"/>
    <dgm:cxn modelId="{7CEDD06D-ED25-4C57-8F6F-D8BC511BE693}" srcId="{4E6747D7-3502-4EFB-823E-0723C5819503}" destId="{680EF971-92BC-412D-BBBF-A168296FAB4D}" srcOrd="2" destOrd="0" parTransId="{ED2F5BB3-756C-486C-9A1B-B1F3E36F354B}" sibTransId="{EF6522F8-E902-49D0-A02E-20F482A7135E}"/>
    <dgm:cxn modelId="{F4B97CFE-D6E0-4EAC-BF9E-D4E97C09A74F}" type="presOf" srcId="{7B2D9D20-601B-4F7A-B680-04CB36B00537}" destId="{554D3C31-2426-4DA3-AC9C-B2A068B6CB8D}" srcOrd="0" destOrd="0" presId="urn:microsoft.com/office/officeart/2005/8/layout/cycle1"/>
    <dgm:cxn modelId="{B00C620E-7B99-48E3-8BC9-54B537D1952A}" type="presOf" srcId="{B8FB136D-6782-449C-9EC5-83236A058F13}" destId="{25DC6225-CE3D-4409-97B5-938DC85AD15E}" srcOrd="0" destOrd="0" presId="urn:microsoft.com/office/officeart/2005/8/layout/cycle1"/>
    <dgm:cxn modelId="{11039CA7-8F3B-42DE-8FA4-D35A358E821B}" type="presOf" srcId="{F096DB7A-AF6F-4DC6-ABFF-5CA99420E1E9}" destId="{32CAE9A8-BA51-499B-8113-BB342D7C77A8}" srcOrd="0" destOrd="0" presId="urn:microsoft.com/office/officeart/2005/8/layout/cycle1"/>
    <dgm:cxn modelId="{D76E55DD-B401-4E06-82EC-2CD16747C482}" type="presOf" srcId="{8BB1A64B-2E7A-4418-A1E9-1634B38C34DB}" destId="{FFF83704-3479-44FD-B08D-40DED8E334F1}" srcOrd="0" destOrd="0" presId="urn:microsoft.com/office/officeart/2005/8/layout/cycle1"/>
    <dgm:cxn modelId="{6E9C7CA6-5CF9-416E-B5D4-1441119F4643}" type="presOf" srcId="{4E6747D7-3502-4EFB-823E-0723C5819503}" destId="{06DA5E6B-81A0-4F4A-8E19-4A3171B3CF5E}" srcOrd="0" destOrd="0" presId="urn:microsoft.com/office/officeart/2005/8/layout/cycle1"/>
    <dgm:cxn modelId="{EEA19AF6-7F04-4FCC-A6CF-4DEC6D0B2AF5}" type="presOf" srcId="{01B2F5B9-B8CC-41E3-9FB9-A66C623F02FF}" destId="{13FF91EA-9EB6-48C9-993C-470BB09C6629}" srcOrd="0" destOrd="0" presId="urn:microsoft.com/office/officeart/2005/8/layout/cycle1"/>
    <dgm:cxn modelId="{6028B0B9-E1DF-464F-BF06-DFA468AD158A}" type="presParOf" srcId="{06DA5E6B-81A0-4F4A-8E19-4A3171B3CF5E}" destId="{60C65273-F0CA-43FA-917E-937EEFD86C94}" srcOrd="0" destOrd="0" presId="urn:microsoft.com/office/officeart/2005/8/layout/cycle1"/>
    <dgm:cxn modelId="{9BBD7AE7-05D8-4811-A37B-F114284DBFDE}" type="presParOf" srcId="{06DA5E6B-81A0-4F4A-8E19-4A3171B3CF5E}" destId="{E1ADDBEE-5674-4F23-8D84-7ED0FB28BB46}" srcOrd="1" destOrd="0" presId="urn:microsoft.com/office/officeart/2005/8/layout/cycle1"/>
    <dgm:cxn modelId="{6D0995A3-A78E-408D-9D71-4C88E1BDD23F}" type="presParOf" srcId="{06DA5E6B-81A0-4F4A-8E19-4A3171B3CF5E}" destId="{C05E43EC-C833-4322-84FC-52E77DD5898E}" srcOrd="2" destOrd="0" presId="urn:microsoft.com/office/officeart/2005/8/layout/cycle1"/>
    <dgm:cxn modelId="{AD7D879F-24B2-43C2-B88F-D383887BA72D}" type="presParOf" srcId="{06DA5E6B-81A0-4F4A-8E19-4A3171B3CF5E}" destId="{9E368B74-1DD9-477A-A16B-2A99835FEA75}" srcOrd="3" destOrd="0" presId="urn:microsoft.com/office/officeart/2005/8/layout/cycle1"/>
    <dgm:cxn modelId="{846E69AA-81F2-444C-872B-17EAA848B194}" type="presParOf" srcId="{06DA5E6B-81A0-4F4A-8E19-4A3171B3CF5E}" destId="{25DC6225-CE3D-4409-97B5-938DC85AD15E}" srcOrd="4" destOrd="0" presId="urn:microsoft.com/office/officeart/2005/8/layout/cycle1"/>
    <dgm:cxn modelId="{1B333610-C027-4BDA-815B-F9CC8E045E30}" type="presParOf" srcId="{06DA5E6B-81A0-4F4A-8E19-4A3171B3CF5E}" destId="{03317F05-9C31-4B6D-BEEE-AE9235BD1993}" srcOrd="5" destOrd="0" presId="urn:microsoft.com/office/officeart/2005/8/layout/cycle1"/>
    <dgm:cxn modelId="{A2CCA5AC-EE49-4790-9302-3348C350A5BB}" type="presParOf" srcId="{06DA5E6B-81A0-4F4A-8E19-4A3171B3CF5E}" destId="{843B5424-999C-4101-ACBC-98C64B2F45D1}" srcOrd="6" destOrd="0" presId="urn:microsoft.com/office/officeart/2005/8/layout/cycle1"/>
    <dgm:cxn modelId="{88152B52-2007-498A-9C47-9A9479547DB0}" type="presParOf" srcId="{06DA5E6B-81A0-4F4A-8E19-4A3171B3CF5E}" destId="{15B6D947-E965-4BD4-B71A-83BDBFE6FD85}" srcOrd="7" destOrd="0" presId="urn:microsoft.com/office/officeart/2005/8/layout/cycle1"/>
    <dgm:cxn modelId="{9AA8ADED-4FE2-4FCC-AB6D-4226B800B7D0}" type="presParOf" srcId="{06DA5E6B-81A0-4F4A-8E19-4A3171B3CF5E}" destId="{60303A5F-24B0-49B5-A3AB-B34474864993}" srcOrd="8" destOrd="0" presId="urn:microsoft.com/office/officeart/2005/8/layout/cycle1"/>
    <dgm:cxn modelId="{381017A8-EE76-4D2E-B4F1-E6CADE603C38}" type="presParOf" srcId="{06DA5E6B-81A0-4F4A-8E19-4A3171B3CF5E}" destId="{16CB803C-E471-4FB3-8B7C-603E2F32B9F8}" srcOrd="9" destOrd="0" presId="urn:microsoft.com/office/officeart/2005/8/layout/cycle1"/>
    <dgm:cxn modelId="{E7E474C1-2B8F-47B1-8AB0-881658773116}" type="presParOf" srcId="{06DA5E6B-81A0-4F4A-8E19-4A3171B3CF5E}" destId="{32CAE9A8-BA51-499B-8113-BB342D7C77A8}" srcOrd="10" destOrd="0" presId="urn:microsoft.com/office/officeart/2005/8/layout/cycle1"/>
    <dgm:cxn modelId="{B7EBDF7F-E9E4-4D23-A995-B0CCBEE29F56}" type="presParOf" srcId="{06DA5E6B-81A0-4F4A-8E19-4A3171B3CF5E}" destId="{554D3C31-2426-4DA3-AC9C-B2A068B6CB8D}" srcOrd="11" destOrd="0" presId="urn:microsoft.com/office/officeart/2005/8/layout/cycle1"/>
    <dgm:cxn modelId="{52BD7225-7F58-44D8-8EF3-11DC1E7ADA45}" type="presParOf" srcId="{06DA5E6B-81A0-4F4A-8E19-4A3171B3CF5E}" destId="{943D0BD4-18B5-411C-A1F5-A13A8189DE35}" srcOrd="12" destOrd="0" presId="urn:microsoft.com/office/officeart/2005/8/layout/cycle1"/>
    <dgm:cxn modelId="{D0CC8CD0-1E9B-4DC4-BA8D-75C2F112C439}" type="presParOf" srcId="{06DA5E6B-81A0-4F4A-8E19-4A3171B3CF5E}" destId="{3526C0DA-FF96-4961-BCB1-06A73BEBE0F5}" srcOrd="13" destOrd="0" presId="urn:microsoft.com/office/officeart/2005/8/layout/cycle1"/>
    <dgm:cxn modelId="{F5580D48-E2B9-4914-B40F-1E10E1A25FF2}" type="presParOf" srcId="{06DA5E6B-81A0-4F4A-8E19-4A3171B3CF5E}" destId="{5946208C-3FEB-493A-BDFB-1D8D082C44FA}" srcOrd="14" destOrd="0" presId="urn:microsoft.com/office/officeart/2005/8/layout/cycle1"/>
    <dgm:cxn modelId="{AADD9163-A779-4ABD-B803-273274D005D7}" type="presParOf" srcId="{06DA5E6B-81A0-4F4A-8E19-4A3171B3CF5E}" destId="{D7CF9E87-B485-41BE-A832-5452C0041871}" srcOrd="15" destOrd="0" presId="urn:microsoft.com/office/officeart/2005/8/layout/cycle1"/>
    <dgm:cxn modelId="{110E8916-C949-4A72-A9F1-628E5B8674DE}" type="presParOf" srcId="{06DA5E6B-81A0-4F4A-8E19-4A3171B3CF5E}" destId="{011110E7-2B76-4E92-9301-9B5B2827A220}" srcOrd="16" destOrd="0" presId="urn:microsoft.com/office/officeart/2005/8/layout/cycle1"/>
    <dgm:cxn modelId="{BBCD16DC-EFCE-4C8F-AD29-2562EF2D0705}" type="presParOf" srcId="{06DA5E6B-81A0-4F4A-8E19-4A3171B3CF5E}" destId="{FFF83704-3479-44FD-B08D-40DED8E334F1}" srcOrd="17" destOrd="0" presId="urn:microsoft.com/office/officeart/2005/8/layout/cycle1"/>
    <dgm:cxn modelId="{719EE9F3-73E7-40B7-AD47-784BC7241DD5}" type="presParOf" srcId="{06DA5E6B-81A0-4F4A-8E19-4A3171B3CF5E}" destId="{131D4C54-7891-4765-A284-849537F75480}" srcOrd="18" destOrd="0" presId="urn:microsoft.com/office/officeart/2005/8/layout/cycle1"/>
    <dgm:cxn modelId="{B35B40AB-7B4A-489B-A982-B139760F47CC}" type="presParOf" srcId="{06DA5E6B-81A0-4F4A-8E19-4A3171B3CF5E}" destId="{6AD1066C-F3D5-4A29-8982-AA4C1C5A6B69}" srcOrd="19" destOrd="0" presId="urn:microsoft.com/office/officeart/2005/8/layout/cycle1"/>
    <dgm:cxn modelId="{AB6BFB6A-B6FA-4CD4-A42E-279EC785EFE9}" type="presParOf" srcId="{06DA5E6B-81A0-4F4A-8E19-4A3171B3CF5E}" destId="{B1C217DD-C584-4B94-B8F0-D2A15E298C55}" srcOrd="20" destOrd="0" presId="urn:microsoft.com/office/officeart/2005/8/layout/cycle1"/>
    <dgm:cxn modelId="{57A740AB-53FB-4CAD-8AEB-5FDFB07BE54E}" type="presParOf" srcId="{06DA5E6B-81A0-4F4A-8E19-4A3171B3CF5E}" destId="{C429C680-0833-4DB5-B512-BD0680C24FE4}" srcOrd="21" destOrd="0" presId="urn:microsoft.com/office/officeart/2005/8/layout/cycle1"/>
    <dgm:cxn modelId="{51146E1B-B9D7-42F7-BC06-1B6AEB890DFA}" type="presParOf" srcId="{06DA5E6B-81A0-4F4A-8E19-4A3171B3CF5E}" destId="{622D4FE1-9571-4979-A366-1F92F599263E}" srcOrd="22" destOrd="0" presId="urn:microsoft.com/office/officeart/2005/8/layout/cycle1"/>
    <dgm:cxn modelId="{36F89C70-146C-40D0-B349-2364A6CF19EE}" type="presParOf" srcId="{06DA5E6B-81A0-4F4A-8E19-4A3171B3CF5E}" destId="{13FF91EA-9EB6-48C9-993C-470BB09C6629}" srcOrd="23" destOrd="0" presId="urn:microsoft.com/office/officeart/2005/8/layout/cycle1"/>
    <dgm:cxn modelId="{908CE706-7F33-41C6-ADEB-17E978E6D8F1}" type="presParOf" srcId="{06DA5E6B-81A0-4F4A-8E19-4A3171B3CF5E}" destId="{BF49AA0E-0FBA-453B-84C1-1398C95B8255}" srcOrd="24" destOrd="0" presId="urn:microsoft.com/office/officeart/2005/8/layout/cycle1"/>
    <dgm:cxn modelId="{E0FA6A2B-7802-473C-8336-8C06C163CC70}" type="presParOf" srcId="{06DA5E6B-81A0-4F4A-8E19-4A3171B3CF5E}" destId="{F5406D58-EBFE-4255-AC34-11C7B1D0EF60}" srcOrd="25" destOrd="0" presId="urn:microsoft.com/office/officeart/2005/8/layout/cycle1"/>
    <dgm:cxn modelId="{526259C4-8AE6-49D4-913B-9F719710000A}" type="presParOf" srcId="{06DA5E6B-81A0-4F4A-8E19-4A3171B3CF5E}" destId="{4C706E34-3CAC-488A-8483-CB0F4189F23B}" srcOrd="26" destOrd="0" presId="urn:microsoft.com/office/officeart/2005/8/layout/cycle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B11166-3AEA-40EB-9694-A22A3BAC7CB5}" type="doc">
      <dgm:prSet loTypeId="urn:microsoft.com/office/officeart/2009/3/layout/StepUpProcess" loCatId="process" qsTypeId="urn:microsoft.com/office/officeart/2005/8/quickstyle/simple4" qsCatId="simple" csTypeId="urn:microsoft.com/office/officeart/2005/8/colors/accent1_5" csCatId="accent1" phldr="1"/>
      <dgm:spPr/>
      <dgm:t>
        <a:bodyPr/>
        <a:lstStyle/>
        <a:p>
          <a:endParaRPr lang="zh-CN" altLang="en-US"/>
        </a:p>
      </dgm:t>
    </dgm:pt>
    <dgm:pt modelId="{62CBDD3B-5584-4D21-8D31-FE5D0878FF4E}">
      <dgm:prSet phldrT="[文本]" custT="1"/>
      <dgm:spPr/>
      <dgm:t>
        <a:bodyPr/>
        <a:lstStyle/>
        <a:p>
          <a:pPr marL="0" marR="0" indent="0" defTabSz="1466850" eaLnBrk="1" fontAlgn="auto" latinLnBrk="0" hangingPunct="1">
            <a:lnSpc>
              <a:spcPct val="90000"/>
            </a:lnSpc>
            <a:spcBef>
              <a:spcPct val="0"/>
            </a:spcBef>
            <a:spcAft>
              <a:spcPct val="35000"/>
            </a:spcAft>
            <a:buClrTx/>
            <a:buSzTx/>
            <a:buFontTx/>
            <a:buNone/>
          </a:pPr>
          <a:r>
            <a:rPr lang="zh-CN" altLang="en-US" sz="1300" b="1" dirty="0" smtClean="0">
              <a:latin typeface="微软雅黑" panose="020B0503020204020204" pitchFamily="34" charset="-122"/>
              <a:ea typeface="微软雅黑" panose="020B0503020204020204" pitchFamily="34" charset="-122"/>
            </a:rPr>
            <a:t>安全性高、方便快捷、防砸车</a:t>
          </a:r>
        </a:p>
        <a:p>
          <a:pPr marL="0" marR="0" indent="0" defTabSz="1466850" eaLnBrk="1" fontAlgn="auto" latinLnBrk="0" hangingPunct="1">
            <a:lnSpc>
              <a:spcPct val="90000"/>
            </a:lnSpc>
            <a:spcBef>
              <a:spcPct val="0"/>
            </a:spcBef>
            <a:spcAft>
              <a:spcPct val="35000"/>
            </a:spcAft>
            <a:buClrTx/>
            <a:buSzTx/>
            <a:buFontTx/>
            <a:buNone/>
          </a:pPr>
          <a:endParaRPr lang="zh-CN" altLang="en-US" sz="1300" b="1" dirty="0" smtClean="0">
            <a:latin typeface="微软雅黑" panose="020B0503020204020204" pitchFamily="34" charset="-122"/>
            <a:ea typeface="微软雅黑" panose="020B0503020204020204" pitchFamily="34" charset="-122"/>
          </a:endParaRPr>
        </a:p>
        <a:p>
          <a:pPr defTabSz="1466850">
            <a:lnSpc>
              <a:spcPct val="90000"/>
            </a:lnSpc>
            <a:spcBef>
              <a:spcPct val="0"/>
            </a:spcBef>
            <a:spcAft>
              <a:spcPct val="35000"/>
            </a:spcAft>
          </a:pPr>
          <a:endParaRPr lang="zh-CN" altLang="en-US" sz="1300" b="1" dirty="0">
            <a:latin typeface="微软雅黑" panose="020B0503020204020204" pitchFamily="34" charset="-122"/>
            <a:ea typeface="微软雅黑" panose="020B0503020204020204" pitchFamily="34" charset="-122"/>
          </a:endParaRPr>
        </a:p>
      </dgm:t>
    </dgm:pt>
    <dgm:pt modelId="{735BE32A-1C00-4AF9-9F19-AADAFD14478C}" cxnId="{F850F887-D724-422B-8E4B-4A3DA4523D08}" type="parTrans">
      <dgm:prSet/>
      <dgm:spPr/>
      <dgm:t>
        <a:bodyPr/>
        <a:lstStyle/>
        <a:p>
          <a:endParaRPr lang="zh-CN" altLang="en-US"/>
        </a:p>
      </dgm:t>
    </dgm:pt>
    <dgm:pt modelId="{3C3FBA2E-A276-49D7-9C63-B74D2D2656C1}" cxnId="{F850F887-D724-422B-8E4B-4A3DA4523D08}" type="sibTrans">
      <dgm:prSet/>
      <dgm:spPr/>
      <dgm:t>
        <a:bodyPr/>
        <a:lstStyle/>
        <a:p>
          <a:endParaRPr lang="zh-CN" altLang="en-US"/>
        </a:p>
      </dgm:t>
    </dgm:pt>
    <dgm:pt modelId="{F24DB209-A505-4135-8045-C7BB6233256C}">
      <dgm:prSet phldrT="[文本]" custT="1"/>
      <dgm:spPr/>
      <dgm:t>
        <a:bodyPr/>
        <a:lstStyle/>
        <a:p>
          <a:pPr defTabSz="1466850">
            <a:lnSpc>
              <a:spcPct val="90000"/>
            </a:lnSpc>
            <a:spcBef>
              <a:spcPct val="0"/>
            </a:spcBef>
            <a:spcAft>
              <a:spcPct val="35000"/>
            </a:spcAft>
          </a:pPr>
          <a:r>
            <a:rPr lang="zh-CN" altLang="en-US" sz="1300" b="1" smtClean="0">
              <a:latin typeface="微软雅黑" panose="020B0503020204020204" pitchFamily="34" charset="-122"/>
              <a:ea typeface="微软雅黑" panose="020B0503020204020204" pitchFamily="34" charset="-122"/>
            </a:rPr>
            <a:t>规避人工操作弊端</a:t>
          </a:r>
          <a:endParaRPr lang="zh-CN" altLang="en-US" sz="1300" b="1" dirty="0">
            <a:latin typeface="微软雅黑" panose="020B0503020204020204" pitchFamily="34" charset="-122"/>
            <a:ea typeface="微软雅黑" panose="020B0503020204020204" pitchFamily="34" charset="-122"/>
          </a:endParaRPr>
        </a:p>
      </dgm:t>
    </dgm:pt>
    <dgm:pt modelId="{1F460F39-BF85-4139-9012-1FD4306938E9}" cxnId="{AABAC56B-403F-4D57-AB56-06D989688866}" type="parTrans">
      <dgm:prSet/>
      <dgm:spPr/>
      <dgm:t>
        <a:bodyPr/>
        <a:lstStyle/>
        <a:p>
          <a:endParaRPr lang="zh-CN" altLang="en-US"/>
        </a:p>
      </dgm:t>
    </dgm:pt>
    <dgm:pt modelId="{CC24E6BC-B5C7-4206-9366-B2110A9A4DD8}" cxnId="{AABAC56B-403F-4D57-AB56-06D989688866}" type="sibTrans">
      <dgm:prSet/>
      <dgm:spPr/>
      <dgm:t>
        <a:bodyPr/>
        <a:lstStyle/>
        <a:p>
          <a:endParaRPr lang="zh-CN" altLang="en-US"/>
        </a:p>
      </dgm:t>
    </dgm:pt>
    <dgm:pt modelId="{56735402-90A5-40C0-A5D5-3A51014FBBEA}">
      <dgm:prSet phldrT="[文本]" custT="1"/>
      <dgm:spPr/>
      <dgm:t>
        <a:bodyPr/>
        <a:lstStyle/>
        <a:p>
          <a:pPr marL="0" marR="0" lvl="0" indent="0" defTabSz="914400" eaLnBrk="1" fontAlgn="auto" latinLnBrk="0" hangingPunct="1">
            <a:lnSpc>
              <a:spcPct val="100000"/>
            </a:lnSpc>
            <a:spcBef>
              <a:spcPts val="0"/>
            </a:spcBef>
            <a:spcAft>
              <a:spcPts val="0"/>
            </a:spcAft>
            <a:buClrTx/>
            <a:buSzTx/>
            <a:buFontTx/>
            <a:buNone/>
          </a:pPr>
          <a:r>
            <a:rPr lang="zh-CN" altLang="zh-CN" sz="1300" b="1" dirty="0" smtClean="0">
              <a:latin typeface="微软雅黑" panose="020B0503020204020204" pitchFamily="34" charset="-122"/>
              <a:ea typeface="微软雅黑" panose="020B0503020204020204" pitchFamily="34" charset="-122"/>
            </a:rPr>
            <a:t>可以实现实时监控，网络扩展性强。</a:t>
          </a:r>
        </a:p>
        <a:p>
          <a:pPr defTabSz="1466850">
            <a:lnSpc>
              <a:spcPct val="90000"/>
            </a:lnSpc>
            <a:spcBef>
              <a:spcPct val="0"/>
            </a:spcBef>
            <a:spcAft>
              <a:spcPct val="35000"/>
            </a:spcAft>
          </a:pPr>
          <a:endParaRPr lang="zh-CN" altLang="en-US" sz="1300" b="1" dirty="0">
            <a:latin typeface="微软雅黑" panose="020B0503020204020204" pitchFamily="34" charset="-122"/>
            <a:ea typeface="微软雅黑" panose="020B0503020204020204" pitchFamily="34" charset="-122"/>
          </a:endParaRPr>
        </a:p>
      </dgm:t>
    </dgm:pt>
    <dgm:pt modelId="{CA48E92F-47B8-443B-BE84-D88DC3DBDBD0}" cxnId="{95046104-F50A-4234-9B79-A5ED342421B6}" type="parTrans">
      <dgm:prSet/>
      <dgm:spPr/>
      <dgm:t>
        <a:bodyPr/>
        <a:lstStyle/>
        <a:p>
          <a:endParaRPr lang="zh-CN" altLang="en-US"/>
        </a:p>
      </dgm:t>
    </dgm:pt>
    <dgm:pt modelId="{35F893FE-482D-48DB-9579-CB21C999B3B8}" cxnId="{95046104-F50A-4234-9B79-A5ED342421B6}" type="sibTrans">
      <dgm:prSet/>
      <dgm:spPr/>
      <dgm:t>
        <a:bodyPr/>
        <a:lstStyle/>
        <a:p>
          <a:endParaRPr lang="zh-CN" altLang="en-US"/>
        </a:p>
      </dgm:t>
    </dgm:pt>
    <dgm:pt modelId="{5AAABD34-1D53-411C-AF7F-071C191F2FAE}">
      <dgm:prSet phldrT="[文本]" custT="1"/>
      <dgm:spPr/>
      <dgm:t>
        <a:bodyPr/>
        <a:lstStyle/>
        <a:p>
          <a:pPr marL="0" marR="0" indent="0" defTabSz="914400" eaLnBrk="1" fontAlgn="auto" latinLnBrk="0" hangingPunct="1">
            <a:lnSpc>
              <a:spcPct val="100000"/>
            </a:lnSpc>
            <a:spcBef>
              <a:spcPts val="0"/>
            </a:spcBef>
            <a:spcAft>
              <a:spcPts val="0"/>
            </a:spcAft>
            <a:buClrTx/>
            <a:buSzTx/>
            <a:buFontTx/>
            <a:buNone/>
          </a:pPr>
          <a:r>
            <a:rPr lang="zh-CN" altLang="en-US" sz="1300" b="1" dirty="0" smtClean="0">
              <a:latin typeface="微软雅黑" panose="020B0503020204020204" pitchFamily="34" charset="-122"/>
              <a:ea typeface="微软雅黑" panose="020B0503020204020204" pitchFamily="34" charset="-122"/>
            </a:rPr>
            <a:t>低成本高收益，</a:t>
          </a:r>
          <a:r>
            <a:rPr lang="zh-CN" altLang="zh-CN" sz="1300" b="1" dirty="0" smtClean="0">
              <a:latin typeface="微软雅黑" panose="020B0503020204020204" pitchFamily="34" charset="-122"/>
              <a:ea typeface="微软雅黑" panose="020B0503020204020204" pitchFamily="34" charset="-122"/>
            </a:rPr>
            <a:t>安装、调试、维护简单方便</a:t>
          </a:r>
          <a:endParaRPr lang="en-US" altLang="zh-CN" sz="1300" b="1" dirty="0" smtClean="0">
            <a:latin typeface="微软雅黑" panose="020B0503020204020204" pitchFamily="34" charset="-122"/>
            <a:ea typeface="微软雅黑" panose="020B0503020204020204" pitchFamily="34" charset="-122"/>
          </a:endParaRPr>
        </a:p>
        <a:p>
          <a:pPr defTabSz="1466850">
            <a:lnSpc>
              <a:spcPct val="90000"/>
            </a:lnSpc>
            <a:spcBef>
              <a:spcPct val="0"/>
            </a:spcBef>
            <a:spcAft>
              <a:spcPct val="35000"/>
            </a:spcAft>
          </a:pPr>
          <a:endParaRPr lang="zh-CN" altLang="en-US" sz="1300" b="1" dirty="0">
            <a:latin typeface="微软雅黑" panose="020B0503020204020204" pitchFamily="34" charset="-122"/>
            <a:ea typeface="微软雅黑" panose="020B0503020204020204" pitchFamily="34" charset="-122"/>
          </a:endParaRPr>
        </a:p>
      </dgm:t>
    </dgm:pt>
    <dgm:pt modelId="{AE2C0A23-02A4-43BB-8D11-9B44F38699FC}" cxnId="{A73B89C4-8FA4-4534-9CF9-8CE06E615564}" type="parTrans">
      <dgm:prSet/>
      <dgm:spPr/>
      <dgm:t>
        <a:bodyPr/>
        <a:lstStyle/>
        <a:p>
          <a:endParaRPr lang="zh-CN" altLang="en-US"/>
        </a:p>
      </dgm:t>
    </dgm:pt>
    <dgm:pt modelId="{67F7C1C3-9F0E-4B76-8C32-34DB50D4C126}" cxnId="{A73B89C4-8FA4-4534-9CF9-8CE06E615564}" type="sibTrans">
      <dgm:prSet/>
      <dgm:spPr/>
      <dgm:t>
        <a:bodyPr/>
        <a:lstStyle/>
        <a:p>
          <a:endParaRPr lang="zh-CN" altLang="en-US"/>
        </a:p>
      </dgm:t>
    </dgm:pt>
    <dgm:pt modelId="{253B6F1A-1857-4334-BEEE-90D11113333E}" type="pres">
      <dgm:prSet presAssocID="{3DB11166-3AEA-40EB-9694-A22A3BAC7CB5}" presName="rootnode" presStyleCnt="0">
        <dgm:presLayoutVars>
          <dgm:chMax/>
          <dgm:chPref/>
          <dgm:dir/>
          <dgm:animLvl val="lvl"/>
        </dgm:presLayoutVars>
      </dgm:prSet>
      <dgm:spPr/>
      <dgm:t>
        <a:bodyPr/>
        <a:lstStyle/>
        <a:p>
          <a:endParaRPr lang="zh-CN" altLang="en-US"/>
        </a:p>
      </dgm:t>
    </dgm:pt>
    <dgm:pt modelId="{4AEEB675-F614-4E94-9F09-AD724BC1088A}" type="pres">
      <dgm:prSet presAssocID="{62CBDD3B-5584-4D21-8D31-FE5D0878FF4E}" presName="composite" presStyleCnt="0"/>
      <dgm:spPr/>
    </dgm:pt>
    <dgm:pt modelId="{8233D61D-C64E-4A51-96C4-7583C21CE614}" type="pres">
      <dgm:prSet presAssocID="{62CBDD3B-5584-4D21-8D31-FE5D0878FF4E}" presName="LShape" presStyleLbl="alignNode1" presStyleIdx="0" presStyleCnt="7"/>
      <dgm:spPr/>
    </dgm:pt>
    <dgm:pt modelId="{93C6FFFA-CDE9-440E-B1FF-016D239E56A8}" type="pres">
      <dgm:prSet presAssocID="{62CBDD3B-5584-4D21-8D31-FE5D0878FF4E}" presName="ParentText" presStyleLbl="revTx" presStyleIdx="0" presStyleCnt="4">
        <dgm:presLayoutVars>
          <dgm:chMax val="0"/>
          <dgm:chPref val="0"/>
          <dgm:bulletEnabled val="1"/>
        </dgm:presLayoutVars>
      </dgm:prSet>
      <dgm:spPr/>
      <dgm:t>
        <a:bodyPr/>
        <a:lstStyle/>
        <a:p>
          <a:endParaRPr lang="zh-CN" altLang="en-US"/>
        </a:p>
      </dgm:t>
    </dgm:pt>
    <dgm:pt modelId="{DD9A0282-0501-4213-8C18-44839E637481}" type="pres">
      <dgm:prSet presAssocID="{62CBDD3B-5584-4D21-8D31-FE5D0878FF4E}" presName="Triangle" presStyleLbl="alignNode1" presStyleIdx="1" presStyleCnt="7"/>
      <dgm:spPr/>
    </dgm:pt>
    <dgm:pt modelId="{1E572BC1-68EC-45A6-879C-806D65DA7583}" type="pres">
      <dgm:prSet presAssocID="{3C3FBA2E-A276-49D7-9C63-B74D2D2656C1}" presName="sibTrans" presStyleCnt="0"/>
      <dgm:spPr/>
    </dgm:pt>
    <dgm:pt modelId="{C0642C95-7406-4C66-9891-9E4B3071D6C9}" type="pres">
      <dgm:prSet presAssocID="{3C3FBA2E-A276-49D7-9C63-B74D2D2656C1}" presName="space" presStyleCnt="0"/>
      <dgm:spPr/>
    </dgm:pt>
    <dgm:pt modelId="{0BAC464D-890D-4ACF-811F-C3DA2FECE6CD}" type="pres">
      <dgm:prSet presAssocID="{F24DB209-A505-4135-8045-C7BB6233256C}" presName="composite" presStyleCnt="0"/>
      <dgm:spPr/>
    </dgm:pt>
    <dgm:pt modelId="{65FD8E02-B71A-443E-9626-4FBA99D90C35}" type="pres">
      <dgm:prSet presAssocID="{F24DB209-A505-4135-8045-C7BB6233256C}" presName="LShape" presStyleLbl="alignNode1" presStyleIdx="2" presStyleCnt="7"/>
      <dgm:spPr/>
    </dgm:pt>
    <dgm:pt modelId="{78EFE95B-EF45-422F-B06B-A885D13729A7}" type="pres">
      <dgm:prSet presAssocID="{F24DB209-A505-4135-8045-C7BB6233256C}" presName="ParentText" presStyleLbl="revTx" presStyleIdx="1" presStyleCnt="4">
        <dgm:presLayoutVars>
          <dgm:chMax val="0"/>
          <dgm:chPref val="0"/>
          <dgm:bulletEnabled val="1"/>
        </dgm:presLayoutVars>
      </dgm:prSet>
      <dgm:spPr/>
      <dgm:t>
        <a:bodyPr/>
        <a:lstStyle/>
        <a:p>
          <a:endParaRPr lang="zh-CN" altLang="en-US"/>
        </a:p>
      </dgm:t>
    </dgm:pt>
    <dgm:pt modelId="{A5175968-4FD8-45C8-9FB1-D99560129133}" type="pres">
      <dgm:prSet presAssocID="{F24DB209-A505-4135-8045-C7BB6233256C}" presName="Triangle" presStyleLbl="alignNode1" presStyleIdx="3" presStyleCnt="7"/>
      <dgm:spPr/>
    </dgm:pt>
    <dgm:pt modelId="{52F26DFF-3B62-4D5C-8AC6-4BEE7B77D7CC}" type="pres">
      <dgm:prSet presAssocID="{CC24E6BC-B5C7-4206-9366-B2110A9A4DD8}" presName="sibTrans" presStyleCnt="0"/>
      <dgm:spPr/>
    </dgm:pt>
    <dgm:pt modelId="{EFC6D2B4-9468-4D45-B994-1F7274753691}" type="pres">
      <dgm:prSet presAssocID="{CC24E6BC-B5C7-4206-9366-B2110A9A4DD8}" presName="space" presStyleCnt="0"/>
      <dgm:spPr/>
    </dgm:pt>
    <dgm:pt modelId="{11996039-49EC-40A1-B97E-4C5EC0AC54D4}" type="pres">
      <dgm:prSet presAssocID="{56735402-90A5-40C0-A5D5-3A51014FBBEA}" presName="composite" presStyleCnt="0"/>
      <dgm:spPr/>
    </dgm:pt>
    <dgm:pt modelId="{B00BA29C-0E4F-47AE-99D9-6A5453CE994F}" type="pres">
      <dgm:prSet presAssocID="{56735402-90A5-40C0-A5D5-3A51014FBBEA}" presName="LShape" presStyleLbl="alignNode1" presStyleIdx="4" presStyleCnt="7"/>
      <dgm:spPr/>
    </dgm:pt>
    <dgm:pt modelId="{752E52AE-A008-4A64-AA3F-1B1EF4DB4701}" type="pres">
      <dgm:prSet presAssocID="{56735402-90A5-40C0-A5D5-3A51014FBBEA}" presName="ParentText" presStyleLbl="revTx" presStyleIdx="2" presStyleCnt="4">
        <dgm:presLayoutVars>
          <dgm:chMax val="0"/>
          <dgm:chPref val="0"/>
          <dgm:bulletEnabled val="1"/>
        </dgm:presLayoutVars>
      </dgm:prSet>
      <dgm:spPr/>
      <dgm:t>
        <a:bodyPr/>
        <a:lstStyle/>
        <a:p>
          <a:endParaRPr lang="zh-CN" altLang="en-US"/>
        </a:p>
      </dgm:t>
    </dgm:pt>
    <dgm:pt modelId="{D3E4A7DA-B10E-47D2-8908-FFD293D84D76}" type="pres">
      <dgm:prSet presAssocID="{56735402-90A5-40C0-A5D5-3A51014FBBEA}" presName="Triangle" presStyleLbl="alignNode1" presStyleIdx="5" presStyleCnt="7"/>
      <dgm:spPr/>
    </dgm:pt>
    <dgm:pt modelId="{F87FA7AA-BB19-48E0-A36F-A59F34A19C7B}" type="pres">
      <dgm:prSet presAssocID="{35F893FE-482D-48DB-9579-CB21C999B3B8}" presName="sibTrans" presStyleCnt="0"/>
      <dgm:spPr/>
    </dgm:pt>
    <dgm:pt modelId="{632980B5-1937-477C-8389-2EFF86FB9C49}" type="pres">
      <dgm:prSet presAssocID="{35F893FE-482D-48DB-9579-CB21C999B3B8}" presName="space" presStyleCnt="0"/>
      <dgm:spPr/>
    </dgm:pt>
    <dgm:pt modelId="{85F503A7-6EF9-42BA-88F0-225C9FF01682}" type="pres">
      <dgm:prSet presAssocID="{5AAABD34-1D53-411C-AF7F-071C191F2FAE}" presName="composite" presStyleCnt="0"/>
      <dgm:spPr/>
    </dgm:pt>
    <dgm:pt modelId="{98B423BC-51C1-458E-82B0-14F857F8895A}" type="pres">
      <dgm:prSet presAssocID="{5AAABD34-1D53-411C-AF7F-071C191F2FAE}" presName="LShape" presStyleLbl="alignNode1" presStyleIdx="6" presStyleCnt="7"/>
      <dgm:spPr/>
    </dgm:pt>
    <dgm:pt modelId="{23228CD4-7AD9-4409-8A08-FFF8084A5AEF}" type="pres">
      <dgm:prSet presAssocID="{5AAABD34-1D53-411C-AF7F-071C191F2FAE}" presName="ParentText" presStyleLbl="revTx" presStyleIdx="3" presStyleCnt="4">
        <dgm:presLayoutVars>
          <dgm:chMax val="0"/>
          <dgm:chPref val="0"/>
          <dgm:bulletEnabled val="1"/>
        </dgm:presLayoutVars>
      </dgm:prSet>
      <dgm:spPr/>
      <dgm:t>
        <a:bodyPr/>
        <a:lstStyle/>
        <a:p>
          <a:endParaRPr lang="zh-CN" altLang="en-US"/>
        </a:p>
      </dgm:t>
    </dgm:pt>
  </dgm:ptLst>
  <dgm:cxnLst>
    <dgm:cxn modelId="{AABAC56B-403F-4D57-AB56-06D989688866}" srcId="{3DB11166-3AEA-40EB-9694-A22A3BAC7CB5}" destId="{F24DB209-A505-4135-8045-C7BB6233256C}" srcOrd="1" destOrd="0" parTransId="{1F460F39-BF85-4139-9012-1FD4306938E9}" sibTransId="{CC24E6BC-B5C7-4206-9366-B2110A9A4DD8}"/>
    <dgm:cxn modelId="{5BC64A57-1077-45C2-B948-7E568139B5B2}" type="presOf" srcId="{3DB11166-3AEA-40EB-9694-A22A3BAC7CB5}" destId="{253B6F1A-1857-4334-BEEE-90D11113333E}" srcOrd="0" destOrd="0" presId="urn:microsoft.com/office/officeart/2009/3/layout/StepUpProcess"/>
    <dgm:cxn modelId="{95046104-F50A-4234-9B79-A5ED342421B6}" srcId="{3DB11166-3AEA-40EB-9694-A22A3BAC7CB5}" destId="{56735402-90A5-40C0-A5D5-3A51014FBBEA}" srcOrd="2" destOrd="0" parTransId="{CA48E92F-47B8-443B-BE84-D88DC3DBDBD0}" sibTransId="{35F893FE-482D-48DB-9579-CB21C999B3B8}"/>
    <dgm:cxn modelId="{16E950C9-37FC-4C2C-B260-D920BA0D4157}" type="presOf" srcId="{5AAABD34-1D53-411C-AF7F-071C191F2FAE}" destId="{23228CD4-7AD9-4409-8A08-FFF8084A5AEF}" srcOrd="0" destOrd="0" presId="urn:microsoft.com/office/officeart/2009/3/layout/StepUpProcess"/>
    <dgm:cxn modelId="{A73B89C4-8FA4-4534-9CF9-8CE06E615564}" srcId="{3DB11166-3AEA-40EB-9694-A22A3BAC7CB5}" destId="{5AAABD34-1D53-411C-AF7F-071C191F2FAE}" srcOrd="3" destOrd="0" parTransId="{AE2C0A23-02A4-43BB-8D11-9B44F38699FC}" sibTransId="{67F7C1C3-9F0E-4B76-8C32-34DB50D4C126}"/>
    <dgm:cxn modelId="{F850F887-D724-422B-8E4B-4A3DA4523D08}" srcId="{3DB11166-3AEA-40EB-9694-A22A3BAC7CB5}" destId="{62CBDD3B-5584-4D21-8D31-FE5D0878FF4E}" srcOrd="0" destOrd="0" parTransId="{735BE32A-1C00-4AF9-9F19-AADAFD14478C}" sibTransId="{3C3FBA2E-A276-49D7-9C63-B74D2D2656C1}"/>
    <dgm:cxn modelId="{1BF5555B-B8BD-4A52-9FB8-F570275CF4D2}" type="presOf" srcId="{56735402-90A5-40C0-A5D5-3A51014FBBEA}" destId="{752E52AE-A008-4A64-AA3F-1B1EF4DB4701}" srcOrd="0" destOrd="0" presId="urn:microsoft.com/office/officeart/2009/3/layout/StepUpProcess"/>
    <dgm:cxn modelId="{BCE4FB3B-93C8-43A8-A173-0DA018845810}" type="presOf" srcId="{F24DB209-A505-4135-8045-C7BB6233256C}" destId="{78EFE95B-EF45-422F-B06B-A885D13729A7}" srcOrd="0" destOrd="0" presId="urn:microsoft.com/office/officeart/2009/3/layout/StepUpProcess"/>
    <dgm:cxn modelId="{D25DF679-C02A-4C53-BF14-338EFB249E96}" type="presOf" srcId="{62CBDD3B-5584-4D21-8D31-FE5D0878FF4E}" destId="{93C6FFFA-CDE9-440E-B1FF-016D239E56A8}" srcOrd="0" destOrd="0" presId="urn:microsoft.com/office/officeart/2009/3/layout/StepUpProcess"/>
    <dgm:cxn modelId="{23F1362D-0ED8-4EFF-A58B-F8C462A04775}" type="presParOf" srcId="{253B6F1A-1857-4334-BEEE-90D11113333E}" destId="{4AEEB675-F614-4E94-9F09-AD724BC1088A}" srcOrd="0" destOrd="0" presId="urn:microsoft.com/office/officeart/2009/3/layout/StepUpProcess"/>
    <dgm:cxn modelId="{A36F38B1-2BC3-4A77-8FAB-0A4B9E74189C}" type="presParOf" srcId="{4AEEB675-F614-4E94-9F09-AD724BC1088A}" destId="{8233D61D-C64E-4A51-96C4-7583C21CE614}" srcOrd="0" destOrd="0" presId="urn:microsoft.com/office/officeart/2009/3/layout/StepUpProcess"/>
    <dgm:cxn modelId="{0D42EB47-2A5B-41EF-BBF4-6A27612D292C}" type="presParOf" srcId="{4AEEB675-F614-4E94-9F09-AD724BC1088A}" destId="{93C6FFFA-CDE9-440E-B1FF-016D239E56A8}" srcOrd="1" destOrd="0" presId="urn:microsoft.com/office/officeart/2009/3/layout/StepUpProcess"/>
    <dgm:cxn modelId="{AD04F9C8-C043-4851-ADC6-3B83C3EC70EF}" type="presParOf" srcId="{4AEEB675-F614-4E94-9F09-AD724BC1088A}" destId="{DD9A0282-0501-4213-8C18-44839E637481}" srcOrd="2" destOrd="0" presId="urn:microsoft.com/office/officeart/2009/3/layout/StepUpProcess"/>
    <dgm:cxn modelId="{0C6803EB-2C63-49BF-8FA0-F22629424769}" type="presParOf" srcId="{253B6F1A-1857-4334-BEEE-90D11113333E}" destId="{1E572BC1-68EC-45A6-879C-806D65DA7583}" srcOrd="1" destOrd="0" presId="urn:microsoft.com/office/officeart/2009/3/layout/StepUpProcess"/>
    <dgm:cxn modelId="{3DC6E280-2388-416F-B3D2-FC76A0AE1292}" type="presParOf" srcId="{1E572BC1-68EC-45A6-879C-806D65DA7583}" destId="{C0642C95-7406-4C66-9891-9E4B3071D6C9}" srcOrd="0" destOrd="0" presId="urn:microsoft.com/office/officeart/2009/3/layout/StepUpProcess"/>
    <dgm:cxn modelId="{7B19025D-8388-4BF8-BF07-2AC9229470E6}" type="presParOf" srcId="{253B6F1A-1857-4334-BEEE-90D11113333E}" destId="{0BAC464D-890D-4ACF-811F-C3DA2FECE6CD}" srcOrd="2" destOrd="0" presId="urn:microsoft.com/office/officeart/2009/3/layout/StepUpProcess"/>
    <dgm:cxn modelId="{9EC3BA97-06C4-4D3D-BFE9-1E4C3170F637}" type="presParOf" srcId="{0BAC464D-890D-4ACF-811F-C3DA2FECE6CD}" destId="{65FD8E02-B71A-443E-9626-4FBA99D90C35}" srcOrd="0" destOrd="0" presId="urn:microsoft.com/office/officeart/2009/3/layout/StepUpProcess"/>
    <dgm:cxn modelId="{0D6D2F14-3594-4333-B901-EFD49B201208}" type="presParOf" srcId="{0BAC464D-890D-4ACF-811F-C3DA2FECE6CD}" destId="{78EFE95B-EF45-422F-B06B-A885D13729A7}" srcOrd="1" destOrd="0" presId="urn:microsoft.com/office/officeart/2009/3/layout/StepUpProcess"/>
    <dgm:cxn modelId="{4375B694-872D-4231-8DD8-8E94F94C84B7}" type="presParOf" srcId="{0BAC464D-890D-4ACF-811F-C3DA2FECE6CD}" destId="{A5175968-4FD8-45C8-9FB1-D99560129133}" srcOrd="2" destOrd="0" presId="urn:microsoft.com/office/officeart/2009/3/layout/StepUpProcess"/>
    <dgm:cxn modelId="{2D87EFBC-B6B4-44BD-81A8-ACF1A0CA08DF}" type="presParOf" srcId="{253B6F1A-1857-4334-BEEE-90D11113333E}" destId="{52F26DFF-3B62-4D5C-8AC6-4BEE7B77D7CC}" srcOrd="3" destOrd="0" presId="urn:microsoft.com/office/officeart/2009/3/layout/StepUpProcess"/>
    <dgm:cxn modelId="{F89BB19A-88E4-45B3-930B-D6A06F8BA536}" type="presParOf" srcId="{52F26DFF-3B62-4D5C-8AC6-4BEE7B77D7CC}" destId="{EFC6D2B4-9468-4D45-B994-1F7274753691}" srcOrd="0" destOrd="0" presId="urn:microsoft.com/office/officeart/2009/3/layout/StepUpProcess"/>
    <dgm:cxn modelId="{95710B5E-299D-43AA-8763-8A21678E0787}" type="presParOf" srcId="{253B6F1A-1857-4334-BEEE-90D11113333E}" destId="{11996039-49EC-40A1-B97E-4C5EC0AC54D4}" srcOrd="4" destOrd="0" presId="urn:microsoft.com/office/officeart/2009/3/layout/StepUpProcess"/>
    <dgm:cxn modelId="{271316FC-D96A-4B0E-8402-E701C7856064}" type="presParOf" srcId="{11996039-49EC-40A1-B97E-4C5EC0AC54D4}" destId="{B00BA29C-0E4F-47AE-99D9-6A5453CE994F}" srcOrd="0" destOrd="0" presId="urn:microsoft.com/office/officeart/2009/3/layout/StepUpProcess"/>
    <dgm:cxn modelId="{A0851C6E-8CDF-4FAF-960A-6A84FC21EBE1}" type="presParOf" srcId="{11996039-49EC-40A1-B97E-4C5EC0AC54D4}" destId="{752E52AE-A008-4A64-AA3F-1B1EF4DB4701}" srcOrd="1" destOrd="0" presId="urn:microsoft.com/office/officeart/2009/3/layout/StepUpProcess"/>
    <dgm:cxn modelId="{5784FA9E-A460-4E15-B7C9-FA9FCDED50BB}" type="presParOf" srcId="{11996039-49EC-40A1-B97E-4C5EC0AC54D4}" destId="{D3E4A7DA-B10E-47D2-8908-FFD293D84D76}" srcOrd="2" destOrd="0" presId="urn:microsoft.com/office/officeart/2009/3/layout/StepUpProcess"/>
    <dgm:cxn modelId="{C2838771-E889-451F-82AD-2C48CDF6444D}" type="presParOf" srcId="{253B6F1A-1857-4334-BEEE-90D11113333E}" destId="{F87FA7AA-BB19-48E0-A36F-A59F34A19C7B}" srcOrd="5" destOrd="0" presId="urn:microsoft.com/office/officeart/2009/3/layout/StepUpProcess"/>
    <dgm:cxn modelId="{B8A56178-89F3-4785-B613-D6F77F79C1D1}" type="presParOf" srcId="{F87FA7AA-BB19-48E0-A36F-A59F34A19C7B}" destId="{632980B5-1937-477C-8389-2EFF86FB9C49}" srcOrd="0" destOrd="0" presId="urn:microsoft.com/office/officeart/2009/3/layout/StepUpProcess"/>
    <dgm:cxn modelId="{0501705C-4500-4328-B156-000BC56DBEDE}" type="presParOf" srcId="{253B6F1A-1857-4334-BEEE-90D11113333E}" destId="{85F503A7-6EF9-42BA-88F0-225C9FF01682}" srcOrd="6" destOrd="0" presId="urn:microsoft.com/office/officeart/2009/3/layout/StepUpProcess"/>
    <dgm:cxn modelId="{B8E61981-658A-419B-8EE9-13ECE4ED8315}" type="presParOf" srcId="{85F503A7-6EF9-42BA-88F0-225C9FF01682}" destId="{98B423BC-51C1-458E-82B0-14F857F8895A}" srcOrd="0" destOrd="0" presId="urn:microsoft.com/office/officeart/2009/3/layout/StepUpProcess"/>
    <dgm:cxn modelId="{6DFB0F06-B2B3-4CEA-9A65-CA6FFBD25476}" type="presParOf" srcId="{85F503A7-6EF9-42BA-88F0-225C9FF01682}" destId="{23228CD4-7AD9-4409-8A08-FFF8084A5AEF}" srcOrd="1" destOrd="0" presId="urn:microsoft.com/office/officeart/2009/3/layout/StepUpProcess"/>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B11166-3AEA-40EB-9694-A22A3BAC7CB5}" type="doc">
      <dgm:prSet loTypeId="urn:microsoft.com/office/officeart/2005/8/layout/arrow6" loCatId="process" qsTypeId="urn:microsoft.com/office/officeart/2005/8/quickstyle/simple4" qsCatId="simple" csTypeId="urn:microsoft.com/office/officeart/2005/8/colors/colorful5" csCatId="colorful" phldr="1"/>
      <dgm:spPr/>
      <dgm:t>
        <a:bodyPr/>
        <a:lstStyle/>
        <a:p>
          <a:endParaRPr lang="zh-CN" altLang="en-US"/>
        </a:p>
      </dgm:t>
    </dgm:pt>
    <dgm:pt modelId="{62CBDD3B-5584-4D21-8D31-FE5D0878FF4E}">
      <dgm:prSet phldrT="[文本]" custT="1"/>
      <dgm:spPr/>
      <dgm:t>
        <a:bodyPr/>
        <a:lstStyle/>
        <a:p>
          <a:pPr marL="0" indent="0" defTabSz="1466850">
            <a:lnSpc>
              <a:spcPct val="90000"/>
            </a:lnSpc>
            <a:spcBef>
              <a:spcPct val="0"/>
            </a:spcBef>
            <a:spcAft>
              <a:spcPct val="35000"/>
            </a:spcAft>
            <a:buNone/>
          </a:pPr>
          <a:r>
            <a:rPr lang="en-US" sz="1600" b="1" i="0" dirty="0" smtClean="0">
              <a:latin typeface="微软雅黑" panose="020B0503020204020204" pitchFamily="34" charset="-122"/>
              <a:ea typeface="微软雅黑" panose="020B0503020204020204" pitchFamily="34" charset="-122"/>
            </a:rPr>
            <a:t>900M</a:t>
          </a:r>
        </a:p>
        <a:p>
          <a:pPr marL="0" indent="0" defTabSz="1466850">
            <a:lnSpc>
              <a:spcPct val="90000"/>
            </a:lnSpc>
            <a:spcBef>
              <a:spcPct val="0"/>
            </a:spcBef>
            <a:spcAft>
              <a:spcPct val="35000"/>
            </a:spcAft>
            <a:buNone/>
          </a:pPr>
          <a:r>
            <a:rPr lang="zh-CN" altLang="en-US" sz="1600" b="1" i="0" dirty="0" smtClean="0">
              <a:latin typeface="微软雅黑" panose="020B0503020204020204" pitchFamily="34" charset="-122"/>
              <a:ea typeface="微软雅黑" panose="020B0503020204020204" pitchFamily="34" charset="-122"/>
            </a:rPr>
            <a:t>超高频无源卡</a:t>
          </a:r>
          <a:endParaRPr lang="zh-CN" altLang="en-US" sz="1300" b="1" dirty="0">
            <a:latin typeface="微软雅黑" panose="020B0503020204020204" pitchFamily="34" charset="-122"/>
            <a:ea typeface="微软雅黑" panose="020B0503020204020204" pitchFamily="34" charset="-122"/>
          </a:endParaRPr>
        </a:p>
      </dgm:t>
    </dgm:pt>
    <dgm:pt modelId="{735BE32A-1C00-4AF9-9F19-AADAFD14478C}" cxnId="{F850F887-D724-422B-8E4B-4A3DA4523D08}" type="parTrans">
      <dgm:prSet/>
      <dgm:spPr/>
      <dgm:t>
        <a:bodyPr/>
        <a:lstStyle/>
        <a:p>
          <a:endParaRPr lang="zh-CN" altLang="en-US"/>
        </a:p>
      </dgm:t>
    </dgm:pt>
    <dgm:pt modelId="{3C3FBA2E-A276-49D7-9C63-B74D2D2656C1}" cxnId="{F850F887-D724-422B-8E4B-4A3DA4523D08}" type="sibTrans">
      <dgm:prSet/>
      <dgm:spPr/>
      <dgm:t>
        <a:bodyPr/>
        <a:lstStyle/>
        <a:p>
          <a:endParaRPr lang="zh-CN" altLang="en-US"/>
        </a:p>
      </dgm:t>
    </dgm:pt>
    <dgm:pt modelId="{F24DB209-A505-4135-8045-C7BB6233256C}">
      <dgm:prSet phldrT="[文本]" custT="1"/>
      <dgm:spPr/>
      <dgm:t>
        <a:bodyPr/>
        <a:lstStyle/>
        <a:p>
          <a:pPr marL="0" marR="0" indent="0" defTabSz="1466850" eaLnBrk="1" fontAlgn="auto" latinLnBrk="0" hangingPunct="1">
            <a:lnSpc>
              <a:spcPct val="90000"/>
            </a:lnSpc>
            <a:spcBef>
              <a:spcPct val="0"/>
            </a:spcBef>
            <a:spcAft>
              <a:spcPct val="35000"/>
            </a:spcAft>
            <a:buClrTx/>
            <a:buSzTx/>
            <a:buFontTx/>
            <a:buNone/>
          </a:pPr>
          <a:r>
            <a:rPr lang="en-US" altLang="zh-CN" sz="1600" b="1" i="0" dirty="0" smtClean="0">
              <a:latin typeface="微软雅黑" panose="020B0503020204020204" pitchFamily="34" charset="-122"/>
              <a:ea typeface="微软雅黑" panose="020B0503020204020204" pitchFamily="34" charset="-122"/>
            </a:rPr>
            <a:t>2.45G</a:t>
          </a:r>
        </a:p>
        <a:p>
          <a:pPr marL="0" indent="0" defTabSz="1466850">
            <a:lnSpc>
              <a:spcPct val="90000"/>
            </a:lnSpc>
            <a:spcBef>
              <a:spcPct val="0"/>
            </a:spcBef>
            <a:spcAft>
              <a:spcPct val="35000"/>
            </a:spcAft>
            <a:buNone/>
          </a:pPr>
          <a:r>
            <a:rPr lang="zh-CN" altLang="en-US" sz="1600" b="1" i="0" dirty="0" smtClean="0">
              <a:latin typeface="微软雅黑" panose="020B0503020204020204" pitchFamily="34" charset="-122"/>
              <a:ea typeface="微软雅黑" panose="020B0503020204020204" pitchFamily="34" charset="-122"/>
            </a:rPr>
            <a:t>超高频有源卡</a:t>
          </a:r>
          <a:endParaRPr lang="zh-CN" altLang="en-US" sz="1600" b="1" dirty="0" smtClean="0">
            <a:latin typeface="微软雅黑" panose="020B0503020204020204" pitchFamily="34" charset="-122"/>
            <a:ea typeface="微软雅黑" panose="020B0503020204020204" pitchFamily="34" charset="-122"/>
          </a:endParaRPr>
        </a:p>
      </dgm:t>
    </dgm:pt>
    <dgm:pt modelId="{1F460F39-BF85-4139-9012-1FD4306938E9}" cxnId="{AABAC56B-403F-4D57-AB56-06D989688866}" type="parTrans">
      <dgm:prSet/>
      <dgm:spPr/>
      <dgm:t>
        <a:bodyPr/>
        <a:lstStyle/>
        <a:p>
          <a:endParaRPr lang="zh-CN" altLang="en-US"/>
        </a:p>
      </dgm:t>
    </dgm:pt>
    <dgm:pt modelId="{CC24E6BC-B5C7-4206-9366-B2110A9A4DD8}" cxnId="{AABAC56B-403F-4D57-AB56-06D989688866}" type="sibTrans">
      <dgm:prSet/>
      <dgm:spPr/>
      <dgm:t>
        <a:bodyPr/>
        <a:lstStyle/>
        <a:p>
          <a:endParaRPr lang="zh-CN" altLang="en-US"/>
        </a:p>
      </dgm:t>
    </dgm:pt>
    <dgm:pt modelId="{5627A703-4C6C-4B9E-9367-6A79E7E1E620}" type="pres">
      <dgm:prSet presAssocID="{3DB11166-3AEA-40EB-9694-A22A3BAC7CB5}" presName="compositeShape" presStyleCnt="0">
        <dgm:presLayoutVars>
          <dgm:chMax val="2"/>
          <dgm:dir/>
          <dgm:resizeHandles val="exact"/>
        </dgm:presLayoutVars>
      </dgm:prSet>
      <dgm:spPr/>
      <dgm:t>
        <a:bodyPr/>
        <a:lstStyle/>
        <a:p>
          <a:endParaRPr lang="zh-CN" altLang="en-US"/>
        </a:p>
      </dgm:t>
    </dgm:pt>
    <dgm:pt modelId="{9BE4B31E-6BB4-460D-AFC7-63804067691F}" type="pres">
      <dgm:prSet presAssocID="{3DB11166-3AEA-40EB-9694-A22A3BAC7CB5}" presName="ribbon" presStyleLbl="node1" presStyleIdx="0" presStyleCnt="1"/>
      <dgm:spPr/>
      <dgm:t>
        <a:bodyPr/>
        <a:lstStyle/>
        <a:p>
          <a:endParaRPr lang="zh-CN" altLang="en-US"/>
        </a:p>
      </dgm:t>
    </dgm:pt>
    <dgm:pt modelId="{C6C1FC6A-0D7F-419E-9E07-22EB18A8B1C9}" type="pres">
      <dgm:prSet presAssocID="{3DB11166-3AEA-40EB-9694-A22A3BAC7CB5}" presName="leftArrowText" presStyleLbl="node1" presStyleIdx="0" presStyleCnt="1">
        <dgm:presLayoutVars>
          <dgm:chMax val="0"/>
          <dgm:bulletEnabled val="1"/>
        </dgm:presLayoutVars>
      </dgm:prSet>
      <dgm:spPr/>
      <dgm:t>
        <a:bodyPr/>
        <a:lstStyle/>
        <a:p>
          <a:endParaRPr lang="zh-CN" altLang="en-US"/>
        </a:p>
      </dgm:t>
    </dgm:pt>
    <dgm:pt modelId="{821A4BB8-6F95-450E-B871-4214B1ACA266}" type="pres">
      <dgm:prSet presAssocID="{3DB11166-3AEA-40EB-9694-A22A3BAC7CB5}" presName="rightArrowText" presStyleLbl="node1" presStyleIdx="0" presStyleCnt="1">
        <dgm:presLayoutVars>
          <dgm:chMax val="0"/>
          <dgm:bulletEnabled val="1"/>
        </dgm:presLayoutVars>
      </dgm:prSet>
      <dgm:spPr/>
      <dgm:t>
        <a:bodyPr/>
        <a:lstStyle/>
        <a:p>
          <a:endParaRPr lang="zh-CN" altLang="en-US"/>
        </a:p>
      </dgm:t>
    </dgm:pt>
  </dgm:ptLst>
  <dgm:cxnLst>
    <dgm:cxn modelId="{27F36931-5C16-4383-B952-15B4045EB5D3}" type="presOf" srcId="{F24DB209-A505-4135-8045-C7BB6233256C}" destId="{821A4BB8-6F95-450E-B871-4214B1ACA266}" srcOrd="0" destOrd="0" presId="urn:microsoft.com/office/officeart/2005/8/layout/arrow6"/>
    <dgm:cxn modelId="{F850F887-D724-422B-8E4B-4A3DA4523D08}" srcId="{3DB11166-3AEA-40EB-9694-A22A3BAC7CB5}" destId="{62CBDD3B-5584-4D21-8D31-FE5D0878FF4E}" srcOrd="0" destOrd="0" parTransId="{735BE32A-1C00-4AF9-9F19-AADAFD14478C}" sibTransId="{3C3FBA2E-A276-49D7-9C63-B74D2D2656C1}"/>
    <dgm:cxn modelId="{AABAC56B-403F-4D57-AB56-06D989688866}" srcId="{3DB11166-3AEA-40EB-9694-A22A3BAC7CB5}" destId="{F24DB209-A505-4135-8045-C7BB6233256C}" srcOrd="1" destOrd="0" parTransId="{1F460F39-BF85-4139-9012-1FD4306938E9}" sibTransId="{CC24E6BC-B5C7-4206-9366-B2110A9A4DD8}"/>
    <dgm:cxn modelId="{CCF0FA85-EA9B-4357-AE6B-2650017A6DD8}" type="presOf" srcId="{3DB11166-3AEA-40EB-9694-A22A3BAC7CB5}" destId="{5627A703-4C6C-4B9E-9367-6A79E7E1E620}" srcOrd="0" destOrd="0" presId="urn:microsoft.com/office/officeart/2005/8/layout/arrow6"/>
    <dgm:cxn modelId="{46C44E1D-9AC8-40AA-920D-13FB32C4367B}" type="presOf" srcId="{62CBDD3B-5584-4D21-8D31-FE5D0878FF4E}" destId="{C6C1FC6A-0D7F-419E-9E07-22EB18A8B1C9}" srcOrd="0" destOrd="0" presId="urn:microsoft.com/office/officeart/2005/8/layout/arrow6"/>
    <dgm:cxn modelId="{414FDFF4-7F25-444F-91CA-687D3EBDC970}" type="presParOf" srcId="{5627A703-4C6C-4B9E-9367-6A79E7E1E620}" destId="{9BE4B31E-6BB4-460D-AFC7-63804067691F}" srcOrd="0" destOrd="0" presId="urn:microsoft.com/office/officeart/2005/8/layout/arrow6"/>
    <dgm:cxn modelId="{292F0B5B-3DF6-454C-8395-7D650A57B62C}" type="presParOf" srcId="{5627A703-4C6C-4B9E-9367-6A79E7E1E620}" destId="{C6C1FC6A-0D7F-419E-9E07-22EB18A8B1C9}" srcOrd="1" destOrd="0" presId="urn:microsoft.com/office/officeart/2005/8/layout/arrow6"/>
    <dgm:cxn modelId="{772D6FE9-23A7-4A10-B948-50047C722F5F}" type="presParOf" srcId="{5627A703-4C6C-4B9E-9367-6A79E7E1E620}" destId="{821A4BB8-6F95-450E-B871-4214B1ACA266}" srcOrd="2" destOrd="0" presId="urn:microsoft.com/office/officeart/2005/8/layout/arrow6"/>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76A384-545F-4C53-AD82-1495BCEBB990}" type="doc">
      <dgm:prSet loTypeId="urn:microsoft.com/office/officeart/2009/layout/CircleArrowProcess" loCatId="process" qsTypeId="urn:microsoft.com/office/officeart/2005/8/quickstyle/simple1" qsCatId="simple" csTypeId="urn:microsoft.com/office/officeart/2005/8/colors/colorful3" csCatId="colorful" phldr="1"/>
      <dgm:spPr/>
      <dgm:t>
        <a:bodyPr/>
        <a:lstStyle/>
        <a:p>
          <a:endParaRPr lang="zh-CN" altLang="en-US"/>
        </a:p>
      </dgm:t>
    </dgm:pt>
    <dgm:pt modelId="{076C6512-095F-44B5-B253-C351BD26F7D0}">
      <dgm:prSet phldrT="[文本]"/>
      <dgm:spPr/>
      <dgm:t>
        <a:bodyPr/>
        <a:lstStyle/>
        <a:p>
          <a:r>
            <a:rPr lang="zh-CN" altLang="en-US" dirty="0" smtClean="0"/>
            <a:t>人员管理</a:t>
          </a:r>
          <a:endParaRPr lang="zh-CN" altLang="en-US" dirty="0"/>
        </a:p>
      </dgm:t>
    </dgm:pt>
    <dgm:pt modelId="{B4967C85-E899-44E3-997B-4A955A851A50}" cxnId="{63B79CA8-F5B4-4683-BF3F-64A72475C01F}" type="parTrans">
      <dgm:prSet/>
      <dgm:spPr/>
      <dgm:t>
        <a:bodyPr/>
        <a:lstStyle/>
        <a:p>
          <a:endParaRPr lang="zh-CN" altLang="en-US"/>
        </a:p>
      </dgm:t>
    </dgm:pt>
    <dgm:pt modelId="{1F1CF484-1423-4E60-97D3-4174FC2CF3B1}" cxnId="{63B79CA8-F5B4-4683-BF3F-64A72475C01F}" type="sibTrans">
      <dgm:prSet/>
      <dgm:spPr/>
      <dgm:t>
        <a:bodyPr/>
        <a:lstStyle/>
        <a:p>
          <a:endParaRPr lang="zh-CN" altLang="en-US"/>
        </a:p>
      </dgm:t>
    </dgm:pt>
    <dgm:pt modelId="{6A9BF098-7D2E-43A2-95F0-87AB4D41FD5D}">
      <dgm:prSet phldrT="[文本]"/>
      <dgm:spPr/>
      <dgm:t>
        <a:bodyPr/>
        <a:lstStyle/>
        <a:p>
          <a:r>
            <a:rPr lang="zh-CN" altLang="en-US" dirty="0" smtClean="0"/>
            <a:t>人员在寝</a:t>
          </a:r>
          <a:endParaRPr lang="zh-CN" altLang="en-US" dirty="0"/>
        </a:p>
      </dgm:t>
    </dgm:pt>
    <dgm:pt modelId="{5D68C09E-E1C7-4F06-933D-3F5225984866}" cxnId="{A1E6F977-85A5-422A-BFC5-39B92F4B3D9C}" type="parTrans">
      <dgm:prSet/>
      <dgm:spPr/>
      <dgm:t>
        <a:bodyPr/>
        <a:lstStyle/>
        <a:p>
          <a:endParaRPr lang="zh-CN" altLang="en-US"/>
        </a:p>
      </dgm:t>
    </dgm:pt>
    <dgm:pt modelId="{822EA1D6-0457-4B90-A6C3-F80CCBE9B873}" cxnId="{A1E6F977-85A5-422A-BFC5-39B92F4B3D9C}" type="sibTrans">
      <dgm:prSet/>
      <dgm:spPr/>
      <dgm:t>
        <a:bodyPr/>
        <a:lstStyle/>
        <a:p>
          <a:endParaRPr lang="zh-CN" altLang="en-US"/>
        </a:p>
      </dgm:t>
    </dgm:pt>
    <dgm:pt modelId="{2AB9BE57-04CB-4952-89F6-6560BACB8D5F}">
      <dgm:prSet phldrT="[文本]"/>
      <dgm:spPr/>
      <dgm:t>
        <a:bodyPr/>
        <a:lstStyle/>
        <a:p>
          <a:r>
            <a:rPr lang="zh-CN" altLang="en-US" dirty="0" smtClean="0"/>
            <a:t>人员旷寝</a:t>
          </a:r>
          <a:endParaRPr lang="zh-CN" altLang="en-US" dirty="0"/>
        </a:p>
      </dgm:t>
    </dgm:pt>
    <dgm:pt modelId="{1E0675B2-E8A9-4AA5-BC08-51721E107404}" cxnId="{D59EEF27-21CC-48D5-A081-48079877B0A8}" type="parTrans">
      <dgm:prSet/>
      <dgm:spPr/>
      <dgm:t>
        <a:bodyPr/>
        <a:lstStyle/>
        <a:p>
          <a:endParaRPr lang="zh-CN" altLang="en-US"/>
        </a:p>
      </dgm:t>
    </dgm:pt>
    <dgm:pt modelId="{3F834603-2FD2-41BB-93B2-0CEE4D3F1DF1}" cxnId="{D59EEF27-21CC-48D5-A081-48079877B0A8}" type="sibTrans">
      <dgm:prSet/>
      <dgm:spPr/>
      <dgm:t>
        <a:bodyPr/>
        <a:lstStyle/>
        <a:p>
          <a:endParaRPr lang="zh-CN" altLang="en-US"/>
        </a:p>
      </dgm:t>
    </dgm:pt>
    <dgm:pt modelId="{21B82B90-767B-4B10-9CD3-F87271A94CC3}" type="pres">
      <dgm:prSet presAssocID="{A976A384-545F-4C53-AD82-1495BCEBB990}" presName="Name0" presStyleCnt="0">
        <dgm:presLayoutVars>
          <dgm:chMax val="7"/>
          <dgm:chPref val="7"/>
          <dgm:dir/>
          <dgm:animLvl val="lvl"/>
        </dgm:presLayoutVars>
      </dgm:prSet>
      <dgm:spPr/>
      <dgm:t>
        <a:bodyPr/>
        <a:lstStyle/>
        <a:p>
          <a:endParaRPr lang="zh-CN" altLang="en-US"/>
        </a:p>
      </dgm:t>
    </dgm:pt>
    <dgm:pt modelId="{DA9333E3-2027-468B-A37D-FC0D06DDE13F}" type="pres">
      <dgm:prSet presAssocID="{076C6512-095F-44B5-B253-C351BD26F7D0}" presName="Accent1" presStyleCnt="0"/>
      <dgm:spPr/>
    </dgm:pt>
    <dgm:pt modelId="{22221EF1-9BC4-490D-94A4-C5624CA74DE2}" type="pres">
      <dgm:prSet presAssocID="{076C6512-095F-44B5-B253-C351BD26F7D0}" presName="Accent" presStyleLbl="node1" presStyleIdx="0" presStyleCnt="3"/>
      <dgm:spPr/>
    </dgm:pt>
    <dgm:pt modelId="{889032C1-E45C-474C-A615-5D85ACDA4529}" type="pres">
      <dgm:prSet presAssocID="{076C6512-095F-44B5-B253-C351BD26F7D0}" presName="Parent1" presStyleLbl="revTx" presStyleIdx="0" presStyleCnt="3">
        <dgm:presLayoutVars>
          <dgm:chMax val="1"/>
          <dgm:chPref val="1"/>
          <dgm:bulletEnabled val="1"/>
        </dgm:presLayoutVars>
      </dgm:prSet>
      <dgm:spPr/>
      <dgm:t>
        <a:bodyPr/>
        <a:lstStyle/>
        <a:p>
          <a:endParaRPr lang="zh-CN" altLang="en-US"/>
        </a:p>
      </dgm:t>
    </dgm:pt>
    <dgm:pt modelId="{7C88DFAF-376A-43A6-8C31-2902B43D3F02}" type="pres">
      <dgm:prSet presAssocID="{6A9BF098-7D2E-43A2-95F0-87AB4D41FD5D}" presName="Accent2" presStyleCnt="0"/>
      <dgm:spPr/>
    </dgm:pt>
    <dgm:pt modelId="{FD6FB969-2DBE-4E19-9179-A4E352A9D4D9}" type="pres">
      <dgm:prSet presAssocID="{6A9BF098-7D2E-43A2-95F0-87AB4D41FD5D}" presName="Accent" presStyleLbl="node1" presStyleIdx="1" presStyleCnt="3"/>
      <dgm:spPr/>
    </dgm:pt>
    <dgm:pt modelId="{7544A0CB-638F-424B-AE68-821E5E4E32F3}" type="pres">
      <dgm:prSet presAssocID="{6A9BF098-7D2E-43A2-95F0-87AB4D41FD5D}" presName="Parent2" presStyleLbl="revTx" presStyleIdx="1" presStyleCnt="3">
        <dgm:presLayoutVars>
          <dgm:chMax val="1"/>
          <dgm:chPref val="1"/>
          <dgm:bulletEnabled val="1"/>
        </dgm:presLayoutVars>
      </dgm:prSet>
      <dgm:spPr/>
      <dgm:t>
        <a:bodyPr/>
        <a:lstStyle/>
        <a:p>
          <a:endParaRPr lang="zh-CN" altLang="en-US"/>
        </a:p>
      </dgm:t>
    </dgm:pt>
    <dgm:pt modelId="{5453F13A-96C4-4553-8FFC-F2D33776ED85}" type="pres">
      <dgm:prSet presAssocID="{2AB9BE57-04CB-4952-89F6-6560BACB8D5F}" presName="Accent3" presStyleCnt="0"/>
      <dgm:spPr/>
    </dgm:pt>
    <dgm:pt modelId="{6B75A6D3-6B72-4CBA-97C3-1F04462F1C2A}" type="pres">
      <dgm:prSet presAssocID="{2AB9BE57-04CB-4952-89F6-6560BACB8D5F}" presName="Accent" presStyleLbl="node1" presStyleIdx="2" presStyleCnt="3"/>
      <dgm:spPr/>
    </dgm:pt>
    <dgm:pt modelId="{325D4BF3-D852-4531-8174-AA9C75413056}" type="pres">
      <dgm:prSet presAssocID="{2AB9BE57-04CB-4952-89F6-6560BACB8D5F}" presName="Parent3" presStyleLbl="revTx" presStyleIdx="2" presStyleCnt="3">
        <dgm:presLayoutVars>
          <dgm:chMax val="1"/>
          <dgm:chPref val="1"/>
          <dgm:bulletEnabled val="1"/>
        </dgm:presLayoutVars>
      </dgm:prSet>
      <dgm:spPr/>
      <dgm:t>
        <a:bodyPr/>
        <a:lstStyle/>
        <a:p>
          <a:endParaRPr lang="zh-CN" altLang="en-US"/>
        </a:p>
      </dgm:t>
    </dgm:pt>
  </dgm:ptLst>
  <dgm:cxnLst>
    <dgm:cxn modelId="{362FA01D-321B-4C7B-9BC2-D8467F6A32B6}" type="presOf" srcId="{A976A384-545F-4C53-AD82-1495BCEBB990}" destId="{21B82B90-767B-4B10-9CD3-F87271A94CC3}" srcOrd="0" destOrd="0" presId="urn:microsoft.com/office/officeart/2009/layout/CircleArrowProcess"/>
    <dgm:cxn modelId="{D59EEF27-21CC-48D5-A081-48079877B0A8}" srcId="{A976A384-545F-4C53-AD82-1495BCEBB990}" destId="{2AB9BE57-04CB-4952-89F6-6560BACB8D5F}" srcOrd="2" destOrd="0" parTransId="{1E0675B2-E8A9-4AA5-BC08-51721E107404}" sibTransId="{3F834603-2FD2-41BB-93B2-0CEE4D3F1DF1}"/>
    <dgm:cxn modelId="{B2F754B2-34D6-4AEB-9B64-FAAC804B4578}" type="presOf" srcId="{6A9BF098-7D2E-43A2-95F0-87AB4D41FD5D}" destId="{7544A0CB-638F-424B-AE68-821E5E4E32F3}" srcOrd="0" destOrd="0" presId="urn:microsoft.com/office/officeart/2009/layout/CircleArrowProcess"/>
    <dgm:cxn modelId="{A1E6F977-85A5-422A-BFC5-39B92F4B3D9C}" srcId="{A976A384-545F-4C53-AD82-1495BCEBB990}" destId="{6A9BF098-7D2E-43A2-95F0-87AB4D41FD5D}" srcOrd="1" destOrd="0" parTransId="{5D68C09E-E1C7-4F06-933D-3F5225984866}" sibTransId="{822EA1D6-0457-4B90-A6C3-F80CCBE9B873}"/>
    <dgm:cxn modelId="{5E9C9C0A-4497-42A4-9811-1F9FC8E49E85}" type="presOf" srcId="{2AB9BE57-04CB-4952-89F6-6560BACB8D5F}" destId="{325D4BF3-D852-4531-8174-AA9C75413056}" srcOrd="0" destOrd="0" presId="urn:microsoft.com/office/officeart/2009/layout/CircleArrowProcess"/>
    <dgm:cxn modelId="{70836B20-34C0-4D6D-B864-A890DC7AF89A}" type="presOf" srcId="{076C6512-095F-44B5-B253-C351BD26F7D0}" destId="{889032C1-E45C-474C-A615-5D85ACDA4529}" srcOrd="0" destOrd="0" presId="urn:microsoft.com/office/officeart/2009/layout/CircleArrowProcess"/>
    <dgm:cxn modelId="{63B79CA8-F5B4-4683-BF3F-64A72475C01F}" srcId="{A976A384-545F-4C53-AD82-1495BCEBB990}" destId="{076C6512-095F-44B5-B253-C351BD26F7D0}" srcOrd="0" destOrd="0" parTransId="{B4967C85-E899-44E3-997B-4A955A851A50}" sibTransId="{1F1CF484-1423-4E60-97D3-4174FC2CF3B1}"/>
    <dgm:cxn modelId="{01EC9C68-7AEE-4759-9F7E-11F1A4030C1C}" type="presParOf" srcId="{21B82B90-767B-4B10-9CD3-F87271A94CC3}" destId="{DA9333E3-2027-468B-A37D-FC0D06DDE13F}" srcOrd="0" destOrd="0" presId="urn:microsoft.com/office/officeart/2009/layout/CircleArrowProcess"/>
    <dgm:cxn modelId="{F8297629-848F-431B-A094-454B629D07F1}" type="presParOf" srcId="{DA9333E3-2027-468B-A37D-FC0D06DDE13F}" destId="{22221EF1-9BC4-490D-94A4-C5624CA74DE2}" srcOrd="0" destOrd="0" presId="urn:microsoft.com/office/officeart/2009/layout/CircleArrowProcess"/>
    <dgm:cxn modelId="{E7024AD4-9F89-44C3-AEE5-46273DD1730D}" type="presParOf" srcId="{21B82B90-767B-4B10-9CD3-F87271A94CC3}" destId="{889032C1-E45C-474C-A615-5D85ACDA4529}" srcOrd="1" destOrd="0" presId="urn:microsoft.com/office/officeart/2009/layout/CircleArrowProcess"/>
    <dgm:cxn modelId="{D2C47E23-A874-4B6D-B052-AD26CC79A4CC}" type="presParOf" srcId="{21B82B90-767B-4B10-9CD3-F87271A94CC3}" destId="{7C88DFAF-376A-43A6-8C31-2902B43D3F02}" srcOrd="2" destOrd="0" presId="urn:microsoft.com/office/officeart/2009/layout/CircleArrowProcess"/>
    <dgm:cxn modelId="{396F6E97-D81C-48B1-BA7C-B72B4EB35103}" type="presParOf" srcId="{7C88DFAF-376A-43A6-8C31-2902B43D3F02}" destId="{FD6FB969-2DBE-4E19-9179-A4E352A9D4D9}" srcOrd="0" destOrd="0" presId="urn:microsoft.com/office/officeart/2009/layout/CircleArrowProcess"/>
    <dgm:cxn modelId="{EB479C1E-4E85-4F3A-91F3-7C151073B41A}" type="presParOf" srcId="{21B82B90-767B-4B10-9CD3-F87271A94CC3}" destId="{7544A0CB-638F-424B-AE68-821E5E4E32F3}" srcOrd="3" destOrd="0" presId="urn:microsoft.com/office/officeart/2009/layout/CircleArrowProcess"/>
    <dgm:cxn modelId="{F788D14C-154E-430C-B3A2-A1D9E023426C}" type="presParOf" srcId="{21B82B90-767B-4B10-9CD3-F87271A94CC3}" destId="{5453F13A-96C4-4553-8FFC-F2D33776ED85}" srcOrd="4" destOrd="0" presId="urn:microsoft.com/office/officeart/2009/layout/CircleArrowProcess"/>
    <dgm:cxn modelId="{A5EA4CF0-2652-4BE4-AE72-BE30B929DB0E}" type="presParOf" srcId="{5453F13A-96C4-4553-8FFC-F2D33776ED85}" destId="{6B75A6D3-6B72-4CBA-97C3-1F04462F1C2A}" srcOrd="0" destOrd="0" presId="urn:microsoft.com/office/officeart/2009/layout/CircleArrowProcess"/>
    <dgm:cxn modelId="{1DD3A4CE-6731-47A7-9113-B7B2D440C062}" type="presParOf" srcId="{21B82B90-767B-4B10-9CD3-F87271A94CC3}" destId="{325D4BF3-D852-4531-8174-AA9C75413056}"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612771-AA4D-4EE2-B8B2-19FD2E29F9C2}" type="doc">
      <dgm:prSet loTypeId="urn:microsoft.com/office/officeart/2008/layout/VerticalCurvedList" loCatId="list" qsTypeId="urn:microsoft.com/office/officeart/2005/8/quickstyle/simple5" qsCatId="simple" csTypeId="urn:microsoft.com/office/officeart/2005/8/colors/colorful1" csCatId="colorful" phldr="1"/>
      <dgm:spPr/>
      <dgm:t>
        <a:bodyPr/>
        <a:lstStyle/>
        <a:p>
          <a:endParaRPr lang="zh-CN" altLang="en-US"/>
        </a:p>
      </dgm:t>
    </dgm:pt>
    <dgm:pt modelId="{5FBC2862-E14A-48F0-8861-00F1B589504E}">
      <dgm:prSet phldrT="[文本]" custT="1"/>
      <dgm:spPr/>
      <dgm:t>
        <a:bodyPr/>
        <a:lstStyle/>
        <a:p>
          <a:r>
            <a:rPr lang="zh-CN" altLang="en-US" sz="900" b="1" dirty="0" smtClean="0"/>
            <a:t>畅通快速通道</a:t>
          </a:r>
          <a:endParaRPr lang="zh-CN" altLang="en-US" sz="900" dirty="0"/>
        </a:p>
      </dgm:t>
    </dgm:pt>
    <dgm:pt modelId="{A71903EE-69D5-4AC7-B1C1-AAD5DD743256}" cxnId="{B5F7117F-29FA-4452-8C50-CC27DD1E1127}" type="parTrans">
      <dgm:prSet/>
      <dgm:spPr/>
      <dgm:t>
        <a:bodyPr/>
        <a:lstStyle/>
        <a:p>
          <a:endParaRPr lang="zh-CN" altLang="en-US"/>
        </a:p>
      </dgm:t>
    </dgm:pt>
    <dgm:pt modelId="{E50D8FC2-A91D-4BCB-96BF-DE3B78AB9752}" cxnId="{B5F7117F-29FA-4452-8C50-CC27DD1E1127}" type="sibTrans">
      <dgm:prSet/>
      <dgm:spPr/>
      <dgm:t>
        <a:bodyPr/>
        <a:lstStyle/>
        <a:p>
          <a:endParaRPr lang="zh-CN" altLang="en-US"/>
        </a:p>
      </dgm:t>
    </dgm:pt>
    <dgm:pt modelId="{EA18A82F-858A-47FA-8E85-FBE15B70992B}">
      <dgm:prSet phldrT="[文本]" custT="1"/>
      <dgm:spPr/>
      <dgm:t>
        <a:bodyPr/>
        <a:lstStyle/>
        <a:p>
          <a:r>
            <a:rPr lang="zh-CN" altLang="en-US" sz="800" dirty="0" smtClean="0"/>
            <a:t>通道无障碍，合法持卡人员主动刷卡直接通过即可，无须停留等待</a:t>
          </a:r>
          <a:endParaRPr lang="zh-CN" altLang="en-US" sz="800" dirty="0"/>
        </a:p>
      </dgm:t>
    </dgm:pt>
    <dgm:pt modelId="{D60003BE-E0C5-4A2F-AADB-D61C1F788034}" cxnId="{4BB83887-EDCA-49FF-BF28-448F43A6E4C6}" type="parTrans">
      <dgm:prSet/>
      <dgm:spPr/>
      <dgm:t>
        <a:bodyPr/>
        <a:lstStyle/>
        <a:p>
          <a:endParaRPr lang="zh-CN" altLang="en-US"/>
        </a:p>
      </dgm:t>
    </dgm:pt>
    <dgm:pt modelId="{914FB8FA-BE0D-48E6-884F-A30377E5F1E5}" cxnId="{4BB83887-EDCA-49FF-BF28-448F43A6E4C6}" type="sibTrans">
      <dgm:prSet/>
      <dgm:spPr/>
      <dgm:t>
        <a:bodyPr/>
        <a:lstStyle/>
        <a:p>
          <a:endParaRPr lang="zh-CN" altLang="en-US"/>
        </a:p>
      </dgm:t>
    </dgm:pt>
    <dgm:pt modelId="{A68A0D3C-B7CF-47B0-B38B-75177286C5D5}">
      <dgm:prSet phldrT="[文本]" custT="1"/>
      <dgm:spPr/>
      <dgm:t>
        <a:bodyPr/>
        <a:lstStyle/>
        <a:p>
          <a:r>
            <a:rPr lang="zh-CN" altLang="en-US" sz="900" b="1" dirty="0" smtClean="0"/>
            <a:t>支持远距离自动刷卡和短距离主动刷卡</a:t>
          </a:r>
          <a:endParaRPr lang="en-US" altLang="zh-CN" sz="900" b="1" dirty="0" smtClean="0"/>
        </a:p>
        <a:p>
          <a:r>
            <a:rPr lang="zh-CN" sz="900" b="1" dirty="0" smtClean="0"/>
            <a:t>双向通过、自动方向判断</a:t>
          </a:r>
          <a:endParaRPr lang="zh-CN" altLang="en-US" sz="900" dirty="0"/>
        </a:p>
      </dgm:t>
    </dgm:pt>
    <dgm:pt modelId="{4EA8C6EC-BA09-445F-8D58-934C93738CEB}" cxnId="{287015E6-B61B-4F75-AD88-288469B6919C}" type="parTrans">
      <dgm:prSet/>
      <dgm:spPr/>
      <dgm:t>
        <a:bodyPr/>
        <a:lstStyle/>
        <a:p>
          <a:endParaRPr lang="zh-CN" altLang="en-US"/>
        </a:p>
      </dgm:t>
    </dgm:pt>
    <dgm:pt modelId="{81982BC5-3874-4D9F-9C6B-B05F6DA93E97}" cxnId="{287015E6-B61B-4F75-AD88-288469B6919C}" type="sibTrans">
      <dgm:prSet/>
      <dgm:spPr/>
      <dgm:t>
        <a:bodyPr/>
        <a:lstStyle/>
        <a:p>
          <a:endParaRPr lang="zh-CN" altLang="en-US"/>
        </a:p>
      </dgm:t>
    </dgm:pt>
    <dgm:pt modelId="{4E8AD8F1-0BF7-4CFB-8A33-3EED76552603}">
      <dgm:prSet phldrT="[文本]" custT="1"/>
      <dgm:spPr/>
      <dgm:t>
        <a:bodyPr/>
        <a:lstStyle/>
        <a:p>
          <a:r>
            <a:rPr lang="zh-CN" altLang="en-US" sz="900" b="1" dirty="0" smtClean="0"/>
            <a:t>强大的筛选非法身份和无卡人员功能</a:t>
          </a:r>
          <a:endParaRPr lang="zh-CN" altLang="en-US" sz="900" dirty="0"/>
        </a:p>
      </dgm:t>
    </dgm:pt>
    <dgm:pt modelId="{92D84008-9D36-48EF-AF96-9316282176F8}" cxnId="{5B08BC59-21DE-4194-A3CF-25BD04E5DB05}" type="parTrans">
      <dgm:prSet/>
      <dgm:spPr/>
      <dgm:t>
        <a:bodyPr/>
        <a:lstStyle/>
        <a:p>
          <a:endParaRPr lang="zh-CN" altLang="en-US"/>
        </a:p>
      </dgm:t>
    </dgm:pt>
    <dgm:pt modelId="{1960F6CD-F9AB-4551-864D-E4D9AD698ADC}" cxnId="{5B08BC59-21DE-4194-A3CF-25BD04E5DB05}" type="sibTrans">
      <dgm:prSet/>
      <dgm:spPr/>
      <dgm:t>
        <a:bodyPr/>
        <a:lstStyle/>
        <a:p>
          <a:endParaRPr lang="zh-CN" altLang="en-US"/>
        </a:p>
      </dgm:t>
    </dgm:pt>
    <dgm:pt modelId="{6C5A6898-4675-4129-87A9-52155B6200DF}">
      <dgm:prSet phldrT="[文本]" custT="1"/>
      <dgm:spPr/>
      <dgm:t>
        <a:bodyPr/>
        <a:lstStyle/>
        <a:p>
          <a:r>
            <a:rPr lang="zh-CN" altLang="en-US" sz="800" dirty="0" smtClean="0"/>
            <a:t>外来人员、无权限持卡人员通过时，通道会发出声光报警提示现场管理人员，并抓拍通过人员的影像资料，同时记录事件发生时间。</a:t>
          </a:r>
          <a:endParaRPr lang="zh-CN" altLang="en-US" sz="800" dirty="0"/>
        </a:p>
      </dgm:t>
    </dgm:pt>
    <dgm:pt modelId="{C0E49790-9080-40D3-83AA-C0084B3BA544}" cxnId="{95F8E766-E857-42A3-BFBF-18E2F9F85CA5}" type="parTrans">
      <dgm:prSet/>
      <dgm:spPr/>
      <dgm:t>
        <a:bodyPr/>
        <a:lstStyle/>
        <a:p>
          <a:endParaRPr lang="zh-CN" altLang="en-US"/>
        </a:p>
      </dgm:t>
    </dgm:pt>
    <dgm:pt modelId="{5DBE05A3-DC4C-4ABE-8523-225151E3231F}" cxnId="{95F8E766-E857-42A3-BFBF-18E2F9F85CA5}" type="sibTrans">
      <dgm:prSet/>
      <dgm:spPr/>
      <dgm:t>
        <a:bodyPr/>
        <a:lstStyle/>
        <a:p>
          <a:endParaRPr lang="zh-CN" altLang="en-US"/>
        </a:p>
      </dgm:t>
    </dgm:pt>
    <dgm:pt modelId="{D358A3A8-56AA-4F6B-8F56-C4CE5270BC59}">
      <dgm:prSet custT="1"/>
      <dgm:spPr/>
      <dgm:t>
        <a:bodyPr/>
        <a:lstStyle/>
        <a:p>
          <a:r>
            <a:rPr lang="zh-CN" sz="800" dirty="0" smtClean="0"/>
            <a:t>每通道每分钟可以通过</a:t>
          </a:r>
          <a:r>
            <a:rPr lang="en-US" sz="800" dirty="0" smtClean="0"/>
            <a:t> 60 </a:t>
          </a:r>
          <a:r>
            <a:rPr lang="zh-CN" sz="800" dirty="0" smtClean="0"/>
            <a:t>人以上，不会造成进出口拥堵</a:t>
          </a:r>
          <a:endParaRPr lang="zh-CN" sz="800" dirty="0"/>
        </a:p>
      </dgm:t>
    </dgm:pt>
    <dgm:pt modelId="{1D2057D1-4001-4871-B1C2-DD69326C589D}" cxnId="{5203CEFF-E4A9-4362-935A-F569F7799AA8}" type="parTrans">
      <dgm:prSet/>
      <dgm:spPr/>
      <dgm:t>
        <a:bodyPr/>
        <a:lstStyle/>
        <a:p>
          <a:endParaRPr lang="zh-CN" altLang="en-US"/>
        </a:p>
      </dgm:t>
    </dgm:pt>
    <dgm:pt modelId="{16EE4B61-2821-41BD-8121-49F9B502BFD5}" cxnId="{5203CEFF-E4A9-4362-935A-F569F7799AA8}" type="sibTrans">
      <dgm:prSet/>
      <dgm:spPr/>
      <dgm:t>
        <a:bodyPr/>
        <a:lstStyle/>
        <a:p>
          <a:endParaRPr lang="zh-CN" altLang="en-US"/>
        </a:p>
      </dgm:t>
    </dgm:pt>
    <dgm:pt modelId="{664D9783-BC1C-4E92-A67A-654CCB173D79}">
      <dgm:prSet custT="1"/>
      <dgm:spPr/>
      <dgm:t>
        <a:bodyPr/>
        <a:lstStyle/>
        <a:p>
          <a:r>
            <a:rPr lang="zh-CN" altLang="en-US" sz="800" dirty="0" smtClean="0"/>
            <a:t>在遇到紧急情况时可以快速的对人员进行疏散</a:t>
          </a:r>
          <a:endParaRPr lang="zh-CN" altLang="en-US" sz="800" dirty="0"/>
        </a:p>
      </dgm:t>
    </dgm:pt>
    <dgm:pt modelId="{F230A264-3560-47A6-B52C-8542B7F5F0F5}" cxnId="{7679FC5F-2199-4A48-A540-4FB22BF6AB9A}" type="parTrans">
      <dgm:prSet/>
      <dgm:spPr/>
      <dgm:t>
        <a:bodyPr/>
        <a:lstStyle/>
        <a:p>
          <a:endParaRPr lang="zh-CN" altLang="en-US"/>
        </a:p>
      </dgm:t>
    </dgm:pt>
    <dgm:pt modelId="{B89E889C-D017-4400-B4D1-2DA5D96CDA15}" cxnId="{7679FC5F-2199-4A48-A540-4FB22BF6AB9A}" type="sibTrans">
      <dgm:prSet/>
      <dgm:spPr/>
      <dgm:t>
        <a:bodyPr/>
        <a:lstStyle/>
        <a:p>
          <a:endParaRPr lang="zh-CN" altLang="en-US"/>
        </a:p>
      </dgm:t>
    </dgm:pt>
    <dgm:pt modelId="{B7414DBD-5209-40DE-9067-993BC07A578D}">
      <dgm:prSet custT="1"/>
      <dgm:spPr/>
      <dgm:t>
        <a:bodyPr/>
        <a:lstStyle/>
        <a:p>
          <a:r>
            <a:rPr lang="zh-CN" altLang="en-US" sz="800" dirty="0" smtClean="0"/>
            <a:t>防止尾随、反潜入</a:t>
          </a:r>
          <a:endParaRPr lang="zh-CN" altLang="en-US" sz="800" dirty="0"/>
        </a:p>
      </dgm:t>
    </dgm:pt>
    <dgm:pt modelId="{86A0DB5A-E0FD-449C-9F85-95E5BB18A170}" cxnId="{A8CCB018-8BD0-4650-9C5F-79C2309500A5}" type="parTrans">
      <dgm:prSet/>
      <dgm:spPr/>
      <dgm:t>
        <a:bodyPr/>
        <a:lstStyle/>
        <a:p>
          <a:endParaRPr lang="zh-CN" altLang="en-US"/>
        </a:p>
      </dgm:t>
    </dgm:pt>
    <dgm:pt modelId="{13F2D3E7-7982-45EB-AC13-48DCB5F82333}" cxnId="{A8CCB018-8BD0-4650-9C5F-79C2309500A5}" type="sibTrans">
      <dgm:prSet/>
      <dgm:spPr/>
      <dgm:t>
        <a:bodyPr/>
        <a:lstStyle/>
        <a:p>
          <a:endParaRPr lang="zh-CN" altLang="en-US"/>
        </a:p>
      </dgm:t>
    </dgm:pt>
    <dgm:pt modelId="{5687D4E2-EFB4-45FC-9667-5E93B4E16779}">
      <dgm:prSet phldrT="[文本]" custT="1"/>
      <dgm:spPr/>
      <dgm:t>
        <a:bodyPr/>
        <a:lstStyle/>
        <a:p>
          <a:r>
            <a:rPr lang="zh-CN" altLang="en-US" sz="900" b="1" dirty="0" smtClean="0"/>
            <a:t>强大的筛选非法身份和无卡人员功能</a:t>
          </a:r>
          <a:endParaRPr lang="en-US" altLang="zh-CN" sz="900" b="1" dirty="0" smtClean="0"/>
        </a:p>
        <a:p>
          <a:r>
            <a:rPr lang="en-US" sz="900" b="1" dirty="0" smtClean="0"/>
            <a:t>24</a:t>
          </a:r>
          <a:r>
            <a:rPr lang="zh-CN" sz="900" b="1" dirty="0" smtClean="0"/>
            <a:t>小时不间断视频监控联动</a:t>
          </a:r>
          <a:endParaRPr lang="zh-CN" altLang="en-US" sz="900" dirty="0"/>
        </a:p>
      </dgm:t>
    </dgm:pt>
    <dgm:pt modelId="{C1DE5512-B325-4F07-BF0E-26EF508D80E1}" cxnId="{BABF0846-75DA-4481-9669-9BF34A851CC8}" type="parTrans">
      <dgm:prSet/>
      <dgm:spPr/>
      <dgm:t>
        <a:bodyPr/>
        <a:lstStyle/>
        <a:p>
          <a:endParaRPr lang="zh-CN" altLang="en-US"/>
        </a:p>
      </dgm:t>
    </dgm:pt>
    <dgm:pt modelId="{023C53E4-0720-45B3-ABFE-E5D33BE23644}" cxnId="{BABF0846-75DA-4481-9669-9BF34A851CC8}" type="sibTrans">
      <dgm:prSet/>
      <dgm:spPr/>
      <dgm:t>
        <a:bodyPr/>
        <a:lstStyle/>
        <a:p>
          <a:endParaRPr lang="zh-CN" altLang="en-US"/>
        </a:p>
      </dgm:t>
    </dgm:pt>
    <dgm:pt modelId="{A2E98E8F-EB89-45DD-83AD-FDE62CEB6F52}">
      <dgm:prSet phldrT="[文本]" custT="1"/>
      <dgm:spPr/>
      <dgm:t>
        <a:bodyPr/>
        <a:lstStyle/>
        <a:p>
          <a:r>
            <a:rPr lang="zh-CN" sz="900" b="1" dirty="0" smtClean="0"/>
            <a:t>通道管理功能多样性</a:t>
          </a:r>
          <a:endParaRPr lang="en-US" altLang="zh-CN" sz="900" b="1" dirty="0" smtClean="0"/>
        </a:p>
        <a:p>
          <a:r>
            <a:rPr lang="zh-CN" sz="900" b="1" dirty="0" smtClean="0"/>
            <a:t>一台工作站至多可管理</a:t>
          </a:r>
          <a:r>
            <a:rPr lang="en-US" sz="900" b="1" dirty="0" smtClean="0"/>
            <a:t>12</a:t>
          </a:r>
          <a:r>
            <a:rPr lang="zh-CN" sz="900" b="1" dirty="0" smtClean="0"/>
            <a:t>路通道，工作站建议配置独立显卡。</a:t>
          </a:r>
          <a:endParaRPr lang="zh-CN" altLang="en-US" sz="900" dirty="0"/>
        </a:p>
      </dgm:t>
    </dgm:pt>
    <dgm:pt modelId="{F60EE7FA-4E77-4E4B-B4B4-4134E1E436B2}" cxnId="{12D3A796-3D69-4A92-BE4C-BD1E93411F1F}" type="parTrans">
      <dgm:prSet/>
      <dgm:spPr/>
      <dgm:t>
        <a:bodyPr/>
        <a:lstStyle/>
        <a:p>
          <a:endParaRPr lang="zh-CN" altLang="en-US"/>
        </a:p>
      </dgm:t>
    </dgm:pt>
    <dgm:pt modelId="{4208216B-25CE-47D9-AF15-1BFE4AAD4EA1}" cxnId="{12D3A796-3D69-4A92-BE4C-BD1E93411F1F}" type="sibTrans">
      <dgm:prSet/>
      <dgm:spPr/>
      <dgm:t>
        <a:bodyPr/>
        <a:lstStyle/>
        <a:p>
          <a:endParaRPr lang="zh-CN" altLang="en-US"/>
        </a:p>
      </dgm:t>
    </dgm:pt>
    <dgm:pt modelId="{46A546D0-05C1-4F12-A676-2AEE4831A2FA}" type="pres">
      <dgm:prSet presAssocID="{E3612771-AA4D-4EE2-B8B2-19FD2E29F9C2}" presName="Name0" presStyleCnt="0">
        <dgm:presLayoutVars>
          <dgm:chMax val="7"/>
          <dgm:chPref val="7"/>
          <dgm:dir/>
        </dgm:presLayoutVars>
      </dgm:prSet>
      <dgm:spPr/>
      <dgm:t>
        <a:bodyPr/>
        <a:lstStyle/>
        <a:p>
          <a:endParaRPr lang="zh-CN" altLang="en-US"/>
        </a:p>
      </dgm:t>
    </dgm:pt>
    <dgm:pt modelId="{1BC11B47-F6BF-420D-8337-A5480186361D}" type="pres">
      <dgm:prSet presAssocID="{E3612771-AA4D-4EE2-B8B2-19FD2E29F9C2}" presName="Name1" presStyleCnt="0"/>
      <dgm:spPr/>
      <dgm:t>
        <a:bodyPr/>
        <a:lstStyle/>
        <a:p>
          <a:endParaRPr lang="zh-CN" altLang="en-US"/>
        </a:p>
      </dgm:t>
    </dgm:pt>
    <dgm:pt modelId="{C8FEE75B-277C-4B4D-979C-31D1E6973DDB}" type="pres">
      <dgm:prSet presAssocID="{E3612771-AA4D-4EE2-B8B2-19FD2E29F9C2}" presName="cycle" presStyleCnt="0"/>
      <dgm:spPr/>
      <dgm:t>
        <a:bodyPr/>
        <a:lstStyle/>
        <a:p>
          <a:endParaRPr lang="zh-CN" altLang="en-US"/>
        </a:p>
      </dgm:t>
    </dgm:pt>
    <dgm:pt modelId="{99B68299-062F-408A-BFA1-F59C709A3111}" type="pres">
      <dgm:prSet presAssocID="{E3612771-AA4D-4EE2-B8B2-19FD2E29F9C2}" presName="srcNode" presStyleLbl="node1" presStyleIdx="0" presStyleCnt="5"/>
      <dgm:spPr/>
      <dgm:t>
        <a:bodyPr/>
        <a:lstStyle/>
        <a:p>
          <a:endParaRPr lang="zh-CN" altLang="en-US"/>
        </a:p>
      </dgm:t>
    </dgm:pt>
    <dgm:pt modelId="{B20D8DF7-16C8-47C6-9A84-4B4F92700A34}" type="pres">
      <dgm:prSet presAssocID="{E3612771-AA4D-4EE2-B8B2-19FD2E29F9C2}" presName="conn" presStyleLbl="parChTrans1D2" presStyleIdx="0" presStyleCnt="1"/>
      <dgm:spPr/>
      <dgm:t>
        <a:bodyPr/>
        <a:lstStyle/>
        <a:p>
          <a:endParaRPr lang="zh-CN" altLang="en-US"/>
        </a:p>
      </dgm:t>
    </dgm:pt>
    <dgm:pt modelId="{47F05475-62F9-40BF-B1D1-A9D4F20A4432}" type="pres">
      <dgm:prSet presAssocID="{E3612771-AA4D-4EE2-B8B2-19FD2E29F9C2}" presName="extraNode" presStyleLbl="node1" presStyleIdx="0" presStyleCnt="5"/>
      <dgm:spPr/>
      <dgm:t>
        <a:bodyPr/>
        <a:lstStyle/>
        <a:p>
          <a:endParaRPr lang="zh-CN" altLang="en-US"/>
        </a:p>
      </dgm:t>
    </dgm:pt>
    <dgm:pt modelId="{E933C749-B9BC-41C2-9420-E0D6D89EACFF}" type="pres">
      <dgm:prSet presAssocID="{E3612771-AA4D-4EE2-B8B2-19FD2E29F9C2}" presName="dstNode" presStyleLbl="node1" presStyleIdx="0" presStyleCnt="5"/>
      <dgm:spPr/>
      <dgm:t>
        <a:bodyPr/>
        <a:lstStyle/>
        <a:p>
          <a:endParaRPr lang="zh-CN" altLang="en-US"/>
        </a:p>
      </dgm:t>
    </dgm:pt>
    <dgm:pt modelId="{1965BB97-0907-4346-BD03-547BBF7CA9A1}" type="pres">
      <dgm:prSet presAssocID="{5FBC2862-E14A-48F0-8861-00F1B589504E}" presName="text_1" presStyleLbl="node1" presStyleIdx="0" presStyleCnt="5" custScaleY="114718">
        <dgm:presLayoutVars>
          <dgm:bulletEnabled val="1"/>
        </dgm:presLayoutVars>
      </dgm:prSet>
      <dgm:spPr/>
      <dgm:t>
        <a:bodyPr/>
        <a:lstStyle/>
        <a:p>
          <a:endParaRPr lang="zh-CN" altLang="en-US"/>
        </a:p>
      </dgm:t>
    </dgm:pt>
    <dgm:pt modelId="{9DCB055F-9FF9-4704-9254-4253CB738F95}" type="pres">
      <dgm:prSet presAssocID="{5FBC2862-E14A-48F0-8861-00F1B589504E}" presName="accent_1" presStyleCnt="0"/>
      <dgm:spPr/>
      <dgm:t>
        <a:bodyPr/>
        <a:lstStyle/>
        <a:p>
          <a:endParaRPr lang="zh-CN" altLang="en-US"/>
        </a:p>
      </dgm:t>
    </dgm:pt>
    <dgm:pt modelId="{CDE023D5-B11F-4C75-AC7C-12948A1C90BF}" type="pres">
      <dgm:prSet presAssocID="{5FBC2862-E14A-48F0-8861-00F1B589504E}" presName="accentRepeatNode" presStyleLbl="solidFgAcc1" presStyleIdx="0" presStyleCnt="5"/>
      <dgm:spPr/>
      <dgm:t>
        <a:bodyPr/>
        <a:lstStyle/>
        <a:p>
          <a:endParaRPr lang="zh-CN" altLang="en-US"/>
        </a:p>
      </dgm:t>
    </dgm:pt>
    <dgm:pt modelId="{4F7F5AFC-83C8-48D6-B420-3F1EB4A095BC}" type="pres">
      <dgm:prSet presAssocID="{A68A0D3C-B7CF-47B0-B38B-75177286C5D5}" presName="text_2" presStyleLbl="node1" presStyleIdx="1" presStyleCnt="5">
        <dgm:presLayoutVars>
          <dgm:bulletEnabled val="1"/>
        </dgm:presLayoutVars>
      </dgm:prSet>
      <dgm:spPr/>
      <dgm:t>
        <a:bodyPr/>
        <a:lstStyle/>
        <a:p>
          <a:endParaRPr lang="zh-CN" altLang="en-US"/>
        </a:p>
      </dgm:t>
    </dgm:pt>
    <dgm:pt modelId="{4B3D02D3-7333-43C2-8516-5F85C1B8374E}" type="pres">
      <dgm:prSet presAssocID="{A68A0D3C-B7CF-47B0-B38B-75177286C5D5}" presName="accent_2" presStyleCnt="0"/>
      <dgm:spPr/>
      <dgm:t>
        <a:bodyPr/>
        <a:lstStyle/>
        <a:p>
          <a:endParaRPr lang="zh-CN" altLang="en-US"/>
        </a:p>
      </dgm:t>
    </dgm:pt>
    <dgm:pt modelId="{7BCDE9A2-8906-4A09-9C7D-65A0F8C2EF84}" type="pres">
      <dgm:prSet presAssocID="{A68A0D3C-B7CF-47B0-B38B-75177286C5D5}" presName="accentRepeatNode" presStyleLbl="solidFgAcc1" presStyleIdx="1" presStyleCnt="5"/>
      <dgm:spPr/>
      <dgm:t>
        <a:bodyPr/>
        <a:lstStyle/>
        <a:p>
          <a:endParaRPr lang="zh-CN" altLang="en-US"/>
        </a:p>
      </dgm:t>
    </dgm:pt>
    <dgm:pt modelId="{0C71B648-4BDC-4212-9D8F-643187D45DDD}" type="pres">
      <dgm:prSet presAssocID="{4E8AD8F1-0BF7-4CFB-8A33-3EED76552603}" presName="text_3" presStyleLbl="node1" presStyleIdx="2" presStyleCnt="5" custScaleY="117995">
        <dgm:presLayoutVars>
          <dgm:bulletEnabled val="1"/>
        </dgm:presLayoutVars>
      </dgm:prSet>
      <dgm:spPr/>
      <dgm:t>
        <a:bodyPr/>
        <a:lstStyle/>
        <a:p>
          <a:endParaRPr lang="zh-CN" altLang="en-US"/>
        </a:p>
      </dgm:t>
    </dgm:pt>
    <dgm:pt modelId="{D000D61C-5ECC-45A4-868A-886A7CBE682B}" type="pres">
      <dgm:prSet presAssocID="{4E8AD8F1-0BF7-4CFB-8A33-3EED76552603}" presName="accent_3" presStyleCnt="0"/>
      <dgm:spPr/>
      <dgm:t>
        <a:bodyPr/>
        <a:lstStyle/>
        <a:p>
          <a:endParaRPr lang="zh-CN" altLang="en-US"/>
        </a:p>
      </dgm:t>
    </dgm:pt>
    <dgm:pt modelId="{5CE331C7-A2BF-4F73-BC51-ED190AD980C8}" type="pres">
      <dgm:prSet presAssocID="{4E8AD8F1-0BF7-4CFB-8A33-3EED76552603}" presName="accentRepeatNode" presStyleLbl="solidFgAcc1" presStyleIdx="2" presStyleCnt="5"/>
      <dgm:spPr/>
      <dgm:t>
        <a:bodyPr/>
        <a:lstStyle/>
        <a:p>
          <a:endParaRPr lang="zh-CN" altLang="en-US"/>
        </a:p>
      </dgm:t>
    </dgm:pt>
    <dgm:pt modelId="{1355DDE2-C71A-4E48-99DB-637C25D2E372}" type="pres">
      <dgm:prSet presAssocID="{5687D4E2-EFB4-45FC-9667-5E93B4E16779}" presName="text_4" presStyleLbl="node1" presStyleIdx="3" presStyleCnt="5">
        <dgm:presLayoutVars>
          <dgm:bulletEnabled val="1"/>
        </dgm:presLayoutVars>
      </dgm:prSet>
      <dgm:spPr/>
      <dgm:t>
        <a:bodyPr/>
        <a:lstStyle/>
        <a:p>
          <a:endParaRPr lang="zh-CN" altLang="en-US"/>
        </a:p>
      </dgm:t>
    </dgm:pt>
    <dgm:pt modelId="{8B2E624E-D91D-47E6-9664-003D21E4BF14}" type="pres">
      <dgm:prSet presAssocID="{5687D4E2-EFB4-45FC-9667-5E93B4E16779}" presName="accent_4" presStyleCnt="0"/>
      <dgm:spPr/>
      <dgm:t>
        <a:bodyPr/>
        <a:lstStyle/>
        <a:p>
          <a:endParaRPr lang="zh-CN" altLang="en-US"/>
        </a:p>
      </dgm:t>
    </dgm:pt>
    <dgm:pt modelId="{A1A66E7F-7E3A-42C5-9177-63441D782530}" type="pres">
      <dgm:prSet presAssocID="{5687D4E2-EFB4-45FC-9667-5E93B4E16779}" presName="accentRepeatNode" presStyleLbl="solidFgAcc1" presStyleIdx="3" presStyleCnt="5"/>
      <dgm:spPr/>
      <dgm:t>
        <a:bodyPr/>
        <a:lstStyle/>
        <a:p>
          <a:endParaRPr lang="zh-CN" altLang="en-US"/>
        </a:p>
      </dgm:t>
    </dgm:pt>
    <dgm:pt modelId="{6995A991-4464-4D36-9A59-1CF2E5CD9F79}" type="pres">
      <dgm:prSet presAssocID="{A2E98E8F-EB89-45DD-83AD-FDE62CEB6F52}" presName="text_5" presStyleLbl="node1" presStyleIdx="4" presStyleCnt="5">
        <dgm:presLayoutVars>
          <dgm:bulletEnabled val="1"/>
        </dgm:presLayoutVars>
      </dgm:prSet>
      <dgm:spPr/>
      <dgm:t>
        <a:bodyPr/>
        <a:lstStyle/>
        <a:p>
          <a:endParaRPr lang="zh-CN" altLang="en-US"/>
        </a:p>
      </dgm:t>
    </dgm:pt>
    <dgm:pt modelId="{5B78E9B5-80B2-441C-A32A-900B90F44C7F}" type="pres">
      <dgm:prSet presAssocID="{A2E98E8F-EB89-45DD-83AD-FDE62CEB6F52}" presName="accent_5" presStyleCnt="0"/>
      <dgm:spPr/>
      <dgm:t>
        <a:bodyPr/>
        <a:lstStyle/>
        <a:p>
          <a:endParaRPr lang="zh-CN" altLang="en-US"/>
        </a:p>
      </dgm:t>
    </dgm:pt>
    <dgm:pt modelId="{6996481A-42CB-49C2-88BD-6716E363FC4E}" type="pres">
      <dgm:prSet presAssocID="{A2E98E8F-EB89-45DD-83AD-FDE62CEB6F52}" presName="accentRepeatNode" presStyleLbl="solidFgAcc1" presStyleIdx="4" presStyleCnt="5"/>
      <dgm:spPr/>
      <dgm:t>
        <a:bodyPr/>
        <a:lstStyle/>
        <a:p>
          <a:endParaRPr lang="zh-CN" altLang="en-US"/>
        </a:p>
      </dgm:t>
    </dgm:pt>
  </dgm:ptLst>
  <dgm:cxnLst>
    <dgm:cxn modelId="{D49749E5-9D47-4406-8D1B-0DBF1B4D4B38}" type="presOf" srcId="{5FBC2862-E14A-48F0-8861-00F1B589504E}" destId="{1965BB97-0907-4346-BD03-547BBF7CA9A1}" srcOrd="0" destOrd="0" presId="urn:microsoft.com/office/officeart/2008/layout/VerticalCurvedList"/>
    <dgm:cxn modelId="{C5B4EB12-7B56-4A82-9990-FD2BE17E3996}" type="presOf" srcId="{914FB8FA-BE0D-48E6-884F-A30377E5F1E5}" destId="{B20D8DF7-16C8-47C6-9A84-4B4F92700A34}" srcOrd="0" destOrd="0" presId="urn:microsoft.com/office/officeart/2008/layout/VerticalCurvedList"/>
    <dgm:cxn modelId="{53C2AB6F-9AF3-4245-9AE9-4BE98BA18899}" type="presOf" srcId="{E3612771-AA4D-4EE2-B8B2-19FD2E29F9C2}" destId="{46A546D0-05C1-4F12-A676-2AEE4831A2FA}" srcOrd="0" destOrd="0" presId="urn:microsoft.com/office/officeart/2008/layout/VerticalCurvedList"/>
    <dgm:cxn modelId="{287015E6-B61B-4F75-AD88-288469B6919C}" srcId="{E3612771-AA4D-4EE2-B8B2-19FD2E29F9C2}" destId="{A68A0D3C-B7CF-47B0-B38B-75177286C5D5}" srcOrd="1" destOrd="0" parTransId="{4EA8C6EC-BA09-445F-8D58-934C93738CEB}" sibTransId="{81982BC5-3874-4D9F-9C6B-B05F6DA93E97}"/>
    <dgm:cxn modelId="{B5F7117F-29FA-4452-8C50-CC27DD1E1127}" srcId="{E3612771-AA4D-4EE2-B8B2-19FD2E29F9C2}" destId="{5FBC2862-E14A-48F0-8861-00F1B589504E}" srcOrd="0" destOrd="0" parTransId="{A71903EE-69D5-4AC7-B1C1-AAD5DD743256}" sibTransId="{E50D8FC2-A91D-4BCB-96BF-DE3B78AB9752}"/>
    <dgm:cxn modelId="{CF39159C-4704-4128-A7B8-374EE9803A53}" type="presOf" srcId="{6C5A6898-4675-4129-87A9-52155B6200DF}" destId="{0C71B648-4BDC-4212-9D8F-643187D45DDD}" srcOrd="0" destOrd="1" presId="urn:microsoft.com/office/officeart/2008/layout/VerticalCurvedList"/>
    <dgm:cxn modelId="{5203CEFF-E4A9-4362-935A-F569F7799AA8}" srcId="{5FBC2862-E14A-48F0-8861-00F1B589504E}" destId="{D358A3A8-56AA-4F6B-8F56-C4CE5270BC59}" srcOrd="1" destOrd="0" parTransId="{1D2057D1-4001-4871-B1C2-DD69326C589D}" sibTransId="{16EE4B61-2821-41BD-8121-49F9B502BFD5}"/>
    <dgm:cxn modelId="{7679FC5F-2199-4A48-A540-4FB22BF6AB9A}" srcId="{5FBC2862-E14A-48F0-8861-00F1B589504E}" destId="{664D9783-BC1C-4E92-A67A-654CCB173D79}" srcOrd="2" destOrd="0" parTransId="{F230A264-3560-47A6-B52C-8542B7F5F0F5}" sibTransId="{B89E889C-D017-4400-B4D1-2DA5D96CDA15}"/>
    <dgm:cxn modelId="{C66CBE08-6DAA-4726-B037-6F5F11A4279D}" type="presOf" srcId="{664D9783-BC1C-4E92-A67A-654CCB173D79}" destId="{1965BB97-0907-4346-BD03-547BBF7CA9A1}" srcOrd="0" destOrd="3" presId="urn:microsoft.com/office/officeart/2008/layout/VerticalCurvedList"/>
    <dgm:cxn modelId="{95F8E766-E857-42A3-BFBF-18E2F9F85CA5}" srcId="{4E8AD8F1-0BF7-4CFB-8A33-3EED76552603}" destId="{6C5A6898-4675-4129-87A9-52155B6200DF}" srcOrd="0" destOrd="0" parTransId="{C0E49790-9080-40D3-83AA-C0084B3BA544}" sibTransId="{5DBE05A3-DC4C-4ABE-8523-225151E3231F}"/>
    <dgm:cxn modelId="{7A0ABEAD-D2FC-4B89-A85D-F4FC18B66212}" type="presOf" srcId="{B7414DBD-5209-40DE-9067-993BC07A578D}" destId="{0C71B648-4BDC-4212-9D8F-643187D45DDD}" srcOrd="0" destOrd="2" presId="urn:microsoft.com/office/officeart/2008/layout/VerticalCurvedList"/>
    <dgm:cxn modelId="{E1811B8F-A153-481C-8171-C8C44133E0BC}" type="presOf" srcId="{D358A3A8-56AA-4F6B-8F56-C4CE5270BC59}" destId="{1965BB97-0907-4346-BD03-547BBF7CA9A1}" srcOrd="0" destOrd="2" presId="urn:microsoft.com/office/officeart/2008/layout/VerticalCurvedList"/>
    <dgm:cxn modelId="{D4C96F7C-9B16-40E8-8D1D-40FCAC5ABD8A}" type="presOf" srcId="{A68A0D3C-B7CF-47B0-B38B-75177286C5D5}" destId="{4F7F5AFC-83C8-48D6-B420-3F1EB4A095BC}" srcOrd="0" destOrd="0" presId="urn:microsoft.com/office/officeart/2008/layout/VerticalCurvedList"/>
    <dgm:cxn modelId="{1F5A09DD-BBF3-45B4-9711-8DC4E5D55CEE}" type="presOf" srcId="{EA18A82F-858A-47FA-8E85-FBE15B70992B}" destId="{1965BB97-0907-4346-BD03-547BBF7CA9A1}" srcOrd="0" destOrd="1" presId="urn:microsoft.com/office/officeart/2008/layout/VerticalCurvedList"/>
    <dgm:cxn modelId="{A8CCB018-8BD0-4650-9C5F-79C2309500A5}" srcId="{4E8AD8F1-0BF7-4CFB-8A33-3EED76552603}" destId="{B7414DBD-5209-40DE-9067-993BC07A578D}" srcOrd="1" destOrd="0" parTransId="{86A0DB5A-E0FD-449C-9F85-95E5BB18A170}" sibTransId="{13F2D3E7-7982-45EB-AC13-48DCB5F82333}"/>
    <dgm:cxn modelId="{5B08BC59-21DE-4194-A3CF-25BD04E5DB05}" srcId="{E3612771-AA4D-4EE2-B8B2-19FD2E29F9C2}" destId="{4E8AD8F1-0BF7-4CFB-8A33-3EED76552603}" srcOrd="2" destOrd="0" parTransId="{92D84008-9D36-48EF-AF96-9316282176F8}" sibTransId="{1960F6CD-F9AB-4551-864D-E4D9AD698ADC}"/>
    <dgm:cxn modelId="{1306E137-C9B9-4D91-A433-4A8B1C593F5C}" type="presOf" srcId="{4E8AD8F1-0BF7-4CFB-8A33-3EED76552603}" destId="{0C71B648-4BDC-4212-9D8F-643187D45DDD}" srcOrd="0" destOrd="0" presId="urn:microsoft.com/office/officeart/2008/layout/VerticalCurvedList"/>
    <dgm:cxn modelId="{BABF0846-75DA-4481-9669-9BF34A851CC8}" srcId="{E3612771-AA4D-4EE2-B8B2-19FD2E29F9C2}" destId="{5687D4E2-EFB4-45FC-9667-5E93B4E16779}" srcOrd="3" destOrd="0" parTransId="{C1DE5512-B325-4F07-BF0E-26EF508D80E1}" sibTransId="{023C53E4-0720-45B3-ABFE-E5D33BE23644}"/>
    <dgm:cxn modelId="{4BB83887-EDCA-49FF-BF28-448F43A6E4C6}" srcId="{5FBC2862-E14A-48F0-8861-00F1B589504E}" destId="{EA18A82F-858A-47FA-8E85-FBE15B70992B}" srcOrd="0" destOrd="0" parTransId="{D60003BE-E0C5-4A2F-AADB-D61C1F788034}" sibTransId="{914FB8FA-BE0D-48E6-884F-A30377E5F1E5}"/>
    <dgm:cxn modelId="{12D3A796-3D69-4A92-BE4C-BD1E93411F1F}" srcId="{E3612771-AA4D-4EE2-B8B2-19FD2E29F9C2}" destId="{A2E98E8F-EB89-45DD-83AD-FDE62CEB6F52}" srcOrd="4" destOrd="0" parTransId="{F60EE7FA-4E77-4E4B-B4B4-4134E1E436B2}" sibTransId="{4208216B-25CE-47D9-AF15-1BFE4AAD4EA1}"/>
    <dgm:cxn modelId="{170E1BE0-4580-4BE3-99C1-F10DD921C01E}" type="presOf" srcId="{A2E98E8F-EB89-45DD-83AD-FDE62CEB6F52}" destId="{6995A991-4464-4D36-9A59-1CF2E5CD9F79}" srcOrd="0" destOrd="0" presId="urn:microsoft.com/office/officeart/2008/layout/VerticalCurvedList"/>
    <dgm:cxn modelId="{1418BC7A-347B-4939-8DEF-B25FCA794ED9}" type="presOf" srcId="{5687D4E2-EFB4-45FC-9667-5E93B4E16779}" destId="{1355DDE2-C71A-4E48-99DB-637C25D2E372}" srcOrd="0" destOrd="0" presId="urn:microsoft.com/office/officeart/2008/layout/VerticalCurvedList"/>
    <dgm:cxn modelId="{2204C48D-3B38-4464-A66B-6C3C15D57CE0}" type="presParOf" srcId="{46A546D0-05C1-4F12-A676-2AEE4831A2FA}" destId="{1BC11B47-F6BF-420D-8337-A5480186361D}" srcOrd="0" destOrd="0" presId="urn:microsoft.com/office/officeart/2008/layout/VerticalCurvedList"/>
    <dgm:cxn modelId="{58894B95-E7D2-4FF9-A114-D7CE8B15D22A}" type="presParOf" srcId="{1BC11B47-F6BF-420D-8337-A5480186361D}" destId="{C8FEE75B-277C-4B4D-979C-31D1E6973DDB}" srcOrd="0" destOrd="0" presId="urn:microsoft.com/office/officeart/2008/layout/VerticalCurvedList"/>
    <dgm:cxn modelId="{41E5C10B-B442-454D-B7DC-CA9A56AFB853}" type="presParOf" srcId="{C8FEE75B-277C-4B4D-979C-31D1E6973DDB}" destId="{99B68299-062F-408A-BFA1-F59C709A3111}" srcOrd="0" destOrd="0" presId="urn:microsoft.com/office/officeart/2008/layout/VerticalCurvedList"/>
    <dgm:cxn modelId="{42640695-F1DB-4664-A27D-395810B96F6E}" type="presParOf" srcId="{C8FEE75B-277C-4B4D-979C-31D1E6973DDB}" destId="{B20D8DF7-16C8-47C6-9A84-4B4F92700A34}" srcOrd="1" destOrd="0" presId="urn:microsoft.com/office/officeart/2008/layout/VerticalCurvedList"/>
    <dgm:cxn modelId="{AAD669EF-EA90-43DB-A25C-5E4C5582C7F3}" type="presParOf" srcId="{C8FEE75B-277C-4B4D-979C-31D1E6973DDB}" destId="{47F05475-62F9-40BF-B1D1-A9D4F20A4432}" srcOrd="2" destOrd="0" presId="urn:microsoft.com/office/officeart/2008/layout/VerticalCurvedList"/>
    <dgm:cxn modelId="{2D16BAF6-418D-4AA2-8701-9A1C19035226}" type="presParOf" srcId="{C8FEE75B-277C-4B4D-979C-31D1E6973DDB}" destId="{E933C749-B9BC-41C2-9420-E0D6D89EACFF}" srcOrd="3" destOrd="0" presId="urn:microsoft.com/office/officeart/2008/layout/VerticalCurvedList"/>
    <dgm:cxn modelId="{3EC0E0EA-DB94-439E-AF22-3EFC91903C1A}" type="presParOf" srcId="{1BC11B47-F6BF-420D-8337-A5480186361D}" destId="{1965BB97-0907-4346-BD03-547BBF7CA9A1}" srcOrd="1" destOrd="0" presId="urn:microsoft.com/office/officeart/2008/layout/VerticalCurvedList"/>
    <dgm:cxn modelId="{17B3CA54-9A58-4F6C-AAC9-0C79B346FA0E}" type="presParOf" srcId="{1BC11B47-F6BF-420D-8337-A5480186361D}" destId="{9DCB055F-9FF9-4704-9254-4253CB738F95}" srcOrd="2" destOrd="0" presId="urn:microsoft.com/office/officeart/2008/layout/VerticalCurvedList"/>
    <dgm:cxn modelId="{0F373595-385A-406F-98C1-8FDF5266879D}" type="presParOf" srcId="{9DCB055F-9FF9-4704-9254-4253CB738F95}" destId="{CDE023D5-B11F-4C75-AC7C-12948A1C90BF}" srcOrd="0" destOrd="0" presId="urn:microsoft.com/office/officeart/2008/layout/VerticalCurvedList"/>
    <dgm:cxn modelId="{B3D8B058-DEA5-4954-B45E-5DE4F33374EC}" type="presParOf" srcId="{1BC11B47-F6BF-420D-8337-A5480186361D}" destId="{4F7F5AFC-83C8-48D6-B420-3F1EB4A095BC}" srcOrd="3" destOrd="0" presId="urn:microsoft.com/office/officeart/2008/layout/VerticalCurvedList"/>
    <dgm:cxn modelId="{51543ECE-D106-409C-B421-99FB7AF4F0AD}" type="presParOf" srcId="{1BC11B47-F6BF-420D-8337-A5480186361D}" destId="{4B3D02D3-7333-43C2-8516-5F85C1B8374E}" srcOrd="4" destOrd="0" presId="urn:microsoft.com/office/officeart/2008/layout/VerticalCurvedList"/>
    <dgm:cxn modelId="{3BB19025-F7C5-4314-9E82-97C961C16E4F}" type="presParOf" srcId="{4B3D02D3-7333-43C2-8516-5F85C1B8374E}" destId="{7BCDE9A2-8906-4A09-9C7D-65A0F8C2EF84}" srcOrd="0" destOrd="0" presId="urn:microsoft.com/office/officeart/2008/layout/VerticalCurvedList"/>
    <dgm:cxn modelId="{F0723B86-EC9F-4EB0-BDEA-61101B0DF611}" type="presParOf" srcId="{1BC11B47-F6BF-420D-8337-A5480186361D}" destId="{0C71B648-4BDC-4212-9D8F-643187D45DDD}" srcOrd="5" destOrd="0" presId="urn:microsoft.com/office/officeart/2008/layout/VerticalCurvedList"/>
    <dgm:cxn modelId="{67D01DB0-2CBF-41FD-944F-C4AE809D3E7A}" type="presParOf" srcId="{1BC11B47-F6BF-420D-8337-A5480186361D}" destId="{D000D61C-5ECC-45A4-868A-886A7CBE682B}" srcOrd="6" destOrd="0" presId="urn:microsoft.com/office/officeart/2008/layout/VerticalCurvedList"/>
    <dgm:cxn modelId="{CEDA36BC-988A-4C74-BAC6-0F8A460FCD52}" type="presParOf" srcId="{D000D61C-5ECC-45A4-868A-886A7CBE682B}" destId="{5CE331C7-A2BF-4F73-BC51-ED190AD980C8}" srcOrd="0" destOrd="0" presId="urn:microsoft.com/office/officeart/2008/layout/VerticalCurvedList"/>
    <dgm:cxn modelId="{CC134458-F2C1-465F-94A3-A555DEFD492B}" type="presParOf" srcId="{1BC11B47-F6BF-420D-8337-A5480186361D}" destId="{1355DDE2-C71A-4E48-99DB-637C25D2E372}" srcOrd="7" destOrd="0" presId="urn:microsoft.com/office/officeart/2008/layout/VerticalCurvedList"/>
    <dgm:cxn modelId="{2E7E4249-F23F-41BF-B812-A2554818A80A}" type="presParOf" srcId="{1BC11B47-F6BF-420D-8337-A5480186361D}" destId="{8B2E624E-D91D-47E6-9664-003D21E4BF14}" srcOrd="8" destOrd="0" presId="urn:microsoft.com/office/officeart/2008/layout/VerticalCurvedList"/>
    <dgm:cxn modelId="{F64C2081-606A-415A-AA83-A70C5339523D}" type="presParOf" srcId="{8B2E624E-D91D-47E6-9664-003D21E4BF14}" destId="{A1A66E7F-7E3A-42C5-9177-63441D782530}" srcOrd="0" destOrd="0" presId="urn:microsoft.com/office/officeart/2008/layout/VerticalCurvedList"/>
    <dgm:cxn modelId="{DD991378-5A3C-4830-B7E2-ECFE387054F7}" type="presParOf" srcId="{1BC11B47-F6BF-420D-8337-A5480186361D}" destId="{6995A991-4464-4D36-9A59-1CF2E5CD9F79}" srcOrd="9" destOrd="0" presId="urn:microsoft.com/office/officeart/2008/layout/VerticalCurvedList"/>
    <dgm:cxn modelId="{58E556B9-1BEB-4D4F-BD0D-01645A637D29}" type="presParOf" srcId="{1BC11B47-F6BF-420D-8337-A5480186361D}" destId="{5B78E9B5-80B2-441C-A32A-900B90F44C7F}" srcOrd="10" destOrd="0" presId="urn:microsoft.com/office/officeart/2008/layout/VerticalCurvedList"/>
    <dgm:cxn modelId="{6E89D978-4B00-4E33-8240-0B8C3C24AEFA}" type="presParOf" srcId="{5B78E9B5-80B2-441C-A32A-900B90F44C7F}" destId="{6996481A-42CB-49C2-88BD-6716E363FC4E}" srcOrd="0" destOrd="0" presId="urn:microsoft.com/office/officeart/2008/layout/VerticalCurved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04D904-07C0-4DF6-A493-88A5899047D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zh-CN" altLang="en-US"/>
        </a:p>
      </dgm:t>
    </dgm:pt>
    <dgm:pt modelId="{02B3E037-6408-47F5-97C0-071735298B08}">
      <dgm:prSet phldrT="[文本]" custT="1"/>
      <dgm:spPr/>
      <dgm:t>
        <a:bodyPr/>
        <a:lstStyle/>
        <a:p>
          <a:r>
            <a:rPr lang="zh-CN" altLang="en-US" sz="4000" dirty="0" smtClean="0">
              <a:latin typeface="微软雅黑" panose="020B0503020204020204" pitchFamily="34" charset="-122"/>
              <a:ea typeface="微软雅黑" panose="020B0503020204020204" pitchFamily="34" charset="-122"/>
            </a:rPr>
            <a:t>系统概述</a:t>
          </a:r>
          <a:endParaRPr lang="zh-CN" altLang="en-US" sz="4000" dirty="0">
            <a:latin typeface="微软雅黑" panose="020B0503020204020204" pitchFamily="34" charset="-122"/>
            <a:ea typeface="微软雅黑" panose="020B0503020204020204" pitchFamily="34" charset="-122"/>
          </a:endParaRPr>
        </a:p>
      </dgm:t>
    </dgm:pt>
    <dgm:pt modelId="{33603A69-A08C-42FF-87AD-0B74E824731A}" cxnId="{A65B6267-9F88-40C9-A009-EA27D5A03820}" type="parTrans">
      <dgm:prSet/>
      <dgm:spPr/>
      <dgm:t>
        <a:bodyPr/>
        <a:lstStyle/>
        <a:p>
          <a:endParaRPr lang="zh-CN" altLang="en-US"/>
        </a:p>
      </dgm:t>
    </dgm:pt>
    <dgm:pt modelId="{2BD3C66B-FB0F-449A-BE8A-C0DB5257E4B4}" cxnId="{A65B6267-9F88-40C9-A009-EA27D5A03820}" type="sibTrans">
      <dgm:prSet/>
      <dgm:spPr/>
      <dgm:t>
        <a:bodyPr/>
        <a:lstStyle/>
        <a:p>
          <a:endParaRPr lang="zh-CN" altLang="en-US"/>
        </a:p>
      </dgm:t>
    </dgm:pt>
    <dgm:pt modelId="{2F46F6A7-BD51-4905-B63E-F9F107278362}">
      <dgm:prSet phldrT="[文本]" phldr="0" custT="1"/>
      <dgm:spPr/>
      <dgm:t>
        <a:bodyPr vert="horz" wrap="square"/>
        <a:p>
          <a:pPr eaLnBrk="1" fontAlgn="auto" latinLnBrk="0" hangingPunct="1">
            <a:lnSpc>
              <a:spcPct val="150000"/>
            </a:lnSpc>
            <a:spcBef>
              <a:spcPct val="0"/>
            </a:spcBef>
            <a:spcAft>
              <a:spcPts val="0"/>
            </a:spcAft>
          </a:pPr>
          <a:r>
            <a:rPr lang="en-US" altLang="zh-CN" sz="1300" dirty="0" smtClean="0">
              <a:latin typeface="微软雅黑" panose="020B0503020204020204" pitchFamily="34" charset="-122"/>
              <a:ea typeface="微软雅黑" panose="020B0503020204020204" pitchFamily="34" charset="-122"/>
            </a:rPr>
            <a:t>         </a:t>
          </a:r>
          <a:r>
            <a:rPr lang="zh-CN" altLang="zh-CN" sz="1300" dirty="0" smtClean="0">
              <a:latin typeface="微软雅黑" panose="020B0503020204020204" pitchFamily="34" charset="-122"/>
              <a:ea typeface="微软雅黑" panose="020B0503020204020204" pitchFamily="34" charset="-122"/>
            </a:rPr>
            <a:t>随着高校及科研院所管理变革的逐步推进，实验室及电子教室建设、维护与应用管理日趋向规范化、复杂化发展，实验室及电子教室管理工作也变得更加繁重和复杂。这就迫切需要先进管理技术手段规范、加强、简化实验室及电子教室应用管理工作。随着计算机、网络等技术的普及和物联网产业浪潮的兴起，在计算机网络支持下，基于物联网平台来进行实验室及电子教室综合管理已成为实验室及电子教室管理技术手段的必然发展趋势。</a:t>
          </a:r>
          <a:r>
            <a:rPr sz="6500"/>
            <a:t/>
          </a:r>
          <a:endParaRPr sz="6500"/>
        </a:p>
      </dgm:t>
    </dgm:pt>
    <dgm:pt modelId="{9DF59130-5241-414A-8B03-0DF4FE5EA033}" cxnId="{D0CA003E-8367-445C-9195-E880E5E18A76}" type="parTrans">
      <dgm:prSet/>
      <dgm:spPr/>
      <dgm:t>
        <a:bodyPr/>
        <a:lstStyle/>
        <a:p>
          <a:endParaRPr lang="zh-CN" altLang="en-US"/>
        </a:p>
      </dgm:t>
    </dgm:pt>
    <dgm:pt modelId="{0539A48B-4F5F-4299-8438-DEB02E7620A3}" cxnId="{D0CA003E-8367-445C-9195-E880E5E18A76}" type="sibTrans">
      <dgm:prSet/>
      <dgm:spPr/>
      <dgm:t>
        <a:bodyPr/>
        <a:lstStyle/>
        <a:p>
          <a:endParaRPr lang="zh-CN" altLang="en-US"/>
        </a:p>
      </dgm:t>
    </dgm:pt>
    <dgm:pt modelId="{A573E2DA-474D-46DE-988B-F1A66994D56E}">
      <dgm:prSet phldrT="[文本]" phldr="0" custT="1"/>
      <dgm:spPr/>
      <dgm:t>
        <a:bodyPr vert="horz" wrap="square"/>
        <a:p>
          <a:pPr eaLnBrk="1" fontAlgn="auto" latinLnBrk="0" hangingPunct="1">
            <a:lnSpc>
              <a:spcPct val="150000"/>
            </a:lnSpc>
            <a:spcBef>
              <a:spcPct val="0"/>
            </a:spcBef>
            <a:spcAft>
              <a:spcPts val="0"/>
            </a:spcAft>
          </a:pPr>
          <a:r>
            <a:rPr lang="en-US" altLang="zh-CN" sz="1300" dirty="0" smtClean="0">
              <a:latin typeface="微软雅黑" panose="020B0503020204020204" pitchFamily="34" charset="-122"/>
              <a:ea typeface="微软雅黑" panose="020B0503020204020204" pitchFamily="34" charset="-122"/>
            </a:rPr>
            <a:t>       </a:t>
          </a:r>
          <a:r>
            <a:rPr lang="zh-CN" altLang="zh-CN" sz="1300" dirty="0" smtClean="0">
              <a:latin typeface="微软雅黑" panose="020B0503020204020204" pitchFamily="34" charset="-122"/>
              <a:ea typeface="微软雅黑" panose="020B0503020204020204" pitchFamily="34" charset="-122"/>
            </a:rPr>
            <a:t>为了能够统一揭示实验室及电子教室信息，避免学生一卡多处刷的违规操作，通过网络数据库统一存储所有实验室及电子教室管理数据。本系统具有系统对接功能：可与校园网对接，学生可通过网络预约。</a:t>
          </a:r>
          <a:r>
            <a:rPr lang="zh-CN" altLang="en-US" sz="1300" dirty="0">
              <a:latin typeface="微软雅黑" panose="020B0503020204020204" pitchFamily="34" charset="-122"/>
              <a:ea typeface="微软雅黑" panose="020B0503020204020204" pitchFamily="34" charset="-122"/>
            </a:rPr>
            <a:t/>
          </a:r>
          <a:endParaRPr lang="zh-CN" altLang="en-US" sz="1300" dirty="0">
            <a:latin typeface="微软雅黑" panose="020B0503020204020204" pitchFamily="34" charset="-122"/>
            <a:ea typeface="微软雅黑" panose="020B0503020204020204" pitchFamily="34" charset="-122"/>
          </a:endParaRPr>
        </a:p>
      </dgm:t>
    </dgm:pt>
    <dgm:pt modelId="{C0174D3E-3AA0-4BAE-9081-22E471E55F69}" cxnId="{042B6774-332C-4D3F-931D-B6019F690381}" type="parTrans">
      <dgm:prSet/>
      <dgm:spPr/>
      <dgm:t>
        <a:bodyPr/>
        <a:lstStyle/>
        <a:p>
          <a:endParaRPr lang="zh-CN" altLang="en-US"/>
        </a:p>
      </dgm:t>
    </dgm:pt>
    <dgm:pt modelId="{774E9DC9-CE9E-4357-AFD0-BDA4A911E0BA}" cxnId="{042B6774-332C-4D3F-931D-B6019F690381}" type="sibTrans">
      <dgm:prSet/>
      <dgm:spPr/>
      <dgm:t>
        <a:bodyPr/>
        <a:lstStyle/>
        <a:p>
          <a:endParaRPr lang="zh-CN" altLang="en-US"/>
        </a:p>
      </dgm:t>
    </dgm:pt>
    <dgm:pt modelId="{0B3F0CD9-42DE-4161-8658-BAA0968CB341}" type="pres">
      <dgm:prSet presAssocID="{D504D904-07C0-4DF6-A493-88A5899047D4}" presName="vert0" presStyleCnt="0">
        <dgm:presLayoutVars>
          <dgm:dir/>
          <dgm:animOne val="branch"/>
          <dgm:animLvl val="lvl"/>
        </dgm:presLayoutVars>
      </dgm:prSet>
      <dgm:spPr/>
      <dgm:t>
        <a:bodyPr/>
        <a:lstStyle/>
        <a:p>
          <a:endParaRPr lang="zh-CN" altLang="en-US"/>
        </a:p>
      </dgm:t>
    </dgm:pt>
    <dgm:pt modelId="{00FAB048-64AA-4C84-89D8-3A250C87783E}" type="pres">
      <dgm:prSet presAssocID="{02B3E037-6408-47F5-97C0-071735298B08}" presName="thickLine" presStyleLbl="alignNode1" presStyleIdx="0" presStyleCnt="1"/>
      <dgm:spPr/>
    </dgm:pt>
    <dgm:pt modelId="{1623B9F3-0E52-4667-B88F-9A814A268ED7}" type="pres">
      <dgm:prSet presAssocID="{02B3E037-6408-47F5-97C0-071735298B08}" presName="horz1" presStyleCnt="0"/>
      <dgm:spPr/>
    </dgm:pt>
    <dgm:pt modelId="{E647D37A-32AC-44DC-8B3A-31831FCB4A90}" type="pres">
      <dgm:prSet presAssocID="{02B3E037-6408-47F5-97C0-071735298B08}" presName="tx1" presStyleLbl="revTx" presStyleIdx="0" presStyleCnt="3" custScaleX="83160"/>
      <dgm:spPr/>
      <dgm:t>
        <a:bodyPr/>
        <a:lstStyle/>
        <a:p>
          <a:endParaRPr lang="zh-CN" altLang="en-US"/>
        </a:p>
      </dgm:t>
    </dgm:pt>
    <dgm:pt modelId="{90355630-18F7-4672-818C-E62E18CF827F}" type="pres">
      <dgm:prSet presAssocID="{02B3E037-6408-47F5-97C0-071735298B08}" presName="vert1" presStyleCnt="0"/>
      <dgm:spPr/>
    </dgm:pt>
    <dgm:pt modelId="{2B1D7940-919B-452D-AC0D-3F343B9BCF7C}" type="pres">
      <dgm:prSet presAssocID="{2F46F6A7-BD51-4905-B63E-F9F107278362}" presName="vertSpace2a" presStyleCnt="0"/>
      <dgm:spPr/>
    </dgm:pt>
    <dgm:pt modelId="{79DD0997-31AC-4256-9B0D-D7F162438404}" type="pres">
      <dgm:prSet presAssocID="{2F46F6A7-BD51-4905-B63E-F9F107278362}" presName="horz2" presStyleCnt="0"/>
      <dgm:spPr/>
    </dgm:pt>
    <dgm:pt modelId="{08DBDE4E-EAC8-49E7-8710-A1C3AA12B09D}" type="pres">
      <dgm:prSet presAssocID="{2F46F6A7-BD51-4905-B63E-F9F107278362}" presName="horzSpace2" presStyleCnt="0"/>
      <dgm:spPr/>
    </dgm:pt>
    <dgm:pt modelId="{92A34D41-DF05-40F7-A6BC-BB6631496515}" type="pres">
      <dgm:prSet presAssocID="{2F46F6A7-BD51-4905-B63E-F9F107278362}" presName="tx2" presStyleLbl="revTx" presStyleIdx="1" presStyleCnt="3" custScaleY="61922"/>
      <dgm:spPr/>
      <dgm:t>
        <a:bodyPr/>
        <a:lstStyle/>
        <a:p>
          <a:endParaRPr lang="zh-CN" altLang="en-US"/>
        </a:p>
      </dgm:t>
    </dgm:pt>
    <dgm:pt modelId="{EA9BB704-5D00-49F7-A37B-95164A0DFB3F}" type="pres">
      <dgm:prSet presAssocID="{2F46F6A7-BD51-4905-B63E-F9F107278362}" presName="vert2" presStyleCnt="0"/>
      <dgm:spPr/>
    </dgm:pt>
    <dgm:pt modelId="{030E5491-2B69-462A-A0BC-4E4A2B858360}" type="pres">
      <dgm:prSet presAssocID="{2F46F6A7-BD51-4905-B63E-F9F107278362}" presName="thinLine2b" presStyleLbl="callout" presStyleIdx="0" presStyleCnt="2"/>
      <dgm:spPr/>
    </dgm:pt>
    <dgm:pt modelId="{EA499F09-056E-48AB-A537-5388C2E4A44D}" type="pres">
      <dgm:prSet presAssocID="{2F46F6A7-BD51-4905-B63E-F9F107278362}" presName="vertSpace2b" presStyleCnt="0"/>
      <dgm:spPr/>
    </dgm:pt>
    <dgm:pt modelId="{756CE279-30E7-46C2-B02A-74C38A6469AF}" type="pres">
      <dgm:prSet presAssocID="{A573E2DA-474D-46DE-988B-F1A66994D56E}" presName="horz2" presStyleCnt="0"/>
      <dgm:spPr/>
    </dgm:pt>
    <dgm:pt modelId="{FC332F95-3ED4-4BBA-9FA3-15FE63B5B2CC}" type="pres">
      <dgm:prSet presAssocID="{A573E2DA-474D-46DE-988B-F1A66994D56E}" presName="horzSpace2" presStyleCnt="0"/>
      <dgm:spPr/>
    </dgm:pt>
    <dgm:pt modelId="{B1465E42-806A-40F7-8BE2-C272BA38CE39}" type="pres">
      <dgm:prSet presAssocID="{A573E2DA-474D-46DE-988B-F1A66994D56E}" presName="tx2" presStyleLbl="revTx" presStyleIdx="2" presStyleCnt="3" custScaleY="42325"/>
      <dgm:spPr/>
      <dgm:t>
        <a:bodyPr/>
        <a:lstStyle/>
        <a:p>
          <a:endParaRPr lang="zh-CN" altLang="en-US"/>
        </a:p>
      </dgm:t>
    </dgm:pt>
    <dgm:pt modelId="{260D3D7D-C199-4864-B683-1E4BD093B10B}" type="pres">
      <dgm:prSet presAssocID="{A573E2DA-474D-46DE-988B-F1A66994D56E}" presName="vert2" presStyleCnt="0"/>
      <dgm:spPr/>
    </dgm:pt>
    <dgm:pt modelId="{1550DC89-9EA0-45B9-AB81-D319285A0867}" type="pres">
      <dgm:prSet presAssocID="{A573E2DA-474D-46DE-988B-F1A66994D56E}" presName="thinLine2b" presStyleLbl="callout" presStyleIdx="1" presStyleCnt="2"/>
      <dgm:spPr/>
    </dgm:pt>
    <dgm:pt modelId="{2A251E34-2251-4680-A729-076073FCFAFE}" type="pres">
      <dgm:prSet presAssocID="{A573E2DA-474D-46DE-988B-F1A66994D56E}" presName="vertSpace2b" presStyleCnt="0"/>
      <dgm:spPr/>
    </dgm:pt>
  </dgm:ptLst>
  <dgm:cxnLst>
    <dgm:cxn modelId="{A65B6267-9F88-40C9-A009-EA27D5A03820}" srcId="{D504D904-07C0-4DF6-A493-88A5899047D4}" destId="{02B3E037-6408-47F5-97C0-071735298B08}" srcOrd="0" destOrd="0" parTransId="{33603A69-A08C-42FF-87AD-0B74E824731A}" sibTransId="{2BD3C66B-FB0F-449A-BE8A-C0DB5257E4B4}"/>
    <dgm:cxn modelId="{D0CA003E-8367-445C-9195-E880E5E18A76}" srcId="{02B3E037-6408-47F5-97C0-071735298B08}" destId="{2F46F6A7-BD51-4905-B63E-F9F107278362}" srcOrd="0" destOrd="0" parTransId="{9DF59130-5241-414A-8B03-0DF4FE5EA033}" sibTransId="{0539A48B-4F5F-4299-8438-DEB02E7620A3}"/>
    <dgm:cxn modelId="{042B6774-332C-4D3F-931D-B6019F690381}" srcId="{02B3E037-6408-47F5-97C0-071735298B08}" destId="{A573E2DA-474D-46DE-988B-F1A66994D56E}" srcOrd="1" destOrd="0" parTransId="{C0174D3E-3AA0-4BAE-9081-22E471E55F69}" sibTransId="{774E9DC9-CE9E-4357-AFD0-BDA4A911E0BA}"/>
    <dgm:cxn modelId="{AB81C6B5-7822-4C20-A724-39CF8CC7DD7D}" type="presOf" srcId="{D504D904-07C0-4DF6-A493-88A5899047D4}" destId="{0B3F0CD9-42DE-4161-8658-BAA0968CB341}" srcOrd="0" destOrd="0" presId="urn:microsoft.com/office/officeart/2008/layout/LinedList"/>
    <dgm:cxn modelId="{BB58695D-660C-4B85-B652-806A4B64406A}" type="presParOf" srcId="{0B3F0CD9-42DE-4161-8658-BAA0968CB341}" destId="{00FAB048-64AA-4C84-89D8-3A250C87783E}" srcOrd="0" destOrd="0" presId="urn:microsoft.com/office/officeart/2008/layout/LinedList"/>
    <dgm:cxn modelId="{A88B7E35-8912-4727-AC68-4193482EF635}" type="presParOf" srcId="{0B3F0CD9-42DE-4161-8658-BAA0968CB341}" destId="{1623B9F3-0E52-4667-B88F-9A814A268ED7}" srcOrd="1" destOrd="0" presId="urn:microsoft.com/office/officeart/2008/layout/LinedList"/>
    <dgm:cxn modelId="{12E69AE1-4F86-4D3E-A353-1598B921BF1A}" type="presParOf" srcId="{1623B9F3-0E52-4667-B88F-9A814A268ED7}" destId="{E647D37A-32AC-44DC-8B3A-31831FCB4A90}" srcOrd="0" destOrd="1" presId="urn:microsoft.com/office/officeart/2008/layout/LinedList"/>
    <dgm:cxn modelId="{C40D7B18-95DF-46BE-A356-131BE6A12544}" type="presOf" srcId="{02B3E037-6408-47F5-97C0-071735298B08}" destId="{E647D37A-32AC-44DC-8B3A-31831FCB4A90}" srcOrd="0" destOrd="0" presId="urn:microsoft.com/office/officeart/2008/layout/LinedList"/>
    <dgm:cxn modelId="{397658DF-688E-4525-BFBF-040BD1C73C8F}" type="presParOf" srcId="{1623B9F3-0E52-4667-B88F-9A814A268ED7}" destId="{90355630-18F7-4672-818C-E62E18CF827F}" srcOrd="1" destOrd="1" presId="urn:microsoft.com/office/officeart/2008/layout/LinedList"/>
    <dgm:cxn modelId="{A3456F9F-E0DD-4635-8CEC-9848A80033AD}" type="presParOf" srcId="{90355630-18F7-4672-818C-E62E18CF827F}" destId="{2B1D7940-919B-452D-AC0D-3F343B9BCF7C}" srcOrd="0" destOrd="1" presId="urn:microsoft.com/office/officeart/2008/layout/LinedList"/>
    <dgm:cxn modelId="{F9B0C676-0C94-4D2D-9450-E321B89F5FEE}" type="presParOf" srcId="{90355630-18F7-4672-818C-E62E18CF827F}" destId="{79DD0997-31AC-4256-9B0D-D7F162438404}" srcOrd="1" destOrd="1" presId="urn:microsoft.com/office/officeart/2008/layout/LinedList"/>
    <dgm:cxn modelId="{473E6155-028B-4CEB-95DD-D2C5E47B1F53}" type="presParOf" srcId="{79DD0997-31AC-4256-9B0D-D7F162438404}" destId="{08DBDE4E-EAC8-49E7-8710-A1C3AA12B09D}" srcOrd="0" destOrd="1" presId="urn:microsoft.com/office/officeart/2008/layout/LinedList"/>
    <dgm:cxn modelId="{00DF2A96-9487-438C-8B7F-2CF0845F8B16}" type="presParOf" srcId="{79DD0997-31AC-4256-9B0D-D7F162438404}" destId="{92A34D41-DF05-40F7-A6BC-BB6631496515}" srcOrd="1" destOrd="1" presId="urn:microsoft.com/office/officeart/2008/layout/LinedList"/>
    <dgm:cxn modelId="{BAC83F5E-6DD1-4F7B-B3FD-EA837F4DC427}" type="presOf" srcId="{2F46F6A7-BD51-4905-B63E-F9F107278362}" destId="{92A34D41-DF05-40F7-A6BC-BB6631496515}" srcOrd="0" destOrd="0" presId="urn:microsoft.com/office/officeart/2008/layout/LinedList"/>
    <dgm:cxn modelId="{034620FE-2ABE-44A4-BC47-0C72D7521549}" type="presParOf" srcId="{79DD0997-31AC-4256-9B0D-D7F162438404}" destId="{EA9BB704-5D00-49F7-A37B-95164A0DFB3F}" srcOrd="2" destOrd="1" presId="urn:microsoft.com/office/officeart/2008/layout/LinedList"/>
    <dgm:cxn modelId="{4F457320-6F58-4605-8FA7-D0BC8E32A9FB}" type="presParOf" srcId="{90355630-18F7-4672-818C-E62E18CF827F}" destId="{030E5491-2B69-462A-A0BC-4E4A2B858360}" srcOrd="2" destOrd="1" presId="urn:microsoft.com/office/officeart/2008/layout/LinedList"/>
    <dgm:cxn modelId="{BD6BDEE4-986F-406B-A5C2-20D7B60B957F}" type="presParOf" srcId="{90355630-18F7-4672-818C-E62E18CF827F}" destId="{EA499F09-056E-48AB-A537-5388C2E4A44D}" srcOrd="3" destOrd="1" presId="urn:microsoft.com/office/officeart/2008/layout/LinedList"/>
    <dgm:cxn modelId="{0EE4328B-5167-446B-927D-44D6F3F221AE}" type="presParOf" srcId="{90355630-18F7-4672-818C-E62E18CF827F}" destId="{756CE279-30E7-46C2-B02A-74C38A6469AF}" srcOrd="4" destOrd="1" presId="urn:microsoft.com/office/officeart/2008/layout/LinedList"/>
    <dgm:cxn modelId="{F1024647-433A-4514-92EB-52FA3A5288BC}" type="presParOf" srcId="{756CE279-30E7-46C2-B02A-74C38A6469AF}" destId="{FC332F95-3ED4-4BBA-9FA3-15FE63B5B2CC}" srcOrd="0" destOrd="4" presId="urn:microsoft.com/office/officeart/2008/layout/LinedList"/>
    <dgm:cxn modelId="{97F1D4C6-3969-4902-8117-0BE67769A244}" type="presParOf" srcId="{756CE279-30E7-46C2-B02A-74C38A6469AF}" destId="{B1465E42-806A-40F7-8BE2-C272BA38CE39}" srcOrd="1" destOrd="4" presId="urn:microsoft.com/office/officeart/2008/layout/LinedList"/>
    <dgm:cxn modelId="{4B75FB6B-1DEF-4683-B7A1-52C3A0A317F7}" type="presOf" srcId="{A573E2DA-474D-46DE-988B-F1A66994D56E}" destId="{B1465E42-806A-40F7-8BE2-C272BA38CE39}" srcOrd="0" destOrd="0" presId="urn:microsoft.com/office/officeart/2008/layout/LinedList"/>
    <dgm:cxn modelId="{C917D0C6-3FFC-410A-975E-9D28E535689A}" type="presParOf" srcId="{756CE279-30E7-46C2-B02A-74C38A6469AF}" destId="{260D3D7D-C199-4864-B683-1E4BD093B10B}" srcOrd="2" destOrd="4" presId="urn:microsoft.com/office/officeart/2008/layout/LinedList"/>
    <dgm:cxn modelId="{A8E571B5-8C99-47BD-B0C6-112FB20495A0}" type="presParOf" srcId="{90355630-18F7-4672-818C-E62E18CF827F}" destId="{1550DC89-9EA0-45B9-AB81-D319285A0867}" srcOrd="5" destOrd="1" presId="urn:microsoft.com/office/officeart/2008/layout/LinedList"/>
    <dgm:cxn modelId="{2F860913-AB9E-40E5-9EE2-4642B06432C9}" type="presParOf" srcId="{90355630-18F7-4672-818C-E62E18CF827F}" destId="{2A251E34-2251-4680-A729-076073FCFAFE}" srcOrd="6" destOrd="1" presId="urn:microsoft.com/office/officeart/2008/layout/Lined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BF40F36-A5BD-439D-A66B-BF28EAEF86BF}"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zh-CN" altLang="en-US"/>
        </a:p>
      </dgm:t>
    </dgm:pt>
    <dgm:pt modelId="{5D92F976-A272-4F74-8D2B-29F6E8DC4FA9}">
      <dgm:prSet phldrT="[文本]" phldr="0" custT="1"/>
      <dgm:spPr/>
      <dgm:t>
        <a:bodyPr vert="horz" wrap="square"/>
        <a:p>
          <a:pPr>
            <a:lnSpc>
              <a:spcPct val="100000"/>
            </a:lnSpc>
            <a:spcBef>
              <a:spcPct val="0"/>
            </a:spcBef>
            <a:spcAft>
              <a:spcPct val="35000"/>
            </a:spcAft>
          </a:pPr>
          <a:r>
            <a:rPr lang="zh-CN" altLang="en-US" sz="3500" dirty="0">
              <a:latin typeface="微软雅黑" panose="020B0503020204020204" pitchFamily="34" charset="-122"/>
              <a:ea typeface="微软雅黑" panose="020B0503020204020204" pitchFamily="34" charset="-122"/>
            </a:rPr>
            <a:t>系统</a:t>
          </a:r>
          <a:endParaRPr lang="zh-CN" altLang="en-US" sz="3500" dirty="0">
            <a:latin typeface="微软雅黑" panose="020B0503020204020204" pitchFamily="34" charset="-122"/>
            <a:ea typeface="微软雅黑" panose="020B0503020204020204" pitchFamily="34" charset="-122"/>
          </a:endParaRPr>
        </a:p>
        <a:p>
          <a:pPr>
            <a:lnSpc>
              <a:spcPct val="100000"/>
            </a:lnSpc>
            <a:spcBef>
              <a:spcPct val="0"/>
            </a:spcBef>
            <a:spcAft>
              <a:spcPct val="35000"/>
            </a:spcAft>
          </a:pPr>
          <a:r>
            <a:rPr lang="zh-CN" altLang="en-US" sz="3500" dirty="0">
              <a:latin typeface="微软雅黑" panose="020B0503020204020204" pitchFamily="34" charset="-122"/>
              <a:ea typeface="微软雅黑" panose="020B0503020204020204" pitchFamily="34" charset="-122"/>
            </a:rPr>
            <a:t>概述</a:t>
          </a:r>
          <a:r>
            <a:rPr sz="6500"/>
            <a:t/>
          </a:r>
          <a:endParaRPr sz="6500"/>
        </a:p>
      </dgm:t>
    </dgm:pt>
    <dgm:pt modelId="{2344FF53-22BC-414A-9CF0-BB65D16E228E}" cxnId="{E878F382-D819-44D3-A298-3EDB560B5E33}" type="parTrans">
      <dgm:prSet/>
      <dgm:spPr/>
      <dgm:t>
        <a:bodyPr/>
        <a:lstStyle/>
        <a:p>
          <a:endParaRPr lang="zh-CN" altLang="en-US"/>
        </a:p>
      </dgm:t>
    </dgm:pt>
    <dgm:pt modelId="{72D0FCC6-5322-4C03-B859-1F0596DCF433}" cxnId="{E878F382-D819-44D3-A298-3EDB560B5E33}" type="sibTrans">
      <dgm:prSet/>
      <dgm:spPr/>
      <dgm:t>
        <a:bodyPr/>
        <a:lstStyle/>
        <a:p>
          <a:endParaRPr lang="zh-CN" altLang="en-US"/>
        </a:p>
      </dgm:t>
    </dgm:pt>
    <dgm:pt modelId="{06F7D755-CACB-4B5D-9857-C9FBCF9CC301}">
      <dgm:prSet phldrT="[文本]" custT="1"/>
      <dgm:spPr/>
      <dgm:t>
        <a:bodyPr/>
        <a:lstStyle/>
        <a:p>
          <a:pPr>
            <a:lnSpc>
              <a:spcPct val="150000"/>
            </a:lnSpc>
          </a:pPr>
          <a:r>
            <a:rPr lang="en-US" altLang="zh-CN" sz="1300" dirty="0">
              <a:latin typeface="微软雅黑" panose="020B0503020204020204" pitchFamily="34" charset="-122"/>
              <a:ea typeface="微软雅黑" panose="020B0503020204020204" pitchFamily="34" charset="-122"/>
            </a:rPr>
            <a:t>1</a:t>
          </a:r>
          <a:r>
            <a:rPr lang="zh-CN" altLang="en-US" sz="1300" dirty="0">
              <a:latin typeface="微软雅黑" panose="020B0503020204020204" pitchFamily="34" charset="-122"/>
              <a:ea typeface="微软雅黑" panose="020B0503020204020204" pitchFamily="34" charset="-122"/>
            </a:rPr>
            <a:t>、</a:t>
          </a:r>
          <a:r>
            <a:rPr lang="zh-CN" sz="1300" dirty="0">
              <a:latin typeface="微软雅黑" panose="020B0503020204020204" pitchFamily="34" charset="-122"/>
              <a:ea typeface="微软雅黑" panose="020B0503020204020204" pitchFamily="34" charset="-122"/>
            </a:rPr>
            <a:t>电子班牌是当今校园文化建设、数字化建设的系统之一，是学校日常工作、班级文化展示和拓展课堂交流等实现智慧校园的一个很好的应用载体。每个班级配置一台安装于教室门口极大的丰富学校整体的信息技术环境。实现了学校日常工作与环境美化的完美融合，为全方位培育和打造校园文化环境提供了一个优质的载体。</a:t>
          </a:r>
        </a:p>
      </dgm:t>
    </dgm:pt>
    <dgm:pt modelId="{18091C99-AD4E-436F-9AC1-B7DE7DE94FD0}" cxnId="{27993305-0119-4ACF-8673-02217E3707D4}" type="parTrans">
      <dgm:prSet/>
      <dgm:spPr/>
      <dgm:t>
        <a:bodyPr/>
        <a:lstStyle/>
        <a:p>
          <a:endParaRPr lang="zh-CN" altLang="en-US"/>
        </a:p>
      </dgm:t>
    </dgm:pt>
    <dgm:pt modelId="{D5E7AE17-D48E-4031-9B25-B344927EDD27}" cxnId="{27993305-0119-4ACF-8673-02217E3707D4}" type="sibTrans">
      <dgm:prSet/>
      <dgm:spPr/>
      <dgm:t>
        <a:bodyPr/>
        <a:lstStyle/>
        <a:p>
          <a:endParaRPr lang="zh-CN" altLang="en-US"/>
        </a:p>
      </dgm:t>
    </dgm:pt>
    <dgm:pt modelId="{437F52B0-3159-46B0-8D40-831BDA3518A6}">
      <dgm:prSet phldrT="[文本]" custT="1"/>
      <dgm:spPr/>
      <dgm:t>
        <a:bodyPr/>
        <a:lstStyle/>
        <a:p>
          <a:pPr>
            <a:lnSpc>
              <a:spcPct val="150000"/>
            </a:lnSpc>
          </a:pPr>
          <a:r>
            <a:rPr lang="en-US" altLang="zh-CN" sz="1300" dirty="0">
              <a:latin typeface="微软雅黑" panose="020B0503020204020204" pitchFamily="34" charset="-122"/>
              <a:ea typeface="微软雅黑" panose="020B0503020204020204" pitchFamily="34" charset="-122"/>
            </a:rPr>
            <a:t>2</a:t>
          </a:r>
          <a:r>
            <a:rPr lang="zh-CN" altLang="en-US" sz="1300" dirty="0">
              <a:latin typeface="微软雅黑" panose="020B0503020204020204" pitchFamily="34" charset="-122"/>
              <a:ea typeface="微软雅黑" panose="020B0503020204020204" pitchFamily="34" charset="-122"/>
            </a:rPr>
            <a:t>、</a:t>
          </a:r>
          <a:r>
            <a:rPr lang="zh-CN" sz="1300" dirty="0">
              <a:latin typeface="微软雅黑" panose="020B0503020204020204" pitchFamily="34" charset="-122"/>
              <a:ea typeface="微软雅黑" panose="020B0503020204020204" pitchFamily="34" charset="-122"/>
            </a:rPr>
            <a:t>电子班牌多用来显示班级信息，当前课程信息，班级活动信息以及学校的通知信息。信息内容为文字、图片、多媒体内容、</a:t>
          </a:r>
          <a:r>
            <a:rPr lang="en-US" sz="1300" dirty="0">
              <a:latin typeface="微软雅黑" panose="020B0503020204020204" pitchFamily="34" charset="-122"/>
              <a:ea typeface="微软雅黑" panose="020B0503020204020204" pitchFamily="34" charset="-122"/>
            </a:rPr>
            <a:t>flash</a:t>
          </a:r>
          <a:r>
            <a:rPr lang="zh-CN" sz="1300" dirty="0">
              <a:latin typeface="微软雅黑" panose="020B0503020204020204" pitchFamily="34" charset="-122"/>
              <a:ea typeface="微软雅黑" panose="020B0503020204020204" pitchFamily="34" charset="-122"/>
            </a:rPr>
            <a:t>等，为学生和老师提供新颖的师生交流及校园服务平台。</a:t>
          </a:r>
          <a:endParaRPr lang="zh-CN" altLang="en-US" sz="1300" dirty="0">
            <a:latin typeface="微软雅黑" panose="020B0503020204020204" pitchFamily="34" charset="-122"/>
            <a:ea typeface="微软雅黑" panose="020B0503020204020204" pitchFamily="34" charset="-122"/>
          </a:endParaRPr>
        </a:p>
      </dgm:t>
    </dgm:pt>
    <dgm:pt modelId="{C763FEB1-5F36-424F-8E95-90C97E6269CD}" cxnId="{A90622A3-AC4C-4A4F-BD98-B64D5F1F3162}" type="parTrans">
      <dgm:prSet/>
      <dgm:spPr/>
      <dgm:t>
        <a:bodyPr/>
        <a:lstStyle/>
        <a:p>
          <a:endParaRPr lang="zh-CN" altLang="en-US"/>
        </a:p>
      </dgm:t>
    </dgm:pt>
    <dgm:pt modelId="{DE632733-D864-429E-83B8-FDCED69349D7}" cxnId="{A90622A3-AC4C-4A4F-BD98-B64D5F1F3162}" type="sibTrans">
      <dgm:prSet/>
      <dgm:spPr/>
      <dgm:t>
        <a:bodyPr/>
        <a:lstStyle/>
        <a:p>
          <a:endParaRPr lang="zh-CN" altLang="en-US"/>
        </a:p>
      </dgm:t>
    </dgm:pt>
    <dgm:pt modelId="{AACD7722-6397-4D98-AC78-B5B9C696852D}" type="pres">
      <dgm:prSet presAssocID="{4BF40F36-A5BD-439D-A66B-BF28EAEF86BF}" presName="vert0" presStyleCnt="0">
        <dgm:presLayoutVars>
          <dgm:dir/>
          <dgm:animOne val="branch"/>
          <dgm:animLvl val="lvl"/>
        </dgm:presLayoutVars>
      </dgm:prSet>
      <dgm:spPr/>
      <dgm:t>
        <a:bodyPr/>
        <a:lstStyle/>
        <a:p>
          <a:endParaRPr lang="zh-CN" altLang="en-US"/>
        </a:p>
      </dgm:t>
    </dgm:pt>
    <dgm:pt modelId="{AB19E82B-047C-446D-B89D-8043739AF816}" type="pres">
      <dgm:prSet presAssocID="{5D92F976-A272-4F74-8D2B-29F6E8DC4FA9}" presName="thickLine" presStyleLbl="alignNode1" presStyleIdx="0" presStyleCnt="1"/>
      <dgm:spPr/>
    </dgm:pt>
    <dgm:pt modelId="{F2BB55A1-9E31-402A-8C77-14478C5A1D38}" type="pres">
      <dgm:prSet presAssocID="{5D92F976-A272-4F74-8D2B-29F6E8DC4FA9}" presName="horz1" presStyleCnt="0"/>
      <dgm:spPr/>
    </dgm:pt>
    <dgm:pt modelId="{068F50F9-E901-4ED4-A100-65584ADB54BC}" type="pres">
      <dgm:prSet presAssocID="{5D92F976-A272-4F74-8D2B-29F6E8DC4FA9}" presName="tx1" presStyleLbl="revTx" presStyleIdx="0" presStyleCnt="3" custScaleX="67919"/>
      <dgm:spPr/>
      <dgm:t>
        <a:bodyPr/>
        <a:lstStyle/>
        <a:p>
          <a:endParaRPr lang="zh-CN" altLang="en-US"/>
        </a:p>
      </dgm:t>
    </dgm:pt>
    <dgm:pt modelId="{23C558F2-AFD6-41A0-9B18-7B918DEF020E}" type="pres">
      <dgm:prSet presAssocID="{5D92F976-A272-4F74-8D2B-29F6E8DC4FA9}" presName="vert1" presStyleCnt="0"/>
      <dgm:spPr/>
    </dgm:pt>
    <dgm:pt modelId="{6B9CEABD-1F9C-4CAC-BFB0-02AB6BDE6508}" type="pres">
      <dgm:prSet presAssocID="{06F7D755-CACB-4B5D-9857-C9FBCF9CC301}" presName="vertSpace2a" presStyleCnt="0"/>
      <dgm:spPr/>
    </dgm:pt>
    <dgm:pt modelId="{23C85399-CB81-466B-9CBD-F8E6C9E8C252}" type="pres">
      <dgm:prSet presAssocID="{06F7D755-CACB-4B5D-9857-C9FBCF9CC301}" presName="horz2" presStyleCnt="0"/>
      <dgm:spPr/>
    </dgm:pt>
    <dgm:pt modelId="{831BF33B-5EC3-4EDE-A784-E4BC5E53FDC4}" type="pres">
      <dgm:prSet presAssocID="{06F7D755-CACB-4B5D-9857-C9FBCF9CC301}" presName="horzSpace2" presStyleCnt="0"/>
      <dgm:spPr/>
    </dgm:pt>
    <dgm:pt modelId="{88025F18-ABFF-4914-B2A3-B7CB46FDDE9D}" type="pres">
      <dgm:prSet presAssocID="{06F7D755-CACB-4B5D-9857-C9FBCF9CC301}" presName="tx2" presStyleLbl="revTx" presStyleIdx="1" presStyleCnt="3" custScaleY="117315"/>
      <dgm:spPr/>
      <dgm:t>
        <a:bodyPr/>
        <a:lstStyle/>
        <a:p>
          <a:endParaRPr lang="zh-CN" altLang="en-US"/>
        </a:p>
      </dgm:t>
    </dgm:pt>
    <dgm:pt modelId="{C91A2A96-1311-4E78-A59B-E2B092450AA9}" type="pres">
      <dgm:prSet presAssocID="{06F7D755-CACB-4B5D-9857-C9FBCF9CC301}" presName="vert2" presStyleCnt="0"/>
      <dgm:spPr/>
    </dgm:pt>
    <dgm:pt modelId="{8A7F70D1-BB76-4EC9-A393-E9EA19967DF9}" type="pres">
      <dgm:prSet presAssocID="{06F7D755-CACB-4B5D-9857-C9FBCF9CC301}" presName="thinLine2b" presStyleLbl="callout" presStyleIdx="0" presStyleCnt="2"/>
      <dgm:spPr/>
    </dgm:pt>
    <dgm:pt modelId="{ACF1FD11-6539-4C06-84D4-50483CC1DBFE}" type="pres">
      <dgm:prSet presAssocID="{06F7D755-CACB-4B5D-9857-C9FBCF9CC301}" presName="vertSpace2b" presStyleCnt="0"/>
      <dgm:spPr/>
    </dgm:pt>
    <dgm:pt modelId="{D803ADA5-1E64-49D0-A6FA-CDC0D73F0453}" type="pres">
      <dgm:prSet presAssocID="{437F52B0-3159-46B0-8D40-831BDA3518A6}" presName="horz2" presStyleCnt="0"/>
      <dgm:spPr/>
    </dgm:pt>
    <dgm:pt modelId="{05AE4708-9936-4616-9DE5-5337364DCD8B}" type="pres">
      <dgm:prSet presAssocID="{437F52B0-3159-46B0-8D40-831BDA3518A6}" presName="horzSpace2" presStyleCnt="0"/>
      <dgm:spPr/>
    </dgm:pt>
    <dgm:pt modelId="{A389E7F7-EFB6-4458-A3FC-61290551F034}" type="pres">
      <dgm:prSet presAssocID="{437F52B0-3159-46B0-8D40-831BDA3518A6}" presName="tx2" presStyleLbl="revTx" presStyleIdx="2" presStyleCnt="3" custScaleX="59232" custScaleY="119304"/>
      <dgm:spPr/>
      <dgm:t>
        <a:bodyPr/>
        <a:lstStyle/>
        <a:p>
          <a:endParaRPr lang="zh-CN" altLang="en-US"/>
        </a:p>
      </dgm:t>
    </dgm:pt>
    <dgm:pt modelId="{C8811E93-4A41-407C-BBA8-1217BB2E5B3F}" type="pres">
      <dgm:prSet presAssocID="{437F52B0-3159-46B0-8D40-831BDA3518A6}" presName="vert2" presStyleCnt="0"/>
      <dgm:spPr/>
    </dgm:pt>
    <dgm:pt modelId="{99432334-A168-48DC-997D-78E98909A54C}" type="pres">
      <dgm:prSet presAssocID="{437F52B0-3159-46B0-8D40-831BDA3518A6}" presName="thinLine2b" presStyleLbl="callout" presStyleIdx="1" presStyleCnt="2"/>
      <dgm:spPr/>
    </dgm:pt>
    <dgm:pt modelId="{9EB1C03B-3DA6-45E2-8D26-34DF77A7923F}" type="pres">
      <dgm:prSet presAssocID="{437F52B0-3159-46B0-8D40-831BDA3518A6}" presName="vertSpace2b" presStyleCnt="0"/>
      <dgm:spPr/>
    </dgm:pt>
  </dgm:ptLst>
  <dgm:cxnLst>
    <dgm:cxn modelId="{E878F382-D819-44D3-A298-3EDB560B5E33}" srcId="{4BF40F36-A5BD-439D-A66B-BF28EAEF86BF}" destId="{5D92F976-A272-4F74-8D2B-29F6E8DC4FA9}" srcOrd="0" destOrd="0" parTransId="{2344FF53-22BC-414A-9CF0-BB65D16E228E}" sibTransId="{72D0FCC6-5322-4C03-B859-1F0596DCF433}"/>
    <dgm:cxn modelId="{27993305-0119-4ACF-8673-02217E3707D4}" srcId="{5D92F976-A272-4F74-8D2B-29F6E8DC4FA9}" destId="{06F7D755-CACB-4B5D-9857-C9FBCF9CC301}" srcOrd="0" destOrd="0" parTransId="{18091C99-AD4E-436F-9AC1-B7DE7DE94FD0}" sibTransId="{D5E7AE17-D48E-4031-9B25-B344927EDD27}"/>
    <dgm:cxn modelId="{A90622A3-AC4C-4A4F-BD98-B64D5F1F3162}" srcId="{5D92F976-A272-4F74-8D2B-29F6E8DC4FA9}" destId="{437F52B0-3159-46B0-8D40-831BDA3518A6}" srcOrd="1" destOrd="0" parTransId="{C763FEB1-5F36-424F-8E95-90C97E6269CD}" sibTransId="{DE632733-D864-429E-83B8-FDCED69349D7}"/>
    <dgm:cxn modelId="{F1AFB845-6BD3-4A19-90E6-293CB20E1202}" type="presOf" srcId="{4BF40F36-A5BD-439D-A66B-BF28EAEF86BF}" destId="{AACD7722-6397-4D98-AC78-B5B9C696852D}" srcOrd="0" destOrd="0" presId="urn:microsoft.com/office/officeart/2008/layout/LinedList"/>
    <dgm:cxn modelId="{140A72E0-31FE-4844-978A-233C2DB5BB47}" type="presParOf" srcId="{AACD7722-6397-4D98-AC78-B5B9C696852D}" destId="{AB19E82B-047C-446D-B89D-8043739AF816}" srcOrd="0" destOrd="0" presId="urn:microsoft.com/office/officeart/2008/layout/LinedList"/>
    <dgm:cxn modelId="{F468A846-BDFC-44BD-9F73-BC65F8ACCAE9}" type="presParOf" srcId="{AACD7722-6397-4D98-AC78-B5B9C696852D}" destId="{F2BB55A1-9E31-402A-8C77-14478C5A1D38}" srcOrd="1" destOrd="0" presId="urn:microsoft.com/office/officeart/2008/layout/LinedList"/>
    <dgm:cxn modelId="{95605E69-3160-4AB2-A624-922455B92367}" type="presParOf" srcId="{F2BB55A1-9E31-402A-8C77-14478C5A1D38}" destId="{068F50F9-E901-4ED4-A100-65584ADB54BC}" srcOrd="0" destOrd="1" presId="urn:microsoft.com/office/officeart/2008/layout/LinedList"/>
    <dgm:cxn modelId="{381D8160-45CA-4FA1-86E2-5FA6BDC29DB0}" type="presOf" srcId="{5D92F976-A272-4F74-8D2B-29F6E8DC4FA9}" destId="{068F50F9-E901-4ED4-A100-65584ADB54BC}" srcOrd="0" destOrd="0" presId="urn:microsoft.com/office/officeart/2008/layout/LinedList"/>
    <dgm:cxn modelId="{7D6CD8D6-521D-485F-9D00-0900467CB7A2}" type="presParOf" srcId="{F2BB55A1-9E31-402A-8C77-14478C5A1D38}" destId="{23C558F2-AFD6-41A0-9B18-7B918DEF020E}" srcOrd="1" destOrd="1" presId="urn:microsoft.com/office/officeart/2008/layout/LinedList"/>
    <dgm:cxn modelId="{43164401-8189-4230-9503-3A75B2CFA917}" type="presParOf" srcId="{23C558F2-AFD6-41A0-9B18-7B918DEF020E}" destId="{6B9CEABD-1F9C-4CAC-BFB0-02AB6BDE6508}" srcOrd="0" destOrd="1" presId="urn:microsoft.com/office/officeart/2008/layout/LinedList"/>
    <dgm:cxn modelId="{1C2A17DA-F613-4612-A6C5-C3BAB9D878C3}" type="presParOf" srcId="{23C558F2-AFD6-41A0-9B18-7B918DEF020E}" destId="{23C85399-CB81-466B-9CBD-F8E6C9E8C252}" srcOrd="1" destOrd="1" presId="urn:microsoft.com/office/officeart/2008/layout/LinedList"/>
    <dgm:cxn modelId="{ED232AF7-28C5-4FD7-BC74-722596403C14}" type="presParOf" srcId="{23C85399-CB81-466B-9CBD-F8E6C9E8C252}" destId="{831BF33B-5EC3-4EDE-A784-E4BC5E53FDC4}" srcOrd="0" destOrd="1" presId="urn:microsoft.com/office/officeart/2008/layout/LinedList"/>
    <dgm:cxn modelId="{5AE5D0C0-C47E-4587-AD05-1CDC722B5E06}" type="presParOf" srcId="{23C85399-CB81-466B-9CBD-F8E6C9E8C252}" destId="{88025F18-ABFF-4914-B2A3-B7CB46FDDE9D}" srcOrd="1" destOrd="1" presId="urn:microsoft.com/office/officeart/2008/layout/LinedList"/>
    <dgm:cxn modelId="{D5E32080-1B6F-4446-A36F-D1E16BEF5F9C}" type="presOf" srcId="{06F7D755-CACB-4B5D-9857-C9FBCF9CC301}" destId="{88025F18-ABFF-4914-B2A3-B7CB46FDDE9D}" srcOrd="0" destOrd="0" presId="urn:microsoft.com/office/officeart/2008/layout/LinedList"/>
    <dgm:cxn modelId="{41831958-F45D-4A44-A9F4-A7CA0B4B1782}" type="presParOf" srcId="{23C85399-CB81-466B-9CBD-F8E6C9E8C252}" destId="{C91A2A96-1311-4E78-A59B-E2B092450AA9}" srcOrd="2" destOrd="1" presId="urn:microsoft.com/office/officeart/2008/layout/LinedList"/>
    <dgm:cxn modelId="{89AD0761-8D5A-4663-99C8-46584C0A3610}" type="presParOf" srcId="{23C558F2-AFD6-41A0-9B18-7B918DEF020E}" destId="{8A7F70D1-BB76-4EC9-A393-E9EA19967DF9}" srcOrd="2" destOrd="1" presId="urn:microsoft.com/office/officeart/2008/layout/LinedList"/>
    <dgm:cxn modelId="{07254352-2577-42C2-A3FE-7B151FEA0533}" type="presParOf" srcId="{23C558F2-AFD6-41A0-9B18-7B918DEF020E}" destId="{ACF1FD11-6539-4C06-84D4-50483CC1DBFE}" srcOrd="3" destOrd="1" presId="urn:microsoft.com/office/officeart/2008/layout/LinedList"/>
    <dgm:cxn modelId="{92BDCE10-FC5E-43AB-93B9-23CD8C4EE471}" type="presParOf" srcId="{23C558F2-AFD6-41A0-9B18-7B918DEF020E}" destId="{D803ADA5-1E64-49D0-A6FA-CDC0D73F0453}" srcOrd="4" destOrd="1" presId="urn:microsoft.com/office/officeart/2008/layout/LinedList"/>
    <dgm:cxn modelId="{A1BE012B-3FA1-4340-B014-B9F3B029CA52}" type="presParOf" srcId="{D803ADA5-1E64-49D0-A6FA-CDC0D73F0453}" destId="{05AE4708-9936-4616-9DE5-5337364DCD8B}" srcOrd="0" destOrd="4" presId="urn:microsoft.com/office/officeart/2008/layout/LinedList"/>
    <dgm:cxn modelId="{9FDADA3E-E8DA-42CA-B693-14E0AFCAA54D}" type="presParOf" srcId="{D803ADA5-1E64-49D0-A6FA-CDC0D73F0453}" destId="{A389E7F7-EFB6-4458-A3FC-61290551F034}" srcOrd="1" destOrd="4" presId="urn:microsoft.com/office/officeart/2008/layout/LinedList"/>
    <dgm:cxn modelId="{E079FCD0-929B-4307-B3DB-833892DBF250}" type="presOf" srcId="{437F52B0-3159-46B0-8D40-831BDA3518A6}" destId="{A389E7F7-EFB6-4458-A3FC-61290551F034}" srcOrd="0" destOrd="0" presId="urn:microsoft.com/office/officeart/2008/layout/LinedList"/>
    <dgm:cxn modelId="{A330492B-7F95-4F37-B618-6C70B7123BBE}" type="presParOf" srcId="{D803ADA5-1E64-49D0-A6FA-CDC0D73F0453}" destId="{C8811E93-4A41-407C-BBA8-1217BB2E5B3F}" srcOrd="2" destOrd="4" presId="urn:microsoft.com/office/officeart/2008/layout/LinedList"/>
    <dgm:cxn modelId="{F51EA375-9C30-4FE1-84C8-E57A5D119DF1}" type="presParOf" srcId="{23C558F2-AFD6-41A0-9B18-7B918DEF020E}" destId="{99432334-A168-48DC-997D-78E98909A54C}" srcOrd="5" destOrd="1" presId="urn:microsoft.com/office/officeart/2008/layout/LinedList"/>
    <dgm:cxn modelId="{177AEAD1-2A68-4668-B218-1E7A7B5F36E8}" type="presParOf" srcId="{23C558F2-AFD6-41A0-9B18-7B918DEF020E}" destId="{9EB1C03B-3DA6-45E2-8D26-34DF77A7923F}" srcOrd="6" destOrd="1" presId="urn:microsoft.com/office/officeart/2008/layout/Lined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E36CBC9-602A-4915-A468-C410A188940A}" type="doc">
      <dgm:prSet loTypeId="urn:microsoft.com/office/officeart/2005/8/layout/chevron1" loCatId="process" qsTypeId="urn:microsoft.com/office/officeart/2005/8/quickstyle/3d1" qsCatId="3D" csTypeId="urn:microsoft.com/office/officeart/2005/8/colors/colorful4" csCatId="colorful" phldr="1"/>
      <dgm:spPr/>
    </dgm:pt>
    <dgm:pt modelId="{025FE56A-3066-4601-9B58-81A7A843EC17}">
      <dgm:prSet phldrT="[文本]"/>
      <dgm:spPr/>
      <dgm:t>
        <a:bodyPr/>
        <a:lstStyle/>
        <a:p>
          <a:r>
            <a:rPr lang="zh-CN" altLang="en-US" dirty="0"/>
            <a:t>无缝连接传递信息</a:t>
          </a:r>
        </a:p>
      </dgm:t>
    </dgm:pt>
    <dgm:pt modelId="{B7752D9A-3B6F-420E-B8FE-6BC7F5389CA4}" cxnId="{9B88F114-A438-48F3-870F-EEC60A5A71D9}" type="parTrans">
      <dgm:prSet/>
      <dgm:spPr/>
      <dgm:t>
        <a:bodyPr/>
        <a:lstStyle/>
        <a:p>
          <a:endParaRPr lang="zh-CN" altLang="en-US"/>
        </a:p>
      </dgm:t>
    </dgm:pt>
    <dgm:pt modelId="{2DFDC7D9-E67F-46FC-A833-2D4F931D147F}" cxnId="{9B88F114-A438-48F3-870F-EEC60A5A71D9}" type="sibTrans">
      <dgm:prSet/>
      <dgm:spPr/>
      <dgm:t>
        <a:bodyPr/>
        <a:lstStyle/>
        <a:p>
          <a:endParaRPr lang="zh-CN" altLang="en-US"/>
        </a:p>
      </dgm:t>
    </dgm:pt>
    <dgm:pt modelId="{EC7A6B71-D8F1-40A1-8B4E-68A5F551ED49}">
      <dgm:prSet phldrT="[文本]"/>
      <dgm:spPr/>
      <dgm:t>
        <a:bodyPr/>
        <a:lstStyle/>
        <a:p>
          <a:r>
            <a:rPr lang="zh-CN" altLang="en-US" dirty="0"/>
            <a:t>课堂信息及时反馈</a:t>
          </a:r>
        </a:p>
      </dgm:t>
    </dgm:pt>
    <dgm:pt modelId="{52CF2E01-D7C9-497C-AE12-208A6B927193}" cxnId="{2F5A6A2A-3EFF-40E2-812C-AB54B45ED406}" type="parTrans">
      <dgm:prSet/>
      <dgm:spPr/>
      <dgm:t>
        <a:bodyPr/>
        <a:lstStyle/>
        <a:p>
          <a:endParaRPr lang="zh-CN" altLang="en-US"/>
        </a:p>
      </dgm:t>
    </dgm:pt>
    <dgm:pt modelId="{F48A5D7D-A327-4EBC-B664-4E57EB4C7EDB}" cxnId="{2F5A6A2A-3EFF-40E2-812C-AB54B45ED406}" type="sibTrans">
      <dgm:prSet/>
      <dgm:spPr/>
      <dgm:t>
        <a:bodyPr/>
        <a:lstStyle/>
        <a:p>
          <a:endParaRPr lang="zh-CN" altLang="en-US"/>
        </a:p>
      </dgm:t>
    </dgm:pt>
    <dgm:pt modelId="{14384F75-C00E-4D00-9D51-530022B90C46}">
      <dgm:prSet phldrT="[文本]"/>
      <dgm:spPr/>
      <dgm:t>
        <a:bodyPr/>
        <a:lstStyle/>
        <a:p>
          <a:r>
            <a:rPr lang="zh-CN" altLang="en-US" dirty="0"/>
            <a:t>班级透明化管理</a:t>
          </a:r>
        </a:p>
      </dgm:t>
    </dgm:pt>
    <dgm:pt modelId="{F8F2E879-4806-46B6-9369-9ABF33933158}" cxnId="{60E47043-6608-4EDA-B4F6-7A44F5BBB023}" type="parTrans">
      <dgm:prSet/>
      <dgm:spPr/>
      <dgm:t>
        <a:bodyPr/>
        <a:lstStyle/>
        <a:p>
          <a:endParaRPr lang="zh-CN" altLang="en-US"/>
        </a:p>
      </dgm:t>
    </dgm:pt>
    <dgm:pt modelId="{A4A92CC4-3914-44FA-B0A5-6941C02BB3EB}" cxnId="{60E47043-6608-4EDA-B4F6-7A44F5BBB023}" type="sibTrans">
      <dgm:prSet/>
      <dgm:spPr/>
      <dgm:t>
        <a:bodyPr/>
        <a:lstStyle/>
        <a:p>
          <a:endParaRPr lang="zh-CN" altLang="en-US"/>
        </a:p>
      </dgm:t>
    </dgm:pt>
    <dgm:pt modelId="{BDF72802-C22E-443D-A462-8DF9D95FD7DE}" type="pres">
      <dgm:prSet presAssocID="{AE36CBC9-602A-4915-A468-C410A188940A}" presName="Name0" presStyleCnt="0">
        <dgm:presLayoutVars>
          <dgm:dir/>
          <dgm:animLvl val="lvl"/>
          <dgm:resizeHandles val="exact"/>
        </dgm:presLayoutVars>
      </dgm:prSet>
      <dgm:spPr/>
    </dgm:pt>
    <dgm:pt modelId="{5E56A55C-9244-4FE3-ACA4-F5362C25BDB7}" type="pres">
      <dgm:prSet presAssocID="{025FE56A-3066-4601-9B58-81A7A843EC17}" presName="parTxOnly" presStyleLbl="node1" presStyleIdx="0" presStyleCnt="3">
        <dgm:presLayoutVars>
          <dgm:chMax val="0"/>
          <dgm:chPref val="0"/>
          <dgm:bulletEnabled val="1"/>
        </dgm:presLayoutVars>
      </dgm:prSet>
      <dgm:spPr/>
      <dgm:t>
        <a:bodyPr/>
        <a:lstStyle/>
        <a:p>
          <a:endParaRPr lang="zh-CN" altLang="en-US"/>
        </a:p>
      </dgm:t>
    </dgm:pt>
    <dgm:pt modelId="{118F59EE-6174-42F0-96C8-334348424B79}" type="pres">
      <dgm:prSet presAssocID="{2DFDC7D9-E67F-46FC-A833-2D4F931D147F}" presName="parTxOnlySpace" presStyleCnt="0"/>
      <dgm:spPr/>
    </dgm:pt>
    <dgm:pt modelId="{AF5F0540-A520-4946-BD23-F179A789EE22}" type="pres">
      <dgm:prSet presAssocID="{EC7A6B71-D8F1-40A1-8B4E-68A5F551ED49}" presName="parTxOnly" presStyleLbl="node1" presStyleIdx="1" presStyleCnt="3">
        <dgm:presLayoutVars>
          <dgm:chMax val="0"/>
          <dgm:chPref val="0"/>
          <dgm:bulletEnabled val="1"/>
        </dgm:presLayoutVars>
      </dgm:prSet>
      <dgm:spPr/>
      <dgm:t>
        <a:bodyPr/>
        <a:lstStyle/>
        <a:p>
          <a:endParaRPr lang="zh-CN" altLang="en-US"/>
        </a:p>
      </dgm:t>
    </dgm:pt>
    <dgm:pt modelId="{F6C0B75F-22EC-4DF3-B181-D6ED764A3EE4}" type="pres">
      <dgm:prSet presAssocID="{F48A5D7D-A327-4EBC-B664-4E57EB4C7EDB}" presName="parTxOnlySpace" presStyleCnt="0"/>
      <dgm:spPr/>
    </dgm:pt>
    <dgm:pt modelId="{4E143AE9-2805-445D-AA04-4E6C9239E609}" type="pres">
      <dgm:prSet presAssocID="{14384F75-C00E-4D00-9D51-530022B90C46}" presName="parTxOnly" presStyleLbl="node1" presStyleIdx="2" presStyleCnt="3">
        <dgm:presLayoutVars>
          <dgm:chMax val="0"/>
          <dgm:chPref val="0"/>
          <dgm:bulletEnabled val="1"/>
        </dgm:presLayoutVars>
      </dgm:prSet>
      <dgm:spPr/>
      <dgm:t>
        <a:bodyPr/>
        <a:lstStyle/>
        <a:p>
          <a:endParaRPr lang="zh-CN" altLang="en-US"/>
        </a:p>
      </dgm:t>
    </dgm:pt>
  </dgm:ptLst>
  <dgm:cxnLst>
    <dgm:cxn modelId="{2F5A6A2A-3EFF-40E2-812C-AB54B45ED406}" srcId="{AE36CBC9-602A-4915-A468-C410A188940A}" destId="{EC7A6B71-D8F1-40A1-8B4E-68A5F551ED49}" srcOrd="1" destOrd="0" parTransId="{52CF2E01-D7C9-497C-AE12-208A6B927193}" sibTransId="{F48A5D7D-A327-4EBC-B664-4E57EB4C7EDB}"/>
    <dgm:cxn modelId="{E8481E3A-3651-4596-BB21-8B9955EF02F2}" type="presOf" srcId="{025FE56A-3066-4601-9B58-81A7A843EC17}" destId="{5E56A55C-9244-4FE3-ACA4-F5362C25BDB7}" srcOrd="0" destOrd="0" presId="urn:microsoft.com/office/officeart/2005/8/layout/chevron1"/>
    <dgm:cxn modelId="{5A6111F4-9A80-479F-9A51-8D52D7BBEA1B}" type="presOf" srcId="{AE36CBC9-602A-4915-A468-C410A188940A}" destId="{BDF72802-C22E-443D-A462-8DF9D95FD7DE}" srcOrd="0" destOrd="0" presId="urn:microsoft.com/office/officeart/2005/8/layout/chevron1"/>
    <dgm:cxn modelId="{60E47043-6608-4EDA-B4F6-7A44F5BBB023}" srcId="{AE36CBC9-602A-4915-A468-C410A188940A}" destId="{14384F75-C00E-4D00-9D51-530022B90C46}" srcOrd="2" destOrd="0" parTransId="{F8F2E879-4806-46B6-9369-9ABF33933158}" sibTransId="{A4A92CC4-3914-44FA-B0A5-6941C02BB3EB}"/>
    <dgm:cxn modelId="{9B88F114-A438-48F3-870F-EEC60A5A71D9}" srcId="{AE36CBC9-602A-4915-A468-C410A188940A}" destId="{025FE56A-3066-4601-9B58-81A7A843EC17}" srcOrd="0" destOrd="0" parTransId="{B7752D9A-3B6F-420E-B8FE-6BC7F5389CA4}" sibTransId="{2DFDC7D9-E67F-46FC-A833-2D4F931D147F}"/>
    <dgm:cxn modelId="{37DD6872-F5F3-43BF-B212-8E626A6B98CC}" type="presOf" srcId="{14384F75-C00E-4D00-9D51-530022B90C46}" destId="{4E143AE9-2805-445D-AA04-4E6C9239E609}" srcOrd="0" destOrd="0" presId="urn:microsoft.com/office/officeart/2005/8/layout/chevron1"/>
    <dgm:cxn modelId="{FBC558E3-EF71-4118-B213-8135874FAE21}" type="presOf" srcId="{EC7A6B71-D8F1-40A1-8B4E-68A5F551ED49}" destId="{AF5F0540-A520-4946-BD23-F179A789EE22}" srcOrd="0" destOrd="0" presId="urn:microsoft.com/office/officeart/2005/8/layout/chevron1"/>
    <dgm:cxn modelId="{CA7099E8-3AA9-43AC-A50C-9F3B753D5691}" type="presParOf" srcId="{BDF72802-C22E-443D-A462-8DF9D95FD7DE}" destId="{5E56A55C-9244-4FE3-ACA4-F5362C25BDB7}" srcOrd="0" destOrd="0" presId="urn:microsoft.com/office/officeart/2005/8/layout/chevron1"/>
    <dgm:cxn modelId="{1637AB8A-407B-4176-8D55-11A0EE894DDF}" type="presParOf" srcId="{BDF72802-C22E-443D-A462-8DF9D95FD7DE}" destId="{118F59EE-6174-42F0-96C8-334348424B79}" srcOrd="1" destOrd="0" presId="urn:microsoft.com/office/officeart/2005/8/layout/chevron1"/>
    <dgm:cxn modelId="{CDEC7B7D-9415-4A92-B1E9-A0A67ED43EEB}" type="presParOf" srcId="{BDF72802-C22E-443D-A462-8DF9D95FD7DE}" destId="{AF5F0540-A520-4946-BD23-F179A789EE22}" srcOrd="2" destOrd="0" presId="urn:microsoft.com/office/officeart/2005/8/layout/chevron1"/>
    <dgm:cxn modelId="{4A763EF3-D759-47D9-824B-B5014468FF8E}" type="presParOf" srcId="{BDF72802-C22E-443D-A462-8DF9D95FD7DE}" destId="{F6C0B75F-22EC-4DF3-B181-D6ED764A3EE4}" srcOrd="3" destOrd="0" presId="urn:microsoft.com/office/officeart/2005/8/layout/chevron1"/>
    <dgm:cxn modelId="{AF851170-602A-4548-908A-DC677036C506}" type="presParOf" srcId="{BDF72802-C22E-443D-A462-8DF9D95FD7DE}" destId="{4E143AE9-2805-445D-AA04-4E6C9239E609}" srcOrd="4" destOrd="0" presId="urn:microsoft.com/office/officeart/2005/8/layout/chevron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55FBACE-CD31-44C8-8A1F-F59BEED327C0}" type="doc">
      <dgm:prSet loTypeId="urn:microsoft.com/office/officeart/2009/3/layout/StepUpProcess" loCatId="process" qsTypeId="urn:microsoft.com/office/officeart/2005/8/quickstyle/3d1" qsCatId="3D" csTypeId="urn:microsoft.com/office/officeart/2005/8/colors/accent5_5" csCatId="accent5" phldr="1"/>
      <dgm:spPr/>
      <dgm:t>
        <a:bodyPr/>
        <a:lstStyle/>
        <a:p>
          <a:endParaRPr lang="zh-CN" altLang="en-US"/>
        </a:p>
      </dgm:t>
    </dgm:pt>
    <dgm:pt modelId="{70E8618E-3A85-4893-9FF2-E2FE0F75DD50}">
      <dgm:prSet phldrT="[文本]" custT="1"/>
      <dgm:spPr/>
      <dgm:t>
        <a:bodyPr/>
        <a:lstStyle/>
        <a:p>
          <a:r>
            <a:rPr lang="zh-CN" altLang="en-US" sz="1600" b="1" dirty="0">
              <a:latin typeface="微软雅黑" panose="020B0503020204020204" pitchFamily="34" charset="-122"/>
              <a:ea typeface="微软雅黑" panose="020B0503020204020204" pitchFamily="34" charset="-122"/>
            </a:rPr>
            <a:t>电子班牌交互，系统完善校园建设</a:t>
          </a:r>
        </a:p>
      </dgm:t>
    </dgm:pt>
    <dgm:pt modelId="{B0E025FE-712C-4DD3-A36D-488E11E241AB}" cxnId="{9717D641-F76D-4736-8A34-6D516A1CF87C}" type="parTrans">
      <dgm:prSet/>
      <dgm:spPr/>
      <dgm:t>
        <a:bodyPr/>
        <a:lstStyle/>
        <a:p>
          <a:endParaRPr lang="zh-CN" altLang="en-US"/>
        </a:p>
      </dgm:t>
    </dgm:pt>
    <dgm:pt modelId="{73F6123A-CDF8-49D1-9DBB-20370C2FCBC4}" cxnId="{9717D641-F76D-4736-8A34-6D516A1CF87C}" type="sibTrans">
      <dgm:prSet/>
      <dgm:spPr/>
      <dgm:t>
        <a:bodyPr/>
        <a:lstStyle/>
        <a:p>
          <a:endParaRPr lang="zh-CN" altLang="en-US"/>
        </a:p>
      </dgm:t>
    </dgm:pt>
    <dgm:pt modelId="{8D98E796-BEF0-48BB-9D4B-6DD3B5ECBDA5}">
      <dgm:prSet phldrT="[文本]" custT="1"/>
      <dgm:spPr/>
      <dgm:t>
        <a:bodyPr/>
        <a:lstStyle/>
        <a:p>
          <a:r>
            <a:rPr lang="zh-CN" altLang="en-US" sz="1600" b="1" dirty="0">
              <a:latin typeface="微软雅黑" panose="020B0503020204020204" pitchFamily="34" charset="-122"/>
              <a:ea typeface="微软雅黑" panose="020B0503020204020204" pitchFamily="34" charset="-122"/>
            </a:rPr>
            <a:t>信息共享，家校互通</a:t>
          </a:r>
        </a:p>
      </dgm:t>
    </dgm:pt>
    <dgm:pt modelId="{1E67FA7F-8C56-464D-B918-E4B4E74FE990}" cxnId="{C23C580A-9F99-4E04-84E6-C7BBDFFB27A3}" type="parTrans">
      <dgm:prSet/>
      <dgm:spPr/>
      <dgm:t>
        <a:bodyPr/>
        <a:lstStyle/>
        <a:p>
          <a:endParaRPr lang="zh-CN" altLang="en-US"/>
        </a:p>
      </dgm:t>
    </dgm:pt>
    <dgm:pt modelId="{36C19A47-194D-457E-8D23-E524BC50F7DE}" cxnId="{C23C580A-9F99-4E04-84E6-C7BBDFFB27A3}" type="sibTrans">
      <dgm:prSet/>
      <dgm:spPr/>
      <dgm:t>
        <a:bodyPr/>
        <a:lstStyle/>
        <a:p>
          <a:endParaRPr lang="zh-CN" altLang="en-US"/>
        </a:p>
      </dgm:t>
    </dgm:pt>
    <dgm:pt modelId="{632E6FDB-FC9F-4810-A653-7582574936C3}">
      <dgm:prSet phldrT="[文本]" custT="1"/>
      <dgm:spPr/>
      <dgm:t>
        <a:bodyPr/>
        <a:lstStyle/>
        <a:p>
          <a:r>
            <a:rPr lang="zh-CN" altLang="en-US" sz="1600" b="1" dirty="0">
              <a:latin typeface="微软雅黑" panose="020B0503020204020204" pitchFamily="34" charset="-122"/>
              <a:ea typeface="微软雅黑" panose="020B0503020204020204" pitchFamily="34" charset="-122"/>
            </a:rPr>
            <a:t>支付缴费，样样精通</a:t>
          </a:r>
        </a:p>
      </dgm:t>
    </dgm:pt>
    <dgm:pt modelId="{C21B916F-9CB3-45F6-B028-D6AE2684B7B3}" cxnId="{0E8453C1-6BAB-45A6-9F42-3AAC4228D3B7}" type="parTrans">
      <dgm:prSet/>
      <dgm:spPr/>
      <dgm:t>
        <a:bodyPr/>
        <a:lstStyle/>
        <a:p>
          <a:endParaRPr lang="zh-CN" altLang="en-US"/>
        </a:p>
      </dgm:t>
    </dgm:pt>
    <dgm:pt modelId="{06019256-9546-4460-8FAF-2D06D920CF0C}" cxnId="{0E8453C1-6BAB-45A6-9F42-3AAC4228D3B7}" type="sibTrans">
      <dgm:prSet/>
      <dgm:spPr/>
      <dgm:t>
        <a:bodyPr/>
        <a:lstStyle/>
        <a:p>
          <a:endParaRPr lang="zh-CN" altLang="en-US"/>
        </a:p>
      </dgm:t>
    </dgm:pt>
    <dgm:pt modelId="{76A98098-A790-49CF-B28C-A5C4A7AD961E}" type="pres">
      <dgm:prSet presAssocID="{255FBACE-CD31-44C8-8A1F-F59BEED327C0}" presName="rootnode" presStyleCnt="0">
        <dgm:presLayoutVars>
          <dgm:chMax/>
          <dgm:chPref/>
          <dgm:dir/>
          <dgm:animLvl val="lvl"/>
        </dgm:presLayoutVars>
      </dgm:prSet>
      <dgm:spPr/>
      <dgm:t>
        <a:bodyPr/>
        <a:lstStyle/>
        <a:p>
          <a:endParaRPr lang="zh-CN" altLang="en-US"/>
        </a:p>
      </dgm:t>
    </dgm:pt>
    <dgm:pt modelId="{046979EF-523A-4818-B300-9756ABBFC2D3}" type="pres">
      <dgm:prSet presAssocID="{70E8618E-3A85-4893-9FF2-E2FE0F75DD50}" presName="composite" presStyleCnt="0"/>
      <dgm:spPr/>
    </dgm:pt>
    <dgm:pt modelId="{3514DB31-F860-4894-AF7C-0AC5306A89CD}" type="pres">
      <dgm:prSet presAssocID="{70E8618E-3A85-4893-9FF2-E2FE0F75DD50}" presName="LShape" presStyleLbl="alignNode1" presStyleIdx="0" presStyleCnt="5"/>
      <dgm:spPr/>
    </dgm:pt>
    <dgm:pt modelId="{31E16602-CCD1-4444-BACD-9D237649F6DC}" type="pres">
      <dgm:prSet presAssocID="{70E8618E-3A85-4893-9FF2-E2FE0F75DD50}" presName="ParentText" presStyleLbl="revTx" presStyleIdx="0" presStyleCnt="3">
        <dgm:presLayoutVars>
          <dgm:chMax val="0"/>
          <dgm:chPref val="0"/>
          <dgm:bulletEnabled val="1"/>
        </dgm:presLayoutVars>
      </dgm:prSet>
      <dgm:spPr/>
      <dgm:t>
        <a:bodyPr/>
        <a:lstStyle/>
        <a:p>
          <a:endParaRPr lang="zh-CN" altLang="en-US"/>
        </a:p>
      </dgm:t>
    </dgm:pt>
    <dgm:pt modelId="{A917608F-28EB-43EA-ADF3-CC20A8A0A672}" type="pres">
      <dgm:prSet presAssocID="{70E8618E-3A85-4893-9FF2-E2FE0F75DD50}" presName="Triangle" presStyleLbl="alignNode1" presStyleIdx="1" presStyleCnt="5"/>
      <dgm:spPr/>
    </dgm:pt>
    <dgm:pt modelId="{458DA591-FC39-486A-AAD7-57D3CD34ED59}" type="pres">
      <dgm:prSet presAssocID="{73F6123A-CDF8-49D1-9DBB-20370C2FCBC4}" presName="sibTrans" presStyleCnt="0"/>
      <dgm:spPr/>
    </dgm:pt>
    <dgm:pt modelId="{7874DFAC-81AB-4850-967D-4340812F547D}" type="pres">
      <dgm:prSet presAssocID="{73F6123A-CDF8-49D1-9DBB-20370C2FCBC4}" presName="space" presStyleCnt="0"/>
      <dgm:spPr/>
    </dgm:pt>
    <dgm:pt modelId="{037B36EC-C5DB-480F-A4A3-F6FA8DAD6F91}" type="pres">
      <dgm:prSet presAssocID="{8D98E796-BEF0-48BB-9D4B-6DD3B5ECBDA5}" presName="composite" presStyleCnt="0"/>
      <dgm:spPr/>
    </dgm:pt>
    <dgm:pt modelId="{02F6AFA0-5219-4F07-9B45-2D568C39D529}" type="pres">
      <dgm:prSet presAssocID="{8D98E796-BEF0-48BB-9D4B-6DD3B5ECBDA5}" presName="LShape" presStyleLbl="alignNode1" presStyleIdx="2" presStyleCnt="5"/>
      <dgm:spPr/>
    </dgm:pt>
    <dgm:pt modelId="{C513D076-CA8F-4C9A-A6B8-A87A2F5FCBC3}" type="pres">
      <dgm:prSet presAssocID="{8D98E796-BEF0-48BB-9D4B-6DD3B5ECBDA5}" presName="ParentText" presStyleLbl="revTx" presStyleIdx="1" presStyleCnt="3">
        <dgm:presLayoutVars>
          <dgm:chMax val="0"/>
          <dgm:chPref val="0"/>
          <dgm:bulletEnabled val="1"/>
        </dgm:presLayoutVars>
      </dgm:prSet>
      <dgm:spPr/>
      <dgm:t>
        <a:bodyPr/>
        <a:lstStyle/>
        <a:p>
          <a:endParaRPr lang="zh-CN" altLang="en-US"/>
        </a:p>
      </dgm:t>
    </dgm:pt>
    <dgm:pt modelId="{A57AC0DD-3670-4CCF-95D1-122B7C7C3D84}" type="pres">
      <dgm:prSet presAssocID="{8D98E796-BEF0-48BB-9D4B-6DD3B5ECBDA5}" presName="Triangle" presStyleLbl="alignNode1" presStyleIdx="3" presStyleCnt="5"/>
      <dgm:spPr/>
    </dgm:pt>
    <dgm:pt modelId="{84BB0B05-D90E-46DA-9666-632DCFD393E7}" type="pres">
      <dgm:prSet presAssocID="{36C19A47-194D-457E-8D23-E524BC50F7DE}" presName="sibTrans" presStyleCnt="0"/>
      <dgm:spPr/>
    </dgm:pt>
    <dgm:pt modelId="{250A33C4-00E7-4653-906B-8446247833B8}" type="pres">
      <dgm:prSet presAssocID="{36C19A47-194D-457E-8D23-E524BC50F7DE}" presName="space" presStyleCnt="0"/>
      <dgm:spPr/>
    </dgm:pt>
    <dgm:pt modelId="{C9DAA10C-72E1-406C-8024-F0D423ACE59A}" type="pres">
      <dgm:prSet presAssocID="{632E6FDB-FC9F-4810-A653-7582574936C3}" presName="composite" presStyleCnt="0"/>
      <dgm:spPr/>
    </dgm:pt>
    <dgm:pt modelId="{8D9D9FA3-9248-4623-8EFD-1EFD13011082}" type="pres">
      <dgm:prSet presAssocID="{632E6FDB-FC9F-4810-A653-7582574936C3}" presName="LShape" presStyleLbl="alignNode1" presStyleIdx="4" presStyleCnt="5"/>
      <dgm:spPr/>
    </dgm:pt>
    <dgm:pt modelId="{A4DC1B01-703B-481A-A83A-357A60FED1FA}" type="pres">
      <dgm:prSet presAssocID="{632E6FDB-FC9F-4810-A653-7582574936C3}" presName="ParentText" presStyleLbl="revTx" presStyleIdx="2" presStyleCnt="3">
        <dgm:presLayoutVars>
          <dgm:chMax val="0"/>
          <dgm:chPref val="0"/>
          <dgm:bulletEnabled val="1"/>
        </dgm:presLayoutVars>
      </dgm:prSet>
      <dgm:spPr/>
      <dgm:t>
        <a:bodyPr/>
        <a:lstStyle/>
        <a:p>
          <a:endParaRPr lang="zh-CN" altLang="en-US"/>
        </a:p>
      </dgm:t>
    </dgm:pt>
  </dgm:ptLst>
  <dgm:cxnLst>
    <dgm:cxn modelId="{3110C2A5-8117-43CB-8A4B-19DEF22C512C}" type="presOf" srcId="{8D98E796-BEF0-48BB-9D4B-6DD3B5ECBDA5}" destId="{C513D076-CA8F-4C9A-A6B8-A87A2F5FCBC3}" srcOrd="0" destOrd="0" presId="urn:microsoft.com/office/officeart/2009/3/layout/StepUpProcess"/>
    <dgm:cxn modelId="{9F4E98C9-C8F0-4245-AFFD-2E4178269008}" type="presOf" srcId="{70E8618E-3A85-4893-9FF2-E2FE0F75DD50}" destId="{31E16602-CCD1-4444-BACD-9D237649F6DC}" srcOrd="0" destOrd="0" presId="urn:microsoft.com/office/officeart/2009/3/layout/StepUpProcess"/>
    <dgm:cxn modelId="{0E8453C1-6BAB-45A6-9F42-3AAC4228D3B7}" srcId="{255FBACE-CD31-44C8-8A1F-F59BEED327C0}" destId="{632E6FDB-FC9F-4810-A653-7582574936C3}" srcOrd="2" destOrd="0" parTransId="{C21B916F-9CB3-45F6-B028-D6AE2684B7B3}" sibTransId="{06019256-9546-4460-8FAF-2D06D920CF0C}"/>
    <dgm:cxn modelId="{5B59060D-E754-496E-BFF6-98E91F007802}" type="presOf" srcId="{632E6FDB-FC9F-4810-A653-7582574936C3}" destId="{A4DC1B01-703B-481A-A83A-357A60FED1FA}" srcOrd="0" destOrd="0" presId="urn:microsoft.com/office/officeart/2009/3/layout/StepUpProcess"/>
    <dgm:cxn modelId="{9717D641-F76D-4736-8A34-6D516A1CF87C}" srcId="{255FBACE-CD31-44C8-8A1F-F59BEED327C0}" destId="{70E8618E-3A85-4893-9FF2-E2FE0F75DD50}" srcOrd="0" destOrd="0" parTransId="{B0E025FE-712C-4DD3-A36D-488E11E241AB}" sibTransId="{73F6123A-CDF8-49D1-9DBB-20370C2FCBC4}"/>
    <dgm:cxn modelId="{C23C580A-9F99-4E04-84E6-C7BBDFFB27A3}" srcId="{255FBACE-CD31-44C8-8A1F-F59BEED327C0}" destId="{8D98E796-BEF0-48BB-9D4B-6DD3B5ECBDA5}" srcOrd="1" destOrd="0" parTransId="{1E67FA7F-8C56-464D-B918-E4B4E74FE990}" sibTransId="{36C19A47-194D-457E-8D23-E524BC50F7DE}"/>
    <dgm:cxn modelId="{DB9634A9-E473-4B1C-B0D3-69691310605B}" type="presOf" srcId="{255FBACE-CD31-44C8-8A1F-F59BEED327C0}" destId="{76A98098-A790-49CF-B28C-A5C4A7AD961E}" srcOrd="0" destOrd="0" presId="urn:microsoft.com/office/officeart/2009/3/layout/StepUpProcess"/>
    <dgm:cxn modelId="{B82E36BA-D5D7-4156-855D-502C54A5D7FC}" type="presParOf" srcId="{76A98098-A790-49CF-B28C-A5C4A7AD961E}" destId="{046979EF-523A-4818-B300-9756ABBFC2D3}" srcOrd="0" destOrd="0" presId="urn:microsoft.com/office/officeart/2009/3/layout/StepUpProcess"/>
    <dgm:cxn modelId="{BCE0BA93-157C-4CA3-B2AF-ED47038A6D48}" type="presParOf" srcId="{046979EF-523A-4818-B300-9756ABBFC2D3}" destId="{3514DB31-F860-4894-AF7C-0AC5306A89CD}" srcOrd="0" destOrd="0" presId="urn:microsoft.com/office/officeart/2009/3/layout/StepUpProcess"/>
    <dgm:cxn modelId="{FD9B1535-1E21-48F6-B6BD-77327F57ADCA}" type="presParOf" srcId="{046979EF-523A-4818-B300-9756ABBFC2D3}" destId="{31E16602-CCD1-4444-BACD-9D237649F6DC}" srcOrd="1" destOrd="0" presId="urn:microsoft.com/office/officeart/2009/3/layout/StepUpProcess"/>
    <dgm:cxn modelId="{FB5CB5D2-1589-4F0B-A0BB-1C59C9DD127A}" type="presParOf" srcId="{046979EF-523A-4818-B300-9756ABBFC2D3}" destId="{A917608F-28EB-43EA-ADF3-CC20A8A0A672}" srcOrd="2" destOrd="0" presId="urn:microsoft.com/office/officeart/2009/3/layout/StepUpProcess"/>
    <dgm:cxn modelId="{F1D14E90-8FCB-482B-A4DC-1BAD27BABDC6}" type="presParOf" srcId="{76A98098-A790-49CF-B28C-A5C4A7AD961E}" destId="{458DA591-FC39-486A-AAD7-57D3CD34ED59}" srcOrd="1" destOrd="0" presId="urn:microsoft.com/office/officeart/2009/3/layout/StepUpProcess"/>
    <dgm:cxn modelId="{4F84DB33-4D52-4B38-ADCD-73153FA705B4}" type="presParOf" srcId="{458DA591-FC39-486A-AAD7-57D3CD34ED59}" destId="{7874DFAC-81AB-4850-967D-4340812F547D}" srcOrd="0" destOrd="0" presId="urn:microsoft.com/office/officeart/2009/3/layout/StepUpProcess"/>
    <dgm:cxn modelId="{92DB43A6-0975-4509-839B-CA7C3CF4AA80}" type="presParOf" srcId="{76A98098-A790-49CF-B28C-A5C4A7AD961E}" destId="{037B36EC-C5DB-480F-A4A3-F6FA8DAD6F91}" srcOrd="2" destOrd="0" presId="urn:microsoft.com/office/officeart/2009/3/layout/StepUpProcess"/>
    <dgm:cxn modelId="{D5E64F2D-0C9E-4C2E-9F0A-6B188053AD03}" type="presParOf" srcId="{037B36EC-C5DB-480F-A4A3-F6FA8DAD6F91}" destId="{02F6AFA0-5219-4F07-9B45-2D568C39D529}" srcOrd="0" destOrd="0" presId="urn:microsoft.com/office/officeart/2009/3/layout/StepUpProcess"/>
    <dgm:cxn modelId="{7FEAC05C-6E3C-43D1-B814-10B166927066}" type="presParOf" srcId="{037B36EC-C5DB-480F-A4A3-F6FA8DAD6F91}" destId="{C513D076-CA8F-4C9A-A6B8-A87A2F5FCBC3}" srcOrd="1" destOrd="0" presId="urn:microsoft.com/office/officeart/2009/3/layout/StepUpProcess"/>
    <dgm:cxn modelId="{698C50F4-625F-4FCC-819F-E3A7CCCF3688}" type="presParOf" srcId="{037B36EC-C5DB-480F-A4A3-F6FA8DAD6F91}" destId="{A57AC0DD-3670-4CCF-95D1-122B7C7C3D84}" srcOrd="2" destOrd="0" presId="urn:microsoft.com/office/officeart/2009/3/layout/StepUpProcess"/>
    <dgm:cxn modelId="{D3261754-987E-4D33-BB85-35AADB6B0378}" type="presParOf" srcId="{76A98098-A790-49CF-B28C-A5C4A7AD961E}" destId="{84BB0B05-D90E-46DA-9666-632DCFD393E7}" srcOrd="3" destOrd="0" presId="urn:microsoft.com/office/officeart/2009/3/layout/StepUpProcess"/>
    <dgm:cxn modelId="{EBFCF2ED-FF9F-4AB2-A58F-A112D4B7CFE6}" type="presParOf" srcId="{84BB0B05-D90E-46DA-9666-632DCFD393E7}" destId="{250A33C4-00E7-4653-906B-8446247833B8}" srcOrd="0" destOrd="0" presId="urn:microsoft.com/office/officeart/2009/3/layout/StepUpProcess"/>
    <dgm:cxn modelId="{24B790CD-6C2D-4F56-B159-9B31E2296B64}" type="presParOf" srcId="{76A98098-A790-49CF-B28C-A5C4A7AD961E}" destId="{C9DAA10C-72E1-406C-8024-F0D423ACE59A}" srcOrd="4" destOrd="0" presId="urn:microsoft.com/office/officeart/2009/3/layout/StepUpProcess"/>
    <dgm:cxn modelId="{631C8D9E-DEA7-4447-81E8-D53C4D467DEF}" type="presParOf" srcId="{C9DAA10C-72E1-406C-8024-F0D423ACE59A}" destId="{8D9D9FA3-9248-4623-8EFD-1EFD13011082}" srcOrd="0" destOrd="0" presId="urn:microsoft.com/office/officeart/2009/3/layout/StepUpProcess"/>
    <dgm:cxn modelId="{D412F0B9-E476-46D9-B683-1066B662EDF5}" type="presParOf" srcId="{C9DAA10C-72E1-406C-8024-F0D423ACE59A}" destId="{A4DC1B01-703B-481A-A83A-357A60FED1FA}"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122918" cy="4451824"/>
        <a:chOff x="0" y="0"/>
        <a:chExt cx="7122918" cy="4451824"/>
      </a:xfrm>
    </dsp:grpSpPr>
    <dsp:sp modelId="{4E99A9D8-6701-41E0-ADF1-5B99AFF5F436}">
      <dsp:nvSpPr>
        <dsp:cNvPr id="3" name="形状 2"/>
        <dsp:cNvSpPr/>
      </dsp:nvSpPr>
      <dsp:spPr bwMode="white">
        <a:xfrm>
          <a:off x="50773" y="0"/>
          <a:ext cx="7122918" cy="4451824"/>
        </a:xfrm>
        <a:prstGeom prst="swooshArrow">
          <a:avLst>
            <a:gd name="adj1" fmla="val 25000"/>
            <a:gd name="adj2" fmla="val 25000"/>
          </a:avLst>
        </a:prstGeom>
      </dsp:spPr>
      <dsp:style>
        <a:lnRef idx="0">
          <a:schemeClr val="dk1"/>
        </a:lnRef>
        <a:fillRef idx="1">
          <a:schemeClr val="accent5">
            <a:tint val="40000"/>
          </a:schemeClr>
        </a:fillRef>
        <a:effectRef idx="0">
          <a:scrgbClr r="0" g="0" b="0"/>
        </a:effectRef>
        <a:fontRef idx="minor"/>
      </dsp:style>
      <dsp:txXfrm>
        <a:off x="50773" y="0"/>
        <a:ext cx="7122918" cy="4451824"/>
      </dsp:txXfrm>
    </dsp:sp>
    <dsp:sp modelId="{12DD1224-8031-4A24-9C52-3E51ACAF9C31}">
      <dsp:nvSpPr>
        <dsp:cNvPr id="4" name="椭圆 3"/>
        <dsp:cNvSpPr/>
      </dsp:nvSpPr>
      <dsp:spPr bwMode="white">
        <a:xfrm>
          <a:off x="752380" y="3310376"/>
          <a:ext cx="163827" cy="163827"/>
        </a:xfrm>
        <a:prstGeom prst="ellipse">
          <a:avLst/>
        </a:prstGeom>
      </dsp:spPr>
      <dsp:style>
        <a:lnRef idx="2">
          <a:schemeClr val="lt1"/>
        </a:lnRef>
        <a:fillRef idx="1">
          <a:schemeClr val="accent5">
            <a:hueOff val="0"/>
            <a:satOff val="0"/>
            <a:lumOff val="0"/>
            <a:alpha val="100000"/>
          </a:schemeClr>
        </a:fillRef>
        <a:effectRef idx="0">
          <a:scrgbClr r="0" g="0" b="0"/>
        </a:effectRef>
        <a:fontRef idx="minor">
          <a:schemeClr val="lt1"/>
        </a:fontRef>
      </dsp:style>
      <dsp:txXfrm>
        <a:off x="752380" y="3310376"/>
        <a:ext cx="163827" cy="163827"/>
      </dsp:txXfrm>
    </dsp:sp>
    <dsp:sp modelId="{383399DC-00E2-4073-83F9-52B9F29B44E0}">
      <dsp:nvSpPr>
        <dsp:cNvPr id="5" name="矩形 4"/>
        <dsp:cNvSpPr/>
      </dsp:nvSpPr>
      <dsp:spPr bwMode="white">
        <a:xfrm>
          <a:off x="834294" y="3392290"/>
          <a:ext cx="933102" cy="1059534"/>
        </a:xfrm>
        <a:prstGeom prst="rect">
          <a:avLst/>
        </a:prstGeom>
      </dsp:spPr>
      <dsp:style>
        <a:lnRef idx="0">
          <a:schemeClr val="dk1">
            <a:alpha val="0"/>
          </a:schemeClr>
        </a:lnRef>
        <a:fillRef idx="0">
          <a:schemeClr val="lt1">
            <a:alpha val="0"/>
          </a:schemeClr>
        </a:fillRef>
        <a:effectRef idx="0">
          <a:scrgbClr r="0" g="0" b="0"/>
        </a:effectRef>
        <a:fontRef idx="minor"/>
      </dsp:style>
      <dsp:txBody>
        <a:bodyPr lIns="86808" tIns="0" rIns="0" bIns="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1200" b="1" dirty="0" smtClean="0">
              <a:solidFill>
                <a:schemeClr val="tx1"/>
              </a:solidFill>
              <a:latin typeface="微软雅黑" panose="020B0503020204020204" pitchFamily="34" charset="-122"/>
              <a:ea typeface="微软雅黑" panose="020B0503020204020204" pitchFamily="34" charset="-122"/>
            </a:rPr>
            <a:t>识别率、速度及准确度高</a:t>
          </a:r>
          <a:endParaRPr lang="zh-CN" altLang="en-US" sz="1200" b="1" dirty="0">
            <a:solidFill>
              <a:schemeClr val="tx1"/>
            </a:solidFill>
          </a:endParaRPr>
        </a:p>
      </dsp:txBody>
      <dsp:txXfrm>
        <a:off x="834294" y="3392290"/>
        <a:ext cx="933102" cy="1059534"/>
      </dsp:txXfrm>
    </dsp:sp>
    <dsp:sp modelId="{B1322221-FC87-452E-AD8E-B62C9F5447C1}">
      <dsp:nvSpPr>
        <dsp:cNvPr id="6" name="椭圆 5"/>
        <dsp:cNvSpPr/>
      </dsp:nvSpPr>
      <dsp:spPr bwMode="white">
        <a:xfrm>
          <a:off x="1639184" y="2458297"/>
          <a:ext cx="256425" cy="256425"/>
        </a:xfrm>
        <a:prstGeom prst="ellipse">
          <a:avLst/>
        </a:prstGeom>
      </dsp:spPr>
      <dsp:style>
        <a:lnRef idx="2">
          <a:schemeClr val="lt1"/>
        </a:lnRef>
        <a:fillRef idx="1">
          <a:schemeClr val="accent5">
            <a:hueOff val="-2475000"/>
            <a:satOff val="10000"/>
            <a:lumOff val="2157"/>
            <a:alpha val="100000"/>
          </a:schemeClr>
        </a:fillRef>
        <a:effectRef idx="0">
          <a:scrgbClr r="0" g="0" b="0"/>
        </a:effectRef>
        <a:fontRef idx="minor">
          <a:schemeClr val="lt1"/>
        </a:fontRef>
      </dsp:style>
      <dsp:txXfrm>
        <a:off x="1639184" y="2458297"/>
        <a:ext cx="256425" cy="256425"/>
      </dsp:txXfrm>
    </dsp:sp>
    <dsp:sp modelId="{B4274BD1-5697-4772-B645-9DA6D4037460}">
      <dsp:nvSpPr>
        <dsp:cNvPr id="7" name="矩形 6"/>
        <dsp:cNvSpPr/>
      </dsp:nvSpPr>
      <dsp:spPr bwMode="white">
        <a:xfrm>
          <a:off x="1767396" y="2586510"/>
          <a:ext cx="1182404" cy="1865314"/>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35874" tIns="0" rIns="0" bIns="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zh-CN" sz="1200" b="1" dirty="0" smtClean="0">
              <a:solidFill>
                <a:schemeClr val="tx1"/>
              </a:solidFill>
              <a:latin typeface="微软雅黑" panose="020B0503020204020204" pitchFamily="34" charset="-122"/>
              <a:ea typeface="微软雅黑" panose="020B0503020204020204" pitchFamily="34" charset="-122"/>
            </a:rPr>
            <a:t>可识别最小号牌宽度为</a:t>
          </a:r>
          <a:r>
            <a:rPr lang="en-US" altLang="zh-CN" sz="1200" b="1" dirty="0" smtClean="0">
              <a:solidFill>
                <a:schemeClr val="tx1"/>
              </a:solidFill>
              <a:latin typeface="微软雅黑" panose="020B0503020204020204" pitchFamily="34" charset="-122"/>
              <a:ea typeface="微软雅黑" panose="020B0503020204020204" pitchFamily="34" charset="-122"/>
            </a:rPr>
            <a:t>70</a:t>
          </a:r>
          <a:r>
            <a:rPr lang="zh-CN" altLang="zh-CN" sz="1200" b="1" dirty="0" smtClean="0">
              <a:solidFill>
                <a:schemeClr val="tx1"/>
              </a:solidFill>
              <a:latin typeface="微软雅黑" panose="020B0503020204020204" pitchFamily="34" charset="-122"/>
              <a:ea typeface="微软雅黑" panose="020B0503020204020204" pitchFamily="34" charset="-122"/>
            </a:rPr>
            <a:t>个像素</a:t>
          </a:r>
          <a:endParaRPr lang="zh-CN" altLang="en-US" sz="1200" b="1" dirty="0">
            <a:solidFill>
              <a:schemeClr val="tx1"/>
            </a:solidFill>
          </a:endParaRPr>
        </a:p>
      </dsp:txBody>
      <dsp:txXfrm>
        <a:off x="1767396" y="2586510"/>
        <a:ext cx="1182404" cy="1865314"/>
      </dsp:txXfrm>
    </dsp:sp>
    <dsp:sp modelId="{7C9E1F99-76EE-4898-B01E-E6D84BF01C82}">
      <dsp:nvSpPr>
        <dsp:cNvPr id="8" name="椭圆 7"/>
        <dsp:cNvSpPr/>
      </dsp:nvSpPr>
      <dsp:spPr bwMode="white">
        <a:xfrm>
          <a:off x="2778851" y="1778949"/>
          <a:ext cx="341900" cy="341900"/>
        </a:xfrm>
        <a:prstGeom prst="ellipse">
          <a:avLst/>
        </a:prstGeom>
      </dsp:spPr>
      <dsp:style>
        <a:lnRef idx="2">
          <a:schemeClr val="lt1"/>
        </a:lnRef>
        <a:fillRef idx="1">
          <a:schemeClr val="accent5">
            <a:hueOff val="-4950000"/>
            <a:satOff val="20000"/>
            <a:lumOff val="4314"/>
            <a:alpha val="100000"/>
          </a:schemeClr>
        </a:fillRef>
        <a:effectRef idx="0">
          <a:scrgbClr r="0" g="0" b="0"/>
        </a:effectRef>
        <a:fontRef idx="minor">
          <a:schemeClr val="lt1"/>
        </a:fontRef>
      </dsp:style>
      <dsp:txXfrm>
        <a:off x="2778851" y="1778949"/>
        <a:ext cx="341900" cy="341900"/>
      </dsp:txXfrm>
    </dsp:sp>
    <dsp:sp modelId="{664494EA-46C0-4FA3-B1A8-D4BE049F342D}">
      <dsp:nvSpPr>
        <dsp:cNvPr id="9" name="矩形 8"/>
        <dsp:cNvSpPr/>
      </dsp:nvSpPr>
      <dsp:spPr bwMode="white">
        <a:xfrm>
          <a:off x="2949801" y="1949899"/>
          <a:ext cx="1374723" cy="250192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81165" tIns="0" rIns="0" bIns="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1200" b="1" dirty="0" smtClean="0">
              <a:solidFill>
                <a:schemeClr val="tx1"/>
              </a:solidFill>
              <a:latin typeface="微软雅黑" panose="020B0503020204020204" pitchFamily="34" charset="-122"/>
              <a:ea typeface="微软雅黑" panose="020B0503020204020204" pitchFamily="34" charset="-122"/>
            </a:rPr>
            <a:t>适应复杂的气候及光照条件</a:t>
          </a:r>
          <a:endParaRPr lang="zh-CN" altLang="en-US" sz="1200" b="1" dirty="0">
            <a:solidFill>
              <a:schemeClr val="tx1"/>
            </a:solidFill>
          </a:endParaRPr>
        </a:p>
      </dsp:txBody>
      <dsp:txXfrm>
        <a:off x="2949801" y="1949899"/>
        <a:ext cx="1374723" cy="2501925"/>
      </dsp:txXfrm>
    </dsp:sp>
    <dsp:sp modelId="{C2746014-EAD5-43EB-80D6-CFFB886E07EA}">
      <dsp:nvSpPr>
        <dsp:cNvPr id="10" name="椭圆 9"/>
        <dsp:cNvSpPr/>
      </dsp:nvSpPr>
      <dsp:spPr bwMode="white">
        <a:xfrm>
          <a:off x="4103713" y="1248291"/>
          <a:ext cx="441621" cy="441621"/>
        </a:xfrm>
        <a:prstGeom prst="ellipse">
          <a:avLst/>
        </a:prstGeom>
      </dsp:spPr>
      <dsp:style>
        <a:lnRef idx="2">
          <a:schemeClr val="lt1"/>
        </a:lnRef>
        <a:fillRef idx="1">
          <a:schemeClr val="accent5">
            <a:hueOff val="-7425000"/>
            <a:satOff val="30000"/>
            <a:lumOff val="6471"/>
            <a:alpha val="100000"/>
          </a:schemeClr>
        </a:fillRef>
        <a:effectRef idx="0">
          <a:scrgbClr r="0" g="0" b="0"/>
        </a:effectRef>
        <a:fontRef idx="minor">
          <a:schemeClr val="lt1"/>
        </a:fontRef>
      </dsp:style>
      <dsp:txXfrm>
        <a:off x="4103713" y="1248291"/>
        <a:ext cx="441621" cy="441621"/>
      </dsp:txXfrm>
    </dsp:sp>
    <dsp:sp modelId="{F35BCF6D-1820-4FB0-B38B-E29C6007550E}">
      <dsp:nvSpPr>
        <dsp:cNvPr id="11" name="矩形 10"/>
        <dsp:cNvSpPr/>
      </dsp:nvSpPr>
      <dsp:spPr bwMode="white">
        <a:xfrm>
          <a:off x="4324524" y="1469102"/>
          <a:ext cx="1424584" cy="2982722"/>
        </a:xfrm>
        <a:prstGeom prst="rect">
          <a:avLst/>
        </a:prstGeom>
      </dsp:spPr>
      <dsp:style>
        <a:lnRef idx="0">
          <a:schemeClr val="dk1">
            <a:alpha val="0"/>
          </a:schemeClr>
        </a:lnRef>
        <a:fillRef idx="0">
          <a:schemeClr val="lt1">
            <a:alpha val="0"/>
          </a:schemeClr>
        </a:fillRef>
        <a:effectRef idx="0">
          <a:scrgbClr r="0" g="0" b="0"/>
        </a:effectRef>
        <a:fontRef idx="minor"/>
      </dsp:style>
      <dsp:txBody>
        <a:bodyPr lIns="234005" tIns="0" rIns="0" bIns="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defTabSz="711200">
            <a:lnSpc>
              <a:spcPct val="90000"/>
            </a:lnSpc>
            <a:spcBef>
              <a:spcPct val="0"/>
            </a:spcBef>
            <a:spcAft>
              <a:spcPct val="35000"/>
            </a:spcAft>
          </a:pPr>
          <a:r>
            <a:rPr lang="zh-CN" altLang="en-US" sz="1200" b="1" dirty="0" smtClean="0">
              <a:solidFill>
                <a:schemeClr val="tx1"/>
              </a:solidFill>
              <a:latin typeface="微软雅黑" panose="020B0503020204020204" pitchFamily="34" charset="-122"/>
              <a:ea typeface="微软雅黑" panose="020B0503020204020204" pitchFamily="34" charset="-122"/>
            </a:rPr>
            <a:t>适应高速大流量</a:t>
          </a:r>
          <a:endParaRPr lang="zh-CN" altLang="en-US" sz="1200" b="1" dirty="0">
            <a:solidFill>
              <a:schemeClr val="tx1"/>
            </a:solidFill>
          </a:endParaRPr>
        </a:p>
        <a:p>
          <a:pPr marL="114300" marR="0" lvl="1" indent="-114300" defTabSz="914400" eaLnBrk="1" fontAlgn="auto" latinLnBrk="0" hangingPunct="1">
            <a:lnSpc>
              <a:spcPct val="100000"/>
            </a:lnSpc>
            <a:spcBef>
              <a:spcPts val="0"/>
            </a:spcBef>
            <a:spcAft>
              <a:spcPts val="0"/>
            </a:spcAft>
            <a:buClrTx/>
            <a:buSzTx/>
            <a:buFontTx/>
            <a:buChar char="•"/>
          </a:pPr>
          <a:r>
            <a:rPr lang="zh-CN" altLang="zh-CN" sz="1200" b="0" dirty="0" smtClean="0">
              <a:solidFill>
                <a:schemeClr val="tx1"/>
              </a:solidFill>
              <a:latin typeface="微软雅黑" panose="020B0503020204020204" pitchFamily="34" charset="-122"/>
              <a:ea typeface="微软雅黑" panose="020B0503020204020204" pitchFamily="34" charset="-122"/>
            </a:rPr>
            <a:t>车速在</a:t>
          </a:r>
          <a:r>
            <a:rPr lang="en-US" altLang="zh-CN" sz="1200" b="0" dirty="0" smtClean="0">
              <a:solidFill>
                <a:schemeClr val="tx1"/>
              </a:solidFill>
              <a:latin typeface="微软雅黑" panose="020B0503020204020204" pitchFamily="34" charset="-122"/>
              <a:ea typeface="微软雅黑" panose="020B0503020204020204" pitchFamily="34" charset="-122"/>
            </a:rPr>
            <a:t>200 km/h</a:t>
          </a:r>
          <a:r>
            <a:rPr lang="zh-CN" altLang="zh-CN" sz="1200" b="0" dirty="0" smtClean="0">
              <a:solidFill>
                <a:schemeClr val="tx1"/>
              </a:solidFill>
              <a:latin typeface="微软雅黑" panose="020B0503020204020204" pitchFamily="34" charset="-122"/>
              <a:ea typeface="微软雅黑" panose="020B0503020204020204" pitchFamily="34" charset="-122"/>
            </a:rPr>
            <a:t>，单车道流量为</a:t>
          </a:r>
          <a:r>
            <a:rPr lang="en-US" altLang="zh-CN" sz="1200" b="0" dirty="0" smtClean="0">
              <a:solidFill>
                <a:schemeClr val="tx1"/>
              </a:solidFill>
              <a:latin typeface="微软雅黑" panose="020B0503020204020204" pitchFamily="34" charset="-122"/>
              <a:ea typeface="微软雅黑" panose="020B0503020204020204" pitchFamily="34" charset="-122"/>
            </a:rPr>
            <a:t>30</a:t>
          </a:r>
          <a:r>
            <a:rPr lang="zh-CN" altLang="zh-CN" sz="1200" b="0" dirty="0" smtClean="0">
              <a:solidFill>
                <a:schemeClr val="tx1"/>
              </a:solidFill>
              <a:latin typeface="微软雅黑" panose="020B0503020204020204" pitchFamily="34" charset="-122"/>
              <a:ea typeface="微软雅黑" panose="020B0503020204020204" pitchFamily="34" charset="-122"/>
            </a:rPr>
            <a:t>辆</a:t>
          </a:r>
          <a:r>
            <a:rPr lang="en-US" altLang="zh-CN" sz="1200" b="0" dirty="0" smtClean="0">
              <a:solidFill>
                <a:schemeClr val="tx1"/>
              </a:solidFill>
              <a:latin typeface="微软雅黑" panose="020B0503020204020204" pitchFamily="34" charset="-122"/>
              <a:ea typeface="微软雅黑" panose="020B0503020204020204" pitchFamily="34" charset="-122"/>
            </a:rPr>
            <a:t>/</a:t>
          </a:r>
          <a:r>
            <a:rPr lang="zh-CN" altLang="zh-CN" sz="1200" b="0" dirty="0" smtClean="0">
              <a:solidFill>
                <a:schemeClr val="tx1"/>
              </a:solidFill>
              <a:latin typeface="微软雅黑" panose="020B0503020204020204" pitchFamily="34" charset="-122"/>
              <a:ea typeface="微软雅黑" panose="020B0503020204020204" pitchFamily="34" charset="-122"/>
            </a:rPr>
            <a:t>分钟时仍可保证高识别率</a:t>
          </a:r>
          <a:r>
            <a:rPr lang="en-US" altLang="zh-CN" sz="1200" b="0" dirty="0" smtClean="0">
              <a:solidFill>
                <a:schemeClr val="tx1"/>
              </a:solidFill>
              <a:latin typeface="微软雅黑" panose="020B0503020204020204" pitchFamily="34" charset="-122"/>
              <a:ea typeface="微软雅黑" panose="020B0503020204020204" pitchFamily="34" charset="-122"/>
            </a:rPr>
            <a:t>(&gt;99%)</a:t>
          </a:r>
          <a:r>
            <a:rPr lang="zh-CN" altLang="zh-CN" sz="1200" b="0" dirty="0" smtClean="0">
              <a:solidFill>
                <a:schemeClr val="tx1"/>
              </a:solidFill>
              <a:latin typeface="微软雅黑" panose="020B0503020204020204" pitchFamily="34" charset="-122"/>
              <a:ea typeface="微软雅黑" panose="020B0503020204020204" pitchFamily="34" charset="-122"/>
            </a:rPr>
            <a:t>。</a:t>
          </a:r>
          <a:endParaRPr lang="zh-CN" altLang="en-US" sz="1200" b="0" dirty="0" smtClean="0">
            <a:solidFill>
              <a:schemeClr val="tx1"/>
            </a:solidFill>
          </a:endParaRPr>
        </a:p>
        <a:p>
          <a:pPr marL="114300" lvl="1" indent="-114300" defTabSz="533400">
            <a:lnSpc>
              <a:spcPct val="90000"/>
            </a:lnSpc>
            <a:spcBef>
              <a:spcPct val="0"/>
            </a:spcBef>
            <a:spcAft>
              <a:spcPct val="15000"/>
            </a:spcAft>
            <a:buNone/>
          </a:pPr>
          <a:endParaRPr lang="zh-CN" altLang="en-US" sz="1200" b="1" dirty="0">
            <a:solidFill>
              <a:schemeClr val="tx1"/>
            </a:solidFill>
          </a:endParaRPr>
        </a:p>
      </dsp:txBody>
      <dsp:txXfrm>
        <a:off x="4324524" y="1469102"/>
        <a:ext cx="1424584" cy="2982722"/>
      </dsp:txXfrm>
    </dsp:sp>
    <dsp:sp modelId="{6CE716ED-94C6-4545-8849-426713B2EE13}">
      <dsp:nvSpPr>
        <dsp:cNvPr id="12" name="椭圆 11"/>
        <dsp:cNvSpPr/>
      </dsp:nvSpPr>
      <dsp:spPr bwMode="white">
        <a:xfrm>
          <a:off x="5467752" y="893926"/>
          <a:ext cx="562711" cy="562711"/>
        </a:xfrm>
        <a:prstGeom prst="ellipse">
          <a:avLst/>
        </a:prstGeom>
      </dsp:spPr>
      <dsp:style>
        <a:lnRef idx="2">
          <a:schemeClr val="lt1"/>
        </a:lnRef>
        <a:fillRef idx="1">
          <a:schemeClr val="accent5">
            <a:hueOff val="-9900000"/>
            <a:satOff val="40000"/>
            <a:lumOff val="8627"/>
            <a:alpha val="100000"/>
          </a:schemeClr>
        </a:fillRef>
        <a:effectRef idx="0">
          <a:scrgbClr r="0" g="0" b="0"/>
        </a:effectRef>
        <a:fontRef idx="minor">
          <a:schemeClr val="lt1"/>
        </a:fontRef>
      </dsp:style>
      <dsp:txXfrm>
        <a:off x="5467752" y="893926"/>
        <a:ext cx="562711" cy="562711"/>
      </dsp:txXfrm>
    </dsp:sp>
    <dsp:sp modelId="{501CEE49-9AD5-4582-8938-0930A16FA65E}">
      <dsp:nvSpPr>
        <dsp:cNvPr id="13" name="矩形 12"/>
        <dsp:cNvSpPr/>
      </dsp:nvSpPr>
      <dsp:spPr bwMode="white">
        <a:xfrm>
          <a:off x="5749108" y="1175282"/>
          <a:ext cx="1424584" cy="3276542"/>
        </a:xfrm>
        <a:prstGeom prst="rect">
          <a:avLst/>
        </a:prstGeom>
      </dsp:spPr>
      <dsp:style>
        <a:lnRef idx="0">
          <a:schemeClr val="dk1">
            <a:alpha val="0"/>
          </a:schemeClr>
        </a:lnRef>
        <a:fillRef idx="0">
          <a:schemeClr val="lt1">
            <a:alpha val="0"/>
          </a:schemeClr>
        </a:fillRef>
        <a:effectRef idx="0">
          <a:scrgbClr r="0" g="0" b="0"/>
        </a:effectRef>
        <a:fontRef idx="minor"/>
      </dsp:style>
      <dsp:txBody>
        <a:bodyPr lIns="298168" tIns="0" rIns="0" bIns="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1200" b="1" dirty="0" smtClean="0">
              <a:solidFill>
                <a:schemeClr val="tx1"/>
              </a:solidFill>
              <a:latin typeface="微软雅黑" panose="020B0503020204020204" pitchFamily="34" charset="-122"/>
              <a:ea typeface="微软雅黑" panose="020B0503020204020204" pitchFamily="34" charset="-122"/>
            </a:rPr>
            <a:t>工程便捷、运行稳定</a:t>
          </a:r>
          <a:endParaRPr lang="zh-CN" altLang="en-US" sz="1200" b="1" dirty="0">
            <a:solidFill>
              <a:schemeClr val="tx1"/>
            </a:solidFill>
          </a:endParaRPr>
        </a:p>
      </dsp:txBody>
      <dsp:txXfrm>
        <a:off x="5749108" y="1175282"/>
        <a:ext cx="1424584" cy="32765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ADDBEE-5674-4F23-8D84-7ED0FB28BB46}">
      <dsp:nvSpPr>
        <dsp:cNvPr id="0" name=""/>
        <dsp:cNvSpPr/>
      </dsp:nvSpPr>
      <dsp:spPr>
        <a:xfrm>
          <a:off x="3780841" y="3330"/>
          <a:ext cx="995349" cy="695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b="1" i="0" kern="1200" dirty="0">
              <a:latin typeface="微软雅黑" panose="020B0503020204020204" pitchFamily="34" charset="-122"/>
              <a:ea typeface="微软雅黑" panose="020B0503020204020204" pitchFamily="34" charset="-122"/>
            </a:rPr>
            <a:t>扫一扫功能</a:t>
          </a:r>
        </a:p>
      </dsp:txBody>
      <dsp:txXfrm>
        <a:off x="3780841" y="3330"/>
        <a:ext cx="995349" cy="695771"/>
      </dsp:txXfrm>
    </dsp:sp>
    <dsp:sp modelId="{C05E43EC-C833-4322-84FC-52E77DD5898E}">
      <dsp:nvSpPr>
        <dsp:cNvPr id="0" name=""/>
        <dsp:cNvSpPr/>
      </dsp:nvSpPr>
      <dsp:spPr>
        <a:xfrm>
          <a:off x="1234618" y="74053"/>
          <a:ext cx="4611211" cy="4611211"/>
        </a:xfrm>
        <a:prstGeom prst="circularArrow">
          <a:avLst>
            <a:gd name="adj1" fmla="val 2942"/>
            <a:gd name="adj2" fmla="val 180080"/>
            <a:gd name="adj3" fmla="val 18936611"/>
            <a:gd name="adj4" fmla="val 18295787"/>
            <a:gd name="adj5" fmla="val 3433"/>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5DC6225-CE3D-4409-97B5-938DC85AD15E}">
      <dsp:nvSpPr>
        <dsp:cNvPr id="0" name=""/>
        <dsp:cNvSpPr/>
      </dsp:nvSpPr>
      <dsp:spPr>
        <a:xfrm>
          <a:off x="5061761" y="952461"/>
          <a:ext cx="695771" cy="695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b="1" i="0" kern="1200" dirty="0">
              <a:latin typeface="微软雅黑" panose="020B0503020204020204" pitchFamily="34" charset="-122"/>
              <a:ea typeface="微软雅黑" panose="020B0503020204020204" pitchFamily="34" charset="-122"/>
            </a:rPr>
            <a:t>课程管理</a:t>
          </a:r>
        </a:p>
      </dsp:txBody>
      <dsp:txXfrm>
        <a:off x="5061761" y="952461"/>
        <a:ext cx="695771" cy="695771"/>
      </dsp:txXfrm>
    </dsp:sp>
    <dsp:sp modelId="{03317F05-9C31-4B6D-BEEE-AE9235BD1993}">
      <dsp:nvSpPr>
        <dsp:cNvPr id="0" name=""/>
        <dsp:cNvSpPr/>
      </dsp:nvSpPr>
      <dsp:spPr>
        <a:xfrm>
          <a:off x="1234618" y="74053"/>
          <a:ext cx="4611211" cy="4611211"/>
        </a:xfrm>
        <a:prstGeom prst="circularArrow">
          <a:avLst>
            <a:gd name="adj1" fmla="val 2942"/>
            <a:gd name="adj2" fmla="val 180080"/>
            <a:gd name="adj3" fmla="val 21462849"/>
            <a:gd name="adj4" fmla="val 20411630"/>
            <a:gd name="adj5" fmla="val 3433"/>
          </a:avLst>
        </a:prstGeom>
        <a:gradFill rotWithShape="0">
          <a:gsLst>
            <a:gs pos="0">
              <a:schemeClr val="accent5">
                <a:hueOff val="-1241735"/>
                <a:satOff val="4976"/>
                <a:lumOff val="1078"/>
                <a:alphaOff val="0"/>
                <a:shade val="51000"/>
                <a:satMod val="130000"/>
              </a:schemeClr>
            </a:gs>
            <a:gs pos="80000">
              <a:schemeClr val="accent5">
                <a:hueOff val="-1241735"/>
                <a:satOff val="4976"/>
                <a:lumOff val="1078"/>
                <a:alphaOff val="0"/>
                <a:shade val="93000"/>
                <a:satMod val="130000"/>
              </a:schemeClr>
            </a:gs>
            <a:gs pos="100000">
              <a:schemeClr val="accent5">
                <a:hueOff val="-1241735"/>
                <a:satOff val="4976"/>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5B6D947-E965-4BD4-B71A-83BDBFE6FD85}">
      <dsp:nvSpPr>
        <dsp:cNvPr id="0" name=""/>
        <dsp:cNvSpPr/>
      </dsp:nvSpPr>
      <dsp:spPr>
        <a:xfrm>
          <a:off x="5318167" y="2406614"/>
          <a:ext cx="695771" cy="695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b="1" i="0" kern="1200" dirty="0">
              <a:latin typeface="微软雅黑" panose="020B0503020204020204" pitchFamily="34" charset="-122"/>
              <a:ea typeface="微软雅黑" panose="020B0503020204020204" pitchFamily="34" charset="-122"/>
            </a:rPr>
            <a:t>考勤管理</a:t>
          </a:r>
        </a:p>
      </dsp:txBody>
      <dsp:txXfrm>
        <a:off x="5318167" y="2406614"/>
        <a:ext cx="695771" cy="695771"/>
      </dsp:txXfrm>
    </dsp:sp>
    <dsp:sp modelId="{60303A5F-24B0-49B5-A3AB-B34474864993}">
      <dsp:nvSpPr>
        <dsp:cNvPr id="0" name=""/>
        <dsp:cNvSpPr/>
      </dsp:nvSpPr>
      <dsp:spPr>
        <a:xfrm>
          <a:off x="1234618" y="74053"/>
          <a:ext cx="4611211" cy="4611211"/>
        </a:xfrm>
        <a:prstGeom prst="circularArrow">
          <a:avLst>
            <a:gd name="adj1" fmla="val 2942"/>
            <a:gd name="adj2" fmla="val 180080"/>
            <a:gd name="adj3" fmla="val 2053147"/>
            <a:gd name="adj4" fmla="val 1173656"/>
            <a:gd name="adj5" fmla="val 3433"/>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2CAE9A8-BA51-499B-8113-BB342D7C77A8}">
      <dsp:nvSpPr>
        <dsp:cNvPr id="0" name=""/>
        <dsp:cNvSpPr/>
      </dsp:nvSpPr>
      <dsp:spPr>
        <a:xfrm>
          <a:off x="4579875" y="3685375"/>
          <a:ext cx="695771" cy="695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b="1" i="0" kern="1200" dirty="0">
              <a:latin typeface="微软雅黑" panose="020B0503020204020204" pitchFamily="34" charset="-122"/>
              <a:ea typeface="微软雅黑" panose="020B0503020204020204" pitchFamily="34" charset="-122"/>
            </a:rPr>
            <a:t>消费管理</a:t>
          </a:r>
        </a:p>
      </dsp:txBody>
      <dsp:txXfrm>
        <a:off x="4579875" y="3685375"/>
        <a:ext cx="695771" cy="695771"/>
      </dsp:txXfrm>
    </dsp:sp>
    <dsp:sp modelId="{554D3C31-2426-4DA3-AC9C-B2A068B6CB8D}">
      <dsp:nvSpPr>
        <dsp:cNvPr id="0" name=""/>
        <dsp:cNvSpPr/>
      </dsp:nvSpPr>
      <dsp:spPr>
        <a:xfrm>
          <a:off x="1234618" y="74053"/>
          <a:ext cx="4611211" cy="4611211"/>
        </a:xfrm>
        <a:prstGeom prst="circularArrow">
          <a:avLst>
            <a:gd name="adj1" fmla="val 2942"/>
            <a:gd name="adj2" fmla="val 180080"/>
            <a:gd name="adj3" fmla="val 4663462"/>
            <a:gd name="adj4" fmla="val 3672498"/>
            <a:gd name="adj5" fmla="val 3433"/>
          </a:avLst>
        </a:prstGeom>
        <a:gradFill rotWithShape="0">
          <a:gsLst>
            <a:gs pos="0">
              <a:schemeClr val="accent5">
                <a:hueOff val="-3725204"/>
                <a:satOff val="14929"/>
                <a:lumOff val="3235"/>
                <a:alphaOff val="0"/>
                <a:shade val="51000"/>
                <a:satMod val="130000"/>
              </a:schemeClr>
            </a:gs>
            <a:gs pos="80000">
              <a:schemeClr val="accent5">
                <a:hueOff val="-3725204"/>
                <a:satOff val="14929"/>
                <a:lumOff val="3235"/>
                <a:alphaOff val="0"/>
                <a:shade val="93000"/>
                <a:satMod val="130000"/>
              </a:schemeClr>
            </a:gs>
            <a:gs pos="100000">
              <a:schemeClr val="accent5">
                <a:hueOff val="-3725204"/>
                <a:satOff val="14929"/>
                <a:lumOff val="323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526C0DA-FF96-4961-BCB1-06A73BEBE0F5}">
      <dsp:nvSpPr>
        <dsp:cNvPr id="0" name=""/>
        <dsp:cNvSpPr/>
      </dsp:nvSpPr>
      <dsp:spPr>
        <a:xfrm>
          <a:off x="3192338" y="4190397"/>
          <a:ext cx="695771" cy="695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b="1" i="0" kern="1200" dirty="0">
              <a:latin typeface="微软雅黑" panose="020B0503020204020204" pitchFamily="34" charset="-122"/>
              <a:ea typeface="微软雅黑" panose="020B0503020204020204" pitchFamily="34" charset="-122"/>
            </a:rPr>
            <a:t>信息公告</a:t>
          </a:r>
        </a:p>
      </dsp:txBody>
      <dsp:txXfrm>
        <a:off x="3192338" y="4190397"/>
        <a:ext cx="695771" cy="695771"/>
      </dsp:txXfrm>
    </dsp:sp>
    <dsp:sp modelId="{5946208C-3FEB-493A-BDFB-1D8D082C44FA}">
      <dsp:nvSpPr>
        <dsp:cNvPr id="0" name=""/>
        <dsp:cNvSpPr/>
      </dsp:nvSpPr>
      <dsp:spPr>
        <a:xfrm>
          <a:off x="1234618" y="74053"/>
          <a:ext cx="4611211" cy="4611211"/>
        </a:xfrm>
        <a:prstGeom prst="circularArrow">
          <a:avLst>
            <a:gd name="adj1" fmla="val 2942"/>
            <a:gd name="adj2" fmla="val 180080"/>
            <a:gd name="adj3" fmla="val 6947422"/>
            <a:gd name="adj4" fmla="val 5956457"/>
            <a:gd name="adj5" fmla="val 3433"/>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11110E7-2B76-4E92-9301-9B5B2827A220}">
      <dsp:nvSpPr>
        <dsp:cNvPr id="0" name=""/>
        <dsp:cNvSpPr/>
      </dsp:nvSpPr>
      <dsp:spPr>
        <a:xfrm>
          <a:off x="1804801" y="3685375"/>
          <a:ext cx="695771" cy="695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b="1" i="0" kern="1200" dirty="0">
              <a:latin typeface="微软雅黑" panose="020B0503020204020204" pitchFamily="34" charset="-122"/>
              <a:ea typeface="微软雅黑" panose="020B0503020204020204" pitchFamily="34" charset="-122"/>
            </a:rPr>
            <a:t>卡片管理</a:t>
          </a:r>
        </a:p>
      </dsp:txBody>
      <dsp:txXfrm>
        <a:off x="1804801" y="3685375"/>
        <a:ext cx="695771" cy="695771"/>
      </dsp:txXfrm>
    </dsp:sp>
    <dsp:sp modelId="{FFF83704-3479-44FD-B08D-40DED8E334F1}">
      <dsp:nvSpPr>
        <dsp:cNvPr id="0" name=""/>
        <dsp:cNvSpPr/>
      </dsp:nvSpPr>
      <dsp:spPr>
        <a:xfrm>
          <a:off x="1234618" y="74053"/>
          <a:ext cx="4611211" cy="4611211"/>
        </a:xfrm>
        <a:prstGeom prst="circularArrow">
          <a:avLst>
            <a:gd name="adj1" fmla="val 2942"/>
            <a:gd name="adj2" fmla="val 180080"/>
            <a:gd name="adj3" fmla="val 9446264"/>
            <a:gd name="adj4" fmla="val 8566772"/>
            <a:gd name="adj5" fmla="val 3433"/>
          </a:avLst>
        </a:prstGeom>
        <a:gradFill rotWithShape="0">
          <a:gsLst>
            <a:gs pos="0">
              <a:schemeClr val="accent5">
                <a:hueOff val="-6208672"/>
                <a:satOff val="24882"/>
                <a:lumOff val="5392"/>
                <a:alphaOff val="0"/>
                <a:shade val="51000"/>
                <a:satMod val="130000"/>
              </a:schemeClr>
            </a:gs>
            <a:gs pos="80000">
              <a:schemeClr val="accent5">
                <a:hueOff val="-6208672"/>
                <a:satOff val="24882"/>
                <a:lumOff val="5392"/>
                <a:alphaOff val="0"/>
                <a:shade val="93000"/>
                <a:satMod val="130000"/>
              </a:schemeClr>
            </a:gs>
            <a:gs pos="100000">
              <a:schemeClr val="accent5">
                <a:hueOff val="-6208672"/>
                <a:satOff val="24882"/>
                <a:lumOff val="539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AD1066C-F3D5-4A29-8982-AA4C1C5A6B69}">
      <dsp:nvSpPr>
        <dsp:cNvPr id="0" name=""/>
        <dsp:cNvSpPr/>
      </dsp:nvSpPr>
      <dsp:spPr>
        <a:xfrm>
          <a:off x="1066508" y="2406614"/>
          <a:ext cx="695771" cy="695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b="1" i="0" kern="1200" dirty="0">
              <a:latin typeface="微软雅黑" panose="020B0503020204020204" pitchFamily="34" charset="-122"/>
              <a:ea typeface="微软雅黑" panose="020B0503020204020204" pitchFamily="34" charset="-122"/>
            </a:rPr>
            <a:t>圈存管理</a:t>
          </a:r>
        </a:p>
      </dsp:txBody>
      <dsp:txXfrm>
        <a:off x="1066508" y="2406614"/>
        <a:ext cx="695771" cy="695771"/>
      </dsp:txXfrm>
    </dsp:sp>
    <dsp:sp modelId="{B1C217DD-C584-4B94-B8F0-D2A15E298C55}">
      <dsp:nvSpPr>
        <dsp:cNvPr id="0" name=""/>
        <dsp:cNvSpPr/>
      </dsp:nvSpPr>
      <dsp:spPr>
        <a:xfrm>
          <a:off x="1234618" y="74053"/>
          <a:ext cx="4611211" cy="4611211"/>
        </a:xfrm>
        <a:prstGeom prst="circularArrow">
          <a:avLst>
            <a:gd name="adj1" fmla="val 2942"/>
            <a:gd name="adj2" fmla="val 180080"/>
            <a:gd name="adj3" fmla="val 11808289"/>
            <a:gd name="adj4" fmla="val 10757071"/>
            <a:gd name="adj5" fmla="val 3433"/>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22D4FE1-9571-4979-A366-1F92F599263E}">
      <dsp:nvSpPr>
        <dsp:cNvPr id="0" name=""/>
        <dsp:cNvSpPr/>
      </dsp:nvSpPr>
      <dsp:spPr>
        <a:xfrm>
          <a:off x="1322914" y="952461"/>
          <a:ext cx="695771" cy="695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b="1" i="0" kern="1200" dirty="0">
              <a:latin typeface="微软雅黑" panose="020B0503020204020204" pitchFamily="34" charset="-122"/>
              <a:ea typeface="微软雅黑" panose="020B0503020204020204" pitchFamily="34" charset="-122"/>
            </a:rPr>
            <a:t>信息管理</a:t>
          </a:r>
        </a:p>
      </dsp:txBody>
      <dsp:txXfrm>
        <a:off x="1322914" y="952461"/>
        <a:ext cx="695771" cy="695771"/>
      </dsp:txXfrm>
    </dsp:sp>
    <dsp:sp modelId="{13FF91EA-9EB6-48C9-993C-470BB09C6629}">
      <dsp:nvSpPr>
        <dsp:cNvPr id="0" name=""/>
        <dsp:cNvSpPr/>
      </dsp:nvSpPr>
      <dsp:spPr>
        <a:xfrm>
          <a:off x="1234618" y="74053"/>
          <a:ext cx="4611211" cy="4611211"/>
        </a:xfrm>
        <a:prstGeom prst="circularArrow">
          <a:avLst>
            <a:gd name="adj1" fmla="val 2942"/>
            <a:gd name="adj2" fmla="val 180080"/>
            <a:gd name="adj3" fmla="val 14207279"/>
            <a:gd name="adj4" fmla="val 13283308"/>
            <a:gd name="adj5" fmla="val 3433"/>
          </a:avLst>
        </a:prstGeom>
        <a:gradFill rotWithShape="0">
          <a:gsLst>
            <a:gs pos="0">
              <a:schemeClr val="accent5">
                <a:hueOff val="-8692142"/>
                <a:satOff val="34835"/>
                <a:lumOff val="7549"/>
                <a:alphaOff val="0"/>
                <a:shade val="51000"/>
                <a:satMod val="130000"/>
              </a:schemeClr>
            </a:gs>
            <a:gs pos="80000">
              <a:schemeClr val="accent5">
                <a:hueOff val="-8692142"/>
                <a:satOff val="34835"/>
                <a:lumOff val="7549"/>
                <a:alphaOff val="0"/>
                <a:shade val="93000"/>
                <a:satMod val="130000"/>
              </a:schemeClr>
            </a:gs>
            <a:gs pos="100000">
              <a:schemeClr val="accent5">
                <a:hueOff val="-8692142"/>
                <a:satOff val="34835"/>
                <a:lumOff val="754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5406D58-EBFE-4255-AC34-11C7B1D0EF60}">
      <dsp:nvSpPr>
        <dsp:cNvPr id="0" name=""/>
        <dsp:cNvSpPr/>
      </dsp:nvSpPr>
      <dsp:spPr>
        <a:xfrm>
          <a:off x="2454045" y="3330"/>
          <a:ext cx="695771" cy="695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b="1" i="0" kern="1200" dirty="0">
              <a:latin typeface="微软雅黑" panose="020B0503020204020204" pitchFamily="34" charset="-122"/>
              <a:ea typeface="微软雅黑" panose="020B0503020204020204" pitchFamily="34" charset="-122"/>
            </a:rPr>
            <a:t>预约管理</a:t>
          </a:r>
        </a:p>
      </dsp:txBody>
      <dsp:txXfrm>
        <a:off x="2454045" y="3330"/>
        <a:ext cx="695771" cy="695771"/>
      </dsp:txXfrm>
    </dsp:sp>
    <dsp:sp modelId="{4C706E34-3CAC-488A-8483-CB0F4189F23B}">
      <dsp:nvSpPr>
        <dsp:cNvPr id="0" name=""/>
        <dsp:cNvSpPr/>
      </dsp:nvSpPr>
      <dsp:spPr>
        <a:xfrm>
          <a:off x="1234618" y="74053"/>
          <a:ext cx="4611211" cy="4611211"/>
        </a:xfrm>
        <a:prstGeom prst="circularArrow">
          <a:avLst>
            <a:gd name="adj1" fmla="val 2942"/>
            <a:gd name="adj2" fmla="val 180080"/>
            <a:gd name="adj3" fmla="val 16403917"/>
            <a:gd name="adj4" fmla="val 15574811"/>
            <a:gd name="adj5" fmla="val 3433"/>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372167" cy="3096344"/>
        <a:chOff x="0" y="0"/>
        <a:chExt cx="7372167" cy="3096344"/>
      </a:xfrm>
    </dsp:grpSpPr>
    <dsp:sp modelId="{8233D61D-C64E-4A51-96C4-7583C21CE614}">
      <dsp:nvSpPr>
        <dsp:cNvPr id="3" name="L 形 2"/>
        <dsp:cNvSpPr/>
      </dsp:nvSpPr>
      <dsp:spPr bwMode="white">
        <a:xfrm rot="5400000">
          <a:off x="628629" y="1395191"/>
          <a:ext cx="937802" cy="1560481"/>
        </a:xfrm>
        <a:prstGeom prst="corner">
          <a:avLst>
            <a:gd name="adj1" fmla="val 16120"/>
            <a:gd name="adj2" fmla="val 16110"/>
          </a:avLst>
        </a:prstGeom>
      </dsp:spPr>
      <dsp:style>
        <a:lnRef idx="1">
          <a:schemeClr val="accent1">
            <a:alpha val="90000"/>
            <a:hueOff val="0"/>
            <a:satOff val="0"/>
            <a:lumOff val="0"/>
            <a:alpha val="90196"/>
          </a:schemeClr>
        </a:lnRef>
        <a:fillRef idx="3">
          <a:schemeClr val="accent1">
            <a:alpha val="90000"/>
            <a:hueOff val="0"/>
            <a:satOff val="0"/>
            <a:lumOff val="0"/>
            <a:alpha val="90196"/>
          </a:schemeClr>
        </a:fillRef>
        <a:effectRef idx="2">
          <a:scrgbClr r="0" g="0" b="0"/>
        </a:effectRef>
        <a:fontRef idx="minor">
          <a:schemeClr val="lt1"/>
        </a:fontRef>
      </dsp:style>
      <dsp:txXfrm rot="5400000">
        <a:off x="628629" y="1395191"/>
        <a:ext cx="937802" cy="1560481"/>
      </dsp:txXfrm>
    </dsp:sp>
    <dsp:sp modelId="{93C6FFFA-CDE9-440E-B1FF-016D239E56A8}">
      <dsp:nvSpPr>
        <dsp:cNvPr id="4" name="矩形 3"/>
        <dsp:cNvSpPr/>
      </dsp:nvSpPr>
      <dsp:spPr bwMode="white">
        <a:xfrm>
          <a:off x="472087" y="1861438"/>
          <a:ext cx="1408811" cy="1234906"/>
        </a:xfrm>
        <a:prstGeom prst="rect">
          <a:avLst/>
        </a:prstGeom>
      </dsp:spPr>
      <dsp:style>
        <a:lnRef idx="0">
          <a:schemeClr val="dk1">
            <a:alpha val="0"/>
          </a:schemeClr>
        </a:lnRef>
        <a:fillRef idx="0">
          <a:schemeClr val="lt1">
            <a:alpha val="0"/>
          </a:schemeClr>
        </a:fillRef>
        <a:effectRef idx="0">
          <a:scrgbClr r="0" g="0" b="0"/>
        </a:effectRef>
        <a:fontRef idx="minor"/>
      </dsp:style>
      <dsp:txBody>
        <a:bodyPr lIns="49530" tIns="49530" rIns="49530" bIns="4953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marL="0" marR="0" lvl="0" indent="0" defTabSz="1466850" eaLnBrk="1" fontAlgn="auto" latinLnBrk="0" hangingPunct="1">
            <a:lnSpc>
              <a:spcPct val="90000"/>
            </a:lnSpc>
            <a:spcBef>
              <a:spcPct val="0"/>
            </a:spcBef>
            <a:spcAft>
              <a:spcPct val="35000"/>
            </a:spcAft>
            <a:buClrTx/>
            <a:buSzTx/>
            <a:buFontTx/>
            <a:buNone/>
          </a:pPr>
          <a:r>
            <a:rPr lang="zh-CN" altLang="en-US" sz="1300" b="1" dirty="0" smtClean="0">
              <a:solidFill>
                <a:schemeClr val="tx1"/>
              </a:solidFill>
              <a:latin typeface="微软雅黑" panose="020B0503020204020204" pitchFamily="34" charset="-122"/>
              <a:ea typeface="微软雅黑" panose="020B0503020204020204" pitchFamily="34" charset="-122"/>
            </a:rPr>
            <a:t>安全性高、方便快捷、防砸车</a:t>
          </a:r>
          <a:endParaRPr lang="zh-CN" altLang="en-US" sz="1300" b="1" dirty="0" smtClean="0">
            <a:solidFill>
              <a:schemeClr val="tx1"/>
            </a:solidFill>
            <a:latin typeface="微软雅黑" panose="020B0503020204020204" pitchFamily="34" charset="-122"/>
            <a:ea typeface="微软雅黑" panose="020B0503020204020204" pitchFamily="34" charset="-122"/>
          </a:endParaRPr>
        </a:p>
        <a:p>
          <a:pPr marL="0" marR="0" lvl="0" indent="0" defTabSz="1466850" eaLnBrk="1" fontAlgn="auto" latinLnBrk="0" hangingPunct="1">
            <a:lnSpc>
              <a:spcPct val="90000"/>
            </a:lnSpc>
            <a:spcBef>
              <a:spcPct val="0"/>
            </a:spcBef>
            <a:spcAft>
              <a:spcPct val="35000"/>
            </a:spcAft>
            <a:buClrTx/>
            <a:buSzTx/>
            <a:buFontTx/>
            <a:buNone/>
          </a:pPr>
          <a:endParaRPr lang="zh-CN" altLang="en-US" sz="1300" b="1" dirty="0" smtClean="0">
            <a:solidFill>
              <a:schemeClr val="tx1"/>
            </a:solidFill>
            <a:latin typeface="微软雅黑" panose="020B0503020204020204" pitchFamily="34" charset="-122"/>
            <a:ea typeface="微软雅黑" panose="020B0503020204020204" pitchFamily="34" charset="-122"/>
          </a:endParaRPr>
        </a:p>
        <a:p>
          <a:pPr lvl="0" defTabSz="1466850">
            <a:lnSpc>
              <a:spcPct val="90000"/>
            </a:lnSpc>
            <a:spcBef>
              <a:spcPct val="0"/>
            </a:spcBef>
            <a:spcAft>
              <a:spcPct val="35000"/>
            </a:spcAft>
          </a:pPr>
          <a:endParaRPr lang="zh-CN" altLang="en-US" sz="1300" b="1" dirty="0">
            <a:solidFill>
              <a:schemeClr val="tx1"/>
            </a:solidFill>
            <a:latin typeface="微软雅黑" panose="020B0503020204020204" pitchFamily="34" charset="-122"/>
            <a:ea typeface="微软雅黑" panose="020B0503020204020204" pitchFamily="34" charset="-122"/>
          </a:endParaRPr>
        </a:p>
      </dsp:txBody>
      <dsp:txXfrm>
        <a:off x="472087" y="1861438"/>
        <a:ext cx="1408811" cy="1234906"/>
      </dsp:txXfrm>
    </dsp:sp>
    <dsp:sp modelId="{DD9A0282-0501-4213-8C18-44839E637481}">
      <dsp:nvSpPr>
        <dsp:cNvPr id="5" name="等腰三角形 4"/>
        <dsp:cNvSpPr/>
      </dsp:nvSpPr>
      <dsp:spPr bwMode="white">
        <a:xfrm>
          <a:off x="1615084" y="1280306"/>
          <a:ext cx="265813" cy="265813"/>
        </a:xfrm>
        <a:prstGeom prst="triangle">
          <a:avLst>
            <a:gd name="adj" fmla="val 100000"/>
          </a:avLst>
        </a:prstGeom>
      </dsp:spPr>
      <dsp:style>
        <a:lnRef idx="1">
          <a:schemeClr val="accent1">
            <a:alpha val="90000"/>
            <a:hueOff val="0"/>
            <a:satOff val="0"/>
            <a:lumOff val="0"/>
            <a:alpha val="83529"/>
          </a:schemeClr>
        </a:lnRef>
        <a:fillRef idx="3">
          <a:schemeClr val="accent1">
            <a:alpha val="90000"/>
            <a:hueOff val="0"/>
            <a:satOff val="0"/>
            <a:lumOff val="0"/>
            <a:alpha val="83529"/>
          </a:schemeClr>
        </a:fillRef>
        <a:effectRef idx="2">
          <a:scrgbClr r="0" g="0" b="0"/>
        </a:effectRef>
        <a:fontRef idx="minor">
          <a:schemeClr val="lt1"/>
        </a:fontRef>
      </dsp:style>
      <dsp:txXfrm>
        <a:off x="1615084" y="1280306"/>
        <a:ext cx="265813" cy="265813"/>
      </dsp:txXfrm>
    </dsp:sp>
    <dsp:sp modelId="{65FD8E02-B71A-443E-9626-4FBA99D90C35}">
      <dsp:nvSpPr>
        <dsp:cNvPr id="6" name="L 形 5"/>
        <dsp:cNvSpPr/>
      </dsp:nvSpPr>
      <dsp:spPr bwMode="white">
        <a:xfrm rot="5400000">
          <a:off x="2353289" y="968422"/>
          <a:ext cx="937802" cy="1560481"/>
        </a:xfrm>
        <a:prstGeom prst="corner">
          <a:avLst>
            <a:gd name="adj1" fmla="val 16120"/>
            <a:gd name="adj2" fmla="val 16110"/>
          </a:avLst>
        </a:prstGeom>
      </dsp:spPr>
      <dsp:style>
        <a:lnRef idx="1">
          <a:schemeClr val="accent1">
            <a:alpha val="90000"/>
            <a:hueOff val="0"/>
            <a:satOff val="0"/>
            <a:lumOff val="0"/>
            <a:alpha val="76863"/>
          </a:schemeClr>
        </a:lnRef>
        <a:fillRef idx="3">
          <a:schemeClr val="accent1">
            <a:alpha val="90000"/>
            <a:hueOff val="0"/>
            <a:satOff val="0"/>
            <a:lumOff val="0"/>
            <a:alpha val="76863"/>
          </a:schemeClr>
        </a:fillRef>
        <a:effectRef idx="2">
          <a:scrgbClr r="0" g="0" b="0"/>
        </a:effectRef>
        <a:fontRef idx="minor">
          <a:schemeClr val="lt1"/>
        </a:fontRef>
      </dsp:style>
      <dsp:txXfrm rot="5400000">
        <a:off x="2353289" y="968422"/>
        <a:ext cx="937802" cy="1560481"/>
      </dsp:txXfrm>
    </dsp:sp>
    <dsp:sp modelId="{78EFE95B-EF45-422F-B06B-A885D13729A7}">
      <dsp:nvSpPr>
        <dsp:cNvPr id="7" name="矩形 6"/>
        <dsp:cNvSpPr/>
      </dsp:nvSpPr>
      <dsp:spPr bwMode="white">
        <a:xfrm>
          <a:off x="2196747" y="1434670"/>
          <a:ext cx="1408811" cy="1234906"/>
        </a:xfrm>
        <a:prstGeom prst="rect">
          <a:avLst/>
        </a:prstGeom>
      </dsp:spPr>
      <dsp:style>
        <a:lnRef idx="0">
          <a:schemeClr val="dk1">
            <a:alpha val="0"/>
          </a:schemeClr>
        </a:lnRef>
        <a:fillRef idx="0">
          <a:schemeClr val="lt1">
            <a:alpha val="0"/>
          </a:schemeClr>
        </a:fillRef>
        <a:effectRef idx="0">
          <a:scrgbClr r="0" g="0" b="0"/>
        </a:effectRef>
        <a:fontRef idx="minor"/>
      </dsp:style>
      <dsp:txBody>
        <a:bodyPr lIns="49530" tIns="49530" rIns="49530" bIns="4953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defTabSz="1466850">
            <a:lnSpc>
              <a:spcPct val="90000"/>
            </a:lnSpc>
            <a:spcBef>
              <a:spcPct val="0"/>
            </a:spcBef>
            <a:spcAft>
              <a:spcPct val="35000"/>
            </a:spcAft>
          </a:pPr>
          <a:r>
            <a:rPr lang="zh-CN" altLang="en-US" sz="1300" b="1" smtClean="0">
              <a:solidFill>
                <a:schemeClr val="tx1"/>
              </a:solidFill>
              <a:latin typeface="微软雅黑" panose="020B0503020204020204" pitchFamily="34" charset="-122"/>
              <a:ea typeface="微软雅黑" panose="020B0503020204020204" pitchFamily="34" charset="-122"/>
            </a:rPr>
            <a:t>规避人工操作弊端</a:t>
          </a:r>
          <a:endParaRPr lang="zh-CN" altLang="en-US" sz="1300" b="1" dirty="0">
            <a:solidFill>
              <a:schemeClr val="tx1"/>
            </a:solidFill>
            <a:latin typeface="微软雅黑" panose="020B0503020204020204" pitchFamily="34" charset="-122"/>
            <a:ea typeface="微软雅黑" panose="020B0503020204020204" pitchFamily="34" charset="-122"/>
          </a:endParaRPr>
        </a:p>
      </dsp:txBody>
      <dsp:txXfrm>
        <a:off x="2196747" y="1434670"/>
        <a:ext cx="1408811" cy="1234906"/>
      </dsp:txXfrm>
    </dsp:sp>
    <dsp:sp modelId="{A5175968-4FD8-45C8-9FB1-D99560129133}">
      <dsp:nvSpPr>
        <dsp:cNvPr id="8" name="等腰三角形 7"/>
        <dsp:cNvSpPr/>
      </dsp:nvSpPr>
      <dsp:spPr bwMode="white">
        <a:xfrm>
          <a:off x="3339744" y="853538"/>
          <a:ext cx="265813" cy="265813"/>
        </a:xfrm>
        <a:prstGeom prst="triangle">
          <a:avLst>
            <a:gd name="adj" fmla="val 100000"/>
          </a:avLst>
        </a:prstGeom>
      </dsp:spPr>
      <dsp:style>
        <a:lnRef idx="1">
          <a:schemeClr val="accent1">
            <a:alpha val="90000"/>
            <a:hueOff val="0"/>
            <a:satOff val="0"/>
            <a:lumOff val="0"/>
            <a:alpha val="70196"/>
          </a:schemeClr>
        </a:lnRef>
        <a:fillRef idx="3">
          <a:schemeClr val="accent1">
            <a:alpha val="90000"/>
            <a:hueOff val="0"/>
            <a:satOff val="0"/>
            <a:lumOff val="0"/>
            <a:alpha val="70196"/>
          </a:schemeClr>
        </a:fillRef>
        <a:effectRef idx="2">
          <a:scrgbClr r="0" g="0" b="0"/>
        </a:effectRef>
        <a:fontRef idx="minor">
          <a:schemeClr val="lt1"/>
        </a:fontRef>
      </dsp:style>
      <dsp:txXfrm>
        <a:off x="3339744" y="853538"/>
        <a:ext cx="265813" cy="265813"/>
      </dsp:txXfrm>
    </dsp:sp>
    <dsp:sp modelId="{B00BA29C-0E4F-47AE-99D9-6A5453CE994F}">
      <dsp:nvSpPr>
        <dsp:cNvPr id="9" name="L 形 8"/>
        <dsp:cNvSpPr/>
      </dsp:nvSpPr>
      <dsp:spPr bwMode="white">
        <a:xfrm rot="5400000">
          <a:off x="4077949" y="541653"/>
          <a:ext cx="937802" cy="1560481"/>
        </a:xfrm>
        <a:prstGeom prst="corner">
          <a:avLst>
            <a:gd name="adj1" fmla="val 16120"/>
            <a:gd name="adj2" fmla="val 16110"/>
          </a:avLst>
        </a:prstGeom>
      </dsp:spPr>
      <dsp:style>
        <a:lnRef idx="1">
          <a:schemeClr val="accent1">
            <a:alpha val="90000"/>
            <a:hueOff val="0"/>
            <a:satOff val="0"/>
            <a:lumOff val="0"/>
            <a:alpha val="63529"/>
          </a:schemeClr>
        </a:lnRef>
        <a:fillRef idx="3">
          <a:schemeClr val="accent1">
            <a:alpha val="90000"/>
            <a:hueOff val="0"/>
            <a:satOff val="0"/>
            <a:lumOff val="0"/>
            <a:alpha val="63529"/>
          </a:schemeClr>
        </a:fillRef>
        <a:effectRef idx="2">
          <a:scrgbClr r="0" g="0" b="0"/>
        </a:effectRef>
        <a:fontRef idx="minor">
          <a:schemeClr val="lt1"/>
        </a:fontRef>
      </dsp:style>
      <dsp:txXfrm rot="5400000">
        <a:off x="4077949" y="541653"/>
        <a:ext cx="937802" cy="1560481"/>
      </dsp:txXfrm>
    </dsp:sp>
    <dsp:sp modelId="{752E52AE-A008-4A64-AA3F-1B1EF4DB4701}">
      <dsp:nvSpPr>
        <dsp:cNvPr id="10" name="矩形 9"/>
        <dsp:cNvSpPr/>
      </dsp:nvSpPr>
      <dsp:spPr bwMode="white">
        <a:xfrm>
          <a:off x="3921407" y="1007901"/>
          <a:ext cx="1408811" cy="1234906"/>
        </a:xfrm>
        <a:prstGeom prst="rect">
          <a:avLst/>
        </a:prstGeom>
      </dsp:spPr>
      <dsp:style>
        <a:lnRef idx="0">
          <a:schemeClr val="dk1">
            <a:alpha val="0"/>
          </a:schemeClr>
        </a:lnRef>
        <a:fillRef idx="0">
          <a:schemeClr val="lt1">
            <a:alpha val="0"/>
          </a:schemeClr>
        </a:fillRef>
        <a:effectRef idx="0">
          <a:scrgbClr r="0" g="0" b="0"/>
        </a:effectRef>
        <a:fontRef idx="minor"/>
      </dsp:style>
      <dsp:txBody>
        <a:bodyPr lIns="49530" tIns="49530" rIns="49530" bIns="4953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marL="0" marR="0" lvl="0" indent="0" defTabSz="914400" eaLnBrk="1" fontAlgn="auto" latinLnBrk="0" hangingPunct="1">
            <a:lnSpc>
              <a:spcPct val="100000"/>
            </a:lnSpc>
            <a:spcBef>
              <a:spcPts val="0"/>
            </a:spcBef>
            <a:spcAft>
              <a:spcPts val="0"/>
            </a:spcAft>
            <a:buClrTx/>
            <a:buSzTx/>
            <a:buFontTx/>
            <a:buNone/>
          </a:pPr>
          <a:r>
            <a:rPr lang="zh-CN" altLang="zh-CN" sz="1300" b="1" dirty="0" smtClean="0">
              <a:solidFill>
                <a:schemeClr val="tx1"/>
              </a:solidFill>
              <a:latin typeface="微软雅黑" panose="020B0503020204020204" pitchFamily="34" charset="-122"/>
              <a:ea typeface="微软雅黑" panose="020B0503020204020204" pitchFamily="34" charset="-122"/>
            </a:rPr>
            <a:t>可以实现实时监控，网络扩展性强。</a:t>
          </a:r>
          <a:endParaRPr lang="zh-CN" altLang="zh-CN" sz="1300" b="1" dirty="0" smtClean="0">
            <a:solidFill>
              <a:schemeClr val="tx1"/>
            </a:solidFill>
            <a:latin typeface="微软雅黑" panose="020B0503020204020204" pitchFamily="34" charset="-122"/>
            <a:ea typeface="微软雅黑" panose="020B0503020204020204" pitchFamily="34" charset="-122"/>
          </a:endParaRPr>
        </a:p>
        <a:p>
          <a:pPr lvl="0" defTabSz="1466850">
            <a:lnSpc>
              <a:spcPct val="90000"/>
            </a:lnSpc>
            <a:spcBef>
              <a:spcPct val="0"/>
            </a:spcBef>
            <a:spcAft>
              <a:spcPct val="35000"/>
            </a:spcAft>
          </a:pPr>
          <a:endParaRPr lang="zh-CN" altLang="en-US" sz="1300" b="1" dirty="0">
            <a:solidFill>
              <a:schemeClr val="tx1"/>
            </a:solidFill>
            <a:latin typeface="微软雅黑" panose="020B0503020204020204" pitchFamily="34" charset="-122"/>
            <a:ea typeface="微软雅黑" panose="020B0503020204020204" pitchFamily="34" charset="-122"/>
          </a:endParaRPr>
        </a:p>
      </dsp:txBody>
      <dsp:txXfrm>
        <a:off x="3921407" y="1007901"/>
        <a:ext cx="1408811" cy="1234906"/>
      </dsp:txXfrm>
    </dsp:sp>
    <dsp:sp modelId="{D3E4A7DA-B10E-47D2-8908-FFD293D84D76}">
      <dsp:nvSpPr>
        <dsp:cNvPr id="11" name="等腰三角形 10"/>
        <dsp:cNvSpPr/>
      </dsp:nvSpPr>
      <dsp:spPr bwMode="white">
        <a:xfrm>
          <a:off x="5064404" y="426769"/>
          <a:ext cx="265813" cy="265813"/>
        </a:xfrm>
        <a:prstGeom prst="triangle">
          <a:avLst>
            <a:gd name="adj" fmla="val 100000"/>
          </a:avLst>
        </a:prstGeom>
      </dsp:spPr>
      <dsp:style>
        <a:lnRef idx="1">
          <a:schemeClr val="accent1">
            <a:alpha val="90000"/>
            <a:hueOff val="0"/>
            <a:satOff val="0"/>
            <a:lumOff val="0"/>
            <a:alpha val="56863"/>
          </a:schemeClr>
        </a:lnRef>
        <a:fillRef idx="3">
          <a:schemeClr val="accent1">
            <a:alpha val="90000"/>
            <a:hueOff val="0"/>
            <a:satOff val="0"/>
            <a:lumOff val="0"/>
            <a:alpha val="56863"/>
          </a:schemeClr>
        </a:fillRef>
        <a:effectRef idx="2">
          <a:scrgbClr r="0" g="0" b="0"/>
        </a:effectRef>
        <a:fontRef idx="minor">
          <a:schemeClr val="lt1"/>
        </a:fontRef>
      </dsp:style>
      <dsp:txXfrm>
        <a:off x="5064404" y="426769"/>
        <a:ext cx="265813" cy="265813"/>
      </dsp:txXfrm>
    </dsp:sp>
    <dsp:sp modelId="{98B423BC-51C1-458E-82B0-14F857F8895A}">
      <dsp:nvSpPr>
        <dsp:cNvPr id="12" name="L 形 11"/>
        <dsp:cNvSpPr/>
      </dsp:nvSpPr>
      <dsp:spPr bwMode="white">
        <a:xfrm rot="5400000">
          <a:off x="5802609" y="114884"/>
          <a:ext cx="937802" cy="1560481"/>
        </a:xfrm>
        <a:prstGeom prst="corner">
          <a:avLst>
            <a:gd name="adj1" fmla="val 16120"/>
            <a:gd name="adj2" fmla="val 16110"/>
          </a:avLst>
        </a:prstGeom>
      </dsp:spPr>
      <dsp:style>
        <a:lnRef idx="1">
          <a:schemeClr val="accent1">
            <a:alpha val="90000"/>
            <a:hueOff val="0"/>
            <a:satOff val="0"/>
            <a:lumOff val="0"/>
            <a:alpha val="50196"/>
          </a:schemeClr>
        </a:lnRef>
        <a:fillRef idx="3">
          <a:schemeClr val="accent1">
            <a:alpha val="90000"/>
            <a:hueOff val="0"/>
            <a:satOff val="0"/>
            <a:lumOff val="0"/>
            <a:alpha val="50196"/>
          </a:schemeClr>
        </a:fillRef>
        <a:effectRef idx="2">
          <a:scrgbClr r="0" g="0" b="0"/>
        </a:effectRef>
        <a:fontRef idx="minor">
          <a:schemeClr val="lt1"/>
        </a:fontRef>
      </dsp:style>
      <dsp:txXfrm rot="5400000">
        <a:off x="5802609" y="114884"/>
        <a:ext cx="937802" cy="1560481"/>
      </dsp:txXfrm>
    </dsp:sp>
    <dsp:sp modelId="{23228CD4-7AD9-4409-8A08-FFF8084A5AEF}">
      <dsp:nvSpPr>
        <dsp:cNvPr id="13" name="矩形 12"/>
        <dsp:cNvSpPr/>
      </dsp:nvSpPr>
      <dsp:spPr bwMode="white">
        <a:xfrm>
          <a:off x="5646067" y="581132"/>
          <a:ext cx="1408811" cy="1234906"/>
        </a:xfrm>
        <a:prstGeom prst="rect">
          <a:avLst/>
        </a:prstGeom>
      </dsp:spPr>
      <dsp:style>
        <a:lnRef idx="0">
          <a:schemeClr val="dk1">
            <a:alpha val="0"/>
          </a:schemeClr>
        </a:lnRef>
        <a:fillRef idx="0">
          <a:schemeClr val="lt1">
            <a:alpha val="0"/>
          </a:schemeClr>
        </a:fillRef>
        <a:effectRef idx="0">
          <a:scrgbClr r="0" g="0" b="0"/>
        </a:effectRef>
        <a:fontRef idx="minor"/>
      </dsp:style>
      <dsp:txBody>
        <a:bodyPr lIns="49530" tIns="49530" rIns="49530" bIns="4953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marL="0" marR="0" lvl="0" indent="0" defTabSz="914400" eaLnBrk="1" fontAlgn="auto" latinLnBrk="0" hangingPunct="1">
            <a:lnSpc>
              <a:spcPct val="100000"/>
            </a:lnSpc>
            <a:spcBef>
              <a:spcPts val="0"/>
            </a:spcBef>
            <a:spcAft>
              <a:spcPts val="0"/>
            </a:spcAft>
            <a:buClrTx/>
            <a:buSzTx/>
            <a:buFontTx/>
            <a:buNone/>
          </a:pPr>
          <a:r>
            <a:rPr lang="zh-CN" altLang="en-US" sz="1300" b="1" dirty="0" smtClean="0">
              <a:solidFill>
                <a:schemeClr val="tx1"/>
              </a:solidFill>
              <a:latin typeface="微软雅黑" panose="020B0503020204020204" pitchFamily="34" charset="-122"/>
              <a:ea typeface="微软雅黑" panose="020B0503020204020204" pitchFamily="34" charset="-122"/>
            </a:rPr>
            <a:t>低成本高收益，</a:t>
          </a:r>
          <a:r>
            <a:rPr lang="zh-CN" altLang="zh-CN" sz="1300" b="1" dirty="0" smtClean="0">
              <a:solidFill>
                <a:schemeClr val="tx1"/>
              </a:solidFill>
              <a:latin typeface="微软雅黑" panose="020B0503020204020204" pitchFamily="34" charset="-122"/>
              <a:ea typeface="微软雅黑" panose="020B0503020204020204" pitchFamily="34" charset="-122"/>
            </a:rPr>
            <a:t>安装、调试、维护简单方便</a:t>
          </a:r>
          <a:endParaRPr lang="en-US" altLang="zh-CN" sz="1300" b="1" dirty="0" smtClean="0">
            <a:solidFill>
              <a:schemeClr val="tx1"/>
            </a:solidFill>
            <a:latin typeface="微软雅黑" panose="020B0503020204020204" pitchFamily="34" charset="-122"/>
            <a:ea typeface="微软雅黑" panose="020B0503020204020204" pitchFamily="34" charset="-122"/>
          </a:endParaRPr>
        </a:p>
        <a:p>
          <a:pPr lvl="0" defTabSz="1466850">
            <a:lnSpc>
              <a:spcPct val="90000"/>
            </a:lnSpc>
            <a:spcBef>
              <a:spcPct val="0"/>
            </a:spcBef>
            <a:spcAft>
              <a:spcPct val="35000"/>
            </a:spcAft>
          </a:pPr>
          <a:endParaRPr lang="zh-CN" altLang="en-US" sz="1300" b="1" dirty="0">
            <a:solidFill>
              <a:schemeClr val="tx1"/>
            </a:solidFill>
            <a:latin typeface="微软雅黑" panose="020B0503020204020204" pitchFamily="34" charset="-122"/>
            <a:ea typeface="微软雅黑" panose="020B0503020204020204" pitchFamily="34" charset="-122"/>
          </a:endParaRPr>
        </a:p>
      </dsp:txBody>
      <dsp:txXfrm>
        <a:off x="5646067" y="581132"/>
        <a:ext cx="1408811" cy="1234906"/>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528405" cy="3011362"/>
        <a:chOff x="0" y="0"/>
        <a:chExt cx="7528405" cy="3011362"/>
      </a:xfrm>
    </dsp:grpSpPr>
    <dsp:sp modelId="{9BE4B31E-6BB4-460D-AFC7-63804067691F}">
      <dsp:nvSpPr>
        <dsp:cNvPr id="3" name="形状 2"/>
        <dsp:cNvSpPr/>
      </dsp:nvSpPr>
      <dsp:spPr bwMode="white">
        <a:xfrm>
          <a:off x="0" y="381801"/>
          <a:ext cx="7528405" cy="3011362"/>
        </a:xfrm>
        <a:prstGeom prst="leftRightRibbon">
          <a:avLst/>
        </a:prstGeom>
      </dsp:spPr>
      <dsp:style>
        <a:lnRef idx="0">
          <a:schemeClr val="lt1"/>
        </a:lnRef>
        <a:fillRef idx="3">
          <a:schemeClr val="accent5"/>
        </a:fillRef>
        <a:effectRef idx="2">
          <a:scrgbClr r="0" g="0" b="0"/>
        </a:effectRef>
        <a:fontRef idx="minor">
          <a:schemeClr val="lt1"/>
        </a:fontRef>
      </dsp:style>
      <dsp:txXfrm>
        <a:off x="0" y="381801"/>
        <a:ext cx="7528405" cy="3011362"/>
      </dsp:txXfrm>
    </dsp:sp>
    <dsp:sp modelId="{C6C1FC6A-0D7F-419E-9E07-22EB18A8B1C9}">
      <dsp:nvSpPr>
        <dsp:cNvPr id="4" name="矩形 3"/>
        <dsp:cNvSpPr/>
      </dsp:nvSpPr>
      <dsp:spPr bwMode="white">
        <a:xfrm>
          <a:off x="903409" y="908789"/>
          <a:ext cx="2484374" cy="1475567"/>
        </a:xfrm>
        <a:prstGeom prst="rect">
          <a:avLst/>
        </a:prstGeom>
        <a:noFill/>
        <a:ln>
          <a:noFill/>
        </a:ln>
      </dsp:spPr>
      <dsp:style>
        <a:lnRef idx="0">
          <a:scrgbClr r="0" g="0" b="0"/>
        </a:lnRef>
        <a:fillRef idx="3">
          <a:scrgbClr r="0" g="0" b="0"/>
        </a:fillRef>
        <a:effectRef idx="2">
          <a:scrgbClr r="0" g="0" b="0"/>
        </a:effectRef>
        <a:fontRef idx="minor">
          <a:schemeClr val="lt1"/>
        </a:fontRef>
      </dsp:style>
      <dsp:txBody>
        <a:bodyPr lIns="0" tIns="56896" rIns="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L="0" lvl="0" indent="0" defTabSz="1466850">
            <a:lnSpc>
              <a:spcPct val="90000"/>
            </a:lnSpc>
            <a:spcBef>
              <a:spcPct val="0"/>
            </a:spcBef>
            <a:spcAft>
              <a:spcPct val="35000"/>
            </a:spcAft>
            <a:buNone/>
          </a:pPr>
          <a:r>
            <a:rPr lang="en-US" sz="1600" b="1" i="0" dirty="0" smtClean="0">
              <a:latin typeface="微软雅黑" panose="020B0503020204020204" pitchFamily="34" charset="-122"/>
              <a:ea typeface="微软雅黑" panose="020B0503020204020204" pitchFamily="34" charset="-122"/>
            </a:rPr>
            <a:t>900M</a:t>
          </a:r>
          <a:endParaRPr lang="en-US" sz="1600" b="1" i="0" dirty="0" smtClean="0">
            <a:latin typeface="微软雅黑" panose="020B0503020204020204" pitchFamily="34" charset="-122"/>
            <a:ea typeface="微软雅黑" panose="020B0503020204020204" pitchFamily="34" charset="-122"/>
          </a:endParaRPr>
        </a:p>
        <a:p>
          <a:pPr marL="0" lvl="0" indent="0" defTabSz="1466850">
            <a:lnSpc>
              <a:spcPct val="90000"/>
            </a:lnSpc>
            <a:spcBef>
              <a:spcPct val="0"/>
            </a:spcBef>
            <a:spcAft>
              <a:spcPct val="35000"/>
            </a:spcAft>
            <a:buNone/>
          </a:pPr>
          <a:r>
            <a:rPr lang="zh-CN" altLang="en-US" sz="1600" b="1" i="0" dirty="0" smtClean="0">
              <a:latin typeface="微软雅黑" panose="020B0503020204020204" pitchFamily="34" charset="-122"/>
              <a:ea typeface="微软雅黑" panose="020B0503020204020204" pitchFamily="34" charset="-122"/>
            </a:rPr>
            <a:t>超高频无源卡</a:t>
          </a:r>
          <a:endParaRPr lang="zh-CN" altLang="en-US" sz="1300" b="1" dirty="0">
            <a:latin typeface="微软雅黑" panose="020B0503020204020204" pitchFamily="34" charset="-122"/>
            <a:ea typeface="微软雅黑" panose="020B0503020204020204" pitchFamily="34" charset="-122"/>
          </a:endParaRPr>
        </a:p>
      </dsp:txBody>
      <dsp:txXfrm>
        <a:off x="903409" y="908789"/>
        <a:ext cx="2484374" cy="1475567"/>
      </dsp:txXfrm>
    </dsp:sp>
    <dsp:sp modelId="{821A4BB8-6F95-450E-B871-4214B1ACA266}">
      <dsp:nvSpPr>
        <dsp:cNvPr id="5" name="矩形 4"/>
        <dsp:cNvSpPr/>
      </dsp:nvSpPr>
      <dsp:spPr bwMode="white">
        <a:xfrm>
          <a:off x="3764203" y="1390607"/>
          <a:ext cx="2936078" cy="1475567"/>
        </a:xfrm>
        <a:prstGeom prst="rect">
          <a:avLst/>
        </a:prstGeom>
        <a:noFill/>
        <a:ln>
          <a:noFill/>
        </a:ln>
      </dsp:spPr>
      <dsp:style>
        <a:lnRef idx="0">
          <a:scrgbClr r="0" g="0" b="0"/>
        </a:lnRef>
        <a:fillRef idx="3">
          <a:scrgbClr r="0" g="0" b="0"/>
        </a:fillRef>
        <a:effectRef idx="2">
          <a:scrgbClr r="0" g="0" b="0"/>
        </a:effectRef>
        <a:fontRef idx="minor">
          <a:schemeClr val="lt1"/>
        </a:fontRef>
      </dsp:style>
      <dsp:txBody>
        <a:bodyPr lIns="0" tIns="56896" rIns="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L="0" marR="0" lvl="0" indent="0" defTabSz="1466850" eaLnBrk="1" fontAlgn="auto" latinLnBrk="0" hangingPunct="1">
            <a:lnSpc>
              <a:spcPct val="90000"/>
            </a:lnSpc>
            <a:spcBef>
              <a:spcPct val="0"/>
            </a:spcBef>
            <a:spcAft>
              <a:spcPct val="35000"/>
            </a:spcAft>
            <a:buClrTx/>
            <a:buSzTx/>
            <a:buFontTx/>
            <a:buNone/>
          </a:pPr>
          <a:r>
            <a:rPr lang="en-US" altLang="zh-CN" sz="1600" b="1" i="0" dirty="0" smtClean="0">
              <a:latin typeface="微软雅黑" panose="020B0503020204020204" pitchFamily="34" charset="-122"/>
              <a:ea typeface="微软雅黑" panose="020B0503020204020204" pitchFamily="34" charset="-122"/>
            </a:rPr>
            <a:t>2.45G</a:t>
          </a:r>
          <a:endParaRPr lang="en-US" altLang="zh-CN" sz="1600" b="1" i="0" dirty="0" smtClean="0">
            <a:latin typeface="微软雅黑" panose="020B0503020204020204" pitchFamily="34" charset="-122"/>
            <a:ea typeface="微软雅黑" panose="020B0503020204020204" pitchFamily="34" charset="-122"/>
          </a:endParaRPr>
        </a:p>
        <a:p>
          <a:pPr marL="0" lvl="0" indent="0" defTabSz="1466850">
            <a:lnSpc>
              <a:spcPct val="90000"/>
            </a:lnSpc>
            <a:spcBef>
              <a:spcPct val="0"/>
            </a:spcBef>
            <a:spcAft>
              <a:spcPct val="35000"/>
            </a:spcAft>
            <a:buNone/>
          </a:pPr>
          <a:r>
            <a:rPr lang="zh-CN" altLang="en-US" sz="1600" b="1" i="0" dirty="0" smtClean="0">
              <a:latin typeface="微软雅黑" panose="020B0503020204020204" pitchFamily="34" charset="-122"/>
              <a:ea typeface="微软雅黑" panose="020B0503020204020204" pitchFamily="34" charset="-122"/>
            </a:rPr>
            <a:t>超高频有源卡</a:t>
          </a:r>
          <a:endParaRPr lang="zh-CN" altLang="en-US" sz="1600" b="1" dirty="0" smtClean="0">
            <a:latin typeface="微软雅黑" panose="020B0503020204020204" pitchFamily="34" charset="-122"/>
            <a:ea typeface="微软雅黑" panose="020B0503020204020204" pitchFamily="34" charset="-122"/>
          </a:endParaRPr>
        </a:p>
      </dsp:txBody>
      <dsp:txXfrm>
        <a:off x="3764203" y="1390607"/>
        <a:ext cx="2936078" cy="1475567"/>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3673450" cy="4064000"/>
        <a:chOff x="0" y="0"/>
        <a:chExt cx="3673450" cy="4064000"/>
      </a:xfrm>
    </dsp:grpSpPr>
    <dsp:sp modelId="{22221EF1-9BC4-490D-94A4-C5624CA74DE2}">
      <dsp:nvSpPr>
        <dsp:cNvPr id="3" name="环形箭头 2"/>
        <dsp:cNvSpPr/>
      </dsp:nvSpPr>
      <dsp:spPr bwMode="white">
        <a:xfrm>
          <a:off x="2341596" y="0"/>
          <a:ext cx="1956112" cy="1956410"/>
        </a:xfrm>
        <a:prstGeom prst="circularArrow">
          <a:avLst>
            <a:gd name="adj1" fmla="val 10980"/>
            <a:gd name="adj2" fmla="val 1142322"/>
            <a:gd name="adj3" fmla="val 4500000"/>
            <a:gd name="adj4" fmla="val 10800000"/>
            <a:gd name="adj5" fmla="val 12500"/>
          </a:avLst>
        </a:prstGeom>
      </dsp:spPr>
      <dsp:style>
        <a:lnRef idx="2">
          <a:schemeClr val="lt1"/>
        </a:lnRef>
        <a:fillRef idx="1">
          <a:schemeClr val="accent3">
            <a:hueOff val="0"/>
            <a:satOff val="0"/>
            <a:lumOff val="0"/>
            <a:alpha val="100000"/>
          </a:schemeClr>
        </a:fillRef>
        <a:effectRef idx="0">
          <a:scrgbClr r="0" g="0" b="0"/>
        </a:effectRef>
        <a:fontRef idx="minor">
          <a:schemeClr val="lt1"/>
        </a:fontRef>
      </dsp:style>
      <dsp:txXfrm>
        <a:off x="2341596" y="0"/>
        <a:ext cx="1956112" cy="1956410"/>
      </dsp:txXfrm>
    </dsp:sp>
    <dsp:sp modelId="{889032C1-E45C-474C-A615-5D85ACDA4529}">
      <dsp:nvSpPr>
        <dsp:cNvPr id="4" name="矩形 3"/>
        <dsp:cNvSpPr/>
      </dsp:nvSpPr>
      <dsp:spPr bwMode="white">
        <a:xfrm>
          <a:off x="2773961" y="706323"/>
          <a:ext cx="1086974" cy="543357"/>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2700" tIns="12700" rIns="12700" bIns="127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zh-CN" altLang="en-US" dirty="0" smtClean="0">
              <a:solidFill>
                <a:schemeClr val="tx1"/>
              </a:solidFill>
            </a:rPr>
            <a:t>人员管理</a:t>
          </a:r>
          <a:endParaRPr lang="zh-CN" altLang="en-US" dirty="0">
            <a:solidFill>
              <a:schemeClr val="tx1"/>
            </a:solidFill>
          </a:endParaRPr>
        </a:p>
      </dsp:txBody>
      <dsp:txXfrm>
        <a:off x="2773961" y="706323"/>
        <a:ext cx="1086974" cy="543357"/>
      </dsp:txXfrm>
    </dsp:sp>
    <dsp:sp modelId="{FD6FB969-2DBE-4E19-9179-A4E352A9D4D9}">
      <dsp:nvSpPr>
        <dsp:cNvPr id="5" name="形状 4"/>
        <dsp:cNvSpPr/>
      </dsp:nvSpPr>
      <dsp:spPr bwMode="white">
        <a:xfrm>
          <a:off x="1798292" y="1124102"/>
          <a:ext cx="1956112" cy="1956410"/>
        </a:xfrm>
        <a:prstGeom prst="leftCircularArrow">
          <a:avLst>
            <a:gd name="adj1" fmla="val 10980"/>
            <a:gd name="adj2" fmla="val 1142322"/>
            <a:gd name="adj3" fmla="val 6300000"/>
            <a:gd name="adj4" fmla="val 18900000"/>
            <a:gd name="adj5" fmla="val 12500"/>
          </a:avLst>
        </a:prstGeom>
      </dsp:spPr>
      <dsp:style>
        <a:lnRef idx="2">
          <a:schemeClr val="lt1"/>
        </a:lnRef>
        <a:fillRef idx="1">
          <a:schemeClr val="accent3">
            <a:hueOff val="5640000"/>
            <a:satOff val="-8430"/>
            <a:lumOff val="-1372"/>
            <a:alpha val="100000"/>
          </a:schemeClr>
        </a:fillRef>
        <a:effectRef idx="0">
          <a:scrgbClr r="0" g="0" b="0"/>
        </a:effectRef>
        <a:fontRef idx="minor">
          <a:schemeClr val="lt1"/>
        </a:fontRef>
      </dsp:style>
      <dsp:txXfrm>
        <a:off x="1798292" y="1124102"/>
        <a:ext cx="1956112" cy="1956410"/>
      </dsp:txXfrm>
    </dsp:sp>
    <dsp:sp modelId="{7544A0CB-638F-424B-AE68-821E5E4E32F3}">
      <dsp:nvSpPr>
        <dsp:cNvPr id="6" name="矩形 5"/>
        <dsp:cNvSpPr/>
      </dsp:nvSpPr>
      <dsp:spPr bwMode="white">
        <a:xfrm>
          <a:off x="2232862" y="1836928"/>
          <a:ext cx="1086974" cy="543357"/>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2700" tIns="12700" rIns="12700" bIns="127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zh-CN" altLang="en-US" dirty="0" smtClean="0">
              <a:solidFill>
                <a:schemeClr val="tx1"/>
              </a:solidFill>
            </a:rPr>
            <a:t>人员在寝</a:t>
          </a:r>
          <a:endParaRPr lang="zh-CN" altLang="en-US" dirty="0">
            <a:solidFill>
              <a:schemeClr val="tx1"/>
            </a:solidFill>
          </a:endParaRPr>
        </a:p>
      </dsp:txBody>
      <dsp:txXfrm>
        <a:off x="2232862" y="1836928"/>
        <a:ext cx="1086974" cy="543357"/>
      </dsp:txXfrm>
    </dsp:sp>
    <dsp:sp modelId="{6B75A6D3-6B72-4CBA-97C3-1F04462F1C2A}">
      <dsp:nvSpPr>
        <dsp:cNvPr id="7" name="空心弧 6"/>
        <dsp:cNvSpPr/>
      </dsp:nvSpPr>
      <dsp:spPr bwMode="white">
        <a:xfrm>
          <a:off x="2480819" y="2382723"/>
          <a:ext cx="1680603" cy="1681277"/>
        </a:xfrm>
        <a:prstGeom prst="blockArc">
          <a:avLst>
            <a:gd name="adj1" fmla="val 13500000"/>
            <a:gd name="adj2" fmla="val 10800000"/>
            <a:gd name="adj3" fmla="val 12740"/>
          </a:avLst>
        </a:prstGeom>
      </dsp:spPr>
      <dsp:style>
        <a:lnRef idx="2">
          <a:schemeClr val="lt1"/>
        </a:lnRef>
        <a:fillRef idx="1">
          <a:schemeClr val="accent3">
            <a:hueOff val="11280000"/>
            <a:satOff val="-16862"/>
            <a:lumOff val="-2744"/>
            <a:alpha val="100000"/>
          </a:schemeClr>
        </a:fillRef>
        <a:effectRef idx="0">
          <a:scrgbClr r="0" g="0" b="0"/>
        </a:effectRef>
        <a:fontRef idx="minor">
          <a:schemeClr val="lt1"/>
        </a:fontRef>
      </dsp:style>
      <dsp:txXfrm>
        <a:off x="2480819" y="2382723"/>
        <a:ext cx="1680603" cy="1681277"/>
      </dsp:txXfrm>
    </dsp:sp>
    <dsp:sp modelId="{325D4BF3-D852-4531-8174-AA9C75413056}">
      <dsp:nvSpPr>
        <dsp:cNvPr id="8" name="矩形 7"/>
        <dsp:cNvSpPr/>
      </dsp:nvSpPr>
      <dsp:spPr bwMode="white">
        <a:xfrm>
          <a:off x="2776532" y="2969158"/>
          <a:ext cx="1086974" cy="543357"/>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2700" tIns="12700" rIns="12700" bIns="127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zh-CN" altLang="en-US" dirty="0" smtClean="0">
              <a:solidFill>
                <a:schemeClr val="tx1"/>
              </a:solidFill>
            </a:rPr>
            <a:t>人员旷寝</a:t>
          </a:r>
          <a:endParaRPr lang="zh-CN" altLang="en-US" dirty="0">
            <a:solidFill>
              <a:schemeClr val="tx1"/>
            </a:solidFill>
          </a:endParaRPr>
        </a:p>
      </dsp:txBody>
      <dsp:txXfrm>
        <a:off x="2776532" y="2969158"/>
        <a:ext cx="1086974" cy="543357"/>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752528" cy="4780433"/>
        <a:chOff x="0" y="0"/>
        <a:chExt cx="4752528" cy="4780433"/>
      </a:xfrm>
    </dsp:grpSpPr>
    <dsp:sp modelId="{B20D8DF7-16C8-47C6-9A84-4B4F92700A34}">
      <dsp:nvSpPr>
        <dsp:cNvPr id="4" name="空心弧 3"/>
        <dsp:cNvSpPr/>
      </dsp:nvSpPr>
      <dsp:spPr bwMode="white">
        <a:xfrm>
          <a:off x="-5350993" y="-840234"/>
          <a:ext cx="6460902" cy="6460902"/>
        </a:xfrm>
        <a:prstGeom prst="blockArc">
          <a:avLst>
            <a:gd name="adj1" fmla="val 18900000"/>
            <a:gd name="adj2" fmla="val 2700000"/>
            <a:gd name="adj3" fmla="val 280"/>
          </a:avLst>
        </a:prstGeom>
      </dsp:spPr>
      <dsp:style>
        <a:lnRef idx="2">
          <a:schemeClr val="accent2"/>
        </a:lnRef>
        <a:fillRef idx="0">
          <a:schemeClr val="accent3">
            <a:tint val="90000"/>
          </a:schemeClr>
        </a:fillRef>
        <a:effectRef idx="0">
          <a:scrgbClr r="0" g="0" b="0"/>
        </a:effectRef>
        <a:fontRef idx="minor"/>
      </dsp:style>
      <dsp:txXfrm>
        <a:off x="-5350993" y="-840234"/>
        <a:ext cx="6460902" cy="6460902"/>
      </dsp:txXfrm>
    </dsp:sp>
    <dsp:sp modelId="{1965BB97-0907-4346-BD03-547BBF7CA9A1}">
      <dsp:nvSpPr>
        <dsp:cNvPr id="7" name="矩形 6"/>
        <dsp:cNvSpPr/>
      </dsp:nvSpPr>
      <dsp:spPr bwMode="white">
        <a:xfrm>
          <a:off x="517243" y="298681"/>
          <a:ext cx="4235285" cy="597745"/>
        </a:xfrm>
        <a:prstGeom prst="rect">
          <a:avLst/>
        </a:prstGeom>
      </dsp:spPr>
      <dsp:style>
        <a:lnRef idx="0">
          <a:schemeClr val="lt1"/>
        </a:lnRef>
        <a:fillRef idx="3">
          <a:schemeClr val="accent2"/>
        </a:fillRef>
        <a:effectRef idx="3">
          <a:scrgbClr r="0" g="0" b="0"/>
        </a:effectRef>
        <a:fontRef idx="minor">
          <a:schemeClr val="lt1"/>
        </a:fontRef>
      </dsp:style>
      <dsp:txBody>
        <a:bodyPr lIns="474460" tIns="22860" rIns="22860" bIns="2286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900" b="1" dirty="0" smtClean="0"/>
            <a:t>畅通快速通道</a:t>
          </a:r>
          <a:endParaRPr lang="zh-CN" altLang="en-US" sz="900" dirty="0"/>
        </a:p>
        <a:p>
          <a:pPr marL="57150" lvl="1" indent="-57150">
            <a:lnSpc>
              <a:spcPct val="100000"/>
            </a:lnSpc>
            <a:spcBef>
              <a:spcPct val="0"/>
            </a:spcBef>
            <a:spcAft>
              <a:spcPct val="15000"/>
            </a:spcAft>
            <a:buChar char="•"/>
          </a:pPr>
          <a:r>
            <a:rPr lang="zh-CN" altLang="en-US" sz="800" dirty="0" smtClean="0"/>
            <a:t>通道无障碍，合法持卡人员主动刷卡直接通过即可，无须停留等待</a:t>
          </a:r>
          <a:endParaRPr lang="zh-CN" altLang="en-US" sz="800" dirty="0"/>
        </a:p>
        <a:p>
          <a:pPr marL="57150" lvl="1" indent="-57150">
            <a:lnSpc>
              <a:spcPct val="100000"/>
            </a:lnSpc>
            <a:spcBef>
              <a:spcPct val="0"/>
            </a:spcBef>
            <a:spcAft>
              <a:spcPct val="15000"/>
            </a:spcAft>
            <a:buChar char="•"/>
          </a:pPr>
          <a:r>
            <a:rPr lang="zh-CN" sz="800" dirty="0" smtClean="0"/>
            <a:t>每通道每分钟可以通过</a:t>
          </a:r>
          <a:r>
            <a:rPr lang="en-US" sz="800" dirty="0" smtClean="0"/>
            <a:t> 60 </a:t>
          </a:r>
          <a:r>
            <a:rPr lang="zh-CN" sz="800" dirty="0" smtClean="0"/>
            <a:t>人以上，不会造成进出口拥堵</a:t>
          </a:r>
          <a:endParaRPr lang="zh-CN" sz="800" dirty="0"/>
        </a:p>
        <a:p>
          <a:pPr marL="57150" lvl="1" indent="-57150">
            <a:lnSpc>
              <a:spcPct val="100000"/>
            </a:lnSpc>
            <a:spcBef>
              <a:spcPct val="0"/>
            </a:spcBef>
            <a:spcAft>
              <a:spcPct val="15000"/>
            </a:spcAft>
            <a:buChar char="•"/>
          </a:pPr>
          <a:r>
            <a:rPr lang="zh-CN" altLang="en-US" sz="800" dirty="0" smtClean="0"/>
            <a:t>在遇到紧急情况时可以快速的对人员进行疏散</a:t>
          </a:r>
          <a:endParaRPr lang="zh-CN" altLang="en-US" sz="800" dirty="0"/>
        </a:p>
      </dsp:txBody>
      <dsp:txXfrm>
        <a:off x="517243" y="298681"/>
        <a:ext cx="4235285" cy="597745"/>
      </dsp:txXfrm>
    </dsp:sp>
    <dsp:sp modelId="{CDE023D5-B11F-4C75-AC7C-12948A1C90BF}">
      <dsp:nvSpPr>
        <dsp:cNvPr id="8" name="椭圆 7"/>
        <dsp:cNvSpPr/>
      </dsp:nvSpPr>
      <dsp:spPr bwMode="white">
        <a:xfrm>
          <a:off x="143652" y="223963"/>
          <a:ext cx="747182" cy="747182"/>
        </a:xfrm>
        <a:prstGeom prst="ellipse">
          <a:avLst/>
        </a:prstGeom>
      </dsp:spPr>
      <dsp:style>
        <a:lnRef idx="1">
          <a:schemeClr val="accent2"/>
        </a:lnRef>
        <a:fillRef idx="1">
          <a:schemeClr val="lt1"/>
        </a:fillRef>
        <a:effectRef idx="2">
          <a:scrgbClr r="0" g="0" b="0"/>
        </a:effectRef>
        <a:fontRef idx="minor"/>
      </dsp:style>
      <dsp:txXfrm>
        <a:off x="143652" y="223963"/>
        <a:ext cx="747182" cy="747182"/>
      </dsp:txXfrm>
    </dsp:sp>
    <dsp:sp modelId="{4F7F5AFC-83C8-48D6-B420-3F1EB4A095BC}">
      <dsp:nvSpPr>
        <dsp:cNvPr id="9" name="矩形 8"/>
        <dsp:cNvSpPr/>
      </dsp:nvSpPr>
      <dsp:spPr bwMode="white">
        <a:xfrm>
          <a:off x="945570" y="1195013"/>
          <a:ext cx="3806958" cy="597745"/>
        </a:xfrm>
        <a:prstGeom prst="rect">
          <a:avLst/>
        </a:prstGeom>
      </dsp:spPr>
      <dsp:style>
        <a:lnRef idx="0">
          <a:schemeClr val="lt1"/>
        </a:lnRef>
        <a:fillRef idx="3">
          <a:schemeClr val="accent3"/>
        </a:fillRef>
        <a:effectRef idx="3">
          <a:scrgbClr r="0" g="0" b="0"/>
        </a:effectRef>
        <a:fontRef idx="minor">
          <a:schemeClr val="lt1"/>
        </a:fontRef>
      </dsp:style>
      <dsp:txBody>
        <a:bodyPr lIns="474460" tIns="22860" rIns="22860" bIns="2286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900" b="1" dirty="0" smtClean="0"/>
            <a:t>支持远距离自动刷卡和短距离主动刷卡</a:t>
          </a:r>
          <a:endParaRPr lang="en-US" altLang="zh-CN" sz="900" b="1" dirty="0" smtClean="0"/>
        </a:p>
        <a:p>
          <a:pPr lvl="0">
            <a:lnSpc>
              <a:spcPct val="100000"/>
            </a:lnSpc>
            <a:spcBef>
              <a:spcPct val="0"/>
            </a:spcBef>
            <a:spcAft>
              <a:spcPct val="35000"/>
            </a:spcAft>
          </a:pPr>
          <a:r>
            <a:rPr lang="zh-CN" sz="900" b="1" dirty="0" smtClean="0"/>
            <a:t>双向通过、自动方向判断</a:t>
          </a:r>
          <a:endParaRPr lang="zh-CN" altLang="en-US" sz="900" dirty="0"/>
        </a:p>
      </dsp:txBody>
      <dsp:txXfrm>
        <a:off x="945570" y="1195013"/>
        <a:ext cx="3806958" cy="597745"/>
      </dsp:txXfrm>
    </dsp:sp>
    <dsp:sp modelId="{7BCDE9A2-8906-4A09-9C7D-65A0F8C2EF84}">
      <dsp:nvSpPr>
        <dsp:cNvPr id="10" name="椭圆 9"/>
        <dsp:cNvSpPr/>
      </dsp:nvSpPr>
      <dsp:spPr bwMode="white">
        <a:xfrm>
          <a:off x="571979" y="1120294"/>
          <a:ext cx="747182" cy="747182"/>
        </a:xfrm>
        <a:prstGeom prst="ellipse">
          <a:avLst/>
        </a:prstGeom>
      </dsp:spPr>
      <dsp:style>
        <a:lnRef idx="1">
          <a:schemeClr val="accent3"/>
        </a:lnRef>
        <a:fillRef idx="1">
          <a:schemeClr val="lt1"/>
        </a:fillRef>
        <a:effectRef idx="2">
          <a:scrgbClr r="0" g="0" b="0"/>
        </a:effectRef>
        <a:fontRef idx="minor"/>
      </dsp:style>
      <dsp:txXfrm>
        <a:off x="571979" y="1120294"/>
        <a:ext cx="747182" cy="747182"/>
      </dsp:txXfrm>
    </dsp:sp>
    <dsp:sp modelId="{0C71B648-4BDC-4212-9D8F-643187D45DDD}">
      <dsp:nvSpPr>
        <dsp:cNvPr id="11" name="矩形 10"/>
        <dsp:cNvSpPr/>
      </dsp:nvSpPr>
      <dsp:spPr bwMode="white">
        <a:xfrm>
          <a:off x="1077032" y="2091344"/>
          <a:ext cx="3675496" cy="597745"/>
        </a:xfrm>
        <a:prstGeom prst="rect">
          <a:avLst/>
        </a:prstGeom>
      </dsp:spPr>
      <dsp:style>
        <a:lnRef idx="0">
          <a:schemeClr val="lt1"/>
        </a:lnRef>
        <a:fillRef idx="3">
          <a:schemeClr val="accent4"/>
        </a:fillRef>
        <a:effectRef idx="3">
          <a:scrgbClr r="0" g="0" b="0"/>
        </a:effectRef>
        <a:fontRef idx="minor">
          <a:schemeClr val="lt1"/>
        </a:fontRef>
      </dsp:style>
      <dsp:txBody>
        <a:bodyPr lIns="474460" tIns="22860" rIns="22860" bIns="2286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900" b="1" dirty="0" smtClean="0"/>
            <a:t>强大的筛选非法身份和无卡人员功能</a:t>
          </a:r>
          <a:endParaRPr lang="zh-CN" altLang="en-US" sz="900" dirty="0"/>
        </a:p>
        <a:p>
          <a:pPr marL="57150" lvl="1" indent="-57150">
            <a:lnSpc>
              <a:spcPct val="100000"/>
            </a:lnSpc>
            <a:spcBef>
              <a:spcPct val="0"/>
            </a:spcBef>
            <a:spcAft>
              <a:spcPct val="15000"/>
            </a:spcAft>
            <a:buChar char="•"/>
          </a:pPr>
          <a:r>
            <a:rPr lang="zh-CN" altLang="en-US" sz="800" dirty="0" smtClean="0"/>
            <a:t>外来人员、无权限持卡人员通过时，通道会发出声光报警提示现场管理人员，并抓拍通过人员的影像资料，同时记录事件发生时间。</a:t>
          </a:r>
          <a:endParaRPr lang="zh-CN" altLang="en-US" sz="800" dirty="0"/>
        </a:p>
        <a:p>
          <a:pPr marL="57150" lvl="1" indent="-57150">
            <a:lnSpc>
              <a:spcPct val="100000"/>
            </a:lnSpc>
            <a:spcBef>
              <a:spcPct val="0"/>
            </a:spcBef>
            <a:spcAft>
              <a:spcPct val="15000"/>
            </a:spcAft>
            <a:buChar char="•"/>
          </a:pPr>
          <a:r>
            <a:rPr lang="zh-CN" altLang="en-US" sz="800" dirty="0" smtClean="0"/>
            <a:t>防止尾随、反潜入</a:t>
          </a:r>
          <a:endParaRPr lang="zh-CN" altLang="en-US" sz="800" dirty="0"/>
        </a:p>
      </dsp:txBody>
      <dsp:txXfrm>
        <a:off x="1077032" y="2091344"/>
        <a:ext cx="3675496" cy="597745"/>
      </dsp:txXfrm>
    </dsp:sp>
    <dsp:sp modelId="{5CE331C7-A2BF-4F73-BC51-ED190AD980C8}">
      <dsp:nvSpPr>
        <dsp:cNvPr id="12" name="椭圆 11"/>
        <dsp:cNvSpPr/>
      </dsp:nvSpPr>
      <dsp:spPr bwMode="white">
        <a:xfrm>
          <a:off x="703441" y="2016626"/>
          <a:ext cx="747182" cy="747182"/>
        </a:xfrm>
        <a:prstGeom prst="ellipse">
          <a:avLst/>
        </a:prstGeom>
      </dsp:spPr>
      <dsp:style>
        <a:lnRef idx="1">
          <a:schemeClr val="accent4"/>
        </a:lnRef>
        <a:fillRef idx="1">
          <a:schemeClr val="lt1"/>
        </a:fillRef>
        <a:effectRef idx="2">
          <a:scrgbClr r="0" g="0" b="0"/>
        </a:effectRef>
        <a:fontRef idx="minor"/>
      </dsp:style>
      <dsp:txXfrm>
        <a:off x="703441" y="2016626"/>
        <a:ext cx="747182" cy="747182"/>
      </dsp:txXfrm>
    </dsp:sp>
    <dsp:sp modelId="{1355DDE2-C71A-4E48-99DB-637C25D2E372}">
      <dsp:nvSpPr>
        <dsp:cNvPr id="13" name="矩形 12"/>
        <dsp:cNvSpPr/>
      </dsp:nvSpPr>
      <dsp:spPr bwMode="white">
        <a:xfrm>
          <a:off x="945570" y="2987675"/>
          <a:ext cx="3806958" cy="597745"/>
        </a:xfrm>
        <a:prstGeom prst="rect">
          <a:avLst/>
        </a:prstGeom>
      </dsp:spPr>
      <dsp:style>
        <a:lnRef idx="0">
          <a:schemeClr val="lt1"/>
        </a:lnRef>
        <a:fillRef idx="3">
          <a:schemeClr val="accent5"/>
        </a:fillRef>
        <a:effectRef idx="3">
          <a:scrgbClr r="0" g="0" b="0"/>
        </a:effectRef>
        <a:fontRef idx="minor">
          <a:schemeClr val="lt1"/>
        </a:fontRef>
      </dsp:style>
      <dsp:txBody>
        <a:bodyPr lIns="474460" tIns="22860" rIns="22860" bIns="2286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900" b="1" dirty="0" smtClean="0"/>
            <a:t>强大的筛选非法身份和无卡人员功能</a:t>
          </a:r>
          <a:endParaRPr lang="en-US" altLang="zh-CN" sz="900" b="1" dirty="0" smtClean="0"/>
        </a:p>
        <a:p>
          <a:pPr lvl="0">
            <a:lnSpc>
              <a:spcPct val="100000"/>
            </a:lnSpc>
            <a:spcBef>
              <a:spcPct val="0"/>
            </a:spcBef>
            <a:spcAft>
              <a:spcPct val="35000"/>
            </a:spcAft>
          </a:pPr>
          <a:r>
            <a:rPr lang="en-US" sz="900" b="1" dirty="0" smtClean="0"/>
            <a:t>24</a:t>
          </a:r>
          <a:r>
            <a:rPr lang="zh-CN" sz="900" b="1" dirty="0" smtClean="0"/>
            <a:t>小时不间断视频监控联动</a:t>
          </a:r>
          <a:endParaRPr lang="zh-CN" altLang="en-US" sz="900" dirty="0"/>
        </a:p>
      </dsp:txBody>
      <dsp:txXfrm>
        <a:off x="945570" y="2987675"/>
        <a:ext cx="3806958" cy="597745"/>
      </dsp:txXfrm>
    </dsp:sp>
    <dsp:sp modelId="{A1A66E7F-7E3A-42C5-9177-63441D782530}">
      <dsp:nvSpPr>
        <dsp:cNvPr id="14" name="椭圆 13"/>
        <dsp:cNvSpPr/>
      </dsp:nvSpPr>
      <dsp:spPr bwMode="white">
        <a:xfrm>
          <a:off x="571979" y="2912957"/>
          <a:ext cx="747182" cy="747182"/>
        </a:xfrm>
        <a:prstGeom prst="ellipse">
          <a:avLst/>
        </a:prstGeom>
      </dsp:spPr>
      <dsp:style>
        <a:lnRef idx="1">
          <a:schemeClr val="accent5"/>
        </a:lnRef>
        <a:fillRef idx="1">
          <a:schemeClr val="lt1"/>
        </a:fillRef>
        <a:effectRef idx="2">
          <a:scrgbClr r="0" g="0" b="0"/>
        </a:effectRef>
        <a:fontRef idx="minor"/>
      </dsp:style>
      <dsp:txXfrm>
        <a:off x="571979" y="2912957"/>
        <a:ext cx="747182" cy="747182"/>
      </dsp:txXfrm>
    </dsp:sp>
    <dsp:sp modelId="{6995A991-4464-4D36-9A59-1CF2E5CD9F79}">
      <dsp:nvSpPr>
        <dsp:cNvPr id="15" name="矩形 14"/>
        <dsp:cNvSpPr/>
      </dsp:nvSpPr>
      <dsp:spPr bwMode="white">
        <a:xfrm>
          <a:off x="517243" y="3884006"/>
          <a:ext cx="4235285" cy="597745"/>
        </a:xfrm>
        <a:prstGeom prst="rect">
          <a:avLst/>
        </a:prstGeom>
      </dsp:spPr>
      <dsp:style>
        <a:lnRef idx="0">
          <a:schemeClr val="lt1"/>
        </a:lnRef>
        <a:fillRef idx="3">
          <a:schemeClr val="accent6"/>
        </a:fillRef>
        <a:effectRef idx="3">
          <a:scrgbClr r="0" g="0" b="0"/>
        </a:effectRef>
        <a:fontRef idx="minor">
          <a:schemeClr val="lt1"/>
        </a:fontRef>
      </dsp:style>
      <dsp:txBody>
        <a:bodyPr lIns="474460" tIns="22860" rIns="22860" bIns="2286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sz="900" b="1" dirty="0" smtClean="0"/>
            <a:t>通道管理功能多样性</a:t>
          </a:r>
          <a:endParaRPr lang="en-US" altLang="zh-CN" sz="900" b="1" dirty="0" smtClean="0"/>
        </a:p>
        <a:p>
          <a:pPr lvl="0">
            <a:lnSpc>
              <a:spcPct val="100000"/>
            </a:lnSpc>
            <a:spcBef>
              <a:spcPct val="0"/>
            </a:spcBef>
            <a:spcAft>
              <a:spcPct val="35000"/>
            </a:spcAft>
          </a:pPr>
          <a:r>
            <a:rPr lang="zh-CN" sz="900" b="1" dirty="0" smtClean="0"/>
            <a:t>一台工作站至多可管理</a:t>
          </a:r>
          <a:r>
            <a:rPr lang="en-US" sz="900" b="1" dirty="0" smtClean="0"/>
            <a:t>12</a:t>
          </a:r>
          <a:r>
            <a:rPr lang="zh-CN" sz="900" b="1" dirty="0" smtClean="0"/>
            <a:t>路通道，工作站建议配置独立显卡。</a:t>
          </a:r>
          <a:endParaRPr lang="zh-CN" altLang="en-US" sz="900" dirty="0"/>
        </a:p>
      </dsp:txBody>
      <dsp:txXfrm>
        <a:off x="517243" y="3884006"/>
        <a:ext cx="4235285" cy="597745"/>
      </dsp:txXfrm>
    </dsp:sp>
    <dsp:sp modelId="{6996481A-42CB-49C2-88BD-6716E363FC4E}">
      <dsp:nvSpPr>
        <dsp:cNvPr id="16" name="椭圆 15"/>
        <dsp:cNvSpPr/>
      </dsp:nvSpPr>
      <dsp:spPr bwMode="white">
        <a:xfrm>
          <a:off x="143652" y="3809288"/>
          <a:ext cx="747182" cy="747182"/>
        </a:xfrm>
        <a:prstGeom prst="ellipse">
          <a:avLst/>
        </a:prstGeom>
      </dsp:spPr>
      <dsp:style>
        <a:lnRef idx="1">
          <a:schemeClr val="accent6"/>
        </a:lnRef>
        <a:fillRef idx="1">
          <a:schemeClr val="lt1"/>
        </a:fillRef>
        <a:effectRef idx="2">
          <a:scrgbClr r="0" g="0" b="0"/>
        </a:effectRef>
        <a:fontRef idx="minor"/>
      </dsp:style>
      <dsp:txXfrm>
        <a:off x="143652" y="3809288"/>
        <a:ext cx="747182" cy="747182"/>
      </dsp:txXfrm>
    </dsp:sp>
    <dsp:sp modelId="{99B68299-062F-408A-BFA1-F59C709A3111}">
      <dsp:nvSpPr>
        <dsp:cNvPr id="3" name="矩形 2" hidden="1"/>
        <dsp:cNvSpPr/>
      </dsp:nvSpPr>
      <dsp:spPr bwMode="white">
        <a:xfrm>
          <a:off x="133004" y="100671"/>
          <a:ext cx="36000" cy="36000"/>
        </a:xfrm>
        <a:prstGeom prst="rect">
          <a:avLst/>
        </a:prstGeom>
      </dsp:spPr>
      <dsp:style>
        <a:lnRef idx="0">
          <a:schemeClr val="lt1"/>
        </a:lnRef>
        <a:fillRef idx="3">
          <a:schemeClr val="accent2"/>
        </a:fillRef>
        <a:effectRef idx="3">
          <a:scrgbClr r="0" g="0" b="0"/>
        </a:effectRef>
        <a:fontRef idx="minor">
          <a:schemeClr val="lt1"/>
        </a:fontRef>
      </dsp:style>
      <dsp:txXfrm>
        <a:off x="133004" y="100671"/>
        <a:ext cx="36000" cy="36000"/>
      </dsp:txXfrm>
    </dsp:sp>
    <dsp:sp modelId="{47F05475-62F9-40BF-B1D1-A9D4F20A4432}">
      <dsp:nvSpPr>
        <dsp:cNvPr id="5" name="矩形 4" hidden="1"/>
        <dsp:cNvSpPr/>
      </dsp:nvSpPr>
      <dsp:spPr bwMode="white">
        <a:xfrm>
          <a:off x="1073909" y="2372217"/>
          <a:ext cx="36000" cy="36000"/>
        </a:xfrm>
        <a:prstGeom prst="rect">
          <a:avLst/>
        </a:prstGeom>
      </dsp:spPr>
      <dsp:style>
        <a:lnRef idx="0">
          <a:schemeClr val="lt1"/>
        </a:lnRef>
        <a:fillRef idx="3">
          <a:schemeClr val="accent2"/>
        </a:fillRef>
        <a:effectRef idx="3">
          <a:scrgbClr r="0" g="0" b="0"/>
        </a:effectRef>
        <a:fontRef idx="minor">
          <a:schemeClr val="lt1"/>
        </a:fontRef>
      </dsp:style>
      <dsp:txXfrm>
        <a:off x="1073909" y="2372217"/>
        <a:ext cx="36000" cy="36000"/>
      </dsp:txXfrm>
    </dsp:sp>
    <dsp:sp modelId="{E933C749-B9BC-41C2-9420-E0D6D89EACFF}">
      <dsp:nvSpPr>
        <dsp:cNvPr id="6" name="矩形 5" hidden="1"/>
        <dsp:cNvSpPr/>
      </dsp:nvSpPr>
      <dsp:spPr bwMode="white">
        <a:xfrm>
          <a:off x="133004" y="4643762"/>
          <a:ext cx="36000" cy="36000"/>
        </a:xfrm>
        <a:prstGeom prst="rect">
          <a:avLst/>
        </a:prstGeom>
      </dsp:spPr>
      <dsp:style>
        <a:lnRef idx="0">
          <a:schemeClr val="lt1"/>
        </a:lnRef>
        <a:fillRef idx="3">
          <a:schemeClr val="accent2"/>
        </a:fillRef>
        <a:effectRef idx="3">
          <a:scrgbClr r="0" g="0" b="0"/>
        </a:effectRef>
        <a:fontRef idx="minor">
          <a:schemeClr val="lt1"/>
        </a:fontRef>
      </dsp:style>
      <dsp:txXfrm>
        <a:off x="133004" y="4643762"/>
        <a:ext cx="36000" cy="36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FAB048-64AA-4C84-89D8-3A250C87783E}">
      <dsp:nvSpPr>
        <dsp:cNvPr id="0" name=""/>
        <dsp:cNvSpPr/>
      </dsp:nvSpPr>
      <dsp:spPr>
        <a:xfrm>
          <a:off x="0" y="0"/>
          <a:ext cx="679241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47D37A-32AC-44DC-8B3A-31831FCB4A90}">
      <dsp:nvSpPr>
        <dsp:cNvPr id="0" name=""/>
        <dsp:cNvSpPr/>
      </dsp:nvSpPr>
      <dsp:spPr>
        <a:xfrm>
          <a:off x="0" y="0"/>
          <a:ext cx="1129714" cy="4120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r>
            <a:rPr lang="zh-CN" altLang="en-US" sz="4000" kern="1200" dirty="0" smtClean="0">
              <a:latin typeface="微软雅黑" panose="020B0503020204020204" pitchFamily="34" charset="-122"/>
              <a:ea typeface="微软雅黑" panose="020B0503020204020204" pitchFamily="34" charset="-122"/>
            </a:rPr>
            <a:t>系统概述</a:t>
          </a:r>
          <a:endParaRPr lang="zh-CN" altLang="en-US" sz="4000" kern="1200" dirty="0">
            <a:latin typeface="微软雅黑" panose="020B0503020204020204" pitchFamily="34" charset="-122"/>
            <a:ea typeface="微软雅黑" panose="020B0503020204020204" pitchFamily="34" charset="-122"/>
          </a:endParaRPr>
        </a:p>
      </dsp:txBody>
      <dsp:txXfrm>
        <a:off x="0" y="0"/>
        <a:ext cx="1129714" cy="4120232"/>
      </dsp:txXfrm>
    </dsp:sp>
    <dsp:sp modelId="{92A34D41-DF05-40F7-A6BC-BB6631496515}">
      <dsp:nvSpPr>
        <dsp:cNvPr id="0" name=""/>
        <dsp:cNvSpPr/>
      </dsp:nvSpPr>
      <dsp:spPr>
        <a:xfrm>
          <a:off x="1231600" y="172615"/>
          <a:ext cx="5332046" cy="2137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n-US" altLang="zh-CN" sz="1300" kern="1200" dirty="0" smtClean="0">
              <a:latin typeface="微软雅黑" panose="020B0503020204020204" pitchFamily="34" charset="-122"/>
              <a:ea typeface="微软雅黑" panose="020B0503020204020204" pitchFamily="34" charset="-122"/>
            </a:rPr>
            <a:t>         </a:t>
          </a:r>
          <a:r>
            <a:rPr lang="zh-CN" altLang="zh-CN" sz="1300" kern="1200" dirty="0" smtClean="0">
              <a:latin typeface="微软雅黑" panose="020B0503020204020204" pitchFamily="34" charset="-122"/>
              <a:ea typeface="微软雅黑" panose="020B0503020204020204" pitchFamily="34" charset="-122"/>
            </a:rPr>
            <a:t>随着高校及科研院所管理变革的逐步推进，实验室及电子教室建设、维护与应用管理日趋向规范化、复杂化发展，实验室及电子教室管理工作也变得更加繁重和复杂。这就迫切需要先进管理技术手段规范、加强、简化实验室及电子教室应用管理工作。随着计算机、网络等技术的普及和物联网产业浪潮的兴起，在计算机网络支持下，基于物联网平台来进行实验室及电子教室综合管理已成为实验室及电子教室管理技术手段的必然发展趋势。</a:t>
          </a:r>
        </a:p>
      </dsp:txBody>
      <dsp:txXfrm>
        <a:off x="1231600" y="172615"/>
        <a:ext cx="5332046" cy="2137735"/>
      </dsp:txXfrm>
    </dsp:sp>
    <dsp:sp modelId="{030E5491-2B69-462A-A0BC-4E4A2B858360}">
      <dsp:nvSpPr>
        <dsp:cNvPr id="0" name=""/>
        <dsp:cNvSpPr/>
      </dsp:nvSpPr>
      <dsp:spPr>
        <a:xfrm>
          <a:off x="1129714" y="2310350"/>
          <a:ext cx="543393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465E42-806A-40F7-8BE2-C272BA38CE39}">
      <dsp:nvSpPr>
        <dsp:cNvPr id="0" name=""/>
        <dsp:cNvSpPr/>
      </dsp:nvSpPr>
      <dsp:spPr>
        <a:xfrm>
          <a:off x="1231600" y="2482965"/>
          <a:ext cx="5332046" cy="1461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n-US" altLang="zh-CN" sz="1300" kern="1200" dirty="0" smtClean="0">
              <a:latin typeface="微软雅黑" panose="020B0503020204020204" pitchFamily="34" charset="-122"/>
              <a:ea typeface="微软雅黑" panose="020B0503020204020204" pitchFamily="34" charset="-122"/>
            </a:rPr>
            <a:t>       </a:t>
          </a:r>
          <a:r>
            <a:rPr lang="zh-CN" altLang="zh-CN" sz="1300" kern="1200" dirty="0" smtClean="0">
              <a:latin typeface="微软雅黑" panose="020B0503020204020204" pitchFamily="34" charset="-122"/>
              <a:ea typeface="微软雅黑" panose="020B0503020204020204" pitchFamily="34" charset="-122"/>
            </a:rPr>
            <a:t>为了能够统一揭示实验室及电子教室信息，避免学生一卡多处刷的违规操作，本系统采用</a:t>
          </a:r>
          <a:r>
            <a:rPr lang="en-US" altLang="zh-CN" sz="1300" kern="1200" dirty="0" smtClean="0">
              <a:latin typeface="微软雅黑" panose="020B0503020204020204" pitchFamily="34" charset="-122"/>
              <a:ea typeface="微软雅黑" panose="020B0503020204020204" pitchFamily="34" charset="-122"/>
            </a:rPr>
            <a:t>B/S</a:t>
          </a:r>
          <a:r>
            <a:rPr lang="zh-CN" altLang="zh-CN" sz="1300" kern="1200" dirty="0" smtClean="0">
              <a:latin typeface="微软雅黑" panose="020B0503020204020204" pitchFamily="34" charset="-122"/>
              <a:ea typeface="微软雅黑" panose="020B0503020204020204" pitchFamily="34" charset="-122"/>
            </a:rPr>
            <a:t>结构，通过网络数据库统一存储所有实验室及电子教室管理数据。本系统具有系统对接功能：可与校园网对接，学生可通过网络预约。</a:t>
          </a:r>
          <a:endParaRPr lang="zh-CN" altLang="en-US" sz="1300" kern="1200" dirty="0">
            <a:latin typeface="微软雅黑" panose="020B0503020204020204" pitchFamily="34" charset="-122"/>
            <a:ea typeface="微软雅黑" panose="020B0503020204020204" pitchFamily="34" charset="-122"/>
          </a:endParaRPr>
        </a:p>
      </dsp:txBody>
      <dsp:txXfrm>
        <a:off x="1231600" y="2482965"/>
        <a:ext cx="5332046" cy="1461187"/>
      </dsp:txXfrm>
    </dsp:sp>
    <dsp:sp modelId="{1550DC89-9EA0-45B9-AB81-D319285A0867}">
      <dsp:nvSpPr>
        <dsp:cNvPr id="0" name=""/>
        <dsp:cNvSpPr/>
      </dsp:nvSpPr>
      <dsp:spPr>
        <a:xfrm>
          <a:off x="1129714" y="3944153"/>
          <a:ext cx="543393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9E82B-047C-446D-B89D-8043739AF816}">
      <dsp:nvSpPr>
        <dsp:cNvPr id="0" name=""/>
        <dsp:cNvSpPr/>
      </dsp:nvSpPr>
      <dsp:spPr>
        <a:xfrm>
          <a:off x="0" y="1863"/>
          <a:ext cx="7848872"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8F50F9-E901-4ED4-A100-65584ADB54BC}">
      <dsp:nvSpPr>
        <dsp:cNvPr id="0" name=""/>
        <dsp:cNvSpPr/>
      </dsp:nvSpPr>
      <dsp:spPr>
        <a:xfrm>
          <a:off x="0" y="1863"/>
          <a:ext cx="1066175" cy="381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r>
            <a:rPr lang="zh-CN" altLang="en-US" sz="3500" kern="1200" dirty="0">
              <a:latin typeface="微软雅黑" panose="020B0503020204020204" pitchFamily="34" charset="-122"/>
              <a:ea typeface="微软雅黑" panose="020B0503020204020204" pitchFamily="34" charset="-122"/>
            </a:rPr>
            <a:t>系统概述</a:t>
          </a:r>
        </a:p>
      </dsp:txBody>
      <dsp:txXfrm>
        <a:off x="0" y="1863"/>
        <a:ext cx="1066175" cy="3812698"/>
      </dsp:txXfrm>
    </dsp:sp>
    <dsp:sp modelId="{88025F18-ABFF-4914-B2A3-B7CB46FDDE9D}">
      <dsp:nvSpPr>
        <dsp:cNvPr id="0" name=""/>
        <dsp:cNvSpPr/>
      </dsp:nvSpPr>
      <dsp:spPr>
        <a:xfrm>
          <a:off x="1183908" y="77540"/>
          <a:ext cx="6161364" cy="1775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150000"/>
            </a:lnSpc>
            <a:spcBef>
              <a:spcPct val="0"/>
            </a:spcBef>
            <a:spcAft>
              <a:spcPct val="35000"/>
            </a:spcAft>
          </a:pPr>
          <a:r>
            <a:rPr lang="en-US" altLang="zh-CN" sz="1300" kern="1200" dirty="0">
              <a:latin typeface="微软雅黑" panose="020B0503020204020204" pitchFamily="34" charset="-122"/>
              <a:ea typeface="微软雅黑" panose="020B0503020204020204" pitchFamily="34" charset="-122"/>
            </a:rPr>
            <a:t>1</a:t>
          </a:r>
          <a:r>
            <a:rPr lang="zh-CN" altLang="en-US" sz="1300" kern="1200" dirty="0">
              <a:latin typeface="微软雅黑" panose="020B0503020204020204" pitchFamily="34" charset="-122"/>
              <a:ea typeface="微软雅黑" panose="020B0503020204020204" pitchFamily="34" charset="-122"/>
            </a:rPr>
            <a:t>、</a:t>
          </a:r>
          <a:r>
            <a:rPr lang="zh-CN" sz="1300" kern="1200" dirty="0">
              <a:latin typeface="微软雅黑" panose="020B0503020204020204" pitchFamily="34" charset="-122"/>
              <a:ea typeface="微软雅黑" panose="020B0503020204020204" pitchFamily="34" charset="-122"/>
            </a:rPr>
            <a:t>电子班牌是当今校园文化建设、数字化建设的系统之一，是学校日常工作、班级文化展示和拓展课堂交流等实现智慧校园的一个很好的应用载体。每个班级配置一台安装于教室门口极大的丰富学校整体的信息技术环境。实现了学校日常工作与环境美化的完美融合，为全方位培育和打造校园文化环境提供了一个优质的载体。</a:t>
          </a:r>
        </a:p>
      </dsp:txBody>
      <dsp:txXfrm>
        <a:off x="1183908" y="77540"/>
        <a:ext cx="6161364" cy="1775605"/>
      </dsp:txXfrm>
    </dsp:sp>
    <dsp:sp modelId="{8A7F70D1-BB76-4EC9-A393-E9EA19967DF9}">
      <dsp:nvSpPr>
        <dsp:cNvPr id="0" name=""/>
        <dsp:cNvSpPr/>
      </dsp:nvSpPr>
      <dsp:spPr>
        <a:xfrm>
          <a:off x="1066175" y="1853146"/>
          <a:ext cx="6279097"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89E7F7-EFB6-4458-A3FC-61290551F034}">
      <dsp:nvSpPr>
        <dsp:cNvPr id="0" name=""/>
        <dsp:cNvSpPr/>
      </dsp:nvSpPr>
      <dsp:spPr>
        <a:xfrm>
          <a:off x="1183908" y="1928822"/>
          <a:ext cx="3649499" cy="1805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150000"/>
            </a:lnSpc>
            <a:spcBef>
              <a:spcPct val="0"/>
            </a:spcBef>
            <a:spcAft>
              <a:spcPct val="35000"/>
            </a:spcAft>
          </a:pPr>
          <a:r>
            <a:rPr lang="en-US" altLang="zh-CN" sz="1300" kern="1200" dirty="0">
              <a:latin typeface="微软雅黑" panose="020B0503020204020204" pitchFamily="34" charset="-122"/>
              <a:ea typeface="微软雅黑" panose="020B0503020204020204" pitchFamily="34" charset="-122"/>
            </a:rPr>
            <a:t>2</a:t>
          </a:r>
          <a:r>
            <a:rPr lang="zh-CN" altLang="en-US" sz="1300" kern="1200" dirty="0">
              <a:latin typeface="微软雅黑" panose="020B0503020204020204" pitchFamily="34" charset="-122"/>
              <a:ea typeface="微软雅黑" panose="020B0503020204020204" pitchFamily="34" charset="-122"/>
            </a:rPr>
            <a:t>、</a:t>
          </a:r>
          <a:r>
            <a:rPr lang="zh-CN" sz="1300" kern="1200" dirty="0">
              <a:latin typeface="微软雅黑" panose="020B0503020204020204" pitchFamily="34" charset="-122"/>
              <a:ea typeface="微软雅黑" panose="020B0503020204020204" pitchFamily="34" charset="-122"/>
            </a:rPr>
            <a:t>电子班牌多用来显示班级信息，当前课程信息，班级活动信息以及学校的通知信息。信息内容为文字、图片、多媒体内容、</a:t>
          </a:r>
          <a:r>
            <a:rPr lang="en-US" sz="1300" kern="1200" dirty="0">
              <a:latin typeface="微软雅黑" panose="020B0503020204020204" pitchFamily="34" charset="-122"/>
              <a:ea typeface="微软雅黑" panose="020B0503020204020204" pitchFamily="34" charset="-122"/>
            </a:rPr>
            <a:t>flash</a:t>
          </a:r>
          <a:r>
            <a:rPr lang="zh-CN" sz="1300" kern="1200" dirty="0">
              <a:latin typeface="微软雅黑" panose="020B0503020204020204" pitchFamily="34" charset="-122"/>
              <a:ea typeface="微软雅黑" panose="020B0503020204020204" pitchFamily="34" charset="-122"/>
            </a:rPr>
            <a:t>等，为学生和老师提供新颖的师生交流及校园服务平台。</a:t>
          </a:r>
          <a:endParaRPr lang="zh-CN" altLang="en-US" sz="1300" kern="1200" dirty="0">
            <a:latin typeface="微软雅黑" panose="020B0503020204020204" pitchFamily="34" charset="-122"/>
            <a:ea typeface="微软雅黑" panose="020B0503020204020204" pitchFamily="34" charset="-122"/>
          </a:endParaRPr>
        </a:p>
      </dsp:txBody>
      <dsp:txXfrm>
        <a:off x="1183908" y="1928822"/>
        <a:ext cx="3649499" cy="1805710"/>
      </dsp:txXfrm>
    </dsp:sp>
    <dsp:sp modelId="{99432334-A168-48DC-997D-78E98909A54C}">
      <dsp:nvSpPr>
        <dsp:cNvPr id="0" name=""/>
        <dsp:cNvSpPr/>
      </dsp:nvSpPr>
      <dsp:spPr>
        <a:xfrm>
          <a:off x="1066175" y="3734532"/>
          <a:ext cx="6279097"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56A55C-9244-4FE3-ACA4-F5362C25BDB7}">
      <dsp:nvSpPr>
        <dsp:cNvPr id="0" name=""/>
        <dsp:cNvSpPr/>
      </dsp:nvSpPr>
      <dsp:spPr>
        <a:xfrm>
          <a:off x="1667" y="1434569"/>
          <a:ext cx="2031989" cy="812795"/>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zh-CN" altLang="en-US" sz="2100" kern="1200" dirty="0"/>
            <a:t>无缝连接传递信息</a:t>
          </a:r>
        </a:p>
      </dsp:txBody>
      <dsp:txXfrm>
        <a:off x="408065" y="1434569"/>
        <a:ext cx="1219194" cy="812795"/>
      </dsp:txXfrm>
    </dsp:sp>
    <dsp:sp modelId="{AF5F0540-A520-4946-BD23-F179A789EE22}">
      <dsp:nvSpPr>
        <dsp:cNvPr id="0" name=""/>
        <dsp:cNvSpPr/>
      </dsp:nvSpPr>
      <dsp:spPr>
        <a:xfrm>
          <a:off x="1830458" y="1434569"/>
          <a:ext cx="2031989" cy="812795"/>
        </a:xfrm>
        <a:prstGeom prst="chevron">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zh-CN" altLang="en-US" sz="2100" kern="1200" dirty="0"/>
            <a:t>课堂信息及时反馈</a:t>
          </a:r>
        </a:p>
      </dsp:txBody>
      <dsp:txXfrm>
        <a:off x="2236856" y="1434569"/>
        <a:ext cx="1219194" cy="812795"/>
      </dsp:txXfrm>
    </dsp:sp>
    <dsp:sp modelId="{4E143AE9-2805-445D-AA04-4E6C9239E609}">
      <dsp:nvSpPr>
        <dsp:cNvPr id="0" name=""/>
        <dsp:cNvSpPr/>
      </dsp:nvSpPr>
      <dsp:spPr>
        <a:xfrm>
          <a:off x="3659248" y="1434569"/>
          <a:ext cx="2031989" cy="812795"/>
        </a:xfrm>
        <a:prstGeom prst="chevron">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zh-CN" altLang="en-US" sz="2100" kern="1200" dirty="0"/>
            <a:t>班级透明化管理</a:t>
          </a:r>
        </a:p>
      </dsp:txBody>
      <dsp:txXfrm>
        <a:off x="4065646" y="1434569"/>
        <a:ext cx="1219194" cy="8127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4DB31-F860-4894-AF7C-0AC5306A89CD}">
      <dsp:nvSpPr>
        <dsp:cNvPr id="0" name=""/>
        <dsp:cNvSpPr/>
      </dsp:nvSpPr>
      <dsp:spPr>
        <a:xfrm rot="5400000">
          <a:off x="312616" y="782905"/>
          <a:ext cx="936633" cy="1558537"/>
        </a:xfrm>
        <a:prstGeom prst="corner">
          <a:avLst>
            <a:gd name="adj1" fmla="val 16120"/>
            <a:gd name="adj2" fmla="val 16110"/>
          </a:avLst>
        </a:prstGeom>
        <a:gradFill rotWithShape="0">
          <a:gsLst>
            <a:gs pos="0">
              <a:schemeClr val="accent5">
                <a:alpha val="90000"/>
                <a:hueOff val="0"/>
                <a:satOff val="0"/>
                <a:lumOff val="0"/>
                <a:alphaOff val="0"/>
                <a:shade val="51000"/>
                <a:satMod val="130000"/>
              </a:schemeClr>
            </a:gs>
            <a:gs pos="80000">
              <a:schemeClr val="accent5">
                <a:alpha val="90000"/>
                <a:hueOff val="0"/>
                <a:satOff val="0"/>
                <a:lumOff val="0"/>
                <a:alphaOff val="0"/>
                <a:shade val="93000"/>
                <a:satMod val="130000"/>
              </a:schemeClr>
            </a:gs>
            <a:gs pos="100000">
              <a:schemeClr val="accent5">
                <a:alpha val="90000"/>
                <a:hueOff val="0"/>
                <a:satOff val="0"/>
                <a:lumOff val="0"/>
                <a:alphaOff val="0"/>
                <a:shade val="94000"/>
                <a:satMod val="135000"/>
              </a:schemeClr>
            </a:gs>
          </a:gsLst>
          <a:lin ang="16200000" scaled="0"/>
        </a:gradFill>
        <a:ln w="9525" cap="flat" cmpd="sng" algn="ctr">
          <a:solidFill>
            <a:schemeClr val="accent5">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1E16602-CCD1-4444-BACD-9D237649F6DC}">
      <dsp:nvSpPr>
        <dsp:cNvPr id="0" name=""/>
        <dsp:cNvSpPr/>
      </dsp:nvSpPr>
      <dsp:spPr>
        <a:xfrm>
          <a:off x="156268" y="1248572"/>
          <a:ext cx="1407056" cy="1233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zh-CN" altLang="en-US" sz="1600" b="1" kern="1200" dirty="0">
              <a:latin typeface="微软雅黑" panose="020B0503020204020204" pitchFamily="34" charset="-122"/>
              <a:ea typeface="微软雅黑" panose="020B0503020204020204" pitchFamily="34" charset="-122"/>
            </a:rPr>
            <a:t>电子班牌交互，系统完善校园建设</a:t>
          </a:r>
        </a:p>
      </dsp:txBody>
      <dsp:txXfrm>
        <a:off x="156268" y="1248572"/>
        <a:ext cx="1407056" cy="1233367"/>
      </dsp:txXfrm>
    </dsp:sp>
    <dsp:sp modelId="{A917608F-28EB-43EA-ADF3-CC20A8A0A672}">
      <dsp:nvSpPr>
        <dsp:cNvPr id="0" name=""/>
        <dsp:cNvSpPr/>
      </dsp:nvSpPr>
      <dsp:spPr>
        <a:xfrm>
          <a:off x="1297842" y="668164"/>
          <a:ext cx="265482" cy="265482"/>
        </a:xfrm>
        <a:prstGeom prst="triangle">
          <a:avLst>
            <a:gd name="adj" fmla="val 100000"/>
          </a:avLst>
        </a:prstGeom>
        <a:gradFill rotWithShape="0">
          <a:gsLst>
            <a:gs pos="0">
              <a:schemeClr val="accent5">
                <a:alpha val="90000"/>
                <a:hueOff val="0"/>
                <a:satOff val="0"/>
                <a:lumOff val="0"/>
                <a:alphaOff val="-10000"/>
                <a:shade val="51000"/>
                <a:satMod val="130000"/>
              </a:schemeClr>
            </a:gs>
            <a:gs pos="80000">
              <a:schemeClr val="accent5">
                <a:alpha val="90000"/>
                <a:hueOff val="0"/>
                <a:satOff val="0"/>
                <a:lumOff val="0"/>
                <a:alphaOff val="-10000"/>
                <a:shade val="93000"/>
                <a:satMod val="130000"/>
              </a:schemeClr>
            </a:gs>
            <a:gs pos="100000">
              <a:schemeClr val="accent5">
                <a:alpha val="90000"/>
                <a:hueOff val="0"/>
                <a:satOff val="0"/>
                <a:lumOff val="0"/>
                <a:alphaOff val="-10000"/>
                <a:shade val="94000"/>
                <a:satMod val="135000"/>
              </a:schemeClr>
            </a:gs>
          </a:gsLst>
          <a:lin ang="16200000" scaled="0"/>
        </a:gradFill>
        <a:ln w="9525" cap="flat" cmpd="sng" algn="ctr">
          <a:solidFill>
            <a:schemeClr val="accent5">
              <a:alpha val="90000"/>
              <a:hueOff val="0"/>
              <a:satOff val="0"/>
              <a:lumOff val="0"/>
              <a:alphaOff val="-1000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2F6AFA0-5219-4F07-9B45-2D568C39D529}">
      <dsp:nvSpPr>
        <dsp:cNvPr id="0" name=""/>
        <dsp:cNvSpPr/>
      </dsp:nvSpPr>
      <dsp:spPr>
        <a:xfrm rot="5400000">
          <a:off x="2035127" y="356668"/>
          <a:ext cx="936633" cy="1558537"/>
        </a:xfrm>
        <a:prstGeom prst="corner">
          <a:avLst>
            <a:gd name="adj1" fmla="val 16120"/>
            <a:gd name="adj2" fmla="val 16110"/>
          </a:avLst>
        </a:prstGeom>
        <a:gradFill rotWithShape="0">
          <a:gsLst>
            <a:gs pos="0">
              <a:schemeClr val="accent5">
                <a:alpha val="90000"/>
                <a:hueOff val="0"/>
                <a:satOff val="0"/>
                <a:lumOff val="0"/>
                <a:alphaOff val="-20000"/>
                <a:shade val="51000"/>
                <a:satMod val="130000"/>
              </a:schemeClr>
            </a:gs>
            <a:gs pos="80000">
              <a:schemeClr val="accent5">
                <a:alpha val="90000"/>
                <a:hueOff val="0"/>
                <a:satOff val="0"/>
                <a:lumOff val="0"/>
                <a:alphaOff val="-20000"/>
                <a:shade val="93000"/>
                <a:satMod val="130000"/>
              </a:schemeClr>
            </a:gs>
            <a:gs pos="100000">
              <a:schemeClr val="accent5">
                <a:alpha val="90000"/>
                <a:hueOff val="0"/>
                <a:satOff val="0"/>
                <a:lumOff val="0"/>
                <a:alphaOff val="-20000"/>
                <a:shade val="94000"/>
                <a:satMod val="135000"/>
              </a:schemeClr>
            </a:gs>
          </a:gsLst>
          <a:lin ang="16200000" scaled="0"/>
        </a:gradFill>
        <a:ln w="9525" cap="flat" cmpd="sng" algn="ctr">
          <a:solidFill>
            <a:schemeClr val="accent5">
              <a:alpha val="90000"/>
              <a:hueOff val="0"/>
              <a:satOff val="0"/>
              <a:lumOff val="0"/>
              <a:alphaOff val="-2000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513D076-CA8F-4C9A-A6B8-A87A2F5FCBC3}">
      <dsp:nvSpPr>
        <dsp:cNvPr id="0" name=""/>
        <dsp:cNvSpPr/>
      </dsp:nvSpPr>
      <dsp:spPr>
        <a:xfrm>
          <a:off x="1878780" y="822335"/>
          <a:ext cx="1407056" cy="1233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zh-CN" altLang="en-US" sz="1600" b="1" kern="1200" dirty="0">
              <a:latin typeface="微软雅黑" panose="020B0503020204020204" pitchFamily="34" charset="-122"/>
              <a:ea typeface="微软雅黑" panose="020B0503020204020204" pitchFamily="34" charset="-122"/>
            </a:rPr>
            <a:t>信息共享，家校互通</a:t>
          </a:r>
        </a:p>
      </dsp:txBody>
      <dsp:txXfrm>
        <a:off x="1878780" y="822335"/>
        <a:ext cx="1407056" cy="1233367"/>
      </dsp:txXfrm>
    </dsp:sp>
    <dsp:sp modelId="{A57AC0DD-3670-4CCF-95D1-122B7C7C3D84}">
      <dsp:nvSpPr>
        <dsp:cNvPr id="0" name=""/>
        <dsp:cNvSpPr/>
      </dsp:nvSpPr>
      <dsp:spPr>
        <a:xfrm>
          <a:off x="3020354" y="241927"/>
          <a:ext cx="265482" cy="265482"/>
        </a:xfrm>
        <a:prstGeom prst="triangle">
          <a:avLst>
            <a:gd name="adj" fmla="val 100000"/>
          </a:avLst>
        </a:prstGeom>
        <a:gradFill rotWithShape="0">
          <a:gsLst>
            <a:gs pos="0">
              <a:schemeClr val="accent5">
                <a:alpha val="90000"/>
                <a:hueOff val="0"/>
                <a:satOff val="0"/>
                <a:lumOff val="0"/>
                <a:alphaOff val="-30000"/>
                <a:shade val="51000"/>
                <a:satMod val="130000"/>
              </a:schemeClr>
            </a:gs>
            <a:gs pos="80000">
              <a:schemeClr val="accent5">
                <a:alpha val="90000"/>
                <a:hueOff val="0"/>
                <a:satOff val="0"/>
                <a:lumOff val="0"/>
                <a:alphaOff val="-30000"/>
                <a:shade val="93000"/>
                <a:satMod val="130000"/>
              </a:schemeClr>
            </a:gs>
            <a:gs pos="100000">
              <a:schemeClr val="accent5">
                <a:alpha val="90000"/>
                <a:hueOff val="0"/>
                <a:satOff val="0"/>
                <a:lumOff val="0"/>
                <a:alphaOff val="-30000"/>
                <a:shade val="94000"/>
                <a:satMod val="135000"/>
              </a:schemeClr>
            </a:gs>
          </a:gsLst>
          <a:lin ang="16200000" scaled="0"/>
        </a:gradFill>
        <a:ln w="9525" cap="flat" cmpd="sng" algn="ctr">
          <a:solidFill>
            <a:schemeClr val="accent5">
              <a:alpha val="90000"/>
              <a:hueOff val="0"/>
              <a:satOff val="0"/>
              <a:lumOff val="0"/>
              <a:alphaOff val="-3000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D9D9FA3-9248-4623-8EFD-1EFD13011082}">
      <dsp:nvSpPr>
        <dsp:cNvPr id="0" name=""/>
        <dsp:cNvSpPr/>
      </dsp:nvSpPr>
      <dsp:spPr>
        <a:xfrm rot="5400000">
          <a:off x="3757639" y="-69568"/>
          <a:ext cx="936633" cy="1558537"/>
        </a:xfrm>
        <a:prstGeom prst="corner">
          <a:avLst>
            <a:gd name="adj1" fmla="val 16120"/>
            <a:gd name="adj2" fmla="val 16110"/>
          </a:avLst>
        </a:prstGeom>
        <a:gradFill rotWithShape="0">
          <a:gsLst>
            <a:gs pos="0">
              <a:schemeClr val="accent5">
                <a:alpha val="90000"/>
                <a:hueOff val="0"/>
                <a:satOff val="0"/>
                <a:lumOff val="0"/>
                <a:alphaOff val="-40000"/>
                <a:shade val="51000"/>
                <a:satMod val="130000"/>
              </a:schemeClr>
            </a:gs>
            <a:gs pos="80000">
              <a:schemeClr val="accent5">
                <a:alpha val="90000"/>
                <a:hueOff val="0"/>
                <a:satOff val="0"/>
                <a:lumOff val="0"/>
                <a:alphaOff val="-40000"/>
                <a:shade val="93000"/>
                <a:satMod val="130000"/>
              </a:schemeClr>
            </a:gs>
            <a:gs pos="100000">
              <a:schemeClr val="accent5">
                <a:alpha val="90000"/>
                <a:hueOff val="0"/>
                <a:satOff val="0"/>
                <a:lumOff val="0"/>
                <a:alphaOff val="-40000"/>
                <a:shade val="94000"/>
                <a:satMod val="135000"/>
              </a:schemeClr>
            </a:gs>
          </a:gsLst>
          <a:lin ang="16200000" scaled="0"/>
        </a:gradFill>
        <a:ln w="9525" cap="flat" cmpd="sng" algn="ctr">
          <a:solidFill>
            <a:schemeClr val="accent5">
              <a:alpha val="90000"/>
              <a:hueOff val="0"/>
              <a:satOff val="0"/>
              <a:lumOff val="0"/>
              <a:alphaOff val="-4000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4DC1B01-703B-481A-A83A-357A60FED1FA}">
      <dsp:nvSpPr>
        <dsp:cNvPr id="0" name=""/>
        <dsp:cNvSpPr/>
      </dsp:nvSpPr>
      <dsp:spPr>
        <a:xfrm>
          <a:off x="3601292" y="396098"/>
          <a:ext cx="1407056" cy="1233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zh-CN" altLang="en-US" sz="1600" b="1" kern="1200" dirty="0">
              <a:latin typeface="微软雅黑" panose="020B0503020204020204" pitchFamily="34" charset="-122"/>
              <a:ea typeface="微软雅黑" panose="020B0503020204020204" pitchFamily="34" charset="-122"/>
            </a:rPr>
            <a:t>支付缴费，样样精通</a:t>
          </a:r>
        </a:p>
      </dsp:txBody>
      <dsp:txXfrm>
        <a:off x="3601292" y="396098"/>
        <a:ext cx="1407056" cy="1233367"/>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parTxLTRAlign" val="r"/>
                    <dgm:param type="parTxRTLAlign" val="r"/>
                    <dgm:param type="txAnchorVert" val="t"/>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parTxLTRAlign" val="l"/>
                            <dgm:param type="parTxRTLAlign" val="r"/>
                            <dgm:param type="txAnchorVert" val="t"/>
                          </dgm:alg>
                        </dgm:if>
                        <dgm:else name="Name15">
                          <dgm:alg type="tx">
                            <dgm:param type="parTxLTRAlign" val="l"/>
                            <dgm:param type="parTxRTLAlign" val="l"/>
                            <dgm:param type="txAnchorVert" val="t"/>
                          </dgm:alg>
                        </dgm:else>
                      </dgm:choose>
                    </dgm:if>
                    <dgm:else name="Name16">
                      <dgm:choose name="Name17">
                        <dgm:if name="Name18" axis="root des" ptType="all node" func="maxDepth" op="gt" val="1">
                          <dgm:alg type="tx">
                            <dgm:param type="parTxLTRAlign" val="l"/>
                            <dgm:param type="parTxRTLAlign" val="r"/>
                            <dgm:param type="txAnchorVertCh" val="b"/>
                            <dgm:param type="txAnchorVert" val="b"/>
                          </dgm:alg>
                        </dgm:if>
                        <dgm:else name="Name1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parTxLTRAlign" val="l"/>
                            <dgm:param type="parTxRTLAlign" val="r"/>
                            <dgm:param type="txAnchorVert" val="t"/>
                          </dgm:alg>
                        </dgm:if>
                        <dgm:else name="Name28">
                          <dgm:alg type="tx">
                            <dgm:param type="parTxLTRAlign" val="l"/>
                            <dgm:param type="parTxRTLAlign" val="l"/>
                            <dgm:param type="txAnchorVert" val="t"/>
                          </dgm:alg>
                        </dgm:else>
                      </dgm:choose>
                    </dgm:if>
                    <dgm:else name="Name29">
                      <dgm:choose name="Name30">
                        <dgm:if name="Name31" axis="root des" ptType="all node" func="maxDepth" op="gt" val="1">
                          <dgm:alg type="tx">
                            <dgm:param type="parTxLTRAlign" val="l"/>
                            <dgm:param type="parTxRTLAlign" val="r"/>
                            <dgm:param type="txAnchorVertCh" val="b"/>
                            <dgm:param type="txAnchorVert" val="b"/>
                          </dgm:alg>
                        </dgm:if>
                        <dgm:else name="Name3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parTxLTRAlign" val="l"/>
                            <dgm:param type="parTxRTLAlign" val="r"/>
                            <dgm:param type="txAnchorVert" val="t"/>
                          </dgm:alg>
                        </dgm:if>
                        <dgm:else name="Name45">
                          <dgm:alg type="tx">
                            <dgm:param type="parTxLTRAlign" val="l"/>
                            <dgm:param type="parTxRTLAlign" val="l"/>
                            <dgm:param type="txAnchorVert" val="t"/>
                          </dgm:alg>
                        </dgm:else>
                      </dgm:choose>
                    </dgm:if>
                    <dgm:else name="Name46">
                      <dgm:choose name="Name47">
                        <dgm:if name="Name48" axis="root des" ptType="all node" func="maxDepth" op="gt" val="1">
                          <dgm:alg type="tx">
                            <dgm:param type="parTxLTRAlign" val="l"/>
                            <dgm:param type="parTxRTLAlign" val="r"/>
                            <dgm:param type="txAnchorVertCh" val="b"/>
                            <dgm:param type="txAnchorVert" val="b"/>
                          </dgm:alg>
                        </dgm:if>
                        <dgm:else name="Name4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parTxLTRAlign" val="l"/>
                            <dgm:param type="parTxRTLAlign" val="r"/>
                            <dgm:param type="txAnchorVert" val="t"/>
                          </dgm:alg>
                        </dgm:if>
                        <dgm:else name="Name58">
                          <dgm:alg type="tx">
                            <dgm:param type="parTxLTRAlign" val="l"/>
                            <dgm:param type="parTxRTLAlign" val="l"/>
                            <dgm:param type="txAnchorVert" val="t"/>
                          </dgm:alg>
                        </dgm:else>
                      </dgm:choose>
                    </dgm:if>
                    <dgm:else name="Name59">
                      <dgm:choose name="Name60">
                        <dgm:if name="Name61" axis="root des" ptType="all node" func="maxDepth" op="gt" val="1">
                          <dgm:alg type="tx">
                            <dgm:param type="parTxLTRAlign" val="l"/>
                            <dgm:param type="parTxRTLAlign" val="r"/>
                            <dgm:param type="txAnchorVertCh" val="b"/>
                            <dgm:param type="txAnchorVert" val="b"/>
                          </dgm:alg>
                        </dgm:if>
                        <dgm:else name="Name6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parTxLTRAlign" val="l"/>
                            <dgm:param type="parTxRTLAlign" val="r"/>
                            <dgm:param type="txAnchorVert" val="t"/>
                          </dgm:alg>
                        </dgm:if>
                        <dgm:else name="Name71">
                          <dgm:alg type="tx">
                            <dgm:param type="parTxLTRAlign" val="l"/>
                            <dgm:param type="parTxRTLAlign" val="l"/>
                            <dgm:param type="txAnchorVert" val="t"/>
                          </dgm:alg>
                        </dgm:else>
                      </dgm:choose>
                    </dgm:if>
                    <dgm:else name="Name72">
                      <dgm:choose name="Name73">
                        <dgm:if name="Name74" axis="root des" ptType="all node" func="maxDepth" op="gt" val="1">
                          <dgm:alg type="tx">
                            <dgm:param type="parTxLTRAlign" val="l"/>
                            <dgm:param type="parTxRTLAlign" val="r"/>
                            <dgm:param type="txAnchorVertCh" val="b"/>
                            <dgm:param type="txAnchorVert" val="b"/>
                          </dgm:alg>
                        </dgm:if>
                        <dgm:else name="Name7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param type="txAnchorVert" val="t"/>
                          </dgm:alg>
                        </dgm:if>
                        <dgm:else name="Name88">
                          <dgm:alg type="tx">
                            <dgm:param type="parTxLTRAlign" val="l"/>
                            <dgm:param type="parTxRTLAlign" val="l"/>
                            <dgm:param type="txAnchorVert" val="t"/>
                          </dgm:alg>
                        </dgm:else>
                      </dgm:choose>
                    </dgm:if>
                    <dgm:else name="Name89">
                      <dgm:choose name="Name90">
                        <dgm:if name="Name91" axis="root des" ptType="all node" func="maxDepth" op="gt" val="1">
                          <dgm:alg type="tx">
                            <dgm:param type="parTxLTRAlign" val="l"/>
                            <dgm:param type="parTxRTLAlign" val="r"/>
                            <dgm:param type="txAnchorVertCh" val="b"/>
                            <dgm:param type="txAnchorVert" val="b"/>
                          </dgm:alg>
                        </dgm:if>
                        <dgm:else name="Name9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parTxLTRAlign" val="l"/>
                            <dgm:param type="parTxRTLAlign" val="r"/>
                            <dgm:param type="txAnchorVert" val="t"/>
                          </dgm:alg>
                        </dgm:if>
                        <dgm:else name="Name101">
                          <dgm:alg type="tx">
                            <dgm:param type="parTxLTRAlign" val="l"/>
                            <dgm:param type="parTxRTLAlign" val="l"/>
                            <dgm:param type="txAnchorVert" val="t"/>
                          </dgm:alg>
                        </dgm:else>
                      </dgm:choose>
                    </dgm:if>
                    <dgm:else name="Name102">
                      <dgm:choose name="Name103">
                        <dgm:if name="Name104" axis="root des" ptType="all node" func="maxDepth" op="gt" val="1">
                          <dgm:alg type="tx">
                            <dgm:param type="parTxLTRAlign" val="l"/>
                            <dgm:param type="parTxRTLAlign" val="r"/>
                            <dgm:param type="txAnchorVertCh" val="b"/>
                            <dgm:param type="txAnchorVert" val="b"/>
                          </dgm:alg>
                        </dgm:if>
                        <dgm:else name="Name10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parTxLTRAlign" val="l"/>
                            <dgm:param type="parTxRTLAlign" val="r"/>
                            <dgm:param type="txAnchorVert" val="t"/>
                          </dgm:alg>
                        </dgm:if>
                        <dgm:else name="Name114">
                          <dgm:alg type="tx">
                            <dgm:param type="parTxLTRAlign" val="l"/>
                            <dgm:param type="parTxRTLAlign" val="l"/>
                            <dgm:param type="txAnchorVert" val="t"/>
                          </dgm:alg>
                        </dgm:else>
                      </dgm:choose>
                    </dgm:if>
                    <dgm:else name="Name115">
                      <dgm:choose name="Name116">
                        <dgm:if name="Name117" axis="root des" ptType="all node" func="maxDepth" op="gt" val="1">
                          <dgm:alg type="tx">
                            <dgm:param type="parTxLTRAlign" val="l"/>
                            <dgm:param type="parTxRTLAlign" val="r"/>
                            <dgm:param type="txAnchorVertCh" val="b"/>
                            <dgm:param type="txAnchorVert" val="b"/>
                          </dgm:alg>
                        </dgm:if>
                        <dgm:else name="Name11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parTxLTRAlign" val="l"/>
                            <dgm:param type="parTxRTLAlign" val="r"/>
                            <dgm:param type="txAnchorVert" val="t"/>
                          </dgm:alg>
                        </dgm:if>
                        <dgm:else name="Name127">
                          <dgm:alg type="tx">
                            <dgm:param type="parTxLTRAlign" val="l"/>
                            <dgm:param type="parTxRTLAlign" val="l"/>
                            <dgm:param type="txAnchorVert" val="t"/>
                          </dgm:alg>
                        </dgm:else>
                      </dgm:choose>
                    </dgm:if>
                    <dgm:else name="Name128">
                      <dgm:choose name="Name129">
                        <dgm:if name="Name130" axis="root des" ptType="all node" func="maxDepth" op="gt" val="1">
                          <dgm:alg type="tx">
                            <dgm:param type="parTxLTRAlign" val="l"/>
                            <dgm:param type="parTxRTLAlign" val="r"/>
                            <dgm:param type="txAnchorVertCh" val="b"/>
                            <dgm:param type="txAnchorVert" val="b"/>
                          </dgm:alg>
                        </dgm:if>
                        <dgm:else name="Name13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parTxLTRAlign" val="l"/>
                            <dgm:param type="parTxRTLAlign" val="r"/>
                            <dgm:param type="txAnchorVert" val="t"/>
                          </dgm:alg>
                        </dgm:if>
                        <dgm:else name="Name144">
                          <dgm:alg type="tx">
                            <dgm:param type="parTxLTRAlign" val="l"/>
                            <dgm:param type="parTxRTLAlign" val="l"/>
                            <dgm:param type="txAnchorVert" val="t"/>
                          </dgm:alg>
                        </dgm:else>
                      </dgm:choose>
                    </dgm:if>
                    <dgm:else name="Name145">
                      <dgm:choose name="Name146">
                        <dgm:if name="Name147" axis="root des" ptType="all node" func="maxDepth" op="gt" val="1">
                          <dgm:alg type="tx">
                            <dgm:param type="parTxLTRAlign" val="l"/>
                            <dgm:param type="parTxRTLAlign" val="r"/>
                            <dgm:param type="txAnchorVertCh" val="b"/>
                            <dgm:param type="txAnchorVert" val="b"/>
                          </dgm:alg>
                        </dgm:if>
                        <dgm:else name="Name14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parTxLTRAlign" val="l"/>
                            <dgm:param type="parTxRTLAlign" val="r"/>
                            <dgm:param type="txAnchorVert" val="t"/>
                          </dgm:alg>
                        </dgm:if>
                        <dgm:else name="Name157">
                          <dgm:alg type="tx">
                            <dgm:param type="parTxLTRAlign" val="l"/>
                            <dgm:param type="parTxRTLAlign" val="l"/>
                            <dgm:param type="txAnchorVert" val="t"/>
                          </dgm:alg>
                        </dgm:else>
                      </dgm:choose>
                    </dgm:if>
                    <dgm:else name="Name158">
                      <dgm:choose name="Name159">
                        <dgm:if name="Name160" axis="root des" ptType="all node" func="maxDepth" op="gt" val="1">
                          <dgm:alg type="tx">
                            <dgm:param type="parTxLTRAlign" val="l"/>
                            <dgm:param type="parTxRTLAlign" val="r"/>
                            <dgm:param type="txAnchorVertCh" val="b"/>
                            <dgm:param type="txAnchorVert" val="b"/>
                          </dgm:alg>
                        </dgm:if>
                        <dgm:else name="Name16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parTxLTRAlign" val="l"/>
                            <dgm:param type="parTxRTLAlign" val="r"/>
                            <dgm:param type="txAnchorVert" val="t"/>
                          </dgm:alg>
                        </dgm:if>
                        <dgm:else name="Name170">
                          <dgm:alg type="tx">
                            <dgm:param type="parTxLTRAlign" val="l"/>
                            <dgm:param type="parTxRTLAlign" val="l"/>
                            <dgm:param type="txAnchorVert" val="t"/>
                          </dgm:alg>
                        </dgm:else>
                      </dgm:choose>
                    </dgm:if>
                    <dgm:else name="Name171">
                      <dgm:choose name="Name172">
                        <dgm:if name="Name173" axis="root des" ptType="all node" func="maxDepth" op="gt" val="1">
                          <dgm:alg type="tx">
                            <dgm:param type="parTxLTRAlign" val="l"/>
                            <dgm:param type="parTxRTLAlign" val="r"/>
                            <dgm:param type="txAnchorVertCh" val="b"/>
                            <dgm:param type="txAnchorVert" val="b"/>
                          </dgm:alg>
                        </dgm:if>
                        <dgm:else name="Name174">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parTxLTRAlign" val="l"/>
                            <dgm:param type="parTxRTLAlign" val="r"/>
                            <dgm:param type="txAnchorVert" val="t"/>
                          </dgm:alg>
                        </dgm:if>
                        <dgm:else name="Name183">
                          <dgm:alg type="tx">
                            <dgm:param type="parTxLTRAlign" val="l"/>
                            <dgm:param type="parTxRTLAlign" val="l"/>
                            <dgm:param type="txAnchorVert" val="t"/>
                          </dgm:alg>
                        </dgm:else>
                      </dgm:choose>
                    </dgm:if>
                    <dgm:else name="Name184">
                      <dgm:choose name="Name185">
                        <dgm:if name="Name186" axis="root des" ptType="all node" func="maxDepth" op="gt" val="1">
                          <dgm:alg type="tx">
                            <dgm:param type="parTxLTRAlign" val="l"/>
                            <dgm:param type="parTxRTLAlign" val="r"/>
                            <dgm:param type="txAnchorVertCh" val="b"/>
                            <dgm:param type="txAnchorVert" val="b"/>
                          </dgm:alg>
                        </dgm:if>
                        <dgm:else name="Name187">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parTxLTRAlign" val="l"/>
                            <dgm:param type="parTxRTLAlign" val="r"/>
                            <dgm:param type="txAnchorVert" val="t"/>
                          </dgm:alg>
                        </dgm:if>
                        <dgm:else name="Name196">
                          <dgm:alg type="tx">
                            <dgm:param type="parTxLTRAlign" val="l"/>
                            <dgm:param type="parTxRTLAlign" val="l"/>
                            <dgm:param type="txAnchorVert" val="t"/>
                          </dgm:alg>
                        </dgm:else>
                      </dgm:choose>
                    </dgm:if>
                    <dgm:else name="Name197">
                      <dgm:choose name="Name198">
                        <dgm:if name="Name199" axis="root des" ptType="all node" func="maxDepth" op="gt" val="1">
                          <dgm:alg type="tx">
                            <dgm:param type="parTxLTRAlign" val="l"/>
                            <dgm:param type="parTxRTLAlign" val="r"/>
                            <dgm:param type="txAnchorVertCh" val="b"/>
                            <dgm:param type="txAnchorVert" val="b"/>
                          </dgm:alg>
                        </dgm:if>
                        <dgm:else name="Name200">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bkpt" val="fixed"/>
          <dgm:param type="bkPtFixedVal" val="1"/>
          <dgm:param type="off" val="off"/>
          <dgm:param type="grDir" val="bL"/>
          <dgm:param type="flowDir" val="row"/>
        </dgm:alg>
      </dgm:if>
      <dgm:else name="Name2">
        <dgm:alg type="snake">
          <dgm:param type="bkpt" val="fixed"/>
          <dgm:param type="bkPtFixedVal" val="1"/>
          <dgm:param type="off" val="off"/>
          <dgm:param type="grDir" val="bR"/>
          <dgm:param type="flowDir" val="row"/>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type="corner" r:blip="" rot="90">
                <dgm:adjLst>
                  <dgm:adj idx="1" val="0.1612"/>
                  <dgm:adj idx="2" val="0.1611"/>
                </dgm:adjLst>
              </dgm:shape>
            </dgm:if>
            <dgm:else name="Name8">
              <dgm:shape xmlns:r="http://schemas.openxmlformats.org/officeDocument/2006/relationships" type="corner" r:blip="" rot="180">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type="triangle" r:blip="" rot="90">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ar" val="2.5"/>
      <dgm:param type="vertAlign" val="mid"/>
      <dgm:param type="horzAlign" val="ctr"/>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rSet qsTypeId="urn:microsoft.com/office/officeart/2005/8/quickstyle/simple5"/>
        </dgm:pt>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type="chevron" r:blip="" rot="180">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type="chevron" r:blip="" rot="180">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bkpt" val="fixed"/>
          <dgm:param type="bkPtFixedVal" val="1"/>
          <dgm:param type="off" val="off"/>
          <dgm:param type="grDir" val="bL"/>
          <dgm:param type="flowDir" val="row"/>
        </dgm:alg>
      </dgm:if>
      <dgm:else name="Name2">
        <dgm:alg type="snake">
          <dgm:param type="bkpt" val="fixed"/>
          <dgm:param type="bkPtFixedVal" val="1"/>
          <dgm:param type="off" val="off"/>
          <dgm:param type="grDir" val="bR"/>
          <dgm:param type="flowDir" val="row"/>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type="corner" r:blip="" rot="90">
                <dgm:adjLst>
                  <dgm:adj idx="1" val="0.1612"/>
                  <dgm:adj idx="2" val="0.1611"/>
                </dgm:adjLst>
              </dgm:shape>
            </dgm:if>
            <dgm:else name="Name8">
              <dgm:shape xmlns:r="http://schemas.openxmlformats.org/officeDocument/2006/relationships" type="corner" r:blip="" rot="180">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type="triangle" r:blip="" rot="90">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600"/>
            </a:lvl1pPr>
          </a:lstStyle>
          <a:p>
            <a:endParaRPr lang="zh-CN" altLang="en-US"/>
          </a:p>
        </p:txBody>
      </p:sp>
      <p:sp>
        <p:nvSpPr>
          <p:cNvPr id="3" name="日期占位符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600"/>
            </a:lvl1pPr>
          </a:lstStyle>
          <a:p>
            <a:fld id="{E7F31579-5CD0-4CD1-8BA8-4EC6C64D5014}" type="datetimeFigureOut">
              <a:rPr lang="zh-CN" altLang="en-US" smtClean="0"/>
            </a:fld>
            <a:endParaRPr lang="zh-CN" altLang="en-US"/>
          </a:p>
        </p:txBody>
      </p:sp>
      <p:sp>
        <p:nvSpPr>
          <p:cNvPr id="4" name="页脚占位符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600"/>
            </a:lvl1pPr>
          </a:lstStyle>
          <a:p>
            <a:endParaRPr lang="zh-CN" altLang="en-US"/>
          </a:p>
        </p:txBody>
      </p:sp>
      <p:sp>
        <p:nvSpPr>
          <p:cNvPr id="5" name="灯片编号占位符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600"/>
            </a:lvl1pPr>
          </a:lstStyle>
          <a:p>
            <a:fld id="{485688B8-7F98-4952-AE05-4A6AD10E6454}"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5F6428FA-AE08-451B-8098-F60B1408C4B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753405" y="514350"/>
            <a:ext cx="3637189" cy="25717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CDF6A27F-D41F-4F3D-8612-FB819C8FA5E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DF6A27F-D41F-4F3D-8612-FB819C8FA5E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DF6A27F-D41F-4F3D-8612-FB819C8FA5E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DF6A27F-D41F-4F3D-8612-FB819C8FA5E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53405" y="514350"/>
            <a:ext cx="3637189"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DF6A27F-D41F-4F3D-8612-FB819C8FA5E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53405" y="514350"/>
            <a:ext cx="3637189" cy="2571750"/>
          </a:xfrm>
        </p:spPr>
      </p:sp>
      <p:sp>
        <p:nvSpPr>
          <p:cNvPr id="3" name="备注占位符 2"/>
          <p:cNvSpPr>
            <a:spLocks noGrp="1"/>
          </p:cNvSpPr>
          <p:nvPr>
            <p:ph type="body" idx="1"/>
          </p:nvPr>
        </p:nvSpPr>
        <p:spPr/>
        <p:txBody>
          <a:bodyPr/>
          <a:lstStyle/>
          <a:p>
            <a:endParaRPr lang="zh-CN" altLang="en-US" dirty="0"/>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DF6A27F-D41F-4F3D-8612-FB819C8FA5E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DF6A27F-D41F-4F3D-8612-FB819C8FA5E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DF6A27F-D41F-4F3D-8612-FB819C8FA5E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停车场通用硬件设备介绍</a:t>
            </a:r>
            <a:endParaRPr lang="zh-CN" altLang="en-US" dirty="0"/>
          </a:p>
        </p:txBody>
      </p:sp>
      <p:sp>
        <p:nvSpPr>
          <p:cNvPr id="4" name="灯片编号占位符 3"/>
          <p:cNvSpPr>
            <a:spLocks noGrp="1"/>
          </p:cNvSpPr>
          <p:nvPr>
            <p:ph type="sldNum" sz="quarter" idx="10"/>
          </p:nvPr>
        </p:nvSpPr>
        <p:spPr/>
        <p:txBody>
          <a:bodyPr/>
          <a:lstStyle/>
          <a:p>
            <a:fld id="{CDF6A27F-D41F-4F3D-8612-FB819C8FA5E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DF6A27F-D41F-4F3D-8612-FB819C8FA5E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DF6A27F-D41F-4F3D-8612-FB819C8FA5E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DF6A27F-D41F-4F3D-8612-FB819C8FA5E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01900" y="2348505"/>
            <a:ext cx="9088200" cy="1620500"/>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603800" y="4284000"/>
            <a:ext cx="7484400" cy="1932000"/>
          </a:xfrm>
        </p:spPr>
        <p:txBody>
          <a:bodyPr/>
          <a:lstStyle>
            <a:lvl1pPr marL="0" indent="0" algn="ctr">
              <a:buNone/>
              <a:defRPr>
                <a:solidFill>
                  <a:schemeClr val="tx1">
                    <a:tint val="75000"/>
                  </a:schemeClr>
                </a:solidFill>
              </a:defRPr>
            </a:lvl1pPr>
            <a:lvl2pPr marL="604520" indent="0" algn="ctr">
              <a:buNone/>
              <a:defRPr>
                <a:solidFill>
                  <a:schemeClr val="tx1">
                    <a:tint val="75000"/>
                  </a:schemeClr>
                </a:solidFill>
              </a:defRPr>
            </a:lvl2pPr>
            <a:lvl3pPr marL="1209675" indent="0" algn="ctr">
              <a:buNone/>
              <a:defRPr>
                <a:solidFill>
                  <a:schemeClr val="tx1">
                    <a:tint val="75000"/>
                  </a:schemeClr>
                </a:solidFill>
              </a:defRPr>
            </a:lvl3pPr>
            <a:lvl4pPr marL="1814195" indent="0" algn="ctr">
              <a:buNone/>
              <a:defRPr>
                <a:solidFill>
                  <a:schemeClr val="tx1">
                    <a:tint val="75000"/>
                  </a:schemeClr>
                </a:solidFill>
              </a:defRPr>
            </a:lvl4pPr>
            <a:lvl5pPr marL="2419350" indent="0" algn="ctr">
              <a:buNone/>
              <a:defRPr>
                <a:solidFill>
                  <a:schemeClr val="tx1">
                    <a:tint val="75000"/>
                  </a:schemeClr>
                </a:solidFill>
              </a:defRPr>
            </a:lvl5pPr>
            <a:lvl6pPr marL="3023870" indent="0" algn="ctr">
              <a:buNone/>
              <a:defRPr>
                <a:solidFill>
                  <a:schemeClr val="tx1">
                    <a:tint val="75000"/>
                  </a:schemeClr>
                </a:solidFill>
              </a:defRPr>
            </a:lvl6pPr>
            <a:lvl7pPr marL="3629025" indent="0" algn="ctr">
              <a:buNone/>
              <a:defRPr>
                <a:solidFill>
                  <a:schemeClr val="tx1">
                    <a:tint val="75000"/>
                  </a:schemeClr>
                </a:solidFill>
              </a:defRPr>
            </a:lvl7pPr>
            <a:lvl8pPr marL="4233545" indent="0" algn="ctr">
              <a:buNone/>
              <a:defRPr>
                <a:solidFill>
                  <a:schemeClr val="tx1">
                    <a:tint val="75000"/>
                  </a:schemeClr>
                </a:solidFill>
              </a:defRPr>
            </a:lvl8pPr>
            <a:lvl9pPr marL="48387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751700" y="252000"/>
            <a:ext cx="2405700" cy="53760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34600" y="252000"/>
            <a:ext cx="7038900" cy="537600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44594" y="4858003"/>
            <a:ext cx="9088200" cy="1501501"/>
          </a:xfrm>
        </p:spPr>
        <p:txBody>
          <a:bodyPr anchor="t"/>
          <a:lstStyle>
            <a:lvl1pPr algn="l">
              <a:defRPr sz="529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4594" y="3204251"/>
            <a:ext cx="9088200" cy="1653750"/>
          </a:xfrm>
        </p:spPr>
        <p:txBody>
          <a:bodyPr anchor="b"/>
          <a:lstStyle>
            <a:lvl1pPr marL="0" indent="0">
              <a:buNone/>
              <a:defRPr sz="2645">
                <a:solidFill>
                  <a:schemeClr val="tx1">
                    <a:tint val="75000"/>
                  </a:schemeClr>
                </a:solidFill>
              </a:defRPr>
            </a:lvl1pPr>
            <a:lvl2pPr marL="604520" indent="0">
              <a:buNone/>
              <a:defRPr sz="2380">
                <a:solidFill>
                  <a:schemeClr val="tx1">
                    <a:tint val="75000"/>
                  </a:schemeClr>
                </a:solidFill>
              </a:defRPr>
            </a:lvl2pPr>
            <a:lvl3pPr marL="1209675" indent="0">
              <a:buNone/>
              <a:defRPr sz="2115">
                <a:solidFill>
                  <a:schemeClr val="tx1">
                    <a:tint val="75000"/>
                  </a:schemeClr>
                </a:solidFill>
              </a:defRPr>
            </a:lvl3pPr>
            <a:lvl4pPr marL="1814195" indent="0">
              <a:buNone/>
              <a:defRPr sz="1850">
                <a:solidFill>
                  <a:schemeClr val="tx1">
                    <a:tint val="75000"/>
                  </a:schemeClr>
                </a:solidFill>
              </a:defRPr>
            </a:lvl4pPr>
            <a:lvl5pPr marL="2419350" indent="0">
              <a:buNone/>
              <a:defRPr sz="1850">
                <a:solidFill>
                  <a:schemeClr val="tx1">
                    <a:tint val="75000"/>
                  </a:schemeClr>
                </a:solidFill>
              </a:defRPr>
            </a:lvl5pPr>
            <a:lvl6pPr marL="3023870" indent="0">
              <a:buNone/>
              <a:defRPr sz="1850">
                <a:solidFill>
                  <a:schemeClr val="tx1">
                    <a:tint val="75000"/>
                  </a:schemeClr>
                </a:solidFill>
              </a:defRPr>
            </a:lvl6pPr>
            <a:lvl7pPr marL="3629025" indent="0">
              <a:buNone/>
              <a:defRPr sz="1850">
                <a:solidFill>
                  <a:schemeClr val="tx1">
                    <a:tint val="75000"/>
                  </a:schemeClr>
                </a:solidFill>
              </a:defRPr>
            </a:lvl7pPr>
            <a:lvl8pPr marL="4233545" indent="0">
              <a:buNone/>
              <a:defRPr sz="1850">
                <a:solidFill>
                  <a:schemeClr val="tx1">
                    <a:tint val="75000"/>
                  </a:schemeClr>
                </a:solidFill>
              </a:defRPr>
            </a:lvl8pPr>
            <a:lvl9pPr marL="4838700" indent="0">
              <a:buNone/>
              <a:defRPr sz="185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34600" y="1470000"/>
            <a:ext cx="4722300" cy="4158000"/>
          </a:xfrm>
        </p:spPr>
        <p:txBody>
          <a:bodyPr/>
          <a:lstStyle>
            <a:lvl1pPr>
              <a:defRPr sz="3705"/>
            </a:lvl1pPr>
            <a:lvl2pPr>
              <a:defRPr sz="3175"/>
            </a:lvl2pPr>
            <a:lvl3pPr>
              <a:defRPr sz="2645"/>
            </a:lvl3pPr>
            <a:lvl4pPr>
              <a:defRPr sz="2380"/>
            </a:lvl4pPr>
            <a:lvl5pPr>
              <a:defRPr sz="2380"/>
            </a:lvl5pPr>
            <a:lvl6pPr>
              <a:defRPr sz="2380"/>
            </a:lvl6pPr>
            <a:lvl7pPr>
              <a:defRPr sz="2380"/>
            </a:lvl7pPr>
            <a:lvl8pPr>
              <a:defRPr sz="2380"/>
            </a:lvl8pPr>
            <a:lvl9pPr>
              <a:defRPr sz="238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5435100" y="1470000"/>
            <a:ext cx="4722300" cy="4158000"/>
          </a:xfrm>
        </p:spPr>
        <p:txBody>
          <a:bodyPr/>
          <a:lstStyle>
            <a:lvl1pPr>
              <a:defRPr sz="3705"/>
            </a:lvl1pPr>
            <a:lvl2pPr>
              <a:defRPr sz="3175"/>
            </a:lvl2pPr>
            <a:lvl3pPr>
              <a:defRPr sz="2645"/>
            </a:lvl3pPr>
            <a:lvl4pPr>
              <a:defRPr sz="2380"/>
            </a:lvl4pPr>
            <a:lvl5pPr>
              <a:defRPr sz="2380"/>
            </a:lvl5pPr>
            <a:lvl6pPr>
              <a:defRPr sz="2380"/>
            </a:lvl6pPr>
            <a:lvl7pPr>
              <a:defRPr sz="2380"/>
            </a:lvl7pPr>
            <a:lvl8pPr>
              <a:defRPr sz="2380"/>
            </a:lvl8pPr>
            <a:lvl9pPr>
              <a:defRPr sz="238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34600" y="302751"/>
            <a:ext cx="9622800" cy="1260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34600" y="1692253"/>
            <a:ext cx="4724157" cy="705249"/>
          </a:xfrm>
        </p:spPr>
        <p:txBody>
          <a:bodyPr anchor="b"/>
          <a:lstStyle>
            <a:lvl1pPr marL="0" indent="0">
              <a:buNone/>
              <a:defRPr sz="3175" b="1"/>
            </a:lvl1pPr>
            <a:lvl2pPr marL="604520" indent="0">
              <a:buNone/>
              <a:defRPr sz="2645" b="1"/>
            </a:lvl2pPr>
            <a:lvl3pPr marL="1209675" indent="0">
              <a:buNone/>
              <a:defRPr sz="2380" b="1"/>
            </a:lvl3pPr>
            <a:lvl4pPr marL="1814195" indent="0">
              <a:buNone/>
              <a:defRPr sz="2115" b="1"/>
            </a:lvl4pPr>
            <a:lvl5pPr marL="2419350" indent="0">
              <a:buNone/>
              <a:defRPr sz="2115" b="1"/>
            </a:lvl5pPr>
            <a:lvl6pPr marL="3023870" indent="0">
              <a:buNone/>
              <a:defRPr sz="2115" b="1"/>
            </a:lvl6pPr>
            <a:lvl7pPr marL="3629025" indent="0">
              <a:buNone/>
              <a:defRPr sz="2115" b="1"/>
            </a:lvl7pPr>
            <a:lvl8pPr marL="4233545" indent="0">
              <a:buNone/>
              <a:defRPr sz="2115" b="1"/>
            </a:lvl8pPr>
            <a:lvl9pPr marL="4838700" indent="0">
              <a:buNone/>
              <a:defRPr sz="211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534600" y="2397500"/>
            <a:ext cx="4724157" cy="4355751"/>
          </a:xfrm>
        </p:spPr>
        <p:txBody>
          <a:bodyPr/>
          <a:lstStyle>
            <a:lvl1pPr>
              <a:defRPr sz="3175"/>
            </a:lvl1pPr>
            <a:lvl2pPr>
              <a:defRPr sz="2645"/>
            </a:lvl2pPr>
            <a:lvl3pPr>
              <a:defRPr sz="2380"/>
            </a:lvl3pPr>
            <a:lvl4pPr>
              <a:defRPr sz="2115"/>
            </a:lvl4pPr>
            <a:lvl5pPr>
              <a:defRPr sz="2115"/>
            </a:lvl5pPr>
            <a:lvl6pPr>
              <a:defRPr sz="2115"/>
            </a:lvl6pPr>
            <a:lvl7pPr>
              <a:defRPr sz="2115"/>
            </a:lvl7pPr>
            <a:lvl8pPr>
              <a:defRPr sz="2115"/>
            </a:lvl8pPr>
            <a:lvl9pPr>
              <a:defRPr sz="211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5431396" y="1692253"/>
            <a:ext cx="4726012" cy="705249"/>
          </a:xfrm>
        </p:spPr>
        <p:txBody>
          <a:bodyPr anchor="b"/>
          <a:lstStyle>
            <a:lvl1pPr marL="0" indent="0">
              <a:buNone/>
              <a:defRPr sz="3175" b="1"/>
            </a:lvl1pPr>
            <a:lvl2pPr marL="604520" indent="0">
              <a:buNone/>
              <a:defRPr sz="2645" b="1"/>
            </a:lvl2pPr>
            <a:lvl3pPr marL="1209675" indent="0">
              <a:buNone/>
              <a:defRPr sz="2380" b="1"/>
            </a:lvl3pPr>
            <a:lvl4pPr marL="1814195" indent="0">
              <a:buNone/>
              <a:defRPr sz="2115" b="1"/>
            </a:lvl4pPr>
            <a:lvl5pPr marL="2419350" indent="0">
              <a:buNone/>
              <a:defRPr sz="2115" b="1"/>
            </a:lvl5pPr>
            <a:lvl6pPr marL="3023870" indent="0">
              <a:buNone/>
              <a:defRPr sz="2115" b="1"/>
            </a:lvl6pPr>
            <a:lvl7pPr marL="3629025" indent="0">
              <a:buNone/>
              <a:defRPr sz="2115" b="1"/>
            </a:lvl7pPr>
            <a:lvl8pPr marL="4233545" indent="0">
              <a:buNone/>
              <a:defRPr sz="2115" b="1"/>
            </a:lvl8pPr>
            <a:lvl9pPr marL="4838700" indent="0">
              <a:buNone/>
              <a:defRPr sz="211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5431396" y="2397500"/>
            <a:ext cx="4726012" cy="4355751"/>
          </a:xfrm>
        </p:spPr>
        <p:txBody>
          <a:bodyPr/>
          <a:lstStyle>
            <a:lvl1pPr>
              <a:defRPr sz="3175"/>
            </a:lvl1pPr>
            <a:lvl2pPr>
              <a:defRPr sz="2645"/>
            </a:lvl2pPr>
            <a:lvl3pPr>
              <a:defRPr sz="2380"/>
            </a:lvl3pPr>
            <a:lvl4pPr>
              <a:defRPr sz="2115"/>
            </a:lvl4pPr>
            <a:lvl5pPr>
              <a:defRPr sz="2115"/>
            </a:lvl5pPr>
            <a:lvl6pPr>
              <a:defRPr sz="2115"/>
            </a:lvl6pPr>
            <a:lvl7pPr>
              <a:defRPr sz="2115"/>
            </a:lvl7pPr>
            <a:lvl8pPr>
              <a:defRPr sz="2115"/>
            </a:lvl8pPr>
            <a:lvl9pPr>
              <a:defRPr sz="211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34608" y="301002"/>
            <a:ext cx="3517594" cy="1281000"/>
          </a:xfrm>
        </p:spPr>
        <p:txBody>
          <a:bodyPr anchor="b"/>
          <a:lstStyle>
            <a:lvl1pPr algn="l">
              <a:defRPr sz="264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180275" y="301000"/>
            <a:ext cx="5977125" cy="6452250"/>
          </a:xfrm>
        </p:spPr>
        <p:txBody>
          <a:bodyPr/>
          <a:lstStyle>
            <a:lvl1pPr>
              <a:defRPr sz="4235"/>
            </a:lvl1pPr>
            <a:lvl2pPr>
              <a:defRPr sz="3705"/>
            </a:lvl2pPr>
            <a:lvl3pPr>
              <a:defRPr sz="3175"/>
            </a:lvl3pPr>
            <a:lvl4pPr>
              <a:defRPr sz="2645"/>
            </a:lvl4pPr>
            <a:lvl5pPr>
              <a:defRPr sz="2645"/>
            </a:lvl5pPr>
            <a:lvl6pPr>
              <a:defRPr sz="2645"/>
            </a:lvl6pPr>
            <a:lvl7pPr>
              <a:defRPr sz="2645"/>
            </a:lvl7pPr>
            <a:lvl8pPr>
              <a:defRPr sz="2645"/>
            </a:lvl8pPr>
            <a:lvl9pPr>
              <a:defRPr sz="264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534608" y="1582004"/>
            <a:ext cx="3517594" cy="5171250"/>
          </a:xfrm>
        </p:spPr>
        <p:txBody>
          <a:bodyPr/>
          <a:lstStyle>
            <a:lvl1pPr marL="0" indent="0">
              <a:buNone/>
              <a:defRPr sz="1850"/>
            </a:lvl1pPr>
            <a:lvl2pPr marL="604520" indent="0">
              <a:buNone/>
              <a:defRPr sz="1585"/>
            </a:lvl2pPr>
            <a:lvl3pPr marL="1209675" indent="0">
              <a:buNone/>
              <a:defRPr sz="1325"/>
            </a:lvl3pPr>
            <a:lvl4pPr marL="1814195" indent="0">
              <a:buNone/>
              <a:defRPr sz="1190"/>
            </a:lvl4pPr>
            <a:lvl5pPr marL="2419350" indent="0">
              <a:buNone/>
              <a:defRPr sz="1190"/>
            </a:lvl5pPr>
            <a:lvl6pPr marL="3023870" indent="0">
              <a:buNone/>
              <a:defRPr sz="1190"/>
            </a:lvl6pPr>
            <a:lvl7pPr marL="3629025" indent="0">
              <a:buNone/>
              <a:defRPr sz="1190"/>
            </a:lvl7pPr>
            <a:lvl8pPr marL="4233545" indent="0">
              <a:buNone/>
              <a:defRPr sz="1190"/>
            </a:lvl8pPr>
            <a:lvl9pPr marL="4838700" indent="0">
              <a:buNone/>
              <a:defRPr sz="119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095707" y="5292000"/>
            <a:ext cx="6415200" cy="624751"/>
          </a:xfrm>
        </p:spPr>
        <p:txBody>
          <a:bodyPr anchor="b"/>
          <a:lstStyle>
            <a:lvl1pPr algn="l">
              <a:defRPr sz="264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095707" y="675500"/>
            <a:ext cx="6415200" cy="4536000"/>
          </a:xfrm>
        </p:spPr>
        <p:txBody>
          <a:bodyPr/>
          <a:lstStyle>
            <a:lvl1pPr marL="0" indent="0">
              <a:buNone/>
              <a:defRPr sz="4235"/>
            </a:lvl1pPr>
            <a:lvl2pPr marL="604520" indent="0">
              <a:buNone/>
              <a:defRPr sz="3705"/>
            </a:lvl2pPr>
            <a:lvl3pPr marL="1209675" indent="0">
              <a:buNone/>
              <a:defRPr sz="3175"/>
            </a:lvl3pPr>
            <a:lvl4pPr marL="1814195" indent="0">
              <a:buNone/>
              <a:defRPr sz="2645"/>
            </a:lvl4pPr>
            <a:lvl5pPr marL="2419350" indent="0">
              <a:buNone/>
              <a:defRPr sz="2645"/>
            </a:lvl5pPr>
            <a:lvl6pPr marL="3023870" indent="0">
              <a:buNone/>
              <a:defRPr sz="2645"/>
            </a:lvl6pPr>
            <a:lvl7pPr marL="3629025" indent="0">
              <a:buNone/>
              <a:defRPr sz="2645"/>
            </a:lvl7pPr>
            <a:lvl8pPr marL="4233545" indent="0">
              <a:buNone/>
              <a:defRPr sz="2645"/>
            </a:lvl8pPr>
            <a:lvl9pPr marL="4838700" indent="0">
              <a:buNone/>
              <a:defRPr sz="2645"/>
            </a:lvl9pPr>
          </a:lstStyle>
          <a:p>
            <a:endParaRPr lang="zh-CN" altLang="en-US"/>
          </a:p>
        </p:txBody>
      </p:sp>
      <p:sp>
        <p:nvSpPr>
          <p:cNvPr id="4" name="文本占位符 3"/>
          <p:cNvSpPr>
            <a:spLocks noGrp="1"/>
          </p:cNvSpPr>
          <p:nvPr>
            <p:ph type="body" sz="half" idx="2"/>
          </p:nvPr>
        </p:nvSpPr>
        <p:spPr>
          <a:xfrm>
            <a:off x="2095707" y="5916751"/>
            <a:ext cx="6415200" cy="887249"/>
          </a:xfrm>
        </p:spPr>
        <p:txBody>
          <a:bodyPr/>
          <a:lstStyle>
            <a:lvl1pPr marL="0" indent="0">
              <a:buNone/>
              <a:defRPr sz="1850"/>
            </a:lvl1pPr>
            <a:lvl2pPr marL="604520" indent="0">
              <a:buNone/>
              <a:defRPr sz="1585"/>
            </a:lvl2pPr>
            <a:lvl3pPr marL="1209675" indent="0">
              <a:buNone/>
              <a:defRPr sz="1325"/>
            </a:lvl3pPr>
            <a:lvl4pPr marL="1814195" indent="0">
              <a:buNone/>
              <a:defRPr sz="1190"/>
            </a:lvl4pPr>
            <a:lvl5pPr marL="2419350" indent="0">
              <a:buNone/>
              <a:defRPr sz="1190"/>
            </a:lvl5pPr>
            <a:lvl6pPr marL="3023870" indent="0">
              <a:buNone/>
              <a:defRPr sz="1190"/>
            </a:lvl6pPr>
            <a:lvl7pPr marL="3629025" indent="0">
              <a:buNone/>
              <a:defRPr sz="1190"/>
            </a:lvl7pPr>
            <a:lvl8pPr marL="4233545" indent="0">
              <a:buNone/>
              <a:defRPr sz="1190"/>
            </a:lvl8pPr>
            <a:lvl9pPr marL="4838700" indent="0">
              <a:buNone/>
              <a:defRPr sz="119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5000" r="-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34600" y="302751"/>
            <a:ext cx="9622800" cy="1260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34600" y="1764000"/>
            <a:ext cx="9622800" cy="4989251"/>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534600" y="7007005"/>
            <a:ext cx="2494800" cy="402500"/>
          </a:xfrm>
          <a:prstGeom prst="rect">
            <a:avLst/>
          </a:prstGeom>
        </p:spPr>
        <p:txBody>
          <a:bodyPr vert="horz" lIns="91440" tIns="45720" rIns="91440" bIns="45720" rtlCol="0" anchor="ctr"/>
          <a:lstStyle>
            <a:lvl1pPr algn="l">
              <a:defRPr sz="1585">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653100" y="7007005"/>
            <a:ext cx="3385800" cy="402500"/>
          </a:xfrm>
          <a:prstGeom prst="rect">
            <a:avLst/>
          </a:prstGeom>
        </p:spPr>
        <p:txBody>
          <a:bodyPr vert="horz" lIns="91440" tIns="45720" rIns="91440" bIns="45720" rtlCol="0" anchor="ctr"/>
          <a:lstStyle>
            <a:lvl1pPr algn="ctr">
              <a:defRPr sz="158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7662600" y="7007005"/>
            <a:ext cx="2494800" cy="402500"/>
          </a:xfrm>
          <a:prstGeom prst="rect">
            <a:avLst/>
          </a:prstGeom>
        </p:spPr>
        <p:txBody>
          <a:bodyPr vert="horz" lIns="91440" tIns="45720" rIns="91440" bIns="45720" rtlCol="0" anchor="ctr"/>
          <a:lstStyle>
            <a:lvl1pPr algn="r">
              <a:defRPr sz="1585">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09675" rtl="0" eaLnBrk="1" latinLnBrk="0" hangingPunct="1">
        <a:spcBef>
          <a:spcPct val="0"/>
        </a:spcBef>
        <a:buNone/>
        <a:defRPr sz="5820" kern="1200">
          <a:solidFill>
            <a:schemeClr val="tx1"/>
          </a:solidFill>
          <a:latin typeface="+mj-lt"/>
          <a:ea typeface="+mj-ea"/>
          <a:cs typeface="+mj-cs"/>
        </a:defRPr>
      </a:lvl1pPr>
    </p:titleStyle>
    <p:bodyStyle>
      <a:lvl1pPr marL="453390" indent="-453390" algn="l" defTabSz="1209675" rtl="0" eaLnBrk="1" latinLnBrk="0" hangingPunct="1">
        <a:spcBef>
          <a:spcPts val="130"/>
        </a:spcBef>
        <a:buFont typeface="Arial" panose="020B0604020202020204" pitchFamily="34" charset="0"/>
        <a:buChar char="•"/>
        <a:defRPr sz="4235" kern="1200">
          <a:solidFill>
            <a:schemeClr val="tx1"/>
          </a:solidFill>
          <a:latin typeface="+mn-lt"/>
          <a:ea typeface="+mn-ea"/>
          <a:cs typeface="+mn-cs"/>
        </a:defRPr>
      </a:lvl1pPr>
      <a:lvl2pPr marL="982980" indent="-377825" algn="l" defTabSz="1209675" rtl="0" eaLnBrk="1" latinLnBrk="0" hangingPunct="1">
        <a:spcBef>
          <a:spcPts val="130"/>
        </a:spcBef>
        <a:buFont typeface="Arial" panose="020B0604020202020204" pitchFamily="34" charset="0"/>
        <a:buChar char="–"/>
        <a:defRPr sz="3705" kern="1200">
          <a:solidFill>
            <a:schemeClr val="tx1"/>
          </a:solidFill>
          <a:latin typeface="+mn-lt"/>
          <a:ea typeface="+mn-ea"/>
          <a:cs typeface="+mn-cs"/>
        </a:defRPr>
      </a:lvl2pPr>
      <a:lvl3pPr marL="1511935" indent="-302260" algn="l" defTabSz="1209675" rtl="0" eaLnBrk="1" latinLnBrk="0" hangingPunct="1">
        <a:spcBef>
          <a:spcPts val="130"/>
        </a:spcBef>
        <a:buFont typeface="Arial" panose="020B0604020202020204" pitchFamily="34" charset="0"/>
        <a:buChar char="•"/>
        <a:defRPr sz="3175" kern="1200">
          <a:solidFill>
            <a:schemeClr val="tx1"/>
          </a:solidFill>
          <a:latin typeface="+mn-lt"/>
          <a:ea typeface="+mn-ea"/>
          <a:cs typeface="+mn-cs"/>
        </a:defRPr>
      </a:lvl3pPr>
      <a:lvl4pPr marL="2117090" indent="-302260" algn="l" defTabSz="1209675" rtl="0" eaLnBrk="1" latinLnBrk="0" hangingPunct="1">
        <a:spcBef>
          <a:spcPts val="130"/>
        </a:spcBef>
        <a:buFont typeface="Arial" panose="020B0604020202020204" pitchFamily="34" charset="0"/>
        <a:buChar char="–"/>
        <a:defRPr sz="2645" kern="1200">
          <a:solidFill>
            <a:schemeClr val="tx1"/>
          </a:solidFill>
          <a:latin typeface="+mn-lt"/>
          <a:ea typeface="+mn-ea"/>
          <a:cs typeface="+mn-cs"/>
        </a:defRPr>
      </a:lvl4pPr>
      <a:lvl5pPr marL="2721610" indent="-302260" algn="l" defTabSz="1209675" rtl="0" eaLnBrk="1" latinLnBrk="0" hangingPunct="1">
        <a:spcBef>
          <a:spcPts val="130"/>
        </a:spcBef>
        <a:buFont typeface="Arial" panose="020B0604020202020204" pitchFamily="34" charset="0"/>
        <a:buChar char="»"/>
        <a:defRPr sz="2645" kern="1200">
          <a:solidFill>
            <a:schemeClr val="tx1"/>
          </a:solidFill>
          <a:latin typeface="+mn-lt"/>
          <a:ea typeface="+mn-ea"/>
          <a:cs typeface="+mn-cs"/>
        </a:defRPr>
      </a:lvl5pPr>
      <a:lvl6pPr marL="3326130" indent="-302260" algn="l" defTabSz="1209675" rtl="0" eaLnBrk="1" latinLnBrk="0" hangingPunct="1">
        <a:spcBef>
          <a:spcPts val="130"/>
        </a:spcBef>
        <a:buFont typeface="Arial" panose="020B0604020202020204" pitchFamily="34" charset="0"/>
        <a:buChar char="•"/>
        <a:defRPr sz="2645" kern="1200">
          <a:solidFill>
            <a:schemeClr val="tx1"/>
          </a:solidFill>
          <a:latin typeface="+mn-lt"/>
          <a:ea typeface="+mn-ea"/>
          <a:cs typeface="+mn-cs"/>
        </a:defRPr>
      </a:lvl6pPr>
      <a:lvl7pPr marL="3931285" indent="-302260" algn="l" defTabSz="1209675" rtl="0" eaLnBrk="1" latinLnBrk="0" hangingPunct="1">
        <a:spcBef>
          <a:spcPts val="130"/>
        </a:spcBef>
        <a:buFont typeface="Arial" panose="020B0604020202020204" pitchFamily="34" charset="0"/>
        <a:buChar char="•"/>
        <a:defRPr sz="2645" kern="1200">
          <a:solidFill>
            <a:schemeClr val="tx1"/>
          </a:solidFill>
          <a:latin typeface="+mn-lt"/>
          <a:ea typeface="+mn-ea"/>
          <a:cs typeface="+mn-cs"/>
        </a:defRPr>
      </a:lvl7pPr>
      <a:lvl8pPr marL="4535805" indent="-302260" algn="l" defTabSz="1209675" rtl="0" eaLnBrk="1" latinLnBrk="0" hangingPunct="1">
        <a:spcBef>
          <a:spcPts val="130"/>
        </a:spcBef>
        <a:buFont typeface="Arial" panose="020B0604020202020204" pitchFamily="34" charset="0"/>
        <a:buChar char="•"/>
        <a:defRPr sz="2645" kern="1200">
          <a:solidFill>
            <a:schemeClr val="tx1"/>
          </a:solidFill>
          <a:latin typeface="+mn-lt"/>
          <a:ea typeface="+mn-ea"/>
          <a:cs typeface="+mn-cs"/>
        </a:defRPr>
      </a:lvl8pPr>
      <a:lvl9pPr marL="5140960" indent="-302260" algn="l" defTabSz="1209675" rtl="0" eaLnBrk="1" latinLnBrk="0" hangingPunct="1">
        <a:spcBef>
          <a:spcPts val="130"/>
        </a:spcBef>
        <a:buFont typeface="Arial" panose="020B0604020202020204" pitchFamily="34" charset="0"/>
        <a:buChar char="•"/>
        <a:defRPr sz="2645" kern="1200">
          <a:solidFill>
            <a:schemeClr val="tx1"/>
          </a:solidFill>
          <a:latin typeface="+mn-lt"/>
          <a:ea typeface="+mn-ea"/>
          <a:cs typeface="+mn-cs"/>
        </a:defRPr>
      </a:lvl9pPr>
    </p:bodyStyle>
    <p:otherStyle>
      <a:defPPr>
        <a:defRPr lang="zh-CN"/>
      </a:defPPr>
      <a:lvl1pPr marL="0" algn="l" defTabSz="1209675" rtl="0" eaLnBrk="1" latinLnBrk="0" hangingPunct="1">
        <a:defRPr sz="2380" kern="1200">
          <a:solidFill>
            <a:schemeClr val="tx1"/>
          </a:solidFill>
          <a:latin typeface="+mn-lt"/>
          <a:ea typeface="+mn-ea"/>
          <a:cs typeface="+mn-cs"/>
        </a:defRPr>
      </a:lvl1pPr>
      <a:lvl2pPr marL="604520" algn="l" defTabSz="1209675" rtl="0" eaLnBrk="1" latinLnBrk="0" hangingPunct="1">
        <a:defRPr sz="2380" kern="1200">
          <a:solidFill>
            <a:schemeClr val="tx1"/>
          </a:solidFill>
          <a:latin typeface="+mn-lt"/>
          <a:ea typeface="+mn-ea"/>
          <a:cs typeface="+mn-cs"/>
        </a:defRPr>
      </a:lvl2pPr>
      <a:lvl3pPr marL="1209675" algn="l" defTabSz="1209675" rtl="0" eaLnBrk="1" latinLnBrk="0" hangingPunct="1">
        <a:defRPr sz="2380" kern="1200">
          <a:solidFill>
            <a:schemeClr val="tx1"/>
          </a:solidFill>
          <a:latin typeface="+mn-lt"/>
          <a:ea typeface="+mn-ea"/>
          <a:cs typeface="+mn-cs"/>
        </a:defRPr>
      </a:lvl3pPr>
      <a:lvl4pPr marL="1814195" algn="l" defTabSz="1209675" rtl="0" eaLnBrk="1" latinLnBrk="0" hangingPunct="1">
        <a:defRPr sz="2380" kern="1200">
          <a:solidFill>
            <a:schemeClr val="tx1"/>
          </a:solidFill>
          <a:latin typeface="+mn-lt"/>
          <a:ea typeface="+mn-ea"/>
          <a:cs typeface="+mn-cs"/>
        </a:defRPr>
      </a:lvl4pPr>
      <a:lvl5pPr marL="2419350" algn="l" defTabSz="1209675" rtl="0" eaLnBrk="1" latinLnBrk="0" hangingPunct="1">
        <a:defRPr sz="2380" kern="1200">
          <a:solidFill>
            <a:schemeClr val="tx1"/>
          </a:solidFill>
          <a:latin typeface="+mn-lt"/>
          <a:ea typeface="+mn-ea"/>
          <a:cs typeface="+mn-cs"/>
        </a:defRPr>
      </a:lvl5pPr>
      <a:lvl6pPr marL="3023870" algn="l" defTabSz="1209675" rtl="0" eaLnBrk="1" latinLnBrk="0" hangingPunct="1">
        <a:defRPr sz="2380" kern="1200">
          <a:solidFill>
            <a:schemeClr val="tx1"/>
          </a:solidFill>
          <a:latin typeface="+mn-lt"/>
          <a:ea typeface="+mn-ea"/>
          <a:cs typeface="+mn-cs"/>
        </a:defRPr>
      </a:lvl6pPr>
      <a:lvl7pPr marL="3629025" algn="l" defTabSz="1209675" rtl="0" eaLnBrk="1" latinLnBrk="0" hangingPunct="1">
        <a:defRPr sz="2380" kern="1200">
          <a:solidFill>
            <a:schemeClr val="tx1"/>
          </a:solidFill>
          <a:latin typeface="+mn-lt"/>
          <a:ea typeface="+mn-ea"/>
          <a:cs typeface="+mn-cs"/>
        </a:defRPr>
      </a:lvl7pPr>
      <a:lvl8pPr marL="4233545" algn="l" defTabSz="1209675" rtl="0" eaLnBrk="1" latinLnBrk="0" hangingPunct="1">
        <a:defRPr sz="2380" kern="1200">
          <a:solidFill>
            <a:schemeClr val="tx1"/>
          </a:solidFill>
          <a:latin typeface="+mn-lt"/>
          <a:ea typeface="+mn-ea"/>
          <a:cs typeface="+mn-cs"/>
        </a:defRPr>
      </a:lvl8pPr>
      <a:lvl9pPr marL="4838700" algn="l" defTabSz="1209675" rtl="0" eaLnBrk="1" latinLnBrk="0" hangingPunct="1">
        <a:defRPr sz="23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10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71.png"/><Relationship Id="rId5" Type="http://schemas.microsoft.com/office/2007/relationships/diagramDrawing" Target="../diagrams/drawing7.xml"/><Relationship Id="rId4" Type="http://schemas.openxmlformats.org/officeDocument/2006/relationships/diagramColors" Target="../diagrams/colors7.xml"/><Relationship Id="rId3" Type="http://schemas.openxmlformats.org/officeDocument/2006/relationships/diagramQuickStyle" Target="../diagrams/quickStyle7.xml"/><Relationship Id="rId2" Type="http://schemas.openxmlformats.org/officeDocument/2006/relationships/diagramLayout" Target="../diagrams/layout7.xml"/><Relationship Id="rId1" Type="http://schemas.openxmlformats.org/officeDocument/2006/relationships/diagramData" Target="../diagrams/data7.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2.png"/></Relationships>
</file>

<file path=ppt/slides/_rels/slide10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71.png"/><Relationship Id="rId2" Type="http://schemas.openxmlformats.org/officeDocument/2006/relationships/image" Target="../media/image174.png"/><Relationship Id="rId1" Type="http://schemas.openxmlformats.org/officeDocument/2006/relationships/image" Target="../media/image173.png"/></Relationships>
</file>

<file path=ppt/slides/_rels/slide10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image" Target="../media/image175.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9.png"/><Relationship Id="rId1" Type="http://schemas.openxmlformats.org/officeDocument/2006/relationships/image" Target="../media/image178.png"/></Relationships>
</file>

<file path=ppt/slides/_rels/slide10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jpeg"/><Relationship Id="rId3" Type="http://schemas.openxmlformats.org/officeDocument/2006/relationships/image" Target="../media/image182.jpeg"/><Relationship Id="rId2" Type="http://schemas.openxmlformats.org/officeDocument/2006/relationships/image" Target="../media/image181.png"/><Relationship Id="rId1" Type="http://schemas.openxmlformats.org/officeDocument/2006/relationships/image" Target="../media/image18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6.png"/></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7.png"/></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8.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image" Target="../media/image16.png"/></Relationships>
</file>

<file path=ppt/slides/_rels/slide1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90.jpeg"/><Relationship Id="rId7" Type="http://schemas.openxmlformats.org/officeDocument/2006/relationships/image" Target="../media/image189.jpeg"/><Relationship Id="rId6" Type="http://schemas.openxmlformats.org/officeDocument/2006/relationships/image" Target="../media/image162.png"/><Relationship Id="rId5" Type="http://schemas.microsoft.com/office/2007/relationships/diagramDrawing" Target="../diagrams/drawing8.xml"/><Relationship Id="rId4" Type="http://schemas.openxmlformats.org/officeDocument/2006/relationships/diagramColors" Target="../diagrams/colors8.xml"/><Relationship Id="rId3" Type="http://schemas.openxmlformats.org/officeDocument/2006/relationships/diagramQuickStyle" Target="../diagrams/quickStyle8.xml"/><Relationship Id="rId2" Type="http://schemas.openxmlformats.org/officeDocument/2006/relationships/diagramLayout" Target="../diagrams/layout8.xml"/><Relationship Id="rId1" Type="http://schemas.openxmlformats.org/officeDocument/2006/relationships/diagramData" Target="../diagrams/data8.xml"/></Relationships>
</file>

<file path=ppt/slides/_rels/slide1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image" Target="../media/image191.png"/></Relationships>
</file>

<file path=ppt/slides/_rels/slide11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92.jpeg"/><Relationship Id="rId6" Type="http://schemas.openxmlformats.org/officeDocument/2006/relationships/image" Target="../media/image162.png"/><Relationship Id="rId5" Type="http://schemas.microsoft.com/office/2007/relationships/diagramDrawing" Target="../diagrams/drawing10.xml"/><Relationship Id="rId4" Type="http://schemas.openxmlformats.org/officeDocument/2006/relationships/diagramColors" Target="../diagrams/colors10.xml"/><Relationship Id="rId3" Type="http://schemas.openxmlformats.org/officeDocument/2006/relationships/diagramQuickStyle" Target="../diagrams/quickStyle10.xml"/><Relationship Id="rId2" Type="http://schemas.openxmlformats.org/officeDocument/2006/relationships/diagramLayout" Target="../diagrams/layout10.xml"/><Relationship Id="rId1" Type="http://schemas.openxmlformats.org/officeDocument/2006/relationships/diagramData" Target="../diagrams/data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3.jpeg"/><Relationship Id="rId1"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jpeg"/><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5.jpeg"/><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6.jpeg"/><Relationship Id="rId1"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jpe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42.png"/><Relationship Id="rId1" Type="http://schemas.openxmlformats.org/officeDocument/2006/relationships/image" Target="../media/image41.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9" Type="http://schemas.openxmlformats.org/officeDocument/2006/relationships/image" Target="../media/image54.png"/><Relationship Id="rId8" Type="http://schemas.openxmlformats.org/officeDocument/2006/relationships/image" Target="../media/image53.png"/><Relationship Id="rId7" Type="http://schemas.openxmlformats.org/officeDocument/2006/relationships/image" Target="../media/image52.png"/><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0" Type="http://schemas.openxmlformats.org/officeDocument/2006/relationships/slideLayout" Target="../slideLayouts/slideLayout7.xml"/><Relationship Id="rId1" Type="http://schemas.openxmlformats.org/officeDocument/2006/relationships/image" Target="../media/image46.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16.pn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microsoft.com/office/2007/relationships/hdphoto" Target="../media/image63.wdp"/><Relationship Id="rId1" Type="http://schemas.openxmlformats.org/officeDocument/2006/relationships/image" Target="../media/image62.png"/></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70.png"/><Relationship Id="rId7" Type="http://schemas.openxmlformats.org/officeDocument/2006/relationships/image" Target="../media/image69.png"/><Relationship Id="rId6" Type="http://schemas.openxmlformats.org/officeDocument/2006/relationships/image" Target="../media/image68.png"/><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microsoft.com/office/2007/relationships/hdphoto" Target="../media/image63.wdp"/><Relationship Id="rId1" Type="http://schemas.openxmlformats.org/officeDocument/2006/relationships/image" Target="../media/image62.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9.png"/><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jpeg"/></Relationships>
</file>

<file path=ppt/slides/_rels/slide43.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 Id="rId3" Type="http://schemas.openxmlformats.org/officeDocument/2006/relationships/tags" Target="../tags/tag2.xml"/><Relationship Id="rId2" Type="http://schemas.openxmlformats.org/officeDocument/2006/relationships/image" Target="../media/image80.png"/><Relationship Id="rId1" Type="http://schemas.openxmlformats.org/officeDocument/2006/relationships/tags" Target="../tags/tag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3.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5.GIF"/><Relationship Id="rId1" Type="http://schemas.openxmlformats.org/officeDocument/2006/relationships/image" Target="../media/image84.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6.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7.jpe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8.jpeg"/><Relationship Id="rId1" Type="http://schemas.openxmlformats.org/officeDocument/2006/relationships/image" Target="../media/image87.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9.jpeg"/></Relationships>
</file>

<file path=ppt/slides/_rels/slide5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0.GIF"/></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1.png"/></Relationships>
</file>

<file path=ppt/slides/_rels/slide5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95.png"/><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image" Target="../media/image9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03.png"/><Relationship Id="rId7" Type="http://schemas.openxmlformats.org/officeDocument/2006/relationships/image" Target="../media/image102.png"/><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jpeg"/><Relationship Id="rId1" Type="http://schemas.openxmlformats.org/officeDocument/2006/relationships/image" Target="../media/image8.jpe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image" Target="../media/image104.png"/></Relationships>
</file>

<file path=ppt/slides/_rels/slide6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0.png"/><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image" Target="../media/image10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image" Target="../media/image111.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4.png"/></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image" Target="../media/image11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8.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jpeg"/><Relationship Id="rId1" Type="http://schemas.openxmlformats.org/officeDocument/2006/relationships/image" Target="../media/image10.png"/></Relationships>
</file>

<file path=ppt/slides/_rels/slide70.xml.rels><?xml version="1.0" encoding="UTF-8" standalone="yes"?>
<Relationships xmlns="http://schemas.openxmlformats.org/package/2006/relationships"><Relationship Id="rId9" Type="http://schemas.openxmlformats.org/officeDocument/2006/relationships/image" Target="../media/image122.jpeg"/><Relationship Id="rId8" Type="http://schemas.microsoft.com/office/2007/relationships/diagramDrawing" Target="../diagrams/drawing4.xml"/><Relationship Id="rId7" Type="http://schemas.openxmlformats.org/officeDocument/2006/relationships/diagramColors" Target="../diagrams/colors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3" Type="http://schemas.openxmlformats.org/officeDocument/2006/relationships/image" Target="../media/image121.jpeg"/><Relationship Id="rId2" Type="http://schemas.openxmlformats.org/officeDocument/2006/relationships/image" Target="../media/image120.jpeg"/><Relationship Id="rId10" Type="http://schemas.openxmlformats.org/officeDocument/2006/relationships/slideLayout" Target="../slideLayouts/slideLayout7.xml"/><Relationship Id="rId1" Type="http://schemas.openxmlformats.org/officeDocument/2006/relationships/image" Target="../media/image119.png"/></Relationships>
</file>

<file path=ppt/slides/_rels/slide7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png"/><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image" Target="../media/image123.jpeg"/></Relationships>
</file>

<file path=ppt/slides/_rels/slide7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32.png"/><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image" Target="../media/image129.png"/></Relationships>
</file>

<file path=ppt/slides/_rels/slide7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33.jpeg"/><Relationship Id="rId6" Type="http://schemas.openxmlformats.org/officeDocument/2006/relationships/image" Target="../media/image16.png"/><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 Type="http://schemas.openxmlformats.org/officeDocument/2006/relationships/diagramData" Target="../diagrams/data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4.png"/><Relationship Id="rId1" Type="http://schemas.openxmlformats.org/officeDocument/2006/relationships/image" Target="../media/image21.png"/></Relationships>
</file>

<file path=ppt/slides/_rels/slide7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37.png"/><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image" Target="../media/image21.png"/></Relationships>
</file>

<file path=ppt/slides/_rels/slide7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40.png"/><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image" Target="../media/image21.png"/></Relationships>
</file>

<file path=ppt/slides/_rels/slide7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43.png"/><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image" Target="../media/image2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9" Type="http://schemas.openxmlformats.org/officeDocument/2006/relationships/slide" Target="slide66.xml"/><Relationship Id="rId8" Type="http://schemas.openxmlformats.org/officeDocument/2006/relationships/slide" Target="slide57.xml"/><Relationship Id="rId7" Type="http://schemas.openxmlformats.org/officeDocument/2006/relationships/slide" Target="slide41.xml"/><Relationship Id="rId6" Type="http://schemas.openxmlformats.org/officeDocument/2006/relationships/slide" Target="slide32.xml"/><Relationship Id="rId5" Type="http://schemas.openxmlformats.org/officeDocument/2006/relationships/slide" Target="slide24.xml"/><Relationship Id="rId4" Type="http://schemas.openxmlformats.org/officeDocument/2006/relationships/image" Target="../media/image14.png"/><Relationship Id="rId3" Type="http://schemas.openxmlformats.org/officeDocument/2006/relationships/slide" Target="slide9.xml"/><Relationship Id="rId2" Type="http://schemas.openxmlformats.org/officeDocument/2006/relationships/image" Target="../media/image13.png"/><Relationship Id="rId15" Type="http://schemas.openxmlformats.org/officeDocument/2006/relationships/slideLayout" Target="../slideLayouts/slideLayout1.xml"/><Relationship Id="rId14" Type="http://schemas.openxmlformats.org/officeDocument/2006/relationships/slide" Target="slide99.xml"/><Relationship Id="rId13" Type="http://schemas.openxmlformats.org/officeDocument/2006/relationships/slide" Target="slide103.xml"/><Relationship Id="rId12" Type="http://schemas.openxmlformats.org/officeDocument/2006/relationships/slide" Target="slide93.xml"/><Relationship Id="rId11" Type="http://schemas.openxmlformats.org/officeDocument/2006/relationships/slide" Target="slide87.xml"/><Relationship Id="rId10" Type="http://schemas.openxmlformats.org/officeDocument/2006/relationships/slide" Target="slide81.xml"/><Relationship Id="rId1" Type="http://schemas.openxmlformats.org/officeDocument/2006/relationships/image" Target="../media/image12.png"/></Relationships>
</file>

<file path=ppt/slides/_rels/slide8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image" Target="../media/image144.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149.png"/><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image" Target="../media/image21.png"/></Relationships>
</file>

<file path=ppt/slides/_rels/slide8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53.png"/><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image" Target="../media/image13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image" Target="../media/image154.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8.jpeg"/><Relationship Id="rId1" Type="http://schemas.openxmlformats.org/officeDocument/2006/relationships/image" Target="../media/image157.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0.png"/><Relationship Id="rId1" Type="http://schemas.openxmlformats.org/officeDocument/2006/relationships/image" Target="../media/image159.jpe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2.png"/><Relationship Id="rId1" Type="http://schemas.openxmlformats.org/officeDocument/2006/relationships/image" Target="../media/image161.png"/></Relationships>
</file>

<file path=ppt/slides/_rels/slide92.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image" Target="../media/image165.png"/><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6.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 Type="http://schemas.openxmlformats.org/officeDocument/2006/relationships/diagramData" Target="../diagrams/data6.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6.pn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7.pn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8.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0.png"/><Relationship Id="rId1" Type="http://schemas.openxmlformats.org/officeDocument/2006/relationships/image" Target="../media/image16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ectangle 3"/>
          <p:cNvSpPr txBox="1">
            <a:spLocks noChangeArrowheads="1"/>
          </p:cNvSpPr>
          <p:nvPr/>
        </p:nvSpPr>
        <p:spPr>
          <a:xfrm>
            <a:off x="8497794" y="6769264"/>
            <a:ext cx="6682500" cy="6237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1635" dirty="0" smtClean="0">
                <a:solidFill>
                  <a:schemeClr val="bg1"/>
                </a:solidFill>
                <a:ea typeface="宋体" panose="02010600030101010101" pitchFamily="2" charset="-122"/>
              </a:rPr>
              <a:t>www.xiqiwangluo.com</a:t>
            </a:r>
            <a:endParaRPr lang="en-US" altLang="zh-CN" sz="1635" dirty="0" smtClean="0">
              <a:solidFill>
                <a:schemeClr val="bg1"/>
              </a:solidFill>
              <a:ea typeface="宋体" panose="02010600030101010101" pitchFamily="2" charset="-122"/>
            </a:endParaRPr>
          </a:p>
        </p:txBody>
      </p:sp>
      <p:pic>
        <p:nvPicPr>
          <p:cNvPr id="3" name="图片 2" descr="图片1"/>
          <p:cNvPicPr/>
          <p:nvPr/>
        </p:nvPicPr>
        <p:blipFill>
          <a:blip r:embed="rId1"/>
          <a:stretch>
            <a:fillRect/>
          </a:stretch>
        </p:blipFill>
        <p:spPr>
          <a:xfrm>
            <a:off x="0" y="-635"/>
            <a:ext cx="10692130" cy="7560310"/>
          </a:xfrm>
          <a:prstGeom prst="rect">
            <a:avLst/>
          </a:prstGeom>
        </p:spPr>
      </p:pic>
      <p:sp>
        <p:nvSpPr>
          <p:cNvPr id="6" name="Rectangle 6"/>
          <p:cNvSpPr>
            <a:spLocks noChangeArrowheads="1"/>
          </p:cNvSpPr>
          <p:nvPr/>
        </p:nvSpPr>
        <p:spPr bwMode="gray">
          <a:xfrm>
            <a:off x="2186940" y="4297680"/>
            <a:ext cx="6317615" cy="126365"/>
          </a:xfrm>
          <a:prstGeom prst="rect">
            <a:avLst/>
          </a:prstGeom>
          <a:solidFill>
            <a:srgbClr val="0F6FC6"/>
          </a:solidFill>
          <a:ln>
            <a:noFill/>
          </a:ln>
        </p:spPr>
        <p:txBody>
          <a:bodyPr wrap="none" anchor="ctr"/>
          <a:lstStyle/>
          <a:p>
            <a:endParaRPr lang="zh-CN" altLang="en-US" sz="2105">
              <a:solidFill>
                <a:schemeClr val="tx1">
                  <a:lumMod val="95000"/>
                  <a:lumOff val="5000"/>
                </a:schemeClr>
              </a:solidFill>
              <a:ea typeface="宋体" panose="02010600030101010101" pitchFamily="2" charset="-122"/>
            </a:endParaRPr>
          </a:p>
        </p:txBody>
      </p:sp>
      <p:sp>
        <p:nvSpPr>
          <p:cNvPr id="8" name="Rectangle 2"/>
          <p:cNvSpPr txBox="1">
            <a:spLocks noChangeArrowheads="1"/>
          </p:cNvSpPr>
          <p:nvPr/>
        </p:nvSpPr>
        <p:spPr>
          <a:xfrm>
            <a:off x="1632585" y="2839085"/>
            <a:ext cx="7426960" cy="102679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6430" b="1" dirty="0" smtClean="0">
                <a:solidFill>
                  <a:srgbClr val="0F6FC6"/>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cs typeface="hakuyoxingshu7000" panose="02000600000000000000" pitchFamily="2" charset="-122"/>
              </a:rPr>
              <a:t>智慧校园系统方案</a:t>
            </a:r>
            <a:endParaRPr lang="zh-CN" altLang="en-US" sz="6430" b="1" dirty="0" smtClean="0">
              <a:solidFill>
                <a:srgbClr val="0F6FC6"/>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cs typeface="hakuyoxingshu7000" panose="02000600000000000000" pitchFamily="2" charset="-122"/>
            </a:endParaRPr>
          </a:p>
        </p:txBody>
      </p:sp>
      <p:sp>
        <p:nvSpPr>
          <p:cNvPr id="10" name="文本框 9"/>
          <p:cNvSpPr txBox="1"/>
          <p:nvPr/>
        </p:nvSpPr>
        <p:spPr>
          <a:xfrm>
            <a:off x="3365500" y="4614545"/>
            <a:ext cx="3960495" cy="415290"/>
          </a:xfrm>
          <a:prstGeom prst="rect">
            <a:avLst/>
          </a:prstGeom>
          <a:noFill/>
        </p:spPr>
        <p:txBody>
          <a:bodyPr wrap="none" rtlCol="0">
            <a:spAutoFit/>
          </a:bodyPr>
          <a:p>
            <a:pPr algn="l"/>
            <a:r>
              <a:rPr lang="zh-CN" altLang="en-US" sz="2105" b="1"/>
              <a:t>intelligent campus system scheme</a:t>
            </a:r>
            <a:endParaRPr lang="zh-CN" altLang="en-US" sz="2105" b="1"/>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0">
            <a:off x="250222" y="605813"/>
            <a:ext cx="10080000" cy="417928"/>
            <a:chOff x="214282" y="142856"/>
            <a:chExt cx="7598078" cy="357190"/>
          </a:xfrm>
        </p:grpSpPr>
        <p:sp>
          <p:nvSpPr>
            <p:cNvPr id="7" name="TextBox 6"/>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Ebrima" panose="02000000000000000000" pitchFamily="2" charset="0"/>
                  <a:ea typeface="微软雅黑" panose="020B0503020204020204" pitchFamily="34" charset="-122"/>
                  <a:cs typeface="Ebrima" panose="02000000000000000000" pitchFamily="2" charset="0"/>
                </a:rPr>
                <a:t>消费</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a:solidFill>
                    <a:srgbClr val="0F6FC6"/>
                  </a:solidFill>
                  <a:latin typeface="Ebrima" panose="02000000000000000000" pitchFamily="2" charset="0"/>
                  <a:ea typeface="微软雅黑" panose="020B0503020204020204" pitchFamily="34" charset="-122"/>
                  <a:cs typeface="Ebrima" panose="02000000000000000000" pitchFamily="2" charset="0"/>
                </a:rPr>
                <a:t>组成及链接示意图</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8" name="矩形 7"/>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9" name="矩形 8"/>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0" name="直接连接符 9"/>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14860" y="1194619"/>
            <a:ext cx="6120316" cy="5530406"/>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751749" y="1675042"/>
          <a:ext cx="9177618" cy="446251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13" name="组合 12"/>
          <p:cNvGrpSpPr/>
          <p:nvPr/>
        </p:nvGrpSpPr>
        <p:grpSpPr>
          <a:xfrm>
            <a:off x="250558" y="605790"/>
            <a:ext cx="10080000" cy="417659"/>
            <a:chOff x="214282" y="142856"/>
            <a:chExt cx="7598078" cy="357190"/>
          </a:xfrm>
        </p:grpSpPr>
        <p:sp>
          <p:nvSpPr>
            <p:cNvPr id="16" name="TextBox 15"/>
            <p:cNvSpPr txBox="1"/>
            <p:nvPr/>
          </p:nvSpPr>
          <p:spPr>
            <a:xfrm>
              <a:off x="571472" y="142856"/>
              <a:ext cx="4000528" cy="355164"/>
            </a:xfrm>
            <a:prstGeom prst="rect">
              <a:avLst/>
            </a:prstGeom>
            <a:noFill/>
          </p:spPr>
          <p:txBody>
            <a:bodyPr wrap="square" rtlCol="0">
              <a:spAutoFit/>
            </a:bodyPr>
            <a:lstStyle/>
            <a:p>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电子班牌系统</a:t>
              </a:r>
              <a:r>
                <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概述</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17" name="矩形 1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8" name="矩形 1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9" name="直接连接符 1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1547" y="4667161"/>
            <a:ext cx="4578512" cy="2314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50558" y="605790"/>
            <a:ext cx="10080000" cy="417659"/>
            <a:chOff x="214282" y="142856"/>
            <a:chExt cx="7598078" cy="357190"/>
          </a:xfrm>
        </p:grpSpPr>
        <p:sp>
          <p:nvSpPr>
            <p:cNvPr id="6" name="TextBox 5"/>
            <p:cNvSpPr txBox="1"/>
            <p:nvPr/>
          </p:nvSpPr>
          <p:spPr>
            <a:xfrm>
              <a:off x="571472" y="142856"/>
              <a:ext cx="4000528" cy="355164"/>
            </a:xfrm>
            <a:prstGeom prst="rect">
              <a:avLst/>
            </a:prstGeom>
            <a:noFill/>
          </p:spPr>
          <p:txBody>
            <a:bodyPr wrap="square" rtlCol="0">
              <a:spAutoFit/>
            </a:bodyPr>
            <a:lstStyle/>
            <a:p>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电子班牌系统</a:t>
              </a:r>
              <a:r>
                <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系统拓扑图</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7" name="矩形 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 name="矩形 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9" name="直接连接符 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19347" y="1113965"/>
            <a:ext cx="8577122" cy="5667571"/>
          </a:xfrm>
          <a:prstGeom prst="rect">
            <a:avLst/>
          </a:prstGeo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250558" y="605790"/>
            <a:ext cx="10080000" cy="417659"/>
            <a:chOff x="214282" y="142856"/>
            <a:chExt cx="7598078" cy="357190"/>
          </a:xfrm>
        </p:grpSpPr>
        <p:sp>
          <p:nvSpPr>
            <p:cNvPr id="16" name="TextBox 15"/>
            <p:cNvSpPr txBox="1"/>
            <p:nvPr/>
          </p:nvSpPr>
          <p:spPr>
            <a:xfrm>
              <a:off x="571472" y="142856"/>
              <a:ext cx="4000528" cy="355164"/>
            </a:xfrm>
            <a:prstGeom prst="rect">
              <a:avLst/>
            </a:prstGeom>
            <a:noFill/>
          </p:spPr>
          <p:txBody>
            <a:bodyPr wrap="square" rtlCol="0">
              <a:spAutoFit/>
            </a:bodyPr>
            <a:lstStyle/>
            <a:p>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电子班牌</a:t>
              </a:r>
              <a:r>
                <a:rPr lang="zh-CN" altLang="en-US" sz="2105" baseline="10000">
                  <a:solidFill>
                    <a:srgbClr val="0F6FC6"/>
                  </a:solidFill>
                  <a:latin typeface="微软雅黑" panose="020B0503020204020204" pitchFamily="34" charset="-122"/>
                  <a:ea typeface="微软雅黑" panose="020B0503020204020204" pitchFamily="34" charset="-122"/>
                  <a:cs typeface="Ebrima" panose="02000000000000000000" pitchFamily="2" charset="0"/>
                </a:rPr>
                <a:t>系统</a:t>
              </a:r>
              <a:r>
                <a:rPr lang="en-US" altLang="zh-CN" sz="2105" baseline="1000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a:solidFill>
                    <a:srgbClr val="0F6FC6"/>
                  </a:solidFill>
                  <a:latin typeface="微软雅黑" panose="020B0503020204020204" pitchFamily="34" charset="-122"/>
                  <a:ea typeface="微软雅黑" panose="020B0503020204020204" pitchFamily="34" charset="-122"/>
                  <a:cs typeface="Ebrima" panose="02000000000000000000" pitchFamily="2" charset="0"/>
                </a:rPr>
                <a:t>基础功能</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17" name="矩形 1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8" name="矩形 1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9" name="直接连接符 1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61243" y="1173806"/>
            <a:ext cx="9724313" cy="2671212"/>
          </a:xfrm>
          <a:prstGeom prst="rect">
            <a:avLst/>
          </a:prstGeom>
        </p:spPr>
      </p:pic>
      <p:pic>
        <p:nvPicPr>
          <p:cNvPr id="21" name="图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28" y="3845018"/>
            <a:ext cx="2948785" cy="2921071"/>
          </a:xfrm>
          <a:prstGeom prst="rect">
            <a:avLst/>
          </a:prstGeom>
        </p:spPr>
      </p:pic>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3813" y="3942399"/>
            <a:ext cx="4578512" cy="2314115"/>
          </a:xfrm>
          <a:prstGeom prst="rect">
            <a:avLst/>
          </a:prstGeom>
        </p:spPr>
      </p:pic>
      <p:sp>
        <p:nvSpPr>
          <p:cNvPr id="24" name="TextBox 29"/>
          <p:cNvSpPr txBox="1"/>
          <p:nvPr/>
        </p:nvSpPr>
        <p:spPr>
          <a:xfrm>
            <a:off x="247892" y="4704456"/>
            <a:ext cx="673587" cy="1388745"/>
          </a:xfrm>
          <a:prstGeom prst="rect">
            <a:avLst/>
          </a:prstGeom>
          <a:noFill/>
        </p:spPr>
        <p:txBody>
          <a:bodyPr wrap="square" rtlCol="0">
            <a:spAutoFit/>
          </a:bodyPr>
          <a:lstStyle/>
          <a:p>
            <a:r>
              <a:rPr lang="zh-CN" altLang="en-US" sz="2105" dirty="0">
                <a:latin typeface="微软雅黑" panose="020B0503020204020204" pitchFamily="34" charset="-122"/>
                <a:ea typeface="微软雅黑" panose="020B0503020204020204" pitchFamily="34" charset="-122"/>
              </a:rPr>
              <a:t>竖版班牌</a:t>
            </a:r>
            <a:endParaRPr lang="zh-CN" altLang="en-US" sz="2105" dirty="0">
              <a:latin typeface="微软雅黑" panose="020B0503020204020204" pitchFamily="34" charset="-122"/>
              <a:ea typeface="微软雅黑" panose="020B0503020204020204" pitchFamily="34" charset="-122"/>
            </a:endParaRPr>
          </a:p>
        </p:txBody>
      </p:sp>
      <p:sp>
        <p:nvSpPr>
          <p:cNvPr id="25" name="TextBox 30"/>
          <p:cNvSpPr txBox="1"/>
          <p:nvPr/>
        </p:nvSpPr>
        <p:spPr>
          <a:xfrm>
            <a:off x="4470522" y="6275936"/>
            <a:ext cx="2405094" cy="415290"/>
          </a:xfrm>
          <a:prstGeom prst="rect">
            <a:avLst/>
          </a:prstGeom>
          <a:noFill/>
        </p:spPr>
        <p:txBody>
          <a:bodyPr wrap="square" rtlCol="0">
            <a:spAutoFit/>
          </a:bodyPr>
          <a:lstStyle/>
          <a:p>
            <a:r>
              <a:rPr lang="zh-CN" altLang="en-US" sz="2105" dirty="0">
                <a:latin typeface="微软雅黑" panose="020B0503020204020204" pitchFamily="34" charset="-122"/>
                <a:ea typeface="微软雅黑" panose="020B0503020204020204" pitchFamily="34" charset="-122"/>
              </a:rPr>
              <a:t>横版班牌</a:t>
            </a:r>
            <a:endParaRPr lang="zh-CN" altLang="en-US" sz="2105" dirty="0">
              <a:latin typeface="微软雅黑" panose="020B0503020204020204" pitchFamily="34" charset="-122"/>
              <a:ea typeface="微软雅黑" panose="020B0503020204020204" pitchFamily="34" charset="-122"/>
            </a:endParaRPr>
          </a:p>
        </p:txBody>
      </p:sp>
      <p:sp>
        <p:nvSpPr>
          <p:cNvPr id="26" name="矩形 25"/>
          <p:cNvSpPr/>
          <p:nvPr/>
        </p:nvSpPr>
        <p:spPr>
          <a:xfrm>
            <a:off x="7787753" y="4116793"/>
            <a:ext cx="2497805" cy="2278380"/>
          </a:xfrm>
          <a:prstGeom prst="rect">
            <a:avLst/>
          </a:prstGeom>
        </p:spPr>
        <p:txBody>
          <a:bodyPr wrap="square">
            <a:spAutoFit/>
          </a:bodyPr>
          <a:lstStyle/>
          <a:p>
            <a:pPr>
              <a:lnSpc>
                <a:spcPct val="150000"/>
              </a:lnSpc>
            </a:pPr>
            <a:r>
              <a:rPr lang="zh-CN" altLang="en-US" sz="1520" dirty="0">
                <a:latin typeface="微软雅黑" panose="020B0503020204020204" pitchFamily="34" charset="-122"/>
                <a:ea typeface="微软雅黑" panose="020B0503020204020204" pitchFamily="34" charset="-122"/>
              </a:rPr>
              <a:t>硬件设备功能说明：</a:t>
            </a:r>
            <a:endParaRPr lang="en-US" altLang="zh-CN" sz="1520" dirty="0">
              <a:latin typeface="微软雅黑" panose="020B0503020204020204" pitchFamily="34" charset="-122"/>
              <a:ea typeface="微软雅黑" panose="020B0503020204020204" pitchFamily="34" charset="-122"/>
            </a:endParaRPr>
          </a:p>
          <a:p>
            <a:pPr>
              <a:lnSpc>
                <a:spcPct val="150000"/>
              </a:lnSpc>
            </a:pPr>
            <a:endParaRPr lang="en-US" altLang="zh-CN" sz="585"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ü"/>
            </a:pPr>
            <a:r>
              <a:rPr lang="zh-CN" altLang="en-US" sz="1230" dirty="0">
                <a:latin typeface="微软雅黑" panose="020B0503020204020204" pitchFamily="34" charset="-122"/>
                <a:ea typeface="微软雅黑" panose="020B0503020204020204" pitchFamily="34" charset="-122"/>
              </a:rPr>
              <a:t>均采用超薄专用</a:t>
            </a:r>
            <a:r>
              <a:rPr lang="en-US" altLang="zh-CN" sz="1230" dirty="0">
                <a:latin typeface="微软雅黑" panose="020B0503020204020204" pitchFamily="34" charset="-122"/>
                <a:ea typeface="微软雅黑" panose="020B0503020204020204" pitchFamily="34" charset="-122"/>
              </a:rPr>
              <a:t>LED </a:t>
            </a:r>
            <a:r>
              <a:rPr lang="en-US" altLang="zh-CN" sz="1230" b="1" dirty="0">
                <a:latin typeface="微软雅黑" panose="020B0503020204020204" pitchFamily="34" charset="-122"/>
                <a:ea typeface="微软雅黑" panose="020B0503020204020204" pitchFamily="34" charset="-122"/>
              </a:rPr>
              <a:t>21</a:t>
            </a:r>
            <a:r>
              <a:rPr lang="zh-CN" altLang="en-US" sz="1230" b="1" dirty="0">
                <a:latin typeface="微软雅黑" panose="020B0503020204020204" pitchFamily="34" charset="-122"/>
                <a:ea typeface="微软雅黑" panose="020B0503020204020204" pitchFamily="34" charset="-122"/>
              </a:rPr>
              <a:t>寸液晶屏</a:t>
            </a:r>
            <a:r>
              <a:rPr lang="zh-CN" altLang="en-US" sz="1230" dirty="0">
                <a:latin typeface="微软雅黑" panose="020B0503020204020204" pitchFamily="34" charset="-122"/>
                <a:ea typeface="微软雅黑" panose="020B0503020204020204" pitchFamily="34" charset="-122"/>
              </a:rPr>
              <a:t>，</a:t>
            </a:r>
            <a:r>
              <a:rPr lang="zh-CN" altLang="en-US" sz="1230" b="1" dirty="0">
                <a:latin typeface="微软雅黑" panose="020B0503020204020204" pitchFamily="34" charset="-122"/>
                <a:ea typeface="微软雅黑" panose="020B0503020204020204" pitchFamily="34" charset="-122"/>
              </a:rPr>
              <a:t>外观黑白两色可选横版竖版可选。</a:t>
            </a:r>
            <a:endParaRPr lang="en-US" altLang="zh-CN" sz="123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ü"/>
            </a:pPr>
            <a:r>
              <a:rPr lang="zh-CN" altLang="en-US" sz="1230" dirty="0">
                <a:latin typeface="微软雅黑" panose="020B0503020204020204" pitchFamily="34" charset="-122"/>
                <a:ea typeface="微软雅黑" panose="020B0503020204020204" pitchFamily="34" charset="-122"/>
              </a:rPr>
              <a:t>设置刷卡模块</a:t>
            </a:r>
            <a:r>
              <a:rPr lang="zh-CN" altLang="en-US" sz="1230" b="1" dirty="0">
                <a:latin typeface="微软雅黑" panose="020B0503020204020204" pitchFamily="34" charset="-122"/>
                <a:ea typeface="微软雅黑" panose="020B0503020204020204" pitchFamily="34" charset="-122"/>
              </a:rPr>
              <a:t>支持非接触刷卡</a:t>
            </a:r>
            <a:r>
              <a:rPr lang="zh-CN" altLang="en-US" sz="1230" dirty="0">
                <a:latin typeface="微软雅黑" panose="020B0503020204020204" pitchFamily="34" charset="-122"/>
                <a:ea typeface="微软雅黑" panose="020B0503020204020204" pitchFamily="34" charset="-122"/>
              </a:rPr>
              <a:t>。</a:t>
            </a:r>
            <a:endParaRPr lang="en-US" altLang="zh-CN" sz="123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ü"/>
            </a:pPr>
            <a:r>
              <a:rPr lang="zh-CN" altLang="en-US" sz="1230" b="1" dirty="0">
                <a:latin typeface="微软雅黑" panose="020B0503020204020204" pitchFamily="34" charset="-122"/>
                <a:ea typeface="微软雅黑" panose="020B0503020204020204" pitchFamily="34" charset="-122"/>
              </a:rPr>
              <a:t>前置高清摄像头</a:t>
            </a:r>
            <a:r>
              <a:rPr lang="zh-CN" altLang="en-US" sz="1230" dirty="0">
                <a:latin typeface="微软雅黑" panose="020B0503020204020204" pitchFamily="34" charset="-122"/>
                <a:ea typeface="微软雅黑" panose="020B0503020204020204" pitchFamily="34" charset="-122"/>
              </a:rPr>
              <a:t>可在刷卡同时抓拍</a:t>
            </a:r>
            <a:r>
              <a:rPr lang="zh-CN" altLang="en-US" sz="1230">
                <a:latin typeface="微软雅黑" panose="020B0503020204020204" pitchFamily="34" charset="-122"/>
                <a:ea typeface="微软雅黑" panose="020B0503020204020204" pitchFamily="34" charset="-122"/>
              </a:rPr>
              <a:t>图像。</a:t>
            </a:r>
            <a:endParaRPr lang="en-US" altLang="zh-CN" sz="123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15" name="文本框 2"/>
          <p:cNvSpPr txBox="1"/>
          <p:nvPr/>
        </p:nvSpPr>
        <p:spPr>
          <a:xfrm>
            <a:off x="5301817" y="4431319"/>
            <a:ext cx="3708787" cy="2043430"/>
          </a:xfrm>
          <a:prstGeom prst="rect">
            <a:avLst/>
          </a:prstGeom>
          <a:noFill/>
          <a:ln w="9525">
            <a:noFill/>
          </a:ln>
        </p:spPr>
        <p:txBody>
          <a:bodyPr wrap="square" anchor="t">
            <a:spAutoFit/>
          </a:bodyPr>
          <a:lstStyle/>
          <a:p>
            <a:pPr algn="just">
              <a:lnSpc>
                <a:spcPct val="180000"/>
              </a:lnSpc>
            </a:pPr>
            <a:r>
              <a:rPr lang="zh-CN" altLang="en-US" sz="1405" dirty="0">
                <a:latin typeface="微软雅黑" panose="020B0503020204020204" pitchFamily="34" charset="-122"/>
                <a:ea typeface="微软雅黑" panose="020B0503020204020204" pitchFamily="34" charset="-122"/>
              </a:rPr>
              <a:t>目前高考方式的改革，带动了教学方式向走班制教学的变革，走班制教学方式对学校的挑战主要集中在对教学资源的调配和新教学模式的</a:t>
            </a:r>
            <a:r>
              <a:rPr lang="zh-CN" altLang="en-US" sz="1405">
                <a:latin typeface="微软雅黑" panose="020B0503020204020204" pitchFamily="34" charset="-122"/>
                <a:ea typeface="微软雅黑" panose="020B0503020204020204" pitchFamily="34" charset="-122"/>
              </a:rPr>
              <a:t>管理。智慧</a:t>
            </a:r>
            <a:r>
              <a:rPr lang="zh-CN" altLang="en-US" sz="1405" dirty="0">
                <a:latin typeface="微软雅黑" panose="020B0503020204020204" pitchFamily="34" charset="-122"/>
                <a:ea typeface="微软雅黑" panose="020B0503020204020204" pitchFamily="34" charset="-122"/>
              </a:rPr>
              <a:t>班牌兼容走班制出勤管理与服务。</a:t>
            </a:r>
            <a:endParaRPr lang="zh-CN" altLang="en-US" sz="1405" dirty="0">
              <a:latin typeface="微软雅黑" panose="020B0503020204020204" pitchFamily="34" charset="-122"/>
              <a:ea typeface="微软雅黑" panose="020B0503020204020204" pitchFamily="34" charset="-122"/>
            </a:endParaRPr>
          </a:p>
        </p:txBody>
      </p:sp>
      <p:sp>
        <p:nvSpPr>
          <p:cNvPr id="16" name="AutoShape 29"/>
          <p:cNvSpPr/>
          <p:nvPr/>
        </p:nvSpPr>
        <p:spPr>
          <a:xfrm>
            <a:off x="5121944" y="4392757"/>
            <a:ext cx="4068529" cy="2076030"/>
          </a:xfrm>
          <a:prstGeom prst="roundRect">
            <a:avLst>
              <a:gd name="adj" fmla="val 16667"/>
            </a:avLst>
          </a:prstGeom>
          <a:noFill/>
          <a:ln w="22225" cap="flat" cmpd="sng">
            <a:solidFill>
              <a:srgbClr val="5DA28D"/>
            </a:solidFill>
            <a:prstDash val="solid"/>
            <a:bevel/>
            <a:headEnd type="none" w="med" len="med"/>
            <a:tailEnd type="none" w="med" len="med"/>
          </a:ln>
        </p:spPr>
        <p:txBody>
          <a:bodyPr anchor="ctr"/>
          <a:lstStyle/>
          <a:p>
            <a:endParaRPr lang="zh-CN" altLang="en-US" sz="1580">
              <a:latin typeface="Arial" panose="020B0604020202020204" pitchFamily="34" charset="0"/>
              <a:ea typeface="宋体" panose="02010600030101010101" pitchFamily="2" charset="-122"/>
            </a:endParaRPr>
          </a:p>
        </p:txBody>
      </p:sp>
      <p:grpSp>
        <p:nvGrpSpPr>
          <p:cNvPr id="10" name="组合 9"/>
          <p:cNvGrpSpPr/>
          <p:nvPr/>
        </p:nvGrpSpPr>
        <p:grpSpPr>
          <a:xfrm>
            <a:off x="250558" y="605790"/>
            <a:ext cx="10080000" cy="417659"/>
            <a:chOff x="214282" y="142856"/>
            <a:chExt cx="7598078" cy="357190"/>
          </a:xfrm>
        </p:grpSpPr>
        <p:sp>
          <p:nvSpPr>
            <p:cNvPr id="11" name="TextBox 24"/>
            <p:cNvSpPr txBox="1"/>
            <p:nvPr/>
          </p:nvSpPr>
          <p:spPr>
            <a:xfrm>
              <a:off x="571472" y="142856"/>
              <a:ext cx="4000528" cy="355164"/>
            </a:xfrm>
            <a:prstGeom prst="rect">
              <a:avLst/>
            </a:prstGeom>
            <a:noFill/>
          </p:spPr>
          <p:txBody>
            <a:bodyPr wrap="square" rtlCol="0">
              <a:spAutoFit/>
            </a:bodyPr>
            <a:lstStyle/>
            <a:p>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电子班牌</a:t>
              </a:r>
              <a:r>
                <a:rPr lang="zh-CN" altLang="en-US" sz="2105" baseline="10000">
                  <a:solidFill>
                    <a:srgbClr val="0F6FC6"/>
                  </a:solidFill>
                  <a:latin typeface="微软雅黑" panose="020B0503020204020204" pitchFamily="34" charset="-122"/>
                  <a:ea typeface="微软雅黑" panose="020B0503020204020204" pitchFamily="34" charset="-122"/>
                  <a:cs typeface="Ebrima" panose="02000000000000000000" pitchFamily="2" charset="0"/>
                </a:rPr>
                <a:t>系统</a:t>
              </a:r>
              <a:r>
                <a:rPr lang="en-US" altLang="zh-CN" sz="2105" baseline="1000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a:solidFill>
                    <a:srgbClr val="0F6FC6"/>
                  </a:solidFill>
                  <a:latin typeface="微软雅黑" panose="020B0503020204020204" pitchFamily="34" charset="-122"/>
                  <a:ea typeface="微软雅黑" panose="020B0503020204020204" pitchFamily="34" charset="-122"/>
                  <a:cs typeface="Ebrima" panose="02000000000000000000" pitchFamily="2" charset="0"/>
                </a:rPr>
                <a:t>走班制考勤介绍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12" name="矩形 11"/>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3" name="矩形 12"/>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4" name="直接连接符 13"/>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a:blip r:embed="rId1"/>
          <a:stretch>
            <a:fillRect/>
          </a:stretch>
        </p:blipFill>
        <p:spPr>
          <a:xfrm>
            <a:off x="5121980" y="1369216"/>
            <a:ext cx="3238032" cy="2398307"/>
          </a:xfrm>
          <a:prstGeom prst="rect">
            <a:avLst/>
          </a:prstGeom>
        </p:spPr>
      </p:pic>
      <p:pic>
        <p:nvPicPr>
          <p:cNvPr id="7" name="图片 6"/>
          <p:cNvPicPr>
            <a:picLocks noChangeAspect="1"/>
          </p:cNvPicPr>
          <p:nvPr/>
        </p:nvPicPr>
        <p:blipFill rotWithShape="1">
          <a:blip r:embed="rId2"/>
          <a:srcRect/>
          <a:stretch>
            <a:fillRect/>
          </a:stretch>
        </p:blipFill>
        <p:spPr>
          <a:xfrm>
            <a:off x="819127" y="1368979"/>
            <a:ext cx="3199131" cy="2383789"/>
          </a:xfrm>
          <a:prstGeom prst="rect">
            <a:avLst/>
          </a:prstGeom>
        </p:spPr>
      </p:pic>
      <p:pic>
        <p:nvPicPr>
          <p:cNvPr id="17" name="图片 16"/>
          <p:cNvPicPr>
            <a:picLocks noChangeAspect="1"/>
          </p:cNvPicPr>
          <p:nvPr/>
        </p:nvPicPr>
        <p:blipFill>
          <a:blip r:embed="rId3"/>
          <a:stretch>
            <a:fillRect/>
          </a:stretch>
        </p:blipFill>
        <p:spPr>
          <a:xfrm>
            <a:off x="818957" y="4226378"/>
            <a:ext cx="3842050" cy="2408786"/>
          </a:xfrm>
          <a:prstGeom prst="rect">
            <a:avLst/>
          </a:prstGeo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03275" y="1258570"/>
            <a:ext cx="9527540" cy="5535295"/>
            <a:chOff x="1290" y="1982"/>
            <a:chExt cx="15004" cy="8717"/>
          </a:xfrm>
        </p:grpSpPr>
        <p:sp>
          <p:nvSpPr>
            <p:cNvPr id="8" name="矩形 7"/>
            <p:cNvSpPr/>
            <p:nvPr/>
          </p:nvSpPr>
          <p:spPr>
            <a:xfrm>
              <a:off x="1399" y="1982"/>
              <a:ext cx="2398" cy="654"/>
            </a:xfrm>
            <a:prstGeom prst="rect">
              <a:avLst/>
            </a:prstGeom>
          </p:spPr>
          <p:txBody>
            <a:bodyPr wrap="none">
              <a:spAutoFit/>
            </a:bodyPr>
            <a:lstStyle/>
            <a:p>
              <a:pPr marL="1270" indent="-1270" algn="ctr"/>
              <a:r>
                <a:rPr lang="zh-CN" altLang="en-US" sz="2105" b="1" dirty="0">
                  <a:solidFill>
                    <a:schemeClr val="tx1"/>
                  </a:solidFill>
                  <a:latin typeface="微软雅黑" panose="020B0503020204020204" pitchFamily="34" charset="-122"/>
                  <a:ea typeface="微软雅黑" panose="020B0503020204020204" pitchFamily="34" charset="-122"/>
                </a:rPr>
                <a:t>走班制考勤</a:t>
              </a:r>
              <a:endParaRPr lang="zh-CN" altLang="en-US" sz="2105" b="1" dirty="0">
                <a:solidFill>
                  <a:schemeClr val="tx1"/>
                </a:solidFill>
                <a:latin typeface="微软雅黑" panose="020B0503020204020204" pitchFamily="34" charset="-122"/>
                <a:ea typeface="微软雅黑" panose="020B0503020204020204" pitchFamily="34" charset="-122"/>
              </a:endParaRPr>
            </a:p>
          </p:txBody>
        </p:sp>
        <p:sp>
          <p:nvSpPr>
            <p:cNvPr id="37915" name="文本框 2"/>
            <p:cNvSpPr txBox="1"/>
            <p:nvPr/>
          </p:nvSpPr>
          <p:spPr>
            <a:xfrm>
              <a:off x="9337" y="2912"/>
              <a:ext cx="6932" cy="2603"/>
            </a:xfrm>
            <a:prstGeom prst="rect">
              <a:avLst/>
            </a:prstGeom>
            <a:noFill/>
            <a:ln w="9525">
              <a:noFill/>
            </a:ln>
          </p:spPr>
          <p:txBody>
            <a:bodyPr wrap="square" anchor="t">
              <a:spAutoFit/>
            </a:bodyPr>
            <a:lstStyle/>
            <a:p>
              <a:pPr algn="just">
                <a:lnSpc>
                  <a:spcPct val="180000"/>
                </a:lnSpc>
              </a:pPr>
              <a:r>
                <a:rPr lang="zh-CN" altLang="en-US" sz="1405" dirty="0">
                  <a:latin typeface="微软雅黑" panose="020B0503020204020204" pitchFamily="34" charset="-122"/>
                  <a:ea typeface="微软雅黑" panose="020B0503020204020204" pitchFamily="34" charset="-122"/>
                </a:rPr>
                <a:t>走班制之后行政班更多的转向教学班的管理，学生的课堂签到就比较</a:t>
              </a:r>
              <a:r>
                <a:rPr lang="zh-CN" altLang="en-US" sz="1405">
                  <a:latin typeface="微软雅黑" panose="020B0503020204020204" pitchFamily="34" charset="-122"/>
                  <a:ea typeface="微软雅黑" panose="020B0503020204020204" pitchFamily="34" charset="-122"/>
                </a:rPr>
                <a:t>重要，平台</a:t>
              </a:r>
              <a:r>
                <a:rPr lang="zh-CN" altLang="en-US" sz="1405" dirty="0">
                  <a:latin typeface="微软雅黑" panose="020B0503020204020204" pitchFamily="34" charset="-122"/>
                  <a:ea typeface="微软雅黑" panose="020B0503020204020204" pitchFamily="34" charset="-122"/>
                </a:rPr>
                <a:t>中的走班制出勤管理能够实时呈现课程出勤结果，课程签到数据可通过平台进行数据联动，改变学生的在校状态。</a:t>
              </a:r>
              <a:endParaRPr lang="zh-CN" altLang="en-US" sz="1405" dirty="0">
                <a:latin typeface="微软雅黑" panose="020B0503020204020204" pitchFamily="34" charset="-122"/>
                <a:ea typeface="微软雅黑" panose="020B0503020204020204" pitchFamily="34" charset="-122"/>
              </a:endParaRPr>
            </a:p>
          </p:txBody>
        </p:sp>
        <p:sp>
          <p:nvSpPr>
            <p:cNvPr id="16" name="AutoShape 29"/>
            <p:cNvSpPr/>
            <p:nvPr/>
          </p:nvSpPr>
          <p:spPr>
            <a:xfrm>
              <a:off x="9337" y="3037"/>
              <a:ext cx="6932" cy="2432"/>
            </a:xfrm>
            <a:prstGeom prst="roundRect">
              <a:avLst>
                <a:gd name="adj" fmla="val 16667"/>
              </a:avLst>
            </a:prstGeom>
            <a:noFill/>
            <a:ln w="15875" cap="flat" cmpd="sng">
              <a:solidFill>
                <a:srgbClr val="5DA28D"/>
              </a:solidFill>
              <a:prstDash val="solid"/>
              <a:bevel/>
              <a:headEnd type="none" w="med" len="med"/>
              <a:tailEnd type="none" w="med" len="med"/>
            </a:ln>
          </p:spPr>
          <p:txBody>
            <a:bodyPr anchor="ctr"/>
            <a:lstStyle/>
            <a:p>
              <a:endParaRPr lang="zh-CN" altLang="en-US" sz="1580">
                <a:latin typeface="Arial" panose="020B0604020202020204" pitchFamily="34" charset="0"/>
                <a:ea typeface="宋体" panose="02010600030101010101" pitchFamily="2" charset="-122"/>
              </a:endParaRPr>
            </a:p>
          </p:txBody>
        </p:sp>
        <p:sp>
          <p:nvSpPr>
            <p:cNvPr id="12" name="文本框 2"/>
            <p:cNvSpPr txBox="1"/>
            <p:nvPr/>
          </p:nvSpPr>
          <p:spPr>
            <a:xfrm>
              <a:off x="10454" y="7550"/>
              <a:ext cx="5841" cy="1373"/>
            </a:xfrm>
            <a:prstGeom prst="rect">
              <a:avLst/>
            </a:prstGeom>
            <a:noFill/>
            <a:ln w="9525">
              <a:noFill/>
            </a:ln>
          </p:spPr>
          <p:txBody>
            <a:bodyPr wrap="square" anchor="t">
              <a:spAutoFit/>
            </a:bodyPr>
            <a:lstStyle/>
            <a:p>
              <a:pPr algn="just">
                <a:lnSpc>
                  <a:spcPct val="180000"/>
                </a:lnSpc>
              </a:pPr>
              <a:r>
                <a:rPr lang="zh-CN" altLang="en-US" sz="1405" dirty="0">
                  <a:latin typeface="微软雅黑" panose="020B0503020204020204" pitchFamily="34" charset="-122"/>
                  <a:ea typeface="微软雅黑" panose="020B0503020204020204" pitchFamily="34" charset="-122"/>
                </a:rPr>
                <a:t>对于管理人员来说，可实时监控教室上课状态，能够及时发现教学事故等问题。</a:t>
              </a:r>
              <a:endParaRPr lang="zh-CN" altLang="en-US" sz="1405" dirty="0">
                <a:latin typeface="微软雅黑" panose="020B0503020204020204" pitchFamily="34" charset="-122"/>
                <a:ea typeface="微软雅黑" panose="020B0503020204020204" pitchFamily="34" charset="-122"/>
              </a:endParaRPr>
            </a:p>
          </p:txBody>
        </p:sp>
        <p:sp>
          <p:nvSpPr>
            <p:cNvPr id="17" name="AutoShape 29"/>
            <p:cNvSpPr/>
            <p:nvPr/>
          </p:nvSpPr>
          <p:spPr>
            <a:xfrm>
              <a:off x="10429" y="7739"/>
              <a:ext cx="5841" cy="1201"/>
            </a:xfrm>
            <a:prstGeom prst="roundRect">
              <a:avLst>
                <a:gd name="adj" fmla="val 16667"/>
              </a:avLst>
            </a:prstGeom>
            <a:noFill/>
            <a:ln w="15875" cap="flat" cmpd="sng">
              <a:solidFill>
                <a:srgbClr val="5DA28D"/>
              </a:solidFill>
              <a:prstDash val="solid"/>
              <a:bevel/>
              <a:headEnd type="none" w="med" len="med"/>
              <a:tailEnd type="none" w="med" len="med"/>
            </a:ln>
          </p:spPr>
          <p:txBody>
            <a:bodyPr anchor="ctr"/>
            <a:lstStyle/>
            <a:p>
              <a:endParaRPr lang="zh-CN" altLang="en-US" sz="1580">
                <a:latin typeface="Arial" panose="020B0604020202020204" pitchFamily="34" charset="0"/>
                <a:ea typeface="宋体" panose="02010600030101010101" pitchFamily="2" charset="-122"/>
              </a:endParaRPr>
            </a:p>
          </p:txBody>
        </p:sp>
        <p:cxnSp>
          <p:nvCxnSpPr>
            <p:cNvPr id="25" name="直接连接符 24"/>
            <p:cNvCxnSpPr/>
            <p:nvPr/>
          </p:nvCxnSpPr>
          <p:spPr>
            <a:xfrm>
              <a:off x="8312" y="4187"/>
              <a:ext cx="1019" cy="0"/>
            </a:xfrm>
            <a:prstGeom prst="line">
              <a:avLst/>
            </a:prstGeom>
            <a:ln w="15875">
              <a:solidFill>
                <a:srgbClr val="5DA28D"/>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9521" y="8332"/>
              <a:ext cx="902" cy="0"/>
            </a:xfrm>
            <a:prstGeom prst="line">
              <a:avLst/>
            </a:prstGeom>
            <a:ln w="15875">
              <a:solidFill>
                <a:srgbClr val="5DA28D"/>
              </a:solidFill>
              <a:prstDash val="sysDot"/>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2989" y="5475"/>
              <a:ext cx="0" cy="2284"/>
            </a:xfrm>
            <a:prstGeom prst="line">
              <a:avLst/>
            </a:prstGeom>
            <a:ln>
              <a:solidFill>
                <a:srgbClr val="5DA28D"/>
              </a:solidFill>
              <a:prstDash val="sysDash"/>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90" y="2728"/>
              <a:ext cx="7331" cy="3564"/>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 y="6607"/>
              <a:ext cx="7086" cy="4092"/>
            </a:xfrm>
            <a:prstGeom prst="rect">
              <a:avLst/>
            </a:prstGeom>
          </p:spPr>
        </p:pic>
      </p:grpSp>
      <p:grpSp>
        <p:nvGrpSpPr>
          <p:cNvPr id="29" name="组合 28"/>
          <p:cNvGrpSpPr/>
          <p:nvPr/>
        </p:nvGrpSpPr>
        <p:grpSpPr>
          <a:xfrm>
            <a:off x="250558" y="605790"/>
            <a:ext cx="10080000" cy="417659"/>
            <a:chOff x="214282" y="142856"/>
            <a:chExt cx="7598078" cy="357190"/>
          </a:xfrm>
        </p:grpSpPr>
        <p:sp>
          <p:nvSpPr>
            <p:cNvPr id="30" name="TextBox 24"/>
            <p:cNvSpPr txBox="1"/>
            <p:nvPr/>
          </p:nvSpPr>
          <p:spPr>
            <a:xfrm>
              <a:off x="571472" y="142856"/>
              <a:ext cx="4000528" cy="355164"/>
            </a:xfrm>
            <a:prstGeom prst="rect">
              <a:avLst/>
            </a:prstGeom>
            <a:noFill/>
          </p:spPr>
          <p:txBody>
            <a:bodyPr wrap="square" rtlCol="0">
              <a:spAutoFit/>
            </a:bodyPr>
            <a:lstStyle/>
            <a:p>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电子班牌</a:t>
              </a:r>
              <a:r>
                <a:rPr lang="zh-CN" altLang="en-US" sz="2105" baseline="10000">
                  <a:solidFill>
                    <a:srgbClr val="0F6FC6"/>
                  </a:solidFill>
                  <a:latin typeface="微软雅黑" panose="020B0503020204020204" pitchFamily="34" charset="-122"/>
                  <a:ea typeface="微软雅黑" panose="020B0503020204020204" pitchFamily="34" charset="-122"/>
                  <a:cs typeface="Ebrima" panose="02000000000000000000" pitchFamily="2" charset="0"/>
                </a:rPr>
                <a:t>系统</a:t>
              </a:r>
              <a:r>
                <a:rPr lang="en-US" altLang="zh-CN" sz="2105" baseline="1000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a:solidFill>
                    <a:srgbClr val="0F6FC6"/>
                  </a:solidFill>
                  <a:latin typeface="微软雅黑" panose="020B0503020204020204" pitchFamily="34" charset="-122"/>
                  <a:ea typeface="微软雅黑" panose="020B0503020204020204" pitchFamily="34" charset="-122"/>
                  <a:cs typeface="Ebrima" panose="02000000000000000000" pitchFamily="2" charset="0"/>
                </a:rPr>
                <a:t>走班制考勤介绍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31" name="矩形 30"/>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2" name="矩形 31"/>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33" name="直接连接符 32"/>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1749" y="1294578"/>
            <a:ext cx="8840825" cy="5550294"/>
          </a:xfrm>
          <a:prstGeom prst="rect">
            <a:avLst/>
          </a:prstGeom>
        </p:spPr>
      </p:pic>
      <p:pic>
        <p:nvPicPr>
          <p:cNvPr id="11" name="Picture 4" descr="E:\张文娜\PPT一卡通方案\一卡通-参考图片\其他图片\黑白手指.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7600" y="2011835"/>
            <a:ext cx="1811473" cy="16036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10000" t="5011" r="10282" b="4780"/>
          <a:stretch>
            <a:fillRect/>
          </a:stretch>
        </p:blipFill>
        <p:spPr>
          <a:xfrm>
            <a:off x="1442557" y="1843438"/>
            <a:ext cx="7577850" cy="4378313"/>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681" y="1843281"/>
            <a:ext cx="7563670" cy="4361355"/>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8678" y="1826166"/>
            <a:ext cx="7677602" cy="4378313"/>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8678" y="1826166"/>
            <a:ext cx="7685608" cy="4395586"/>
          </a:xfrm>
          <a:prstGeom prst="rect">
            <a:avLst/>
          </a:prstGeom>
        </p:spPr>
      </p:pic>
      <p:grpSp>
        <p:nvGrpSpPr>
          <p:cNvPr id="19" name="组合 18"/>
          <p:cNvGrpSpPr/>
          <p:nvPr/>
        </p:nvGrpSpPr>
        <p:grpSpPr>
          <a:xfrm>
            <a:off x="250558" y="605790"/>
            <a:ext cx="10080000" cy="417659"/>
            <a:chOff x="214282" y="142856"/>
            <a:chExt cx="7598078" cy="357190"/>
          </a:xfrm>
        </p:grpSpPr>
        <p:sp>
          <p:nvSpPr>
            <p:cNvPr id="22" name="TextBox 21"/>
            <p:cNvSpPr txBox="1"/>
            <p:nvPr/>
          </p:nvSpPr>
          <p:spPr>
            <a:xfrm>
              <a:off x="571472" y="142856"/>
              <a:ext cx="4000528" cy="355164"/>
            </a:xfrm>
            <a:prstGeom prst="rect">
              <a:avLst/>
            </a:prstGeom>
            <a:noFill/>
          </p:spPr>
          <p:txBody>
            <a:bodyPr wrap="square" rtlCol="0">
              <a:spAutoFit/>
            </a:bodyPr>
            <a:lstStyle/>
            <a:p>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电子班牌系统</a:t>
              </a:r>
              <a:r>
                <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系统功能演示</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23" name="矩形 22"/>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4" name="矩形 23"/>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25" name="直接连接符 24"/>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61111E-6 2.22222E-6 L 0.31336 -0.00639 " pathEditMode="relative" rAng="0" ptsTypes="AA">
                                      <p:cBhvr>
                                        <p:cTn id="22" dur="2000" fill="hold"/>
                                        <p:tgtEl>
                                          <p:spTgt spid="11"/>
                                        </p:tgtEl>
                                        <p:attrNameLst>
                                          <p:attrName>ppt_x</p:attrName>
                                          <p:attrName>ppt_y</p:attrName>
                                        </p:attrNameLst>
                                      </p:cBhvr>
                                      <p:rCtr x="15660" y="-333"/>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0.31336 -0.00639 L -0.02535 0.23305 " pathEditMode="relative" rAng="0" ptsTypes="AA">
                                      <p:cBhvr>
                                        <p:cTn id="35" dur="2000" fill="hold"/>
                                        <p:tgtEl>
                                          <p:spTgt spid="11"/>
                                        </p:tgtEl>
                                        <p:attrNameLst>
                                          <p:attrName>ppt_x</p:attrName>
                                          <p:attrName>ppt_y</p:attrName>
                                        </p:attrNameLst>
                                      </p:cBhvr>
                                      <p:rCtr x="-16944" y="11972"/>
                                    </p:animMotion>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1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0.02535 0.23305 L -0.22223 0.34639 " pathEditMode="relative" rAng="0" ptsTypes="AA">
                                      <p:cBhvr>
                                        <p:cTn id="47" dur="2000" fill="hold"/>
                                        <p:tgtEl>
                                          <p:spTgt spid="11"/>
                                        </p:tgtEl>
                                        <p:attrNameLst>
                                          <p:attrName>ppt_x</p:attrName>
                                          <p:attrName>ppt_y</p:attrName>
                                        </p:attrNameLst>
                                      </p:cBhvr>
                                      <p:rCtr x="-9844" y="5667"/>
                                    </p:animMotion>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02167" y="3463877"/>
            <a:ext cx="1017237" cy="1017074"/>
            <a:chOff x="1466675" y="3784103"/>
            <a:chExt cx="1301392" cy="1301862"/>
          </a:xfrm>
          <a:solidFill>
            <a:srgbClr val="202A36"/>
          </a:solidFill>
        </p:grpSpPr>
        <p:grpSp>
          <p:nvGrpSpPr>
            <p:cNvPr id="3" name="组合 2"/>
            <p:cNvGrpSpPr/>
            <p:nvPr/>
          </p:nvGrpSpPr>
          <p:grpSpPr>
            <a:xfrm>
              <a:off x="1466675" y="3784103"/>
              <a:ext cx="1301392" cy="1301862"/>
              <a:chOff x="4345444" y="2542859"/>
              <a:chExt cx="1810550" cy="1811205"/>
            </a:xfrm>
            <a:grpFill/>
          </p:grpSpPr>
          <p:sp>
            <p:nvSpPr>
              <p:cNvPr id="5" name="同心圆 4"/>
              <p:cNvSpPr/>
              <p:nvPr/>
            </p:nvSpPr>
            <p:spPr>
              <a:xfrm>
                <a:off x="4345444" y="2542859"/>
                <a:ext cx="1810550" cy="1811205"/>
              </a:xfrm>
              <a:prstGeom prst="donut">
                <a:avLst>
                  <a:gd name="adj" fmla="val 487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5">
                  <a:solidFill>
                    <a:schemeClr val="tx1"/>
                  </a:solidFill>
                  <a:latin typeface="微软雅黑" panose="020B0503020204020204" pitchFamily="34" charset="-122"/>
                  <a:ea typeface="微软雅黑" panose="020B0503020204020204" pitchFamily="34" charset="-122"/>
                </a:endParaRPr>
              </a:p>
            </p:txBody>
          </p:sp>
          <p:sp>
            <p:nvSpPr>
              <p:cNvPr id="6" name="椭圆 5"/>
              <p:cNvSpPr/>
              <p:nvPr/>
            </p:nvSpPr>
            <p:spPr>
              <a:xfrm>
                <a:off x="4565570" y="2763062"/>
                <a:ext cx="1370298" cy="1370793"/>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5">
                  <a:latin typeface="微软雅黑" panose="020B0503020204020204" pitchFamily="34" charset="-122"/>
                  <a:ea typeface="微软雅黑" panose="020B0503020204020204" pitchFamily="34" charset="-122"/>
                </a:endParaRPr>
              </a:p>
            </p:txBody>
          </p:sp>
        </p:grpSp>
        <p:sp>
          <p:nvSpPr>
            <p:cNvPr id="4" name="TextBox 97"/>
            <p:cNvSpPr txBox="1"/>
            <p:nvPr/>
          </p:nvSpPr>
          <p:spPr>
            <a:xfrm>
              <a:off x="1692267" y="4085004"/>
              <a:ext cx="850204" cy="460047"/>
            </a:xfrm>
            <a:prstGeom prst="rect">
              <a:avLst/>
            </a:prstGeom>
            <a:noFill/>
          </p:spPr>
          <p:txBody>
            <a:bodyPr wrap="square" lIns="161586" tIns="80793" rIns="161586" bIns="80793" rtlCol="0">
              <a:spAutoFit/>
            </a:bodyPr>
            <a:lstStyle/>
            <a:p>
              <a:endParaRPr lang="zh-CN" altLang="en-US" sz="1285" dirty="0">
                <a:solidFill>
                  <a:schemeClr val="bg1"/>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2866410" y="3464149"/>
            <a:ext cx="1031240" cy="1031075"/>
            <a:chOff x="4450933" y="3791953"/>
            <a:chExt cx="1319306" cy="1319782"/>
          </a:xfrm>
          <a:solidFill>
            <a:srgbClr val="202A36"/>
          </a:solidFill>
        </p:grpSpPr>
        <p:grpSp>
          <p:nvGrpSpPr>
            <p:cNvPr id="8" name="组合 7"/>
            <p:cNvGrpSpPr/>
            <p:nvPr/>
          </p:nvGrpSpPr>
          <p:grpSpPr>
            <a:xfrm>
              <a:off x="4450933" y="3791953"/>
              <a:ext cx="1319306" cy="1319782"/>
              <a:chOff x="4345444" y="2542859"/>
              <a:chExt cx="1810550" cy="1811205"/>
            </a:xfrm>
            <a:grpFill/>
          </p:grpSpPr>
          <p:sp>
            <p:nvSpPr>
              <p:cNvPr id="10" name="同心圆 9"/>
              <p:cNvSpPr/>
              <p:nvPr/>
            </p:nvSpPr>
            <p:spPr>
              <a:xfrm>
                <a:off x="4345444" y="2542859"/>
                <a:ext cx="1810550" cy="1811205"/>
              </a:xfrm>
              <a:prstGeom prst="donut">
                <a:avLst>
                  <a:gd name="adj" fmla="val 487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5">
                  <a:solidFill>
                    <a:schemeClr val="tx1"/>
                  </a:solidFill>
                  <a:latin typeface="微软雅黑" panose="020B0503020204020204" pitchFamily="34" charset="-122"/>
                  <a:ea typeface="微软雅黑" panose="020B0503020204020204" pitchFamily="34" charset="-122"/>
                </a:endParaRPr>
              </a:p>
            </p:txBody>
          </p:sp>
          <p:sp>
            <p:nvSpPr>
              <p:cNvPr id="11" name="椭圆 10"/>
              <p:cNvSpPr/>
              <p:nvPr/>
            </p:nvSpPr>
            <p:spPr>
              <a:xfrm>
                <a:off x="4565570" y="2763062"/>
                <a:ext cx="1370298" cy="1370793"/>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5">
                  <a:latin typeface="微软雅黑" panose="020B0503020204020204" pitchFamily="34" charset="-122"/>
                  <a:ea typeface="微软雅黑" panose="020B0503020204020204" pitchFamily="34" charset="-122"/>
                </a:endParaRPr>
              </a:p>
            </p:txBody>
          </p:sp>
        </p:grpSp>
        <p:sp>
          <p:nvSpPr>
            <p:cNvPr id="9" name="TextBox 111"/>
            <p:cNvSpPr txBox="1"/>
            <p:nvPr/>
          </p:nvSpPr>
          <p:spPr>
            <a:xfrm>
              <a:off x="4685484" y="4091666"/>
              <a:ext cx="850203" cy="435663"/>
            </a:xfrm>
            <a:prstGeom prst="rect">
              <a:avLst/>
            </a:prstGeom>
            <a:noFill/>
          </p:spPr>
          <p:txBody>
            <a:bodyPr wrap="square" lIns="161586" tIns="80793" rIns="161586" bIns="80793" rtlCol="0">
              <a:spAutoFit/>
            </a:bodyPr>
            <a:lstStyle/>
            <a:p>
              <a:endParaRPr lang="zh-CN" altLang="en-US" sz="1170" dirty="0">
                <a:solidFill>
                  <a:schemeClr val="bg1"/>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4533678" y="3349049"/>
            <a:ext cx="1155008" cy="1154824"/>
            <a:chOff x="6119197" y="3942381"/>
            <a:chExt cx="1018558" cy="1018926"/>
          </a:xfrm>
          <a:solidFill>
            <a:srgbClr val="202A36"/>
          </a:solidFill>
        </p:grpSpPr>
        <p:grpSp>
          <p:nvGrpSpPr>
            <p:cNvPr id="13" name="组合 12"/>
            <p:cNvGrpSpPr/>
            <p:nvPr/>
          </p:nvGrpSpPr>
          <p:grpSpPr>
            <a:xfrm>
              <a:off x="6119197" y="3942381"/>
              <a:ext cx="1018558" cy="1018926"/>
              <a:chOff x="4345444" y="2542859"/>
              <a:chExt cx="1810550" cy="1811205"/>
            </a:xfrm>
            <a:grpFill/>
          </p:grpSpPr>
          <p:sp>
            <p:nvSpPr>
              <p:cNvPr id="15" name="同心圆 14"/>
              <p:cNvSpPr/>
              <p:nvPr/>
            </p:nvSpPr>
            <p:spPr>
              <a:xfrm>
                <a:off x="4345444" y="2542859"/>
                <a:ext cx="1810550" cy="1811205"/>
              </a:xfrm>
              <a:prstGeom prst="donut">
                <a:avLst>
                  <a:gd name="adj" fmla="val 487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5">
                  <a:solidFill>
                    <a:schemeClr val="tx1"/>
                  </a:solidFill>
                  <a:latin typeface="微软雅黑" panose="020B0503020204020204" pitchFamily="34" charset="-122"/>
                  <a:ea typeface="微软雅黑" panose="020B0503020204020204" pitchFamily="34" charset="-122"/>
                </a:endParaRPr>
              </a:p>
            </p:txBody>
          </p:sp>
          <p:sp>
            <p:nvSpPr>
              <p:cNvPr id="16" name="椭圆 15"/>
              <p:cNvSpPr/>
              <p:nvPr/>
            </p:nvSpPr>
            <p:spPr>
              <a:xfrm>
                <a:off x="4565570" y="2763062"/>
                <a:ext cx="1370298" cy="1370793"/>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5">
                  <a:latin typeface="微软雅黑" panose="020B0503020204020204" pitchFamily="34" charset="-122"/>
                  <a:ea typeface="微软雅黑" panose="020B0503020204020204" pitchFamily="34" charset="-122"/>
                </a:endParaRPr>
              </a:p>
            </p:txBody>
          </p:sp>
        </p:grpSp>
        <p:sp>
          <p:nvSpPr>
            <p:cNvPr id="14" name="TextBox 118"/>
            <p:cNvSpPr txBox="1"/>
            <p:nvPr/>
          </p:nvSpPr>
          <p:spPr>
            <a:xfrm>
              <a:off x="6211832" y="4241339"/>
              <a:ext cx="850205" cy="300307"/>
            </a:xfrm>
            <a:prstGeom prst="rect">
              <a:avLst/>
            </a:prstGeom>
            <a:noFill/>
          </p:spPr>
          <p:txBody>
            <a:bodyPr wrap="square" lIns="161586" tIns="80793" rIns="161586" bIns="80793" rtlCol="0">
              <a:spAutoFit/>
            </a:bodyPr>
            <a:lstStyle/>
            <a:p>
              <a:pPr algn="ctr"/>
              <a:endParaRPr lang="zh-CN" altLang="en-US" sz="1170" dirty="0">
                <a:solidFill>
                  <a:schemeClr val="bg1"/>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5938297" y="3587530"/>
            <a:ext cx="852832" cy="796031"/>
            <a:chOff x="7486713" y="3942381"/>
            <a:chExt cx="1091061" cy="1018926"/>
          </a:xfrm>
          <a:solidFill>
            <a:srgbClr val="202A36"/>
          </a:solidFill>
        </p:grpSpPr>
        <p:grpSp>
          <p:nvGrpSpPr>
            <p:cNvPr id="18" name="组合 17"/>
            <p:cNvGrpSpPr/>
            <p:nvPr/>
          </p:nvGrpSpPr>
          <p:grpSpPr>
            <a:xfrm>
              <a:off x="7486713" y="3942381"/>
              <a:ext cx="1018558" cy="1018926"/>
              <a:chOff x="4345444" y="2542859"/>
              <a:chExt cx="1810550" cy="1811205"/>
            </a:xfrm>
            <a:grpFill/>
          </p:grpSpPr>
          <p:sp>
            <p:nvSpPr>
              <p:cNvPr id="20" name="同心圆 19"/>
              <p:cNvSpPr/>
              <p:nvPr/>
            </p:nvSpPr>
            <p:spPr>
              <a:xfrm>
                <a:off x="4345444" y="2542859"/>
                <a:ext cx="1810550" cy="1811205"/>
              </a:xfrm>
              <a:prstGeom prst="donut">
                <a:avLst>
                  <a:gd name="adj" fmla="val 487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5">
                  <a:solidFill>
                    <a:schemeClr val="tx1"/>
                  </a:solidFill>
                  <a:latin typeface="微软雅黑" panose="020B0503020204020204" pitchFamily="34" charset="-122"/>
                  <a:ea typeface="微软雅黑" panose="020B0503020204020204" pitchFamily="34" charset="-122"/>
                </a:endParaRPr>
              </a:p>
            </p:txBody>
          </p:sp>
          <p:sp>
            <p:nvSpPr>
              <p:cNvPr id="21" name="椭圆 20"/>
              <p:cNvSpPr/>
              <p:nvPr/>
            </p:nvSpPr>
            <p:spPr>
              <a:xfrm>
                <a:off x="4565570" y="2763062"/>
                <a:ext cx="1370298" cy="1370793"/>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5">
                  <a:latin typeface="微软雅黑" panose="020B0503020204020204" pitchFamily="34" charset="-122"/>
                  <a:ea typeface="微软雅黑" panose="020B0503020204020204" pitchFamily="34" charset="-122"/>
                </a:endParaRPr>
              </a:p>
            </p:txBody>
          </p:sp>
        </p:grpSp>
        <p:sp>
          <p:nvSpPr>
            <p:cNvPr id="19" name="TextBox 125"/>
            <p:cNvSpPr txBox="1"/>
            <p:nvPr/>
          </p:nvSpPr>
          <p:spPr>
            <a:xfrm>
              <a:off x="7586696" y="4079735"/>
              <a:ext cx="991078" cy="483619"/>
            </a:xfrm>
            <a:prstGeom prst="rect">
              <a:avLst/>
            </a:prstGeom>
            <a:noFill/>
          </p:spPr>
          <p:txBody>
            <a:bodyPr wrap="square" lIns="161586" tIns="80793" rIns="161586" bIns="80793" rtlCol="0">
              <a:spAutoFit/>
            </a:bodyPr>
            <a:lstStyle/>
            <a:p>
              <a:endParaRPr lang="zh-CN" altLang="en-US" sz="1405" dirty="0">
                <a:solidFill>
                  <a:schemeClr val="bg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6976671" y="3455502"/>
            <a:ext cx="1060261" cy="1060092"/>
            <a:chOff x="8854229" y="3773382"/>
            <a:chExt cx="1356434" cy="1356924"/>
          </a:xfrm>
          <a:solidFill>
            <a:srgbClr val="202A36"/>
          </a:solidFill>
        </p:grpSpPr>
        <p:grpSp>
          <p:nvGrpSpPr>
            <p:cNvPr id="23" name="组合 22"/>
            <p:cNvGrpSpPr/>
            <p:nvPr/>
          </p:nvGrpSpPr>
          <p:grpSpPr>
            <a:xfrm>
              <a:off x="8854229" y="3773382"/>
              <a:ext cx="1356434" cy="1356924"/>
              <a:chOff x="4345444" y="2542859"/>
              <a:chExt cx="1810550" cy="1811205"/>
            </a:xfrm>
            <a:grpFill/>
          </p:grpSpPr>
          <p:sp>
            <p:nvSpPr>
              <p:cNvPr id="25" name="同心圆 24"/>
              <p:cNvSpPr/>
              <p:nvPr/>
            </p:nvSpPr>
            <p:spPr>
              <a:xfrm>
                <a:off x="4345444" y="2542859"/>
                <a:ext cx="1810550" cy="1811205"/>
              </a:xfrm>
              <a:prstGeom prst="donut">
                <a:avLst>
                  <a:gd name="adj" fmla="val 487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5">
                  <a:solidFill>
                    <a:schemeClr val="tx1"/>
                  </a:solidFill>
                  <a:latin typeface="微软雅黑" panose="020B0503020204020204" pitchFamily="34" charset="-122"/>
                  <a:ea typeface="微软雅黑" panose="020B0503020204020204" pitchFamily="34" charset="-122"/>
                </a:endParaRPr>
              </a:p>
            </p:txBody>
          </p:sp>
          <p:sp>
            <p:nvSpPr>
              <p:cNvPr id="26" name="椭圆 25"/>
              <p:cNvSpPr/>
              <p:nvPr/>
            </p:nvSpPr>
            <p:spPr>
              <a:xfrm>
                <a:off x="4565570" y="2763062"/>
                <a:ext cx="1370298" cy="1370793"/>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5">
                  <a:latin typeface="微软雅黑" panose="020B0503020204020204" pitchFamily="34" charset="-122"/>
                  <a:ea typeface="微软雅黑" panose="020B0503020204020204" pitchFamily="34" charset="-122"/>
                </a:endParaRPr>
              </a:p>
            </p:txBody>
          </p:sp>
        </p:grpSp>
        <p:sp>
          <p:nvSpPr>
            <p:cNvPr id="24" name="TextBox 132"/>
            <p:cNvSpPr txBox="1"/>
            <p:nvPr/>
          </p:nvSpPr>
          <p:spPr>
            <a:xfrm>
              <a:off x="9113098" y="4074480"/>
              <a:ext cx="1015119" cy="483618"/>
            </a:xfrm>
            <a:prstGeom prst="rect">
              <a:avLst/>
            </a:prstGeom>
            <a:noFill/>
          </p:spPr>
          <p:txBody>
            <a:bodyPr wrap="square" lIns="161586" tIns="80793" rIns="161586" bIns="80793" rtlCol="0">
              <a:spAutoFit/>
            </a:bodyPr>
            <a:lstStyle/>
            <a:p>
              <a:endParaRPr lang="zh-CN" altLang="en-US" sz="1405" dirty="0">
                <a:solidFill>
                  <a:schemeClr val="bg1"/>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8309699" y="3264656"/>
            <a:ext cx="1442007" cy="1441777"/>
            <a:chOff x="10559611" y="3529101"/>
            <a:chExt cx="1844816" cy="1845483"/>
          </a:xfrm>
          <a:solidFill>
            <a:srgbClr val="202A36"/>
          </a:solidFill>
        </p:grpSpPr>
        <p:grpSp>
          <p:nvGrpSpPr>
            <p:cNvPr id="28" name="组合 27"/>
            <p:cNvGrpSpPr/>
            <p:nvPr/>
          </p:nvGrpSpPr>
          <p:grpSpPr>
            <a:xfrm>
              <a:off x="10559611" y="3529101"/>
              <a:ext cx="1844816" cy="1845483"/>
              <a:chOff x="4345435" y="2542858"/>
              <a:chExt cx="1810548" cy="1811204"/>
            </a:xfrm>
            <a:grpFill/>
          </p:grpSpPr>
          <p:sp>
            <p:nvSpPr>
              <p:cNvPr id="30" name="同心圆 29"/>
              <p:cNvSpPr/>
              <p:nvPr/>
            </p:nvSpPr>
            <p:spPr>
              <a:xfrm>
                <a:off x="4345435" y="2542858"/>
                <a:ext cx="1810548" cy="1811204"/>
              </a:xfrm>
              <a:prstGeom prst="donut">
                <a:avLst>
                  <a:gd name="adj" fmla="val 487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5">
                  <a:solidFill>
                    <a:schemeClr val="tx1"/>
                  </a:solidFill>
                  <a:latin typeface="微软雅黑" panose="020B0503020204020204" pitchFamily="34" charset="-122"/>
                  <a:ea typeface="微软雅黑" panose="020B0503020204020204" pitchFamily="34" charset="-122"/>
                </a:endParaRPr>
              </a:p>
            </p:txBody>
          </p:sp>
          <p:sp>
            <p:nvSpPr>
              <p:cNvPr id="31" name="椭圆 30"/>
              <p:cNvSpPr/>
              <p:nvPr/>
            </p:nvSpPr>
            <p:spPr>
              <a:xfrm>
                <a:off x="4565567" y="2763062"/>
                <a:ext cx="1370298" cy="1370792"/>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5">
                  <a:latin typeface="微软雅黑" panose="020B0503020204020204" pitchFamily="34" charset="-122"/>
                  <a:ea typeface="微软雅黑" panose="020B0503020204020204" pitchFamily="34" charset="-122"/>
                </a:endParaRPr>
              </a:p>
            </p:txBody>
          </p:sp>
        </p:grpSp>
        <p:sp>
          <p:nvSpPr>
            <p:cNvPr id="29" name="TextBox 139"/>
            <p:cNvSpPr txBox="1"/>
            <p:nvPr/>
          </p:nvSpPr>
          <p:spPr>
            <a:xfrm>
              <a:off x="10991172" y="4028418"/>
              <a:ext cx="1097152" cy="528322"/>
            </a:xfrm>
            <a:prstGeom prst="rect">
              <a:avLst/>
            </a:prstGeom>
            <a:noFill/>
          </p:spPr>
          <p:txBody>
            <a:bodyPr wrap="square" lIns="161586" tIns="80793" rIns="161586" bIns="80793" rtlCol="0">
              <a:spAutoFit/>
            </a:bodyPr>
            <a:lstStyle/>
            <a:p>
              <a:endParaRPr lang="zh-CN" altLang="en-US" sz="1635" dirty="0">
                <a:solidFill>
                  <a:schemeClr val="bg1"/>
                </a:solidFill>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2440264" y="2113401"/>
            <a:ext cx="1842001" cy="1128855"/>
            <a:chOff x="873900" y="1541325"/>
            <a:chExt cx="1166203" cy="814401"/>
          </a:xfrm>
        </p:grpSpPr>
        <p:sp>
          <p:nvSpPr>
            <p:cNvPr id="33" name="TextBox 150"/>
            <p:cNvSpPr txBox="1"/>
            <p:nvPr/>
          </p:nvSpPr>
          <p:spPr>
            <a:xfrm>
              <a:off x="873900" y="1767302"/>
              <a:ext cx="1166203" cy="228141"/>
            </a:xfrm>
            <a:prstGeom prst="rect">
              <a:avLst/>
            </a:prstGeom>
            <a:noFill/>
          </p:spPr>
          <p:txBody>
            <a:bodyPr wrap="square" lIns="106909" tIns="53454" rIns="106909" bIns="53454" rtlCol="0">
              <a:spAutoFit/>
            </a:bodyPr>
            <a:lstStyle/>
            <a:p>
              <a:pPr algn="ctr">
                <a:lnSpc>
                  <a:spcPct val="130000"/>
                </a:lnSpc>
              </a:pPr>
              <a:r>
                <a:rPr lang="zh-CN" altLang="zh-CN" sz="1050" dirty="0">
                  <a:latin typeface="微软雅黑" panose="020B0503020204020204" pitchFamily="34" charset="-122"/>
                  <a:ea typeface="微软雅黑" panose="020B0503020204020204" pitchFamily="34" charset="-122"/>
                </a:rPr>
                <a:t>显示年级、班级、班级徽标。</a:t>
              </a:r>
              <a:endParaRPr lang="zh-CN" altLang="zh-CN" sz="1050" dirty="0">
                <a:latin typeface="微软雅黑" panose="020B0503020204020204" pitchFamily="34" charset="-122"/>
                <a:ea typeface="微软雅黑" panose="020B0503020204020204" pitchFamily="34" charset="-122"/>
              </a:endParaRPr>
            </a:p>
          </p:txBody>
        </p:sp>
        <p:grpSp>
          <p:nvGrpSpPr>
            <p:cNvPr id="34" name="组合 33"/>
            <p:cNvGrpSpPr/>
            <p:nvPr/>
          </p:nvGrpSpPr>
          <p:grpSpPr>
            <a:xfrm>
              <a:off x="908848" y="1541325"/>
              <a:ext cx="1059056" cy="814401"/>
              <a:chOff x="908848" y="1541325"/>
              <a:chExt cx="1059056" cy="814401"/>
            </a:xfrm>
          </p:grpSpPr>
          <p:cxnSp>
            <p:nvCxnSpPr>
              <p:cNvPr id="35" name="直接连接符 34"/>
              <p:cNvCxnSpPr/>
              <p:nvPr/>
            </p:nvCxnSpPr>
            <p:spPr>
              <a:xfrm flipV="1">
                <a:off x="1481601" y="2139702"/>
                <a:ext cx="0" cy="216024"/>
              </a:xfrm>
              <a:prstGeom prst="line">
                <a:avLst/>
              </a:prstGeom>
              <a:ln>
                <a:solidFill>
                  <a:srgbClr val="202A36"/>
                </a:solidFill>
                <a:headEnd type="oval" w="sm" len="sm"/>
              </a:ln>
            </p:spPr>
            <p:style>
              <a:lnRef idx="1">
                <a:schemeClr val="accent1"/>
              </a:lnRef>
              <a:fillRef idx="0">
                <a:schemeClr val="accent1"/>
              </a:fillRef>
              <a:effectRef idx="0">
                <a:schemeClr val="accent1"/>
              </a:effectRef>
              <a:fontRef idx="minor">
                <a:schemeClr val="tx1"/>
              </a:fontRef>
            </p:style>
          </p:cxnSp>
          <p:sp>
            <p:nvSpPr>
              <p:cNvPr id="36" name="TextBox 153"/>
              <p:cNvSpPr txBox="1"/>
              <p:nvPr/>
            </p:nvSpPr>
            <p:spPr>
              <a:xfrm>
                <a:off x="908848" y="1541325"/>
                <a:ext cx="1059056" cy="207068"/>
              </a:xfrm>
              <a:prstGeom prst="rect">
                <a:avLst/>
              </a:prstGeom>
              <a:noFill/>
            </p:spPr>
            <p:txBody>
              <a:bodyPr wrap="square" lIns="106909" tIns="0" rIns="106909" bIns="0" rtlCol="0" anchor="t">
                <a:spAutoFit/>
              </a:bodyPr>
              <a:lstStyle/>
              <a:p>
                <a:r>
                  <a:rPr lang="zh-CN" altLang="zh-CN" sz="1870" b="1" dirty="0">
                    <a:solidFill>
                      <a:srgbClr val="202A36"/>
                    </a:solidFill>
                    <a:latin typeface="微软雅黑" panose="020B0503020204020204" pitchFamily="34" charset="-122"/>
                    <a:ea typeface="微软雅黑" panose="020B0503020204020204" pitchFamily="34" charset="-122"/>
                  </a:rPr>
                  <a:t>班级名称显示</a:t>
                </a:r>
                <a:endParaRPr lang="zh-CN" altLang="zh-CN" sz="1870" b="1" dirty="0">
                  <a:solidFill>
                    <a:srgbClr val="202A36"/>
                  </a:solidFill>
                  <a:latin typeface="微软雅黑" panose="020B0503020204020204" pitchFamily="34" charset="-122"/>
                  <a:ea typeface="微软雅黑" panose="020B0503020204020204" pitchFamily="34" charset="-122"/>
                </a:endParaRPr>
              </a:p>
            </p:txBody>
          </p:sp>
        </p:grpSp>
      </p:grpSp>
      <p:grpSp>
        <p:nvGrpSpPr>
          <p:cNvPr id="37" name="组合 36"/>
          <p:cNvGrpSpPr/>
          <p:nvPr/>
        </p:nvGrpSpPr>
        <p:grpSpPr>
          <a:xfrm>
            <a:off x="4322470" y="1644039"/>
            <a:ext cx="1987046" cy="1620616"/>
            <a:chOff x="849413" y="1636708"/>
            <a:chExt cx="1335661" cy="1073824"/>
          </a:xfrm>
        </p:grpSpPr>
        <p:sp>
          <p:nvSpPr>
            <p:cNvPr id="38" name="TextBox 155"/>
            <p:cNvSpPr txBox="1"/>
            <p:nvPr/>
          </p:nvSpPr>
          <p:spPr>
            <a:xfrm>
              <a:off x="849413" y="1867763"/>
              <a:ext cx="1335661" cy="626080"/>
            </a:xfrm>
            <a:prstGeom prst="rect">
              <a:avLst/>
            </a:prstGeom>
            <a:noFill/>
          </p:spPr>
          <p:txBody>
            <a:bodyPr wrap="square" lIns="106909" tIns="53454" rIns="106909" bIns="53454" rtlCol="0">
              <a:spAutoFit/>
            </a:bodyPr>
            <a:lstStyle/>
            <a:p>
              <a:pPr algn="ctr">
                <a:lnSpc>
                  <a:spcPct val="130000"/>
                </a:lnSpc>
              </a:pPr>
              <a:r>
                <a:rPr lang="zh-CN" altLang="zh-CN" sz="1050" dirty="0">
                  <a:latin typeface="微软雅黑" panose="020B0503020204020204" pitchFamily="34" charset="-122"/>
                  <a:ea typeface="微软雅黑" panose="020B0503020204020204" pitchFamily="34" charset="-122"/>
                </a:rPr>
                <a:t>可实时从校园系统中采集课程信息，也可手工录入课程信息，包括课程名称、任课老师、当前课程、下节课程等。</a:t>
              </a:r>
              <a:endParaRPr lang="zh-CN" altLang="zh-CN" sz="1050" dirty="0">
                <a:solidFill>
                  <a:srgbClr val="202A36"/>
                </a:solidFill>
                <a:latin typeface="微软雅黑" panose="020B0503020204020204" pitchFamily="34" charset="-122"/>
                <a:ea typeface="微软雅黑" panose="020B0503020204020204" pitchFamily="34" charset="-122"/>
              </a:endParaRPr>
            </a:p>
          </p:txBody>
        </p:sp>
        <p:grpSp>
          <p:nvGrpSpPr>
            <p:cNvPr id="39" name="组合 38"/>
            <p:cNvGrpSpPr/>
            <p:nvPr/>
          </p:nvGrpSpPr>
          <p:grpSpPr>
            <a:xfrm>
              <a:off x="961926" y="1636708"/>
              <a:ext cx="1008112" cy="1073824"/>
              <a:chOff x="961926" y="1636708"/>
              <a:chExt cx="1008112" cy="1073824"/>
            </a:xfrm>
          </p:grpSpPr>
          <p:cxnSp>
            <p:nvCxnSpPr>
              <p:cNvPr id="40" name="直接连接符 39"/>
              <p:cNvCxnSpPr/>
              <p:nvPr/>
            </p:nvCxnSpPr>
            <p:spPr>
              <a:xfrm flipV="1">
                <a:off x="1393044" y="2494508"/>
                <a:ext cx="0" cy="216024"/>
              </a:xfrm>
              <a:prstGeom prst="line">
                <a:avLst/>
              </a:prstGeom>
              <a:ln>
                <a:solidFill>
                  <a:srgbClr val="202A36"/>
                </a:solidFill>
                <a:headEnd type="oval" w="sm" len="sm"/>
              </a:ln>
            </p:spPr>
            <p:style>
              <a:lnRef idx="1">
                <a:schemeClr val="accent1"/>
              </a:lnRef>
              <a:fillRef idx="0">
                <a:schemeClr val="accent1"/>
              </a:fillRef>
              <a:effectRef idx="0">
                <a:schemeClr val="accent1"/>
              </a:effectRef>
              <a:fontRef idx="minor">
                <a:schemeClr val="tx1"/>
              </a:fontRef>
            </p:style>
          </p:cxnSp>
          <p:sp>
            <p:nvSpPr>
              <p:cNvPr id="41" name="TextBox 158"/>
              <p:cNvSpPr txBox="1"/>
              <p:nvPr/>
            </p:nvSpPr>
            <p:spPr>
              <a:xfrm>
                <a:off x="961926" y="1636708"/>
                <a:ext cx="1008112" cy="190180"/>
              </a:xfrm>
              <a:prstGeom prst="rect">
                <a:avLst/>
              </a:prstGeom>
              <a:noFill/>
            </p:spPr>
            <p:txBody>
              <a:bodyPr wrap="square" lIns="106909" tIns="0" rIns="106909" bIns="0" rtlCol="0" anchor="t">
                <a:spAutoFit/>
              </a:bodyPr>
              <a:lstStyle/>
              <a:p>
                <a:r>
                  <a:rPr lang="zh-CN" altLang="zh-CN" sz="1870" b="1" dirty="0">
                    <a:solidFill>
                      <a:srgbClr val="202A36"/>
                    </a:solidFill>
                    <a:latin typeface="微软雅黑" panose="020B0503020204020204" pitchFamily="34" charset="-122"/>
                    <a:ea typeface="微软雅黑" panose="020B0503020204020204" pitchFamily="34" charset="-122"/>
                  </a:rPr>
                  <a:t>电子课程表</a:t>
                </a:r>
                <a:endParaRPr lang="zh-CN" altLang="zh-CN" sz="1870" b="1" dirty="0">
                  <a:solidFill>
                    <a:srgbClr val="202A36"/>
                  </a:solidFill>
                  <a:latin typeface="微软雅黑" panose="020B0503020204020204" pitchFamily="34" charset="-122"/>
                  <a:ea typeface="微软雅黑" panose="020B0503020204020204" pitchFamily="34" charset="-122"/>
                </a:endParaRPr>
              </a:p>
            </p:txBody>
          </p:sp>
        </p:grpSp>
      </p:grpSp>
      <p:grpSp>
        <p:nvGrpSpPr>
          <p:cNvPr id="42" name="组合 41"/>
          <p:cNvGrpSpPr/>
          <p:nvPr/>
        </p:nvGrpSpPr>
        <p:grpSpPr>
          <a:xfrm>
            <a:off x="6564697" y="2138727"/>
            <a:ext cx="1813158" cy="980378"/>
            <a:chOff x="873900" y="1524462"/>
            <a:chExt cx="1166203" cy="669246"/>
          </a:xfrm>
        </p:grpSpPr>
        <p:sp>
          <p:nvSpPr>
            <p:cNvPr id="43" name="TextBox 160"/>
            <p:cNvSpPr txBox="1"/>
            <p:nvPr/>
          </p:nvSpPr>
          <p:spPr>
            <a:xfrm>
              <a:off x="873900" y="1767302"/>
              <a:ext cx="1166203" cy="215871"/>
            </a:xfrm>
            <a:prstGeom prst="rect">
              <a:avLst/>
            </a:prstGeom>
            <a:noFill/>
          </p:spPr>
          <p:txBody>
            <a:bodyPr wrap="square" lIns="106909" tIns="53454" rIns="106909" bIns="53454" rtlCol="0">
              <a:spAutoFit/>
            </a:bodyPr>
            <a:lstStyle/>
            <a:p>
              <a:pPr algn="ctr">
                <a:lnSpc>
                  <a:spcPct val="130000"/>
                </a:lnSpc>
              </a:pPr>
              <a:r>
                <a:rPr lang="zh-CN" altLang="zh-CN" sz="1050" dirty="0">
                  <a:latin typeface="微软雅黑" panose="020B0503020204020204" pitchFamily="34" charset="-122"/>
                  <a:ea typeface="微软雅黑" panose="020B0503020204020204" pitchFamily="34" charset="-122"/>
                </a:rPr>
                <a:t>时间、天气预报。</a:t>
              </a:r>
              <a:endParaRPr lang="zh-CN" altLang="zh-CN" sz="1050" dirty="0">
                <a:latin typeface="微软雅黑" panose="020B0503020204020204" pitchFamily="34" charset="-122"/>
                <a:ea typeface="微软雅黑" panose="020B0503020204020204" pitchFamily="34" charset="-122"/>
              </a:endParaRPr>
            </a:p>
          </p:txBody>
        </p:sp>
        <p:grpSp>
          <p:nvGrpSpPr>
            <p:cNvPr id="44" name="组合 43"/>
            <p:cNvGrpSpPr/>
            <p:nvPr/>
          </p:nvGrpSpPr>
          <p:grpSpPr>
            <a:xfrm>
              <a:off x="924644" y="1524462"/>
              <a:ext cx="1115459" cy="669246"/>
              <a:chOff x="924644" y="1524462"/>
              <a:chExt cx="1115459" cy="669246"/>
            </a:xfrm>
          </p:grpSpPr>
          <p:cxnSp>
            <p:nvCxnSpPr>
              <p:cNvPr id="45" name="直接连接符 44"/>
              <p:cNvCxnSpPr/>
              <p:nvPr/>
            </p:nvCxnSpPr>
            <p:spPr>
              <a:xfrm flipV="1">
                <a:off x="1481601" y="2085697"/>
                <a:ext cx="0" cy="108011"/>
              </a:xfrm>
              <a:prstGeom prst="line">
                <a:avLst/>
              </a:prstGeom>
              <a:ln>
                <a:solidFill>
                  <a:srgbClr val="202A36"/>
                </a:solidFill>
                <a:headEnd type="oval" w="sm" len="sm"/>
              </a:ln>
            </p:spPr>
            <p:style>
              <a:lnRef idx="1">
                <a:schemeClr val="accent1"/>
              </a:lnRef>
              <a:fillRef idx="0">
                <a:schemeClr val="accent1"/>
              </a:fillRef>
              <a:effectRef idx="0">
                <a:schemeClr val="accent1"/>
              </a:effectRef>
              <a:fontRef idx="minor">
                <a:schemeClr val="tx1"/>
              </a:fontRef>
            </p:style>
          </p:cxnSp>
          <p:sp>
            <p:nvSpPr>
              <p:cNvPr id="46" name="TextBox 163"/>
              <p:cNvSpPr txBox="1"/>
              <p:nvPr/>
            </p:nvSpPr>
            <p:spPr>
              <a:xfrm>
                <a:off x="924644" y="1524462"/>
                <a:ext cx="1115459" cy="195932"/>
              </a:xfrm>
              <a:prstGeom prst="rect">
                <a:avLst/>
              </a:prstGeom>
              <a:noFill/>
            </p:spPr>
            <p:txBody>
              <a:bodyPr wrap="square" lIns="106909" tIns="0" rIns="106909" bIns="0" rtlCol="0" anchor="t">
                <a:spAutoFit/>
              </a:bodyPr>
              <a:lstStyle/>
              <a:p>
                <a:r>
                  <a:rPr lang="zh-CN" altLang="zh-CN" sz="1870" b="1" dirty="0">
                    <a:solidFill>
                      <a:srgbClr val="202A36"/>
                    </a:solidFill>
                    <a:latin typeface="微软雅黑" panose="020B0503020204020204" pitchFamily="34" charset="-122"/>
                    <a:ea typeface="微软雅黑" panose="020B0503020204020204" pitchFamily="34" charset="-122"/>
                  </a:rPr>
                  <a:t>公共信息显示</a:t>
                </a:r>
                <a:endParaRPr lang="zh-CN" altLang="zh-CN" sz="1870" b="1" dirty="0">
                  <a:solidFill>
                    <a:srgbClr val="202A36"/>
                  </a:solidFill>
                  <a:latin typeface="微软雅黑" panose="020B0503020204020204" pitchFamily="34" charset="-122"/>
                  <a:ea typeface="微软雅黑" panose="020B0503020204020204" pitchFamily="34" charset="-122"/>
                </a:endParaRPr>
              </a:p>
            </p:txBody>
          </p:sp>
        </p:grpSp>
      </p:grpSp>
      <p:grpSp>
        <p:nvGrpSpPr>
          <p:cNvPr id="47" name="组合 46"/>
          <p:cNvGrpSpPr/>
          <p:nvPr/>
        </p:nvGrpSpPr>
        <p:grpSpPr>
          <a:xfrm>
            <a:off x="2375770" y="4608679"/>
            <a:ext cx="2006892" cy="1276233"/>
            <a:chOff x="873900" y="1340833"/>
            <a:chExt cx="1232093" cy="1006229"/>
          </a:xfrm>
        </p:grpSpPr>
        <p:sp>
          <p:nvSpPr>
            <p:cNvPr id="48" name="TextBox 170"/>
            <p:cNvSpPr txBox="1"/>
            <p:nvPr/>
          </p:nvSpPr>
          <p:spPr>
            <a:xfrm>
              <a:off x="873900" y="1767301"/>
              <a:ext cx="1166203" cy="579761"/>
            </a:xfrm>
            <a:prstGeom prst="rect">
              <a:avLst/>
            </a:prstGeom>
            <a:noFill/>
          </p:spPr>
          <p:txBody>
            <a:bodyPr wrap="square" lIns="106909" tIns="53454" rIns="106909" bIns="53454" rtlCol="0">
              <a:spAutoFit/>
            </a:bodyPr>
            <a:lstStyle/>
            <a:p>
              <a:pPr algn="ctr">
                <a:lnSpc>
                  <a:spcPct val="130000"/>
                </a:lnSpc>
              </a:pPr>
              <a:r>
                <a:rPr lang="zh-CN" altLang="zh-CN" sz="1050" dirty="0">
                  <a:latin typeface="微软雅黑" panose="020B0503020204020204" pitchFamily="34" charset="-122"/>
                  <a:ea typeface="微软雅黑" panose="020B0503020204020204" pitchFamily="34" charset="-122"/>
                </a:rPr>
                <a:t>例如班级活动、师生风采、班会视频、学生发言、学生评比、作文展示。</a:t>
              </a:r>
              <a:endParaRPr lang="zh-CN" altLang="zh-CN" sz="1050" dirty="0">
                <a:solidFill>
                  <a:srgbClr val="202A36"/>
                </a:solidFill>
                <a:latin typeface="微软雅黑" panose="020B0503020204020204" pitchFamily="34" charset="-122"/>
                <a:ea typeface="微软雅黑" panose="020B0503020204020204" pitchFamily="34" charset="-122"/>
              </a:endParaRPr>
            </a:p>
          </p:txBody>
        </p:sp>
        <p:grpSp>
          <p:nvGrpSpPr>
            <p:cNvPr id="49" name="组合 48"/>
            <p:cNvGrpSpPr/>
            <p:nvPr/>
          </p:nvGrpSpPr>
          <p:grpSpPr>
            <a:xfrm>
              <a:off x="947383" y="1340833"/>
              <a:ext cx="1158610" cy="426789"/>
              <a:chOff x="947383" y="1340833"/>
              <a:chExt cx="1158610" cy="426789"/>
            </a:xfrm>
          </p:grpSpPr>
          <p:cxnSp>
            <p:nvCxnSpPr>
              <p:cNvPr id="50" name="直接连接符 49"/>
              <p:cNvCxnSpPr/>
              <p:nvPr/>
            </p:nvCxnSpPr>
            <p:spPr>
              <a:xfrm>
                <a:off x="1481601" y="1340833"/>
                <a:ext cx="0" cy="200492"/>
              </a:xfrm>
              <a:prstGeom prst="line">
                <a:avLst/>
              </a:prstGeom>
              <a:ln>
                <a:solidFill>
                  <a:srgbClr val="202A36"/>
                </a:solidFill>
                <a:headEnd type="oval" w="sm" len="sm"/>
              </a:ln>
            </p:spPr>
            <p:style>
              <a:lnRef idx="1">
                <a:schemeClr val="accent1"/>
              </a:lnRef>
              <a:fillRef idx="0">
                <a:schemeClr val="accent1"/>
              </a:fillRef>
              <a:effectRef idx="0">
                <a:schemeClr val="accent1"/>
              </a:effectRef>
              <a:fontRef idx="minor">
                <a:schemeClr val="tx1"/>
              </a:fontRef>
            </p:style>
          </p:cxnSp>
          <p:sp>
            <p:nvSpPr>
              <p:cNvPr id="51" name="TextBox 173"/>
              <p:cNvSpPr txBox="1"/>
              <p:nvPr/>
            </p:nvSpPr>
            <p:spPr>
              <a:xfrm>
                <a:off x="947383" y="1541325"/>
                <a:ext cx="1158610" cy="226297"/>
              </a:xfrm>
              <a:prstGeom prst="rect">
                <a:avLst/>
              </a:prstGeom>
              <a:noFill/>
            </p:spPr>
            <p:txBody>
              <a:bodyPr wrap="square" lIns="106909" tIns="0" rIns="106909" bIns="0" rtlCol="0" anchor="t">
                <a:spAutoFit/>
              </a:bodyPr>
              <a:lstStyle/>
              <a:p>
                <a:r>
                  <a:rPr lang="zh-CN" altLang="zh-CN" sz="1870" b="1" dirty="0">
                    <a:solidFill>
                      <a:srgbClr val="202A36"/>
                    </a:solidFill>
                    <a:latin typeface="微软雅黑" panose="020B0503020204020204" pitchFamily="34" charset="-122"/>
                    <a:ea typeface="微软雅黑" panose="020B0503020204020204" pitchFamily="34" charset="-122"/>
                  </a:rPr>
                  <a:t>班级风采展示</a:t>
                </a:r>
                <a:endParaRPr lang="zh-CN" altLang="zh-CN" sz="1870" b="1" dirty="0">
                  <a:solidFill>
                    <a:srgbClr val="202A36"/>
                  </a:solidFill>
                  <a:latin typeface="微软雅黑" panose="020B0503020204020204" pitchFamily="34" charset="-122"/>
                  <a:ea typeface="微软雅黑" panose="020B0503020204020204" pitchFamily="34" charset="-122"/>
                </a:endParaRPr>
              </a:p>
            </p:txBody>
          </p:sp>
        </p:grpSp>
      </p:grpSp>
      <p:grpSp>
        <p:nvGrpSpPr>
          <p:cNvPr id="52" name="组合 51"/>
          <p:cNvGrpSpPr/>
          <p:nvPr/>
        </p:nvGrpSpPr>
        <p:grpSpPr>
          <a:xfrm>
            <a:off x="5319663" y="4603213"/>
            <a:ext cx="1899568" cy="1143056"/>
            <a:chOff x="873900" y="1280618"/>
            <a:chExt cx="1166203" cy="901228"/>
          </a:xfrm>
        </p:grpSpPr>
        <p:sp>
          <p:nvSpPr>
            <p:cNvPr id="53" name="TextBox 175"/>
            <p:cNvSpPr txBox="1"/>
            <p:nvPr/>
          </p:nvSpPr>
          <p:spPr>
            <a:xfrm>
              <a:off x="873900" y="1767301"/>
              <a:ext cx="1166203" cy="414545"/>
            </a:xfrm>
            <a:prstGeom prst="rect">
              <a:avLst/>
            </a:prstGeom>
            <a:noFill/>
          </p:spPr>
          <p:txBody>
            <a:bodyPr wrap="square" lIns="106909" tIns="53454" rIns="106909" bIns="53454" rtlCol="0">
              <a:spAutoFit/>
            </a:bodyPr>
            <a:lstStyle/>
            <a:p>
              <a:pPr algn="ctr">
                <a:lnSpc>
                  <a:spcPct val="130000"/>
                </a:lnSpc>
              </a:pPr>
              <a:r>
                <a:rPr lang="zh-CN" altLang="zh-CN" sz="1050" dirty="0">
                  <a:latin typeface="微软雅黑" panose="020B0503020204020204" pitchFamily="34" charset="-122"/>
                  <a:ea typeface="微软雅黑" panose="020B0503020204020204" pitchFamily="34" charset="-122"/>
                </a:rPr>
                <a:t>例如放假通知，学校新闻，调课信息、寻物启事等。</a:t>
              </a:r>
              <a:endParaRPr lang="zh-CN" altLang="zh-CN" sz="1050" dirty="0">
                <a:solidFill>
                  <a:srgbClr val="202A36"/>
                </a:solidFill>
                <a:latin typeface="微软雅黑" panose="020B0503020204020204" pitchFamily="34" charset="-122"/>
                <a:ea typeface="微软雅黑" panose="020B0503020204020204" pitchFamily="34" charset="-122"/>
              </a:endParaRPr>
            </a:p>
          </p:txBody>
        </p:sp>
        <p:grpSp>
          <p:nvGrpSpPr>
            <p:cNvPr id="54" name="组合 53"/>
            <p:cNvGrpSpPr/>
            <p:nvPr/>
          </p:nvGrpSpPr>
          <p:grpSpPr>
            <a:xfrm>
              <a:off x="947384" y="1280618"/>
              <a:ext cx="1008112" cy="487004"/>
              <a:chOff x="947384" y="1280618"/>
              <a:chExt cx="1008112" cy="487004"/>
            </a:xfrm>
          </p:grpSpPr>
          <p:cxnSp>
            <p:nvCxnSpPr>
              <p:cNvPr id="55" name="直接连接符 54"/>
              <p:cNvCxnSpPr/>
              <p:nvPr/>
            </p:nvCxnSpPr>
            <p:spPr>
              <a:xfrm>
                <a:off x="1481601" y="1280618"/>
                <a:ext cx="0" cy="200492"/>
              </a:xfrm>
              <a:prstGeom prst="line">
                <a:avLst/>
              </a:prstGeom>
              <a:ln>
                <a:solidFill>
                  <a:srgbClr val="202A36"/>
                </a:solidFill>
                <a:headEnd type="oval" w="sm" len="sm"/>
              </a:ln>
            </p:spPr>
            <p:style>
              <a:lnRef idx="1">
                <a:schemeClr val="accent1"/>
              </a:lnRef>
              <a:fillRef idx="0">
                <a:schemeClr val="accent1"/>
              </a:fillRef>
              <a:effectRef idx="0">
                <a:schemeClr val="accent1"/>
              </a:effectRef>
              <a:fontRef idx="minor">
                <a:schemeClr val="tx1"/>
              </a:fontRef>
            </p:style>
          </p:cxnSp>
          <p:sp>
            <p:nvSpPr>
              <p:cNvPr id="56" name="TextBox 178"/>
              <p:cNvSpPr txBox="1"/>
              <p:nvPr/>
            </p:nvSpPr>
            <p:spPr>
              <a:xfrm>
                <a:off x="947384" y="1541325"/>
                <a:ext cx="1008112" cy="226297"/>
              </a:xfrm>
              <a:prstGeom prst="rect">
                <a:avLst/>
              </a:prstGeom>
              <a:noFill/>
            </p:spPr>
            <p:txBody>
              <a:bodyPr wrap="square" lIns="106909" tIns="0" rIns="106909" bIns="0" rtlCol="0" anchor="t">
                <a:spAutoFit/>
              </a:bodyPr>
              <a:lstStyle/>
              <a:p>
                <a:r>
                  <a:rPr lang="zh-CN" altLang="zh-CN" sz="1870" b="1" dirty="0">
                    <a:solidFill>
                      <a:srgbClr val="202A36"/>
                    </a:solidFill>
                    <a:latin typeface="微软雅黑" panose="020B0503020204020204" pitchFamily="34" charset="-122"/>
                    <a:ea typeface="微软雅黑" panose="020B0503020204020204" pitchFamily="34" charset="-122"/>
                  </a:rPr>
                  <a:t>通知信息显示</a:t>
                </a:r>
                <a:endParaRPr lang="zh-CN" altLang="zh-CN" sz="1870" b="1" dirty="0">
                  <a:solidFill>
                    <a:srgbClr val="202A36"/>
                  </a:solidFill>
                  <a:latin typeface="微软雅黑" panose="020B0503020204020204" pitchFamily="34" charset="-122"/>
                  <a:ea typeface="微软雅黑" panose="020B0503020204020204" pitchFamily="34" charset="-122"/>
                </a:endParaRPr>
              </a:p>
            </p:txBody>
          </p:sp>
        </p:grpSp>
      </p:grpSp>
      <p:grpSp>
        <p:nvGrpSpPr>
          <p:cNvPr id="57" name="组合 56"/>
          <p:cNvGrpSpPr/>
          <p:nvPr/>
        </p:nvGrpSpPr>
        <p:grpSpPr>
          <a:xfrm>
            <a:off x="8071507" y="4778245"/>
            <a:ext cx="2060690" cy="1276233"/>
            <a:chOff x="873900" y="1340833"/>
            <a:chExt cx="1265121" cy="1006229"/>
          </a:xfrm>
        </p:grpSpPr>
        <p:sp>
          <p:nvSpPr>
            <p:cNvPr id="58" name="TextBox 175"/>
            <p:cNvSpPr txBox="1"/>
            <p:nvPr/>
          </p:nvSpPr>
          <p:spPr>
            <a:xfrm>
              <a:off x="873900" y="1767301"/>
              <a:ext cx="1166203" cy="579761"/>
            </a:xfrm>
            <a:prstGeom prst="rect">
              <a:avLst/>
            </a:prstGeom>
            <a:noFill/>
          </p:spPr>
          <p:txBody>
            <a:bodyPr wrap="square" lIns="106909" tIns="53454" rIns="106909" bIns="53454" rtlCol="0">
              <a:spAutoFit/>
            </a:bodyPr>
            <a:lstStyle/>
            <a:p>
              <a:pPr algn="ctr">
                <a:lnSpc>
                  <a:spcPct val="130000"/>
                </a:lnSpc>
              </a:pPr>
              <a:r>
                <a:rPr lang="zh-CN" altLang="zh-CN" sz="1050" dirty="0">
                  <a:latin typeface="微软雅黑" panose="020B0503020204020204" pitchFamily="34" charset="-122"/>
                  <a:ea typeface="微软雅黑" panose="020B0503020204020204" pitchFamily="34" charset="-122"/>
                </a:rPr>
                <a:t>所有教室集中联网统一发布考场名称、号码、考试时间、考场注意事项等。</a:t>
              </a:r>
              <a:endParaRPr lang="zh-CN" altLang="zh-CN" sz="1050" dirty="0">
                <a:solidFill>
                  <a:srgbClr val="202A36"/>
                </a:solidFill>
                <a:latin typeface="微软雅黑" panose="020B0503020204020204" pitchFamily="34" charset="-122"/>
                <a:ea typeface="微软雅黑" panose="020B0503020204020204" pitchFamily="34" charset="-122"/>
              </a:endParaRPr>
            </a:p>
          </p:txBody>
        </p:sp>
        <p:grpSp>
          <p:nvGrpSpPr>
            <p:cNvPr id="59" name="组合 58"/>
            <p:cNvGrpSpPr/>
            <p:nvPr/>
          </p:nvGrpSpPr>
          <p:grpSpPr>
            <a:xfrm>
              <a:off x="1130909" y="1340833"/>
              <a:ext cx="1008112" cy="426789"/>
              <a:chOff x="1130909" y="1340833"/>
              <a:chExt cx="1008112" cy="426789"/>
            </a:xfrm>
          </p:grpSpPr>
          <p:cxnSp>
            <p:nvCxnSpPr>
              <p:cNvPr id="60" name="直接连接符 59"/>
              <p:cNvCxnSpPr/>
              <p:nvPr/>
            </p:nvCxnSpPr>
            <p:spPr>
              <a:xfrm>
                <a:off x="1481601" y="1340833"/>
                <a:ext cx="0" cy="200492"/>
              </a:xfrm>
              <a:prstGeom prst="line">
                <a:avLst/>
              </a:prstGeom>
              <a:ln>
                <a:solidFill>
                  <a:srgbClr val="202A36"/>
                </a:solidFill>
                <a:headEnd type="oval" w="sm" len="sm"/>
              </a:ln>
            </p:spPr>
            <p:style>
              <a:lnRef idx="1">
                <a:schemeClr val="accent1"/>
              </a:lnRef>
              <a:fillRef idx="0">
                <a:schemeClr val="accent1"/>
              </a:fillRef>
              <a:effectRef idx="0">
                <a:schemeClr val="accent1"/>
              </a:effectRef>
              <a:fontRef idx="minor">
                <a:schemeClr val="tx1"/>
              </a:fontRef>
            </p:style>
          </p:cxnSp>
          <p:sp>
            <p:nvSpPr>
              <p:cNvPr id="61" name="TextBox 178"/>
              <p:cNvSpPr txBox="1"/>
              <p:nvPr/>
            </p:nvSpPr>
            <p:spPr>
              <a:xfrm>
                <a:off x="1130909" y="1541325"/>
                <a:ext cx="1008112" cy="226297"/>
              </a:xfrm>
              <a:prstGeom prst="rect">
                <a:avLst/>
              </a:prstGeom>
              <a:noFill/>
            </p:spPr>
            <p:txBody>
              <a:bodyPr wrap="square" lIns="106909" tIns="0" rIns="106909" bIns="0" rtlCol="0" anchor="t">
                <a:spAutoFit/>
              </a:bodyPr>
              <a:lstStyle/>
              <a:p>
                <a:r>
                  <a:rPr lang="zh-CN" altLang="zh-CN" sz="1870" b="1" dirty="0">
                    <a:solidFill>
                      <a:srgbClr val="202A36"/>
                    </a:solidFill>
                    <a:latin typeface="微软雅黑" panose="020B0503020204020204" pitchFamily="34" charset="-122"/>
                    <a:ea typeface="微软雅黑" panose="020B0503020204020204" pitchFamily="34" charset="-122"/>
                  </a:rPr>
                  <a:t>考场公示</a:t>
                </a:r>
                <a:endParaRPr lang="zh-CN" altLang="zh-CN" sz="1870" b="1" dirty="0">
                  <a:solidFill>
                    <a:srgbClr val="202A36"/>
                  </a:solidFill>
                  <a:latin typeface="微软雅黑" panose="020B0503020204020204" pitchFamily="34" charset="-122"/>
                  <a:ea typeface="微软雅黑" panose="020B0503020204020204" pitchFamily="34" charset="-122"/>
                </a:endParaRPr>
              </a:p>
            </p:txBody>
          </p:sp>
        </p:grpSp>
      </p:grpSp>
      <p:grpSp>
        <p:nvGrpSpPr>
          <p:cNvPr id="62" name="组合 61"/>
          <p:cNvGrpSpPr/>
          <p:nvPr/>
        </p:nvGrpSpPr>
        <p:grpSpPr>
          <a:xfrm>
            <a:off x="55735" y="3896806"/>
            <a:ext cx="10511204" cy="138334"/>
            <a:chOff x="2351315" y="3683727"/>
            <a:chExt cx="8989380" cy="118306"/>
          </a:xfrm>
          <a:solidFill>
            <a:srgbClr val="0070C0"/>
          </a:solidFill>
        </p:grpSpPr>
        <p:sp>
          <p:nvSpPr>
            <p:cNvPr id="63" name="矩形 62"/>
            <p:cNvSpPr/>
            <p:nvPr/>
          </p:nvSpPr>
          <p:spPr>
            <a:xfrm>
              <a:off x="2351315" y="3683727"/>
              <a:ext cx="901414" cy="118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7975" tIns="53988" rIns="107975" bIns="53988" rtlCol="0" anchor="ctr"/>
            <a:lstStyle/>
            <a:p>
              <a:pPr algn="ctr"/>
              <a:endParaRPr lang="zh-CN" altLang="en-US" sz="2105">
                <a:latin typeface="微软雅黑" panose="020B0503020204020204" pitchFamily="34" charset="-122"/>
                <a:ea typeface="微软雅黑" panose="020B0503020204020204" pitchFamily="34" charset="-122"/>
              </a:endParaRPr>
            </a:p>
          </p:txBody>
        </p:sp>
        <p:sp>
          <p:nvSpPr>
            <p:cNvPr id="64" name="矩形 63"/>
            <p:cNvSpPr/>
            <p:nvPr/>
          </p:nvSpPr>
          <p:spPr>
            <a:xfrm>
              <a:off x="4280760" y="3683727"/>
              <a:ext cx="425830" cy="118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7975" tIns="53988" rIns="107975" bIns="53988" rtlCol="0" anchor="ctr"/>
            <a:lstStyle/>
            <a:p>
              <a:pPr algn="ctr"/>
              <a:endParaRPr lang="zh-CN" altLang="en-US" sz="2105">
                <a:latin typeface="微软雅黑" panose="020B0503020204020204" pitchFamily="34" charset="-122"/>
                <a:ea typeface="微软雅黑" panose="020B0503020204020204" pitchFamily="34" charset="-122"/>
              </a:endParaRPr>
            </a:p>
          </p:txBody>
        </p:sp>
        <p:sp>
          <p:nvSpPr>
            <p:cNvPr id="65" name="矩形 64"/>
            <p:cNvSpPr/>
            <p:nvPr/>
          </p:nvSpPr>
          <p:spPr>
            <a:xfrm>
              <a:off x="5707536" y="3683727"/>
              <a:ext cx="425830" cy="118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7975" tIns="53988" rIns="107975" bIns="53988" rtlCol="0" anchor="ctr"/>
            <a:lstStyle/>
            <a:p>
              <a:pPr algn="ctr"/>
              <a:endParaRPr lang="zh-CN" altLang="en-US" sz="2105">
                <a:latin typeface="微软雅黑" panose="020B0503020204020204" pitchFamily="34" charset="-122"/>
                <a:ea typeface="微软雅黑" panose="020B0503020204020204" pitchFamily="34" charset="-122"/>
              </a:endParaRPr>
            </a:p>
          </p:txBody>
        </p:sp>
        <p:sp>
          <p:nvSpPr>
            <p:cNvPr id="66" name="矩形 65"/>
            <p:cNvSpPr/>
            <p:nvPr/>
          </p:nvSpPr>
          <p:spPr>
            <a:xfrm>
              <a:off x="7196931" y="3683727"/>
              <a:ext cx="153605" cy="118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7975" tIns="53988" rIns="107975" bIns="53988" rtlCol="0" anchor="ctr"/>
            <a:lstStyle/>
            <a:p>
              <a:pPr algn="ctr"/>
              <a:endParaRPr lang="zh-CN" altLang="en-US" sz="2105">
                <a:latin typeface="微软雅黑" panose="020B0503020204020204" pitchFamily="34" charset="-122"/>
                <a:ea typeface="微软雅黑" panose="020B0503020204020204" pitchFamily="34" charset="-122"/>
              </a:endParaRPr>
            </a:p>
          </p:txBody>
        </p:sp>
        <p:sp>
          <p:nvSpPr>
            <p:cNvPr id="67" name="矩形 66"/>
            <p:cNvSpPr/>
            <p:nvPr/>
          </p:nvSpPr>
          <p:spPr>
            <a:xfrm>
              <a:off x="8073705" y="3683727"/>
              <a:ext cx="153605" cy="118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7975" tIns="53988" rIns="107975" bIns="53988" rtlCol="0" anchor="ctr"/>
            <a:lstStyle/>
            <a:p>
              <a:pPr algn="ctr"/>
              <a:endParaRPr lang="zh-CN" altLang="en-US" sz="2105">
                <a:latin typeface="微软雅黑" panose="020B0503020204020204" pitchFamily="34" charset="-122"/>
                <a:ea typeface="微软雅黑" panose="020B0503020204020204" pitchFamily="34" charset="-122"/>
              </a:endParaRPr>
            </a:p>
          </p:txBody>
        </p:sp>
        <p:sp>
          <p:nvSpPr>
            <p:cNvPr id="68" name="矩形 67"/>
            <p:cNvSpPr/>
            <p:nvPr/>
          </p:nvSpPr>
          <p:spPr>
            <a:xfrm>
              <a:off x="9223213" y="3683727"/>
              <a:ext cx="153605" cy="118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7975" tIns="53988" rIns="107975" bIns="53988" rtlCol="0" anchor="ctr"/>
            <a:lstStyle/>
            <a:p>
              <a:pPr algn="ctr"/>
              <a:endParaRPr lang="zh-CN" altLang="en-US" sz="2105">
                <a:latin typeface="微软雅黑" panose="020B0503020204020204" pitchFamily="34" charset="-122"/>
                <a:ea typeface="微软雅黑" panose="020B0503020204020204" pitchFamily="34" charset="-122"/>
              </a:endParaRPr>
            </a:p>
          </p:txBody>
        </p:sp>
        <p:sp>
          <p:nvSpPr>
            <p:cNvPr id="69" name="矩形 68"/>
            <p:cNvSpPr/>
            <p:nvPr/>
          </p:nvSpPr>
          <p:spPr>
            <a:xfrm>
              <a:off x="10670116" y="3683727"/>
              <a:ext cx="670579" cy="118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7975" tIns="53988" rIns="107975" bIns="53988" rtlCol="0" anchor="ctr"/>
            <a:lstStyle/>
            <a:p>
              <a:pPr algn="ctr"/>
              <a:endParaRPr lang="zh-CN" altLang="en-US" sz="2105">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595922" y="2113400"/>
            <a:ext cx="1842001" cy="1128855"/>
            <a:chOff x="873900" y="1541325"/>
            <a:chExt cx="1166203" cy="814401"/>
          </a:xfrm>
        </p:grpSpPr>
        <p:sp>
          <p:nvSpPr>
            <p:cNvPr id="71" name="TextBox 150"/>
            <p:cNvSpPr txBox="1"/>
            <p:nvPr/>
          </p:nvSpPr>
          <p:spPr>
            <a:xfrm>
              <a:off x="873900" y="1767302"/>
              <a:ext cx="1166203" cy="530496"/>
            </a:xfrm>
            <a:prstGeom prst="rect">
              <a:avLst/>
            </a:prstGeom>
            <a:noFill/>
          </p:spPr>
          <p:txBody>
            <a:bodyPr wrap="square" lIns="106909" tIns="53454" rIns="106909" bIns="53454" rtlCol="0">
              <a:spAutoFit/>
            </a:bodyPr>
            <a:lstStyle/>
            <a:p>
              <a:pPr algn="ctr">
                <a:lnSpc>
                  <a:spcPct val="130000"/>
                </a:lnSpc>
              </a:pPr>
              <a:r>
                <a:rPr lang="zh-CN" altLang="zh-CN" sz="1050" dirty="0">
                  <a:latin typeface="微软雅黑" panose="020B0503020204020204" pitchFamily="34" charset="-122"/>
                  <a:ea typeface="微软雅黑" panose="020B0503020204020204" pitchFamily="34" charset="-122"/>
                </a:rPr>
                <a:t>电子班牌可由班级自行管理，也可学校统一管理。</a:t>
              </a:r>
              <a:endParaRPr lang="en-US" altLang="zh-CN" sz="1050" dirty="0">
                <a:latin typeface="微软雅黑" panose="020B0503020204020204" pitchFamily="34" charset="-122"/>
                <a:ea typeface="微软雅黑" panose="020B0503020204020204" pitchFamily="34" charset="-122"/>
              </a:endParaRPr>
            </a:p>
            <a:p>
              <a:pPr algn="ctr">
                <a:lnSpc>
                  <a:spcPct val="130000"/>
                </a:lnSpc>
              </a:pPr>
              <a:endParaRPr lang="zh-CN" altLang="en-US" sz="1050" dirty="0">
                <a:solidFill>
                  <a:srgbClr val="202A36"/>
                </a:solidFill>
                <a:latin typeface="微软雅黑" panose="020B0503020204020204" pitchFamily="34" charset="-122"/>
                <a:ea typeface="微软雅黑" panose="020B0503020204020204" pitchFamily="34" charset="-122"/>
              </a:endParaRPr>
            </a:p>
          </p:txBody>
        </p:sp>
        <p:grpSp>
          <p:nvGrpSpPr>
            <p:cNvPr id="72" name="组合 71"/>
            <p:cNvGrpSpPr/>
            <p:nvPr/>
          </p:nvGrpSpPr>
          <p:grpSpPr>
            <a:xfrm>
              <a:off x="947384" y="1541325"/>
              <a:ext cx="1008112" cy="814401"/>
              <a:chOff x="947384" y="1541325"/>
              <a:chExt cx="1008112" cy="814401"/>
            </a:xfrm>
          </p:grpSpPr>
          <p:cxnSp>
            <p:nvCxnSpPr>
              <p:cNvPr id="73" name="直接连接符 72"/>
              <p:cNvCxnSpPr/>
              <p:nvPr/>
            </p:nvCxnSpPr>
            <p:spPr>
              <a:xfrm flipV="1">
                <a:off x="1481601" y="2139702"/>
                <a:ext cx="0" cy="216024"/>
              </a:xfrm>
              <a:prstGeom prst="line">
                <a:avLst/>
              </a:prstGeom>
              <a:ln>
                <a:solidFill>
                  <a:srgbClr val="202A36"/>
                </a:solidFill>
                <a:headEnd type="oval" w="sm" len="sm"/>
              </a:ln>
            </p:spPr>
            <p:style>
              <a:lnRef idx="1">
                <a:schemeClr val="accent1"/>
              </a:lnRef>
              <a:fillRef idx="0">
                <a:schemeClr val="accent1"/>
              </a:fillRef>
              <a:effectRef idx="0">
                <a:schemeClr val="accent1"/>
              </a:effectRef>
              <a:fontRef idx="minor">
                <a:schemeClr val="tx1"/>
              </a:fontRef>
            </p:style>
          </p:cxnSp>
          <p:sp>
            <p:nvSpPr>
              <p:cNvPr id="74" name="TextBox 153"/>
              <p:cNvSpPr txBox="1"/>
              <p:nvPr/>
            </p:nvSpPr>
            <p:spPr>
              <a:xfrm>
                <a:off x="947384" y="1541325"/>
                <a:ext cx="1008112" cy="207068"/>
              </a:xfrm>
              <a:prstGeom prst="rect">
                <a:avLst/>
              </a:prstGeom>
              <a:noFill/>
            </p:spPr>
            <p:txBody>
              <a:bodyPr wrap="square" lIns="106909" tIns="0" rIns="106909" bIns="0" rtlCol="0" anchor="t">
                <a:spAutoFit/>
              </a:bodyPr>
              <a:lstStyle/>
              <a:p>
                <a:r>
                  <a:rPr lang="zh-CN" altLang="zh-CN" sz="1870" b="1" dirty="0">
                    <a:solidFill>
                      <a:srgbClr val="202A36"/>
                    </a:solidFill>
                    <a:latin typeface="微软雅黑" panose="020B0503020204020204" pitchFamily="34" charset="-122"/>
                    <a:ea typeface="微软雅黑" panose="020B0503020204020204" pitchFamily="34" charset="-122"/>
                  </a:rPr>
                  <a:t>简单易用</a:t>
                </a:r>
                <a:endParaRPr lang="zh-CN" altLang="zh-CN" sz="1870" b="1" dirty="0">
                  <a:solidFill>
                    <a:srgbClr val="202A36"/>
                  </a:solidFill>
                  <a:latin typeface="微软雅黑" panose="020B0503020204020204" pitchFamily="34" charset="-122"/>
                  <a:ea typeface="微软雅黑" panose="020B0503020204020204" pitchFamily="34" charset="-122"/>
                </a:endParaRPr>
              </a:p>
            </p:txBody>
          </p:sp>
        </p:grpSp>
      </p:grpSp>
      <p:sp>
        <p:nvSpPr>
          <p:cNvPr id="75" name="Freeform 7"/>
          <p:cNvSpPr>
            <a:spLocks noEditPoints="1"/>
          </p:cNvSpPr>
          <p:nvPr/>
        </p:nvSpPr>
        <p:spPr bwMode="auto">
          <a:xfrm>
            <a:off x="7312595" y="3653422"/>
            <a:ext cx="426863" cy="575180"/>
          </a:xfrm>
          <a:custGeom>
            <a:avLst/>
            <a:gdLst>
              <a:gd name="T0" fmla="*/ 107 w 243"/>
              <a:gd name="T1" fmla="*/ 147 h 327"/>
              <a:gd name="T2" fmla="*/ 152 w 243"/>
              <a:gd name="T3" fmla="*/ 6 h 327"/>
              <a:gd name="T4" fmla="*/ 84 w 243"/>
              <a:gd name="T5" fmla="*/ 300 h 327"/>
              <a:gd name="T6" fmla="*/ 120 w 243"/>
              <a:gd name="T7" fmla="*/ 154 h 327"/>
              <a:gd name="T8" fmla="*/ 187 w 243"/>
              <a:gd name="T9" fmla="*/ 170 h 327"/>
              <a:gd name="T10" fmla="*/ 107 w 243"/>
              <a:gd name="T11" fmla="*/ 206 h 327"/>
              <a:gd name="T12" fmla="*/ 134 w 243"/>
              <a:gd name="T13" fmla="*/ 186 h 327"/>
              <a:gd name="T14" fmla="*/ 161 w 243"/>
              <a:gd name="T15" fmla="*/ 186 h 327"/>
              <a:gd name="T16" fmla="*/ 156 w 243"/>
              <a:gd name="T17" fmla="*/ 106 h 327"/>
              <a:gd name="T18" fmla="*/ 125 w 243"/>
              <a:gd name="T19" fmla="*/ 110 h 327"/>
              <a:gd name="T20" fmla="*/ 132 w 243"/>
              <a:gd name="T21" fmla="*/ 108 h 327"/>
              <a:gd name="T22" fmla="*/ 93 w 243"/>
              <a:gd name="T23" fmla="*/ 129 h 327"/>
              <a:gd name="T24" fmla="*/ 105 w 243"/>
              <a:gd name="T25" fmla="*/ 126 h 327"/>
              <a:gd name="T26" fmla="*/ 95 w 243"/>
              <a:gd name="T27" fmla="*/ 127 h 327"/>
              <a:gd name="T28" fmla="*/ 110 w 243"/>
              <a:gd name="T29" fmla="*/ 112 h 327"/>
              <a:gd name="T30" fmla="*/ 117 w 243"/>
              <a:gd name="T31" fmla="*/ 120 h 327"/>
              <a:gd name="T32" fmla="*/ 129 w 243"/>
              <a:gd name="T33" fmla="*/ 116 h 327"/>
              <a:gd name="T34" fmla="*/ 136 w 243"/>
              <a:gd name="T35" fmla="*/ 123 h 327"/>
              <a:gd name="T36" fmla="*/ 140 w 243"/>
              <a:gd name="T37" fmla="*/ 115 h 327"/>
              <a:gd name="T38" fmla="*/ 158 w 243"/>
              <a:gd name="T39" fmla="*/ 110 h 327"/>
              <a:gd name="T40" fmla="*/ 167 w 243"/>
              <a:gd name="T41" fmla="*/ 163 h 327"/>
              <a:gd name="T42" fmla="*/ 158 w 243"/>
              <a:gd name="T43" fmla="*/ 178 h 327"/>
              <a:gd name="T44" fmla="*/ 150 w 243"/>
              <a:gd name="T45" fmla="*/ 188 h 327"/>
              <a:gd name="T46" fmla="*/ 148 w 243"/>
              <a:gd name="T47" fmla="*/ 201 h 327"/>
              <a:gd name="T48" fmla="*/ 143 w 243"/>
              <a:gd name="T49" fmla="*/ 175 h 327"/>
              <a:gd name="T50" fmla="*/ 130 w 243"/>
              <a:gd name="T51" fmla="*/ 174 h 327"/>
              <a:gd name="T52" fmla="*/ 117 w 243"/>
              <a:gd name="T53" fmla="*/ 168 h 327"/>
              <a:gd name="T54" fmla="*/ 107 w 243"/>
              <a:gd name="T55" fmla="*/ 166 h 327"/>
              <a:gd name="T56" fmla="*/ 112 w 243"/>
              <a:gd name="T57" fmla="*/ 187 h 327"/>
              <a:gd name="T58" fmla="*/ 99 w 243"/>
              <a:gd name="T59" fmla="*/ 212 h 327"/>
              <a:gd name="T60" fmla="*/ 88 w 243"/>
              <a:gd name="T61" fmla="*/ 192 h 327"/>
              <a:gd name="T62" fmla="*/ 72 w 243"/>
              <a:gd name="T63" fmla="*/ 172 h 327"/>
              <a:gd name="T64" fmla="*/ 83 w 243"/>
              <a:gd name="T65" fmla="*/ 152 h 327"/>
              <a:gd name="T66" fmla="*/ 106 w 243"/>
              <a:gd name="T67" fmla="*/ 160 h 327"/>
              <a:gd name="T68" fmla="*/ 98 w 243"/>
              <a:gd name="T69" fmla="*/ 150 h 327"/>
              <a:gd name="T70" fmla="*/ 90 w 243"/>
              <a:gd name="T71" fmla="*/ 145 h 327"/>
              <a:gd name="T72" fmla="*/ 85 w 243"/>
              <a:gd name="T73" fmla="*/ 141 h 327"/>
              <a:gd name="T74" fmla="*/ 82 w 243"/>
              <a:gd name="T75" fmla="*/ 112 h 327"/>
              <a:gd name="T76" fmla="*/ 83 w 243"/>
              <a:gd name="T77" fmla="*/ 135 h 327"/>
              <a:gd name="T78" fmla="*/ 86 w 243"/>
              <a:gd name="T79" fmla="*/ 125 h 327"/>
              <a:gd name="T80" fmla="*/ 80 w 243"/>
              <a:gd name="T81" fmla="*/ 83 h 327"/>
              <a:gd name="T82" fmla="*/ 80 w 243"/>
              <a:gd name="T83" fmla="*/ 98 h 327"/>
              <a:gd name="T84" fmla="*/ 70 w 243"/>
              <a:gd name="T85" fmla="*/ 108 h 327"/>
              <a:gd name="T86" fmla="*/ 55 w 243"/>
              <a:gd name="T87" fmla="*/ 105 h 327"/>
              <a:gd name="T88" fmla="*/ 48 w 243"/>
              <a:gd name="T89" fmla="*/ 130 h 327"/>
              <a:gd name="T90" fmla="*/ 45 w 243"/>
              <a:gd name="T91" fmla="*/ 96 h 327"/>
              <a:gd name="T92" fmla="*/ 45 w 243"/>
              <a:gd name="T93" fmla="*/ 108 h 327"/>
              <a:gd name="T94" fmla="*/ 31 w 243"/>
              <a:gd name="T95" fmla="*/ 114 h 327"/>
              <a:gd name="T96" fmla="*/ 44 w 243"/>
              <a:gd name="T97" fmla="*/ 115 h 327"/>
              <a:gd name="T98" fmla="*/ 43 w 243"/>
              <a:gd name="T99" fmla="*/ 126 h 327"/>
              <a:gd name="T100" fmla="*/ 31 w 243"/>
              <a:gd name="T101" fmla="*/ 142 h 327"/>
              <a:gd name="T102" fmla="*/ 47 w 243"/>
              <a:gd name="T103" fmla="*/ 132 h 327"/>
              <a:gd name="T104" fmla="*/ 31 w 243"/>
              <a:gd name="T105" fmla="*/ 155 h 327"/>
              <a:gd name="T106" fmla="*/ 30 w 243"/>
              <a:gd name="T107" fmla="*/ 164 h 327"/>
              <a:gd name="T108" fmla="*/ 43 w 243"/>
              <a:gd name="T109" fmla="*/ 169 h 327"/>
              <a:gd name="T110" fmla="*/ 54 w 243"/>
              <a:gd name="T111" fmla="*/ 190 h 327"/>
              <a:gd name="T112" fmla="*/ 27 w 243"/>
              <a:gd name="T113" fmla="*/ 17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3" h="327">
                <a:moveTo>
                  <a:pt x="105" y="149"/>
                </a:moveTo>
                <a:cubicBezTo>
                  <a:pt x="106" y="149"/>
                  <a:pt x="109" y="149"/>
                  <a:pt x="109" y="150"/>
                </a:cubicBezTo>
                <a:cubicBezTo>
                  <a:pt x="110" y="150"/>
                  <a:pt x="110" y="151"/>
                  <a:pt x="110" y="151"/>
                </a:cubicBezTo>
                <a:cubicBezTo>
                  <a:pt x="111" y="151"/>
                  <a:pt x="112" y="151"/>
                  <a:pt x="112" y="151"/>
                </a:cubicBezTo>
                <a:cubicBezTo>
                  <a:pt x="112" y="150"/>
                  <a:pt x="112" y="151"/>
                  <a:pt x="112" y="150"/>
                </a:cubicBezTo>
                <a:cubicBezTo>
                  <a:pt x="112" y="149"/>
                  <a:pt x="111" y="148"/>
                  <a:pt x="110" y="146"/>
                </a:cubicBezTo>
                <a:cubicBezTo>
                  <a:pt x="111" y="145"/>
                  <a:pt x="111" y="145"/>
                  <a:pt x="111" y="145"/>
                </a:cubicBezTo>
                <a:cubicBezTo>
                  <a:pt x="111" y="145"/>
                  <a:pt x="110" y="145"/>
                  <a:pt x="109" y="145"/>
                </a:cubicBezTo>
                <a:cubicBezTo>
                  <a:pt x="109" y="146"/>
                  <a:pt x="109" y="146"/>
                  <a:pt x="109" y="146"/>
                </a:cubicBezTo>
                <a:cubicBezTo>
                  <a:pt x="108" y="147"/>
                  <a:pt x="108" y="147"/>
                  <a:pt x="107" y="147"/>
                </a:cubicBezTo>
                <a:cubicBezTo>
                  <a:pt x="107" y="146"/>
                  <a:pt x="107" y="146"/>
                  <a:pt x="107" y="145"/>
                </a:cubicBezTo>
                <a:cubicBezTo>
                  <a:pt x="107" y="145"/>
                  <a:pt x="107" y="145"/>
                  <a:pt x="106" y="144"/>
                </a:cubicBezTo>
                <a:cubicBezTo>
                  <a:pt x="105" y="145"/>
                  <a:pt x="105" y="146"/>
                  <a:pt x="104" y="147"/>
                </a:cubicBezTo>
                <a:cubicBezTo>
                  <a:pt x="104" y="147"/>
                  <a:pt x="104" y="147"/>
                  <a:pt x="104" y="148"/>
                </a:cubicBezTo>
                <a:cubicBezTo>
                  <a:pt x="104" y="149"/>
                  <a:pt x="104" y="149"/>
                  <a:pt x="104" y="150"/>
                </a:cubicBezTo>
                <a:cubicBezTo>
                  <a:pt x="104" y="150"/>
                  <a:pt x="105" y="149"/>
                  <a:pt x="105" y="149"/>
                </a:cubicBezTo>
                <a:close/>
                <a:moveTo>
                  <a:pt x="139" y="22"/>
                </a:moveTo>
                <a:cubicBezTo>
                  <a:pt x="140" y="15"/>
                  <a:pt x="140" y="15"/>
                  <a:pt x="140" y="15"/>
                </a:cubicBezTo>
                <a:cubicBezTo>
                  <a:pt x="149" y="17"/>
                  <a:pt x="149" y="17"/>
                  <a:pt x="149" y="17"/>
                </a:cubicBezTo>
                <a:cubicBezTo>
                  <a:pt x="152" y="6"/>
                  <a:pt x="152" y="6"/>
                  <a:pt x="152" y="6"/>
                </a:cubicBezTo>
                <a:cubicBezTo>
                  <a:pt x="120" y="0"/>
                  <a:pt x="120" y="0"/>
                  <a:pt x="120" y="0"/>
                </a:cubicBezTo>
                <a:cubicBezTo>
                  <a:pt x="118" y="11"/>
                  <a:pt x="118" y="11"/>
                  <a:pt x="118" y="11"/>
                </a:cubicBezTo>
                <a:cubicBezTo>
                  <a:pt x="125" y="12"/>
                  <a:pt x="125" y="12"/>
                  <a:pt x="125" y="12"/>
                </a:cubicBezTo>
                <a:cubicBezTo>
                  <a:pt x="122" y="28"/>
                  <a:pt x="122" y="28"/>
                  <a:pt x="122" y="28"/>
                </a:cubicBezTo>
                <a:cubicBezTo>
                  <a:pt x="119" y="44"/>
                  <a:pt x="119" y="44"/>
                  <a:pt x="119" y="44"/>
                </a:cubicBezTo>
                <a:cubicBezTo>
                  <a:pt x="178" y="57"/>
                  <a:pt x="215" y="114"/>
                  <a:pt x="203" y="173"/>
                </a:cubicBezTo>
                <a:cubicBezTo>
                  <a:pt x="191" y="232"/>
                  <a:pt x="133" y="270"/>
                  <a:pt x="74" y="257"/>
                </a:cubicBezTo>
                <a:cubicBezTo>
                  <a:pt x="68" y="283"/>
                  <a:pt x="68" y="283"/>
                  <a:pt x="68" y="283"/>
                </a:cubicBezTo>
                <a:cubicBezTo>
                  <a:pt x="74" y="284"/>
                  <a:pt x="79" y="285"/>
                  <a:pt x="84" y="286"/>
                </a:cubicBezTo>
                <a:cubicBezTo>
                  <a:pt x="84" y="300"/>
                  <a:pt x="84" y="300"/>
                  <a:pt x="84" y="300"/>
                </a:cubicBezTo>
                <a:cubicBezTo>
                  <a:pt x="10" y="300"/>
                  <a:pt x="10" y="300"/>
                  <a:pt x="10" y="300"/>
                </a:cubicBezTo>
                <a:cubicBezTo>
                  <a:pt x="10" y="327"/>
                  <a:pt x="10" y="327"/>
                  <a:pt x="10" y="327"/>
                </a:cubicBezTo>
                <a:cubicBezTo>
                  <a:pt x="174" y="327"/>
                  <a:pt x="174" y="327"/>
                  <a:pt x="174" y="327"/>
                </a:cubicBezTo>
                <a:cubicBezTo>
                  <a:pt x="174" y="300"/>
                  <a:pt x="174" y="300"/>
                  <a:pt x="174" y="300"/>
                </a:cubicBezTo>
                <a:cubicBezTo>
                  <a:pt x="101" y="300"/>
                  <a:pt x="101" y="300"/>
                  <a:pt x="101" y="300"/>
                </a:cubicBezTo>
                <a:cubicBezTo>
                  <a:pt x="101" y="286"/>
                  <a:pt x="101" y="286"/>
                  <a:pt x="101" y="286"/>
                </a:cubicBezTo>
                <a:cubicBezTo>
                  <a:pt x="162" y="284"/>
                  <a:pt x="216" y="241"/>
                  <a:pt x="229" y="179"/>
                </a:cubicBezTo>
                <a:cubicBezTo>
                  <a:pt x="243" y="111"/>
                  <a:pt x="204" y="43"/>
                  <a:pt x="139" y="22"/>
                </a:cubicBezTo>
                <a:close/>
                <a:moveTo>
                  <a:pt x="117" y="154"/>
                </a:moveTo>
                <a:cubicBezTo>
                  <a:pt x="120" y="154"/>
                  <a:pt x="120" y="154"/>
                  <a:pt x="120" y="154"/>
                </a:cubicBezTo>
                <a:cubicBezTo>
                  <a:pt x="120" y="154"/>
                  <a:pt x="120" y="154"/>
                  <a:pt x="120" y="154"/>
                </a:cubicBezTo>
                <a:cubicBezTo>
                  <a:pt x="120" y="154"/>
                  <a:pt x="120" y="153"/>
                  <a:pt x="120" y="153"/>
                </a:cubicBezTo>
                <a:cubicBezTo>
                  <a:pt x="120" y="151"/>
                  <a:pt x="119" y="150"/>
                  <a:pt x="119" y="149"/>
                </a:cubicBezTo>
                <a:cubicBezTo>
                  <a:pt x="119" y="148"/>
                  <a:pt x="121" y="148"/>
                  <a:pt x="121" y="147"/>
                </a:cubicBezTo>
                <a:cubicBezTo>
                  <a:pt x="120" y="146"/>
                  <a:pt x="118" y="147"/>
                  <a:pt x="117" y="148"/>
                </a:cubicBezTo>
                <a:cubicBezTo>
                  <a:pt x="116" y="150"/>
                  <a:pt x="118" y="151"/>
                  <a:pt x="118" y="153"/>
                </a:cubicBezTo>
                <a:cubicBezTo>
                  <a:pt x="118" y="153"/>
                  <a:pt x="117" y="153"/>
                  <a:pt x="117" y="154"/>
                </a:cubicBezTo>
                <a:close/>
                <a:moveTo>
                  <a:pt x="77" y="242"/>
                </a:moveTo>
                <a:cubicBezTo>
                  <a:pt x="84" y="243"/>
                  <a:pt x="90" y="244"/>
                  <a:pt x="96" y="244"/>
                </a:cubicBezTo>
                <a:cubicBezTo>
                  <a:pt x="140" y="244"/>
                  <a:pt x="179" y="213"/>
                  <a:pt x="187" y="170"/>
                </a:cubicBezTo>
                <a:cubicBezTo>
                  <a:pt x="198" y="119"/>
                  <a:pt x="166" y="70"/>
                  <a:pt x="115" y="60"/>
                </a:cubicBezTo>
                <a:cubicBezTo>
                  <a:pt x="109" y="58"/>
                  <a:pt x="103" y="58"/>
                  <a:pt x="96" y="58"/>
                </a:cubicBezTo>
                <a:cubicBezTo>
                  <a:pt x="53" y="58"/>
                  <a:pt x="14" y="89"/>
                  <a:pt x="5" y="132"/>
                </a:cubicBezTo>
                <a:cubicBezTo>
                  <a:pt x="0" y="156"/>
                  <a:pt x="5" y="181"/>
                  <a:pt x="19" y="202"/>
                </a:cubicBezTo>
                <a:cubicBezTo>
                  <a:pt x="32" y="222"/>
                  <a:pt x="53" y="237"/>
                  <a:pt x="77" y="242"/>
                </a:cubicBezTo>
                <a:close/>
                <a:moveTo>
                  <a:pt x="111" y="207"/>
                </a:moveTo>
                <a:cubicBezTo>
                  <a:pt x="110" y="209"/>
                  <a:pt x="109" y="210"/>
                  <a:pt x="109" y="212"/>
                </a:cubicBezTo>
                <a:cubicBezTo>
                  <a:pt x="108" y="212"/>
                  <a:pt x="108" y="214"/>
                  <a:pt x="107" y="214"/>
                </a:cubicBezTo>
                <a:cubicBezTo>
                  <a:pt x="106" y="214"/>
                  <a:pt x="106" y="213"/>
                  <a:pt x="106" y="212"/>
                </a:cubicBezTo>
                <a:cubicBezTo>
                  <a:pt x="106" y="210"/>
                  <a:pt x="107" y="208"/>
                  <a:pt x="107" y="206"/>
                </a:cubicBezTo>
                <a:cubicBezTo>
                  <a:pt x="107" y="205"/>
                  <a:pt x="108" y="204"/>
                  <a:pt x="109" y="204"/>
                </a:cubicBezTo>
                <a:cubicBezTo>
                  <a:pt x="109" y="204"/>
                  <a:pt x="109" y="204"/>
                  <a:pt x="109" y="204"/>
                </a:cubicBezTo>
                <a:cubicBezTo>
                  <a:pt x="110" y="204"/>
                  <a:pt x="109" y="204"/>
                  <a:pt x="110" y="203"/>
                </a:cubicBezTo>
                <a:cubicBezTo>
                  <a:pt x="110" y="203"/>
                  <a:pt x="110" y="201"/>
                  <a:pt x="111" y="201"/>
                </a:cubicBezTo>
                <a:cubicBezTo>
                  <a:pt x="112" y="201"/>
                  <a:pt x="112" y="203"/>
                  <a:pt x="112" y="204"/>
                </a:cubicBezTo>
                <a:cubicBezTo>
                  <a:pt x="112" y="204"/>
                  <a:pt x="111" y="206"/>
                  <a:pt x="111" y="207"/>
                </a:cubicBezTo>
                <a:close/>
                <a:moveTo>
                  <a:pt x="135" y="189"/>
                </a:moveTo>
                <a:cubicBezTo>
                  <a:pt x="135" y="190"/>
                  <a:pt x="134" y="189"/>
                  <a:pt x="134" y="189"/>
                </a:cubicBezTo>
                <a:cubicBezTo>
                  <a:pt x="133" y="189"/>
                  <a:pt x="134" y="188"/>
                  <a:pt x="134" y="187"/>
                </a:cubicBezTo>
                <a:cubicBezTo>
                  <a:pt x="134" y="187"/>
                  <a:pt x="134" y="186"/>
                  <a:pt x="134" y="186"/>
                </a:cubicBezTo>
                <a:cubicBezTo>
                  <a:pt x="135" y="187"/>
                  <a:pt x="136" y="187"/>
                  <a:pt x="135" y="189"/>
                </a:cubicBezTo>
                <a:close/>
                <a:moveTo>
                  <a:pt x="152" y="199"/>
                </a:moveTo>
                <a:cubicBezTo>
                  <a:pt x="152" y="198"/>
                  <a:pt x="152" y="196"/>
                  <a:pt x="153" y="196"/>
                </a:cubicBezTo>
                <a:cubicBezTo>
                  <a:pt x="153" y="196"/>
                  <a:pt x="153" y="196"/>
                  <a:pt x="154" y="196"/>
                </a:cubicBezTo>
                <a:cubicBezTo>
                  <a:pt x="154" y="196"/>
                  <a:pt x="155" y="195"/>
                  <a:pt x="156" y="195"/>
                </a:cubicBezTo>
                <a:cubicBezTo>
                  <a:pt x="155" y="196"/>
                  <a:pt x="153" y="197"/>
                  <a:pt x="152" y="199"/>
                </a:cubicBezTo>
                <a:close/>
                <a:moveTo>
                  <a:pt x="154" y="181"/>
                </a:moveTo>
                <a:cubicBezTo>
                  <a:pt x="154" y="180"/>
                  <a:pt x="155" y="180"/>
                  <a:pt x="156" y="180"/>
                </a:cubicBezTo>
                <a:cubicBezTo>
                  <a:pt x="156" y="181"/>
                  <a:pt x="155" y="182"/>
                  <a:pt x="154" y="181"/>
                </a:cubicBezTo>
                <a:close/>
                <a:moveTo>
                  <a:pt x="161" y="186"/>
                </a:moveTo>
                <a:cubicBezTo>
                  <a:pt x="161" y="186"/>
                  <a:pt x="161" y="185"/>
                  <a:pt x="161" y="185"/>
                </a:cubicBezTo>
                <a:cubicBezTo>
                  <a:pt x="161" y="184"/>
                  <a:pt x="162" y="184"/>
                  <a:pt x="162" y="183"/>
                </a:cubicBezTo>
                <a:cubicBezTo>
                  <a:pt x="162" y="182"/>
                  <a:pt x="162" y="182"/>
                  <a:pt x="163" y="182"/>
                </a:cubicBezTo>
                <a:cubicBezTo>
                  <a:pt x="163" y="182"/>
                  <a:pt x="163" y="182"/>
                  <a:pt x="163" y="182"/>
                </a:cubicBezTo>
                <a:cubicBezTo>
                  <a:pt x="163" y="184"/>
                  <a:pt x="162" y="185"/>
                  <a:pt x="161" y="186"/>
                </a:cubicBezTo>
                <a:close/>
                <a:moveTo>
                  <a:pt x="163" y="179"/>
                </a:moveTo>
                <a:cubicBezTo>
                  <a:pt x="163" y="179"/>
                  <a:pt x="162" y="179"/>
                  <a:pt x="162" y="178"/>
                </a:cubicBezTo>
                <a:cubicBezTo>
                  <a:pt x="162" y="177"/>
                  <a:pt x="163" y="176"/>
                  <a:pt x="164" y="176"/>
                </a:cubicBezTo>
                <a:cubicBezTo>
                  <a:pt x="164" y="178"/>
                  <a:pt x="163" y="178"/>
                  <a:pt x="163" y="179"/>
                </a:cubicBezTo>
                <a:close/>
                <a:moveTo>
                  <a:pt x="156" y="106"/>
                </a:moveTo>
                <a:cubicBezTo>
                  <a:pt x="155" y="106"/>
                  <a:pt x="155" y="106"/>
                  <a:pt x="155" y="106"/>
                </a:cubicBezTo>
                <a:cubicBezTo>
                  <a:pt x="154" y="105"/>
                  <a:pt x="154" y="104"/>
                  <a:pt x="153" y="103"/>
                </a:cubicBezTo>
                <a:cubicBezTo>
                  <a:pt x="153" y="103"/>
                  <a:pt x="153" y="103"/>
                  <a:pt x="154" y="103"/>
                </a:cubicBezTo>
                <a:cubicBezTo>
                  <a:pt x="154" y="104"/>
                  <a:pt x="155" y="105"/>
                  <a:pt x="156" y="106"/>
                </a:cubicBezTo>
                <a:close/>
                <a:moveTo>
                  <a:pt x="152" y="102"/>
                </a:moveTo>
                <a:cubicBezTo>
                  <a:pt x="153" y="102"/>
                  <a:pt x="153" y="102"/>
                  <a:pt x="153" y="103"/>
                </a:cubicBezTo>
                <a:cubicBezTo>
                  <a:pt x="153" y="103"/>
                  <a:pt x="152" y="103"/>
                  <a:pt x="152" y="103"/>
                </a:cubicBezTo>
                <a:cubicBezTo>
                  <a:pt x="152" y="102"/>
                  <a:pt x="152" y="102"/>
                  <a:pt x="152" y="102"/>
                </a:cubicBezTo>
                <a:close/>
                <a:moveTo>
                  <a:pt x="125" y="111"/>
                </a:moveTo>
                <a:cubicBezTo>
                  <a:pt x="125" y="111"/>
                  <a:pt x="125" y="111"/>
                  <a:pt x="125" y="110"/>
                </a:cubicBezTo>
                <a:cubicBezTo>
                  <a:pt x="125" y="110"/>
                  <a:pt x="126" y="109"/>
                  <a:pt x="126" y="109"/>
                </a:cubicBezTo>
                <a:cubicBezTo>
                  <a:pt x="126" y="109"/>
                  <a:pt x="126" y="108"/>
                  <a:pt x="126" y="108"/>
                </a:cubicBezTo>
                <a:cubicBezTo>
                  <a:pt x="126" y="108"/>
                  <a:pt x="127" y="108"/>
                  <a:pt x="127" y="108"/>
                </a:cubicBezTo>
                <a:cubicBezTo>
                  <a:pt x="128" y="107"/>
                  <a:pt x="128" y="107"/>
                  <a:pt x="128" y="106"/>
                </a:cubicBezTo>
                <a:cubicBezTo>
                  <a:pt x="129" y="106"/>
                  <a:pt x="129" y="107"/>
                  <a:pt x="130" y="106"/>
                </a:cubicBezTo>
                <a:cubicBezTo>
                  <a:pt x="131" y="106"/>
                  <a:pt x="132" y="106"/>
                  <a:pt x="133" y="106"/>
                </a:cubicBezTo>
                <a:cubicBezTo>
                  <a:pt x="133" y="106"/>
                  <a:pt x="133" y="106"/>
                  <a:pt x="134" y="106"/>
                </a:cubicBezTo>
                <a:cubicBezTo>
                  <a:pt x="135" y="105"/>
                  <a:pt x="136" y="104"/>
                  <a:pt x="137" y="105"/>
                </a:cubicBezTo>
                <a:cubicBezTo>
                  <a:pt x="137" y="106"/>
                  <a:pt x="137" y="106"/>
                  <a:pt x="137" y="107"/>
                </a:cubicBezTo>
                <a:cubicBezTo>
                  <a:pt x="135" y="108"/>
                  <a:pt x="134" y="107"/>
                  <a:pt x="132" y="108"/>
                </a:cubicBezTo>
                <a:cubicBezTo>
                  <a:pt x="132" y="108"/>
                  <a:pt x="132" y="108"/>
                  <a:pt x="132" y="108"/>
                </a:cubicBezTo>
                <a:cubicBezTo>
                  <a:pt x="131" y="109"/>
                  <a:pt x="130" y="109"/>
                  <a:pt x="129" y="110"/>
                </a:cubicBezTo>
                <a:cubicBezTo>
                  <a:pt x="128" y="110"/>
                  <a:pt x="126" y="112"/>
                  <a:pt x="127" y="114"/>
                </a:cubicBezTo>
                <a:cubicBezTo>
                  <a:pt x="127" y="114"/>
                  <a:pt x="127" y="114"/>
                  <a:pt x="127" y="114"/>
                </a:cubicBezTo>
                <a:cubicBezTo>
                  <a:pt x="127" y="116"/>
                  <a:pt x="126" y="115"/>
                  <a:pt x="125" y="115"/>
                </a:cubicBezTo>
                <a:cubicBezTo>
                  <a:pt x="125" y="114"/>
                  <a:pt x="125" y="114"/>
                  <a:pt x="125" y="114"/>
                </a:cubicBezTo>
                <a:cubicBezTo>
                  <a:pt x="124" y="113"/>
                  <a:pt x="124" y="113"/>
                  <a:pt x="124" y="112"/>
                </a:cubicBezTo>
                <a:cubicBezTo>
                  <a:pt x="124" y="112"/>
                  <a:pt x="124" y="112"/>
                  <a:pt x="125" y="111"/>
                </a:cubicBezTo>
                <a:close/>
                <a:moveTo>
                  <a:pt x="92" y="133"/>
                </a:moveTo>
                <a:cubicBezTo>
                  <a:pt x="94" y="134"/>
                  <a:pt x="93" y="130"/>
                  <a:pt x="93" y="129"/>
                </a:cubicBezTo>
                <a:cubicBezTo>
                  <a:pt x="94" y="128"/>
                  <a:pt x="95" y="128"/>
                  <a:pt x="95" y="128"/>
                </a:cubicBezTo>
                <a:cubicBezTo>
                  <a:pt x="96" y="129"/>
                  <a:pt x="96" y="131"/>
                  <a:pt x="97" y="132"/>
                </a:cubicBezTo>
                <a:cubicBezTo>
                  <a:pt x="98" y="132"/>
                  <a:pt x="100" y="133"/>
                  <a:pt x="101" y="132"/>
                </a:cubicBezTo>
                <a:cubicBezTo>
                  <a:pt x="101" y="131"/>
                  <a:pt x="101" y="130"/>
                  <a:pt x="102" y="130"/>
                </a:cubicBezTo>
                <a:cubicBezTo>
                  <a:pt x="102" y="130"/>
                  <a:pt x="103" y="130"/>
                  <a:pt x="103" y="129"/>
                </a:cubicBezTo>
                <a:cubicBezTo>
                  <a:pt x="103" y="129"/>
                  <a:pt x="103" y="128"/>
                  <a:pt x="103" y="128"/>
                </a:cubicBezTo>
                <a:cubicBezTo>
                  <a:pt x="103" y="127"/>
                  <a:pt x="105" y="127"/>
                  <a:pt x="106" y="127"/>
                </a:cubicBezTo>
                <a:cubicBezTo>
                  <a:pt x="106" y="127"/>
                  <a:pt x="106" y="127"/>
                  <a:pt x="106" y="127"/>
                </a:cubicBezTo>
                <a:cubicBezTo>
                  <a:pt x="106" y="126"/>
                  <a:pt x="105" y="127"/>
                  <a:pt x="105" y="127"/>
                </a:cubicBezTo>
                <a:cubicBezTo>
                  <a:pt x="105" y="127"/>
                  <a:pt x="105" y="126"/>
                  <a:pt x="105" y="126"/>
                </a:cubicBezTo>
                <a:cubicBezTo>
                  <a:pt x="105" y="126"/>
                  <a:pt x="104" y="127"/>
                  <a:pt x="103" y="126"/>
                </a:cubicBezTo>
                <a:cubicBezTo>
                  <a:pt x="102" y="126"/>
                  <a:pt x="102" y="125"/>
                  <a:pt x="102" y="125"/>
                </a:cubicBezTo>
                <a:cubicBezTo>
                  <a:pt x="102" y="122"/>
                  <a:pt x="103" y="121"/>
                  <a:pt x="105" y="119"/>
                </a:cubicBezTo>
                <a:cubicBezTo>
                  <a:pt x="105" y="119"/>
                  <a:pt x="105" y="119"/>
                  <a:pt x="105" y="119"/>
                </a:cubicBezTo>
                <a:cubicBezTo>
                  <a:pt x="104" y="118"/>
                  <a:pt x="103" y="119"/>
                  <a:pt x="103" y="119"/>
                </a:cubicBezTo>
                <a:cubicBezTo>
                  <a:pt x="102" y="122"/>
                  <a:pt x="99" y="121"/>
                  <a:pt x="99" y="124"/>
                </a:cubicBezTo>
                <a:cubicBezTo>
                  <a:pt x="99" y="125"/>
                  <a:pt x="100" y="125"/>
                  <a:pt x="100" y="126"/>
                </a:cubicBezTo>
                <a:cubicBezTo>
                  <a:pt x="99" y="127"/>
                  <a:pt x="99" y="128"/>
                  <a:pt x="98" y="129"/>
                </a:cubicBezTo>
                <a:cubicBezTo>
                  <a:pt x="97" y="129"/>
                  <a:pt x="97" y="128"/>
                  <a:pt x="97" y="127"/>
                </a:cubicBezTo>
                <a:cubicBezTo>
                  <a:pt x="96" y="127"/>
                  <a:pt x="96" y="127"/>
                  <a:pt x="95" y="127"/>
                </a:cubicBezTo>
                <a:cubicBezTo>
                  <a:pt x="95" y="127"/>
                  <a:pt x="94" y="128"/>
                  <a:pt x="93" y="128"/>
                </a:cubicBezTo>
                <a:cubicBezTo>
                  <a:pt x="93" y="127"/>
                  <a:pt x="93" y="127"/>
                  <a:pt x="93" y="127"/>
                </a:cubicBezTo>
                <a:cubicBezTo>
                  <a:pt x="93" y="127"/>
                  <a:pt x="92" y="127"/>
                  <a:pt x="92" y="126"/>
                </a:cubicBezTo>
                <a:cubicBezTo>
                  <a:pt x="92" y="125"/>
                  <a:pt x="92" y="123"/>
                  <a:pt x="92" y="122"/>
                </a:cubicBezTo>
                <a:cubicBezTo>
                  <a:pt x="94" y="121"/>
                  <a:pt x="95" y="120"/>
                  <a:pt x="96" y="118"/>
                </a:cubicBezTo>
                <a:cubicBezTo>
                  <a:pt x="96" y="116"/>
                  <a:pt x="98" y="115"/>
                  <a:pt x="99" y="114"/>
                </a:cubicBezTo>
                <a:cubicBezTo>
                  <a:pt x="100" y="113"/>
                  <a:pt x="102" y="113"/>
                  <a:pt x="103" y="111"/>
                </a:cubicBezTo>
                <a:cubicBezTo>
                  <a:pt x="104" y="111"/>
                  <a:pt x="104" y="112"/>
                  <a:pt x="104" y="112"/>
                </a:cubicBezTo>
                <a:cubicBezTo>
                  <a:pt x="105" y="111"/>
                  <a:pt x="107" y="112"/>
                  <a:pt x="108" y="111"/>
                </a:cubicBezTo>
                <a:cubicBezTo>
                  <a:pt x="108" y="112"/>
                  <a:pt x="109" y="112"/>
                  <a:pt x="110" y="112"/>
                </a:cubicBezTo>
                <a:cubicBezTo>
                  <a:pt x="110" y="112"/>
                  <a:pt x="110" y="112"/>
                  <a:pt x="110" y="113"/>
                </a:cubicBezTo>
                <a:cubicBezTo>
                  <a:pt x="111" y="113"/>
                  <a:pt x="111" y="113"/>
                  <a:pt x="111" y="113"/>
                </a:cubicBezTo>
                <a:cubicBezTo>
                  <a:pt x="113" y="114"/>
                  <a:pt x="114" y="115"/>
                  <a:pt x="115" y="117"/>
                </a:cubicBezTo>
                <a:cubicBezTo>
                  <a:pt x="115" y="117"/>
                  <a:pt x="116" y="117"/>
                  <a:pt x="116" y="118"/>
                </a:cubicBezTo>
                <a:cubicBezTo>
                  <a:pt x="115" y="120"/>
                  <a:pt x="113" y="120"/>
                  <a:pt x="111" y="119"/>
                </a:cubicBezTo>
                <a:cubicBezTo>
                  <a:pt x="111" y="120"/>
                  <a:pt x="112" y="120"/>
                  <a:pt x="112" y="121"/>
                </a:cubicBezTo>
                <a:cubicBezTo>
                  <a:pt x="112" y="122"/>
                  <a:pt x="112" y="122"/>
                  <a:pt x="113" y="123"/>
                </a:cubicBezTo>
                <a:cubicBezTo>
                  <a:pt x="113" y="123"/>
                  <a:pt x="113" y="122"/>
                  <a:pt x="113" y="122"/>
                </a:cubicBezTo>
                <a:cubicBezTo>
                  <a:pt x="114" y="122"/>
                  <a:pt x="114" y="122"/>
                  <a:pt x="114" y="122"/>
                </a:cubicBezTo>
                <a:cubicBezTo>
                  <a:pt x="115" y="121"/>
                  <a:pt x="116" y="120"/>
                  <a:pt x="117" y="120"/>
                </a:cubicBezTo>
                <a:cubicBezTo>
                  <a:pt x="118" y="119"/>
                  <a:pt x="118" y="118"/>
                  <a:pt x="118" y="117"/>
                </a:cubicBezTo>
                <a:cubicBezTo>
                  <a:pt x="119" y="116"/>
                  <a:pt x="119" y="117"/>
                  <a:pt x="120" y="118"/>
                </a:cubicBezTo>
                <a:cubicBezTo>
                  <a:pt x="120" y="119"/>
                  <a:pt x="119" y="119"/>
                  <a:pt x="119" y="119"/>
                </a:cubicBezTo>
                <a:cubicBezTo>
                  <a:pt x="120" y="120"/>
                  <a:pt x="120" y="119"/>
                  <a:pt x="121" y="119"/>
                </a:cubicBezTo>
                <a:cubicBezTo>
                  <a:pt x="121" y="119"/>
                  <a:pt x="122" y="119"/>
                  <a:pt x="122" y="118"/>
                </a:cubicBezTo>
                <a:cubicBezTo>
                  <a:pt x="123" y="118"/>
                  <a:pt x="123" y="118"/>
                  <a:pt x="124" y="118"/>
                </a:cubicBezTo>
                <a:cubicBezTo>
                  <a:pt x="125" y="118"/>
                  <a:pt x="125" y="118"/>
                  <a:pt x="126" y="118"/>
                </a:cubicBezTo>
                <a:cubicBezTo>
                  <a:pt x="126" y="118"/>
                  <a:pt x="127" y="119"/>
                  <a:pt x="128" y="118"/>
                </a:cubicBezTo>
                <a:cubicBezTo>
                  <a:pt x="128" y="118"/>
                  <a:pt x="129" y="118"/>
                  <a:pt x="129" y="118"/>
                </a:cubicBezTo>
                <a:cubicBezTo>
                  <a:pt x="130" y="117"/>
                  <a:pt x="128" y="117"/>
                  <a:pt x="129" y="116"/>
                </a:cubicBezTo>
                <a:cubicBezTo>
                  <a:pt x="130" y="116"/>
                  <a:pt x="130" y="117"/>
                  <a:pt x="131" y="118"/>
                </a:cubicBezTo>
                <a:cubicBezTo>
                  <a:pt x="132" y="118"/>
                  <a:pt x="132" y="118"/>
                  <a:pt x="133" y="118"/>
                </a:cubicBezTo>
                <a:cubicBezTo>
                  <a:pt x="133" y="119"/>
                  <a:pt x="134" y="119"/>
                  <a:pt x="134" y="120"/>
                </a:cubicBezTo>
                <a:cubicBezTo>
                  <a:pt x="135" y="118"/>
                  <a:pt x="134" y="116"/>
                  <a:pt x="134" y="115"/>
                </a:cubicBezTo>
                <a:cubicBezTo>
                  <a:pt x="135" y="115"/>
                  <a:pt x="135" y="114"/>
                  <a:pt x="135" y="114"/>
                </a:cubicBezTo>
                <a:cubicBezTo>
                  <a:pt x="135" y="113"/>
                  <a:pt x="137" y="112"/>
                  <a:pt x="137" y="113"/>
                </a:cubicBezTo>
                <a:cubicBezTo>
                  <a:pt x="138" y="113"/>
                  <a:pt x="138" y="114"/>
                  <a:pt x="138" y="114"/>
                </a:cubicBezTo>
                <a:cubicBezTo>
                  <a:pt x="138" y="116"/>
                  <a:pt x="137" y="116"/>
                  <a:pt x="137" y="117"/>
                </a:cubicBezTo>
                <a:cubicBezTo>
                  <a:pt x="137" y="118"/>
                  <a:pt x="137" y="119"/>
                  <a:pt x="138" y="120"/>
                </a:cubicBezTo>
                <a:cubicBezTo>
                  <a:pt x="137" y="121"/>
                  <a:pt x="137" y="122"/>
                  <a:pt x="136" y="123"/>
                </a:cubicBezTo>
                <a:cubicBezTo>
                  <a:pt x="137" y="123"/>
                  <a:pt x="137" y="122"/>
                  <a:pt x="138" y="122"/>
                </a:cubicBezTo>
                <a:cubicBezTo>
                  <a:pt x="138" y="122"/>
                  <a:pt x="138" y="121"/>
                  <a:pt x="138" y="121"/>
                </a:cubicBezTo>
                <a:cubicBezTo>
                  <a:pt x="139" y="120"/>
                  <a:pt x="139" y="120"/>
                  <a:pt x="140" y="120"/>
                </a:cubicBezTo>
                <a:cubicBezTo>
                  <a:pt x="140" y="120"/>
                  <a:pt x="139" y="120"/>
                  <a:pt x="139" y="120"/>
                </a:cubicBezTo>
                <a:cubicBezTo>
                  <a:pt x="138" y="119"/>
                  <a:pt x="139" y="118"/>
                  <a:pt x="138" y="117"/>
                </a:cubicBezTo>
                <a:cubicBezTo>
                  <a:pt x="138" y="117"/>
                  <a:pt x="139" y="116"/>
                  <a:pt x="139" y="115"/>
                </a:cubicBezTo>
                <a:cubicBezTo>
                  <a:pt x="139" y="115"/>
                  <a:pt x="139" y="115"/>
                  <a:pt x="140" y="115"/>
                </a:cubicBezTo>
                <a:cubicBezTo>
                  <a:pt x="140" y="115"/>
                  <a:pt x="140" y="116"/>
                  <a:pt x="140" y="116"/>
                </a:cubicBezTo>
                <a:cubicBezTo>
                  <a:pt x="140" y="117"/>
                  <a:pt x="140" y="117"/>
                  <a:pt x="141" y="117"/>
                </a:cubicBezTo>
                <a:cubicBezTo>
                  <a:pt x="141" y="116"/>
                  <a:pt x="140" y="116"/>
                  <a:pt x="140" y="115"/>
                </a:cubicBezTo>
                <a:cubicBezTo>
                  <a:pt x="141" y="114"/>
                  <a:pt x="143" y="115"/>
                  <a:pt x="144" y="116"/>
                </a:cubicBezTo>
                <a:cubicBezTo>
                  <a:pt x="144" y="117"/>
                  <a:pt x="144" y="117"/>
                  <a:pt x="144" y="118"/>
                </a:cubicBezTo>
                <a:cubicBezTo>
                  <a:pt x="145" y="117"/>
                  <a:pt x="144" y="115"/>
                  <a:pt x="143" y="115"/>
                </a:cubicBezTo>
                <a:cubicBezTo>
                  <a:pt x="143" y="114"/>
                  <a:pt x="143" y="114"/>
                  <a:pt x="143" y="114"/>
                </a:cubicBezTo>
                <a:cubicBezTo>
                  <a:pt x="144" y="113"/>
                  <a:pt x="146" y="114"/>
                  <a:pt x="148" y="113"/>
                </a:cubicBezTo>
                <a:cubicBezTo>
                  <a:pt x="148" y="113"/>
                  <a:pt x="147" y="112"/>
                  <a:pt x="148" y="112"/>
                </a:cubicBezTo>
                <a:cubicBezTo>
                  <a:pt x="148" y="111"/>
                  <a:pt x="150" y="111"/>
                  <a:pt x="152" y="111"/>
                </a:cubicBezTo>
                <a:cubicBezTo>
                  <a:pt x="152" y="111"/>
                  <a:pt x="153" y="110"/>
                  <a:pt x="153" y="110"/>
                </a:cubicBezTo>
                <a:cubicBezTo>
                  <a:pt x="154" y="111"/>
                  <a:pt x="156" y="111"/>
                  <a:pt x="157" y="110"/>
                </a:cubicBezTo>
                <a:cubicBezTo>
                  <a:pt x="158" y="110"/>
                  <a:pt x="157" y="110"/>
                  <a:pt x="158" y="110"/>
                </a:cubicBezTo>
                <a:cubicBezTo>
                  <a:pt x="158" y="109"/>
                  <a:pt x="158" y="109"/>
                  <a:pt x="158" y="109"/>
                </a:cubicBezTo>
                <a:cubicBezTo>
                  <a:pt x="168" y="125"/>
                  <a:pt x="173" y="144"/>
                  <a:pt x="169" y="163"/>
                </a:cubicBezTo>
                <a:cubicBezTo>
                  <a:pt x="169" y="163"/>
                  <a:pt x="169" y="164"/>
                  <a:pt x="169" y="164"/>
                </a:cubicBezTo>
                <a:cubicBezTo>
                  <a:pt x="169" y="164"/>
                  <a:pt x="169" y="164"/>
                  <a:pt x="169" y="164"/>
                </a:cubicBezTo>
                <a:cubicBezTo>
                  <a:pt x="169" y="165"/>
                  <a:pt x="169" y="165"/>
                  <a:pt x="169" y="165"/>
                </a:cubicBezTo>
                <a:cubicBezTo>
                  <a:pt x="169" y="165"/>
                  <a:pt x="169" y="165"/>
                  <a:pt x="169" y="165"/>
                </a:cubicBezTo>
                <a:cubicBezTo>
                  <a:pt x="169" y="166"/>
                  <a:pt x="168" y="167"/>
                  <a:pt x="168" y="169"/>
                </a:cubicBezTo>
                <a:cubicBezTo>
                  <a:pt x="167" y="168"/>
                  <a:pt x="167" y="168"/>
                  <a:pt x="167" y="166"/>
                </a:cubicBezTo>
                <a:cubicBezTo>
                  <a:pt x="167" y="165"/>
                  <a:pt x="167" y="165"/>
                  <a:pt x="167" y="164"/>
                </a:cubicBezTo>
                <a:cubicBezTo>
                  <a:pt x="167" y="164"/>
                  <a:pt x="167" y="164"/>
                  <a:pt x="167" y="163"/>
                </a:cubicBezTo>
                <a:cubicBezTo>
                  <a:pt x="166" y="163"/>
                  <a:pt x="166" y="163"/>
                  <a:pt x="165" y="163"/>
                </a:cubicBezTo>
                <a:cubicBezTo>
                  <a:pt x="165" y="163"/>
                  <a:pt x="165" y="162"/>
                  <a:pt x="165" y="162"/>
                </a:cubicBezTo>
                <a:cubicBezTo>
                  <a:pt x="164" y="162"/>
                  <a:pt x="163" y="162"/>
                  <a:pt x="163" y="163"/>
                </a:cubicBezTo>
                <a:cubicBezTo>
                  <a:pt x="163" y="163"/>
                  <a:pt x="163" y="164"/>
                  <a:pt x="163" y="164"/>
                </a:cubicBezTo>
                <a:cubicBezTo>
                  <a:pt x="164" y="164"/>
                  <a:pt x="165" y="164"/>
                  <a:pt x="165" y="165"/>
                </a:cubicBezTo>
                <a:cubicBezTo>
                  <a:pt x="165" y="166"/>
                  <a:pt x="164" y="166"/>
                  <a:pt x="163" y="167"/>
                </a:cubicBezTo>
                <a:cubicBezTo>
                  <a:pt x="163" y="169"/>
                  <a:pt x="164" y="169"/>
                  <a:pt x="164" y="171"/>
                </a:cubicBezTo>
                <a:cubicBezTo>
                  <a:pt x="164" y="171"/>
                  <a:pt x="164" y="171"/>
                  <a:pt x="164" y="172"/>
                </a:cubicBezTo>
                <a:cubicBezTo>
                  <a:pt x="164" y="174"/>
                  <a:pt x="162" y="174"/>
                  <a:pt x="162" y="176"/>
                </a:cubicBezTo>
                <a:cubicBezTo>
                  <a:pt x="161" y="177"/>
                  <a:pt x="159" y="178"/>
                  <a:pt x="158" y="178"/>
                </a:cubicBezTo>
                <a:cubicBezTo>
                  <a:pt x="158" y="178"/>
                  <a:pt x="158" y="178"/>
                  <a:pt x="157" y="178"/>
                </a:cubicBezTo>
                <a:cubicBezTo>
                  <a:pt x="157" y="179"/>
                  <a:pt x="156" y="179"/>
                  <a:pt x="155" y="179"/>
                </a:cubicBezTo>
                <a:cubicBezTo>
                  <a:pt x="155" y="179"/>
                  <a:pt x="155" y="179"/>
                  <a:pt x="155" y="179"/>
                </a:cubicBezTo>
                <a:cubicBezTo>
                  <a:pt x="154" y="179"/>
                  <a:pt x="154" y="179"/>
                  <a:pt x="153" y="179"/>
                </a:cubicBezTo>
                <a:cubicBezTo>
                  <a:pt x="153" y="180"/>
                  <a:pt x="153" y="181"/>
                  <a:pt x="153" y="182"/>
                </a:cubicBezTo>
                <a:cubicBezTo>
                  <a:pt x="153" y="183"/>
                  <a:pt x="154" y="183"/>
                  <a:pt x="154" y="183"/>
                </a:cubicBezTo>
                <a:cubicBezTo>
                  <a:pt x="154" y="185"/>
                  <a:pt x="154" y="186"/>
                  <a:pt x="154" y="187"/>
                </a:cubicBezTo>
                <a:cubicBezTo>
                  <a:pt x="154" y="188"/>
                  <a:pt x="153" y="188"/>
                  <a:pt x="152" y="189"/>
                </a:cubicBezTo>
                <a:cubicBezTo>
                  <a:pt x="151" y="188"/>
                  <a:pt x="151" y="189"/>
                  <a:pt x="151" y="190"/>
                </a:cubicBezTo>
                <a:cubicBezTo>
                  <a:pt x="150" y="189"/>
                  <a:pt x="150" y="189"/>
                  <a:pt x="150" y="188"/>
                </a:cubicBezTo>
                <a:cubicBezTo>
                  <a:pt x="150" y="187"/>
                  <a:pt x="149" y="186"/>
                  <a:pt x="148" y="186"/>
                </a:cubicBezTo>
                <a:cubicBezTo>
                  <a:pt x="147" y="187"/>
                  <a:pt x="147" y="189"/>
                  <a:pt x="148" y="190"/>
                </a:cubicBezTo>
                <a:cubicBezTo>
                  <a:pt x="148" y="191"/>
                  <a:pt x="149" y="191"/>
                  <a:pt x="149" y="191"/>
                </a:cubicBezTo>
                <a:cubicBezTo>
                  <a:pt x="149" y="192"/>
                  <a:pt x="150" y="194"/>
                  <a:pt x="150" y="196"/>
                </a:cubicBezTo>
                <a:cubicBezTo>
                  <a:pt x="149" y="197"/>
                  <a:pt x="148" y="195"/>
                  <a:pt x="148" y="195"/>
                </a:cubicBezTo>
                <a:cubicBezTo>
                  <a:pt x="148" y="196"/>
                  <a:pt x="149" y="198"/>
                  <a:pt x="149" y="199"/>
                </a:cubicBezTo>
                <a:cubicBezTo>
                  <a:pt x="150" y="200"/>
                  <a:pt x="150" y="199"/>
                  <a:pt x="150" y="199"/>
                </a:cubicBezTo>
                <a:cubicBezTo>
                  <a:pt x="150" y="200"/>
                  <a:pt x="150" y="200"/>
                  <a:pt x="150" y="201"/>
                </a:cubicBezTo>
                <a:cubicBezTo>
                  <a:pt x="150" y="201"/>
                  <a:pt x="149" y="202"/>
                  <a:pt x="149" y="202"/>
                </a:cubicBezTo>
                <a:cubicBezTo>
                  <a:pt x="149" y="202"/>
                  <a:pt x="148" y="201"/>
                  <a:pt x="148" y="201"/>
                </a:cubicBezTo>
                <a:cubicBezTo>
                  <a:pt x="147" y="200"/>
                  <a:pt x="146" y="199"/>
                  <a:pt x="146" y="198"/>
                </a:cubicBezTo>
                <a:cubicBezTo>
                  <a:pt x="145" y="197"/>
                  <a:pt x="145" y="197"/>
                  <a:pt x="145" y="196"/>
                </a:cubicBezTo>
                <a:cubicBezTo>
                  <a:pt x="145" y="196"/>
                  <a:pt x="145" y="195"/>
                  <a:pt x="145" y="195"/>
                </a:cubicBezTo>
                <a:cubicBezTo>
                  <a:pt x="144" y="194"/>
                  <a:pt x="144" y="193"/>
                  <a:pt x="144" y="192"/>
                </a:cubicBezTo>
                <a:cubicBezTo>
                  <a:pt x="145" y="191"/>
                  <a:pt x="145" y="192"/>
                  <a:pt x="145" y="193"/>
                </a:cubicBezTo>
                <a:cubicBezTo>
                  <a:pt x="146" y="193"/>
                  <a:pt x="146" y="194"/>
                  <a:pt x="147" y="194"/>
                </a:cubicBezTo>
                <a:cubicBezTo>
                  <a:pt x="147" y="192"/>
                  <a:pt x="146" y="189"/>
                  <a:pt x="146" y="188"/>
                </a:cubicBezTo>
                <a:cubicBezTo>
                  <a:pt x="147" y="186"/>
                  <a:pt x="146" y="183"/>
                  <a:pt x="146" y="182"/>
                </a:cubicBezTo>
                <a:cubicBezTo>
                  <a:pt x="145" y="182"/>
                  <a:pt x="144" y="182"/>
                  <a:pt x="144" y="181"/>
                </a:cubicBezTo>
                <a:cubicBezTo>
                  <a:pt x="145" y="179"/>
                  <a:pt x="143" y="177"/>
                  <a:pt x="143" y="175"/>
                </a:cubicBezTo>
                <a:cubicBezTo>
                  <a:pt x="142" y="176"/>
                  <a:pt x="141" y="176"/>
                  <a:pt x="140" y="176"/>
                </a:cubicBezTo>
                <a:cubicBezTo>
                  <a:pt x="139" y="178"/>
                  <a:pt x="137" y="179"/>
                  <a:pt x="135" y="181"/>
                </a:cubicBezTo>
                <a:cubicBezTo>
                  <a:pt x="135" y="183"/>
                  <a:pt x="134" y="184"/>
                  <a:pt x="134" y="186"/>
                </a:cubicBezTo>
                <a:cubicBezTo>
                  <a:pt x="133" y="186"/>
                  <a:pt x="133" y="187"/>
                  <a:pt x="132" y="187"/>
                </a:cubicBezTo>
                <a:cubicBezTo>
                  <a:pt x="132" y="187"/>
                  <a:pt x="132" y="186"/>
                  <a:pt x="132" y="186"/>
                </a:cubicBezTo>
                <a:cubicBezTo>
                  <a:pt x="131" y="184"/>
                  <a:pt x="131" y="183"/>
                  <a:pt x="130" y="180"/>
                </a:cubicBezTo>
                <a:cubicBezTo>
                  <a:pt x="131" y="179"/>
                  <a:pt x="130" y="179"/>
                  <a:pt x="130" y="178"/>
                </a:cubicBezTo>
                <a:cubicBezTo>
                  <a:pt x="130" y="177"/>
                  <a:pt x="131" y="176"/>
                  <a:pt x="131" y="175"/>
                </a:cubicBezTo>
                <a:cubicBezTo>
                  <a:pt x="131" y="175"/>
                  <a:pt x="131" y="175"/>
                  <a:pt x="131" y="175"/>
                </a:cubicBezTo>
                <a:cubicBezTo>
                  <a:pt x="131" y="174"/>
                  <a:pt x="131" y="174"/>
                  <a:pt x="130" y="174"/>
                </a:cubicBezTo>
                <a:cubicBezTo>
                  <a:pt x="130" y="174"/>
                  <a:pt x="130" y="175"/>
                  <a:pt x="130" y="175"/>
                </a:cubicBezTo>
                <a:cubicBezTo>
                  <a:pt x="129" y="175"/>
                  <a:pt x="129" y="174"/>
                  <a:pt x="129" y="173"/>
                </a:cubicBezTo>
                <a:cubicBezTo>
                  <a:pt x="128" y="172"/>
                  <a:pt x="127" y="172"/>
                  <a:pt x="127" y="170"/>
                </a:cubicBezTo>
                <a:cubicBezTo>
                  <a:pt x="124" y="170"/>
                  <a:pt x="123" y="169"/>
                  <a:pt x="121" y="168"/>
                </a:cubicBezTo>
                <a:cubicBezTo>
                  <a:pt x="120" y="168"/>
                  <a:pt x="120" y="168"/>
                  <a:pt x="120" y="167"/>
                </a:cubicBezTo>
                <a:cubicBezTo>
                  <a:pt x="119" y="167"/>
                  <a:pt x="119" y="167"/>
                  <a:pt x="118" y="167"/>
                </a:cubicBezTo>
                <a:cubicBezTo>
                  <a:pt x="117" y="166"/>
                  <a:pt x="117" y="163"/>
                  <a:pt x="115" y="164"/>
                </a:cubicBezTo>
                <a:cubicBezTo>
                  <a:pt x="115" y="165"/>
                  <a:pt x="116" y="165"/>
                  <a:pt x="116" y="166"/>
                </a:cubicBezTo>
                <a:cubicBezTo>
                  <a:pt x="116" y="166"/>
                  <a:pt x="116" y="167"/>
                  <a:pt x="116" y="167"/>
                </a:cubicBezTo>
                <a:cubicBezTo>
                  <a:pt x="116" y="168"/>
                  <a:pt x="117" y="167"/>
                  <a:pt x="117" y="168"/>
                </a:cubicBezTo>
                <a:cubicBezTo>
                  <a:pt x="117" y="168"/>
                  <a:pt x="117" y="169"/>
                  <a:pt x="118" y="169"/>
                </a:cubicBezTo>
                <a:cubicBezTo>
                  <a:pt x="119" y="169"/>
                  <a:pt x="119" y="169"/>
                  <a:pt x="120" y="168"/>
                </a:cubicBezTo>
                <a:cubicBezTo>
                  <a:pt x="120" y="168"/>
                  <a:pt x="121" y="169"/>
                  <a:pt x="121" y="170"/>
                </a:cubicBezTo>
                <a:cubicBezTo>
                  <a:pt x="121" y="170"/>
                  <a:pt x="122" y="171"/>
                  <a:pt x="122" y="171"/>
                </a:cubicBezTo>
                <a:cubicBezTo>
                  <a:pt x="122" y="174"/>
                  <a:pt x="121" y="174"/>
                  <a:pt x="120" y="176"/>
                </a:cubicBezTo>
                <a:cubicBezTo>
                  <a:pt x="118" y="176"/>
                  <a:pt x="116" y="177"/>
                  <a:pt x="115" y="178"/>
                </a:cubicBezTo>
                <a:cubicBezTo>
                  <a:pt x="113" y="178"/>
                  <a:pt x="111" y="180"/>
                  <a:pt x="110" y="178"/>
                </a:cubicBezTo>
                <a:cubicBezTo>
                  <a:pt x="110" y="176"/>
                  <a:pt x="110" y="174"/>
                  <a:pt x="110" y="173"/>
                </a:cubicBezTo>
                <a:cubicBezTo>
                  <a:pt x="109" y="172"/>
                  <a:pt x="109" y="171"/>
                  <a:pt x="108" y="170"/>
                </a:cubicBezTo>
                <a:cubicBezTo>
                  <a:pt x="109" y="168"/>
                  <a:pt x="108" y="168"/>
                  <a:pt x="107" y="166"/>
                </a:cubicBezTo>
                <a:cubicBezTo>
                  <a:pt x="107" y="165"/>
                  <a:pt x="107" y="163"/>
                  <a:pt x="106" y="164"/>
                </a:cubicBezTo>
                <a:cubicBezTo>
                  <a:pt x="106" y="164"/>
                  <a:pt x="106" y="164"/>
                  <a:pt x="106" y="164"/>
                </a:cubicBezTo>
                <a:cubicBezTo>
                  <a:pt x="106" y="166"/>
                  <a:pt x="107" y="169"/>
                  <a:pt x="107" y="171"/>
                </a:cubicBezTo>
                <a:cubicBezTo>
                  <a:pt x="107" y="172"/>
                  <a:pt x="108" y="174"/>
                  <a:pt x="108" y="175"/>
                </a:cubicBezTo>
                <a:cubicBezTo>
                  <a:pt x="108" y="176"/>
                  <a:pt x="109" y="176"/>
                  <a:pt x="109" y="177"/>
                </a:cubicBezTo>
                <a:cubicBezTo>
                  <a:pt x="109" y="178"/>
                  <a:pt x="110" y="179"/>
                  <a:pt x="110" y="179"/>
                </a:cubicBezTo>
                <a:cubicBezTo>
                  <a:pt x="111" y="180"/>
                  <a:pt x="111" y="181"/>
                  <a:pt x="112" y="181"/>
                </a:cubicBezTo>
                <a:cubicBezTo>
                  <a:pt x="113" y="181"/>
                  <a:pt x="114" y="179"/>
                  <a:pt x="116" y="181"/>
                </a:cubicBezTo>
                <a:cubicBezTo>
                  <a:pt x="115" y="181"/>
                  <a:pt x="115" y="182"/>
                  <a:pt x="114" y="183"/>
                </a:cubicBezTo>
                <a:cubicBezTo>
                  <a:pt x="113" y="184"/>
                  <a:pt x="113" y="186"/>
                  <a:pt x="112" y="187"/>
                </a:cubicBezTo>
                <a:cubicBezTo>
                  <a:pt x="112" y="188"/>
                  <a:pt x="111" y="189"/>
                  <a:pt x="110" y="189"/>
                </a:cubicBezTo>
                <a:cubicBezTo>
                  <a:pt x="109" y="190"/>
                  <a:pt x="107" y="191"/>
                  <a:pt x="107" y="192"/>
                </a:cubicBezTo>
                <a:cubicBezTo>
                  <a:pt x="107" y="192"/>
                  <a:pt x="105" y="195"/>
                  <a:pt x="105" y="196"/>
                </a:cubicBezTo>
                <a:cubicBezTo>
                  <a:pt x="105" y="197"/>
                  <a:pt x="105" y="198"/>
                  <a:pt x="105" y="199"/>
                </a:cubicBezTo>
                <a:cubicBezTo>
                  <a:pt x="106" y="200"/>
                  <a:pt x="105" y="200"/>
                  <a:pt x="106" y="200"/>
                </a:cubicBezTo>
                <a:cubicBezTo>
                  <a:pt x="105" y="203"/>
                  <a:pt x="105" y="204"/>
                  <a:pt x="104" y="205"/>
                </a:cubicBezTo>
                <a:cubicBezTo>
                  <a:pt x="104" y="205"/>
                  <a:pt x="103" y="206"/>
                  <a:pt x="103" y="206"/>
                </a:cubicBezTo>
                <a:cubicBezTo>
                  <a:pt x="102" y="207"/>
                  <a:pt x="101" y="207"/>
                  <a:pt x="101" y="208"/>
                </a:cubicBezTo>
                <a:cubicBezTo>
                  <a:pt x="101" y="209"/>
                  <a:pt x="101" y="210"/>
                  <a:pt x="100" y="211"/>
                </a:cubicBezTo>
                <a:cubicBezTo>
                  <a:pt x="100" y="212"/>
                  <a:pt x="100" y="212"/>
                  <a:pt x="99" y="212"/>
                </a:cubicBezTo>
                <a:cubicBezTo>
                  <a:pt x="99" y="213"/>
                  <a:pt x="99" y="213"/>
                  <a:pt x="99" y="214"/>
                </a:cubicBezTo>
                <a:cubicBezTo>
                  <a:pt x="98" y="216"/>
                  <a:pt x="96" y="217"/>
                  <a:pt x="95" y="218"/>
                </a:cubicBezTo>
                <a:cubicBezTo>
                  <a:pt x="95" y="219"/>
                  <a:pt x="95" y="219"/>
                  <a:pt x="94" y="219"/>
                </a:cubicBezTo>
                <a:cubicBezTo>
                  <a:pt x="92" y="219"/>
                  <a:pt x="88" y="220"/>
                  <a:pt x="87" y="217"/>
                </a:cubicBezTo>
                <a:cubicBezTo>
                  <a:pt x="88" y="216"/>
                  <a:pt x="88" y="215"/>
                  <a:pt x="87" y="215"/>
                </a:cubicBezTo>
                <a:cubicBezTo>
                  <a:pt x="86" y="213"/>
                  <a:pt x="87" y="210"/>
                  <a:pt x="86" y="208"/>
                </a:cubicBezTo>
                <a:cubicBezTo>
                  <a:pt x="87" y="207"/>
                  <a:pt x="86" y="206"/>
                  <a:pt x="86" y="205"/>
                </a:cubicBezTo>
                <a:cubicBezTo>
                  <a:pt x="86" y="204"/>
                  <a:pt x="86" y="203"/>
                  <a:pt x="86" y="202"/>
                </a:cubicBezTo>
                <a:cubicBezTo>
                  <a:pt x="86" y="199"/>
                  <a:pt x="89" y="197"/>
                  <a:pt x="88" y="194"/>
                </a:cubicBezTo>
                <a:cubicBezTo>
                  <a:pt x="88" y="193"/>
                  <a:pt x="88" y="193"/>
                  <a:pt x="88" y="192"/>
                </a:cubicBezTo>
                <a:cubicBezTo>
                  <a:pt x="88" y="189"/>
                  <a:pt x="86" y="188"/>
                  <a:pt x="86" y="186"/>
                </a:cubicBezTo>
                <a:cubicBezTo>
                  <a:pt x="86" y="185"/>
                  <a:pt x="87" y="184"/>
                  <a:pt x="87" y="183"/>
                </a:cubicBezTo>
                <a:cubicBezTo>
                  <a:pt x="87" y="182"/>
                  <a:pt x="87" y="182"/>
                  <a:pt x="87" y="181"/>
                </a:cubicBezTo>
                <a:cubicBezTo>
                  <a:pt x="85" y="181"/>
                  <a:pt x="84" y="181"/>
                  <a:pt x="84" y="180"/>
                </a:cubicBezTo>
                <a:cubicBezTo>
                  <a:pt x="84" y="180"/>
                  <a:pt x="83" y="180"/>
                  <a:pt x="83" y="179"/>
                </a:cubicBezTo>
                <a:cubicBezTo>
                  <a:pt x="82" y="180"/>
                  <a:pt x="80" y="180"/>
                  <a:pt x="79" y="180"/>
                </a:cubicBezTo>
                <a:cubicBezTo>
                  <a:pt x="79" y="179"/>
                  <a:pt x="77" y="179"/>
                  <a:pt x="77" y="180"/>
                </a:cubicBezTo>
                <a:cubicBezTo>
                  <a:pt x="76" y="180"/>
                  <a:pt x="75" y="179"/>
                  <a:pt x="75" y="178"/>
                </a:cubicBezTo>
                <a:cubicBezTo>
                  <a:pt x="74" y="178"/>
                  <a:pt x="74" y="177"/>
                  <a:pt x="74" y="177"/>
                </a:cubicBezTo>
                <a:cubicBezTo>
                  <a:pt x="74" y="174"/>
                  <a:pt x="72" y="174"/>
                  <a:pt x="72" y="172"/>
                </a:cubicBezTo>
                <a:cubicBezTo>
                  <a:pt x="72" y="171"/>
                  <a:pt x="71" y="170"/>
                  <a:pt x="71" y="169"/>
                </a:cubicBezTo>
                <a:cubicBezTo>
                  <a:pt x="72" y="167"/>
                  <a:pt x="72" y="167"/>
                  <a:pt x="72" y="165"/>
                </a:cubicBezTo>
                <a:cubicBezTo>
                  <a:pt x="72" y="164"/>
                  <a:pt x="72" y="164"/>
                  <a:pt x="72" y="163"/>
                </a:cubicBezTo>
                <a:cubicBezTo>
                  <a:pt x="72" y="163"/>
                  <a:pt x="72" y="162"/>
                  <a:pt x="72" y="162"/>
                </a:cubicBezTo>
                <a:cubicBezTo>
                  <a:pt x="73" y="161"/>
                  <a:pt x="74" y="160"/>
                  <a:pt x="74" y="159"/>
                </a:cubicBezTo>
                <a:cubicBezTo>
                  <a:pt x="75" y="158"/>
                  <a:pt x="76" y="157"/>
                  <a:pt x="77" y="157"/>
                </a:cubicBezTo>
                <a:cubicBezTo>
                  <a:pt x="77" y="156"/>
                  <a:pt x="78" y="156"/>
                  <a:pt x="78" y="156"/>
                </a:cubicBezTo>
                <a:cubicBezTo>
                  <a:pt x="78" y="154"/>
                  <a:pt x="78" y="154"/>
                  <a:pt x="78" y="154"/>
                </a:cubicBezTo>
                <a:cubicBezTo>
                  <a:pt x="79" y="153"/>
                  <a:pt x="80" y="153"/>
                  <a:pt x="81" y="151"/>
                </a:cubicBezTo>
                <a:cubicBezTo>
                  <a:pt x="82" y="151"/>
                  <a:pt x="82" y="151"/>
                  <a:pt x="83" y="152"/>
                </a:cubicBezTo>
                <a:cubicBezTo>
                  <a:pt x="84" y="151"/>
                  <a:pt x="87" y="152"/>
                  <a:pt x="89" y="151"/>
                </a:cubicBezTo>
                <a:cubicBezTo>
                  <a:pt x="89" y="151"/>
                  <a:pt x="90" y="152"/>
                  <a:pt x="91" y="151"/>
                </a:cubicBezTo>
                <a:cubicBezTo>
                  <a:pt x="91" y="152"/>
                  <a:pt x="92" y="152"/>
                  <a:pt x="93" y="152"/>
                </a:cubicBezTo>
                <a:cubicBezTo>
                  <a:pt x="92" y="154"/>
                  <a:pt x="93" y="154"/>
                  <a:pt x="92" y="155"/>
                </a:cubicBezTo>
                <a:cubicBezTo>
                  <a:pt x="93" y="156"/>
                  <a:pt x="94" y="157"/>
                  <a:pt x="95" y="157"/>
                </a:cubicBezTo>
                <a:cubicBezTo>
                  <a:pt x="95" y="158"/>
                  <a:pt x="95" y="159"/>
                  <a:pt x="96" y="159"/>
                </a:cubicBezTo>
                <a:cubicBezTo>
                  <a:pt x="96" y="158"/>
                  <a:pt x="96" y="158"/>
                  <a:pt x="96" y="158"/>
                </a:cubicBezTo>
                <a:cubicBezTo>
                  <a:pt x="99" y="156"/>
                  <a:pt x="100" y="160"/>
                  <a:pt x="103" y="160"/>
                </a:cubicBezTo>
                <a:cubicBezTo>
                  <a:pt x="103" y="160"/>
                  <a:pt x="104" y="159"/>
                  <a:pt x="104" y="159"/>
                </a:cubicBezTo>
                <a:cubicBezTo>
                  <a:pt x="105" y="159"/>
                  <a:pt x="105" y="160"/>
                  <a:pt x="106" y="160"/>
                </a:cubicBezTo>
                <a:cubicBezTo>
                  <a:pt x="107" y="158"/>
                  <a:pt x="108" y="157"/>
                  <a:pt x="108" y="155"/>
                </a:cubicBezTo>
                <a:cubicBezTo>
                  <a:pt x="107" y="155"/>
                  <a:pt x="107" y="156"/>
                  <a:pt x="106" y="156"/>
                </a:cubicBezTo>
                <a:cubicBezTo>
                  <a:pt x="105" y="155"/>
                  <a:pt x="104" y="155"/>
                  <a:pt x="103" y="155"/>
                </a:cubicBezTo>
                <a:cubicBezTo>
                  <a:pt x="103" y="154"/>
                  <a:pt x="102" y="154"/>
                  <a:pt x="102" y="153"/>
                </a:cubicBezTo>
                <a:cubicBezTo>
                  <a:pt x="102" y="152"/>
                  <a:pt x="102" y="151"/>
                  <a:pt x="102" y="151"/>
                </a:cubicBezTo>
                <a:cubicBezTo>
                  <a:pt x="102" y="150"/>
                  <a:pt x="102" y="150"/>
                  <a:pt x="102" y="150"/>
                </a:cubicBezTo>
                <a:cubicBezTo>
                  <a:pt x="102" y="149"/>
                  <a:pt x="101" y="150"/>
                  <a:pt x="101" y="150"/>
                </a:cubicBezTo>
                <a:cubicBezTo>
                  <a:pt x="100" y="150"/>
                  <a:pt x="100" y="150"/>
                  <a:pt x="100" y="150"/>
                </a:cubicBezTo>
                <a:cubicBezTo>
                  <a:pt x="100" y="152"/>
                  <a:pt x="100" y="154"/>
                  <a:pt x="99" y="154"/>
                </a:cubicBezTo>
                <a:cubicBezTo>
                  <a:pt x="99" y="152"/>
                  <a:pt x="99" y="151"/>
                  <a:pt x="98" y="150"/>
                </a:cubicBezTo>
                <a:cubicBezTo>
                  <a:pt x="98" y="149"/>
                  <a:pt x="98" y="149"/>
                  <a:pt x="98" y="149"/>
                </a:cubicBezTo>
                <a:cubicBezTo>
                  <a:pt x="98" y="147"/>
                  <a:pt x="97" y="146"/>
                  <a:pt x="96" y="146"/>
                </a:cubicBezTo>
                <a:cubicBezTo>
                  <a:pt x="96" y="147"/>
                  <a:pt x="96" y="148"/>
                  <a:pt x="97" y="149"/>
                </a:cubicBezTo>
                <a:cubicBezTo>
                  <a:pt x="97" y="149"/>
                  <a:pt x="96" y="149"/>
                  <a:pt x="96" y="149"/>
                </a:cubicBezTo>
                <a:cubicBezTo>
                  <a:pt x="96" y="149"/>
                  <a:pt x="96" y="149"/>
                  <a:pt x="96" y="149"/>
                </a:cubicBezTo>
                <a:cubicBezTo>
                  <a:pt x="96" y="150"/>
                  <a:pt x="96" y="151"/>
                  <a:pt x="96" y="151"/>
                </a:cubicBezTo>
                <a:cubicBezTo>
                  <a:pt x="95" y="151"/>
                  <a:pt x="95" y="150"/>
                  <a:pt x="94" y="149"/>
                </a:cubicBezTo>
                <a:cubicBezTo>
                  <a:pt x="94" y="149"/>
                  <a:pt x="94" y="148"/>
                  <a:pt x="94" y="148"/>
                </a:cubicBezTo>
                <a:cubicBezTo>
                  <a:pt x="94" y="147"/>
                  <a:pt x="94" y="145"/>
                  <a:pt x="93" y="144"/>
                </a:cubicBezTo>
                <a:cubicBezTo>
                  <a:pt x="92" y="144"/>
                  <a:pt x="91" y="145"/>
                  <a:pt x="90" y="145"/>
                </a:cubicBezTo>
                <a:cubicBezTo>
                  <a:pt x="90" y="145"/>
                  <a:pt x="89" y="145"/>
                  <a:pt x="88" y="145"/>
                </a:cubicBezTo>
                <a:cubicBezTo>
                  <a:pt x="88" y="146"/>
                  <a:pt x="87" y="147"/>
                  <a:pt x="86" y="147"/>
                </a:cubicBezTo>
                <a:cubicBezTo>
                  <a:pt x="86" y="147"/>
                  <a:pt x="86" y="147"/>
                  <a:pt x="85" y="147"/>
                </a:cubicBezTo>
                <a:cubicBezTo>
                  <a:pt x="85" y="150"/>
                  <a:pt x="83" y="151"/>
                  <a:pt x="82" y="151"/>
                </a:cubicBezTo>
                <a:cubicBezTo>
                  <a:pt x="81" y="150"/>
                  <a:pt x="81" y="151"/>
                  <a:pt x="81" y="151"/>
                </a:cubicBezTo>
                <a:cubicBezTo>
                  <a:pt x="80" y="150"/>
                  <a:pt x="80" y="150"/>
                  <a:pt x="79" y="149"/>
                </a:cubicBezTo>
                <a:cubicBezTo>
                  <a:pt x="79" y="148"/>
                  <a:pt x="79" y="147"/>
                  <a:pt x="79" y="146"/>
                </a:cubicBezTo>
                <a:cubicBezTo>
                  <a:pt x="80" y="145"/>
                  <a:pt x="80" y="144"/>
                  <a:pt x="80" y="143"/>
                </a:cubicBezTo>
                <a:cubicBezTo>
                  <a:pt x="81" y="142"/>
                  <a:pt x="83" y="143"/>
                  <a:pt x="85" y="143"/>
                </a:cubicBezTo>
                <a:cubicBezTo>
                  <a:pt x="85" y="143"/>
                  <a:pt x="85" y="142"/>
                  <a:pt x="85" y="141"/>
                </a:cubicBezTo>
                <a:cubicBezTo>
                  <a:pt x="85" y="140"/>
                  <a:pt x="84" y="139"/>
                  <a:pt x="84" y="138"/>
                </a:cubicBezTo>
                <a:cubicBezTo>
                  <a:pt x="84" y="137"/>
                  <a:pt x="85" y="138"/>
                  <a:pt x="86" y="137"/>
                </a:cubicBezTo>
                <a:cubicBezTo>
                  <a:pt x="86" y="137"/>
                  <a:pt x="86" y="137"/>
                  <a:pt x="86" y="137"/>
                </a:cubicBezTo>
                <a:cubicBezTo>
                  <a:pt x="87" y="137"/>
                  <a:pt x="88" y="136"/>
                  <a:pt x="89" y="135"/>
                </a:cubicBezTo>
                <a:cubicBezTo>
                  <a:pt x="90" y="134"/>
                  <a:pt x="91" y="134"/>
                  <a:pt x="92" y="133"/>
                </a:cubicBezTo>
                <a:close/>
                <a:moveTo>
                  <a:pt x="82" y="114"/>
                </a:moveTo>
                <a:cubicBezTo>
                  <a:pt x="81" y="114"/>
                  <a:pt x="81" y="115"/>
                  <a:pt x="80" y="116"/>
                </a:cubicBezTo>
                <a:cubicBezTo>
                  <a:pt x="79" y="116"/>
                  <a:pt x="76" y="117"/>
                  <a:pt x="76" y="114"/>
                </a:cubicBezTo>
                <a:cubicBezTo>
                  <a:pt x="74" y="113"/>
                  <a:pt x="76" y="109"/>
                  <a:pt x="77" y="112"/>
                </a:cubicBezTo>
                <a:cubicBezTo>
                  <a:pt x="79" y="112"/>
                  <a:pt x="80" y="112"/>
                  <a:pt x="82" y="112"/>
                </a:cubicBezTo>
                <a:cubicBezTo>
                  <a:pt x="82" y="113"/>
                  <a:pt x="82" y="114"/>
                  <a:pt x="82" y="114"/>
                </a:cubicBezTo>
                <a:close/>
                <a:moveTo>
                  <a:pt x="84" y="130"/>
                </a:moveTo>
                <a:cubicBezTo>
                  <a:pt x="83" y="131"/>
                  <a:pt x="84" y="132"/>
                  <a:pt x="83" y="133"/>
                </a:cubicBezTo>
                <a:cubicBezTo>
                  <a:pt x="82" y="133"/>
                  <a:pt x="82" y="133"/>
                  <a:pt x="81" y="133"/>
                </a:cubicBezTo>
                <a:cubicBezTo>
                  <a:pt x="81" y="133"/>
                  <a:pt x="81" y="132"/>
                  <a:pt x="80" y="132"/>
                </a:cubicBezTo>
                <a:cubicBezTo>
                  <a:pt x="81" y="132"/>
                  <a:pt x="81" y="131"/>
                  <a:pt x="81" y="130"/>
                </a:cubicBezTo>
                <a:cubicBezTo>
                  <a:pt x="82" y="130"/>
                  <a:pt x="83" y="128"/>
                  <a:pt x="84" y="130"/>
                </a:cubicBezTo>
                <a:close/>
                <a:moveTo>
                  <a:pt x="87" y="135"/>
                </a:moveTo>
                <a:cubicBezTo>
                  <a:pt x="86" y="135"/>
                  <a:pt x="85" y="135"/>
                  <a:pt x="84" y="136"/>
                </a:cubicBezTo>
                <a:cubicBezTo>
                  <a:pt x="84" y="136"/>
                  <a:pt x="83" y="136"/>
                  <a:pt x="83" y="135"/>
                </a:cubicBezTo>
                <a:cubicBezTo>
                  <a:pt x="83" y="134"/>
                  <a:pt x="84" y="135"/>
                  <a:pt x="84" y="134"/>
                </a:cubicBezTo>
                <a:cubicBezTo>
                  <a:pt x="85" y="134"/>
                  <a:pt x="84" y="134"/>
                  <a:pt x="84" y="134"/>
                </a:cubicBezTo>
                <a:cubicBezTo>
                  <a:pt x="84" y="133"/>
                  <a:pt x="85" y="133"/>
                  <a:pt x="84" y="132"/>
                </a:cubicBezTo>
                <a:cubicBezTo>
                  <a:pt x="85" y="132"/>
                  <a:pt x="85" y="132"/>
                  <a:pt x="85" y="132"/>
                </a:cubicBezTo>
                <a:cubicBezTo>
                  <a:pt x="85" y="131"/>
                  <a:pt x="85" y="131"/>
                  <a:pt x="85" y="131"/>
                </a:cubicBezTo>
                <a:cubicBezTo>
                  <a:pt x="85" y="131"/>
                  <a:pt x="85" y="130"/>
                  <a:pt x="84" y="130"/>
                </a:cubicBezTo>
                <a:cubicBezTo>
                  <a:pt x="84" y="130"/>
                  <a:pt x="84" y="129"/>
                  <a:pt x="84" y="129"/>
                </a:cubicBezTo>
                <a:cubicBezTo>
                  <a:pt x="84" y="129"/>
                  <a:pt x="84" y="128"/>
                  <a:pt x="84" y="128"/>
                </a:cubicBezTo>
                <a:cubicBezTo>
                  <a:pt x="84" y="127"/>
                  <a:pt x="84" y="127"/>
                  <a:pt x="84" y="126"/>
                </a:cubicBezTo>
                <a:cubicBezTo>
                  <a:pt x="84" y="125"/>
                  <a:pt x="85" y="125"/>
                  <a:pt x="86" y="125"/>
                </a:cubicBezTo>
                <a:cubicBezTo>
                  <a:pt x="86" y="126"/>
                  <a:pt x="86" y="126"/>
                  <a:pt x="86" y="126"/>
                </a:cubicBezTo>
                <a:cubicBezTo>
                  <a:pt x="86" y="126"/>
                  <a:pt x="87" y="126"/>
                  <a:pt x="87" y="126"/>
                </a:cubicBezTo>
                <a:cubicBezTo>
                  <a:pt x="87" y="127"/>
                  <a:pt x="87" y="128"/>
                  <a:pt x="86" y="128"/>
                </a:cubicBezTo>
                <a:cubicBezTo>
                  <a:pt x="87" y="129"/>
                  <a:pt x="88" y="130"/>
                  <a:pt x="88" y="132"/>
                </a:cubicBezTo>
                <a:cubicBezTo>
                  <a:pt x="89" y="132"/>
                  <a:pt x="89" y="135"/>
                  <a:pt x="87" y="135"/>
                </a:cubicBezTo>
                <a:close/>
                <a:moveTo>
                  <a:pt x="76" y="79"/>
                </a:moveTo>
                <a:cubicBezTo>
                  <a:pt x="77" y="79"/>
                  <a:pt x="77" y="80"/>
                  <a:pt x="78" y="80"/>
                </a:cubicBezTo>
                <a:cubicBezTo>
                  <a:pt x="78" y="80"/>
                  <a:pt x="79" y="80"/>
                  <a:pt x="79" y="80"/>
                </a:cubicBezTo>
                <a:cubicBezTo>
                  <a:pt x="80" y="81"/>
                  <a:pt x="81" y="81"/>
                  <a:pt x="82" y="83"/>
                </a:cubicBezTo>
                <a:cubicBezTo>
                  <a:pt x="81" y="83"/>
                  <a:pt x="80" y="83"/>
                  <a:pt x="80" y="83"/>
                </a:cubicBezTo>
                <a:cubicBezTo>
                  <a:pt x="80" y="84"/>
                  <a:pt x="81" y="84"/>
                  <a:pt x="81" y="84"/>
                </a:cubicBezTo>
                <a:cubicBezTo>
                  <a:pt x="81" y="84"/>
                  <a:pt x="81" y="85"/>
                  <a:pt x="81" y="85"/>
                </a:cubicBezTo>
                <a:cubicBezTo>
                  <a:pt x="82" y="85"/>
                  <a:pt x="85" y="84"/>
                  <a:pt x="86" y="86"/>
                </a:cubicBezTo>
                <a:cubicBezTo>
                  <a:pt x="87" y="86"/>
                  <a:pt x="87" y="85"/>
                  <a:pt x="87" y="86"/>
                </a:cubicBezTo>
                <a:cubicBezTo>
                  <a:pt x="86" y="87"/>
                  <a:pt x="85" y="88"/>
                  <a:pt x="83" y="89"/>
                </a:cubicBezTo>
                <a:cubicBezTo>
                  <a:pt x="82" y="90"/>
                  <a:pt x="81" y="90"/>
                  <a:pt x="81" y="92"/>
                </a:cubicBezTo>
                <a:cubicBezTo>
                  <a:pt x="81" y="93"/>
                  <a:pt x="82" y="93"/>
                  <a:pt x="82" y="95"/>
                </a:cubicBezTo>
                <a:cubicBezTo>
                  <a:pt x="81" y="95"/>
                  <a:pt x="81" y="95"/>
                  <a:pt x="81" y="95"/>
                </a:cubicBezTo>
                <a:cubicBezTo>
                  <a:pt x="81" y="96"/>
                  <a:pt x="81" y="96"/>
                  <a:pt x="80" y="97"/>
                </a:cubicBezTo>
                <a:cubicBezTo>
                  <a:pt x="80" y="97"/>
                  <a:pt x="80" y="97"/>
                  <a:pt x="80" y="98"/>
                </a:cubicBezTo>
                <a:cubicBezTo>
                  <a:pt x="80" y="98"/>
                  <a:pt x="80" y="99"/>
                  <a:pt x="80" y="99"/>
                </a:cubicBezTo>
                <a:cubicBezTo>
                  <a:pt x="80" y="100"/>
                  <a:pt x="79" y="100"/>
                  <a:pt x="79" y="101"/>
                </a:cubicBezTo>
                <a:cubicBezTo>
                  <a:pt x="78" y="101"/>
                  <a:pt x="78" y="100"/>
                  <a:pt x="77" y="100"/>
                </a:cubicBezTo>
                <a:cubicBezTo>
                  <a:pt x="77" y="101"/>
                  <a:pt x="77" y="100"/>
                  <a:pt x="78" y="101"/>
                </a:cubicBezTo>
                <a:cubicBezTo>
                  <a:pt x="77" y="102"/>
                  <a:pt x="78" y="103"/>
                  <a:pt x="78" y="105"/>
                </a:cubicBezTo>
                <a:cubicBezTo>
                  <a:pt x="77" y="104"/>
                  <a:pt x="76" y="103"/>
                  <a:pt x="75" y="104"/>
                </a:cubicBezTo>
                <a:cubicBezTo>
                  <a:pt x="75" y="105"/>
                  <a:pt x="76" y="105"/>
                  <a:pt x="77" y="105"/>
                </a:cubicBezTo>
                <a:cubicBezTo>
                  <a:pt x="77" y="105"/>
                  <a:pt x="77" y="105"/>
                  <a:pt x="77" y="106"/>
                </a:cubicBezTo>
                <a:cubicBezTo>
                  <a:pt x="75" y="106"/>
                  <a:pt x="73" y="108"/>
                  <a:pt x="70" y="107"/>
                </a:cubicBezTo>
                <a:cubicBezTo>
                  <a:pt x="70" y="107"/>
                  <a:pt x="70" y="108"/>
                  <a:pt x="70" y="108"/>
                </a:cubicBezTo>
                <a:cubicBezTo>
                  <a:pt x="69" y="108"/>
                  <a:pt x="68" y="108"/>
                  <a:pt x="68" y="109"/>
                </a:cubicBezTo>
                <a:cubicBezTo>
                  <a:pt x="67" y="109"/>
                  <a:pt x="67" y="110"/>
                  <a:pt x="66" y="110"/>
                </a:cubicBezTo>
                <a:cubicBezTo>
                  <a:pt x="66" y="110"/>
                  <a:pt x="66" y="110"/>
                  <a:pt x="66" y="110"/>
                </a:cubicBezTo>
                <a:cubicBezTo>
                  <a:pt x="64" y="110"/>
                  <a:pt x="64" y="112"/>
                  <a:pt x="63" y="112"/>
                </a:cubicBezTo>
                <a:cubicBezTo>
                  <a:pt x="62" y="114"/>
                  <a:pt x="62" y="115"/>
                  <a:pt x="61" y="116"/>
                </a:cubicBezTo>
                <a:cubicBezTo>
                  <a:pt x="61" y="116"/>
                  <a:pt x="61" y="116"/>
                  <a:pt x="61" y="116"/>
                </a:cubicBezTo>
                <a:cubicBezTo>
                  <a:pt x="60" y="116"/>
                  <a:pt x="60" y="116"/>
                  <a:pt x="60" y="116"/>
                </a:cubicBezTo>
                <a:cubicBezTo>
                  <a:pt x="59" y="114"/>
                  <a:pt x="58" y="114"/>
                  <a:pt x="56" y="113"/>
                </a:cubicBezTo>
                <a:cubicBezTo>
                  <a:pt x="57" y="111"/>
                  <a:pt x="56" y="110"/>
                  <a:pt x="56" y="108"/>
                </a:cubicBezTo>
                <a:cubicBezTo>
                  <a:pt x="56" y="108"/>
                  <a:pt x="55" y="107"/>
                  <a:pt x="55" y="105"/>
                </a:cubicBezTo>
                <a:cubicBezTo>
                  <a:pt x="55" y="104"/>
                  <a:pt x="57" y="104"/>
                  <a:pt x="57" y="103"/>
                </a:cubicBezTo>
                <a:cubicBezTo>
                  <a:pt x="57" y="103"/>
                  <a:pt x="58" y="102"/>
                  <a:pt x="58" y="102"/>
                </a:cubicBezTo>
                <a:cubicBezTo>
                  <a:pt x="58" y="100"/>
                  <a:pt x="58" y="97"/>
                  <a:pt x="56" y="98"/>
                </a:cubicBezTo>
                <a:cubicBezTo>
                  <a:pt x="55" y="97"/>
                  <a:pt x="55" y="96"/>
                  <a:pt x="55" y="95"/>
                </a:cubicBezTo>
                <a:cubicBezTo>
                  <a:pt x="55" y="93"/>
                  <a:pt x="54" y="91"/>
                  <a:pt x="53" y="90"/>
                </a:cubicBezTo>
                <a:cubicBezTo>
                  <a:pt x="60" y="85"/>
                  <a:pt x="68" y="81"/>
                  <a:pt x="76" y="79"/>
                </a:cubicBezTo>
                <a:close/>
                <a:moveTo>
                  <a:pt x="51" y="128"/>
                </a:moveTo>
                <a:cubicBezTo>
                  <a:pt x="52" y="128"/>
                  <a:pt x="52" y="130"/>
                  <a:pt x="52" y="131"/>
                </a:cubicBezTo>
                <a:cubicBezTo>
                  <a:pt x="51" y="131"/>
                  <a:pt x="51" y="131"/>
                  <a:pt x="50" y="131"/>
                </a:cubicBezTo>
                <a:cubicBezTo>
                  <a:pt x="49" y="130"/>
                  <a:pt x="49" y="130"/>
                  <a:pt x="48" y="130"/>
                </a:cubicBezTo>
                <a:cubicBezTo>
                  <a:pt x="48" y="127"/>
                  <a:pt x="50" y="125"/>
                  <a:pt x="51" y="126"/>
                </a:cubicBezTo>
                <a:cubicBezTo>
                  <a:pt x="51" y="127"/>
                  <a:pt x="51" y="128"/>
                  <a:pt x="51" y="128"/>
                </a:cubicBezTo>
                <a:close/>
                <a:moveTo>
                  <a:pt x="39" y="104"/>
                </a:moveTo>
                <a:cubicBezTo>
                  <a:pt x="39" y="103"/>
                  <a:pt x="40" y="104"/>
                  <a:pt x="41" y="104"/>
                </a:cubicBezTo>
                <a:cubicBezTo>
                  <a:pt x="41" y="104"/>
                  <a:pt x="41" y="104"/>
                  <a:pt x="41" y="104"/>
                </a:cubicBezTo>
                <a:cubicBezTo>
                  <a:pt x="41" y="103"/>
                  <a:pt x="41" y="103"/>
                  <a:pt x="41" y="103"/>
                </a:cubicBezTo>
                <a:cubicBezTo>
                  <a:pt x="41" y="103"/>
                  <a:pt x="41" y="103"/>
                  <a:pt x="42" y="103"/>
                </a:cubicBezTo>
                <a:cubicBezTo>
                  <a:pt x="42" y="102"/>
                  <a:pt x="42" y="102"/>
                  <a:pt x="42" y="101"/>
                </a:cubicBezTo>
                <a:cubicBezTo>
                  <a:pt x="42" y="100"/>
                  <a:pt x="42" y="100"/>
                  <a:pt x="42" y="100"/>
                </a:cubicBezTo>
                <a:cubicBezTo>
                  <a:pt x="43" y="99"/>
                  <a:pt x="44" y="98"/>
                  <a:pt x="45" y="96"/>
                </a:cubicBezTo>
                <a:cubicBezTo>
                  <a:pt x="46" y="97"/>
                  <a:pt x="46" y="97"/>
                  <a:pt x="46" y="97"/>
                </a:cubicBezTo>
                <a:cubicBezTo>
                  <a:pt x="46" y="98"/>
                  <a:pt x="47" y="98"/>
                  <a:pt x="47" y="100"/>
                </a:cubicBezTo>
                <a:cubicBezTo>
                  <a:pt x="47" y="100"/>
                  <a:pt x="47" y="100"/>
                  <a:pt x="47" y="100"/>
                </a:cubicBezTo>
                <a:cubicBezTo>
                  <a:pt x="47" y="101"/>
                  <a:pt x="48" y="102"/>
                  <a:pt x="49" y="103"/>
                </a:cubicBezTo>
                <a:cubicBezTo>
                  <a:pt x="49" y="103"/>
                  <a:pt x="50" y="104"/>
                  <a:pt x="50" y="104"/>
                </a:cubicBezTo>
                <a:cubicBezTo>
                  <a:pt x="49" y="105"/>
                  <a:pt x="49" y="106"/>
                  <a:pt x="49" y="106"/>
                </a:cubicBezTo>
                <a:cubicBezTo>
                  <a:pt x="48" y="106"/>
                  <a:pt x="47" y="104"/>
                  <a:pt x="46" y="105"/>
                </a:cubicBezTo>
                <a:cubicBezTo>
                  <a:pt x="46" y="105"/>
                  <a:pt x="46" y="106"/>
                  <a:pt x="46" y="106"/>
                </a:cubicBezTo>
                <a:cubicBezTo>
                  <a:pt x="47" y="107"/>
                  <a:pt x="48" y="108"/>
                  <a:pt x="47" y="109"/>
                </a:cubicBezTo>
                <a:cubicBezTo>
                  <a:pt x="46" y="109"/>
                  <a:pt x="46" y="108"/>
                  <a:pt x="45" y="108"/>
                </a:cubicBezTo>
                <a:cubicBezTo>
                  <a:pt x="45" y="109"/>
                  <a:pt x="46" y="109"/>
                  <a:pt x="46" y="111"/>
                </a:cubicBezTo>
                <a:cubicBezTo>
                  <a:pt x="44" y="111"/>
                  <a:pt x="44" y="108"/>
                  <a:pt x="42" y="108"/>
                </a:cubicBezTo>
                <a:cubicBezTo>
                  <a:pt x="42" y="107"/>
                  <a:pt x="41" y="107"/>
                  <a:pt x="41" y="106"/>
                </a:cubicBezTo>
                <a:cubicBezTo>
                  <a:pt x="40" y="106"/>
                  <a:pt x="38" y="106"/>
                  <a:pt x="39" y="104"/>
                </a:cubicBezTo>
                <a:close/>
                <a:moveTo>
                  <a:pt x="37" y="108"/>
                </a:moveTo>
                <a:cubicBezTo>
                  <a:pt x="37" y="108"/>
                  <a:pt x="37" y="108"/>
                  <a:pt x="37" y="108"/>
                </a:cubicBezTo>
                <a:cubicBezTo>
                  <a:pt x="37" y="108"/>
                  <a:pt x="37" y="109"/>
                  <a:pt x="37" y="110"/>
                </a:cubicBezTo>
                <a:cubicBezTo>
                  <a:pt x="36" y="109"/>
                  <a:pt x="37" y="109"/>
                  <a:pt x="37" y="108"/>
                </a:cubicBezTo>
                <a:close/>
                <a:moveTo>
                  <a:pt x="24" y="135"/>
                </a:moveTo>
                <a:cubicBezTo>
                  <a:pt x="25" y="128"/>
                  <a:pt x="28" y="121"/>
                  <a:pt x="31" y="114"/>
                </a:cubicBezTo>
                <a:cubicBezTo>
                  <a:pt x="32" y="115"/>
                  <a:pt x="33" y="116"/>
                  <a:pt x="33" y="117"/>
                </a:cubicBezTo>
                <a:cubicBezTo>
                  <a:pt x="33" y="118"/>
                  <a:pt x="33" y="121"/>
                  <a:pt x="34" y="121"/>
                </a:cubicBezTo>
                <a:cubicBezTo>
                  <a:pt x="35" y="122"/>
                  <a:pt x="35" y="120"/>
                  <a:pt x="35" y="120"/>
                </a:cubicBezTo>
                <a:cubicBezTo>
                  <a:pt x="35" y="118"/>
                  <a:pt x="36" y="117"/>
                  <a:pt x="37" y="116"/>
                </a:cubicBezTo>
                <a:cubicBezTo>
                  <a:pt x="37" y="113"/>
                  <a:pt x="38" y="113"/>
                  <a:pt x="38" y="110"/>
                </a:cubicBezTo>
                <a:cubicBezTo>
                  <a:pt x="37" y="109"/>
                  <a:pt x="37" y="109"/>
                  <a:pt x="38" y="108"/>
                </a:cubicBezTo>
                <a:cubicBezTo>
                  <a:pt x="39" y="108"/>
                  <a:pt x="40" y="109"/>
                  <a:pt x="41" y="109"/>
                </a:cubicBezTo>
                <a:cubicBezTo>
                  <a:pt x="41" y="109"/>
                  <a:pt x="41" y="109"/>
                  <a:pt x="41" y="109"/>
                </a:cubicBezTo>
                <a:cubicBezTo>
                  <a:pt x="42" y="110"/>
                  <a:pt x="43" y="110"/>
                  <a:pt x="43" y="111"/>
                </a:cubicBezTo>
                <a:cubicBezTo>
                  <a:pt x="44" y="112"/>
                  <a:pt x="43" y="114"/>
                  <a:pt x="44" y="115"/>
                </a:cubicBezTo>
                <a:cubicBezTo>
                  <a:pt x="45" y="115"/>
                  <a:pt x="45" y="114"/>
                  <a:pt x="46" y="113"/>
                </a:cubicBezTo>
                <a:cubicBezTo>
                  <a:pt x="48" y="113"/>
                  <a:pt x="48" y="116"/>
                  <a:pt x="48" y="118"/>
                </a:cubicBezTo>
                <a:cubicBezTo>
                  <a:pt x="48" y="119"/>
                  <a:pt x="49" y="120"/>
                  <a:pt x="49" y="121"/>
                </a:cubicBezTo>
                <a:cubicBezTo>
                  <a:pt x="49" y="121"/>
                  <a:pt x="50" y="121"/>
                  <a:pt x="50" y="121"/>
                </a:cubicBezTo>
                <a:cubicBezTo>
                  <a:pt x="50" y="121"/>
                  <a:pt x="49" y="121"/>
                  <a:pt x="49" y="122"/>
                </a:cubicBezTo>
                <a:cubicBezTo>
                  <a:pt x="50" y="122"/>
                  <a:pt x="50" y="122"/>
                  <a:pt x="51" y="122"/>
                </a:cubicBezTo>
                <a:cubicBezTo>
                  <a:pt x="51" y="123"/>
                  <a:pt x="51" y="124"/>
                  <a:pt x="51" y="124"/>
                </a:cubicBezTo>
                <a:cubicBezTo>
                  <a:pt x="50" y="125"/>
                  <a:pt x="49" y="125"/>
                  <a:pt x="49" y="125"/>
                </a:cubicBezTo>
                <a:cubicBezTo>
                  <a:pt x="48" y="126"/>
                  <a:pt x="48" y="126"/>
                  <a:pt x="47" y="126"/>
                </a:cubicBezTo>
                <a:cubicBezTo>
                  <a:pt x="46" y="127"/>
                  <a:pt x="45" y="125"/>
                  <a:pt x="43" y="126"/>
                </a:cubicBezTo>
                <a:cubicBezTo>
                  <a:pt x="42" y="126"/>
                  <a:pt x="42" y="127"/>
                  <a:pt x="41" y="127"/>
                </a:cubicBezTo>
                <a:cubicBezTo>
                  <a:pt x="42" y="127"/>
                  <a:pt x="44" y="126"/>
                  <a:pt x="45" y="127"/>
                </a:cubicBezTo>
                <a:cubicBezTo>
                  <a:pt x="45" y="128"/>
                  <a:pt x="44" y="128"/>
                  <a:pt x="44" y="129"/>
                </a:cubicBezTo>
                <a:cubicBezTo>
                  <a:pt x="44" y="129"/>
                  <a:pt x="44" y="131"/>
                  <a:pt x="43" y="131"/>
                </a:cubicBezTo>
                <a:cubicBezTo>
                  <a:pt x="41" y="131"/>
                  <a:pt x="41" y="133"/>
                  <a:pt x="39" y="133"/>
                </a:cubicBezTo>
                <a:cubicBezTo>
                  <a:pt x="39" y="133"/>
                  <a:pt x="39" y="134"/>
                  <a:pt x="39" y="134"/>
                </a:cubicBezTo>
                <a:cubicBezTo>
                  <a:pt x="38" y="135"/>
                  <a:pt x="36" y="135"/>
                  <a:pt x="36" y="137"/>
                </a:cubicBezTo>
                <a:cubicBezTo>
                  <a:pt x="36" y="137"/>
                  <a:pt x="35" y="137"/>
                  <a:pt x="35" y="138"/>
                </a:cubicBezTo>
                <a:cubicBezTo>
                  <a:pt x="35" y="138"/>
                  <a:pt x="35" y="137"/>
                  <a:pt x="35" y="137"/>
                </a:cubicBezTo>
                <a:cubicBezTo>
                  <a:pt x="35" y="140"/>
                  <a:pt x="33" y="142"/>
                  <a:pt x="31" y="142"/>
                </a:cubicBezTo>
                <a:cubicBezTo>
                  <a:pt x="31" y="143"/>
                  <a:pt x="30" y="143"/>
                  <a:pt x="30" y="144"/>
                </a:cubicBezTo>
                <a:cubicBezTo>
                  <a:pt x="30" y="146"/>
                  <a:pt x="31" y="148"/>
                  <a:pt x="30" y="149"/>
                </a:cubicBezTo>
                <a:cubicBezTo>
                  <a:pt x="29" y="148"/>
                  <a:pt x="28" y="147"/>
                  <a:pt x="28" y="145"/>
                </a:cubicBezTo>
                <a:cubicBezTo>
                  <a:pt x="28" y="145"/>
                  <a:pt x="28" y="145"/>
                  <a:pt x="28" y="144"/>
                </a:cubicBezTo>
                <a:cubicBezTo>
                  <a:pt x="27" y="145"/>
                  <a:pt x="26" y="143"/>
                  <a:pt x="25" y="144"/>
                </a:cubicBezTo>
                <a:cubicBezTo>
                  <a:pt x="25" y="144"/>
                  <a:pt x="25" y="144"/>
                  <a:pt x="24" y="144"/>
                </a:cubicBezTo>
                <a:cubicBezTo>
                  <a:pt x="24" y="144"/>
                  <a:pt x="23" y="144"/>
                  <a:pt x="22" y="144"/>
                </a:cubicBezTo>
                <a:cubicBezTo>
                  <a:pt x="23" y="141"/>
                  <a:pt x="23" y="138"/>
                  <a:pt x="24" y="135"/>
                </a:cubicBezTo>
                <a:close/>
                <a:moveTo>
                  <a:pt x="47" y="130"/>
                </a:moveTo>
                <a:cubicBezTo>
                  <a:pt x="47" y="131"/>
                  <a:pt x="47" y="131"/>
                  <a:pt x="47" y="132"/>
                </a:cubicBezTo>
                <a:cubicBezTo>
                  <a:pt x="46" y="132"/>
                  <a:pt x="44" y="133"/>
                  <a:pt x="44" y="131"/>
                </a:cubicBezTo>
                <a:cubicBezTo>
                  <a:pt x="45" y="131"/>
                  <a:pt x="46" y="131"/>
                  <a:pt x="47" y="130"/>
                </a:cubicBezTo>
                <a:cubicBezTo>
                  <a:pt x="47" y="130"/>
                  <a:pt x="47" y="130"/>
                  <a:pt x="47" y="130"/>
                </a:cubicBezTo>
                <a:close/>
                <a:moveTo>
                  <a:pt x="37" y="156"/>
                </a:moveTo>
                <a:cubicBezTo>
                  <a:pt x="36" y="157"/>
                  <a:pt x="36" y="156"/>
                  <a:pt x="36" y="156"/>
                </a:cubicBezTo>
                <a:cubicBezTo>
                  <a:pt x="36" y="157"/>
                  <a:pt x="36" y="157"/>
                  <a:pt x="36" y="157"/>
                </a:cubicBezTo>
                <a:cubicBezTo>
                  <a:pt x="35" y="157"/>
                  <a:pt x="34" y="157"/>
                  <a:pt x="34" y="156"/>
                </a:cubicBezTo>
                <a:cubicBezTo>
                  <a:pt x="34" y="155"/>
                  <a:pt x="36" y="156"/>
                  <a:pt x="37" y="156"/>
                </a:cubicBezTo>
                <a:close/>
                <a:moveTo>
                  <a:pt x="34" y="154"/>
                </a:moveTo>
                <a:cubicBezTo>
                  <a:pt x="33" y="155"/>
                  <a:pt x="32" y="155"/>
                  <a:pt x="31" y="155"/>
                </a:cubicBezTo>
                <a:cubicBezTo>
                  <a:pt x="31" y="153"/>
                  <a:pt x="28" y="153"/>
                  <a:pt x="27" y="151"/>
                </a:cubicBezTo>
                <a:cubicBezTo>
                  <a:pt x="28" y="150"/>
                  <a:pt x="29" y="151"/>
                  <a:pt x="30" y="151"/>
                </a:cubicBezTo>
                <a:cubicBezTo>
                  <a:pt x="31" y="152"/>
                  <a:pt x="33" y="153"/>
                  <a:pt x="34" y="154"/>
                </a:cubicBezTo>
                <a:close/>
                <a:moveTo>
                  <a:pt x="25" y="152"/>
                </a:moveTo>
                <a:cubicBezTo>
                  <a:pt x="25" y="153"/>
                  <a:pt x="24" y="154"/>
                  <a:pt x="24" y="155"/>
                </a:cubicBezTo>
                <a:cubicBezTo>
                  <a:pt x="24" y="156"/>
                  <a:pt x="25" y="156"/>
                  <a:pt x="26" y="157"/>
                </a:cubicBezTo>
                <a:cubicBezTo>
                  <a:pt x="26" y="157"/>
                  <a:pt x="26" y="158"/>
                  <a:pt x="27" y="158"/>
                </a:cubicBezTo>
                <a:cubicBezTo>
                  <a:pt x="27" y="159"/>
                  <a:pt x="26" y="161"/>
                  <a:pt x="26" y="161"/>
                </a:cubicBezTo>
                <a:cubicBezTo>
                  <a:pt x="26" y="163"/>
                  <a:pt x="28" y="163"/>
                  <a:pt x="29" y="163"/>
                </a:cubicBezTo>
                <a:cubicBezTo>
                  <a:pt x="30" y="164"/>
                  <a:pt x="30" y="164"/>
                  <a:pt x="30" y="164"/>
                </a:cubicBezTo>
                <a:cubicBezTo>
                  <a:pt x="30" y="164"/>
                  <a:pt x="31" y="164"/>
                  <a:pt x="32" y="164"/>
                </a:cubicBezTo>
                <a:cubicBezTo>
                  <a:pt x="33" y="164"/>
                  <a:pt x="33" y="162"/>
                  <a:pt x="34" y="162"/>
                </a:cubicBezTo>
                <a:cubicBezTo>
                  <a:pt x="34" y="163"/>
                  <a:pt x="34" y="164"/>
                  <a:pt x="34" y="164"/>
                </a:cubicBezTo>
                <a:cubicBezTo>
                  <a:pt x="34" y="164"/>
                  <a:pt x="35" y="163"/>
                  <a:pt x="35" y="163"/>
                </a:cubicBezTo>
                <a:cubicBezTo>
                  <a:pt x="36" y="163"/>
                  <a:pt x="36" y="164"/>
                  <a:pt x="36" y="164"/>
                </a:cubicBezTo>
                <a:cubicBezTo>
                  <a:pt x="36" y="164"/>
                  <a:pt x="37" y="164"/>
                  <a:pt x="37" y="164"/>
                </a:cubicBezTo>
                <a:cubicBezTo>
                  <a:pt x="38" y="165"/>
                  <a:pt x="38" y="166"/>
                  <a:pt x="39" y="165"/>
                </a:cubicBezTo>
                <a:cubicBezTo>
                  <a:pt x="40" y="166"/>
                  <a:pt x="41" y="166"/>
                  <a:pt x="41" y="167"/>
                </a:cubicBezTo>
                <a:cubicBezTo>
                  <a:pt x="42" y="167"/>
                  <a:pt x="42" y="168"/>
                  <a:pt x="42" y="168"/>
                </a:cubicBezTo>
                <a:cubicBezTo>
                  <a:pt x="42" y="168"/>
                  <a:pt x="43" y="169"/>
                  <a:pt x="43" y="169"/>
                </a:cubicBezTo>
                <a:cubicBezTo>
                  <a:pt x="44" y="170"/>
                  <a:pt x="45" y="172"/>
                  <a:pt x="47" y="173"/>
                </a:cubicBezTo>
                <a:cubicBezTo>
                  <a:pt x="47" y="174"/>
                  <a:pt x="48" y="174"/>
                  <a:pt x="48" y="175"/>
                </a:cubicBezTo>
                <a:cubicBezTo>
                  <a:pt x="47" y="176"/>
                  <a:pt x="47" y="176"/>
                  <a:pt x="46" y="177"/>
                </a:cubicBezTo>
                <a:cubicBezTo>
                  <a:pt x="47" y="177"/>
                  <a:pt x="47" y="177"/>
                  <a:pt x="48" y="177"/>
                </a:cubicBezTo>
                <a:cubicBezTo>
                  <a:pt x="49" y="178"/>
                  <a:pt x="50" y="179"/>
                  <a:pt x="51" y="180"/>
                </a:cubicBezTo>
                <a:cubicBezTo>
                  <a:pt x="52" y="180"/>
                  <a:pt x="53" y="181"/>
                  <a:pt x="54" y="182"/>
                </a:cubicBezTo>
                <a:cubicBezTo>
                  <a:pt x="55" y="182"/>
                  <a:pt x="55" y="183"/>
                  <a:pt x="56" y="184"/>
                </a:cubicBezTo>
                <a:cubicBezTo>
                  <a:pt x="56" y="185"/>
                  <a:pt x="57" y="185"/>
                  <a:pt x="57" y="185"/>
                </a:cubicBezTo>
                <a:cubicBezTo>
                  <a:pt x="56" y="186"/>
                  <a:pt x="56" y="188"/>
                  <a:pt x="55" y="188"/>
                </a:cubicBezTo>
                <a:cubicBezTo>
                  <a:pt x="54" y="189"/>
                  <a:pt x="54" y="189"/>
                  <a:pt x="54" y="190"/>
                </a:cubicBezTo>
                <a:cubicBezTo>
                  <a:pt x="54" y="190"/>
                  <a:pt x="53" y="190"/>
                  <a:pt x="53" y="190"/>
                </a:cubicBezTo>
                <a:cubicBezTo>
                  <a:pt x="53" y="191"/>
                  <a:pt x="53" y="192"/>
                  <a:pt x="53" y="193"/>
                </a:cubicBezTo>
                <a:cubicBezTo>
                  <a:pt x="52" y="194"/>
                  <a:pt x="51" y="196"/>
                  <a:pt x="50" y="198"/>
                </a:cubicBezTo>
                <a:cubicBezTo>
                  <a:pt x="49" y="198"/>
                  <a:pt x="48" y="199"/>
                  <a:pt x="46" y="199"/>
                </a:cubicBezTo>
                <a:cubicBezTo>
                  <a:pt x="46" y="200"/>
                  <a:pt x="45" y="200"/>
                  <a:pt x="44" y="201"/>
                </a:cubicBezTo>
                <a:cubicBezTo>
                  <a:pt x="44" y="202"/>
                  <a:pt x="44" y="202"/>
                  <a:pt x="44" y="203"/>
                </a:cubicBezTo>
                <a:cubicBezTo>
                  <a:pt x="36" y="195"/>
                  <a:pt x="30" y="185"/>
                  <a:pt x="26" y="174"/>
                </a:cubicBezTo>
                <a:cubicBezTo>
                  <a:pt x="26" y="174"/>
                  <a:pt x="26" y="174"/>
                  <a:pt x="26" y="174"/>
                </a:cubicBezTo>
                <a:cubicBezTo>
                  <a:pt x="27" y="173"/>
                  <a:pt x="26" y="172"/>
                  <a:pt x="27" y="172"/>
                </a:cubicBezTo>
                <a:cubicBezTo>
                  <a:pt x="27" y="171"/>
                  <a:pt x="27" y="172"/>
                  <a:pt x="27" y="171"/>
                </a:cubicBezTo>
                <a:cubicBezTo>
                  <a:pt x="27" y="171"/>
                  <a:pt x="29" y="169"/>
                  <a:pt x="29" y="169"/>
                </a:cubicBezTo>
                <a:cubicBezTo>
                  <a:pt x="29" y="167"/>
                  <a:pt x="29" y="166"/>
                  <a:pt x="28" y="165"/>
                </a:cubicBezTo>
                <a:cubicBezTo>
                  <a:pt x="27" y="166"/>
                  <a:pt x="26" y="164"/>
                  <a:pt x="25" y="163"/>
                </a:cubicBezTo>
                <a:cubicBezTo>
                  <a:pt x="25" y="162"/>
                  <a:pt x="24" y="162"/>
                  <a:pt x="24" y="162"/>
                </a:cubicBezTo>
                <a:cubicBezTo>
                  <a:pt x="24" y="161"/>
                  <a:pt x="24" y="160"/>
                  <a:pt x="23" y="159"/>
                </a:cubicBezTo>
                <a:cubicBezTo>
                  <a:pt x="23" y="159"/>
                  <a:pt x="23" y="159"/>
                  <a:pt x="23" y="159"/>
                </a:cubicBezTo>
                <a:cubicBezTo>
                  <a:pt x="22" y="157"/>
                  <a:pt x="22" y="154"/>
                  <a:pt x="22" y="152"/>
                </a:cubicBezTo>
                <a:cubicBezTo>
                  <a:pt x="23" y="151"/>
                  <a:pt x="24" y="150"/>
                  <a:pt x="25" y="152"/>
                </a:cubicBezTo>
                <a:close/>
              </a:path>
            </a:pathLst>
          </a:custGeom>
          <a:solidFill>
            <a:schemeClr val="bg1"/>
          </a:solidFill>
          <a:ln>
            <a:noFill/>
          </a:ln>
        </p:spPr>
        <p:txBody>
          <a:bodyPr vert="horz" wrap="square" lIns="106919" tIns="53459" rIns="106919" bIns="53459" numCol="1" anchor="t" anchorCtr="0" compatLnSpc="1"/>
          <a:lstStyle/>
          <a:p>
            <a:endParaRPr lang="zh-CN" altLang="en-US" sz="2105">
              <a:latin typeface="微软雅黑" panose="020B0503020204020204" pitchFamily="34" charset="-122"/>
              <a:ea typeface="微软雅黑" panose="020B0503020204020204" pitchFamily="34" charset="-122"/>
            </a:endParaRPr>
          </a:p>
        </p:txBody>
      </p:sp>
      <p:sp>
        <p:nvSpPr>
          <p:cNvPr id="77" name="Freeform 12"/>
          <p:cNvSpPr>
            <a:spLocks noEditPoints="1"/>
          </p:cNvSpPr>
          <p:nvPr/>
        </p:nvSpPr>
        <p:spPr bwMode="auto">
          <a:xfrm>
            <a:off x="4808057" y="3676031"/>
            <a:ext cx="646335" cy="566222"/>
          </a:xfrm>
          <a:custGeom>
            <a:avLst/>
            <a:gdLst>
              <a:gd name="T0" fmla="*/ 272 w 327"/>
              <a:gd name="T1" fmla="*/ 165 h 286"/>
              <a:gd name="T2" fmla="*/ 263 w 327"/>
              <a:gd name="T3" fmla="*/ 148 h 286"/>
              <a:gd name="T4" fmla="*/ 254 w 327"/>
              <a:gd name="T5" fmla="*/ 150 h 286"/>
              <a:gd name="T6" fmla="*/ 235 w 327"/>
              <a:gd name="T7" fmla="*/ 145 h 286"/>
              <a:gd name="T8" fmla="*/ 226 w 327"/>
              <a:gd name="T9" fmla="*/ 101 h 286"/>
              <a:gd name="T10" fmla="*/ 216 w 327"/>
              <a:gd name="T11" fmla="*/ 183 h 286"/>
              <a:gd name="T12" fmla="*/ 211 w 327"/>
              <a:gd name="T13" fmla="*/ 186 h 286"/>
              <a:gd name="T14" fmla="*/ 202 w 327"/>
              <a:gd name="T15" fmla="*/ 155 h 286"/>
              <a:gd name="T16" fmla="*/ 192 w 327"/>
              <a:gd name="T17" fmla="*/ 204 h 286"/>
              <a:gd name="T18" fmla="*/ 192 w 327"/>
              <a:gd name="T19" fmla="*/ 220 h 286"/>
              <a:gd name="T20" fmla="*/ 214 w 327"/>
              <a:gd name="T21" fmla="*/ 286 h 286"/>
              <a:gd name="T22" fmla="*/ 270 w 327"/>
              <a:gd name="T23" fmla="*/ 259 h 286"/>
              <a:gd name="T24" fmla="*/ 289 w 327"/>
              <a:gd name="T25" fmla="*/ 170 h 286"/>
              <a:gd name="T26" fmla="*/ 261 w 327"/>
              <a:gd name="T27" fmla="*/ 137 h 286"/>
              <a:gd name="T28" fmla="*/ 273 w 327"/>
              <a:gd name="T29" fmla="*/ 140 h 286"/>
              <a:gd name="T30" fmla="*/ 283 w 327"/>
              <a:gd name="T31" fmla="*/ 125 h 286"/>
              <a:gd name="T32" fmla="*/ 247 w 327"/>
              <a:gd name="T33" fmla="*/ 129 h 286"/>
              <a:gd name="T34" fmla="*/ 186 w 327"/>
              <a:gd name="T35" fmla="*/ 140 h 286"/>
              <a:gd name="T36" fmla="*/ 204 w 327"/>
              <a:gd name="T37" fmla="*/ 125 h 286"/>
              <a:gd name="T38" fmla="*/ 186 w 327"/>
              <a:gd name="T39" fmla="*/ 140 h 286"/>
              <a:gd name="T40" fmla="*/ 186 w 327"/>
              <a:gd name="T41" fmla="*/ 69 h 286"/>
              <a:gd name="T42" fmla="*/ 239 w 327"/>
              <a:gd name="T43" fmla="*/ 53 h 286"/>
              <a:gd name="T44" fmla="*/ 186 w 327"/>
              <a:gd name="T45" fmla="*/ 104 h 286"/>
              <a:gd name="T46" fmla="*/ 226 w 327"/>
              <a:gd name="T47" fmla="*/ 89 h 286"/>
              <a:gd name="T48" fmla="*/ 283 w 327"/>
              <a:gd name="T49" fmla="*/ 104 h 286"/>
              <a:gd name="T50" fmla="*/ 186 w 327"/>
              <a:gd name="T51" fmla="*/ 89 h 286"/>
              <a:gd name="T52" fmla="*/ 141 w 327"/>
              <a:gd name="T53" fmla="*/ 160 h 286"/>
              <a:gd name="T54" fmla="*/ 45 w 327"/>
              <a:gd name="T55" fmla="*/ 175 h 286"/>
              <a:gd name="T56" fmla="*/ 141 w 327"/>
              <a:gd name="T57" fmla="*/ 160 h 286"/>
              <a:gd name="T58" fmla="*/ 39 w 327"/>
              <a:gd name="T59" fmla="*/ 0 h 286"/>
              <a:gd name="T60" fmla="*/ 0 w 327"/>
              <a:gd name="T61" fmla="*/ 185 h 286"/>
              <a:gd name="T62" fmla="*/ 181 w 327"/>
              <a:gd name="T63" fmla="*/ 224 h 286"/>
              <a:gd name="T64" fmla="*/ 180 w 327"/>
              <a:gd name="T65" fmla="*/ 198 h 286"/>
              <a:gd name="T66" fmla="*/ 170 w 327"/>
              <a:gd name="T67" fmla="*/ 27 h 286"/>
              <a:gd name="T68" fmla="*/ 289 w 327"/>
              <a:gd name="T69" fmla="*/ 27 h 286"/>
              <a:gd name="T70" fmla="*/ 301 w 327"/>
              <a:gd name="T71" fmla="*/ 74 h 286"/>
              <a:gd name="T72" fmla="*/ 301 w 327"/>
              <a:gd name="T73" fmla="*/ 222 h 286"/>
              <a:gd name="T74" fmla="*/ 327 w 327"/>
              <a:gd name="T75" fmla="*/ 39 h 286"/>
              <a:gd name="T76" fmla="*/ 158 w 327"/>
              <a:gd name="T77" fmla="*/ 198 h 286"/>
              <a:gd name="T78" fmla="*/ 27 w 327"/>
              <a:gd name="T79" fmla="*/ 185 h 286"/>
              <a:gd name="T80" fmla="*/ 39 w 327"/>
              <a:gd name="T81" fmla="*/ 27 h 286"/>
              <a:gd name="T82" fmla="*/ 158 w 327"/>
              <a:gd name="T83" fmla="*/ 198 h 286"/>
              <a:gd name="T84" fmla="*/ 155 w 327"/>
              <a:gd name="T85" fmla="*/ 13 h 286"/>
              <a:gd name="T86" fmla="*/ 171 w 327"/>
              <a:gd name="T87" fmla="*/ 13 h 286"/>
              <a:gd name="T88" fmla="*/ 141 w 327"/>
              <a:gd name="T89" fmla="*/ 125 h 286"/>
              <a:gd name="T90" fmla="*/ 45 w 327"/>
              <a:gd name="T91" fmla="*/ 140 h 286"/>
              <a:gd name="T92" fmla="*/ 141 w 327"/>
              <a:gd name="T93" fmla="*/ 125 h 286"/>
              <a:gd name="T94" fmla="*/ 45 w 327"/>
              <a:gd name="T95" fmla="*/ 53 h 286"/>
              <a:gd name="T96" fmla="*/ 141 w 327"/>
              <a:gd name="T97" fmla="*/ 69 h 286"/>
              <a:gd name="T98" fmla="*/ 254 w 327"/>
              <a:gd name="T99" fmla="*/ 53 h 286"/>
              <a:gd name="T100" fmla="*/ 301 w 327"/>
              <a:gd name="T101" fmla="*/ 74 h 286"/>
              <a:gd name="T102" fmla="*/ 254 w 327"/>
              <a:gd name="T103" fmla="*/ 53 h 286"/>
              <a:gd name="T104" fmla="*/ 45 w 327"/>
              <a:gd name="T105" fmla="*/ 89 h 286"/>
              <a:gd name="T106" fmla="*/ 141 w 327"/>
              <a:gd name="T107" fmla="*/ 10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7" h="286">
                <a:moveTo>
                  <a:pt x="279" y="162"/>
                </a:moveTo>
                <a:cubicBezTo>
                  <a:pt x="277" y="162"/>
                  <a:pt x="274" y="163"/>
                  <a:pt x="272" y="165"/>
                </a:cubicBezTo>
                <a:cubicBezTo>
                  <a:pt x="272" y="158"/>
                  <a:pt x="272" y="158"/>
                  <a:pt x="272" y="158"/>
                </a:cubicBezTo>
                <a:cubicBezTo>
                  <a:pt x="272" y="153"/>
                  <a:pt x="268" y="148"/>
                  <a:pt x="263" y="148"/>
                </a:cubicBezTo>
                <a:cubicBezTo>
                  <a:pt x="259" y="148"/>
                  <a:pt x="255" y="151"/>
                  <a:pt x="254" y="154"/>
                </a:cubicBezTo>
                <a:cubicBezTo>
                  <a:pt x="254" y="150"/>
                  <a:pt x="254" y="150"/>
                  <a:pt x="254" y="150"/>
                </a:cubicBezTo>
                <a:cubicBezTo>
                  <a:pt x="254" y="145"/>
                  <a:pt x="249" y="140"/>
                  <a:pt x="244" y="140"/>
                </a:cubicBezTo>
                <a:cubicBezTo>
                  <a:pt x="240" y="140"/>
                  <a:pt x="237" y="142"/>
                  <a:pt x="235" y="145"/>
                </a:cubicBezTo>
                <a:cubicBezTo>
                  <a:pt x="235" y="111"/>
                  <a:pt x="235" y="111"/>
                  <a:pt x="235" y="111"/>
                </a:cubicBezTo>
                <a:cubicBezTo>
                  <a:pt x="235" y="105"/>
                  <a:pt x="231" y="101"/>
                  <a:pt x="226" y="101"/>
                </a:cubicBezTo>
                <a:cubicBezTo>
                  <a:pt x="220" y="101"/>
                  <a:pt x="216" y="105"/>
                  <a:pt x="216" y="111"/>
                </a:cubicBezTo>
                <a:cubicBezTo>
                  <a:pt x="216" y="183"/>
                  <a:pt x="216" y="183"/>
                  <a:pt x="216" y="183"/>
                </a:cubicBezTo>
                <a:cubicBezTo>
                  <a:pt x="216" y="183"/>
                  <a:pt x="216" y="183"/>
                  <a:pt x="216" y="183"/>
                </a:cubicBezTo>
                <a:cubicBezTo>
                  <a:pt x="211" y="186"/>
                  <a:pt x="211" y="186"/>
                  <a:pt x="211" y="186"/>
                </a:cubicBezTo>
                <a:cubicBezTo>
                  <a:pt x="211" y="163"/>
                  <a:pt x="211" y="163"/>
                  <a:pt x="211" y="163"/>
                </a:cubicBezTo>
                <a:cubicBezTo>
                  <a:pt x="211" y="159"/>
                  <a:pt x="207" y="155"/>
                  <a:pt x="202" y="155"/>
                </a:cubicBezTo>
                <a:cubicBezTo>
                  <a:pt x="196" y="155"/>
                  <a:pt x="192" y="159"/>
                  <a:pt x="192" y="163"/>
                </a:cubicBezTo>
                <a:cubicBezTo>
                  <a:pt x="192" y="204"/>
                  <a:pt x="192" y="204"/>
                  <a:pt x="192" y="204"/>
                </a:cubicBezTo>
                <a:cubicBezTo>
                  <a:pt x="192" y="204"/>
                  <a:pt x="192" y="204"/>
                  <a:pt x="192" y="204"/>
                </a:cubicBezTo>
                <a:cubicBezTo>
                  <a:pt x="192" y="220"/>
                  <a:pt x="192" y="220"/>
                  <a:pt x="192" y="220"/>
                </a:cubicBezTo>
                <a:cubicBezTo>
                  <a:pt x="192" y="238"/>
                  <a:pt x="201" y="253"/>
                  <a:pt x="214" y="262"/>
                </a:cubicBezTo>
                <a:cubicBezTo>
                  <a:pt x="214" y="286"/>
                  <a:pt x="214" y="286"/>
                  <a:pt x="214" y="286"/>
                </a:cubicBezTo>
                <a:cubicBezTo>
                  <a:pt x="270" y="286"/>
                  <a:pt x="270" y="286"/>
                  <a:pt x="270" y="286"/>
                </a:cubicBezTo>
                <a:cubicBezTo>
                  <a:pt x="270" y="259"/>
                  <a:pt x="270" y="259"/>
                  <a:pt x="270" y="259"/>
                </a:cubicBezTo>
                <a:cubicBezTo>
                  <a:pt x="282" y="251"/>
                  <a:pt x="289" y="236"/>
                  <a:pt x="289" y="220"/>
                </a:cubicBezTo>
                <a:cubicBezTo>
                  <a:pt x="289" y="170"/>
                  <a:pt x="289" y="170"/>
                  <a:pt x="289" y="170"/>
                </a:cubicBezTo>
                <a:cubicBezTo>
                  <a:pt x="289" y="166"/>
                  <a:pt x="285" y="162"/>
                  <a:pt x="279" y="162"/>
                </a:cubicBezTo>
                <a:close/>
                <a:moveTo>
                  <a:pt x="261" y="137"/>
                </a:moveTo>
                <a:cubicBezTo>
                  <a:pt x="261" y="137"/>
                  <a:pt x="262" y="137"/>
                  <a:pt x="263" y="137"/>
                </a:cubicBezTo>
                <a:cubicBezTo>
                  <a:pt x="266" y="137"/>
                  <a:pt x="270" y="138"/>
                  <a:pt x="273" y="140"/>
                </a:cubicBezTo>
                <a:cubicBezTo>
                  <a:pt x="283" y="140"/>
                  <a:pt x="283" y="140"/>
                  <a:pt x="283" y="140"/>
                </a:cubicBezTo>
                <a:cubicBezTo>
                  <a:pt x="283" y="125"/>
                  <a:pt x="283" y="125"/>
                  <a:pt x="283" y="125"/>
                </a:cubicBezTo>
                <a:cubicBezTo>
                  <a:pt x="247" y="125"/>
                  <a:pt x="247" y="125"/>
                  <a:pt x="247" y="125"/>
                </a:cubicBezTo>
                <a:cubicBezTo>
                  <a:pt x="247" y="129"/>
                  <a:pt x="247" y="129"/>
                  <a:pt x="247" y="129"/>
                </a:cubicBezTo>
                <a:cubicBezTo>
                  <a:pt x="253" y="130"/>
                  <a:pt x="257" y="133"/>
                  <a:pt x="261" y="137"/>
                </a:cubicBezTo>
                <a:close/>
                <a:moveTo>
                  <a:pt x="186" y="140"/>
                </a:moveTo>
                <a:cubicBezTo>
                  <a:pt x="204" y="140"/>
                  <a:pt x="204" y="140"/>
                  <a:pt x="204" y="140"/>
                </a:cubicBezTo>
                <a:cubicBezTo>
                  <a:pt x="204" y="125"/>
                  <a:pt x="204" y="125"/>
                  <a:pt x="204" y="125"/>
                </a:cubicBezTo>
                <a:cubicBezTo>
                  <a:pt x="186" y="125"/>
                  <a:pt x="186" y="125"/>
                  <a:pt x="186" y="125"/>
                </a:cubicBezTo>
                <a:lnTo>
                  <a:pt x="186" y="140"/>
                </a:lnTo>
                <a:close/>
                <a:moveTo>
                  <a:pt x="186" y="53"/>
                </a:moveTo>
                <a:cubicBezTo>
                  <a:pt x="186" y="69"/>
                  <a:pt x="186" y="69"/>
                  <a:pt x="186" y="69"/>
                </a:cubicBezTo>
                <a:cubicBezTo>
                  <a:pt x="242" y="69"/>
                  <a:pt x="242" y="69"/>
                  <a:pt x="242" y="69"/>
                </a:cubicBezTo>
                <a:cubicBezTo>
                  <a:pt x="240" y="64"/>
                  <a:pt x="239" y="59"/>
                  <a:pt x="239" y="53"/>
                </a:cubicBezTo>
                <a:lnTo>
                  <a:pt x="186" y="53"/>
                </a:lnTo>
                <a:close/>
                <a:moveTo>
                  <a:pt x="186" y="104"/>
                </a:moveTo>
                <a:cubicBezTo>
                  <a:pt x="205" y="104"/>
                  <a:pt x="205" y="104"/>
                  <a:pt x="205" y="104"/>
                </a:cubicBezTo>
                <a:cubicBezTo>
                  <a:pt x="208" y="96"/>
                  <a:pt x="216" y="89"/>
                  <a:pt x="226" y="89"/>
                </a:cubicBezTo>
                <a:cubicBezTo>
                  <a:pt x="235" y="89"/>
                  <a:pt x="243" y="96"/>
                  <a:pt x="246" y="104"/>
                </a:cubicBezTo>
                <a:cubicBezTo>
                  <a:pt x="283" y="104"/>
                  <a:pt x="283" y="104"/>
                  <a:pt x="283" y="104"/>
                </a:cubicBezTo>
                <a:cubicBezTo>
                  <a:pt x="283" y="89"/>
                  <a:pt x="283" y="89"/>
                  <a:pt x="283" y="89"/>
                </a:cubicBezTo>
                <a:cubicBezTo>
                  <a:pt x="186" y="89"/>
                  <a:pt x="186" y="89"/>
                  <a:pt x="186" y="89"/>
                </a:cubicBezTo>
                <a:lnTo>
                  <a:pt x="186" y="104"/>
                </a:lnTo>
                <a:close/>
                <a:moveTo>
                  <a:pt x="141" y="160"/>
                </a:moveTo>
                <a:cubicBezTo>
                  <a:pt x="45" y="160"/>
                  <a:pt x="45" y="160"/>
                  <a:pt x="45" y="160"/>
                </a:cubicBezTo>
                <a:cubicBezTo>
                  <a:pt x="45" y="175"/>
                  <a:pt x="45" y="175"/>
                  <a:pt x="45" y="175"/>
                </a:cubicBezTo>
                <a:cubicBezTo>
                  <a:pt x="141" y="175"/>
                  <a:pt x="141" y="175"/>
                  <a:pt x="141" y="175"/>
                </a:cubicBezTo>
                <a:lnTo>
                  <a:pt x="141" y="160"/>
                </a:lnTo>
                <a:close/>
                <a:moveTo>
                  <a:pt x="289" y="0"/>
                </a:moveTo>
                <a:cubicBezTo>
                  <a:pt x="39" y="0"/>
                  <a:pt x="39" y="0"/>
                  <a:pt x="39" y="0"/>
                </a:cubicBezTo>
                <a:cubicBezTo>
                  <a:pt x="18" y="0"/>
                  <a:pt x="0" y="18"/>
                  <a:pt x="0" y="39"/>
                </a:cubicBezTo>
                <a:cubicBezTo>
                  <a:pt x="0" y="185"/>
                  <a:pt x="0" y="185"/>
                  <a:pt x="0" y="185"/>
                </a:cubicBezTo>
                <a:cubicBezTo>
                  <a:pt x="0" y="207"/>
                  <a:pt x="18" y="224"/>
                  <a:pt x="39" y="224"/>
                </a:cubicBezTo>
                <a:cubicBezTo>
                  <a:pt x="181" y="224"/>
                  <a:pt x="181" y="224"/>
                  <a:pt x="181" y="224"/>
                </a:cubicBezTo>
                <a:cubicBezTo>
                  <a:pt x="180" y="223"/>
                  <a:pt x="180" y="222"/>
                  <a:pt x="180" y="220"/>
                </a:cubicBezTo>
                <a:cubicBezTo>
                  <a:pt x="180" y="198"/>
                  <a:pt x="180" y="198"/>
                  <a:pt x="180" y="198"/>
                </a:cubicBezTo>
                <a:cubicBezTo>
                  <a:pt x="170" y="198"/>
                  <a:pt x="170" y="198"/>
                  <a:pt x="170" y="198"/>
                </a:cubicBezTo>
                <a:cubicBezTo>
                  <a:pt x="170" y="27"/>
                  <a:pt x="170" y="27"/>
                  <a:pt x="170" y="27"/>
                </a:cubicBezTo>
                <a:cubicBezTo>
                  <a:pt x="254" y="27"/>
                  <a:pt x="254" y="27"/>
                  <a:pt x="254" y="27"/>
                </a:cubicBezTo>
                <a:cubicBezTo>
                  <a:pt x="289" y="27"/>
                  <a:pt x="289" y="27"/>
                  <a:pt x="289" y="27"/>
                </a:cubicBezTo>
                <a:cubicBezTo>
                  <a:pt x="295" y="27"/>
                  <a:pt x="301" y="32"/>
                  <a:pt x="301" y="39"/>
                </a:cubicBezTo>
                <a:cubicBezTo>
                  <a:pt x="301" y="74"/>
                  <a:pt x="301" y="74"/>
                  <a:pt x="301" y="74"/>
                </a:cubicBezTo>
                <a:cubicBezTo>
                  <a:pt x="301" y="220"/>
                  <a:pt x="301" y="220"/>
                  <a:pt x="301" y="220"/>
                </a:cubicBezTo>
                <a:cubicBezTo>
                  <a:pt x="301" y="221"/>
                  <a:pt x="301" y="222"/>
                  <a:pt x="301" y="222"/>
                </a:cubicBezTo>
                <a:cubicBezTo>
                  <a:pt x="316" y="217"/>
                  <a:pt x="327" y="203"/>
                  <a:pt x="327" y="185"/>
                </a:cubicBezTo>
                <a:cubicBezTo>
                  <a:pt x="327" y="39"/>
                  <a:pt x="327" y="39"/>
                  <a:pt x="327" y="39"/>
                </a:cubicBezTo>
                <a:cubicBezTo>
                  <a:pt x="327" y="18"/>
                  <a:pt x="310" y="0"/>
                  <a:pt x="289" y="0"/>
                </a:cubicBezTo>
                <a:close/>
                <a:moveTo>
                  <a:pt x="158" y="198"/>
                </a:moveTo>
                <a:cubicBezTo>
                  <a:pt x="39" y="198"/>
                  <a:pt x="39" y="198"/>
                  <a:pt x="39" y="198"/>
                </a:cubicBezTo>
                <a:cubicBezTo>
                  <a:pt x="32" y="198"/>
                  <a:pt x="27" y="192"/>
                  <a:pt x="27" y="185"/>
                </a:cubicBezTo>
                <a:cubicBezTo>
                  <a:pt x="27" y="39"/>
                  <a:pt x="27" y="39"/>
                  <a:pt x="27" y="39"/>
                </a:cubicBezTo>
                <a:cubicBezTo>
                  <a:pt x="27" y="32"/>
                  <a:pt x="32" y="27"/>
                  <a:pt x="39" y="27"/>
                </a:cubicBezTo>
                <a:cubicBezTo>
                  <a:pt x="158" y="27"/>
                  <a:pt x="158" y="27"/>
                  <a:pt x="158" y="27"/>
                </a:cubicBezTo>
                <a:lnTo>
                  <a:pt x="158" y="198"/>
                </a:lnTo>
                <a:close/>
                <a:moveTo>
                  <a:pt x="163" y="21"/>
                </a:moveTo>
                <a:cubicBezTo>
                  <a:pt x="159" y="21"/>
                  <a:pt x="155" y="17"/>
                  <a:pt x="155" y="13"/>
                </a:cubicBezTo>
                <a:cubicBezTo>
                  <a:pt x="155" y="9"/>
                  <a:pt x="159" y="5"/>
                  <a:pt x="163" y="5"/>
                </a:cubicBezTo>
                <a:cubicBezTo>
                  <a:pt x="168" y="5"/>
                  <a:pt x="171" y="9"/>
                  <a:pt x="171" y="13"/>
                </a:cubicBezTo>
                <a:cubicBezTo>
                  <a:pt x="171" y="17"/>
                  <a:pt x="168" y="21"/>
                  <a:pt x="163" y="21"/>
                </a:cubicBezTo>
                <a:close/>
                <a:moveTo>
                  <a:pt x="141" y="125"/>
                </a:moveTo>
                <a:cubicBezTo>
                  <a:pt x="45" y="125"/>
                  <a:pt x="45" y="125"/>
                  <a:pt x="45" y="125"/>
                </a:cubicBezTo>
                <a:cubicBezTo>
                  <a:pt x="45" y="140"/>
                  <a:pt x="45" y="140"/>
                  <a:pt x="45" y="140"/>
                </a:cubicBezTo>
                <a:cubicBezTo>
                  <a:pt x="141" y="140"/>
                  <a:pt x="141" y="140"/>
                  <a:pt x="141" y="140"/>
                </a:cubicBezTo>
                <a:lnTo>
                  <a:pt x="141" y="125"/>
                </a:lnTo>
                <a:close/>
                <a:moveTo>
                  <a:pt x="141" y="53"/>
                </a:moveTo>
                <a:cubicBezTo>
                  <a:pt x="45" y="53"/>
                  <a:pt x="45" y="53"/>
                  <a:pt x="45" y="53"/>
                </a:cubicBezTo>
                <a:cubicBezTo>
                  <a:pt x="45" y="69"/>
                  <a:pt x="45" y="69"/>
                  <a:pt x="45" y="69"/>
                </a:cubicBezTo>
                <a:cubicBezTo>
                  <a:pt x="141" y="69"/>
                  <a:pt x="141" y="69"/>
                  <a:pt x="141" y="69"/>
                </a:cubicBezTo>
                <a:lnTo>
                  <a:pt x="141" y="53"/>
                </a:lnTo>
                <a:close/>
                <a:moveTo>
                  <a:pt x="254" y="53"/>
                </a:moveTo>
                <a:cubicBezTo>
                  <a:pt x="254" y="64"/>
                  <a:pt x="263" y="74"/>
                  <a:pt x="274" y="74"/>
                </a:cubicBezTo>
                <a:cubicBezTo>
                  <a:pt x="301" y="74"/>
                  <a:pt x="301" y="74"/>
                  <a:pt x="301" y="74"/>
                </a:cubicBezTo>
                <a:cubicBezTo>
                  <a:pt x="254" y="27"/>
                  <a:pt x="254" y="27"/>
                  <a:pt x="254" y="27"/>
                </a:cubicBezTo>
                <a:lnTo>
                  <a:pt x="254" y="53"/>
                </a:lnTo>
                <a:close/>
                <a:moveTo>
                  <a:pt x="141" y="89"/>
                </a:moveTo>
                <a:cubicBezTo>
                  <a:pt x="45" y="89"/>
                  <a:pt x="45" y="89"/>
                  <a:pt x="45" y="89"/>
                </a:cubicBezTo>
                <a:cubicBezTo>
                  <a:pt x="45" y="104"/>
                  <a:pt x="45" y="104"/>
                  <a:pt x="45" y="104"/>
                </a:cubicBezTo>
                <a:cubicBezTo>
                  <a:pt x="141" y="104"/>
                  <a:pt x="141" y="104"/>
                  <a:pt x="141" y="104"/>
                </a:cubicBezTo>
                <a:lnTo>
                  <a:pt x="141" y="89"/>
                </a:lnTo>
                <a:close/>
              </a:path>
            </a:pathLst>
          </a:custGeom>
          <a:solidFill>
            <a:schemeClr val="bg1"/>
          </a:solidFill>
          <a:ln>
            <a:noFill/>
          </a:ln>
        </p:spPr>
        <p:txBody>
          <a:bodyPr vert="horz" wrap="square" lIns="106919" tIns="53459" rIns="106919" bIns="53459" numCol="1" anchor="t" anchorCtr="0" compatLnSpc="1"/>
          <a:lstStyle/>
          <a:p>
            <a:endParaRPr lang="zh-CN" altLang="en-US" sz="2105">
              <a:latin typeface="微软雅黑" panose="020B0503020204020204" pitchFamily="34" charset="-122"/>
              <a:ea typeface="微软雅黑" panose="020B0503020204020204" pitchFamily="34" charset="-122"/>
            </a:endParaRPr>
          </a:p>
        </p:txBody>
      </p:sp>
      <p:sp>
        <p:nvSpPr>
          <p:cNvPr id="78" name="Freeform 16"/>
          <p:cNvSpPr>
            <a:spLocks noEditPoints="1"/>
          </p:cNvSpPr>
          <p:nvPr/>
        </p:nvSpPr>
        <p:spPr bwMode="auto">
          <a:xfrm>
            <a:off x="3101854" y="3753634"/>
            <a:ext cx="523633" cy="459695"/>
          </a:xfrm>
          <a:custGeom>
            <a:avLst/>
            <a:gdLst>
              <a:gd name="T0" fmla="*/ 246 w 326"/>
              <a:gd name="T1" fmla="*/ 42 h 286"/>
              <a:gd name="T2" fmla="*/ 261 w 326"/>
              <a:gd name="T3" fmla="*/ 54 h 286"/>
              <a:gd name="T4" fmla="*/ 279 w 326"/>
              <a:gd name="T5" fmla="*/ 42 h 286"/>
              <a:gd name="T6" fmla="*/ 269 w 326"/>
              <a:gd name="T7" fmla="*/ 54 h 286"/>
              <a:gd name="T8" fmla="*/ 279 w 326"/>
              <a:gd name="T9" fmla="*/ 42 h 286"/>
              <a:gd name="T10" fmla="*/ 38 w 326"/>
              <a:gd name="T11" fmla="*/ 0 h 286"/>
              <a:gd name="T12" fmla="*/ 0 w 326"/>
              <a:gd name="T13" fmla="*/ 185 h 286"/>
              <a:gd name="T14" fmla="*/ 131 w 326"/>
              <a:gd name="T15" fmla="*/ 224 h 286"/>
              <a:gd name="T16" fmla="*/ 203 w 326"/>
              <a:gd name="T17" fmla="*/ 252 h 286"/>
              <a:gd name="T18" fmla="*/ 288 w 326"/>
              <a:gd name="T19" fmla="*/ 224 h 286"/>
              <a:gd name="T20" fmla="*/ 326 w 326"/>
              <a:gd name="T21" fmla="*/ 39 h 286"/>
              <a:gd name="T22" fmla="*/ 163 w 326"/>
              <a:gd name="T23" fmla="*/ 8 h 286"/>
              <a:gd name="T24" fmla="*/ 163 w 326"/>
              <a:gd name="T25" fmla="*/ 20 h 286"/>
              <a:gd name="T26" fmla="*/ 163 w 326"/>
              <a:gd name="T27" fmla="*/ 8 h 286"/>
              <a:gd name="T28" fmla="*/ 256 w 326"/>
              <a:gd name="T29" fmla="*/ 216 h 286"/>
              <a:gd name="T30" fmla="*/ 256 w 326"/>
              <a:gd name="T31" fmla="*/ 207 h 286"/>
              <a:gd name="T32" fmla="*/ 288 w 326"/>
              <a:gd name="T33" fmla="*/ 211 h 286"/>
              <a:gd name="T34" fmla="*/ 300 w 326"/>
              <a:gd name="T35" fmla="*/ 185 h 286"/>
              <a:gd name="T36" fmla="*/ 38 w 326"/>
              <a:gd name="T37" fmla="*/ 198 h 286"/>
              <a:gd name="T38" fmla="*/ 26 w 326"/>
              <a:gd name="T39" fmla="*/ 39 h 286"/>
              <a:gd name="T40" fmla="*/ 288 w 326"/>
              <a:gd name="T41" fmla="*/ 27 h 286"/>
              <a:gd name="T42" fmla="*/ 300 w 326"/>
              <a:gd name="T43" fmla="*/ 185 h 286"/>
              <a:gd name="T44" fmla="*/ 94 w 326"/>
              <a:gd name="T45" fmla="*/ 260 h 286"/>
              <a:gd name="T46" fmla="*/ 94 w 326"/>
              <a:gd name="T47" fmla="*/ 286 h 286"/>
              <a:gd name="T48" fmla="*/ 245 w 326"/>
              <a:gd name="T49" fmla="*/ 273 h 286"/>
              <a:gd name="T50" fmla="*/ 238 w 326"/>
              <a:gd name="T51" fmla="*/ 65 h 286"/>
              <a:gd name="T52" fmla="*/ 223 w 326"/>
              <a:gd name="T53" fmla="*/ 77 h 286"/>
              <a:gd name="T54" fmla="*/ 238 w 326"/>
              <a:gd name="T55" fmla="*/ 65 h 286"/>
              <a:gd name="T56" fmla="*/ 203 w 326"/>
              <a:gd name="T57" fmla="*/ 181 h 286"/>
              <a:gd name="T58" fmla="*/ 45 w 326"/>
              <a:gd name="T59" fmla="*/ 44 h 286"/>
              <a:gd name="T60" fmla="*/ 78 w 326"/>
              <a:gd name="T61" fmla="*/ 162 h 286"/>
              <a:gd name="T62" fmla="*/ 114 w 326"/>
              <a:gd name="T63" fmla="*/ 117 h 286"/>
              <a:gd name="T64" fmla="*/ 124 w 326"/>
              <a:gd name="T65" fmla="*/ 66 h 286"/>
              <a:gd name="T66" fmla="*/ 134 w 326"/>
              <a:gd name="T67" fmla="*/ 117 h 286"/>
              <a:gd name="T68" fmla="*/ 170 w 326"/>
              <a:gd name="T69" fmla="*/ 162 h 286"/>
              <a:gd name="T70" fmla="*/ 170 w 326"/>
              <a:gd name="T71" fmla="*/ 162 h 286"/>
              <a:gd name="T72" fmla="*/ 78 w 326"/>
              <a:gd name="T73" fmla="*/ 162 h 286"/>
              <a:gd name="T74" fmla="*/ 78 w 326"/>
              <a:gd name="T75" fmla="*/ 162 h 286"/>
              <a:gd name="T76" fmla="*/ 281 w 326"/>
              <a:gd name="T77" fmla="*/ 181 h 286"/>
              <a:gd name="T78" fmla="*/ 220 w 326"/>
              <a:gd name="T79" fmla="*/ 128 h 286"/>
              <a:gd name="T80" fmla="*/ 233 w 326"/>
              <a:gd name="T81" fmla="*/ 173 h 286"/>
              <a:gd name="T82" fmla="*/ 247 w 326"/>
              <a:gd name="T83" fmla="*/ 156 h 286"/>
              <a:gd name="T84" fmla="*/ 251 w 326"/>
              <a:gd name="T85" fmla="*/ 137 h 286"/>
              <a:gd name="T86" fmla="*/ 254 w 326"/>
              <a:gd name="T87" fmla="*/ 156 h 286"/>
              <a:gd name="T88" fmla="*/ 268 w 326"/>
              <a:gd name="T89" fmla="*/ 173 h 286"/>
              <a:gd name="T90" fmla="*/ 268 w 326"/>
              <a:gd name="T91" fmla="*/ 174 h 286"/>
              <a:gd name="T92" fmla="*/ 233 w 326"/>
              <a:gd name="T93" fmla="*/ 174 h 286"/>
              <a:gd name="T94" fmla="*/ 233 w 326"/>
              <a:gd name="T95" fmla="*/ 173 h 286"/>
              <a:gd name="T96" fmla="*/ 246 w 326"/>
              <a:gd name="T97" fmla="*/ 65 h 286"/>
              <a:gd name="T98" fmla="*/ 252 w 326"/>
              <a:gd name="T99" fmla="*/ 77 h 286"/>
              <a:gd name="T100" fmla="*/ 238 w 326"/>
              <a:gd name="T101" fmla="*/ 42 h 286"/>
              <a:gd name="T102" fmla="*/ 223 w 326"/>
              <a:gd name="T103" fmla="*/ 54 h 286"/>
              <a:gd name="T104" fmla="*/ 238 w 326"/>
              <a:gd name="T105" fmla="*/ 42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6" h="286">
                <a:moveTo>
                  <a:pt x="261" y="42"/>
                </a:moveTo>
                <a:cubicBezTo>
                  <a:pt x="246" y="42"/>
                  <a:pt x="246" y="42"/>
                  <a:pt x="246" y="42"/>
                </a:cubicBezTo>
                <a:cubicBezTo>
                  <a:pt x="246" y="54"/>
                  <a:pt x="246" y="54"/>
                  <a:pt x="246" y="54"/>
                </a:cubicBezTo>
                <a:cubicBezTo>
                  <a:pt x="261" y="54"/>
                  <a:pt x="261" y="54"/>
                  <a:pt x="261" y="54"/>
                </a:cubicBezTo>
                <a:lnTo>
                  <a:pt x="261" y="42"/>
                </a:lnTo>
                <a:close/>
                <a:moveTo>
                  <a:pt x="279" y="42"/>
                </a:moveTo>
                <a:cubicBezTo>
                  <a:pt x="269" y="42"/>
                  <a:pt x="269" y="42"/>
                  <a:pt x="269" y="42"/>
                </a:cubicBezTo>
                <a:cubicBezTo>
                  <a:pt x="269" y="54"/>
                  <a:pt x="269" y="54"/>
                  <a:pt x="269" y="54"/>
                </a:cubicBezTo>
                <a:cubicBezTo>
                  <a:pt x="279" y="54"/>
                  <a:pt x="279" y="54"/>
                  <a:pt x="279" y="54"/>
                </a:cubicBezTo>
                <a:lnTo>
                  <a:pt x="279" y="42"/>
                </a:lnTo>
                <a:close/>
                <a:moveTo>
                  <a:pt x="288" y="0"/>
                </a:moveTo>
                <a:cubicBezTo>
                  <a:pt x="38" y="0"/>
                  <a:pt x="38" y="0"/>
                  <a:pt x="38" y="0"/>
                </a:cubicBezTo>
                <a:cubicBezTo>
                  <a:pt x="17" y="0"/>
                  <a:pt x="0" y="18"/>
                  <a:pt x="0" y="39"/>
                </a:cubicBezTo>
                <a:cubicBezTo>
                  <a:pt x="0" y="185"/>
                  <a:pt x="0" y="185"/>
                  <a:pt x="0" y="185"/>
                </a:cubicBezTo>
                <a:cubicBezTo>
                  <a:pt x="0" y="207"/>
                  <a:pt x="17" y="224"/>
                  <a:pt x="38" y="224"/>
                </a:cubicBezTo>
                <a:cubicBezTo>
                  <a:pt x="131" y="224"/>
                  <a:pt x="131" y="224"/>
                  <a:pt x="131" y="224"/>
                </a:cubicBezTo>
                <a:cubicBezTo>
                  <a:pt x="131" y="252"/>
                  <a:pt x="131" y="252"/>
                  <a:pt x="131" y="252"/>
                </a:cubicBezTo>
                <a:cubicBezTo>
                  <a:pt x="203" y="252"/>
                  <a:pt x="203" y="252"/>
                  <a:pt x="203" y="252"/>
                </a:cubicBezTo>
                <a:cubicBezTo>
                  <a:pt x="203" y="224"/>
                  <a:pt x="203" y="224"/>
                  <a:pt x="203" y="224"/>
                </a:cubicBezTo>
                <a:cubicBezTo>
                  <a:pt x="288" y="224"/>
                  <a:pt x="288" y="224"/>
                  <a:pt x="288" y="224"/>
                </a:cubicBezTo>
                <a:cubicBezTo>
                  <a:pt x="309" y="224"/>
                  <a:pt x="326" y="207"/>
                  <a:pt x="326" y="185"/>
                </a:cubicBezTo>
                <a:cubicBezTo>
                  <a:pt x="326" y="39"/>
                  <a:pt x="326" y="39"/>
                  <a:pt x="326" y="39"/>
                </a:cubicBezTo>
                <a:cubicBezTo>
                  <a:pt x="326" y="18"/>
                  <a:pt x="309" y="0"/>
                  <a:pt x="288" y="0"/>
                </a:cubicBezTo>
                <a:close/>
                <a:moveTo>
                  <a:pt x="163" y="8"/>
                </a:moveTo>
                <a:cubicBezTo>
                  <a:pt x="166" y="8"/>
                  <a:pt x="169" y="11"/>
                  <a:pt x="169" y="14"/>
                </a:cubicBezTo>
                <a:cubicBezTo>
                  <a:pt x="169" y="18"/>
                  <a:pt x="166" y="20"/>
                  <a:pt x="163" y="20"/>
                </a:cubicBezTo>
                <a:cubicBezTo>
                  <a:pt x="160" y="20"/>
                  <a:pt x="157" y="18"/>
                  <a:pt x="157" y="14"/>
                </a:cubicBezTo>
                <a:cubicBezTo>
                  <a:pt x="157" y="11"/>
                  <a:pt x="160" y="8"/>
                  <a:pt x="163" y="8"/>
                </a:cubicBezTo>
                <a:close/>
                <a:moveTo>
                  <a:pt x="284" y="216"/>
                </a:moveTo>
                <a:cubicBezTo>
                  <a:pt x="256" y="216"/>
                  <a:pt x="256" y="216"/>
                  <a:pt x="256" y="216"/>
                </a:cubicBezTo>
                <a:cubicBezTo>
                  <a:pt x="253" y="216"/>
                  <a:pt x="251" y="214"/>
                  <a:pt x="251" y="211"/>
                </a:cubicBezTo>
                <a:cubicBezTo>
                  <a:pt x="251" y="209"/>
                  <a:pt x="253" y="207"/>
                  <a:pt x="256" y="207"/>
                </a:cubicBezTo>
                <a:cubicBezTo>
                  <a:pt x="284" y="207"/>
                  <a:pt x="284" y="207"/>
                  <a:pt x="284" y="207"/>
                </a:cubicBezTo>
                <a:cubicBezTo>
                  <a:pt x="286" y="207"/>
                  <a:pt x="288" y="209"/>
                  <a:pt x="288" y="211"/>
                </a:cubicBezTo>
                <a:cubicBezTo>
                  <a:pt x="288" y="214"/>
                  <a:pt x="286" y="216"/>
                  <a:pt x="284" y="216"/>
                </a:cubicBezTo>
                <a:close/>
                <a:moveTo>
                  <a:pt x="300" y="185"/>
                </a:moveTo>
                <a:cubicBezTo>
                  <a:pt x="300" y="192"/>
                  <a:pt x="295" y="198"/>
                  <a:pt x="288" y="198"/>
                </a:cubicBezTo>
                <a:cubicBezTo>
                  <a:pt x="38" y="198"/>
                  <a:pt x="38" y="198"/>
                  <a:pt x="38" y="198"/>
                </a:cubicBezTo>
                <a:cubicBezTo>
                  <a:pt x="31" y="198"/>
                  <a:pt x="26" y="192"/>
                  <a:pt x="26" y="185"/>
                </a:cubicBezTo>
                <a:cubicBezTo>
                  <a:pt x="26" y="39"/>
                  <a:pt x="26" y="39"/>
                  <a:pt x="26" y="39"/>
                </a:cubicBezTo>
                <a:cubicBezTo>
                  <a:pt x="26" y="32"/>
                  <a:pt x="31" y="27"/>
                  <a:pt x="38" y="27"/>
                </a:cubicBezTo>
                <a:cubicBezTo>
                  <a:pt x="288" y="27"/>
                  <a:pt x="288" y="27"/>
                  <a:pt x="288" y="27"/>
                </a:cubicBezTo>
                <a:cubicBezTo>
                  <a:pt x="295" y="27"/>
                  <a:pt x="300" y="32"/>
                  <a:pt x="300" y="39"/>
                </a:cubicBezTo>
                <a:lnTo>
                  <a:pt x="300" y="185"/>
                </a:lnTo>
                <a:close/>
                <a:moveTo>
                  <a:pt x="232" y="260"/>
                </a:moveTo>
                <a:cubicBezTo>
                  <a:pt x="94" y="260"/>
                  <a:pt x="94" y="260"/>
                  <a:pt x="94" y="260"/>
                </a:cubicBezTo>
                <a:cubicBezTo>
                  <a:pt x="87" y="260"/>
                  <a:pt x="81" y="266"/>
                  <a:pt x="81" y="273"/>
                </a:cubicBezTo>
                <a:cubicBezTo>
                  <a:pt x="81" y="280"/>
                  <a:pt x="87" y="286"/>
                  <a:pt x="94" y="286"/>
                </a:cubicBezTo>
                <a:cubicBezTo>
                  <a:pt x="232" y="286"/>
                  <a:pt x="232" y="286"/>
                  <a:pt x="232" y="286"/>
                </a:cubicBezTo>
                <a:cubicBezTo>
                  <a:pt x="239" y="286"/>
                  <a:pt x="245" y="280"/>
                  <a:pt x="245" y="273"/>
                </a:cubicBezTo>
                <a:cubicBezTo>
                  <a:pt x="245" y="266"/>
                  <a:pt x="239" y="260"/>
                  <a:pt x="232" y="260"/>
                </a:cubicBezTo>
                <a:close/>
                <a:moveTo>
                  <a:pt x="238" y="65"/>
                </a:moveTo>
                <a:cubicBezTo>
                  <a:pt x="223" y="65"/>
                  <a:pt x="223" y="65"/>
                  <a:pt x="223" y="65"/>
                </a:cubicBezTo>
                <a:cubicBezTo>
                  <a:pt x="223" y="77"/>
                  <a:pt x="223" y="77"/>
                  <a:pt x="223" y="77"/>
                </a:cubicBezTo>
                <a:cubicBezTo>
                  <a:pt x="238" y="77"/>
                  <a:pt x="238" y="77"/>
                  <a:pt x="238" y="77"/>
                </a:cubicBezTo>
                <a:lnTo>
                  <a:pt x="238" y="65"/>
                </a:lnTo>
                <a:close/>
                <a:moveTo>
                  <a:pt x="45" y="181"/>
                </a:moveTo>
                <a:cubicBezTo>
                  <a:pt x="203" y="181"/>
                  <a:pt x="203" y="181"/>
                  <a:pt x="203" y="181"/>
                </a:cubicBezTo>
                <a:cubicBezTo>
                  <a:pt x="203" y="44"/>
                  <a:pt x="203" y="44"/>
                  <a:pt x="203" y="44"/>
                </a:cubicBezTo>
                <a:cubicBezTo>
                  <a:pt x="45" y="44"/>
                  <a:pt x="45" y="44"/>
                  <a:pt x="45" y="44"/>
                </a:cubicBezTo>
                <a:lnTo>
                  <a:pt x="45" y="181"/>
                </a:lnTo>
                <a:close/>
                <a:moveTo>
                  <a:pt x="78" y="162"/>
                </a:moveTo>
                <a:cubicBezTo>
                  <a:pt x="78" y="146"/>
                  <a:pt x="93" y="131"/>
                  <a:pt x="112" y="127"/>
                </a:cubicBezTo>
                <a:cubicBezTo>
                  <a:pt x="117" y="124"/>
                  <a:pt x="115" y="118"/>
                  <a:pt x="114" y="117"/>
                </a:cubicBezTo>
                <a:cubicBezTo>
                  <a:pt x="108" y="112"/>
                  <a:pt x="103" y="102"/>
                  <a:pt x="103" y="91"/>
                </a:cubicBezTo>
                <a:cubicBezTo>
                  <a:pt x="103" y="76"/>
                  <a:pt x="113" y="66"/>
                  <a:pt x="124" y="66"/>
                </a:cubicBezTo>
                <a:cubicBezTo>
                  <a:pt x="135" y="66"/>
                  <a:pt x="145" y="76"/>
                  <a:pt x="145" y="91"/>
                </a:cubicBezTo>
                <a:cubicBezTo>
                  <a:pt x="145" y="102"/>
                  <a:pt x="140" y="112"/>
                  <a:pt x="134" y="117"/>
                </a:cubicBezTo>
                <a:cubicBezTo>
                  <a:pt x="133" y="118"/>
                  <a:pt x="131" y="124"/>
                  <a:pt x="136" y="127"/>
                </a:cubicBezTo>
                <a:cubicBezTo>
                  <a:pt x="155" y="131"/>
                  <a:pt x="170" y="146"/>
                  <a:pt x="170" y="162"/>
                </a:cubicBezTo>
                <a:cubicBezTo>
                  <a:pt x="170" y="162"/>
                  <a:pt x="170" y="162"/>
                  <a:pt x="170" y="162"/>
                </a:cubicBezTo>
                <a:cubicBezTo>
                  <a:pt x="170" y="162"/>
                  <a:pt x="170" y="162"/>
                  <a:pt x="170" y="162"/>
                </a:cubicBezTo>
                <a:cubicBezTo>
                  <a:pt x="170" y="172"/>
                  <a:pt x="162" y="171"/>
                  <a:pt x="124" y="171"/>
                </a:cubicBezTo>
                <a:cubicBezTo>
                  <a:pt x="88" y="171"/>
                  <a:pt x="78" y="172"/>
                  <a:pt x="78" y="162"/>
                </a:cubicBezTo>
                <a:cubicBezTo>
                  <a:pt x="78" y="162"/>
                  <a:pt x="78" y="162"/>
                  <a:pt x="78" y="162"/>
                </a:cubicBezTo>
                <a:cubicBezTo>
                  <a:pt x="78" y="162"/>
                  <a:pt x="78" y="162"/>
                  <a:pt x="78" y="162"/>
                </a:cubicBezTo>
                <a:close/>
                <a:moveTo>
                  <a:pt x="220" y="181"/>
                </a:moveTo>
                <a:cubicBezTo>
                  <a:pt x="281" y="181"/>
                  <a:pt x="281" y="181"/>
                  <a:pt x="281" y="181"/>
                </a:cubicBezTo>
                <a:cubicBezTo>
                  <a:pt x="281" y="128"/>
                  <a:pt x="281" y="128"/>
                  <a:pt x="281" y="128"/>
                </a:cubicBezTo>
                <a:cubicBezTo>
                  <a:pt x="220" y="128"/>
                  <a:pt x="220" y="128"/>
                  <a:pt x="220" y="128"/>
                </a:cubicBezTo>
                <a:lnTo>
                  <a:pt x="220" y="181"/>
                </a:lnTo>
                <a:close/>
                <a:moveTo>
                  <a:pt x="233" y="173"/>
                </a:moveTo>
                <a:cubicBezTo>
                  <a:pt x="233" y="167"/>
                  <a:pt x="238" y="162"/>
                  <a:pt x="246" y="160"/>
                </a:cubicBezTo>
                <a:cubicBezTo>
                  <a:pt x="248" y="159"/>
                  <a:pt x="247" y="157"/>
                  <a:pt x="247" y="156"/>
                </a:cubicBezTo>
                <a:cubicBezTo>
                  <a:pt x="244" y="154"/>
                  <a:pt x="243" y="150"/>
                  <a:pt x="243" y="146"/>
                </a:cubicBezTo>
                <a:cubicBezTo>
                  <a:pt x="243" y="140"/>
                  <a:pt x="246" y="137"/>
                  <a:pt x="251" y="137"/>
                </a:cubicBezTo>
                <a:cubicBezTo>
                  <a:pt x="255" y="137"/>
                  <a:pt x="258" y="140"/>
                  <a:pt x="258" y="146"/>
                </a:cubicBezTo>
                <a:cubicBezTo>
                  <a:pt x="258" y="150"/>
                  <a:pt x="257" y="154"/>
                  <a:pt x="254" y="156"/>
                </a:cubicBezTo>
                <a:cubicBezTo>
                  <a:pt x="254" y="157"/>
                  <a:pt x="253" y="159"/>
                  <a:pt x="255" y="160"/>
                </a:cubicBezTo>
                <a:cubicBezTo>
                  <a:pt x="263" y="162"/>
                  <a:pt x="268" y="167"/>
                  <a:pt x="268" y="173"/>
                </a:cubicBezTo>
                <a:cubicBezTo>
                  <a:pt x="268" y="173"/>
                  <a:pt x="268" y="173"/>
                  <a:pt x="268" y="174"/>
                </a:cubicBezTo>
                <a:cubicBezTo>
                  <a:pt x="268" y="174"/>
                  <a:pt x="268" y="174"/>
                  <a:pt x="268" y="174"/>
                </a:cubicBezTo>
                <a:cubicBezTo>
                  <a:pt x="268" y="177"/>
                  <a:pt x="265" y="177"/>
                  <a:pt x="251" y="177"/>
                </a:cubicBezTo>
                <a:cubicBezTo>
                  <a:pt x="237" y="177"/>
                  <a:pt x="233" y="177"/>
                  <a:pt x="233" y="174"/>
                </a:cubicBezTo>
                <a:cubicBezTo>
                  <a:pt x="233" y="174"/>
                  <a:pt x="233" y="174"/>
                  <a:pt x="233" y="174"/>
                </a:cubicBezTo>
                <a:cubicBezTo>
                  <a:pt x="233" y="173"/>
                  <a:pt x="233" y="173"/>
                  <a:pt x="233" y="173"/>
                </a:cubicBezTo>
                <a:close/>
                <a:moveTo>
                  <a:pt x="252" y="65"/>
                </a:moveTo>
                <a:cubicBezTo>
                  <a:pt x="246" y="65"/>
                  <a:pt x="246" y="65"/>
                  <a:pt x="246" y="65"/>
                </a:cubicBezTo>
                <a:cubicBezTo>
                  <a:pt x="246" y="77"/>
                  <a:pt x="246" y="77"/>
                  <a:pt x="246" y="77"/>
                </a:cubicBezTo>
                <a:cubicBezTo>
                  <a:pt x="252" y="77"/>
                  <a:pt x="252" y="77"/>
                  <a:pt x="252" y="77"/>
                </a:cubicBezTo>
                <a:lnTo>
                  <a:pt x="252" y="65"/>
                </a:lnTo>
                <a:close/>
                <a:moveTo>
                  <a:pt x="238" y="42"/>
                </a:moveTo>
                <a:cubicBezTo>
                  <a:pt x="223" y="42"/>
                  <a:pt x="223" y="42"/>
                  <a:pt x="223" y="42"/>
                </a:cubicBezTo>
                <a:cubicBezTo>
                  <a:pt x="223" y="54"/>
                  <a:pt x="223" y="54"/>
                  <a:pt x="223" y="54"/>
                </a:cubicBezTo>
                <a:cubicBezTo>
                  <a:pt x="238" y="54"/>
                  <a:pt x="238" y="54"/>
                  <a:pt x="238" y="54"/>
                </a:cubicBezTo>
                <a:lnTo>
                  <a:pt x="238" y="42"/>
                </a:lnTo>
                <a:close/>
              </a:path>
            </a:pathLst>
          </a:custGeom>
          <a:solidFill>
            <a:schemeClr val="bg1"/>
          </a:solidFill>
          <a:ln>
            <a:noFill/>
          </a:ln>
        </p:spPr>
        <p:txBody>
          <a:bodyPr vert="horz" wrap="square" lIns="106919" tIns="53459" rIns="106919" bIns="53459" numCol="1" anchor="t" anchorCtr="0" compatLnSpc="1"/>
          <a:lstStyle/>
          <a:p>
            <a:endParaRPr lang="zh-CN" altLang="en-US" sz="2105">
              <a:latin typeface="微软雅黑" panose="020B0503020204020204" pitchFamily="34" charset="-122"/>
              <a:ea typeface="微软雅黑" panose="020B0503020204020204" pitchFamily="34" charset="-122"/>
            </a:endParaRPr>
          </a:p>
        </p:txBody>
      </p:sp>
      <p:sp>
        <p:nvSpPr>
          <p:cNvPr id="79" name="Freeform 17"/>
          <p:cNvSpPr>
            <a:spLocks noEditPoints="1"/>
          </p:cNvSpPr>
          <p:nvPr/>
        </p:nvSpPr>
        <p:spPr bwMode="auto">
          <a:xfrm>
            <a:off x="6118953" y="3807865"/>
            <a:ext cx="453979" cy="397709"/>
          </a:xfrm>
          <a:custGeom>
            <a:avLst/>
            <a:gdLst>
              <a:gd name="T0" fmla="*/ 0 w 327"/>
              <a:gd name="T1" fmla="*/ 207 h 286"/>
              <a:gd name="T2" fmla="*/ 202 w 327"/>
              <a:gd name="T3" fmla="*/ 275 h 286"/>
              <a:gd name="T4" fmla="*/ 217 w 327"/>
              <a:gd name="T5" fmla="*/ 277 h 286"/>
              <a:gd name="T6" fmla="*/ 232 w 327"/>
              <a:gd name="T7" fmla="*/ 282 h 286"/>
              <a:gd name="T8" fmla="*/ 262 w 327"/>
              <a:gd name="T9" fmla="*/ 247 h 286"/>
              <a:gd name="T10" fmla="*/ 287 w 327"/>
              <a:gd name="T11" fmla="*/ 284 h 286"/>
              <a:gd name="T12" fmla="*/ 302 w 327"/>
              <a:gd name="T13" fmla="*/ 277 h 286"/>
              <a:gd name="T14" fmla="*/ 327 w 327"/>
              <a:gd name="T15" fmla="*/ 207 h 286"/>
              <a:gd name="T16" fmla="*/ 285 w 327"/>
              <a:gd name="T17" fmla="*/ 44 h 286"/>
              <a:gd name="T18" fmla="*/ 275 w 327"/>
              <a:gd name="T19" fmla="*/ 50 h 286"/>
              <a:gd name="T20" fmla="*/ 291 w 327"/>
              <a:gd name="T21" fmla="*/ 87 h 286"/>
              <a:gd name="T22" fmla="*/ 281 w 327"/>
              <a:gd name="T23" fmla="*/ 81 h 286"/>
              <a:gd name="T24" fmla="*/ 251 w 327"/>
              <a:gd name="T25" fmla="*/ 56 h 286"/>
              <a:gd name="T26" fmla="*/ 247 w 327"/>
              <a:gd name="T27" fmla="*/ 81 h 286"/>
              <a:gd name="T28" fmla="*/ 247 w 327"/>
              <a:gd name="T29" fmla="*/ 93 h 286"/>
              <a:gd name="T30" fmla="*/ 217 w 327"/>
              <a:gd name="T31" fmla="*/ 44 h 286"/>
              <a:gd name="T32" fmla="*/ 207 w 327"/>
              <a:gd name="T33" fmla="*/ 50 h 286"/>
              <a:gd name="T34" fmla="*/ 223 w 327"/>
              <a:gd name="T35" fmla="*/ 87 h 286"/>
              <a:gd name="T36" fmla="*/ 213 w 327"/>
              <a:gd name="T37" fmla="*/ 81 h 286"/>
              <a:gd name="T38" fmla="*/ 148 w 327"/>
              <a:gd name="T39" fmla="*/ 56 h 286"/>
              <a:gd name="T40" fmla="*/ 145 w 327"/>
              <a:gd name="T41" fmla="*/ 81 h 286"/>
              <a:gd name="T42" fmla="*/ 145 w 327"/>
              <a:gd name="T43" fmla="*/ 93 h 286"/>
              <a:gd name="T44" fmla="*/ 114 w 327"/>
              <a:gd name="T45" fmla="*/ 44 h 286"/>
              <a:gd name="T46" fmla="*/ 104 w 327"/>
              <a:gd name="T47" fmla="*/ 50 h 286"/>
              <a:gd name="T48" fmla="*/ 120 w 327"/>
              <a:gd name="T49" fmla="*/ 87 h 286"/>
              <a:gd name="T50" fmla="*/ 110 w 327"/>
              <a:gd name="T51" fmla="*/ 81 h 286"/>
              <a:gd name="T52" fmla="*/ 80 w 327"/>
              <a:gd name="T53" fmla="*/ 56 h 286"/>
              <a:gd name="T54" fmla="*/ 76 w 327"/>
              <a:gd name="T55" fmla="*/ 81 h 286"/>
              <a:gd name="T56" fmla="*/ 76 w 327"/>
              <a:gd name="T57" fmla="*/ 93 h 286"/>
              <a:gd name="T58" fmla="*/ 46 w 327"/>
              <a:gd name="T59" fmla="*/ 44 h 286"/>
              <a:gd name="T60" fmla="*/ 36 w 327"/>
              <a:gd name="T61" fmla="*/ 50 h 286"/>
              <a:gd name="T62" fmla="*/ 52 w 327"/>
              <a:gd name="T63" fmla="*/ 87 h 286"/>
              <a:gd name="T64" fmla="*/ 42 w 327"/>
              <a:gd name="T65" fmla="*/ 81 h 286"/>
              <a:gd name="T66" fmla="*/ 42 w 327"/>
              <a:gd name="T67" fmla="*/ 199 h 286"/>
              <a:gd name="T68" fmla="*/ 166 w 327"/>
              <a:gd name="T69" fmla="*/ 170 h 286"/>
              <a:gd name="T70" fmla="*/ 166 w 327"/>
              <a:gd name="T71" fmla="*/ 159 h 286"/>
              <a:gd name="T72" fmla="*/ 179 w 327"/>
              <a:gd name="T73" fmla="*/ 93 h 286"/>
              <a:gd name="T74" fmla="*/ 189 w 327"/>
              <a:gd name="T75" fmla="*/ 87 h 286"/>
              <a:gd name="T76" fmla="*/ 173 w 327"/>
              <a:gd name="T77" fmla="*/ 50 h 286"/>
              <a:gd name="T78" fmla="*/ 183 w 327"/>
              <a:gd name="T79" fmla="*/ 56 h 286"/>
              <a:gd name="T80" fmla="*/ 305 w 327"/>
              <a:gd name="T81" fmla="*/ 211 h 286"/>
              <a:gd name="T82" fmla="*/ 285 w 327"/>
              <a:gd name="T83" fmla="*/ 233 h 286"/>
              <a:gd name="T84" fmla="*/ 261 w 327"/>
              <a:gd name="T85" fmla="*/ 239 h 286"/>
              <a:gd name="T86" fmla="*/ 244 w 327"/>
              <a:gd name="T87" fmla="*/ 229 h 286"/>
              <a:gd name="T88" fmla="*/ 224 w 327"/>
              <a:gd name="T89" fmla="*/ 230 h 286"/>
              <a:gd name="T90" fmla="*/ 205 w 327"/>
              <a:gd name="T91" fmla="*/ 209 h 286"/>
              <a:gd name="T92" fmla="*/ 199 w 327"/>
              <a:gd name="T93" fmla="*/ 180 h 286"/>
              <a:gd name="T94" fmla="*/ 208 w 327"/>
              <a:gd name="T95" fmla="*/ 153 h 286"/>
              <a:gd name="T96" fmla="*/ 227 w 327"/>
              <a:gd name="T97" fmla="*/ 133 h 286"/>
              <a:gd name="T98" fmla="*/ 253 w 327"/>
              <a:gd name="T99" fmla="*/ 126 h 286"/>
              <a:gd name="T100" fmla="*/ 276 w 327"/>
              <a:gd name="T101" fmla="*/ 132 h 286"/>
              <a:gd name="T102" fmla="*/ 286 w 327"/>
              <a:gd name="T103" fmla="*/ 150 h 286"/>
              <a:gd name="T104" fmla="*/ 299 w 327"/>
              <a:gd name="T105" fmla="*/ 170 h 286"/>
              <a:gd name="T106" fmla="*/ 254 w 327"/>
              <a:gd name="T107" fmla="*/ 150 h 286"/>
              <a:gd name="T108" fmla="*/ 254 w 327"/>
              <a:gd name="T109" fmla="*/ 15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7" h="286">
                <a:moveTo>
                  <a:pt x="289" y="0"/>
                </a:moveTo>
                <a:cubicBezTo>
                  <a:pt x="39" y="0"/>
                  <a:pt x="39" y="0"/>
                  <a:pt x="39" y="0"/>
                </a:cubicBezTo>
                <a:cubicBezTo>
                  <a:pt x="17" y="0"/>
                  <a:pt x="0" y="17"/>
                  <a:pt x="0" y="39"/>
                </a:cubicBezTo>
                <a:cubicBezTo>
                  <a:pt x="0" y="207"/>
                  <a:pt x="0" y="207"/>
                  <a:pt x="0" y="207"/>
                </a:cubicBezTo>
                <a:cubicBezTo>
                  <a:pt x="0" y="228"/>
                  <a:pt x="17" y="245"/>
                  <a:pt x="39" y="245"/>
                </a:cubicBezTo>
                <a:cubicBezTo>
                  <a:pt x="212" y="245"/>
                  <a:pt x="212" y="245"/>
                  <a:pt x="212" y="245"/>
                </a:cubicBezTo>
                <a:cubicBezTo>
                  <a:pt x="202" y="269"/>
                  <a:pt x="202" y="269"/>
                  <a:pt x="202" y="269"/>
                </a:cubicBezTo>
                <a:cubicBezTo>
                  <a:pt x="201" y="271"/>
                  <a:pt x="201" y="273"/>
                  <a:pt x="202" y="275"/>
                </a:cubicBezTo>
                <a:cubicBezTo>
                  <a:pt x="203" y="276"/>
                  <a:pt x="205" y="277"/>
                  <a:pt x="207" y="277"/>
                </a:cubicBezTo>
                <a:cubicBezTo>
                  <a:pt x="207" y="277"/>
                  <a:pt x="207" y="277"/>
                  <a:pt x="208" y="277"/>
                </a:cubicBezTo>
                <a:cubicBezTo>
                  <a:pt x="216" y="277"/>
                  <a:pt x="216" y="277"/>
                  <a:pt x="216" y="277"/>
                </a:cubicBezTo>
                <a:cubicBezTo>
                  <a:pt x="216" y="277"/>
                  <a:pt x="217" y="277"/>
                  <a:pt x="217" y="277"/>
                </a:cubicBezTo>
                <a:cubicBezTo>
                  <a:pt x="222" y="284"/>
                  <a:pt x="222" y="284"/>
                  <a:pt x="222" y="284"/>
                </a:cubicBezTo>
                <a:cubicBezTo>
                  <a:pt x="223" y="285"/>
                  <a:pt x="225" y="286"/>
                  <a:pt x="226" y="286"/>
                </a:cubicBezTo>
                <a:cubicBezTo>
                  <a:pt x="227" y="286"/>
                  <a:pt x="227" y="286"/>
                  <a:pt x="227" y="286"/>
                </a:cubicBezTo>
                <a:cubicBezTo>
                  <a:pt x="229" y="285"/>
                  <a:pt x="231" y="284"/>
                  <a:pt x="232" y="282"/>
                </a:cubicBezTo>
                <a:cubicBezTo>
                  <a:pt x="248" y="246"/>
                  <a:pt x="248" y="246"/>
                  <a:pt x="248" y="246"/>
                </a:cubicBezTo>
                <a:cubicBezTo>
                  <a:pt x="250" y="248"/>
                  <a:pt x="253" y="249"/>
                  <a:pt x="256" y="249"/>
                </a:cubicBezTo>
                <a:cubicBezTo>
                  <a:pt x="256" y="249"/>
                  <a:pt x="256" y="249"/>
                  <a:pt x="256" y="249"/>
                </a:cubicBezTo>
                <a:cubicBezTo>
                  <a:pt x="258" y="249"/>
                  <a:pt x="260" y="248"/>
                  <a:pt x="262" y="247"/>
                </a:cubicBezTo>
                <a:cubicBezTo>
                  <a:pt x="277" y="282"/>
                  <a:pt x="277" y="282"/>
                  <a:pt x="277" y="282"/>
                </a:cubicBezTo>
                <a:cubicBezTo>
                  <a:pt x="278" y="284"/>
                  <a:pt x="280" y="285"/>
                  <a:pt x="282" y="286"/>
                </a:cubicBezTo>
                <a:cubicBezTo>
                  <a:pt x="282" y="286"/>
                  <a:pt x="282" y="286"/>
                  <a:pt x="282" y="286"/>
                </a:cubicBezTo>
                <a:cubicBezTo>
                  <a:pt x="284" y="286"/>
                  <a:pt x="286" y="285"/>
                  <a:pt x="287" y="284"/>
                </a:cubicBezTo>
                <a:cubicBezTo>
                  <a:pt x="292" y="277"/>
                  <a:pt x="292" y="277"/>
                  <a:pt x="292" y="277"/>
                </a:cubicBezTo>
                <a:cubicBezTo>
                  <a:pt x="292" y="277"/>
                  <a:pt x="293" y="277"/>
                  <a:pt x="293" y="277"/>
                </a:cubicBezTo>
                <a:cubicBezTo>
                  <a:pt x="293" y="277"/>
                  <a:pt x="301" y="277"/>
                  <a:pt x="301" y="277"/>
                </a:cubicBezTo>
                <a:cubicBezTo>
                  <a:pt x="301" y="277"/>
                  <a:pt x="302" y="277"/>
                  <a:pt x="302" y="277"/>
                </a:cubicBezTo>
                <a:cubicBezTo>
                  <a:pt x="304" y="277"/>
                  <a:pt x="305" y="276"/>
                  <a:pt x="306" y="275"/>
                </a:cubicBezTo>
                <a:cubicBezTo>
                  <a:pt x="308" y="273"/>
                  <a:pt x="308" y="271"/>
                  <a:pt x="307" y="269"/>
                </a:cubicBezTo>
                <a:cubicBezTo>
                  <a:pt x="296" y="245"/>
                  <a:pt x="296" y="245"/>
                  <a:pt x="296" y="245"/>
                </a:cubicBezTo>
                <a:cubicBezTo>
                  <a:pt x="314" y="241"/>
                  <a:pt x="327" y="225"/>
                  <a:pt x="327" y="207"/>
                </a:cubicBezTo>
                <a:cubicBezTo>
                  <a:pt x="327" y="39"/>
                  <a:pt x="327" y="39"/>
                  <a:pt x="327" y="39"/>
                </a:cubicBezTo>
                <a:cubicBezTo>
                  <a:pt x="327" y="17"/>
                  <a:pt x="310" y="0"/>
                  <a:pt x="289" y="0"/>
                </a:cubicBezTo>
                <a:close/>
                <a:moveTo>
                  <a:pt x="281" y="44"/>
                </a:moveTo>
                <a:cubicBezTo>
                  <a:pt x="285" y="44"/>
                  <a:pt x="285" y="44"/>
                  <a:pt x="285" y="44"/>
                </a:cubicBezTo>
                <a:cubicBezTo>
                  <a:pt x="289" y="44"/>
                  <a:pt x="291" y="46"/>
                  <a:pt x="291" y="50"/>
                </a:cubicBezTo>
                <a:cubicBezTo>
                  <a:pt x="291" y="53"/>
                  <a:pt x="289" y="56"/>
                  <a:pt x="285" y="56"/>
                </a:cubicBezTo>
                <a:cubicBezTo>
                  <a:pt x="281" y="56"/>
                  <a:pt x="281" y="56"/>
                  <a:pt x="281" y="56"/>
                </a:cubicBezTo>
                <a:cubicBezTo>
                  <a:pt x="278" y="56"/>
                  <a:pt x="275" y="53"/>
                  <a:pt x="275" y="50"/>
                </a:cubicBezTo>
                <a:cubicBezTo>
                  <a:pt x="275" y="46"/>
                  <a:pt x="278" y="44"/>
                  <a:pt x="281" y="44"/>
                </a:cubicBezTo>
                <a:close/>
                <a:moveTo>
                  <a:pt x="281" y="81"/>
                </a:moveTo>
                <a:cubicBezTo>
                  <a:pt x="285" y="81"/>
                  <a:pt x="285" y="81"/>
                  <a:pt x="285" y="81"/>
                </a:cubicBezTo>
                <a:cubicBezTo>
                  <a:pt x="289" y="81"/>
                  <a:pt x="291" y="84"/>
                  <a:pt x="291" y="87"/>
                </a:cubicBezTo>
                <a:cubicBezTo>
                  <a:pt x="291" y="90"/>
                  <a:pt x="289" y="93"/>
                  <a:pt x="285" y="93"/>
                </a:cubicBezTo>
                <a:cubicBezTo>
                  <a:pt x="281" y="93"/>
                  <a:pt x="281" y="93"/>
                  <a:pt x="281" y="93"/>
                </a:cubicBezTo>
                <a:cubicBezTo>
                  <a:pt x="278" y="93"/>
                  <a:pt x="275" y="90"/>
                  <a:pt x="275" y="87"/>
                </a:cubicBezTo>
                <a:cubicBezTo>
                  <a:pt x="275" y="84"/>
                  <a:pt x="278" y="81"/>
                  <a:pt x="281" y="81"/>
                </a:cubicBezTo>
                <a:close/>
                <a:moveTo>
                  <a:pt x="247" y="44"/>
                </a:moveTo>
                <a:cubicBezTo>
                  <a:pt x="251" y="44"/>
                  <a:pt x="251" y="44"/>
                  <a:pt x="251" y="44"/>
                </a:cubicBezTo>
                <a:cubicBezTo>
                  <a:pt x="254" y="44"/>
                  <a:pt x="257" y="46"/>
                  <a:pt x="257" y="50"/>
                </a:cubicBezTo>
                <a:cubicBezTo>
                  <a:pt x="257" y="53"/>
                  <a:pt x="254" y="56"/>
                  <a:pt x="251" y="56"/>
                </a:cubicBezTo>
                <a:cubicBezTo>
                  <a:pt x="247" y="56"/>
                  <a:pt x="247" y="56"/>
                  <a:pt x="247" y="56"/>
                </a:cubicBezTo>
                <a:cubicBezTo>
                  <a:pt x="244" y="56"/>
                  <a:pt x="241" y="53"/>
                  <a:pt x="241" y="50"/>
                </a:cubicBezTo>
                <a:cubicBezTo>
                  <a:pt x="241" y="46"/>
                  <a:pt x="244" y="44"/>
                  <a:pt x="247" y="44"/>
                </a:cubicBezTo>
                <a:close/>
                <a:moveTo>
                  <a:pt x="247" y="81"/>
                </a:moveTo>
                <a:cubicBezTo>
                  <a:pt x="251" y="81"/>
                  <a:pt x="251" y="81"/>
                  <a:pt x="251" y="81"/>
                </a:cubicBezTo>
                <a:cubicBezTo>
                  <a:pt x="254" y="81"/>
                  <a:pt x="257" y="84"/>
                  <a:pt x="257" y="87"/>
                </a:cubicBezTo>
                <a:cubicBezTo>
                  <a:pt x="257" y="90"/>
                  <a:pt x="254" y="93"/>
                  <a:pt x="251" y="93"/>
                </a:cubicBezTo>
                <a:cubicBezTo>
                  <a:pt x="247" y="93"/>
                  <a:pt x="247" y="93"/>
                  <a:pt x="247" y="93"/>
                </a:cubicBezTo>
                <a:cubicBezTo>
                  <a:pt x="244" y="93"/>
                  <a:pt x="241" y="90"/>
                  <a:pt x="241" y="87"/>
                </a:cubicBezTo>
                <a:cubicBezTo>
                  <a:pt x="241" y="84"/>
                  <a:pt x="244" y="81"/>
                  <a:pt x="247" y="81"/>
                </a:cubicBezTo>
                <a:close/>
                <a:moveTo>
                  <a:pt x="213" y="44"/>
                </a:moveTo>
                <a:cubicBezTo>
                  <a:pt x="217" y="44"/>
                  <a:pt x="217" y="44"/>
                  <a:pt x="217" y="44"/>
                </a:cubicBezTo>
                <a:cubicBezTo>
                  <a:pt x="220" y="44"/>
                  <a:pt x="223" y="46"/>
                  <a:pt x="223" y="50"/>
                </a:cubicBezTo>
                <a:cubicBezTo>
                  <a:pt x="223" y="53"/>
                  <a:pt x="220" y="56"/>
                  <a:pt x="217" y="56"/>
                </a:cubicBezTo>
                <a:cubicBezTo>
                  <a:pt x="213" y="56"/>
                  <a:pt x="213" y="56"/>
                  <a:pt x="213" y="56"/>
                </a:cubicBezTo>
                <a:cubicBezTo>
                  <a:pt x="210" y="56"/>
                  <a:pt x="207" y="53"/>
                  <a:pt x="207" y="50"/>
                </a:cubicBezTo>
                <a:cubicBezTo>
                  <a:pt x="207" y="46"/>
                  <a:pt x="210" y="44"/>
                  <a:pt x="213" y="44"/>
                </a:cubicBezTo>
                <a:close/>
                <a:moveTo>
                  <a:pt x="213" y="81"/>
                </a:moveTo>
                <a:cubicBezTo>
                  <a:pt x="217" y="81"/>
                  <a:pt x="217" y="81"/>
                  <a:pt x="217" y="81"/>
                </a:cubicBezTo>
                <a:cubicBezTo>
                  <a:pt x="220" y="81"/>
                  <a:pt x="223" y="84"/>
                  <a:pt x="223" y="87"/>
                </a:cubicBezTo>
                <a:cubicBezTo>
                  <a:pt x="223" y="90"/>
                  <a:pt x="220" y="93"/>
                  <a:pt x="217" y="93"/>
                </a:cubicBezTo>
                <a:cubicBezTo>
                  <a:pt x="213" y="93"/>
                  <a:pt x="213" y="93"/>
                  <a:pt x="213" y="93"/>
                </a:cubicBezTo>
                <a:cubicBezTo>
                  <a:pt x="210" y="93"/>
                  <a:pt x="207" y="90"/>
                  <a:pt x="207" y="87"/>
                </a:cubicBezTo>
                <a:cubicBezTo>
                  <a:pt x="207" y="84"/>
                  <a:pt x="210" y="81"/>
                  <a:pt x="213" y="81"/>
                </a:cubicBezTo>
                <a:close/>
                <a:moveTo>
                  <a:pt x="145" y="44"/>
                </a:moveTo>
                <a:cubicBezTo>
                  <a:pt x="148" y="44"/>
                  <a:pt x="148" y="44"/>
                  <a:pt x="148" y="44"/>
                </a:cubicBezTo>
                <a:cubicBezTo>
                  <a:pt x="152" y="44"/>
                  <a:pt x="154" y="46"/>
                  <a:pt x="154" y="50"/>
                </a:cubicBezTo>
                <a:cubicBezTo>
                  <a:pt x="154" y="53"/>
                  <a:pt x="152" y="56"/>
                  <a:pt x="148" y="56"/>
                </a:cubicBezTo>
                <a:cubicBezTo>
                  <a:pt x="145" y="56"/>
                  <a:pt x="145" y="56"/>
                  <a:pt x="145" y="56"/>
                </a:cubicBezTo>
                <a:cubicBezTo>
                  <a:pt x="141" y="56"/>
                  <a:pt x="139" y="53"/>
                  <a:pt x="139" y="50"/>
                </a:cubicBezTo>
                <a:cubicBezTo>
                  <a:pt x="139" y="46"/>
                  <a:pt x="141" y="44"/>
                  <a:pt x="145" y="44"/>
                </a:cubicBezTo>
                <a:close/>
                <a:moveTo>
                  <a:pt x="145" y="81"/>
                </a:moveTo>
                <a:cubicBezTo>
                  <a:pt x="148" y="81"/>
                  <a:pt x="148" y="81"/>
                  <a:pt x="148" y="81"/>
                </a:cubicBezTo>
                <a:cubicBezTo>
                  <a:pt x="152" y="81"/>
                  <a:pt x="154" y="84"/>
                  <a:pt x="154" y="87"/>
                </a:cubicBezTo>
                <a:cubicBezTo>
                  <a:pt x="154" y="90"/>
                  <a:pt x="152" y="93"/>
                  <a:pt x="148" y="93"/>
                </a:cubicBezTo>
                <a:cubicBezTo>
                  <a:pt x="145" y="93"/>
                  <a:pt x="145" y="93"/>
                  <a:pt x="145" y="93"/>
                </a:cubicBezTo>
                <a:cubicBezTo>
                  <a:pt x="141" y="93"/>
                  <a:pt x="139" y="90"/>
                  <a:pt x="139" y="87"/>
                </a:cubicBezTo>
                <a:cubicBezTo>
                  <a:pt x="139" y="84"/>
                  <a:pt x="141" y="81"/>
                  <a:pt x="145" y="81"/>
                </a:cubicBezTo>
                <a:close/>
                <a:moveTo>
                  <a:pt x="110" y="44"/>
                </a:moveTo>
                <a:cubicBezTo>
                  <a:pt x="114" y="44"/>
                  <a:pt x="114" y="44"/>
                  <a:pt x="114" y="44"/>
                </a:cubicBezTo>
                <a:cubicBezTo>
                  <a:pt x="118" y="44"/>
                  <a:pt x="120" y="46"/>
                  <a:pt x="120" y="50"/>
                </a:cubicBezTo>
                <a:cubicBezTo>
                  <a:pt x="120" y="53"/>
                  <a:pt x="118" y="56"/>
                  <a:pt x="114" y="56"/>
                </a:cubicBezTo>
                <a:cubicBezTo>
                  <a:pt x="110" y="56"/>
                  <a:pt x="110" y="56"/>
                  <a:pt x="110" y="56"/>
                </a:cubicBezTo>
                <a:cubicBezTo>
                  <a:pt x="107" y="56"/>
                  <a:pt x="104" y="53"/>
                  <a:pt x="104" y="50"/>
                </a:cubicBezTo>
                <a:cubicBezTo>
                  <a:pt x="104" y="46"/>
                  <a:pt x="107" y="44"/>
                  <a:pt x="110" y="44"/>
                </a:cubicBezTo>
                <a:close/>
                <a:moveTo>
                  <a:pt x="110" y="81"/>
                </a:moveTo>
                <a:cubicBezTo>
                  <a:pt x="114" y="81"/>
                  <a:pt x="114" y="81"/>
                  <a:pt x="114" y="81"/>
                </a:cubicBezTo>
                <a:cubicBezTo>
                  <a:pt x="118" y="81"/>
                  <a:pt x="120" y="84"/>
                  <a:pt x="120" y="87"/>
                </a:cubicBezTo>
                <a:cubicBezTo>
                  <a:pt x="120" y="90"/>
                  <a:pt x="118" y="93"/>
                  <a:pt x="114" y="93"/>
                </a:cubicBezTo>
                <a:cubicBezTo>
                  <a:pt x="110" y="93"/>
                  <a:pt x="110" y="93"/>
                  <a:pt x="110" y="93"/>
                </a:cubicBezTo>
                <a:cubicBezTo>
                  <a:pt x="107" y="93"/>
                  <a:pt x="104" y="90"/>
                  <a:pt x="104" y="87"/>
                </a:cubicBezTo>
                <a:cubicBezTo>
                  <a:pt x="104" y="84"/>
                  <a:pt x="107" y="81"/>
                  <a:pt x="110" y="81"/>
                </a:cubicBezTo>
                <a:close/>
                <a:moveTo>
                  <a:pt x="76" y="44"/>
                </a:moveTo>
                <a:cubicBezTo>
                  <a:pt x="80" y="44"/>
                  <a:pt x="80" y="44"/>
                  <a:pt x="80" y="44"/>
                </a:cubicBezTo>
                <a:cubicBezTo>
                  <a:pt x="83" y="44"/>
                  <a:pt x="86" y="46"/>
                  <a:pt x="86" y="50"/>
                </a:cubicBezTo>
                <a:cubicBezTo>
                  <a:pt x="86" y="53"/>
                  <a:pt x="83" y="56"/>
                  <a:pt x="80" y="56"/>
                </a:cubicBezTo>
                <a:cubicBezTo>
                  <a:pt x="76" y="56"/>
                  <a:pt x="76" y="56"/>
                  <a:pt x="76" y="56"/>
                </a:cubicBezTo>
                <a:cubicBezTo>
                  <a:pt x="73" y="56"/>
                  <a:pt x="70" y="53"/>
                  <a:pt x="70" y="50"/>
                </a:cubicBezTo>
                <a:cubicBezTo>
                  <a:pt x="70" y="46"/>
                  <a:pt x="73" y="44"/>
                  <a:pt x="76" y="44"/>
                </a:cubicBezTo>
                <a:close/>
                <a:moveTo>
                  <a:pt x="76" y="81"/>
                </a:moveTo>
                <a:cubicBezTo>
                  <a:pt x="80" y="81"/>
                  <a:pt x="80" y="81"/>
                  <a:pt x="80" y="81"/>
                </a:cubicBezTo>
                <a:cubicBezTo>
                  <a:pt x="83" y="81"/>
                  <a:pt x="86" y="84"/>
                  <a:pt x="86" y="87"/>
                </a:cubicBezTo>
                <a:cubicBezTo>
                  <a:pt x="86" y="90"/>
                  <a:pt x="83" y="93"/>
                  <a:pt x="80" y="93"/>
                </a:cubicBezTo>
                <a:cubicBezTo>
                  <a:pt x="76" y="93"/>
                  <a:pt x="76" y="93"/>
                  <a:pt x="76" y="93"/>
                </a:cubicBezTo>
                <a:cubicBezTo>
                  <a:pt x="73" y="93"/>
                  <a:pt x="70" y="90"/>
                  <a:pt x="70" y="87"/>
                </a:cubicBezTo>
                <a:cubicBezTo>
                  <a:pt x="70" y="84"/>
                  <a:pt x="73" y="81"/>
                  <a:pt x="76" y="81"/>
                </a:cubicBezTo>
                <a:close/>
                <a:moveTo>
                  <a:pt x="42" y="44"/>
                </a:moveTo>
                <a:cubicBezTo>
                  <a:pt x="46" y="44"/>
                  <a:pt x="46" y="44"/>
                  <a:pt x="46" y="44"/>
                </a:cubicBezTo>
                <a:cubicBezTo>
                  <a:pt x="49" y="44"/>
                  <a:pt x="52" y="46"/>
                  <a:pt x="52" y="50"/>
                </a:cubicBezTo>
                <a:cubicBezTo>
                  <a:pt x="52" y="53"/>
                  <a:pt x="49" y="56"/>
                  <a:pt x="46" y="56"/>
                </a:cubicBezTo>
                <a:cubicBezTo>
                  <a:pt x="42" y="56"/>
                  <a:pt x="42" y="56"/>
                  <a:pt x="42" y="56"/>
                </a:cubicBezTo>
                <a:cubicBezTo>
                  <a:pt x="39" y="56"/>
                  <a:pt x="36" y="53"/>
                  <a:pt x="36" y="50"/>
                </a:cubicBezTo>
                <a:cubicBezTo>
                  <a:pt x="36" y="46"/>
                  <a:pt x="39" y="44"/>
                  <a:pt x="42" y="44"/>
                </a:cubicBezTo>
                <a:close/>
                <a:moveTo>
                  <a:pt x="42" y="81"/>
                </a:moveTo>
                <a:cubicBezTo>
                  <a:pt x="46" y="81"/>
                  <a:pt x="46" y="81"/>
                  <a:pt x="46" y="81"/>
                </a:cubicBezTo>
                <a:cubicBezTo>
                  <a:pt x="49" y="81"/>
                  <a:pt x="52" y="84"/>
                  <a:pt x="52" y="87"/>
                </a:cubicBezTo>
                <a:cubicBezTo>
                  <a:pt x="52" y="90"/>
                  <a:pt x="49" y="93"/>
                  <a:pt x="46" y="93"/>
                </a:cubicBezTo>
                <a:cubicBezTo>
                  <a:pt x="42" y="93"/>
                  <a:pt x="42" y="93"/>
                  <a:pt x="42" y="93"/>
                </a:cubicBezTo>
                <a:cubicBezTo>
                  <a:pt x="39" y="93"/>
                  <a:pt x="36" y="90"/>
                  <a:pt x="36" y="87"/>
                </a:cubicBezTo>
                <a:cubicBezTo>
                  <a:pt x="36" y="84"/>
                  <a:pt x="39" y="81"/>
                  <a:pt x="42" y="81"/>
                </a:cubicBezTo>
                <a:close/>
                <a:moveTo>
                  <a:pt x="166" y="211"/>
                </a:moveTo>
                <a:cubicBezTo>
                  <a:pt x="42" y="211"/>
                  <a:pt x="42" y="211"/>
                  <a:pt x="42" y="211"/>
                </a:cubicBezTo>
                <a:cubicBezTo>
                  <a:pt x="39" y="211"/>
                  <a:pt x="36" y="208"/>
                  <a:pt x="36" y="205"/>
                </a:cubicBezTo>
                <a:cubicBezTo>
                  <a:pt x="36" y="202"/>
                  <a:pt x="39" y="199"/>
                  <a:pt x="42" y="199"/>
                </a:cubicBezTo>
                <a:cubicBezTo>
                  <a:pt x="166" y="199"/>
                  <a:pt x="166" y="199"/>
                  <a:pt x="166" y="199"/>
                </a:cubicBezTo>
                <a:cubicBezTo>
                  <a:pt x="170" y="199"/>
                  <a:pt x="172" y="202"/>
                  <a:pt x="172" y="205"/>
                </a:cubicBezTo>
                <a:cubicBezTo>
                  <a:pt x="172" y="208"/>
                  <a:pt x="170" y="211"/>
                  <a:pt x="166" y="211"/>
                </a:cubicBezTo>
                <a:close/>
                <a:moveTo>
                  <a:pt x="166" y="170"/>
                </a:moveTo>
                <a:cubicBezTo>
                  <a:pt x="42" y="170"/>
                  <a:pt x="42" y="170"/>
                  <a:pt x="42" y="170"/>
                </a:cubicBezTo>
                <a:cubicBezTo>
                  <a:pt x="39" y="170"/>
                  <a:pt x="36" y="168"/>
                  <a:pt x="36" y="165"/>
                </a:cubicBezTo>
                <a:cubicBezTo>
                  <a:pt x="36" y="162"/>
                  <a:pt x="39" y="159"/>
                  <a:pt x="42" y="159"/>
                </a:cubicBezTo>
                <a:cubicBezTo>
                  <a:pt x="166" y="159"/>
                  <a:pt x="166" y="159"/>
                  <a:pt x="166" y="159"/>
                </a:cubicBezTo>
                <a:cubicBezTo>
                  <a:pt x="170" y="159"/>
                  <a:pt x="172" y="162"/>
                  <a:pt x="172" y="165"/>
                </a:cubicBezTo>
                <a:cubicBezTo>
                  <a:pt x="172" y="168"/>
                  <a:pt x="170" y="170"/>
                  <a:pt x="166" y="170"/>
                </a:cubicBezTo>
                <a:close/>
                <a:moveTo>
                  <a:pt x="183" y="93"/>
                </a:moveTo>
                <a:cubicBezTo>
                  <a:pt x="179" y="93"/>
                  <a:pt x="179" y="93"/>
                  <a:pt x="179" y="93"/>
                </a:cubicBezTo>
                <a:cubicBezTo>
                  <a:pt x="176" y="93"/>
                  <a:pt x="173" y="90"/>
                  <a:pt x="173" y="87"/>
                </a:cubicBezTo>
                <a:cubicBezTo>
                  <a:pt x="173" y="84"/>
                  <a:pt x="176" y="81"/>
                  <a:pt x="179" y="81"/>
                </a:cubicBezTo>
                <a:cubicBezTo>
                  <a:pt x="183" y="81"/>
                  <a:pt x="183" y="81"/>
                  <a:pt x="183" y="81"/>
                </a:cubicBezTo>
                <a:cubicBezTo>
                  <a:pt x="186" y="81"/>
                  <a:pt x="189" y="84"/>
                  <a:pt x="189" y="87"/>
                </a:cubicBezTo>
                <a:cubicBezTo>
                  <a:pt x="189" y="90"/>
                  <a:pt x="186" y="93"/>
                  <a:pt x="183" y="93"/>
                </a:cubicBezTo>
                <a:close/>
                <a:moveTo>
                  <a:pt x="183" y="56"/>
                </a:moveTo>
                <a:cubicBezTo>
                  <a:pt x="179" y="56"/>
                  <a:pt x="179" y="56"/>
                  <a:pt x="179" y="56"/>
                </a:cubicBezTo>
                <a:cubicBezTo>
                  <a:pt x="176" y="56"/>
                  <a:pt x="173" y="53"/>
                  <a:pt x="173" y="50"/>
                </a:cubicBezTo>
                <a:cubicBezTo>
                  <a:pt x="173" y="46"/>
                  <a:pt x="176" y="44"/>
                  <a:pt x="179" y="44"/>
                </a:cubicBezTo>
                <a:cubicBezTo>
                  <a:pt x="183" y="44"/>
                  <a:pt x="183" y="44"/>
                  <a:pt x="183" y="44"/>
                </a:cubicBezTo>
                <a:cubicBezTo>
                  <a:pt x="186" y="44"/>
                  <a:pt x="189" y="46"/>
                  <a:pt x="189" y="50"/>
                </a:cubicBezTo>
                <a:cubicBezTo>
                  <a:pt x="189" y="53"/>
                  <a:pt x="186" y="56"/>
                  <a:pt x="183" y="56"/>
                </a:cubicBezTo>
                <a:close/>
                <a:moveTo>
                  <a:pt x="310" y="186"/>
                </a:moveTo>
                <a:cubicBezTo>
                  <a:pt x="300" y="194"/>
                  <a:pt x="300" y="194"/>
                  <a:pt x="300" y="194"/>
                </a:cubicBezTo>
                <a:cubicBezTo>
                  <a:pt x="305" y="205"/>
                  <a:pt x="305" y="205"/>
                  <a:pt x="305" y="205"/>
                </a:cubicBezTo>
                <a:cubicBezTo>
                  <a:pt x="306" y="207"/>
                  <a:pt x="306" y="209"/>
                  <a:pt x="305" y="211"/>
                </a:cubicBezTo>
                <a:cubicBezTo>
                  <a:pt x="304" y="212"/>
                  <a:pt x="303" y="214"/>
                  <a:pt x="301" y="214"/>
                </a:cubicBezTo>
                <a:cubicBezTo>
                  <a:pt x="288" y="215"/>
                  <a:pt x="288" y="215"/>
                  <a:pt x="288" y="215"/>
                </a:cubicBezTo>
                <a:cubicBezTo>
                  <a:pt x="288" y="228"/>
                  <a:pt x="288" y="228"/>
                  <a:pt x="288" y="228"/>
                </a:cubicBezTo>
                <a:cubicBezTo>
                  <a:pt x="287" y="230"/>
                  <a:pt x="286" y="232"/>
                  <a:pt x="285" y="233"/>
                </a:cubicBezTo>
                <a:cubicBezTo>
                  <a:pt x="284" y="233"/>
                  <a:pt x="283" y="233"/>
                  <a:pt x="282" y="233"/>
                </a:cubicBezTo>
                <a:cubicBezTo>
                  <a:pt x="281" y="233"/>
                  <a:pt x="280" y="233"/>
                  <a:pt x="280" y="233"/>
                </a:cubicBezTo>
                <a:cubicBezTo>
                  <a:pt x="268" y="228"/>
                  <a:pt x="268" y="228"/>
                  <a:pt x="268" y="228"/>
                </a:cubicBezTo>
                <a:cubicBezTo>
                  <a:pt x="261" y="239"/>
                  <a:pt x="261" y="239"/>
                  <a:pt x="261" y="239"/>
                </a:cubicBezTo>
                <a:cubicBezTo>
                  <a:pt x="260" y="240"/>
                  <a:pt x="258" y="241"/>
                  <a:pt x="256" y="241"/>
                </a:cubicBezTo>
                <a:cubicBezTo>
                  <a:pt x="256" y="241"/>
                  <a:pt x="256" y="241"/>
                  <a:pt x="256" y="241"/>
                </a:cubicBezTo>
                <a:cubicBezTo>
                  <a:pt x="254" y="241"/>
                  <a:pt x="252" y="240"/>
                  <a:pt x="251" y="239"/>
                </a:cubicBezTo>
                <a:cubicBezTo>
                  <a:pt x="244" y="229"/>
                  <a:pt x="244" y="229"/>
                  <a:pt x="244" y="229"/>
                </a:cubicBezTo>
                <a:cubicBezTo>
                  <a:pt x="232" y="234"/>
                  <a:pt x="232" y="234"/>
                  <a:pt x="232" y="234"/>
                </a:cubicBezTo>
                <a:cubicBezTo>
                  <a:pt x="231" y="235"/>
                  <a:pt x="231" y="235"/>
                  <a:pt x="230" y="235"/>
                </a:cubicBezTo>
                <a:cubicBezTo>
                  <a:pt x="229" y="235"/>
                  <a:pt x="228" y="235"/>
                  <a:pt x="227" y="234"/>
                </a:cubicBezTo>
                <a:cubicBezTo>
                  <a:pt x="225" y="233"/>
                  <a:pt x="224" y="232"/>
                  <a:pt x="224" y="230"/>
                </a:cubicBezTo>
                <a:cubicBezTo>
                  <a:pt x="223" y="217"/>
                  <a:pt x="223" y="217"/>
                  <a:pt x="223" y="217"/>
                </a:cubicBezTo>
                <a:cubicBezTo>
                  <a:pt x="210" y="217"/>
                  <a:pt x="210" y="217"/>
                  <a:pt x="210" y="217"/>
                </a:cubicBezTo>
                <a:cubicBezTo>
                  <a:pt x="208" y="216"/>
                  <a:pt x="206" y="215"/>
                  <a:pt x="205" y="214"/>
                </a:cubicBezTo>
                <a:cubicBezTo>
                  <a:pt x="204" y="212"/>
                  <a:pt x="204" y="210"/>
                  <a:pt x="205" y="209"/>
                </a:cubicBezTo>
                <a:cubicBezTo>
                  <a:pt x="210" y="197"/>
                  <a:pt x="210" y="197"/>
                  <a:pt x="210" y="197"/>
                </a:cubicBezTo>
                <a:cubicBezTo>
                  <a:pt x="199" y="190"/>
                  <a:pt x="199" y="190"/>
                  <a:pt x="199" y="190"/>
                </a:cubicBezTo>
                <a:cubicBezTo>
                  <a:pt x="198" y="189"/>
                  <a:pt x="197" y="187"/>
                  <a:pt x="196" y="185"/>
                </a:cubicBezTo>
                <a:cubicBezTo>
                  <a:pt x="196" y="183"/>
                  <a:pt x="197" y="182"/>
                  <a:pt x="199" y="180"/>
                </a:cubicBezTo>
                <a:cubicBezTo>
                  <a:pt x="209" y="173"/>
                  <a:pt x="209" y="173"/>
                  <a:pt x="209" y="173"/>
                </a:cubicBezTo>
                <a:cubicBezTo>
                  <a:pt x="203" y="161"/>
                  <a:pt x="203" y="161"/>
                  <a:pt x="203" y="161"/>
                </a:cubicBezTo>
                <a:cubicBezTo>
                  <a:pt x="202" y="160"/>
                  <a:pt x="202" y="158"/>
                  <a:pt x="203" y="156"/>
                </a:cubicBezTo>
                <a:cubicBezTo>
                  <a:pt x="204" y="154"/>
                  <a:pt x="206" y="153"/>
                  <a:pt x="208" y="153"/>
                </a:cubicBezTo>
                <a:cubicBezTo>
                  <a:pt x="221" y="152"/>
                  <a:pt x="221" y="152"/>
                  <a:pt x="221" y="152"/>
                </a:cubicBezTo>
                <a:cubicBezTo>
                  <a:pt x="221" y="139"/>
                  <a:pt x="221" y="139"/>
                  <a:pt x="221" y="139"/>
                </a:cubicBezTo>
                <a:cubicBezTo>
                  <a:pt x="221" y="137"/>
                  <a:pt x="222" y="135"/>
                  <a:pt x="224" y="134"/>
                </a:cubicBezTo>
                <a:cubicBezTo>
                  <a:pt x="225" y="134"/>
                  <a:pt x="226" y="133"/>
                  <a:pt x="227" y="133"/>
                </a:cubicBezTo>
                <a:cubicBezTo>
                  <a:pt x="228" y="133"/>
                  <a:pt x="228" y="133"/>
                  <a:pt x="229" y="134"/>
                </a:cubicBezTo>
                <a:cubicBezTo>
                  <a:pt x="241" y="139"/>
                  <a:pt x="241" y="139"/>
                  <a:pt x="241" y="139"/>
                </a:cubicBezTo>
                <a:cubicBezTo>
                  <a:pt x="248" y="128"/>
                  <a:pt x="248" y="128"/>
                  <a:pt x="248" y="128"/>
                </a:cubicBezTo>
                <a:cubicBezTo>
                  <a:pt x="249" y="127"/>
                  <a:pt x="251" y="126"/>
                  <a:pt x="253" y="126"/>
                </a:cubicBezTo>
                <a:cubicBezTo>
                  <a:pt x="253" y="126"/>
                  <a:pt x="253" y="126"/>
                  <a:pt x="253" y="126"/>
                </a:cubicBezTo>
                <a:cubicBezTo>
                  <a:pt x="255" y="126"/>
                  <a:pt x="256" y="126"/>
                  <a:pt x="257" y="128"/>
                </a:cubicBezTo>
                <a:cubicBezTo>
                  <a:pt x="265" y="138"/>
                  <a:pt x="265" y="138"/>
                  <a:pt x="265" y="138"/>
                </a:cubicBezTo>
                <a:cubicBezTo>
                  <a:pt x="276" y="132"/>
                  <a:pt x="276" y="132"/>
                  <a:pt x="276" y="132"/>
                </a:cubicBezTo>
                <a:cubicBezTo>
                  <a:pt x="277" y="132"/>
                  <a:pt x="278" y="132"/>
                  <a:pt x="279" y="132"/>
                </a:cubicBezTo>
                <a:cubicBezTo>
                  <a:pt x="280" y="132"/>
                  <a:pt x="281" y="132"/>
                  <a:pt x="282" y="132"/>
                </a:cubicBezTo>
                <a:cubicBezTo>
                  <a:pt x="283" y="133"/>
                  <a:pt x="284" y="135"/>
                  <a:pt x="285" y="137"/>
                </a:cubicBezTo>
                <a:cubicBezTo>
                  <a:pt x="286" y="150"/>
                  <a:pt x="286" y="150"/>
                  <a:pt x="286" y="150"/>
                </a:cubicBezTo>
                <a:cubicBezTo>
                  <a:pt x="299" y="150"/>
                  <a:pt x="299" y="150"/>
                  <a:pt x="299" y="150"/>
                </a:cubicBezTo>
                <a:cubicBezTo>
                  <a:pt x="301" y="150"/>
                  <a:pt x="303" y="151"/>
                  <a:pt x="304" y="153"/>
                </a:cubicBezTo>
                <a:cubicBezTo>
                  <a:pt x="305" y="154"/>
                  <a:pt x="305" y="156"/>
                  <a:pt x="304" y="158"/>
                </a:cubicBezTo>
                <a:cubicBezTo>
                  <a:pt x="299" y="170"/>
                  <a:pt x="299" y="170"/>
                  <a:pt x="299" y="170"/>
                </a:cubicBezTo>
                <a:cubicBezTo>
                  <a:pt x="310" y="177"/>
                  <a:pt x="310" y="177"/>
                  <a:pt x="310" y="177"/>
                </a:cubicBezTo>
                <a:cubicBezTo>
                  <a:pt x="311" y="178"/>
                  <a:pt x="312" y="180"/>
                  <a:pt x="312" y="182"/>
                </a:cubicBezTo>
                <a:cubicBezTo>
                  <a:pt x="312" y="183"/>
                  <a:pt x="311" y="185"/>
                  <a:pt x="310" y="186"/>
                </a:cubicBezTo>
                <a:close/>
                <a:moveTo>
                  <a:pt x="254" y="150"/>
                </a:moveTo>
                <a:cubicBezTo>
                  <a:pt x="235" y="150"/>
                  <a:pt x="220" y="165"/>
                  <a:pt x="220" y="184"/>
                </a:cubicBezTo>
                <a:cubicBezTo>
                  <a:pt x="220" y="203"/>
                  <a:pt x="235" y="218"/>
                  <a:pt x="254" y="218"/>
                </a:cubicBezTo>
                <a:cubicBezTo>
                  <a:pt x="273" y="218"/>
                  <a:pt x="289" y="203"/>
                  <a:pt x="289" y="184"/>
                </a:cubicBezTo>
                <a:cubicBezTo>
                  <a:pt x="289" y="165"/>
                  <a:pt x="273" y="150"/>
                  <a:pt x="254" y="150"/>
                </a:cubicBezTo>
                <a:close/>
              </a:path>
            </a:pathLst>
          </a:custGeom>
          <a:solidFill>
            <a:schemeClr val="bg1"/>
          </a:solidFill>
          <a:ln>
            <a:noFill/>
          </a:ln>
        </p:spPr>
        <p:txBody>
          <a:bodyPr vert="horz" wrap="square" lIns="106919" tIns="53459" rIns="106919" bIns="53459" numCol="1" anchor="t" anchorCtr="0" compatLnSpc="1"/>
          <a:lstStyle/>
          <a:p>
            <a:endParaRPr lang="zh-CN" altLang="en-US" sz="2105">
              <a:latin typeface="微软雅黑" panose="020B0503020204020204" pitchFamily="34" charset="-122"/>
              <a:ea typeface="微软雅黑" panose="020B0503020204020204" pitchFamily="34" charset="-122"/>
            </a:endParaRPr>
          </a:p>
        </p:txBody>
      </p:sp>
      <p:sp>
        <p:nvSpPr>
          <p:cNvPr id="80" name="Freeform 18"/>
          <p:cNvSpPr>
            <a:spLocks noEditPoints="1"/>
          </p:cNvSpPr>
          <p:nvPr/>
        </p:nvSpPr>
        <p:spPr bwMode="auto">
          <a:xfrm>
            <a:off x="1435386" y="3747359"/>
            <a:ext cx="560404" cy="461315"/>
          </a:xfrm>
          <a:custGeom>
            <a:avLst/>
            <a:gdLst>
              <a:gd name="T0" fmla="*/ 151 w 350"/>
              <a:gd name="T1" fmla="*/ 57 h 287"/>
              <a:gd name="T2" fmla="*/ 161 w 350"/>
              <a:gd name="T3" fmla="*/ 106 h 287"/>
              <a:gd name="T4" fmla="*/ 181 w 350"/>
              <a:gd name="T5" fmla="*/ 83 h 287"/>
              <a:gd name="T6" fmla="*/ 191 w 350"/>
              <a:gd name="T7" fmla="*/ 106 h 287"/>
              <a:gd name="T8" fmla="*/ 191 w 350"/>
              <a:gd name="T9" fmla="*/ 54 h 287"/>
              <a:gd name="T10" fmla="*/ 181 w 350"/>
              <a:gd name="T11" fmla="*/ 73 h 287"/>
              <a:gd name="T12" fmla="*/ 161 w 350"/>
              <a:gd name="T13" fmla="*/ 54 h 287"/>
              <a:gd name="T14" fmla="*/ 51 w 350"/>
              <a:gd name="T15" fmla="*/ 128 h 287"/>
              <a:gd name="T16" fmla="*/ 130 w 350"/>
              <a:gd name="T17" fmla="*/ 201 h 287"/>
              <a:gd name="T18" fmla="*/ 86 w 350"/>
              <a:gd name="T19" fmla="*/ 230 h 287"/>
              <a:gd name="T20" fmla="*/ 0 w 350"/>
              <a:gd name="T21" fmla="*/ 267 h 287"/>
              <a:gd name="T22" fmla="*/ 92 w 350"/>
              <a:gd name="T23" fmla="*/ 286 h 287"/>
              <a:gd name="T24" fmla="*/ 185 w 350"/>
              <a:gd name="T25" fmla="*/ 267 h 287"/>
              <a:gd name="T26" fmla="*/ 88 w 350"/>
              <a:gd name="T27" fmla="*/ 207 h 287"/>
              <a:gd name="T28" fmla="*/ 81 w 350"/>
              <a:gd name="T29" fmla="*/ 216 h 287"/>
              <a:gd name="T30" fmla="*/ 96 w 350"/>
              <a:gd name="T31" fmla="*/ 225 h 287"/>
              <a:gd name="T32" fmla="*/ 104 w 350"/>
              <a:gd name="T33" fmla="*/ 211 h 287"/>
              <a:gd name="T34" fmla="*/ 285 w 350"/>
              <a:gd name="T35" fmla="*/ 99 h 287"/>
              <a:gd name="T36" fmla="*/ 267 w 350"/>
              <a:gd name="T37" fmla="*/ 53 h 287"/>
              <a:gd name="T38" fmla="*/ 248 w 350"/>
              <a:gd name="T39" fmla="*/ 99 h 287"/>
              <a:gd name="T40" fmla="*/ 258 w 350"/>
              <a:gd name="T41" fmla="*/ 93 h 287"/>
              <a:gd name="T42" fmla="*/ 256 w 350"/>
              <a:gd name="T43" fmla="*/ 72 h 287"/>
              <a:gd name="T44" fmla="*/ 267 w 350"/>
              <a:gd name="T45" fmla="*/ 62 h 287"/>
              <a:gd name="T46" fmla="*/ 277 w 350"/>
              <a:gd name="T47" fmla="*/ 72 h 287"/>
              <a:gd name="T48" fmla="*/ 275 w 350"/>
              <a:gd name="T49" fmla="*/ 93 h 287"/>
              <a:gd name="T50" fmla="*/ 262 w 350"/>
              <a:gd name="T51" fmla="*/ 96 h 287"/>
              <a:gd name="T52" fmla="*/ 339 w 350"/>
              <a:gd name="T53" fmla="*/ 39 h 287"/>
              <a:gd name="T54" fmla="*/ 12 w 350"/>
              <a:gd name="T55" fmla="*/ 39 h 287"/>
              <a:gd name="T56" fmla="*/ 0 w 350"/>
              <a:gd name="T57" fmla="*/ 223 h 287"/>
              <a:gd name="T58" fmla="*/ 50 w 350"/>
              <a:gd name="T59" fmla="*/ 27 h 287"/>
              <a:gd name="T60" fmla="*/ 312 w 350"/>
              <a:gd name="T61" fmla="*/ 198 h 287"/>
              <a:gd name="T62" fmla="*/ 224 w 350"/>
              <a:gd name="T63" fmla="*/ 178 h 287"/>
              <a:gd name="T64" fmla="*/ 185 w 350"/>
              <a:gd name="T65" fmla="*/ 224 h 287"/>
              <a:gd name="T66" fmla="*/ 339 w 350"/>
              <a:gd name="T67" fmla="*/ 198 h 287"/>
              <a:gd name="T68" fmla="*/ 206 w 350"/>
              <a:gd name="T69" fmla="*/ 121 h 287"/>
              <a:gd name="T70" fmla="*/ 208 w 350"/>
              <a:gd name="T71" fmla="*/ 129 h 287"/>
              <a:gd name="T72" fmla="*/ 238 w 350"/>
              <a:gd name="T73" fmla="*/ 124 h 287"/>
              <a:gd name="T74" fmla="*/ 222 w 350"/>
              <a:gd name="T75" fmla="*/ 118 h 287"/>
              <a:gd name="T76" fmla="*/ 236 w 350"/>
              <a:gd name="T77" fmla="*/ 97 h 287"/>
              <a:gd name="T78" fmla="*/ 212 w 350"/>
              <a:gd name="T79" fmla="*/ 85 h 287"/>
              <a:gd name="T80" fmla="*/ 206 w 350"/>
              <a:gd name="T81" fmla="*/ 92 h 287"/>
              <a:gd name="T82" fmla="*/ 210 w 350"/>
              <a:gd name="T83" fmla="*/ 94 h 287"/>
              <a:gd name="T84" fmla="*/ 217 w 350"/>
              <a:gd name="T85" fmla="*/ 93 h 287"/>
              <a:gd name="T86" fmla="*/ 223 w 350"/>
              <a:gd name="T87" fmla="*/ 10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0" h="287">
                <a:moveTo>
                  <a:pt x="161" y="54"/>
                </a:moveTo>
                <a:cubicBezTo>
                  <a:pt x="154" y="54"/>
                  <a:pt x="154" y="54"/>
                  <a:pt x="154" y="54"/>
                </a:cubicBezTo>
                <a:cubicBezTo>
                  <a:pt x="152" y="54"/>
                  <a:pt x="151" y="55"/>
                  <a:pt x="151" y="57"/>
                </a:cubicBezTo>
                <a:cubicBezTo>
                  <a:pt x="151" y="103"/>
                  <a:pt x="151" y="103"/>
                  <a:pt x="151" y="103"/>
                </a:cubicBezTo>
                <a:cubicBezTo>
                  <a:pt x="151" y="104"/>
                  <a:pt x="152" y="106"/>
                  <a:pt x="154" y="106"/>
                </a:cubicBezTo>
                <a:cubicBezTo>
                  <a:pt x="161" y="106"/>
                  <a:pt x="161" y="106"/>
                  <a:pt x="161" y="106"/>
                </a:cubicBezTo>
                <a:cubicBezTo>
                  <a:pt x="162" y="106"/>
                  <a:pt x="164" y="104"/>
                  <a:pt x="164" y="103"/>
                </a:cubicBezTo>
                <a:cubicBezTo>
                  <a:pt x="164" y="83"/>
                  <a:pt x="164" y="83"/>
                  <a:pt x="164" y="83"/>
                </a:cubicBezTo>
                <a:cubicBezTo>
                  <a:pt x="181" y="83"/>
                  <a:pt x="181" y="83"/>
                  <a:pt x="181" y="83"/>
                </a:cubicBezTo>
                <a:cubicBezTo>
                  <a:pt x="181" y="103"/>
                  <a:pt x="181" y="103"/>
                  <a:pt x="181" y="103"/>
                </a:cubicBezTo>
                <a:cubicBezTo>
                  <a:pt x="181" y="104"/>
                  <a:pt x="183" y="106"/>
                  <a:pt x="184" y="106"/>
                </a:cubicBezTo>
                <a:cubicBezTo>
                  <a:pt x="191" y="106"/>
                  <a:pt x="191" y="106"/>
                  <a:pt x="191" y="106"/>
                </a:cubicBezTo>
                <a:cubicBezTo>
                  <a:pt x="193" y="106"/>
                  <a:pt x="194" y="104"/>
                  <a:pt x="194" y="103"/>
                </a:cubicBezTo>
                <a:cubicBezTo>
                  <a:pt x="194" y="57"/>
                  <a:pt x="194" y="57"/>
                  <a:pt x="194" y="57"/>
                </a:cubicBezTo>
                <a:cubicBezTo>
                  <a:pt x="194" y="55"/>
                  <a:pt x="193" y="54"/>
                  <a:pt x="191" y="54"/>
                </a:cubicBezTo>
                <a:cubicBezTo>
                  <a:pt x="184" y="54"/>
                  <a:pt x="184" y="54"/>
                  <a:pt x="184" y="54"/>
                </a:cubicBezTo>
                <a:cubicBezTo>
                  <a:pt x="183" y="54"/>
                  <a:pt x="181" y="55"/>
                  <a:pt x="181" y="57"/>
                </a:cubicBezTo>
                <a:cubicBezTo>
                  <a:pt x="181" y="73"/>
                  <a:pt x="181" y="73"/>
                  <a:pt x="181" y="73"/>
                </a:cubicBezTo>
                <a:cubicBezTo>
                  <a:pt x="164" y="73"/>
                  <a:pt x="164" y="73"/>
                  <a:pt x="164" y="73"/>
                </a:cubicBezTo>
                <a:cubicBezTo>
                  <a:pt x="164" y="57"/>
                  <a:pt x="164" y="57"/>
                  <a:pt x="164" y="57"/>
                </a:cubicBezTo>
                <a:cubicBezTo>
                  <a:pt x="164" y="55"/>
                  <a:pt x="162" y="54"/>
                  <a:pt x="161" y="54"/>
                </a:cubicBezTo>
                <a:close/>
                <a:moveTo>
                  <a:pt x="133" y="128"/>
                </a:moveTo>
                <a:cubicBezTo>
                  <a:pt x="133" y="98"/>
                  <a:pt x="115" y="75"/>
                  <a:pt x="92" y="75"/>
                </a:cubicBezTo>
                <a:cubicBezTo>
                  <a:pt x="70" y="75"/>
                  <a:pt x="51" y="98"/>
                  <a:pt x="51" y="128"/>
                </a:cubicBezTo>
                <a:cubicBezTo>
                  <a:pt x="51" y="157"/>
                  <a:pt x="70" y="188"/>
                  <a:pt x="92" y="188"/>
                </a:cubicBezTo>
                <a:cubicBezTo>
                  <a:pt x="115" y="188"/>
                  <a:pt x="133" y="157"/>
                  <a:pt x="133" y="128"/>
                </a:cubicBezTo>
                <a:close/>
                <a:moveTo>
                  <a:pt x="130" y="201"/>
                </a:moveTo>
                <a:cubicBezTo>
                  <a:pt x="106" y="276"/>
                  <a:pt x="106" y="276"/>
                  <a:pt x="106" y="276"/>
                </a:cubicBezTo>
                <a:cubicBezTo>
                  <a:pt x="99" y="230"/>
                  <a:pt x="99" y="230"/>
                  <a:pt x="99" y="230"/>
                </a:cubicBezTo>
                <a:cubicBezTo>
                  <a:pt x="86" y="230"/>
                  <a:pt x="86" y="230"/>
                  <a:pt x="86" y="230"/>
                </a:cubicBezTo>
                <a:cubicBezTo>
                  <a:pt x="78" y="276"/>
                  <a:pt x="78" y="276"/>
                  <a:pt x="78" y="276"/>
                </a:cubicBezTo>
                <a:cubicBezTo>
                  <a:pt x="55" y="201"/>
                  <a:pt x="55" y="201"/>
                  <a:pt x="55" y="201"/>
                </a:cubicBezTo>
                <a:cubicBezTo>
                  <a:pt x="23" y="213"/>
                  <a:pt x="0" y="239"/>
                  <a:pt x="0" y="267"/>
                </a:cubicBezTo>
                <a:cubicBezTo>
                  <a:pt x="0" y="268"/>
                  <a:pt x="0" y="268"/>
                  <a:pt x="0" y="268"/>
                </a:cubicBezTo>
                <a:cubicBezTo>
                  <a:pt x="0" y="269"/>
                  <a:pt x="0" y="269"/>
                  <a:pt x="0" y="269"/>
                </a:cubicBezTo>
                <a:cubicBezTo>
                  <a:pt x="0" y="287"/>
                  <a:pt x="20" y="286"/>
                  <a:pt x="92" y="286"/>
                </a:cubicBezTo>
                <a:cubicBezTo>
                  <a:pt x="170" y="286"/>
                  <a:pt x="185" y="287"/>
                  <a:pt x="185" y="269"/>
                </a:cubicBezTo>
                <a:cubicBezTo>
                  <a:pt x="185" y="269"/>
                  <a:pt x="185" y="269"/>
                  <a:pt x="184" y="268"/>
                </a:cubicBezTo>
                <a:cubicBezTo>
                  <a:pt x="185" y="268"/>
                  <a:pt x="185" y="268"/>
                  <a:pt x="185" y="267"/>
                </a:cubicBezTo>
                <a:cubicBezTo>
                  <a:pt x="185" y="240"/>
                  <a:pt x="162" y="213"/>
                  <a:pt x="130" y="201"/>
                </a:cubicBezTo>
                <a:close/>
                <a:moveTo>
                  <a:pt x="97" y="207"/>
                </a:moveTo>
                <a:cubicBezTo>
                  <a:pt x="88" y="207"/>
                  <a:pt x="88" y="207"/>
                  <a:pt x="88" y="207"/>
                </a:cubicBezTo>
                <a:cubicBezTo>
                  <a:pt x="87" y="207"/>
                  <a:pt x="86" y="207"/>
                  <a:pt x="85" y="208"/>
                </a:cubicBezTo>
                <a:cubicBezTo>
                  <a:pt x="81" y="211"/>
                  <a:pt x="81" y="211"/>
                  <a:pt x="81" y="211"/>
                </a:cubicBezTo>
                <a:cubicBezTo>
                  <a:pt x="80" y="213"/>
                  <a:pt x="80" y="214"/>
                  <a:pt x="81" y="216"/>
                </a:cubicBezTo>
                <a:cubicBezTo>
                  <a:pt x="85" y="224"/>
                  <a:pt x="85" y="224"/>
                  <a:pt x="85" y="224"/>
                </a:cubicBezTo>
                <a:cubicBezTo>
                  <a:pt x="86" y="225"/>
                  <a:pt x="87" y="225"/>
                  <a:pt x="89" y="225"/>
                </a:cubicBezTo>
                <a:cubicBezTo>
                  <a:pt x="96" y="225"/>
                  <a:pt x="96" y="225"/>
                  <a:pt x="96" y="225"/>
                </a:cubicBezTo>
                <a:cubicBezTo>
                  <a:pt x="98" y="225"/>
                  <a:pt x="99" y="225"/>
                  <a:pt x="99" y="224"/>
                </a:cubicBezTo>
                <a:cubicBezTo>
                  <a:pt x="104" y="216"/>
                  <a:pt x="104" y="216"/>
                  <a:pt x="104" y="216"/>
                </a:cubicBezTo>
                <a:cubicBezTo>
                  <a:pt x="105" y="214"/>
                  <a:pt x="105" y="213"/>
                  <a:pt x="104" y="211"/>
                </a:cubicBezTo>
                <a:cubicBezTo>
                  <a:pt x="100" y="208"/>
                  <a:pt x="100" y="208"/>
                  <a:pt x="100" y="208"/>
                </a:cubicBezTo>
                <a:cubicBezTo>
                  <a:pt x="99" y="207"/>
                  <a:pt x="98" y="207"/>
                  <a:pt x="97" y="207"/>
                </a:cubicBezTo>
                <a:close/>
                <a:moveTo>
                  <a:pt x="285" y="99"/>
                </a:moveTo>
                <a:cubicBezTo>
                  <a:pt x="289" y="95"/>
                  <a:pt x="292" y="88"/>
                  <a:pt x="292" y="80"/>
                </a:cubicBezTo>
                <a:cubicBezTo>
                  <a:pt x="292" y="71"/>
                  <a:pt x="289" y="65"/>
                  <a:pt x="285" y="60"/>
                </a:cubicBezTo>
                <a:cubicBezTo>
                  <a:pt x="280" y="55"/>
                  <a:pt x="274" y="53"/>
                  <a:pt x="267" y="53"/>
                </a:cubicBezTo>
                <a:cubicBezTo>
                  <a:pt x="259" y="53"/>
                  <a:pt x="253" y="55"/>
                  <a:pt x="248" y="60"/>
                </a:cubicBezTo>
                <a:cubicBezTo>
                  <a:pt x="244" y="65"/>
                  <a:pt x="242" y="71"/>
                  <a:pt x="242" y="80"/>
                </a:cubicBezTo>
                <a:cubicBezTo>
                  <a:pt x="242" y="88"/>
                  <a:pt x="244" y="94"/>
                  <a:pt x="248" y="99"/>
                </a:cubicBezTo>
                <a:cubicBezTo>
                  <a:pt x="253" y="104"/>
                  <a:pt x="259" y="107"/>
                  <a:pt x="267" y="107"/>
                </a:cubicBezTo>
                <a:cubicBezTo>
                  <a:pt x="274" y="107"/>
                  <a:pt x="280" y="104"/>
                  <a:pt x="285" y="99"/>
                </a:cubicBezTo>
                <a:close/>
                <a:moveTo>
                  <a:pt x="258" y="93"/>
                </a:moveTo>
                <a:cubicBezTo>
                  <a:pt x="257" y="91"/>
                  <a:pt x="257" y="90"/>
                  <a:pt x="256" y="88"/>
                </a:cubicBezTo>
                <a:cubicBezTo>
                  <a:pt x="255" y="85"/>
                  <a:pt x="255" y="83"/>
                  <a:pt x="255" y="80"/>
                </a:cubicBezTo>
                <a:cubicBezTo>
                  <a:pt x="255" y="77"/>
                  <a:pt x="255" y="74"/>
                  <a:pt x="256" y="72"/>
                </a:cubicBezTo>
                <a:cubicBezTo>
                  <a:pt x="257" y="70"/>
                  <a:pt x="257" y="68"/>
                  <a:pt x="259" y="66"/>
                </a:cubicBezTo>
                <a:cubicBezTo>
                  <a:pt x="260" y="65"/>
                  <a:pt x="261" y="64"/>
                  <a:pt x="262" y="63"/>
                </a:cubicBezTo>
                <a:cubicBezTo>
                  <a:pt x="264" y="63"/>
                  <a:pt x="265" y="62"/>
                  <a:pt x="267" y="62"/>
                </a:cubicBezTo>
                <a:cubicBezTo>
                  <a:pt x="268" y="62"/>
                  <a:pt x="270" y="63"/>
                  <a:pt x="271" y="63"/>
                </a:cubicBezTo>
                <a:cubicBezTo>
                  <a:pt x="272" y="64"/>
                  <a:pt x="274" y="65"/>
                  <a:pt x="275" y="66"/>
                </a:cubicBezTo>
                <a:cubicBezTo>
                  <a:pt x="276" y="68"/>
                  <a:pt x="277" y="70"/>
                  <a:pt x="277" y="72"/>
                </a:cubicBezTo>
                <a:cubicBezTo>
                  <a:pt x="278" y="74"/>
                  <a:pt x="278" y="77"/>
                  <a:pt x="278" y="80"/>
                </a:cubicBezTo>
                <a:cubicBezTo>
                  <a:pt x="278" y="83"/>
                  <a:pt x="278" y="85"/>
                  <a:pt x="277" y="88"/>
                </a:cubicBezTo>
                <a:cubicBezTo>
                  <a:pt x="277" y="90"/>
                  <a:pt x="276" y="91"/>
                  <a:pt x="275" y="93"/>
                </a:cubicBezTo>
                <a:cubicBezTo>
                  <a:pt x="274" y="94"/>
                  <a:pt x="273" y="95"/>
                  <a:pt x="271" y="96"/>
                </a:cubicBezTo>
                <a:cubicBezTo>
                  <a:pt x="270" y="97"/>
                  <a:pt x="268" y="97"/>
                  <a:pt x="267" y="97"/>
                </a:cubicBezTo>
                <a:cubicBezTo>
                  <a:pt x="265" y="97"/>
                  <a:pt x="264" y="97"/>
                  <a:pt x="262" y="96"/>
                </a:cubicBezTo>
                <a:cubicBezTo>
                  <a:pt x="261" y="95"/>
                  <a:pt x="260" y="94"/>
                  <a:pt x="258" y="93"/>
                </a:cubicBezTo>
                <a:close/>
                <a:moveTo>
                  <a:pt x="339" y="198"/>
                </a:moveTo>
                <a:cubicBezTo>
                  <a:pt x="339" y="39"/>
                  <a:pt x="339" y="39"/>
                  <a:pt x="339" y="39"/>
                </a:cubicBezTo>
                <a:cubicBezTo>
                  <a:pt x="339" y="18"/>
                  <a:pt x="321" y="0"/>
                  <a:pt x="300" y="0"/>
                </a:cubicBezTo>
                <a:cubicBezTo>
                  <a:pt x="50" y="0"/>
                  <a:pt x="50" y="0"/>
                  <a:pt x="50" y="0"/>
                </a:cubicBezTo>
                <a:cubicBezTo>
                  <a:pt x="29" y="0"/>
                  <a:pt x="12" y="18"/>
                  <a:pt x="12" y="39"/>
                </a:cubicBezTo>
                <a:cubicBezTo>
                  <a:pt x="12" y="198"/>
                  <a:pt x="12" y="198"/>
                  <a:pt x="12" y="198"/>
                </a:cubicBezTo>
                <a:cubicBezTo>
                  <a:pt x="0" y="198"/>
                  <a:pt x="0" y="198"/>
                  <a:pt x="0" y="198"/>
                </a:cubicBezTo>
                <a:cubicBezTo>
                  <a:pt x="0" y="223"/>
                  <a:pt x="0" y="223"/>
                  <a:pt x="0" y="223"/>
                </a:cubicBezTo>
                <a:cubicBezTo>
                  <a:pt x="10" y="210"/>
                  <a:pt x="23" y="199"/>
                  <a:pt x="38" y="191"/>
                </a:cubicBezTo>
                <a:cubicBezTo>
                  <a:pt x="38" y="39"/>
                  <a:pt x="38" y="39"/>
                  <a:pt x="38" y="39"/>
                </a:cubicBezTo>
                <a:cubicBezTo>
                  <a:pt x="38" y="32"/>
                  <a:pt x="44" y="27"/>
                  <a:pt x="50" y="27"/>
                </a:cubicBezTo>
                <a:cubicBezTo>
                  <a:pt x="300" y="27"/>
                  <a:pt x="300" y="27"/>
                  <a:pt x="300" y="27"/>
                </a:cubicBezTo>
                <a:cubicBezTo>
                  <a:pt x="307" y="27"/>
                  <a:pt x="312" y="32"/>
                  <a:pt x="312" y="39"/>
                </a:cubicBezTo>
                <a:cubicBezTo>
                  <a:pt x="312" y="198"/>
                  <a:pt x="312" y="198"/>
                  <a:pt x="312" y="198"/>
                </a:cubicBezTo>
                <a:cubicBezTo>
                  <a:pt x="296" y="198"/>
                  <a:pt x="296" y="198"/>
                  <a:pt x="296" y="198"/>
                </a:cubicBezTo>
                <a:cubicBezTo>
                  <a:pt x="296" y="178"/>
                  <a:pt x="296" y="178"/>
                  <a:pt x="296" y="178"/>
                </a:cubicBezTo>
                <a:cubicBezTo>
                  <a:pt x="224" y="178"/>
                  <a:pt x="224" y="178"/>
                  <a:pt x="224" y="178"/>
                </a:cubicBezTo>
                <a:cubicBezTo>
                  <a:pt x="224" y="198"/>
                  <a:pt x="224" y="198"/>
                  <a:pt x="224" y="198"/>
                </a:cubicBezTo>
                <a:cubicBezTo>
                  <a:pt x="158" y="198"/>
                  <a:pt x="158" y="198"/>
                  <a:pt x="158" y="198"/>
                </a:cubicBezTo>
                <a:cubicBezTo>
                  <a:pt x="169" y="205"/>
                  <a:pt x="178" y="214"/>
                  <a:pt x="185" y="224"/>
                </a:cubicBezTo>
                <a:cubicBezTo>
                  <a:pt x="350" y="224"/>
                  <a:pt x="350" y="224"/>
                  <a:pt x="350" y="224"/>
                </a:cubicBezTo>
                <a:cubicBezTo>
                  <a:pt x="350" y="198"/>
                  <a:pt x="350" y="198"/>
                  <a:pt x="350" y="198"/>
                </a:cubicBezTo>
                <a:lnTo>
                  <a:pt x="339" y="198"/>
                </a:lnTo>
                <a:close/>
                <a:moveTo>
                  <a:pt x="218" y="110"/>
                </a:moveTo>
                <a:cubicBezTo>
                  <a:pt x="217" y="112"/>
                  <a:pt x="215" y="114"/>
                  <a:pt x="212" y="116"/>
                </a:cubicBezTo>
                <a:cubicBezTo>
                  <a:pt x="211" y="118"/>
                  <a:pt x="208" y="119"/>
                  <a:pt x="206" y="121"/>
                </a:cubicBezTo>
                <a:cubicBezTo>
                  <a:pt x="205" y="122"/>
                  <a:pt x="205" y="123"/>
                  <a:pt x="205" y="123"/>
                </a:cubicBezTo>
                <a:cubicBezTo>
                  <a:pt x="205" y="126"/>
                  <a:pt x="205" y="126"/>
                  <a:pt x="205" y="126"/>
                </a:cubicBezTo>
                <a:cubicBezTo>
                  <a:pt x="205" y="128"/>
                  <a:pt x="206" y="129"/>
                  <a:pt x="208" y="129"/>
                </a:cubicBezTo>
                <a:cubicBezTo>
                  <a:pt x="235" y="129"/>
                  <a:pt x="235" y="129"/>
                  <a:pt x="235" y="129"/>
                </a:cubicBezTo>
                <a:cubicBezTo>
                  <a:pt x="236" y="129"/>
                  <a:pt x="238" y="128"/>
                  <a:pt x="238" y="126"/>
                </a:cubicBezTo>
                <a:cubicBezTo>
                  <a:pt x="238" y="124"/>
                  <a:pt x="238" y="124"/>
                  <a:pt x="238" y="124"/>
                </a:cubicBezTo>
                <a:cubicBezTo>
                  <a:pt x="238" y="122"/>
                  <a:pt x="236" y="121"/>
                  <a:pt x="235" y="121"/>
                </a:cubicBezTo>
                <a:cubicBezTo>
                  <a:pt x="219" y="121"/>
                  <a:pt x="219" y="121"/>
                  <a:pt x="219" y="121"/>
                </a:cubicBezTo>
                <a:cubicBezTo>
                  <a:pt x="220" y="120"/>
                  <a:pt x="221" y="119"/>
                  <a:pt x="222" y="118"/>
                </a:cubicBezTo>
                <a:cubicBezTo>
                  <a:pt x="224" y="117"/>
                  <a:pt x="226" y="115"/>
                  <a:pt x="228" y="113"/>
                </a:cubicBezTo>
                <a:cubicBezTo>
                  <a:pt x="231" y="110"/>
                  <a:pt x="233" y="108"/>
                  <a:pt x="234" y="105"/>
                </a:cubicBezTo>
                <a:cubicBezTo>
                  <a:pt x="235" y="103"/>
                  <a:pt x="236" y="100"/>
                  <a:pt x="236" y="97"/>
                </a:cubicBezTo>
                <a:cubicBezTo>
                  <a:pt x="236" y="93"/>
                  <a:pt x="234" y="90"/>
                  <a:pt x="232" y="88"/>
                </a:cubicBezTo>
                <a:cubicBezTo>
                  <a:pt x="229" y="85"/>
                  <a:pt x="225" y="84"/>
                  <a:pt x="220" y="84"/>
                </a:cubicBezTo>
                <a:cubicBezTo>
                  <a:pt x="217" y="84"/>
                  <a:pt x="215" y="84"/>
                  <a:pt x="212" y="85"/>
                </a:cubicBezTo>
                <a:cubicBezTo>
                  <a:pt x="210" y="85"/>
                  <a:pt x="209" y="86"/>
                  <a:pt x="208" y="86"/>
                </a:cubicBezTo>
                <a:cubicBezTo>
                  <a:pt x="207" y="86"/>
                  <a:pt x="206" y="88"/>
                  <a:pt x="206" y="89"/>
                </a:cubicBezTo>
                <a:cubicBezTo>
                  <a:pt x="206" y="92"/>
                  <a:pt x="206" y="92"/>
                  <a:pt x="206" y="92"/>
                </a:cubicBezTo>
                <a:cubicBezTo>
                  <a:pt x="206" y="93"/>
                  <a:pt x="207" y="94"/>
                  <a:pt x="208" y="94"/>
                </a:cubicBezTo>
                <a:cubicBezTo>
                  <a:pt x="208" y="95"/>
                  <a:pt x="209" y="95"/>
                  <a:pt x="209" y="95"/>
                </a:cubicBezTo>
                <a:cubicBezTo>
                  <a:pt x="210" y="95"/>
                  <a:pt x="210" y="95"/>
                  <a:pt x="210" y="94"/>
                </a:cubicBezTo>
                <a:cubicBezTo>
                  <a:pt x="211" y="94"/>
                  <a:pt x="211" y="94"/>
                  <a:pt x="211" y="94"/>
                </a:cubicBezTo>
                <a:cubicBezTo>
                  <a:pt x="212" y="94"/>
                  <a:pt x="213" y="93"/>
                  <a:pt x="214" y="93"/>
                </a:cubicBezTo>
                <a:cubicBezTo>
                  <a:pt x="215" y="93"/>
                  <a:pt x="216" y="93"/>
                  <a:pt x="217" y="93"/>
                </a:cubicBezTo>
                <a:cubicBezTo>
                  <a:pt x="220" y="93"/>
                  <a:pt x="221" y="93"/>
                  <a:pt x="223" y="94"/>
                </a:cubicBezTo>
                <a:cubicBezTo>
                  <a:pt x="224" y="95"/>
                  <a:pt x="224" y="97"/>
                  <a:pt x="224" y="99"/>
                </a:cubicBezTo>
                <a:cubicBezTo>
                  <a:pt x="224" y="101"/>
                  <a:pt x="224" y="103"/>
                  <a:pt x="223" y="104"/>
                </a:cubicBezTo>
                <a:cubicBezTo>
                  <a:pt x="222" y="106"/>
                  <a:pt x="220" y="108"/>
                  <a:pt x="218" y="110"/>
                </a:cubicBezTo>
                <a:close/>
              </a:path>
            </a:pathLst>
          </a:custGeom>
          <a:solidFill>
            <a:schemeClr val="bg1"/>
          </a:solidFill>
          <a:ln>
            <a:noFill/>
          </a:ln>
        </p:spPr>
        <p:txBody>
          <a:bodyPr vert="horz" wrap="square" lIns="106919" tIns="53459" rIns="106919" bIns="53459" numCol="1" anchor="t" anchorCtr="0" compatLnSpc="1"/>
          <a:lstStyle/>
          <a:p>
            <a:endParaRPr lang="zh-CN" altLang="en-US" sz="2105">
              <a:latin typeface="微软雅黑" panose="020B0503020204020204" pitchFamily="34" charset="-122"/>
              <a:ea typeface="微软雅黑" panose="020B0503020204020204" pitchFamily="34" charset="-122"/>
            </a:endParaRPr>
          </a:p>
        </p:txBody>
      </p:sp>
      <p:grpSp>
        <p:nvGrpSpPr>
          <p:cNvPr id="98" name="组合 97"/>
          <p:cNvGrpSpPr/>
          <p:nvPr/>
        </p:nvGrpSpPr>
        <p:grpSpPr>
          <a:xfrm>
            <a:off x="8634467" y="3636036"/>
            <a:ext cx="676575" cy="609950"/>
            <a:chOff x="7449764" y="2786248"/>
            <a:chExt cx="452659" cy="408084"/>
          </a:xfrm>
          <a:solidFill>
            <a:schemeClr val="bg1"/>
          </a:solidFill>
        </p:grpSpPr>
        <p:sp>
          <p:nvSpPr>
            <p:cNvPr id="93" name="Freeform 15"/>
            <p:cNvSpPr/>
            <p:nvPr/>
          </p:nvSpPr>
          <p:spPr bwMode="auto">
            <a:xfrm>
              <a:off x="7593535" y="2875399"/>
              <a:ext cx="228527" cy="305749"/>
            </a:xfrm>
            <a:custGeom>
              <a:avLst/>
              <a:gdLst>
                <a:gd name="T0" fmla="*/ 168 w 412"/>
                <a:gd name="T1" fmla="*/ 269 h 549"/>
                <a:gd name="T2" fmla="*/ 109 w 412"/>
                <a:gd name="T3" fmla="*/ 307 h 549"/>
                <a:gd name="T4" fmla="*/ 2 w 412"/>
                <a:gd name="T5" fmla="*/ 540 h 549"/>
                <a:gd name="T6" fmla="*/ 8 w 412"/>
                <a:gd name="T7" fmla="*/ 549 h 549"/>
                <a:gd name="T8" fmla="*/ 89 w 412"/>
                <a:gd name="T9" fmla="*/ 549 h 549"/>
                <a:gd name="T10" fmla="*/ 103 w 412"/>
                <a:gd name="T11" fmla="*/ 540 h 549"/>
                <a:gd name="T12" fmla="*/ 186 w 412"/>
                <a:gd name="T13" fmla="*/ 362 h 549"/>
                <a:gd name="T14" fmla="*/ 348 w 412"/>
                <a:gd name="T15" fmla="*/ 362 h 549"/>
                <a:gd name="T16" fmla="*/ 412 w 412"/>
                <a:gd name="T17" fmla="*/ 297 h 549"/>
                <a:gd name="T18" fmla="*/ 412 w 412"/>
                <a:gd name="T19" fmla="*/ 55 h 549"/>
                <a:gd name="T20" fmla="*/ 412 w 412"/>
                <a:gd name="T21" fmla="*/ 51 h 549"/>
                <a:gd name="T22" fmla="*/ 412 w 412"/>
                <a:gd name="T23" fmla="*/ 47 h 549"/>
                <a:gd name="T24" fmla="*/ 412 w 412"/>
                <a:gd name="T25" fmla="*/ 19 h 549"/>
                <a:gd name="T26" fmla="*/ 387 w 412"/>
                <a:gd name="T27" fmla="*/ 10 h 549"/>
                <a:gd name="T28" fmla="*/ 339 w 412"/>
                <a:gd name="T29" fmla="*/ 24 h 549"/>
                <a:gd name="T30" fmla="*/ 326 w 412"/>
                <a:gd name="T31" fmla="*/ 37 h 549"/>
                <a:gd name="T32" fmla="*/ 289 w 412"/>
                <a:gd name="T33" fmla="*/ 77 h 549"/>
                <a:gd name="T34" fmla="*/ 246 w 412"/>
                <a:gd name="T35" fmla="*/ 123 h 549"/>
                <a:gd name="T36" fmla="*/ 139 w 412"/>
                <a:gd name="T37" fmla="*/ 123 h 549"/>
                <a:gd name="T38" fmla="*/ 99 w 412"/>
                <a:gd name="T39" fmla="*/ 162 h 549"/>
                <a:gd name="T40" fmla="*/ 139 w 412"/>
                <a:gd name="T41" fmla="*/ 202 h 549"/>
                <a:gd name="T42" fmla="*/ 281 w 412"/>
                <a:gd name="T43" fmla="*/ 202 h 549"/>
                <a:gd name="T44" fmla="*/ 293 w 412"/>
                <a:gd name="T45" fmla="*/ 189 h 549"/>
                <a:gd name="T46" fmla="*/ 320 w 412"/>
                <a:gd name="T47" fmla="*/ 160 h 549"/>
                <a:gd name="T48" fmla="*/ 320 w 412"/>
                <a:gd name="T49" fmla="*/ 269 h 549"/>
                <a:gd name="T50" fmla="*/ 168 w 412"/>
                <a:gd name="T51" fmla="*/ 269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2" h="549">
                  <a:moveTo>
                    <a:pt x="168" y="269"/>
                  </a:moveTo>
                  <a:cubicBezTo>
                    <a:pt x="142" y="269"/>
                    <a:pt x="119" y="284"/>
                    <a:pt x="109" y="307"/>
                  </a:cubicBezTo>
                  <a:cubicBezTo>
                    <a:pt x="2" y="540"/>
                    <a:pt x="2" y="540"/>
                    <a:pt x="2" y="540"/>
                  </a:cubicBezTo>
                  <a:cubicBezTo>
                    <a:pt x="0" y="544"/>
                    <a:pt x="3" y="549"/>
                    <a:pt x="8" y="549"/>
                  </a:cubicBezTo>
                  <a:cubicBezTo>
                    <a:pt x="89" y="549"/>
                    <a:pt x="89" y="549"/>
                    <a:pt x="89" y="549"/>
                  </a:cubicBezTo>
                  <a:cubicBezTo>
                    <a:pt x="95" y="549"/>
                    <a:pt x="101" y="545"/>
                    <a:pt x="103" y="540"/>
                  </a:cubicBezTo>
                  <a:cubicBezTo>
                    <a:pt x="186" y="362"/>
                    <a:pt x="186" y="362"/>
                    <a:pt x="186" y="362"/>
                  </a:cubicBezTo>
                  <a:cubicBezTo>
                    <a:pt x="348" y="362"/>
                    <a:pt x="348" y="362"/>
                    <a:pt x="348" y="362"/>
                  </a:cubicBezTo>
                  <a:cubicBezTo>
                    <a:pt x="384" y="362"/>
                    <a:pt x="412" y="333"/>
                    <a:pt x="412" y="297"/>
                  </a:cubicBezTo>
                  <a:cubicBezTo>
                    <a:pt x="412" y="55"/>
                    <a:pt x="412" y="55"/>
                    <a:pt x="412" y="55"/>
                  </a:cubicBezTo>
                  <a:cubicBezTo>
                    <a:pt x="412" y="54"/>
                    <a:pt x="412" y="53"/>
                    <a:pt x="412" y="51"/>
                  </a:cubicBezTo>
                  <a:cubicBezTo>
                    <a:pt x="412" y="50"/>
                    <a:pt x="412" y="48"/>
                    <a:pt x="412" y="47"/>
                  </a:cubicBezTo>
                  <a:cubicBezTo>
                    <a:pt x="412" y="19"/>
                    <a:pt x="412" y="19"/>
                    <a:pt x="412" y="19"/>
                  </a:cubicBezTo>
                  <a:cubicBezTo>
                    <a:pt x="387" y="10"/>
                    <a:pt x="387" y="10"/>
                    <a:pt x="387" y="10"/>
                  </a:cubicBezTo>
                  <a:cubicBezTo>
                    <a:pt x="362" y="0"/>
                    <a:pt x="345" y="17"/>
                    <a:pt x="339" y="24"/>
                  </a:cubicBezTo>
                  <a:cubicBezTo>
                    <a:pt x="336" y="27"/>
                    <a:pt x="331" y="32"/>
                    <a:pt x="326" y="37"/>
                  </a:cubicBezTo>
                  <a:cubicBezTo>
                    <a:pt x="316" y="48"/>
                    <a:pt x="302" y="63"/>
                    <a:pt x="289" y="77"/>
                  </a:cubicBezTo>
                  <a:cubicBezTo>
                    <a:pt x="273" y="94"/>
                    <a:pt x="257" y="112"/>
                    <a:pt x="246" y="123"/>
                  </a:cubicBezTo>
                  <a:cubicBezTo>
                    <a:pt x="139" y="123"/>
                    <a:pt x="139" y="123"/>
                    <a:pt x="139" y="123"/>
                  </a:cubicBezTo>
                  <a:cubicBezTo>
                    <a:pt x="117" y="123"/>
                    <a:pt x="99" y="141"/>
                    <a:pt x="99" y="162"/>
                  </a:cubicBezTo>
                  <a:cubicBezTo>
                    <a:pt x="99" y="184"/>
                    <a:pt x="117" y="202"/>
                    <a:pt x="139" y="202"/>
                  </a:cubicBezTo>
                  <a:cubicBezTo>
                    <a:pt x="281" y="202"/>
                    <a:pt x="281" y="202"/>
                    <a:pt x="281" y="202"/>
                  </a:cubicBezTo>
                  <a:cubicBezTo>
                    <a:pt x="293" y="189"/>
                    <a:pt x="293" y="189"/>
                    <a:pt x="293" y="189"/>
                  </a:cubicBezTo>
                  <a:cubicBezTo>
                    <a:pt x="302" y="180"/>
                    <a:pt x="311" y="170"/>
                    <a:pt x="320" y="160"/>
                  </a:cubicBezTo>
                  <a:cubicBezTo>
                    <a:pt x="320" y="269"/>
                    <a:pt x="320" y="269"/>
                    <a:pt x="320" y="269"/>
                  </a:cubicBezTo>
                  <a:lnTo>
                    <a:pt x="168" y="269"/>
                  </a:lnTo>
                  <a:close/>
                </a:path>
              </a:pathLst>
            </a:custGeom>
            <a:grpFill/>
            <a:ln w="9525">
              <a:noFill/>
              <a:round/>
            </a:ln>
          </p:spPr>
          <p:txBody>
            <a:bodyPr vert="horz" wrap="square" lIns="106919" tIns="53459" rIns="106919" bIns="53459" numCol="1" anchor="t" anchorCtr="0" compatLnSpc="1"/>
            <a:lstStyle/>
            <a:p>
              <a:endParaRPr lang="zh-CN" altLang="en-US" sz="2105">
                <a:latin typeface="微软雅黑" panose="020B0503020204020204" pitchFamily="34" charset="-122"/>
                <a:ea typeface="微软雅黑" panose="020B0503020204020204" pitchFamily="34" charset="-122"/>
              </a:endParaRPr>
            </a:p>
          </p:txBody>
        </p:sp>
        <p:sp>
          <p:nvSpPr>
            <p:cNvPr id="94" name="Oval 16"/>
            <p:cNvSpPr>
              <a:spLocks noChangeArrowheads="1"/>
            </p:cNvSpPr>
            <p:nvPr/>
          </p:nvSpPr>
          <p:spPr bwMode="auto">
            <a:xfrm>
              <a:off x="7757396" y="2786248"/>
              <a:ext cx="72200" cy="72827"/>
            </a:xfrm>
            <a:prstGeom prst="ellipse">
              <a:avLst/>
            </a:prstGeom>
            <a:grpFill/>
            <a:ln w="9525">
              <a:noFill/>
              <a:round/>
            </a:ln>
          </p:spPr>
          <p:txBody>
            <a:bodyPr vert="horz" wrap="square" lIns="106919" tIns="53459" rIns="106919" bIns="53459" numCol="1" anchor="t" anchorCtr="0" compatLnSpc="1"/>
            <a:lstStyle/>
            <a:p>
              <a:endParaRPr lang="zh-CN" altLang="en-US" sz="2105">
                <a:latin typeface="微软雅黑" panose="020B0503020204020204" pitchFamily="34" charset="-122"/>
                <a:ea typeface="微软雅黑" panose="020B0503020204020204" pitchFamily="34" charset="-122"/>
              </a:endParaRPr>
            </a:p>
          </p:txBody>
        </p:sp>
        <p:sp>
          <p:nvSpPr>
            <p:cNvPr id="95" name="Rectangle 17"/>
            <p:cNvSpPr>
              <a:spLocks noChangeArrowheads="1"/>
            </p:cNvSpPr>
            <p:nvPr/>
          </p:nvSpPr>
          <p:spPr bwMode="auto">
            <a:xfrm>
              <a:off x="7449764" y="2949482"/>
              <a:ext cx="183951" cy="33275"/>
            </a:xfrm>
            <a:prstGeom prst="rect">
              <a:avLst/>
            </a:prstGeom>
            <a:grpFill/>
            <a:ln w="9525">
              <a:noFill/>
              <a:miter lim="800000"/>
            </a:ln>
          </p:spPr>
          <p:txBody>
            <a:bodyPr vert="horz" wrap="square" lIns="106919" tIns="53459" rIns="106919" bIns="53459" numCol="1" anchor="t" anchorCtr="0" compatLnSpc="1"/>
            <a:lstStyle/>
            <a:p>
              <a:endParaRPr lang="zh-CN" altLang="en-US" sz="2105">
                <a:latin typeface="微软雅黑" panose="020B0503020204020204" pitchFamily="34" charset="-122"/>
                <a:ea typeface="微软雅黑" panose="020B0503020204020204" pitchFamily="34" charset="-122"/>
              </a:endParaRPr>
            </a:p>
          </p:txBody>
        </p:sp>
        <p:sp>
          <p:nvSpPr>
            <p:cNvPr id="96" name="Freeform 18"/>
            <p:cNvSpPr/>
            <p:nvPr/>
          </p:nvSpPr>
          <p:spPr bwMode="auto">
            <a:xfrm>
              <a:off x="7709054" y="2893606"/>
              <a:ext cx="193369" cy="300726"/>
            </a:xfrm>
            <a:custGeom>
              <a:avLst/>
              <a:gdLst>
                <a:gd name="T0" fmla="*/ 285 w 349"/>
                <a:gd name="T1" fmla="*/ 540 h 540"/>
                <a:gd name="T2" fmla="*/ 344 w 349"/>
                <a:gd name="T3" fmla="*/ 540 h 540"/>
                <a:gd name="T4" fmla="*/ 348 w 349"/>
                <a:gd name="T5" fmla="*/ 535 h 540"/>
                <a:gd name="T6" fmla="*/ 300 w 349"/>
                <a:gd name="T7" fmla="*/ 405 h 540"/>
                <a:gd name="T8" fmla="*/ 317 w 349"/>
                <a:gd name="T9" fmla="*/ 354 h 540"/>
                <a:gd name="T10" fmla="*/ 317 w 349"/>
                <a:gd name="T11" fmla="*/ 0 h 540"/>
                <a:gd name="T12" fmla="*/ 251 w 349"/>
                <a:gd name="T13" fmla="*/ 0 h 540"/>
                <a:gd name="T14" fmla="*/ 251 w 349"/>
                <a:gd name="T15" fmla="*/ 354 h 540"/>
                <a:gd name="T16" fmla="*/ 232 w 349"/>
                <a:gd name="T17" fmla="*/ 373 h 540"/>
                <a:gd name="T18" fmla="*/ 23 w 349"/>
                <a:gd name="T19" fmla="*/ 373 h 540"/>
                <a:gd name="T20" fmla="*/ 23 w 349"/>
                <a:gd name="T21" fmla="*/ 439 h 540"/>
                <a:gd name="T22" fmla="*/ 36 w 349"/>
                <a:gd name="T23" fmla="*/ 439 h 540"/>
                <a:gd name="T24" fmla="*/ 1 w 349"/>
                <a:gd name="T25" fmla="*/ 535 h 540"/>
                <a:gd name="T26" fmla="*/ 4 w 349"/>
                <a:gd name="T27" fmla="*/ 540 h 540"/>
                <a:gd name="T28" fmla="*/ 64 w 349"/>
                <a:gd name="T29" fmla="*/ 540 h 540"/>
                <a:gd name="T30" fmla="*/ 71 w 349"/>
                <a:gd name="T31" fmla="*/ 535 h 540"/>
                <a:gd name="T32" fmla="*/ 106 w 349"/>
                <a:gd name="T33" fmla="*/ 439 h 540"/>
                <a:gd name="T34" fmla="*/ 232 w 349"/>
                <a:gd name="T35" fmla="*/ 439 h 540"/>
                <a:gd name="T36" fmla="*/ 242 w 349"/>
                <a:gd name="T37" fmla="*/ 439 h 540"/>
                <a:gd name="T38" fmla="*/ 278 w 349"/>
                <a:gd name="T39" fmla="*/ 535 h 540"/>
                <a:gd name="T40" fmla="*/ 285 w 349"/>
                <a:gd name="T41"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9" h="540">
                  <a:moveTo>
                    <a:pt x="285" y="540"/>
                  </a:moveTo>
                  <a:cubicBezTo>
                    <a:pt x="344" y="540"/>
                    <a:pt x="344" y="540"/>
                    <a:pt x="344" y="540"/>
                  </a:cubicBezTo>
                  <a:cubicBezTo>
                    <a:pt x="347" y="540"/>
                    <a:pt x="349" y="538"/>
                    <a:pt x="348" y="535"/>
                  </a:cubicBezTo>
                  <a:cubicBezTo>
                    <a:pt x="300" y="405"/>
                    <a:pt x="300" y="405"/>
                    <a:pt x="300" y="405"/>
                  </a:cubicBezTo>
                  <a:cubicBezTo>
                    <a:pt x="311" y="391"/>
                    <a:pt x="317" y="373"/>
                    <a:pt x="317" y="354"/>
                  </a:cubicBezTo>
                  <a:cubicBezTo>
                    <a:pt x="317" y="0"/>
                    <a:pt x="317" y="0"/>
                    <a:pt x="317" y="0"/>
                  </a:cubicBezTo>
                  <a:cubicBezTo>
                    <a:pt x="251" y="0"/>
                    <a:pt x="251" y="0"/>
                    <a:pt x="251" y="0"/>
                  </a:cubicBezTo>
                  <a:cubicBezTo>
                    <a:pt x="251" y="354"/>
                    <a:pt x="251" y="354"/>
                    <a:pt x="251" y="354"/>
                  </a:cubicBezTo>
                  <a:cubicBezTo>
                    <a:pt x="251" y="364"/>
                    <a:pt x="242" y="373"/>
                    <a:pt x="232" y="373"/>
                  </a:cubicBezTo>
                  <a:cubicBezTo>
                    <a:pt x="23" y="373"/>
                    <a:pt x="23" y="373"/>
                    <a:pt x="23" y="373"/>
                  </a:cubicBezTo>
                  <a:cubicBezTo>
                    <a:pt x="23" y="439"/>
                    <a:pt x="23" y="439"/>
                    <a:pt x="23" y="439"/>
                  </a:cubicBezTo>
                  <a:cubicBezTo>
                    <a:pt x="36" y="439"/>
                    <a:pt x="36" y="439"/>
                    <a:pt x="36" y="439"/>
                  </a:cubicBezTo>
                  <a:cubicBezTo>
                    <a:pt x="1" y="535"/>
                    <a:pt x="1" y="535"/>
                    <a:pt x="1" y="535"/>
                  </a:cubicBezTo>
                  <a:cubicBezTo>
                    <a:pt x="0" y="538"/>
                    <a:pt x="2" y="540"/>
                    <a:pt x="4" y="540"/>
                  </a:cubicBezTo>
                  <a:cubicBezTo>
                    <a:pt x="64" y="540"/>
                    <a:pt x="64" y="540"/>
                    <a:pt x="64" y="540"/>
                  </a:cubicBezTo>
                  <a:cubicBezTo>
                    <a:pt x="67" y="540"/>
                    <a:pt x="70" y="538"/>
                    <a:pt x="71" y="535"/>
                  </a:cubicBezTo>
                  <a:cubicBezTo>
                    <a:pt x="106" y="439"/>
                    <a:pt x="106" y="439"/>
                    <a:pt x="106" y="439"/>
                  </a:cubicBezTo>
                  <a:cubicBezTo>
                    <a:pt x="232" y="439"/>
                    <a:pt x="232" y="439"/>
                    <a:pt x="232" y="439"/>
                  </a:cubicBezTo>
                  <a:cubicBezTo>
                    <a:pt x="235" y="439"/>
                    <a:pt x="239" y="439"/>
                    <a:pt x="242" y="439"/>
                  </a:cubicBezTo>
                  <a:cubicBezTo>
                    <a:pt x="278" y="535"/>
                    <a:pt x="278" y="535"/>
                    <a:pt x="278" y="535"/>
                  </a:cubicBezTo>
                  <a:cubicBezTo>
                    <a:pt x="279" y="538"/>
                    <a:pt x="281" y="540"/>
                    <a:pt x="285" y="540"/>
                  </a:cubicBezTo>
                  <a:close/>
                </a:path>
              </a:pathLst>
            </a:custGeom>
            <a:grpFill/>
            <a:ln w="9525">
              <a:noFill/>
              <a:round/>
            </a:ln>
          </p:spPr>
          <p:txBody>
            <a:bodyPr vert="horz" wrap="square" lIns="106919" tIns="53459" rIns="106919" bIns="53459" numCol="1" anchor="t" anchorCtr="0" compatLnSpc="1"/>
            <a:lstStyle/>
            <a:p>
              <a:endParaRPr lang="zh-CN" altLang="en-US" sz="2105">
                <a:latin typeface="微软雅黑" panose="020B0503020204020204" pitchFamily="34" charset="-122"/>
                <a:ea typeface="微软雅黑" panose="020B0503020204020204" pitchFamily="34" charset="-122"/>
              </a:endParaRPr>
            </a:p>
          </p:txBody>
        </p:sp>
        <p:sp>
          <p:nvSpPr>
            <p:cNvPr id="97" name="Freeform 19"/>
            <p:cNvSpPr/>
            <p:nvPr/>
          </p:nvSpPr>
          <p:spPr bwMode="auto">
            <a:xfrm>
              <a:off x="7513802" y="2844008"/>
              <a:ext cx="118030" cy="91662"/>
            </a:xfrm>
            <a:custGeom>
              <a:avLst/>
              <a:gdLst>
                <a:gd name="T0" fmla="*/ 47 w 188"/>
                <a:gd name="T1" fmla="*/ 146 h 146"/>
                <a:gd name="T2" fmla="*/ 188 w 188"/>
                <a:gd name="T3" fmla="*/ 146 h 146"/>
                <a:gd name="T4" fmla="*/ 188 w 188"/>
                <a:gd name="T5" fmla="*/ 111 h 146"/>
                <a:gd name="T6" fmla="*/ 73 w 188"/>
                <a:gd name="T7" fmla="*/ 111 h 146"/>
                <a:gd name="T8" fmla="*/ 37 w 188"/>
                <a:gd name="T9" fmla="*/ 0 h 146"/>
                <a:gd name="T10" fmla="*/ 0 w 188"/>
                <a:gd name="T11" fmla="*/ 0 h 146"/>
                <a:gd name="T12" fmla="*/ 46 w 188"/>
                <a:gd name="T13" fmla="*/ 144 h 146"/>
                <a:gd name="T14" fmla="*/ 46 w 188"/>
                <a:gd name="T15" fmla="*/ 146 h 146"/>
                <a:gd name="T16" fmla="*/ 47 w 188"/>
                <a:gd name="T1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146">
                  <a:moveTo>
                    <a:pt x="47" y="146"/>
                  </a:moveTo>
                  <a:lnTo>
                    <a:pt x="188" y="146"/>
                  </a:lnTo>
                  <a:lnTo>
                    <a:pt x="188" y="111"/>
                  </a:lnTo>
                  <a:lnTo>
                    <a:pt x="73" y="111"/>
                  </a:lnTo>
                  <a:lnTo>
                    <a:pt x="37" y="0"/>
                  </a:lnTo>
                  <a:lnTo>
                    <a:pt x="0" y="0"/>
                  </a:lnTo>
                  <a:lnTo>
                    <a:pt x="46" y="144"/>
                  </a:lnTo>
                  <a:lnTo>
                    <a:pt x="46" y="146"/>
                  </a:lnTo>
                  <a:lnTo>
                    <a:pt x="47" y="146"/>
                  </a:lnTo>
                  <a:close/>
                </a:path>
              </a:pathLst>
            </a:custGeom>
            <a:grpFill/>
            <a:ln w="9525">
              <a:noFill/>
              <a:round/>
            </a:ln>
          </p:spPr>
          <p:txBody>
            <a:bodyPr vert="horz" wrap="square" lIns="106919" tIns="53459" rIns="106919" bIns="53459" numCol="1" anchor="t" anchorCtr="0" compatLnSpc="1"/>
            <a:lstStyle/>
            <a:p>
              <a:endParaRPr lang="zh-CN" altLang="en-US" sz="2105">
                <a:latin typeface="微软雅黑" panose="020B0503020204020204" pitchFamily="34" charset="-122"/>
                <a:ea typeface="微软雅黑" panose="020B0503020204020204" pitchFamily="34" charset="-122"/>
              </a:endParaRPr>
            </a:p>
          </p:txBody>
        </p:sp>
      </p:grpSp>
      <p:grpSp>
        <p:nvGrpSpPr>
          <p:cNvPr id="103" name="组合 102"/>
          <p:cNvGrpSpPr/>
          <p:nvPr/>
        </p:nvGrpSpPr>
        <p:grpSpPr>
          <a:xfrm>
            <a:off x="250558" y="605790"/>
            <a:ext cx="10080000" cy="417659"/>
            <a:chOff x="214282" y="142856"/>
            <a:chExt cx="7598078" cy="357190"/>
          </a:xfrm>
        </p:grpSpPr>
        <p:sp>
          <p:nvSpPr>
            <p:cNvPr id="106" name="TextBox 105"/>
            <p:cNvSpPr txBox="1"/>
            <p:nvPr/>
          </p:nvSpPr>
          <p:spPr>
            <a:xfrm>
              <a:off x="571472" y="142856"/>
              <a:ext cx="4000528" cy="355164"/>
            </a:xfrm>
            <a:prstGeom prst="rect">
              <a:avLst/>
            </a:prstGeom>
            <a:noFill/>
          </p:spPr>
          <p:txBody>
            <a:bodyPr wrap="square" rtlCol="0">
              <a:spAutoFit/>
            </a:bodyPr>
            <a:lstStyle/>
            <a:p>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智慧校园</a:t>
              </a:r>
              <a:r>
                <a:rPr lang="en-US" altLang="zh-CN" sz="2105" baseline="180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微软雅黑" panose="020B0503020204020204" pitchFamily="34" charset="-122"/>
                </a:rPr>
                <a:t>电子班牌系统</a:t>
              </a:r>
              <a:r>
                <a:rPr lang="en-US" altLang="zh-CN" sz="2105" baseline="10000" dirty="0">
                  <a:solidFill>
                    <a:srgbClr val="0F6FC6"/>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105" baseline="10000" dirty="0">
                  <a:solidFill>
                    <a:srgbClr val="0F6FC6"/>
                  </a:solidFill>
                  <a:latin typeface="微软雅黑" panose="020B0503020204020204" pitchFamily="34" charset="-122"/>
                  <a:ea typeface="微软雅黑" panose="020B0503020204020204" pitchFamily="34" charset="-122"/>
                  <a:cs typeface="微软雅黑" panose="020B0503020204020204" pitchFamily="34" charset="-122"/>
                </a:rPr>
                <a:t>系统功能介绍</a:t>
              </a:r>
              <a:endParaRPr lang="en-US" altLang="zh-CN" sz="2105" baseline="10000" dirty="0">
                <a:solidFill>
                  <a:srgbClr val="0F6FC6"/>
                </a:solidFill>
                <a:latin typeface="Ebrima" panose="02000000000000000000" pitchFamily="2" charset="0"/>
                <a:ea typeface="Ebrima" panose="02000000000000000000" pitchFamily="2" charset="0"/>
                <a:cs typeface="微软雅黑" panose="020B0503020204020204" pitchFamily="34" charset="-122"/>
              </a:endParaRPr>
            </a:p>
          </p:txBody>
        </p:sp>
        <p:sp>
          <p:nvSpPr>
            <p:cNvPr id="107" name="矩形 10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sp>
          <p:nvSpPr>
            <p:cNvPr id="108" name="矩形 10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cxnSp>
          <p:nvCxnSpPr>
            <p:cNvPr id="109" name="直接连接符 10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par>
                              <p:cTn id="8" fill="hold">
                                <p:stCondLst>
                                  <p:cond delay="500"/>
                                </p:stCondLst>
                                <p:childTnLst>
                                  <p:par>
                                    <p:cTn id="9" presetID="2" presetClass="entr" presetSubtype="2" accel="58000" fill="hold" nodeType="afterEffect" p14:presetBounceEnd="55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5000">
                                          <p:cBhvr additive="base">
                                            <p:cTn id="11" dur="1500" fill="hold"/>
                                            <p:tgtEl>
                                              <p:spTgt spid="2"/>
                                            </p:tgtEl>
                                            <p:attrNameLst>
                                              <p:attrName>ppt_x</p:attrName>
                                            </p:attrNameLst>
                                          </p:cBhvr>
                                          <p:tavLst>
                                            <p:tav tm="0">
                                              <p:val>
                                                <p:strVal val="1+#ppt_w/2"/>
                                              </p:val>
                                            </p:tav>
                                            <p:tav tm="100000">
                                              <p:val>
                                                <p:strVal val="#ppt_x"/>
                                              </p:val>
                                            </p:tav>
                                          </p:tavLst>
                                        </p:anim>
                                        <p:anim calcmode="lin" valueType="num" p14:bounceEnd="55000">
                                          <p:cBhvr additive="base">
                                            <p:cTn id="12" dur="1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accel="58000" fill="hold" nodeType="withEffect" p14:presetBounceEnd="55000">
                                      <p:stCondLst>
                                        <p:cond delay="400"/>
                                      </p:stCondLst>
                                      <p:childTnLst>
                                        <p:set>
                                          <p:cBhvr>
                                            <p:cTn id="14" dur="1" fill="hold">
                                              <p:stCondLst>
                                                <p:cond delay="0"/>
                                              </p:stCondLst>
                                            </p:cTn>
                                            <p:tgtEl>
                                              <p:spTgt spid="7"/>
                                            </p:tgtEl>
                                            <p:attrNameLst>
                                              <p:attrName>style.visibility</p:attrName>
                                            </p:attrNameLst>
                                          </p:cBhvr>
                                          <p:to>
                                            <p:strVal val="visible"/>
                                          </p:to>
                                        </p:set>
                                        <p:anim calcmode="lin" valueType="num" p14:bounceEnd="55000">
                                          <p:cBhvr additive="base">
                                            <p:cTn id="15" dur="1500" fill="hold"/>
                                            <p:tgtEl>
                                              <p:spTgt spid="7"/>
                                            </p:tgtEl>
                                            <p:attrNameLst>
                                              <p:attrName>ppt_x</p:attrName>
                                            </p:attrNameLst>
                                          </p:cBhvr>
                                          <p:tavLst>
                                            <p:tav tm="0">
                                              <p:val>
                                                <p:strVal val="1+#ppt_w/2"/>
                                              </p:val>
                                            </p:tav>
                                            <p:tav tm="100000">
                                              <p:val>
                                                <p:strVal val="#ppt_x"/>
                                              </p:val>
                                            </p:tav>
                                          </p:tavLst>
                                        </p:anim>
                                        <p:anim calcmode="lin" valueType="num" p14:bounceEnd="55000">
                                          <p:cBhvr additive="base">
                                            <p:cTn id="16" dur="1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accel="58000" fill="hold" nodeType="withEffect" p14:presetBounceEnd="55000">
                                      <p:stCondLst>
                                        <p:cond delay="600"/>
                                      </p:stCondLst>
                                      <p:childTnLst>
                                        <p:set>
                                          <p:cBhvr>
                                            <p:cTn id="18" dur="1" fill="hold">
                                              <p:stCondLst>
                                                <p:cond delay="0"/>
                                              </p:stCondLst>
                                            </p:cTn>
                                            <p:tgtEl>
                                              <p:spTgt spid="12"/>
                                            </p:tgtEl>
                                            <p:attrNameLst>
                                              <p:attrName>style.visibility</p:attrName>
                                            </p:attrNameLst>
                                          </p:cBhvr>
                                          <p:to>
                                            <p:strVal val="visible"/>
                                          </p:to>
                                        </p:set>
                                        <p:anim calcmode="lin" valueType="num" p14:bounceEnd="55000">
                                          <p:cBhvr additive="base">
                                            <p:cTn id="19" dur="1500" fill="hold"/>
                                            <p:tgtEl>
                                              <p:spTgt spid="12"/>
                                            </p:tgtEl>
                                            <p:attrNameLst>
                                              <p:attrName>ppt_x</p:attrName>
                                            </p:attrNameLst>
                                          </p:cBhvr>
                                          <p:tavLst>
                                            <p:tav tm="0">
                                              <p:val>
                                                <p:strVal val="1+#ppt_w/2"/>
                                              </p:val>
                                            </p:tav>
                                            <p:tav tm="100000">
                                              <p:val>
                                                <p:strVal val="#ppt_x"/>
                                              </p:val>
                                            </p:tav>
                                          </p:tavLst>
                                        </p:anim>
                                        <p:anim calcmode="lin" valueType="num" p14:bounceEnd="55000">
                                          <p:cBhvr additive="base">
                                            <p:cTn id="20" dur="1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14:presetBounceEnd="55000">
                                      <p:stCondLst>
                                        <p:cond delay="800"/>
                                      </p:stCondLst>
                                      <p:childTnLst>
                                        <p:set>
                                          <p:cBhvr>
                                            <p:cTn id="22" dur="1" fill="hold">
                                              <p:stCondLst>
                                                <p:cond delay="0"/>
                                              </p:stCondLst>
                                            </p:cTn>
                                            <p:tgtEl>
                                              <p:spTgt spid="17"/>
                                            </p:tgtEl>
                                            <p:attrNameLst>
                                              <p:attrName>style.visibility</p:attrName>
                                            </p:attrNameLst>
                                          </p:cBhvr>
                                          <p:to>
                                            <p:strVal val="visible"/>
                                          </p:to>
                                        </p:set>
                                        <p:anim calcmode="lin" valueType="num" p14:bounceEnd="55000">
                                          <p:cBhvr additive="base">
                                            <p:cTn id="23" dur="1500" fill="hold"/>
                                            <p:tgtEl>
                                              <p:spTgt spid="17"/>
                                            </p:tgtEl>
                                            <p:attrNameLst>
                                              <p:attrName>ppt_x</p:attrName>
                                            </p:attrNameLst>
                                          </p:cBhvr>
                                          <p:tavLst>
                                            <p:tav tm="0">
                                              <p:val>
                                                <p:strVal val="1+#ppt_w/2"/>
                                              </p:val>
                                            </p:tav>
                                            <p:tav tm="100000">
                                              <p:val>
                                                <p:strVal val="#ppt_x"/>
                                              </p:val>
                                            </p:tav>
                                          </p:tavLst>
                                        </p:anim>
                                        <p:anim calcmode="lin" valueType="num" p14:bounceEnd="55000">
                                          <p:cBhvr additive="base">
                                            <p:cTn id="24" dur="15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14:presetBounceEnd="55000">
                                      <p:stCondLst>
                                        <p:cond delay="1000"/>
                                      </p:stCondLst>
                                      <p:childTnLst>
                                        <p:set>
                                          <p:cBhvr>
                                            <p:cTn id="26" dur="1" fill="hold">
                                              <p:stCondLst>
                                                <p:cond delay="0"/>
                                              </p:stCondLst>
                                            </p:cTn>
                                            <p:tgtEl>
                                              <p:spTgt spid="22"/>
                                            </p:tgtEl>
                                            <p:attrNameLst>
                                              <p:attrName>style.visibility</p:attrName>
                                            </p:attrNameLst>
                                          </p:cBhvr>
                                          <p:to>
                                            <p:strVal val="visible"/>
                                          </p:to>
                                        </p:set>
                                        <p:anim calcmode="lin" valueType="num" p14:bounceEnd="55000">
                                          <p:cBhvr additive="base">
                                            <p:cTn id="27" dur="1500" fill="hold"/>
                                            <p:tgtEl>
                                              <p:spTgt spid="22"/>
                                            </p:tgtEl>
                                            <p:attrNameLst>
                                              <p:attrName>ppt_x</p:attrName>
                                            </p:attrNameLst>
                                          </p:cBhvr>
                                          <p:tavLst>
                                            <p:tav tm="0">
                                              <p:val>
                                                <p:strVal val="1+#ppt_w/2"/>
                                              </p:val>
                                            </p:tav>
                                            <p:tav tm="100000">
                                              <p:val>
                                                <p:strVal val="#ppt_x"/>
                                              </p:val>
                                            </p:tav>
                                          </p:tavLst>
                                        </p:anim>
                                        <p:anim calcmode="lin" valueType="num" p14:bounceEnd="55000">
                                          <p:cBhvr additive="base">
                                            <p:cTn id="28" dur="15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14:presetBounceEnd="55000">
                                      <p:stCondLst>
                                        <p:cond delay="1200"/>
                                      </p:stCondLst>
                                      <p:childTnLst>
                                        <p:set>
                                          <p:cBhvr>
                                            <p:cTn id="30" dur="1" fill="hold">
                                              <p:stCondLst>
                                                <p:cond delay="0"/>
                                              </p:stCondLst>
                                            </p:cTn>
                                            <p:tgtEl>
                                              <p:spTgt spid="27"/>
                                            </p:tgtEl>
                                            <p:attrNameLst>
                                              <p:attrName>style.visibility</p:attrName>
                                            </p:attrNameLst>
                                          </p:cBhvr>
                                          <p:to>
                                            <p:strVal val="visible"/>
                                          </p:to>
                                        </p:set>
                                        <p:anim calcmode="lin" valueType="num" p14:bounceEnd="55000">
                                          <p:cBhvr additive="base">
                                            <p:cTn id="31" dur="1500" fill="hold"/>
                                            <p:tgtEl>
                                              <p:spTgt spid="27"/>
                                            </p:tgtEl>
                                            <p:attrNameLst>
                                              <p:attrName>ppt_x</p:attrName>
                                            </p:attrNameLst>
                                          </p:cBhvr>
                                          <p:tavLst>
                                            <p:tav tm="0">
                                              <p:val>
                                                <p:strVal val="1+#ppt_w/2"/>
                                              </p:val>
                                            </p:tav>
                                            <p:tav tm="100000">
                                              <p:val>
                                                <p:strVal val="#ppt_x"/>
                                              </p:val>
                                            </p:tav>
                                          </p:tavLst>
                                        </p:anim>
                                        <p:anim calcmode="lin" valueType="num" p14:bounceEnd="55000">
                                          <p:cBhvr additive="base">
                                            <p:cTn id="32" dur="1500" fill="hold"/>
                                            <p:tgtEl>
                                              <p:spTgt spid="27"/>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 presetClass="entr" presetSubtype="8" fill="hold" grpId="0" nodeType="afterEffect">
                                      <p:stCondLst>
                                        <p:cond delay="0"/>
                                      </p:stCondLst>
                                      <p:childTnLst>
                                        <p:set>
                                          <p:cBhvr>
                                            <p:cTn id="35" dur="1" fill="hold">
                                              <p:stCondLst>
                                                <p:cond delay="0"/>
                                              </p:stCondLst>
                                            </p:cTn>
                                            <p:tgtEl>
                                              <p:spTgt spid="80"/>
                                            </p:tgtEl>
                                            <p:attrNameLst>
                                              <p:attrName>style.visibility</p:attrName>
                                            </p:attrNameLst>
                                          </p:cBhvr>
                                          <p:to>
                                            <p:strVal val="visible"/>
                                          </p:to>
                                        </p:set>
                                        <p:anim calcmode="lin" valueType="num">
                                          <p:cBhvr additive="base">
                                            <p:cTn id="36" dur="250" fill="hold"/>
                                            <p:tgtEl>
                                              <p:spTgt spid="80"/>
                                            </p:tgtEl>
                                            <p:attrNameLst>
                                              <p:attrName>ppt_x</p:attrName>
                                            </p:attrNameLst>
                                          </p:cBhvr>
                                          <p:tavLst>
                                            <p:tav tm="0">
                                              <p:val>
                                                <p:strVal val="0-#ppt_w/2"/>
                                              </p:val>
                                            </p:tav>
                                            <p:tav tm="100000">
                                              <p:val>
                                                <p:strVal val="#ppt_x"/>
                                              </p:val>
                                            </p:tav>
                                          </p:tavLst>
                                        </p:anim>
                                        <p:anim calcmode="lin" valueType="num">
                                          <p:cBhvr additive="base">
                                            <p:cTn id="37" dur="250" fill="hold"/>
                                            <p:tgtEl>
                                              <p:spTgt spid="80"/>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2" presetClass="entr" presetSubtype="8" fill="hold" grpId="0" nodeType="afterEffect">
                                      <p:stCondLst>
                                        <p:cond delay="0"/>
                                      </p:stCondLst>
                                      <p:childTnLst>
                                        <p:set>
                                          <p:cBhvr>
                                            <p:cTn id="40" dur="1" fill="hold">
                                              <p:stCondLst>
                                                <p:cond delay="0"/>
                                              </p:stCondLst>
                                            </p:cTn>
                                            <p:tgtEl>
                                              <p:spTgt spid="78"/>
                                            </p:tgtEl>
                                            <p:attrNameLst>
                                              <p:attrName>style.visibility</p:attrName>
                                            </p:attrNameLst>
                                          </p:cBhvr>
                                          <p:to>
                                            <p:strVal val="visible"/>
                                          </p:to>
                                        </p:set>
                                        <p:anim calcmode="lin" valueType="num">
                                          <p:cBhvr additive="base">
                                            <p:cTn id="41" dur="250" fill="hold"/>
                                            <p:tgtEl>
                                              <p:spTgt spid="78"/>
                                            </p:tgtEl>
                                            <p:attrNameLst>
                                              <p:attrName>ppt_x</p:attrName>
                                            </p:attrNameLst>
                                          </p:cBhvr>
                                          <p:tavLst>
                                            <p:tav tm="0">
                                              <p:val>
                                                <p:strVal val="0-#ppt_w/2"/>
                                              </p:val>
                                            </p:tav>
                                            <p:tav tm="100000">
                                              <p:val>
                                                <p:strVal val="#ppt_x"/>
                                              </p:val>
                                            </p:tav>
                                          </p:tavLst>
                                        </p:anim>
                                        <p:anim calcmode="lin" valueType="num">
                                          <p:cBhvr additive="base">
                                            <p:cTn id="42" dur="250" fill="hold"/>
                                            <p:tgtEl>
                                              <p:spTgt spid="78"/>
                                            </p:tgtEl>
                                            <p:attrNameLst>
                                              <p:attrName>ppt_y</p:attrName>
                                            </p:attrNameLst>
                                          </p:cBhvr>
                                          <p:tavLst>
                                            <p:tav tm="0">
                                              <p:val>
                                                <p:strVal val="#ppt_y"/>
                                              </p:val>
                                            </p:tav>
                                            <p:tav tm="100000">
                                              <p:val>
                                                <p:strVal val="#ppt_y"/>
                                              </p:val>
                                            </p:tav>
                                          </p:tavLst>
                                        </p:anim>
                                      </p:childTnLst>
                                    </p:cTn>
                                  </p:par>
                                </p:childTnLst>
                              </p:cTn>
                            </p:par>
                            <p:par>
                              <p:cTn id="43" fill="hold">
                                <p:stCondLst>
                                  <p:cond delay="3000"/>
                                </p:stCondLst>
                                <p:childTnLst>
                                  <p:par>
                                    <p:cTn id="44" presetID="2" presetClass="entr" presetSubtype="8" fill="hold" grpId="0" nodeType="after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additive="base">
                                            <p:cTn id="46" dur="250" fill="hold"/>
                                            <p:tgtEl>
                                              <p:spTgt spid="77"/>
                                            </p:tgtEl>
                                            <p:attrNameLst>
                                              <p:attrName>ppt_x</p:attrName>
                                            </p:attrNameLst>
                                          </p:cBhvr>
                                          <p:tavLst>
                                            <p:tav tm="0">
                                              <p:val>
                                                <p:strVal val="0-#ppt_w/2"/>
                                              </p:val>
                                            </p:tav>
                                            <p:tav tm="100000">
                                              <p:val>
                                                <p:strVal val="#ppt_x"/>
                                              </p:val>
                                            </p:tav>
                                          </p:tavLst>
                                        </p:anim>
                                        <p:anim calcmode="lin" valueType="num">
                                          <p:cBhvr additive="base">
                                            <p:cTn id="47" dur="250" fill="hold"/>
                                            <p:tgtEl>
                                              <p:spTgt spid="77"/>
                                            </p:tgtEl>
                                            <p:attrNameLst>
                                              <p:attrName>ppt_y</p:attrName>
                                            </p:attrNameLst>
                                          </p:cBhvr>
                                          <p:tavLst>
                                            <p:tav tm="0">
                                              <p:val>
                                                <p:strVal val="#ppt_y"/>
                                              </p:val>
                                            </p:tav>
                                            <p:tav tm="100000">
                                              <p:val>
                                                <p:strVal val="#ppt_y"/>
                                              </p:val>
                                            </p:tav>
                                          </p:tavLst>
                                        </p:anim>
                                      </p:childTnLst>
                                    </p:cTn>
                                  </p:par>
                                </p:childTnLst>
                              </p:cTn>
                            </p:par>
                            <p:par>
                              <p:cTn id="48" fill="hold">
                                <p:stCondLst>
                                  <p:cond delay="3500"/>
                                </p:stCondLst>
                                <p:childTnLst>
                                  <p:par>
                                    <p:cTn id="49" presetID="2" presetClass="entr" presetSubtype="8" fill="hold" grpId="0" nodeType="afterEffect">
                                      <p:stCondLst>
                                        <p:cond delay="0"/>
                                      </p:stCondLst>
                                      <p:childTnLst>
                                        <p:set>
                                          <p:cBhvr>
                                            <p:cTn id="50" dur="1" fill="hold">
                                              <p:stCondLst>
                                                <p:cond delay="0"/>
                                              </p:stCondLst>
                                            </p:cTn>
                                            <p:tgtEl>
                                              <p:spTgt spid="79"/>
                                            </p:tgtEl>
                                            <p:attrNameLst>
                                              <p:attrName>style.visibility</p:attrName>
                                            </p:attrNameLst>
                                          </p:cBhvr>
                                          <p:to>
                                            <p:strVal val="visible"/>
                                          </p:to>
                                        </p:set>
                                        <p:anim calcmode="lin" valueType="num">
                                          <p:cBhvr additive="base">
                                            <p:cTn id="51" dur="250" fill="hold"/>
                                            <p:tgtEl>
                                              <p:spTgt spid="79"/>
                                            </p:tgtEl>
                                            <p:attrNameLst>
                                              <p:attrName>ppt_x</p:attrName>
                                            </p:attrNameLst>
                                          </p:cBhvr>
                                          <p:tavLst>
                                            <p:tav tm="0">
                                              <p:val>
                                                <p:strVal val="0-#ppt_w/2"/>
                                              </p:val>
                                            </p:tav>
                                            <p:tav tm="100000">
                                              <p:val>
                                                <p:strVal val="#ppt_x"/>
                                              </p:val>
                                            </p:tav>
                                          </p:tavLst>
                                        </p:anim>
                                        <p:anim calcmode="lin" valueType="num">
                                          <p:cBhvr additive="base">
                                            <p:cTn id="52" dur="250" fill="hold"/>
                                            <p:tgtEl>
                                              <p:spTgt spid="79"/>
                                            </p:tgtEl>
                                            <p:attrNameLst>
                                              <p:attrName>ppt_y</p:attrName>
                                            </p:attrNameLst>
                                          </p:cBhvr>
                                          <p:tavLst>
                                            <p:tav tm="0">
                                              <p:val>
                                                <p:strVal val="#ppt_y"/>
                                              </p:val>
                                            </p:tav>
                                            <p:tav tm="100000">
                                              <p:val>
                                                <p:strVal val="#ppt_y"/>
                                              </p:val>
                                            </p:tav>
                                          </p:tavLst>
                                        </p:anim>
                                      </p:childTnLst>
                                    </p:cTn>
                                  </p:par>
                                </p:childTnLst>
                              </p:cTn>
                            </p:par>
                            <p:par>
                              <p:cTn id="53" fill="hold">
                                <p:stCondLst>
                                  <p:cond delay="4000"/>
                                </p:stCondLst>
                                <p:childTnLst>
                                  <p:par>
                                    <p:cTn id="54" presetID="2" presetClass="entr" presetSubtype="8" fill="hold" grpId="0" nodeType="afterEffect">
                                      <p:stCondLst>
                                        <p:cond delay="0"/>
                                      </p:stCondLst>
                                      <p:childTnLst>
                                        <p:set>
                                          <p:cBhvr>
                                            <p:cTn id="55" dur="1" fill="hold">
                                              <p:stCondLst>
                                                <p:cond delay="0"/>
                                              </p:stCondLst>
                                            </p:cTn>
                                            <p:tgtEl>
                                              <p:spTgt spid="75"/>
                                            </p:tgtEl>
                                            <p:attrNameLst>
                                              <p:attrName>style.visibility</p:attrName>
                                            </p:attrNameLst>
                                          </p:cBhvr>
                                          <p:to>
                                            <p:strVal val="visible"/>
                                          </p:to>
                                        </p:set>
                                        <p:anim calcmode="lin" valueType="num">
                                          <p:cBhvr additive="base">
                                            <p:cTn id="56" dur="250" fill="hold"/>
                                            <p:tgtEl>
                                              <p:spTgt spid="75"/>
                                            </p:tgtEl>
                                            <p:attrNameLst>
                                              <p:attrName>ppt_x</p:attrName>
                                            </p:attrNameLst>
                                          </p:cBhvr>
                                          <p:tavLst>
                                            <p:tav tm="0">
                                              <p:val>
                                                <p:strVal val="0-#ppt_w/2"/>
                                              </p:val>
                                            </p:tav>
                                            <p:tav tm="100000">
                                              <p:val>
                                                <p:strVal val="#ppt_x"/>
                                              </p:val>
                                            </p:tav>
                                          </p:tavLst>
                                        </p:anim>
                                        <p:anim calcmode="lin" valueType="num">
                                          <p:cBhvr additive="base">
                                            <p:cTn id="57" dur="250" fill="hold"/>
                                            <p:tgtEl>
                                              <p:spTgt spid="75"/>
                                            </p:tgtEl>
                                            <p:attrNameLst>
                                              <p:attrName>ppt_y</p:attrName>
                                            </p:attrNameLst>
                                          </p:cBhvr>
                                          <p:tavLst>
                                            <p:tav tm="0">
                                              <p:val>
                                                <p:strVal val="#ppt_y"/>
                                              </p:val>
                                            </p:tav>
                                            <p:tav tm="100000">
                                              <p:val>
                                                <p:strVal val="#ppt_y"/>
                                              </p:val>
                                            </p:tav>
                                          </p:tavLst>
                                        </p:anim>
                                      </p:childTnLst>
                                    </p:cTn>
                                  </p:par>
                                </p:childTnLst>
                              </p:cTn>
                            </p:par>
                            <p:par>
                              <p:cTn id="58" fill="hold">
                                <p:stCondLst>
                                  <p:cond delay="4500"/>
                                </p:stCondLst>
                                <p:childTnLst>
                                  <p:par>
                                    <p:cTn id="59" presetID="2" presetClass="entr" presetSubtype="8" fill="hold" nodeType="afterEffect">
                                      <p:stCondLst>
                                        <p:cond delay="0"/>
                                      </p:stCondLst>
                                      <p:childTnLst>
                                        <p:set>
                                          <p:cBhvr>
                                            <p:cTn id="60" dur="1" fill="hold">
                                              <p:stCondLst>
                                                <p:cond delay="0"/>
                                              </p:stCondLst>
                                            </p:cTn>
                                            <p:tgtEl>
                                              <p:spTgt spid="98"/>
                                            </p:tgtEl>
                                            <p:attrNameLst>
                                              <p:attrName>style.visibility</p:attrName>
                                            </p:attrNameLst>
                                          </p:cBhvr>
                                          <p:to>
                                            <p:strVal val="visible"/>
                                          </p:to>
                                        </p:set>
                                        <p:anim calcmode="lin" valueType="num">
                                          <p:cBhvr additive="base">
                                            <p:cTn id="61" dur="500" fill="hold"/>
                                            <p:tgtEl>
                                              <p:spTgt spid="98"/>
                                            </p:tgtEl>
                                            <p:attrNameLst>
                                              <p:attrName>ppt_x</p:attrName>
                                            </p:attrNameLst>
                                          </p:cBhvr>
                                          <p:tavLst>
                                            <p:tav tm="0">
                                              <p:val>
                                                <p:strVal val="0-#ppt_w/2"/>
                                              </p:val>
                                            </p:tav>
                                            <p:tav tm="100000">
                                              <p:val>
                                                <p:strVal val="#ppt_x"/>
                                              </p:val>
                                            </p:tav>
                                          </p:tavLst>
                                        </p:anim>
                                        <p:anim calcmode="lin" valueType="num">
                                          <p:cBhvr additive="base">
                                            <p:cTn id="62" dur="500" fill="hold"/>
                                            <p:tgtEl>
                                              <p:spTgt spid="98"/>
                                            </p:tgtEl>
                                            <p:attrNameLst>
                                              <p:attrName>ppt_y</p:attrName>
                                            </p:attrNameLst>
                                          </p:cBhvr>
                                          <p:tavLst>
                                            <p:tav tm="0">
                                              <p:val>
                                                <p:strVal val="#ppt_y"/>
                                              </p:val>
                                            </p:tav>
                                            <p:tav tm="100000">
                                              <p:val>
                                                <p:strVal val="#ppt_y"/>
                                              </p:val>
                                            </p:tav>
                                          </p:tavLst>
                                        </p:anim>
                                      </p:childTnLst>
                                    </p:cTn>
                                  </p:par>
                                </p:childTnLst>
                              </p:cTn>
                            </p:par>
                            <p:par>
                              <p:cTn id="63" fill="hold">
                                <p:stCondLst>
                                  <p:cond delay="5000"/>
                                </p:stCondLst>
                                <p:childTnLst>
                                  <p:par>
                                    <p:cTn id="64" presetID="47" presetClass="entr" presetSubtype="0" fill="hold"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anim calcmode="lin" valueType="num">
                                          <p:cBhvr>
                                            <p:cTn id="67" dur="500" fill="hold"/>
                                            <p:tgtEl>
                                              <p:spTgt spid="42"/>
                                            </p:tgtEl>
                                            <p:attrNameLst>
                                              <p:attrName>ppt_x</p:attrName>
                                            </p:attrNameLst>
                                          </p:cBhvr>
                                          <p:tavLst>
                                            <p:tav tm="0">
                                              <p:val>
                                                <p:strVal val="#ppt_x"/>
                                              </p:val>
                                            </p:tav>
                                            <p:tav tm="100000">
                                              <p:val>
                                                <p:strVal val="#ppt_x"/>
                                              </p:val>
                                            </p:tav>
                                          </p:tavLst>
                                        </p:anim>
                                        <p:anim calcmode="lin" valueType="num">
                                          <p:cBhvr>
                                            <p:cTn id="68" dur="500" fill="hold"/>
                                            <p:tgtEl>
                                              <p:spTgt spid="42"/>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30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anim calcmode="lin" valueType="num">
                                          <p:cBhvr>
                                            <p:cTn id="72" dur="500" fill="hold"/>
                                            <p:tgtEl>
                                              <p:spTgt spid="37"/>
                                            </p:tgtEl>
                                            <p:attrNameLst>
                                              <p:attrName>ppt_x</p:attrName>
                                            </p:attrNameLst>
                                          </p:cBhvr>
                                          <p:tavLst>
                                            <p:tav tm="0">
                                              <p:val>
                                                <p:strVal val="#ppt_x"/>
                                              </p:val>
                                            </p:tav>
                                            <p:tav tm="100000">
                                              <p:val>
                                                <p:strVal val="#ppt_x"/>
                                              </p:val>
                                            </p:tav>
                                          </p:tavLst>
                                        </p:anim>
                                        <p:anim calcmode="lin" valueType="num">
                                          <p:cBhvr>
                                            <p:cTn id="73" dur="500" fill="hold"/>
                                            <p:tgtEl>
                                              <p:spTgt spid="37"/>
                                            </p:tgtEl>
                                            <p:attrNameLst>
                                              <p:attrName>ppt_y</p:attrName>
                                            </p:attrNameLst>
                                          </p:cBhvr>
                                          <p:tavLst>
                                            <p:tav tm="0">
                                              <p:val>
                                                <p:strVal val="#ppt_y-.1"/>
                                              </p:val>
                                            </p:tav>
                                            <p:tav tm="100000">
                                              <p:val>
                                                <p:strVal val="#ppt_y"/>
                                              </p:val>
                                            </p:tav>
                                          </p:tavLst>
                                        </p:anim>
                                      </p:childTnLst>
                                    </p:cTn>
                                  </p:par>
                                  <p:par>
                                    <p:cTn id="74" presetID="47" presetClass="entr" presetSubtype="0" fill="hold" nodeType="withEffect">
                                      <p:stCondLst>
                                        <p:cond delay="60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anim calcmode="lin" valueType="num">
                                          <p:cBhvr>
                                            <p:cTn id="77" dur="500" fill="hold"/>
                                            <p:tgtEl>
                                              <p:spTgt spid="32"/>
                                            </p:tgtEl>
                                            <p:attrNameLst>
                                              <p:attrName>ppt_x</p:attrName>
                                            </p:attrNameLst>
                                          </p:cBhvr>
                                          <p:tavLst>
                                            <p:tav tm="0">
                                              <p:val>
                                                <p:strVal val="#ppt_x"/>
                                              </p:val>
                                            </p:tav>
                                            <p:tav tm="100000">
                                              <p:val>
                                                <p:strVal val="#ppt_x"/>
                                              </p:val>
                                            </p:tav>
                                          </p:tavLst>
                                        </p:anim>
                                        <p:anim calcmode="lin" valueType="num">
                                          <p:cBhvr>
                                            <p:cTn id="78" dur="500" fill="hold"/>
                                            <p:tgtEl>
                                              <p:spTgt spid="32"/>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30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anim calcmode="lin" valueType="num">
                                          <p:cBhvr>
                                            <p:cTn id="82" dur="500" fill="hold"/>
                                            <p:tgtEl>
                                              <p:spTgt spid="47"/>
                                            </p:tgtEl>
                                            <p:attrNameLst>
                                              <p:attrName>ppt_x</p:attrName>
                                            </p:attrNameLst>
                                          </p:cBhvr>
                                          <p:tavLst>
                                            <p:tav tm="0">
                                              <p:val>
                                                <p:strVal val="#ppt_x"/>
                                              </p:val>
                                            </p:tav>
                                            <p:tav tm="100000">
                                              <p:val>
                                                <p:strVal val="#ppt_x"/>
                                              </p:val>
                                            </p:tav>
                                          </p:tavLst>
                                        </p:anim>
                                        <p:anim calcmode="lin" valueType="num">
                                          <p:cBhvr>
                                            <p:cTn id="83" dur="500" fill="hold"/>
                                            <p:tgtEl>
                                              <p:spTgt spid="47"/>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600"/>
                                      </p:stCondLst>
                                      <p:childTnLst>
                                        <p:set>
                                          <p:cBhvr>
                                            <p:cTn id="85" dur="1" fill="hold">
                                              <p:stCondLst>
                                                <p:cond delay="0"/>
                                              </p:stCondLst>
                                            </p:cTn>
                                            <p:tgtEl>
                                              <p:spTgt spid="52"/>
                                            </p:tgtEl>
                                            <p:attrNameLst>
                                              <p:attrName>style.visibility</p:attrName>
                                            </p:attrNameLst>
                                          </p:cBhvr>
                                          <p:to>
                                            <p:strVal val="visible"/>
                                          </p:to>
                                        </p:set>
                                        <p:animEffect transition="in" filter="fade">
                                          <p:cBhvr>
                                            <p:cTn id="86" dur="500"/>
                                            <p:tgtEl>
                                              <p:spTgt spid="52"/>
                                            </p:tgtEl>
                                          </p:cBhvr>
                                        </p:animEffect>
                                        <p:anim calcmode="lin" valueType="num">
                                          <p:cBhvr>
                                            <p:cTn id="87" dur="500" fill="hold"/>
                                            <p:tgtEl>
                                              <p:spTgt spid="52"/>
                                            </p:tgtEl>
                                            <p:attrNameLst>
                                              <p:attrName>ppt_x</p:attrName>
                                            </p:attrNameLst>
                                          </p:cBhvr>
                                          <p:tavLst>
                                            <p:tav tm="0">
                                              <p:val>
                                                <p:strVal val="#ppt_x"/>
                                              </p:val>
                                            </p:tav>
                                            <p:tav tm="100000">
                                              <p:val>
                                                <p:strVal val="#ppt_x"/>
                                              </p:val>
                                            </p:tav>
                                          </p:tavLst>
                                        </p:anim>
                                        <p:anim calcmode="lin" valueType="num">
                                          <p:cBhvr>
                                            <p:cTn id="88" dur="500" fill="hold"/>
                                            <p:tgtEl>
                                              <p:spTgt spid="52"/>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600"/>
                                      </p:stCondLst>
                                      <p:childTnLst>
                                        <p:set>
                                          <p:cBhvr>
                                            <p:cTn id="90" dur="1" fill="hold">
                                              <p:stCondLst>
                                                <p:cond delay="0"/>
                                              </p:stCondLst>
                                            </p:cTn>
                                            <p:tgtEl>
                                              <p:spTgt spid="57"/>
                                            </p:tgtEl>
                                            <p:attrNameLst>
                                              <p:attrName>style.visibility</p:attrName>
                                            </p:attrNameLst>
                                          </p:cBhvr>
                                          <p:to>
                                            <p:strVal val="visible"/>
                                          </p:to>
                                        </p:set>
                                        <p:animEffect transition="in" filter="fade">
                                          <p:cBhvr>
                                            <p:cTn id="91" dur="500"/>
                                            <p:tgtEl>
                                              <p:spTgt spid="57"/>
                                            </p:tgtEl>
                                          </p:cBhvr>
                                        </p:animEffect>
                                        <p:anim calcmode="lin" valueType="num">
                                          <p:cBhvr>
                                            <p:cTn id="92" dur="500" fill="hold"/>
                                            <p:tgtEl>
                                              <p:spTgt spid="57"/>
                                            </p:tgtEl>
                                            <p:attrNameLst>
                                              <p:attrName>ppt_x</p:attrName>
                                            </p:attrNameLst>
                                          </p:cBhvr>
                                          <p:tavLst>
                                            <p:tav tm="0">
                                              <p:val>
                                                <p:strVal val="#ppt_x"/>
                                              </p:val>
                                            </p:tav>
                                            <p:tav tm="100000">
                                              <p:val>
                                                <p:strVal val="#ppt_x"/>
                                              </p:val>
                                            </p:tav>
                                          </p:tavLst>
                                        </p:anim>
                                        <p:anim calcmode="lin" valueType="num">
                                          <p:cBhvr>
                                            <p:cTn id="93" dur="500" fill="hold"/>
                                            <p:tgtEl>
                                              <p:spTgt spid="57"/>
                                            </p:tgtEl>
                                            <p:attrNameLst>
                                              <p:attrName>ppt_y</p:attrName>
                                            </p:attrNameLst>
                                          </p:cBhvr>
                                          <p:tavLst>
                                            <p:tav tm="0">
                                              <p:val>
                                                <p:strVal val="#ppt_y+.1"/>
                                              </p:val>
                                            </p:tav>
                                            <p:tav tm="100000">
                                              <p:val>
                                                <p:strVal val="#ppt_y"/>
                                              </p:val>
                                            </p:tav>
                                          </p:tavLst>
                                        </p:anim>
                                      </p:childTnLst>
                                    </p:cTn>
                                  </p:par>
                                  <p:par>
                                    <p:cTn id="94" presetID="47" presetClass="entr" presetSubtype="0" fill="hold" nodeType="withEffect">
                                      <p:stCondLst>
                                        <p:cond delay="600"/>
                                      </p:stCondLst>
                                      <p:childTnLst>
                                        <p:set>
                                          <p:cBhvr>
                                            <p:cTn id="95" dur="1" fill="hold">
                                              <p:stCondLst>
                                                <p:cond delay="0"/>
                                              </p:stCondLst>
                                            </p:cTn>
                                            <p:tgtEl>
                                              <p:spTgt spid="70"/>
                                            </p:tgtEl>
                                            <p:attrNameLst>
                                              <p:attrName>style.visibility</p:attrName>
                                            </p:attrNameLst>
                                          </p:cBhvr>
                                          <p:to>
                                            <p:strVal val="visible"/>
                                          </p:to>
                                        </p:set>
                                        <p:animEffect transition="in" filter="fade">
                                          <p:cBhvr>
                                            <p:cTn id="96" dur="500"/>
                                            <p:tgtEl>
                                              <p:spTgt spid="70"/>
                                            </p:tgtEl>
                                          </p:cBhvr>
                                        </p:animEffect>
                                        <p:anim calcmode="lin" valueType="num">
                                          <p:cBhvr>
                                            <p:cTn id="97" dur="500" fill="hold"/>
                                            <p:tgtEl>
                                              <p:spTgt spid="70"/>
                                            </p:tgtEl>
                                            <p:attrNameLst>
                                              <p:attrName>ppt_x</p:attrName>
                                            </p:attrNameLst>
                                          </p:cBhvr>
                                          <p:tavLst>
                                            <p:tav tm="0">
                                              <p:val>
                                                <p:strVal val="#ppt_x"/>
                                              </p:val>
                                            </p:tav>
                                            <p:tav tm="100000">
                                              <p:val>
                                                <p:strVal val="#ppt_x"/>
                                              </p:val>
                                            </p:tav>
                                          </p:tavLst>
                                        </p:anim>
                                        <p:anim calcmode="lin" valueType="num">
                                          <p:cBhvr>
                                            <p:cTn id="98" dur="5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bldLvl="0" animBg="1"/>
          <p:bldP spid="77" grpId="0" bldLvl="0" animBg="1"/>
          <p:bldP spid="78" grpId="0" bldLvl="0" animBg="1"/>
          <p:bldP spid="79" grpId="0" bldLvl="0" animBg="1"/>
          <p:bldP spid="80"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par>
                              <p:cTn id="8" fill="hold">
                                <p:stCondLst>
                                  <p:cond delay="500"/>
                                </p:stCondLst>
                                <p:childTnLst>
                                  <p:par>
                                    <p:cTn id="9" presetID="2" presetClass="entr" presetSubtype="2" accel="58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500" fill="hold"/>
                                            <p:tgtEl>
                                              <p:spTgt spid="2"/>
                                            </p:tgtEl>
                                            <p:attrNameLst>
                                              <p:attrName>ppt_x</p:attrName>
                                            </p:attrNameLst>
                                          </p:cBhvr>
                                          <p:tavLst>
                                            <p:tav tm="0">
                                              <p:val>
                                                <p:strVal val="1+#ppt_w/2"/>
                                              </p:val>
                                            </p:tav>
                                            <p:tav tm="100000">
                                              <p:val>
                                                <p:strVal val="#ppt_x"/>
                                              </p:val>
                                            </p:tav>
                                          </p:tavLst>
                                        </p:anim>
                                        <p:anim calcmode="lin" valueType="num">
                                          <p:cBhvr additive="base">
                                            <p:cTn id="12" dur="1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accel="58000" fill="hold" nodeType="withEffect">
                                      <p:stCondLst>
                                        <p:cond delay="4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1+#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accel="58000" fill="hold" nodeType="withEffect">
                                      <p:stCondLst>
                                        <p:cond delay="6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500" fill="hold"/>
                                            <p:tgtEl>
                                              <p:spTgt spid="12"/>
                                            </p:tgtEl>
                                            <p:attrNameLst>
                                              <p:attrName>ppt_x</p:attrName>
                                            </p:attrNameLst>
                                          </p:cBhvr>
                                          <p:tavLst>
                                            <p:tav tm="0">
                                              <p:val>
                                                <p:strVal val="1+#ppt_w/2"/>
                                              </p:val>
                                            </p:tav>
                                            <p:tav tm="100000">
                                              <p:val>
                                                <p:strVal val="#ppt_x"/>
                                              </p:val>
                                            </p:tav>
                                          </p:tavLst>
                                        </p:anim>
                                        <p:anim calcmode="lin" valueType="num">
                                          <p:cBhvr additive="base">
                                            <p:cTn id="20" dur="1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stCondLst>
                                        <p:cond delay="8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500" fill="hold"/>
                                            <p:tgtEl>
                                              <p:spTgt spid="17"/>
                                            </p:tgtEl>
                                            <p:attrNameLst>
                                              <p:attrName>ppt_x</p:attrName>
                                            </p:attrNameLst>
                                          </p:cBhvr>
                                          <p:tavLst>
                                            <p:tav tm="0">
                                              <p:val>
                                                <p:strVal val="1+#ppt_w/2"/>
                                              </p:val>
                                            </p:tav>
                                            <p:tav tm="100000">
                                              <p:val>
                                                <p:strVal val="#ppt_x"/>
                                              </p:val>
                                            </p:tav>
                                          </p:tavLst>
                                        </p:anim>
                                        <p:anim calcmode="lin" valueType="num">
                                          <p:cBhvr additive="base">
                                            <p:cTn id="24" dur="15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stCondLst>
                                        <p:cond delay="100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500" fill="hold"/>
                                            <p:tgtEl>
                                              <p:spTgt spid="22"/>
                                            </p:tgtEl>
                                            <p:attrNameLst>
                                              <p:attrName>ppt_x</p:attrName>
                                            </p:attrNameLst>
                                          </p:cBhvr>
                                          <p:tavLst>
                                            <p:tav tm="0">
                                              <p:val>
                                                <p:strVal val="1+#ppt_w/2"/>
                                              </p:val>
                                            </p:tav>
                                            <p:tav tm="100000">
                                              <p:val>
                                                <p:strVal val="#ppt_x"/>
                                              </p:val>
                                            </p:tav>
                                          </p:tavLst>
                                        </p:anim>
                                        <p:anim calcmode="lin" valueType="num">
                                          <p:cBhvr additive="base">
                                            <p:cTn id="28" dur="15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stCondLst>
                                        <p:cond delay="120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500" fill="hold"/>
                                            <p:tgtEl>
                                              <p:spTgt spid="27"/>
                                            </p:tgtEl>
                                            <p:attrNameLst>
                                              <p:attrName>ppt_x</p:attrName>
                                            </p:attrNameLst>
                                          </p:cBhvr>
                                          <p:tavLst>
                                            <p:tav tm="0">
                                              <p:val>
                                                <p:strVal val="1+#ppt_w/2"/>
                                              </p:val>
                                            </p:tav>
                                            <p:tav tm="100000">
                                              <p:val>
                                                <p:strVal val="#ppt_x"/>
                                              </p:val>
                                            </p:tav>
                                          </p:tavLst>
                                        </p:anim>
                                        <p:anim calcmode="lin" valueType="num">
                                          <p:cBhvr additive="base">
                                            <p:cTn id="32" dur="1500" fill="hold"/>
                                            <p:tgtEl>
                                              <p:spTgt spid="27"/>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 presetClass="entr" presetSubtype="8" fill="hold" grpId="0" nodeType="afterEffect">
                                      <p:stCondLst>
                                        <p:cond delay="0"/>
                                      </p:stCondLst>
                                      <p:childTnLst>
                                        <p:set>
                                          <p:cBhvr>
                                            <p:cTn id="35" dur="1" fill="hold">
                                              <p:stCondLst>
                                                <p:cond delay="0"/>
                                              </p:stCondLst>
                                            </p:cTn>
                                            <p:tgtEl>
                                              <p:spTgt spid="80"/>
                                            </p:tgtEl>
                                            <p:attrNameLst>
                                              <p:attrName>style.visibility</p:attrName>
                                            </p:attrNameLst>
                                          </p:cBhvr>
                                          <p:to>
                                            <p:strVal val="visible"/>
                                          </p:to>
                                        </p:set>
                                        <p:anim calcmode="lin" valueType="num">
                                          <p:cBhvr additive="base">
                                            <p:cTn id="36" dur="250" fill="hold"/>
                                            <p:tgtEl>
                                              <p:spTgt spid="80"/>
                                            </p:tgtEl>
                                            <p:attrNameLst>
                                              <p:attrName>ppt_x</p:attrName>
                                            </p:attrNameLst>
                                          </p:cBhvr>
                                          <p:tavLst>
                                            <p:tav tm="0">
                                              <p:val>
                                                <p:strVal val="0-#ppt_w/2"/>
                                              </p:val>
                                            </p:tav>
                                            <p:tav tm="100000">
                                              <p:val>
                                                <p:strVal val="#ppt_x"/>
                                              </p:val>
                                            </p:tav>
                                          </p:tavLst>
                                        </p:anim>
                                        <p:anim calcmode="lin" valueType="num">
                                          <p:cBhvr additive="base">
                                            <p:cTn id="37" dur="250" fill="hold"/>
                                            <p:tgtEl>
                                              <p:spTgt spid="80"/>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2" presetClass="entr" presetSubtype="8" fill="hold" grpId="0" nodeType="afterEffect">
                                      <p:stCondLst>
                                        <p:cond delay="0"/>
                                      </p:stCondLst>
                                      <p:childTnLst>
                                        <p:set>
                                          <p:cBhvr>
                                            <p:cTn id="40" dur="1" fill="hold">
                                              <p:stCondLst>
                                                <p:cond delay="0"/>
                                              </p:stCondLst>
                                            </p:cTn>
                                            <p:tgtEl>
                                              <p:spTgt spid="78"/>
                                            </p:tgtEl>
                                            <p:attrNameLst>
                                              <p:attrName>style.visibility</p:attrName>
                                            </p:attrNameLst>
                                          </p:cBhvr>
                                          <p:to>
                                            <p:strVal val="visible"/>
                                          </p:to>
                                        </p:set>
                                        <p:anim calcmode="lin" valueType="num">
                                          <p:cBhvr additive="base">
                                            <p:cTn id="41" dur="250" fill="hold"/>
                                            <p:tgtEl>
                                              <p:spTgt spid="78"/>
                                            </p:tgtEl>
                                            <p:attrNameLst>
                                              <p:attrName>ppt_x</p:attrName>
                                            </p:attrNameLst>
                                          </p:cBhvr>
                                          <p:tavLst>
                                            <p:tav tm="0">
                                              <p:val>
                                                <p:strVal val="0-#ppt_w/2"/>
                                              </p:val>
                                            </p:tav>
                                            <p:tav tm="100000">
                                              <p:val>
                                                <p:strVal val="#ppt_x"/>
                                              </p:val>
                                            </p:tav>
                                          </p:tavLst>
                                        </p:anim>
                                        <p:anim calcmode="lin" valueType="num">
                                          <p:cBhvr additive="base">
                                            <p:cTn id="42" dur="250" fill="hold"/>
                                            <p:tgtEl>
                                              <p:spTgt spid="78"/>
                                            </p:tgtEl>
                                            <p:attrNameLst>
                                              <p:attrName>ppt_y</p:attrName>
                                            </p:attrNameLst>
                                          </p:cBhvr>
                                          <p:tavLst>
                                            <p:tav tm="0">
                                              <p:val>
                                                <p:strVal val="#ppt_y"/>
                                              </p:val>
                                            </p:tav>
                                            <p:tav tm="100000">
                                              <p:val>
                                                <p:strVal val="#ppt_y"/>
                                              </p:val>
                                            </p:tav>
                                          </p:tavLst>
                                        </p:anim>
                                      </p:childTnLst>
                                    </p:cTn>
                                  </p:par>
                                </p:childTnLst>
                              </p:cTn>
                            </p:par>
                            <p:par>
                              <p:cTn id="43" fill="hold">
                                <p:stCondLst>
                                  <p:cond delay="3000"/>
                                </p:stCondLst>
                                <p:childTnLst>
                                  <p:par>
                                    <p:cTn id="44" presetID="2" presetClass="entr" presetSubtype="8" fill="hold" grpId="0" nodeType="after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additive="base">
                                            <p:cTn id="46" dur="250" fill="hold"/>
                                            <p:tgtEl>
                                              <p:spTgt spid="77"/>
                                            </p:tgtEl>
                                            <p:attrNameLst>
                                              <p:attrName>ppt_x</p:attrName>
                                            </p:attrNameLst>
                                          </p:cBhvr>
                                          <p:tavLst>
                                            <p:tav tm="0">
                                              <p:val>
                                                <p:strVal val="0-#ppt_w/2"/>
                                              </p:val>
                                            </p:tav>
                                            <p:tav tm="100000">
                                              <p:val>
                                                <p:strVal val="#ppt_x"/>
                                              </p:val>
                                            </p:tav>
                                          </p:tavLst>
                                        </p:anim>
                                        <p:anim calcmode="lin" valueType="num">
                                          <p:cBhvr additive="base">
                                            <p:cTn id="47" dur="250" fill="hold"/>
                                            <p:tgtEl>
                                              <p:spTgt spid="77"/>
                                            </p:tgtEl>
                                            <p:attrNameLst>
                                              <p:attrName>ppt_y</p:attrName>
                                            </p:attrNameLst>
                                          </p:cBhvr>
                                          <p:tavLst>
                                            <p:tav tm="0">
                                              <p:val>
                                                <p:strVal val="#ppt_y"/>
                                              </p:val>
                                            </p:tav>
                                            <p:tav tm="100000">
                                              <p:val>
                                                <p:strVal val="#ppt_y"/>
                                              </p:val>
                                            </p:tav>
                                          </p:tavLst>
                                        </p:anim>
                                      </p:childTnLst>
                                    </p:cTn>
                                  </p:par>
                                </p:childTnLst>
                              </p:cTn>
                            </p:par>
                            <p:par>
                              <p:cTn id="48" fill="hold">
                                <p:stCondLst>
                                  <p:cond delay="3500"/>
                                </p:stCondLst>
                                <p:childTnLst>
                                  <p:par>
                                    <p:cTn id="49" presetID="2" presetClass="entr" presetSubtype="8" fill="hold" grpId="0" nodeType="afterEffect">
                                      <p:stCondLst>
                                        <p:cond delay="0"/>
                                      </p:stCondLst>
                                      <p:childTnLst>
                                        <p:set>
                                          <p:cBhvr>
                                            <p:cTn id="50" dur="1" fill="hold">
                                              <p:stCondLst>
                                                <p:cond delay="0"/>
                                              </p:stCondLst>
                                            </p:cTn>
                                            <p:tgtEl>
                                              <p:spTgt spid="79"/>
                                            </p:tgtEl>
                                            <p:attrNameLst>
                                              <p:attrName>style.visibility</p:attrName>
                                            </p:attrNameLst>
                                          </p:cBhvr>
                                          <p:to>
                                            <p:strVal val="visible"/>
                                          </p:to>
                                        </p:set>
                                        <p:anim calcmode="lin" valueType="num">
                                          <p:cBhvr additive="base">
                                            <p:cTn id="51" dur="250" fill="hold"/>
                                            <p:tgtEl>
                                              <p:spTgt spid="79"/>
                                            </p:tgtEl>
                                            <p:attrNameLst>
                                              <p:attrName>ppt_x</p:attrName>
                                            </p:attrNameLst>
                                          </p:cBhvr>
                                          <p:tavLst>
                                            <p:tav tm="0">
                                              <p:val>
                                                <p:strVal val="0-#ppt_w/2"/>
                                              </p:val>
                                            </p:tav>
                                            <p:tav tm="100000">
                                              <p:val>
                                                <p:strVal val="#ppt_x"/>
                                              </p:val>
                                            </p:tav>
                                          </p:tavLst>
                                        </p:anim>
                                        <p:anim calcmode="lin" valueType="num">
                                          <p:cBhvr additive="base">
                                            <p:cTn id="52" dur="250" fill="hold"/>
                                            <p:tgtEl>
                                              <p:spTgt spid="79"/>
                                            </p:tgtEl>
                                            <p:attrNameLst>
                                              <p:attrName>ppt_y</p:attrName>
                                            </p:attrNameLst>
                                          </p:cBhvr>
                                          <p:tavLst>
                                            <p:tav tm="0">
                                              <p:val>
                                                <p:strVal val="#ppt_y"/>
                                              </p:val>
                                            </p:tav>
                                            <p:tav tm="100000">
                                              <p:val>
                                                <p:strVal val="#ppt_y"/>
                                              </p:val>
                                            </p:tav>
                                          </p:tavLst>
                                        </p:anim>
                                      </p:childTnLst>
                                    </p:cTn>
                                  </p:par>
                                </p:childTnLst>
                              </p:cTn>
                            </p:par>
                            <p:par>
                              <p:cTn id="53" fill="hold">
                                <p:stCondLst>
                                  <p:cond delay="4000"/>
                                </p:stCondLst>
                                <p:childTnLst>
                                  <p:par>
                                    <p:cTn id="54" presetID="2" presetClass="entr" presetSubtype="8" fill="hold" grpId="0" nodeType="afterEffect">
                                      <p:stCondLst>
                                        <p:cond delay="0"/>
                                      </p:stCondLst>
                                      <p:childTnLst>
                                        <p:set>
                                          <p:cBhvr>
                                            <p:cTn id="55" dur="1" fill="hold">
                                              <p:stCondLst>
                                                <p:cond delay="0"/>
                                              </p:stCondLst>
                                            </p:cTn>
                                            <p:tgtEl>
                                              <p:spTgt spid="75"/>
                                            </p:tgtEl>
                                            <p:attrNameLst>
                                              <p:attrName>style.visibility</p:attrName>
                                            </p:attrNameLst>
                                          </p:cBhvr>
                                          <p:to>
                                            <p:strVal val="visible"/>
                                          </p:to>
                                        </p:set>
                                        <p:anim calcmode="lin" valueType="num">
                                          <p:cBhvr additive="base">
                                            <p:cTn id="56" dur="250" fill="hold"/>
                                            <p:tgtEl>
                                              <p:spTgt spid="75"/>
                                            </p:tgtEl>
                                            <p:attrNameLst>
                                              <p:attrName>ppt_x</p:attrName>
                                            </p:attrNameLst>
                                          </p:cBhvr>
                                          <p:tavLst>
                                            <p:tav tm="0">
                                              <p:val>
                                                <p:strVal val="0-#ppt_w/2"/>
                                              </p:val>
                                            </p:tav>
                                            <p:tav tm="100000">
                                              <p:val>
                                                <p:strVal val="#ppt_x"/>
                                              </p:val>
                                            </p:tav>
                                          </p:tavLst>
                                        </p:anim>
                                        <p:anim calcmode="lin" valueType="num">
                                          <p:cBhvr additive="base">
                                            <p:cTn id="57" dur="250" fill="hold"/>
                                            <p:tgtEl>
                                              <p:spTgt spid="75"/>
                                            </p:tgtEl>
                                            <p:attrNameLst>
                                              <p:attrName>ppt_y</p:attrName>
                                            </p:attrNameLst>
                                          </p:cBhvr>
                                          <p:tavLst>
                                            <p:tav tm="0">
                                              <p:val>
                                                <p:strVal val="#ppt_y"/>
                                              </p:val>
                                            </p:tav>
                                            <p:tav tm="100000">
                                              <p:val>
                                                <p:strVal val="#ppt_y"/>
                                              </p:val>
                                            </p:tav>
                                          </p:tavLst>
                                        </p:anim>
                                      </p:childTnLst>
                                    </p:cTn>
                                  </p:par>
                                </p:childTnLst>
                              </p:cTn>
                            </p:par>
                            <p:par>
                              <p:cTn id="58" fill="hold">
                                <p:stCondLst>
                                  <p:cond delay="4500"/>
                                </p:stCondLst>
                                <p:childTnLst>
                                  <p:par>
                                    <p:cTn id="59" presetID="2" presetClass="entr" presetSubtype="8" fill="hold" nodeType="afterEffect">
                                      <p:stCondLst>
                                        <p:cond delay="0"/>
                                      </p:stCondLst>
                                      <p:childTnLst>
                                        <p:set>
                                          <p:cBhvr>
                                            <p:cTn id="60" dur="1" fill="hold">
                                              <p:stCondLst>
                                                <p:cond delay="0"/>
                                              </p:stCondLst>
                                            </p:cTn>
                                            <p:tgtEl>
                                              <p:spTgt spid="98"/>
                                            </p:tgtEl>
                                            <p:attrNameLst>
                                              <p:attrName>style.visibility</p:attrName>
                                            </p:attrNameLst>
                                          </p:cBhvr>
                                          <p:to>
                                            <p:strVal val="visible"/>
                                          </p:to>
                                        </p:set>
                                        <p:anim calcmode="lin" valueType="num">
                                          <p:cBhvr additive="base">
                                            <p:cTn id="61" dur="500" fill="hold"/>
                                            <p:tgtEl>
                                              <p:spTgt spid="98"/>
                                            </p:tgtEl>
                                            <p:attrNameLst>
                                              <p:attrName>ppt_x</p:attrName>
                                            </p:attrNameLst>
                                          </p:cBhvr>
                                          <p:tavLst>
                                            <p:tav tm="0">
                                              <p:val>
                                                <p:strVal val="0-#ppt_w/2"/>
                                              </p:val>
                                            </p:tav>
                                            <p:tav tm="100000">
                                              <p:val>
                                                <p:strVal val="#ppt_x"/>
                                              </p:val>
                                            </p:tav>
                                          </p:tavLst>
                                        </p:anim>
                                        <p:anim calcmode="lin" valueType="num">
                                          <p:cBhvr additive="base">
                                            <p:cTn id="62" dur="500" fill="hold"/>
                                            <p:tgtEl>
                                              <p:spTgt spid="98"/>
                                            </p:tgtEl>
                                            <p:attrNameLst>
                                              <p:attrName>ppt_y</p:attrName>
                                            </p:attrNameLst>
                                          </p:cBhvr>
                                          <p:tavLst>
                                            <p:tav tm="0">
                                              <p:val>
                                                <p:strVal val="#ppt_y"/>
                                              </p:val>
                                            </p:tav>
                                            <p:tav tm="100000">
                                              <p:val>
                                                <p:strVal val="#ppt_y"/>
                                              </p:val>
                                            </p:tav>
                                          </p:tavLst>
                                        </p:anim>
                                      </p:childTnLst>
                                    </p:cTn>
                                  </p:par>
                                </p:childTnLst>
                              </p:cTn>
                            </p:par>
                            <p:par>
                              <p:cTn id="63" fill="hold">
                                <p:stCondLst>
                                  <p:cond delay="5000"/>
                                </p:stCondLst>
                                <p:childTnLst>
                                  <p:par>
                                    <p:cTn id="64" presetID="47" presetClass="entr" presetSubtype="0" fill="hold"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anim calcmode="lin" valueType="num">
                                          <p:cBhvr>
                                            <p:cTn id="67" dur="500" fill="hold"/>
                                            <p:tgtEl>
                                              <p:spTgt spid="42"/>
                                            </p:tgtEl>
                                            <p:attrNameLst>
                                              <p:attrName>ppt_x</p:attrName>
                                            </p:attrNameLst>
                                          </p:cBhvr>
                                          <p:tavLst>
                                            <p:tav tm="0">
                                              <p:val>
                                                <p:strVal val="#ppt_x"/>
                                              </p:val>
                                            </p:tav>
                                            <p:tav tm="100000">
                                              <p:val>
                                                <p:strVal val="#ppt_x"/>
                                              </p:val>
                                            </p:tav>
                                          </p:tavLst>
                                        </p:anim>
                                        <p:anim calcmode="lin" valueType="num">
                                          <p:cBhvr>
                                            <p:cTn id="68" dur="500" fill="hold"/>
                                            <p:tgtEl>
                                              <p:spTgt spid="42"/>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30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anim calcmode="lin" valueType="num">
                                          <p:cBhvr>
                                            <p:cTn id="72" dur="500" fill="hold"/>
                                            <p:tgtEl>
                                              <p:spTgt spid="37"/>
                                            </p:tgtEl>
                                            <p:attrNameLst>
                                              <p:attrName>ppt_x</p:attrName>
                                            </p:attrNameLst>
                                          </p:cBhvr>
                                          <p:tavLst>
                                            <p:tav tm="0">
                                              <p:val>
                                                <p:strVal val="#ppt_x"/>
                                              </p:val>
                                            </p:tav>
                                            <p:tav tm="100000">
                                              <p:val>
                                                <p:strVal val="#ppt_x"/>
                                              </p:val>
                                            </p:tav>
                                          </p:tavLst>
                                        </p:anim>
                                        <p:anim calcmode="lin" valueType="num">
                                          <p:cBhvr>
                                            <p:cTn id="73" dur="500" fill="hold"/>
                                            <p:tgtEl>
                                              <p:spTgt spid="37"/>
                                            </p:tgtEl>
                                            <p:attrNameLst>
                                              <p:attrName>ppt_y</p:attrName>
                                            </p:attrNameLst>
                                          </p:cBhvr>
                                          <p:tavLst>
                                            <p:tav tm="0">
                                              <p:val>
                                                <p:strVal val="#ppt_y-.1"/>
                                              </p:val>
                                            </p:tav>
                                            <p:tav tm="100000">
                                              <p:val>
                                                <p:strVal val="#ppt_y"/>
                                              </p:val>
                                            </p:tav>
                                          </p:tavLst>
                                        </p:anim>
                                      </p:childTnLst>
                                    </p:cTn>
                                  </p:par>
                                  <p:par>
                                    <p:cTn id="74" presetID="47" presetClass="entr" presetSubtype="0" fill="hold" nodeType="withEffect">
                                      <p:stCondLst>
                                        <p:cond delay="60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anim calcmode="lin" valueType="num">
                                          <p:cBhvr>
                                            <p:cTn id="77" dur="500" fill="hold"/>
                                            <p:tgtEl>
                                              <p:spTgt spid="32"/>
                                            </p:tgtEl>
                                            <p:attrNameLst>
                                              <p:attrName>ppt_x</p:attrName>
                                            </p:attrNameLst>
                                          </p:cBhvr>
                                          <p:tavLst>
                                            <p:tav tm="0">
                                              <p:val>
                                                <p:strVal val="#ppt_x"/>
                                              </p:val>
                                            </p:tav>
                                            <p:tav tm="100000">
                                              <p:val>
                                                <p:strVal val="#ppt_x"/>
                                              </p:val>
                                            </p:tav>
                                          </p:tavLst>
                                        </p:anim>
                                        <p:anim calcmode="lin" valueType="num">
                                          <p:cBhvr>
                                            <p:cTn id="78" dur="500" fill="hold"/>
                                            <p:tgtEl>
                                              <p:spTgt spid="32"/>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30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anim calcmode="lin" valueType="num">
                                          <p:cBhvr>
                                            <p:cTn id="82" dur="500" fill="hold"/>
                                            <p:tgtEl>
                                              <p:spTgt spid="47"/>
                                            </p:tgtEl>
                                            <p:attrNameLst>
                                              <p:attrName>ppt_x</p:attrName>
                                            </p:attrNameLst>
                                          </p:cBhvr>
                                          <p:tavLst>
                                            <p:tav tm="0">
                                              <p:val>
                                                <p:strVal val="#ppt_x"/>
                                              </p:val>
                                            </p:tav>
                                            <p:tav tm="100000">
                                              <p:val>
                                                <p:strVal val="#ppt_x"/>
                                              </p:val>
                                            </p:tav>
                                          </p:tavLst>
                                        </p:anim>
                                        <p:anim calcmode="lin" valueType="num">
                                          <p:cBhvr>
                                            <p:cTn id="83" dur="500" fill="hold"/>
                                            <p:tgtEl>
                                              <p:spTgt spid="47"/>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600"/>
                                      </p:stCondLst>
                                      <p:childTnLst>
                                        <p:set>
                                          <p:cBhvr>
                                            <p:cTn id="85" dur="1" fill="hold">
                                              <p:stCondLst>
                                                <p:cond delay="0"/>
                                              </p:stCondLst>
                                            </p:cTn>
                                            <p:tgtEl>
                                              <p:spTgt spid="52"/>
                                            </p:tgtEl>
                                            <p:attrNameLst>
                                              <p:attrName>style.visibility</p:attrName>
                                            </p:attrNameLst>
                                          </p:cBhvr>
                                          <p:to>
                                            <p:strVal val="visible"/>
                                          </p:to>
                                        </p:set>
                                        <p:animEffect transition="in" filter="fade">
                                          <p:cBhvr>
                                            <p:cTn id="86" dur="500"/>
                                            <p:tgtEl>
                                              <p:spTgt spid="52"/>
                                            </p:tgtEl>
                                          </p:cBhvr>
                                        </p:animEffect>
                                        <p:anim calcmode="lin" valueType="num">
                                          <p:cBhvr>
                                            <p:cTn id="87" dur="500" fill="hold"/>
                                            <p:tgtEl>
                                              <p:spTgt spid="52"/>
                                            </p:tgtEl>
                                            <p:attrNameLst>
                                              <p:attrName>ppt_x</p:attrName>
                                            </p:attrNameLst>
                                          </p:cBhvr>
                                          <p:tavLst>
                                            <p:tav tm="0">
                                              <p:val>
                                                <p:strVal val="#ppt_x"/>
                                              </p:val>
                                            </p:tav>
                                            <p:tav tm="100000">
                                              <p:val>
                                                <p:strVal val="#ppt_x"/>
                                              </p:val>
                                            </p:tav>
                                          </p:tavLst>
                                        </p:anim>
                                        <p:anim calcmode="lin" valueType="num">
                                          <p:cBhvr>
                                            <p:cTn id="88" dur="500" fill="hold"/>
                                            <p:tgtEl>
                                              <p:spTgt spid="52"/>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600"/>
                                      </p:stCondLst>
                                      <p:childTnLst>
                                        <p:set>
                                          <p:cBhvr>
                                            <p:cTn id="90" dur="1" fill="hold">
                                              <p:stCondLst>
                                                <p:cond delay="0"/>
                                              </p:stCondLst>
                                            </p:cTn>
                                            <p:tgtEl>
                                              <p:spTgt spid="57"/>
                                            </p:tgtEl>
                                            <p:attrNameLst>
                                              <p:attrName>style.visibility</p:attrName>
                                            </p:attrNameLst>
                                          </p:cBhvr>
                                          <p:to>
                                            <p:strVal val="visible"/>
                                          </p:to>
                                        </p:set>
                                        <p:animEffect transition="in" filter="fade">
                                          <p:cBhvr>
                                            <p:cTn id="91" dur="500"/>
                                            <p:tgtEl>
                                              <p:spTgt spid="57"/>
                                            </p:tgtEl>
                                          </p:cBhvr>
                                        </p:animEffect>
                                        <p:anim calcmode="lin" valueType="num">
                                          <p:cBhvr>
                                            <p:cTn id="92" dur="500" fill="hold"/>
                                            <p:tgtEl>
                                              <p:spTgt spid="57"/>
                                            </p:tgtEl>
                                            <p:attrNameLst>
                                              <p:attrName>ppt_x</p:attrName>
                                            </p:attrNameLst>
                                          </p:cBhvr>
                                          <p:tavLst>
                                            <p:tav tm="0">
                                              <p:val>
                                                <p:strVal val="#ppt_x"/>
                                              </p:val>
                                            </p:tav>
                                            <p:tav tm="100000">
                                              <p:val>
                                                <p:strVal val="#ppt_x"/>
                                              </p:val>
                                            </p:tav>
                                          </p:tavLst>
                                        </p:anim>
                                        <p:anim calcmode="lin" valueType="num">
                                          <p:cBhvr>
                                            <p:cTn id="93" dur="500" fill="hold"/>
                                            <p:tgtEl>
                                              <p:spTgt spid="57"/>
                                            </p:tgtEl>
                                            <p:attrNameLst>
                                              <p:attrName>ppt_y</p:attrName>
                                            </p:attrNameLst>
                                          </p:cBhvr>
                                          <p:tavLst>
                                            <p:tav tm="0">
                                              <p:val>
                                                <p:strVal val="#ppt_y+.1"/>
                                              </p:val>
                                            </p:tav>
                                            <p:tav tm="100000">
                                              <p:val>
                                                <p:strVal val="#ppt_y"/>
                                              </p:val>
                                            </p:tav>
                                          </p:tavLst>
                                        </p:anim>
                                      </p:childTnLst>
                                    </p:cTn>
                                  </p:par>
                                  <p:par>
                                    <p:cTn id="94" presetID="47" presetClass="entr" presetSubtype="0" fill="hold" nodeType="withEffect">
                                      <p:stCondLst>
                                        <p:cond delay="600"/>
                                      </p:stCondLst>
                                      <p:childTnLst>
                                        <p:set>
                                          <p:cBhvr>
                                            <p:cTn id="95" dur="1" fill="hold">
                                              <p:stCondLst>
                                                <p:cond delay="0"/>
                                              </p:stCondLst>
                                            </p:cTn>
                                            <p:tgtEl>
                                              <p:spTgt spid="70"/>
                                            </p:tgtEl>
                                            <p:attrNameLst>
                                              <p:attrName>style.visibility</p:attrName>
                                            </p:attrNameLst>
                                          </p:cBhvr>
                                          <p:to>
                                            <p:strVal val="visible"/>
                                          </p:to>
                                        </p:set>
                                        <p:animEffect transition="in" filter="fade">
                                          <p:cBhvr>
                                            <p:cTn id="96" dur="500"/>
                                            <p:tgtEl>
                                              <p:spTgt spid="70"/>
                                            </p:tgtEl>
                                          </p:cBhvr>
                                        </p:animEffect>
                                        <p:anim calcmode="lin" valueType="num">
                                          <p:cBhvr>
                                            <p:cTn id="97" dur="500" fill="hold"/>
                                            <p:tgtEl>
                                              <p:spTgt spid="70"/>
                                            </p:tgtEl>
                                            <p:attrNameLst>
                                              <p:attrName>ppt_x</p:attrName>
                                            </p:attrNameLst>
                                          </p:cBhvr>
                                          <p:tavLst>
                                            <p:tav tm="0">
                                              <p:val>
                                                <p:strVal val="#ppt_x"/>
                                              </p:val>
                                            </p:tav>
                                            <p:tav tm="100000">
                                              <p:val>
                                                <p:strVal val="#ppt_x"/>
                                              </p:val>
                                            </p:tav>
                                          </p:tavLst>
                                        </p:anim>
                                        <p:anim calcmode="lin" valueType="num">
                                          <p:cBhvr>
                                            <p:cTn id="98" dur="5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bldLvl="0" animBg="1"/>
          <p:bldP spid="77" grpId="0" bldLvl="0" animBg="1"/>
          <p:bldP spid="78" grpId="0" bldLvl="0" animBg="1"/>
          <p:bldP spid="79" grpId="0" bldLvl="0" animBg="1"/>
          <p:bldP spid="80" grpId="0" bldLvl="0" animBg="1"/>
        </p:bldLst>
      </p:timing>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99082" y="1653403"/>
            <a:ext cx="9861687" cy="4765253"/>
            <a:chOff x="107504" y="913284"/>
            <a:chExt cx="8433901" cy="4075334"/>
          </a:xfrm>
        </p:grpSpPr>
        <p:pic>
          <p:nvPicPr>
            <p:cNvPr id="5123" name="Picture 3"/>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504" y="913284"/>
              <a:ext cx="4824536" cy="4075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组合 9"/>
            <p:cNvGrpSpPr/>
            <p:nvPr/>
          </p:nvGrpSpPr>
          <p:grpSpPr>
            <a:xfrm>
              <a:off x="5423649" y="922249"/>
              <a:ext cx="2362655" cy="309546"/>
              <a:chOff x="5737737" y="913284"/>
              <a:chExt cx="2362655" cy="309546"/>
            </a:xfrm>
          </p:grpSpPr>
          <p:cxnSp>
            <p:nvCxnSpPr>
              <p:cNvPr id="3" name="直接连接符 2"/>
              <p:cNvCxnSpPr/>
              <p:nvPr/>
            </p:nvCxnSpPr>
            <p:spPr>
              <a:xfrm>
                <a:off x="5737737" y="957208"/>
                <a:ext cx="0" cy="216024"/>
              </a:xfrm>
              <a:prstGeom prst="line">
                <a:avLst/>
              </a:prstGeom>
              <a:ln>
                <a:solidFill>
                  <a:srgbClr val="00B0F0"/>
                </a:solidFill>
              </a:ln>
            </p:spPr>
            <p:style>
              <a:lnRef idx="3">
                <a:schemeClr val="accent1"/>
              </a:lnRef>
              <a:fillRef idx="0">
                <a:schemeClr val="accent1"/>
              </a:fillRef>
              <a:effectRef idx="2">
                <a:schemeClr val="accent1"/>
              </a:effectRef>
              <a:fontRef idx="minor">
                <a:schemeClr val="tx1"/>
              </a:fontRef>
            </p:style>
          </p:cxnSp>
          <p:sp>
            <p:nvSpPr>
              <p:cNvPr id="4" name="TextBox 3"/>
              <p:cNvSpPr txBox="1"/>
              <p:nvPr/>
            </p:nvSpPr>
            <p:spPr>
              <a:xfrm>
                <a:off x="5796136" y="913284"/>
                <a:ext cx="2304256" cy="309546"/>
              </a:xfrm>
              <a:prstGeom prst="rect">
                <a:avLst/>
              </a:prstGeom>
              <a:noFill/>
            </p:spPr>
            <p:txBody>
              <a:bodyPr wrap="square" rtlCol="0">
                <a:spAutoFit/>
              </a:bodyPr>
              <a:lstStyle/>
              <a:p>
                <a:r>
                  <a:rPr lang="zh-CN" altLang="en-US" sz="1755" b="1" dirty="0">
                    <a:latin typeface="微软雅黑" panose="020B0503020204020204" pitchFamily="34" charset="-122"/>
                    <a:ea typeface="微软雅黑" panose="020B0503020204020204" pitchFamily="34" charset="-122"/>
                  </a:rPr>
                  <a:t>班级宣传展示</a:t>
                </a:r>
                <a:endParaRPr lang="zh-CN" altLang="en-US" sz="1755" b="1" dirty="0">
                  <a:latin typeface="微软雅黑" panose="020B0503020204020204" pitchFamily="34" charset="-122"/>
                  <a:ea typeface="微软雅黑" panose="020B0503020204020204" pitchFamily="34" charset="-122"/>
                </a:endParaRPr>
              </a:p>
            </p:txBody>
          </p:sp>
        </p:grpSp>
        <p:sp>
          <p:nvSpPr>
            <p:cNvPr id="8" name="TextBox 7"/>
            <p:cNvSpPr txBox="1"/>
            <p:nvPr/>
          </p:nvSpPr>
          <p:spPr>
            <a:xfrm>
              <a:off x="5292080" y="1428692"/>
              <a:ext cx="3249325" cy="3431621"/>
            </a:xfrm>
            <a:prstGeom prst="rect">
              <a:avLst/>
            </a:prstGeom>
            <a:noFill/>
          </p:spPr>
          <p:txBody>
            <a:bodyPr wrap="square" rtlCol="0">
              <a:spAutoFit/>
            </a:bodyPr>
            <a:lstStyle/>
            <a:p>
              <a:pPr fontAlgn="auto">
                <a:lnSpc>
                  <a:spcPct val="150000"/>
                </a:lnSpc>
                <a:spcAft>
                  <a:spcPts val="1000"/>
                </a:spcAft>
              </a:pPr>
              <a:r>
                <a:rPr lang="en-US" altLang="zh-CN" sz="1285" b="1" dirty="0">
                  <a:solidFill>
                    <a:srgbClr val="00B0F0"/>
                  </a:solidFill>
                  <a:latin typeface="微软雅黑" panose="020B0503020204020204" pitchFamily="34" charset="-122"/>
                  <a:ea typeface="微软雅黑" panose="020B0503020204020204" pitchFamily="34" charset="-122"/>
                </a:rPr>
                <a:t>&gt;  </a:t>
              </a:r>
              <a:r>
                <a:rPr lang="zh-CN" altLang="en-US" sz="1170" b="1" dirty="0">
                  <a:latin typeface="微软雅黑" panose="020B0503020204020204" pitchFamily="34" charset="-122"/>
                  <a:ea typeface="微软雅黑" panose="020B0503020204020204" pitchFamily="34" charset="-122"/>
                </a:rPr>
                <a:t>班级信息介绍：</a:t>
              </a:r>
              <a:r>
                <a:rPr lang="zh-CN" altLang="en-US" sz="1170" dirty="0">
                  <a:latin typeface="微软雅黑" panose="020B0503020204020204" pitchFamily="34" charset="-122"/>
                  <a:ea typeface="微软雅黑" panose="020B0503020204020204" pitchFamily="34" charset="-122"/>
                </a:rPr>
                <a:t>展示了班级名称、班级宣言、集体照、班主任、任课老师及班委会等基础信息；可以让观看者一目了然。</a:t>
              </a:r>
              <a:endParaRPr lang="en-US" altLang="zh-CN" sz="1170" dirty="0">
                <a:latin typeface="微软雅黑" panose="020B0503020204020204" pitchFamily="34" charset="-122"/>
                <a:ea typeface="微软雅黑" panose="020B0503020204020204" pitchFamily="34" charset="-122"/>
              </a:endParaRPr>
            </a:p>
            <a:p>
              <a:pPr fontAlgn="auto">
                <a:lnSpc>
                  <a:spcPct val="150000"/>
                </a:lnSpc>
                <a:spcAft>
                  <a:spcPts val="1000"/>
                </a:spcAft>
              </a:pPr>
              <a:r>
                <a:rPr lang="en-US" altLang="zh-CN" sz="1170" b="1" dirty="0">
                  <a:solidFill>
                    <a:srgbClr val="00B0F0"/>
                  </a:solidFill>
                  <a:latin typeface="微软雅黑" panose="020B0503020204020204" pitchFamily="34" charset="-122"/>
                  <a:ea typeface="微软雅黑" panose="020B0503020204020204" pitchFamily="34" charset="-122"/>
                </a:rPr>
                <a:t>&gt;  </a:t>
              </a:r>
              <a:r>
                <a:rPr lang="zh-CN" altLang="en-US" sz="1170" b="1" dirty="0">
                  <a:latin typeface="微软雅黑" panose="020B0503020204020204" pitchFamily="34" charset="-122"/>
                  <a:ea typeface="微软雅黑" panose="020B0503020204020204" pitchFamily="34" charset="-122"/>
                </a:rPr>
                <a:t>大事件：</a:t>
              </a:r>
              <a:r>
                <a:rPr lang="zh-CN" altLang="en-US" sz="1170" dirty="0">
                  <a:latin typeface="微软雅黑" panose="020B0503020204020204" pitchFamily="34" charset="-122"/>
                  <a:ea typeface="微软雅黑" panose="020B0503020204020204" pitchFamily="34" charset="-122"/>
                </a:rPr>
                <a:t>是班级对于重要事件的图文记录，以时间线方式呈现，构成班级成长足迹，尤其对于若干年后毕业学生将是宝贵回忆，同时也是校使的重要组成部分。</a:t>
              </a:r>
              <a:endParaRPr lang="en-US" altLang="zh-CN" sz="1170" dirty="0">
                <a:latin typeface="微软雅黑" panose="020B0503020204020204" pitchFamily="34" charset="-122"/>
                <a:ea typeface="微软雅黑" panose="020B0503020204020204" pitchFamily="34" charset="-122"/>
              </a:endParaRPr>
            </a:p>
            <a:p>
              <a:pPr fontAlgn="auto">
                <a:lnSpc>
                  <a:spcPct val="150000"/>
                </a:lnSpc>
                <a:spcAft>
                  <a:spcPts val="1000"/>
                </a:spcAft>
              </a:pPr>
              <a:r>
                <a:rPr lang="en-US" altLang="zh-CN" sz="1170" b="1" dirty="0">
                  <a:solidFill>
                    <a:srgbClr val="00B0F0"/>
                  </a:solidFill>
                  <a:latin typeface="微软雅黑" panose="020B0503020204020204" pitchFamily="34" charset="-122"/>
                  <a:ea typeface="微软雅黑" panose="020B0503020204020204" pitchFamily="34" charset="-122"/>
                </a:rPr>
                <a:t>&gt;  </a:t>
              </a:r>
              <a:r>
                <a:rPr lang="zh-CN" altLang="en-US" sz="1170" b="1" dirty="0">
                  <a:latin typeface="微软雅黑" panose="020B0503020204020204" pitchFamily="34" charset="-122"/>
                  <a:ea typeface="微软雅黑" panose="020B0503020204020204" pitchFamily="34" charset="-122"/>
                </a:rPr>
                <a:t>班级荣誉：</a:t>
              </a:r>
              <a:r>
                <a:rPr lang="zh-CN" altLang="en-US" sz="1170" dirty="0">
                  <a:latin typeface="微软雅黑" panose="020B0503020204020204" pitchFamily="34" charset="-122"/>
                  <a:ea typeface="微软雅黑" panose="020B0503020204020204" pitchFamily="34" charset="-122"/>
                </a:rPr>
                <a:t>可以通过拍摄纸质奖状，或制作电子勋章等方式，由学校统一颁发给获奖班级。电子奖状是班级文化的重要组成部分，也是反映班级特色类型的支撑数据之一，可供智慧教育总平台进行统计与分析。</a:t>
              </a:r>
              <a:endParaRPr lang="en-US" altLang="zh-CN" sz="1170" dirty="0">
                <a:latin typeface="微软雅黑" panose="020B0503020204020204" pitchFamily="34" charset="-122"/>
                <a:ea typeface="微软雅黑" panose="020B0503020204020204" pitchFamily="34" charset="-122"/>
              </a:endParaRPr>
            </a:p>
            <a:p>
              <a:pPr fontAlgn="auto">
                <a:lnSpc>
                  <a:spcPct val="150000"/>
                </a:lnSpc>
                <a:spcAft>
                  <a:spcPts val="1000"/>
                </a:spcAft>
              </a:pPr>
              <a:r>
                <a:rPr lang="en-US" altLang="zh-CN" sz="1170" b="1" dirty="0">
                  <a:solidFill>
                    <a:srgbClr val="00B0F0"/>
                  </a:solidFill>
                  <a:latin typeface="微软雅黑" panose="020B0503020204020204" pitchFamily="34" charset="-122"/>
                  <a:ea typeface="微软雅黑" panose="020B0503020204020204" pitchFamily="34" charset="-122"/>
                </a:rPr>
                <a:t>&gt;  </a:t>
              </a:r>
              <a:r>
                <a:rPr lang="zh-CN" altLang="en-US" sz="1170" b="1" dirty="0">
                  <a:latin typeface="微软雅黑" panose="020B0503020204020204" pitchFamily="34" charset="-122"/>
                  <a:ea typeface="微软雅黑" panose="020B0503020204020204" pitchFamily="34" charset="-122"/>
                </a:rPr>
                <a:t>班级相册：</a:t>
              </a:r>
              <a:r>
                <a:rPr lang="zh-CN" altLang="en-US" sz="1170" dirty="0">
                  <a:latin typeface="微软雅黑" panose="020B0503020204020204" pitchFamily="34" charset="-122"/>
                  <a:ea typeface="微软雅黑" panose="020B0503020204020204" pitchFamily="34" charset="-122"/>
                </a:rPr>
                <a:t>任何有关班级师生的照片，都可以通过建立不同的相册来分类保存，例如：班队活动、春游、运动会、节佳日庆典等等，并可设置为展示的照片内容。</a:t>
              </a:r>
              <a:endParaRPr lang="zh-CN" altLang="en-US" sz="1170" dirty="0">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250558" y="605790"/>
            <a:ext cx="10080000" cy="417659"/>
            <a:chOff x="214282" y="142856"/>
            <a:chExt cx="7598078" cy="357190"/>
          </a:xfrm>
        </p:grpSpPr>
        <p:sp>
          <p:nvSpPr>
            <p:cNvPr id="20" name="TextBox 19"/>
            <p:cNvSpPr txBox="1"/>
            <p:nvPr/>
          </p:nvSpPr>
          <p:spPr>
            <a:xfrm>
              <a:off x="571472" y="142856"/>
              <a:ext cx="4000528" cy="355164"/>
            </a:xfrm>
            <a:prstGeom prst="rect">
              <a:avLst/>
            </a:prstGeom>
            <a:noFill/>
          </p:spPr>
          <p:txBody>
            <a:bodyPr wrap="square" rtlCol="0">
              <a:spAutoFit/>
            </a:bodyPr>
            <a:lstStyle/>
            <a:p>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电子班牌系统</a:t>
              </a:r>
              <a:r>
                <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系统功能介绍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21" name="矩形 20"/>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2" name="矩形 21"/>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23" name="直接连接符 22"/>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6187983" y="1663886"/>
            <a:ext cx="2762632" cy="361949"/>
            <a:chOff x="5737737" y="913284"/>
            <a:chExt cx="2362655" cy="309546"/>
          </a:xfrm>
        </p:grpSpPr>
        <p:cxnSp>
          <p:nvCxnSpPr>
            <p:cNvPr id="3" name="直接连接符 2"/>
            <p:cNvCxnSpPr/>
            <p:nvPr/>
          </p:nvCxnSpPr>
          <p:spPr>
            <a:xfrm>
              <a:off x="5737737" y="957208"/>
              <a:ext cx="0" cy="216024"/>
            </a:xfrm>
            <a:prstGeom prst="line">
              <a:avLst/>
            </a:prstGeom>
            <a:ln>
              <a:solidFill>
                <a:srgbClr val="00B0F0"/>
              </a:solidFill>
            </a:ln>
          </p:spPr>
          <p:style>
            <a:lnRef idx="3">
              <a:schemeClr val="accent1"/>
            </a:lnRef>
            <a:fillRef idx="0">
              <a:schemeClr val="accent1"/>
            </a:fillRef>
            <a:effectRef idx="2">
              <a:schemeClr val="accent1"/>
            </a:effectRef>
            <a:fontRef idx="minor">
              <a:schemeClr val="tx1"/>
            </a:fontRef>
          </p:style>
        </p:cxnSp>
        <p:sp>
          <p:nvSpPr>
            <p:cNvPr id="4" name="TextBox 3"/>
            <p:cNvSpPr txBox="1"/>
            <p:nvPr/>
          </p:nvSpPr>
          <p:spPr>
            <a:xfrm>
              <a:off x="5796136" y="913284"/>
              <a:ext cx="2304256" cy="309546"/>
            </a:xfrm>
            <a:prstGeom prst="rect">
              <a:avLst/>
            </a:prstGeom>
            <a:noFill/>
          </p:spPr>
          <p:txBody>
            <a:bodyPr wrap="square" rtlCol="0">
              <a:spAutoFit/>
            </a:bodyPr>
            <a:lstStyle/>
            <a:p>
              <a:r>
                <a:rPr lang="zh-CN" altLang="en-US" sz="1755" b="1" dirty="0">
                  <a:latin typeface="微软雅黑" panose="020B0503020204020204" pitchFamily="34" charset="-122"/>
                  <a:ea typeface="微软雅黑" panose="020B0503020204020204" pitchFamily="34" charset="-122"/>
                </a:rPr>
                <a:t>智慧呈现</a:t>
              </a:r>
              <a:endParaRPr lang="zh-CN" altLang="en-US" sz="1755" b="1" dirty="0">
                <a:latin typeface="微软雅黑" panose="020B0503020204020204" pitchFamily="34" charset="-122"/>
                <a:ea typeface="微软雅黑" panose="020B0503020204020204" pitchFamily="34" charset="-122"/>
              </a:endParaRPr>
            </a:p>
          </p:txBody>
        </p:sp>
      </p:grpSp>
      <p:sp>
        <p:nvSpPr>
          <p:cNvPr id="8" name="TextBox 7"/>
          <p:cNvSpPr txBox="1"/>
          <p:nvPr/>
        </p:nvSpPr>
        <p:spPr>
          <a:xfrm>
            <a:off x="6019588" y="2180232"/>
            <a:ext cx="4294114" cy="4909820"/>
          </a:xfrm>
          <a:prstGeom prst="rect">
            <a:avLst/>
          </a:prstGeom>
          <a:noFill/>
        </p:spPr>
        <p:txBody>
          <a:bodyPr wrap="square" rtlCol="0">
            <a:spAutoFit/>
          </a:bodyPr>
          <a:lstStyle/>
          <a:p>
            <a:pPr fontAlgn="auto">
              <a:lnSpc>
                <a:spcPct val="150000"/>
              </a:lnSpc>
              <a:spcAft>
                <a:spcPts val="1000"/>
              </a:spcAft>
            </a:pPr>
            <a:r>
              <a:rPr lang="en-US" altLang="zh-CN" sz="1170" b="1" dirty="0">
                <a:solidFill>
                  <a:srgbClr val="00B0F0"/>
                </a:solidFill>
                <a:latin typeface="微软雅黑" panose="020B0503020204020204" pitchFamily="34" charset="-122"/>
                <a:ea typeface="微软雅黑" panose="020B0503020204020204" pitchFamily="34" charset="-122"/>
              </a:rPr>
              <a:t>&gt;  </a:t>
            </a:r>
            <a:r>
              <a:rPr lang="zh-CN" altLang="en-US" sz="1170" b="1" dirty="0">
                <a:latin typeface="微软雅黑" panose="020B0503020204020204" pitchFamily="34" charset="-122"/>
                <a:ea typeface="微软雅黑" panose="020B0503020204020204" pitchFamily="34" charset="-122"/>
              </a:rPr>
              <a:t>多模式显示：</a:t>
            </a:r>
            <a:r>
              <a:rPr lang="zh-CN" altLang="en-US" sz="1170" dirty="0">
                <a:latin typeface="微软雅黑" panose="020B0503020204020204" pitchFamily="34" charset="-122"/>
                <a:ea typeface="微软雅黑" panose="020B0503020204020204" pitchFamily="34" charset="-122"/>
              </a:rPr>
              <a:t>可以根据设定的时间，班牌自动或手动切换屏显状态，有紧急通知模式、上课模式、考勤模式以及常规模式。</a:t>
            </a:r>
            <a:endParaRPr lang="en-US" altLang="zh-CN" sz="1170" dirty="0">
              <a:latin typeface="微软雅黑" panose="020B0503020204020204" pitchFamily="34" charset="-122"/>
              <a:ea typeface="微软雅黑" panose="020B0503020204020204" pitchFamily="34" charset="-122"/>
            </a:endParaRPr>
          </a:p>
          <a:p>
            <a:pPr fontAlgn="auto">
              <a:lnSpc>
                <a:spcPct val="150000"/>
              </a:lnSpc>
              <a:spcAft>
                <a:spcPts val="1000"/>
              </a:spcAft>
            </a:pPr>
            <a:r>
              <a:rPr lang="en-US" altLang="zh-CN" sz="1170" b="1" dirty="0">
                <a:solidFill>
                  <a:srgbClr val="00B0F0"/>
                </a:solidFill>
                <a:latin typeface="微软雅黑" panose="020B0503020204020204" pitchFamily="34" charset="-122"/>
                <a:ea typeface="微软雅黑" panose="020B0503020204020204" pitchFamily="34" charset="-122"/>
              </a:rPr>
              <a:t>&gt;  </a:t>
            </a:r>
            <a:r>
              <a:rPr lang="zh-CN" altLang="en-US" sz="1170" b="1" dirty="0">
                <a:latin typeface="微软雅黑" panose="020B0503020204020204" pitchFamily="34" charset="-122"/>
                <a:ea typeface="微软雅黑" panose="020B0503020204020204" pitchFamily="34" charset="-122"/>
              </a:rPr>
              <a:t>日常信息：</a:t>
            </a:r>
            <a:r>
              <a:rPr lang="zh-CN" altLang="en-US" sz="1170" dirty="0">
                <a:latin typeface="微软雅黑" panose="020B0503020204020204" pitchFamily="34" charset="-122"/>
                <a:ea typeface="微软雅黑" panose="020B0503020204020204" pitchFamily="34" charset="-122"/>
              </a:rPr>
              <a:t>显示每日的天气预报、日期、星期以及模拟时钟等信息。系统通过平台自动获取天气等数据，无需人工输入。</a:t>
            </a:r>
            <a:endParaRPr lang="en-US" altLang="zh-CN" sz="1170" dirty="0">
              <a:latin typeface="微软雅黑" panose="020B0503020204020204" pitchFamily="34" charset="-122"/>
              <a:ea typeface="微软雅黑" panose="020B0503020204020204" pitchFamily="34" charset="-122"/>
            </a:endParaRPr>
          </a:p>
          <a:p>
            <a:pPr fontAlgn="auto">
              <a:lnSpc>
                <a:spcPct val="150000"/>
              </a:lnSpc>
              <a:spcAft>
                <a:spcPts val="1000"/>
              </a:spcAft>
            </a:pPr>
            <a:r>
              <a:rPr lang="en-US" altLang="zh-CN" sz="1170" b="1" dirty="0">
                <a:solidFill>
                  <a:srgbClr val="00B0F0"/>
                </a:solidFill>
                <a:latin typeface="微软雅黑" panose="020B0503020204020204" pitchFamily="34" charset="-122"/>
                <a:ea typeface="微软雅黑" panose="020B0503020204020204" pitchFamily="34" charset="-122"/>
              </a:rPr>
              <a:t>&gt;  </a:t>
            </a:r>
            <a:r>
              <a:rPr lang="zh-CN" altLang="en-US" sz="1170" b="1" dirty="0">
                <a:latin typeface="微软雅黑" panose="020B0503020204020204" pitchFamily="34" charset="-122"/>
                <a:ea typeface="微软雅黑" panose="020B0503020204020204" pitchFamily="34" charset="-122"/>
              </a:rPr>
              <a:t>倒计时：</a:t>
            </a:r>
            <a:r>
              <a:rPr lang="zh-CN" altLang="en-US" sz="1170" dirty="0">
                <a:latin typeface="微软雅黑" panose="020B0503020204020204" pitchFamily="34" charset="-122"/>
                <a:ea typeface="微软雅黑" panose="020B0503020204020204" pitchFamily="34" charset="-122"/>
              </a:rPr>
              <a:t>学校或班级管理员可以发布自定义倒计时事件，在班牌上自动显示。</a:t>
            </a:r>
            <a:endParaRPr lang="en-US" altLang="zh-CN" sz="1170" dirty="0">
              <a:latin typeface="微软雅黑" panose="020B0503020204020204" pitchFamily="34" charset="-122"/>
              <a:ea typeface="微软雅黑" panose="020B0503020204020204" pitchFamily="34" charset="-122"/>
            </a:endParaRPr>
          </a:p>
          <a:p>
            <a:pPr fontAlgn="auto">
              <a:lnSpc>
                <a:spcPct val="150000"/>
              </a:lnSpc>
              <a:spcAft>
                <a:spcPts val="1000"/>
              </a:spcAft>
            </a:pPr>
            <a:r>
              <a:rPr lang="en-US" altLang="zh-CN" sz="1170" b="1" dirty="0">
                <a:solidFill>
                  <a:srgbClr val="00B0F0"/>
                </a:solidFill>
                <a:latin typeface="微软雅黑" panose="020B0503020204020204" pitchFamily="34" charset="-122"/>
                <a:ea typeface="微软雅黑" panose="020B0503020204020204" pitchFamily="34" charset="-122"/>
              </a:rPr>
              <a:t>&gt;  </a:t>
            </a:r>
            <a:r>
              <a:rPr lang="zh-CN" altLang="en-US" sz="1170" b="1" dirty="0">
                <a:latin typeface="微软雅黑" panose="020B0503020204020204" pitchFamily="34" charset="-122"/>
                <a:ea typeface="微软雅黑" panose="020B0503020204020204" pitchFamily="34" charset="-122"/>
              </a:rPr>
              <a:t>通知公告：</a:t>
            </a:r>
            <a:r>
              <a:rPr lang="zh-CN" altLang="en-US" sz="1170" dirty="0">
                <a:latin typeface="微软雅黑" panose="020B0503020204020204" pitchFamily="34" charset="-122"/>
                <a:ea typeface="微软雅黑" panose="020B0503020204020204" pitchFamily="34" charset="-122"/>
              </a:rPr>
              <a:t>学校可以发布校级通知公告，班主任也可以发布班级公告（ 支持优先级、按时置顶等功能），学校也可以设置为当地教育网内的新闻自动采集显示。</a:t>
            </a:r>
            <a:endParaRPr lang="en-US" altLang="zh-CN" sz="1170" dirty="0">
              <a:latin typeface="微软雅黑" panose="020B0503020204020204" pitchFamily="34" charset="-122"/>
              <a:ea typeface="微软雅黑" panose="020B0503020204020204" pitchFamily="34" charset="-122"/>
            </a:endParaRPr>
          </a:p>
          <a:p>
            <a:pPr fontAlgn="auto">
              <a:lnSpc>
                <a:spcPct val="150000"/>
              </a:lnSpc>
              <a:spcAft>
                <a:spcPts val="1000"/>
              </a:spcAft>
            </a:pPr>
            <a:r>
              <a:rPr lang="en-US" altLang="zh-CN" sz="1170" b="1" dirty="0">
                <a:solidFill>
                  <a:srgbClr val="00B0F0"/>
                </a:solidFill>
                <a:latin typeface="微软雅黑" panose="020B0503020204020204" pitchFamily="34" charset="-122"/>
                <a:ea typeface="微软雅黑" panose="020B0503020204020204" pitchFamily="34" charset="-122"/>
              </a:rPr>
              <a:t>&gt;  </a:t>
            </a:r>
            <a:r>
              <a:rPr lang="zh-CN" altLang="en-US" sz="1170" b="1" dirty="0">
                <a:latin typeface="微软雅黑" panose="020B0503020204020204" pitchFamily="34" charset="-122"/>
                <a:ea typeface="微软雅黑" panose="020B0503020204020204" pitchFamily="34" charset="-122"/>
              </a:rPr>
              <a:t>学生个人信息：</a:t>
            </a:r>
            <a:r>
              <a:rPr lang="zh-CN" altLang="en-US" sz="1170" dirty="0">
                <a:latin typeface="微软雅黑" panose="020B0503020204020204" pitchFamily="34" charset="-122"/>
                <a:ea typeface="微软雅黑" panose="020B0503020204020204" pitchFamily="34" charset="-122"/>
              </a:rPr>
              <a:t>智慧班牌也是学生个人信息的互动中心，通过校园一卡通，学生可以在此查询自己的作业、 学习成绩，接收留言信息等。可以根据学校的实际需求，进行信息查询定制。</a:t>
            </a:r>
            <a:endParaRPr lang="en-US" altLang="zh-CN" sz="1170" dirty="0">
              <a:latin typeface="微软雅黑" panose="020B0503020204020204" pitchFamily="34" charset="-122"/>
              <a:ea typeface="微软雅黑" panose="020B0503020204020204" pitchFamily="34" charset="-122"/>
            </a:endParaRPr>
          </a:p>
          <a:p>
            <a:pPr fontAlgn="auto">
              <a:lnSpc>
                <a:spcPct val="150000"/>
              </a:lnSpc>
              <a:spcAft>
                <a:spcPts val="1000"/>
              </a:spcAft>
            </a:pPr>
            <a:r>
              <a:rPr lang="en-US" altLang="zh-CN" sz="1170" b="1" dirty="0">
                <a:solidFill>
                  <a:srgbClr val="00B0F0"/>
                </a:solidFill>
                <a:latin typeface="微软雅黑" panose="020B0503020204020204" pitchFamily="34" charset="-122"/>
                <a:ea typeface="微软雅黑" panose="020B0503020204020204" pitchFamily="34" charset="-122"/>
              </a:rPr>
              <a:t>&gt;  </a:t>
            </a:r>
            <a:r>
              <a:rPr lang="zh-CN" altLang="en-US" sz="1170" b="1" dirty="0">
                <a:latin typeface="微软雅黑" panose="020B0503020204020204" pitchFamily="34" charset="-122"/>
                <a:ea typeface="微软雅黑" panose="020B0503020204020204" pitchFamily="34" charset="-122"/>
              </a:rPr>
              <a:t>日常信息：</a:t>
            </a:r>
            <a:r>
              <a:rPr lang="zh-CN" altLang="en-US" sz="1170" dirty="0">
                <a:latin typeface="微软雅黑" panose="020B0503020204020204" pitchFamily="34" charset="-122"/>
                <a:ea typeface="微软雅黑" panose="020B0503020204020204" pitchFamily="34" charset="-122"/>
              </a:rPr>
              <a:t>显示每日的天气预报、日期、星期以及模拟时钟等信息。系统通过平台自动获取天气等数据，无需人工输入。</a:t>
            </a:r>
            <a:endParaRPr lang="en-US" altLang="zh-CN" sz="1170" dirty="0">
              <a:latin typeface="微软雅黑" panose="020B0503020204020204" pitchFamily="34" charset="-122"/>
              <a:ea typeface="微软雅黑" panose="020B0503020204020204" pitchFamily="34" charset="-122"/>
            </a:endParaRPr>
          </a:p>
          <a:p>
            <a:pPr>
              <a:lnSpc>
                <a:spcPct val="150000"/>
              </a:lnSpc>
            </a:pPr>
            <a:endParaRPr lang="zh-CN" altLang="en-US" sz="1170" dirty="0">
              <a:latin typeface="微软雅黑" panose="020B0503020204020204" pitchFamily="34" charset="-122"/>
              <a:ea typeface="微软雅黑" panose="020B0503020204020204" pitchFamily="34" charset="-122"/>
            </a:endParaRPr>
          </a:p>
        </p:txBody>
      </p:sp>
      <p:grpSp>
        <p:nvGrpSpPr>
          <p:cNvPr id="17" name="组合 16"/>
          <p:cNvGrpSpPr/>
          <p:nvPr/>
        </p:nvGrpSpPr>
        <p:grpSpPr>
          <a:xfrm>
            <a:off x="250558" y="605790"/>
            <a:ext cx="10080000" cy="417659"/>
            <a:chOff x="214282" y="142856"/>
            <a:chExt cx="7598078" cy="357190"/>
          </a:xfrm>
        </p:grpSpPr>
        <p:sp>
          <p:nvSpPr>
            <p:cNvPr id="20" name="TextBox 19"/>
            <p:cNvSpPr txBox="1"/>
            <p:nvPr/>
          </p:nvSpPr>
          <p:spPr>
            <a:xfrm>
              <a:off x="571472" y="142856"/>
              <a:ext cx="4000528" cy="355164"/>
            </a:xfrm>
            <a:prstGeom prst="rect">
              <a:avLst/>
            </a:prstGeom>
            <a:noFill/>
          </p:spPr>
          <p:txBody>
            <a:bodyPr wrap="square" rtlCol="0">
              <a:spAutoFit/>
            </a:bodyPr>
            <a:lstStyle/>
            <a:p>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电子班牌系统</a:t>
              </a:r>
              <a:r>
                <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系统功能介绍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21" name="矩形 20"/>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2" name="矩形 21"/>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23" name="直接连接符 22"/>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8817" y="2348628"/>
            <a:ext cx="5180026" cy="235755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6187982" y="1581030"/>
            <a:ext cx="2762632" cy="361949"/>
            <a:chOff x="5737737" y="913284"/>
            <a:chExt cx="2362655" cy="309546"/>
          </a:xfrm>
        </p:grpSpPr>
        <p:cxnSp>
          <p:nvCxnSpPr>
            <p:cNvPr id="3" name="直接连接符 2"/>
            <p:cNvCxnSpPr/>
            <p:nvPr/>
          </p:nvCxnSpPr>
          <p:spPr>
            <a:xfrm>
              <a:off x="5737737" y="957208"/>
              <a:ext cx="0" cy="216024"/>
            </a:xfrm>
            <a:prstGeom prst="line">
              <a:avLst/>
            </a:prstGeom>
            <a:ln>
              <a:solidFill>
                <a:srgbClr val="00B0F0"/>
              </a:solidFill>
            </a:ln>
          </p:spPr>
          <p:style>
            <a:lnRef idx="3">
              <a:schemeClr val="accent1"/>
            </a:lnRef>
            <a:fillRef idx="0">
              <a:schemeClr val="accent1"/>
            </a:fillRef>
            <a:effectRef idx="2">
              <a:schemeClr val="accent1"/>
            </a:effectRef>
            <a:fontRef idx="minor">
              <a:schemeClr val="tx1"/>
            </a:fontRef>
          </p:style>
        </p:cxnSp>
        <p:sp>
          <p:nvSpPr>
            <p:cNvPr id="4" name="TextBox 3"/>
            <p:cNvSpPr txBox="1"/>
            <p:nvPr/>
          </p:nvSpPr>
          <p:spPr>
            <a:xfrm>
              <a:off x="5796136" y="913284"/>
              <a:ext cx="2304256" cy="309546"/>
            </a:xfrm>
            <a:prstGeom prst="rect">
              <a:avLst/>
            </a:prstGeom>
            <a:noFill/>
          </p:spPr>
          <p:txBody>
            <a:bodyPr wrap="square" rtlCol="0">
              <a:spAutoFit/>
            </a:bodyPr>
            <a:lstStyle/>
            <a:p>
              <a:r>
                <a:rPr lang="zh-CN" altLang="en-US" sz="1755" b="1" dirty="0">
                  <a:latin typeface="微软雅黑" panose="020B0503020204020204" pitchFamily="34" charset="-122"/>
                  <a:ea typeface="微软雅黑" panose="020B0503020204020204" pitchFamily="34" charset="-122"/>
                </a:rPr>
                <a:t>教学互交</a:t>
              </a:r>
              <a:endParaRPr lang="zh-CN" altLang="en-US" sz="1755" b="1" dirty="0">
                <a:latin typeface="微软雅黑" panose="020B0503020204020204" pitchFamily="34" charset="-122"/>
                <a:ea typeface="微软雅黑" panose="020B0503020204020204" pitchFamily="34" charset="-122"/>
              </a:endParaRPr>
            </a:p>
          </p:txBody>
        </p:sp>
      </p:grpSp>
      <p:sp>
        <p:nvSpPr>
          <p:cNvPr id="8" name="TextBox 7"/>
          <p:cNvSpPr txBox="1"/>
          <p:nvPr/>
        </p:nvSpPr>
        <p:spPr>
          <a:xfrm>
            <a:off x="6019587" y="2044963"/>
            <a:ext cx="4294114" cy="5179695"/>
          </a:xfrm>
          <a:prstGeom prst="rect">
            <a:avLst/>
          </a:prstGeom>
          <a:noFill/>
        </p:spPr>
        <p:txBody>
          <a:bodyPr wrap="square" rtlCol="0">
            <a:spAutoFit/>
          </a:bodyPr>
          <a:lstStyle/>
          <a:p>
            <a:pPr fontAlgn="auto">
              <a:lnSpc>
                <a:spcPct val="150000"/>
              </a:lnSpc>
              <a:spcAft>
                <a:spcPts val="1000"/>
              </a:spcAft>
            </a:pPr>
            <a:r>
              <a:rPr lang="en-US" altLang="zh-CN" sz="1170" b="1" dirty="0">
                <a:solidFill>
                  <a:srgbClr val="00B0F0"/>
                </a:solidFill>
                <a:latin typeface="微软雅黑" panose="020B0503020204020204" pitchFamily="34" charset="-122"/>
                <a:ea typeface="微软雅黑" panose="020B0503020204020204" pitchFamily="34" charset="-122"/>
              </a:rPr>
              <a:t>&gt;  </a:t>
            </a:r>
            <a:r>
              <a:rPr lang="zh-CN" altLang="en-US" sz="1170" b="1" dirty="0">
                <a:latin typeface="微软雅黑" panose="020B0503020204020204" pitchFamily="34" charset="-122"/>
                <a:ea typeface="微软雅黑" panose="020B0503020204020204" pitchFamily="34" charset="-122"/>
              </a:rPr>
              <a:t>课表显示：</a:t>
            </a:r>
            <a:r>
              <a:rPr lang="zh-CN" altLang="en-US" sz="1170" dirty="0">
                <a:latin typeface="微软雅黑" panose="020B0503020204020204" pitchFamily="34" charset="-122"/>
                <a:ea typeface="微软雅黑" panose="020B0503020204020204" pitchFamily="34" charset="-122"/>
              </a:rPr>
              <a:t>实时联动智慧校园平台，定向显示班级课表，相关课程上课进度，预复习内容及要求等。</a:t>
            </a:r>
            <a:endParaRPr lang="en-US" altLang="zh-CN" sz="1170" dirty="0">
              <a:latin typeface="微软雅黑" panose="020B0503020204020204" pitchFamily="34" charset="-122"/>
              <a:ea typeface="微软雅黑" panose="020B0503020204020204" pitchFamily="34" charset="-122"/>
            </a:endParaRPr>
          </a:p>
          <a:p>
            <a:pPr fontAlgn="auto">
              <a:lnSpc>
                <a:spcPct val="150000"/>
              </a:lnSpc>
              <a:spcAft>
                <a:spcPts val="1000"/>
              </a:spcAft>
            </a:pPr>
            <a:r>
              <a:rPr lang="en-US" altLang="zh-CN" sz="1170" b="1" dirty="0">
                <a:solidFill>
                  <a:srgbClr val="00B0F0"/>
                </a:solidFill>
                <a:latin typeface="微软雅黑" panose="020B0503020204020204" pitchFamily="34" charset="-122"/>
                <a:ea typeface="微软雅黑" panose="020B0503020204020204" pitchFamily="34" charset="-122"/>
              </a:rPr>
              <a:t>&gt;  </a:t>
            </a:r>
            <a:r>
              <a:rPr lang="zh-CN" altLang="en-US" sz="1170" b="1" dirty="0">
                <a:latin typeface="微软雅黑" panose="020B0503020204020204" pitchFamily="34" charset="-122"/>
                <a:ea typeface="微软雅黑" panose="020B0503020204020204" pitchFamily="34" charset="-122"/>
              </a:rPr>
              <a:t>作业管理：</a:t>
            </a:r>
            <a:r>
              <a:rPr lang="zh-CN" altLang="en-US" sz="1170" dirty="0">
                <a:latin typeface="微软雅黑" panose="020B0503020204020204" pitchFamily="34" charset="-122"/>
                <a:ea typeface="微软雅黑" panose="020B0503020204020204" pitchFamily="34" charset="-122"/>
              </a:rPr>
              <a:t>可即时显示当天或前一天的作业内容，供学生查看。课代表可通过一卡通登记作业上交情况，同步到教师端办公平台上或通过短信发送到家长手机端。此部分数据可用于统计、分析学生作业情况。</a:t>
            </a:r>
            <a:endParaRPr lang="en-US" altLang="zh-CN" sz="1170" dirty="0">
              <a:latin typeface="微软雅黑" panose="020B0503020204020204" pitchFamily="34" charset="-122"/>
              <a:ea typeface="微软雅黑" panose="020B0503020204020204" pitchFamily="34" charset="-122"/>
            </a:endParaRPr>
          </a:p>
          <a:p>
            <a:pPr fontAlgn="auto">
              <a:lnSpc>
                <a:spcPct val="150000"/>
              </a:lnSpc>
              <a:spcAft>
                <a:spcPts val="1000"/>
              </a:spcAft>
            </a:pPr>
            <a:r>
              <a:rPr lang="en-US" altLang="zh-CN" sz="1170" b="1" dirty="0">
                <a:solidFill>
                  <a:srgbClr val="00B0F0"/>
                </a:solidFill>
                <a:latin typeface="微软雅黑" panose="020B0503020204020204" pitchFamily="34" charset="-122"/>
                <a:ea typeface="微软雅黑" panose="020B0503020204020204" pitchFamily="34" charset="-122"/>
              </a:rPr>
              <a:t>&gt;  </a:t>
            </a:r>
            <a:r>
              <a:rPr lang="zh-CN" altLang="en-US" sz="1170" b="1" dirty="0">
                <a:latin typeface="微软雅黑" panose="020B0503020204020204" pitchFamily="34" charset="-122"/>
                <a:ea typeface="微软雅黑" panose="020B0503020204020204" pitchFamily="34" charset="-122"/>
              </a:rPr>
              <a:t>走班模式：</a:t>
            </a:r>
            <a:r>
              <a:rPr lang="zh-CN" altLang="en-US" sz="1170" dirty="0">
                <a:latin typeface="微软雅黑" panose="020B0503020204020204" pitchFamily="34" charset="-122"/>
                <a:ea typeface="微软雅黑" panose="020B0503020204020204" pitchFamily="34" charset="-122"/>
              </a:rPr>
              <a:t>为结合现教学需求，智慧班牌特别呈现走班模块。特设多种模式版块呈现：签到模式、学生信息查询、课务查询、课前考勤。</a:t>
            </a:r>
            <a:endParaRPr lang="en-US" altLang="zh-CN" sz="1170" dirty="0">
              <a:latin typeface="微软雅黑" panose="020B0503020204020204" pitchFamily="34" charset="-122"/>
              <a:ea typeface="微软雅黑" panose="020B0503020204020204" pitchFamily="34" charset="-122"/>
            </a:endParaRPr>
          </a:p>
          <a:p>
            <a:pPr fontAlgn="auto">
              <a:lnSpc>
                <a:spcPct val="150000"/>
              </a:lnSpc>
              <a:spcAft>
                <a:spcPts val="1000"/>
              </a:spcAft>
            </a:pPr>
            <a:r>
              <a:rPr lang="en-US" altLang="zh-CN" sz="1170" b="1" dirty="0">
                <a:solidFill>
                  <a:srgbClr val="00B0F0"/>
                </a:solidFill>
                <a:latin typeface="微软雅黑" panose="020B0503020204020204" pitchFamily="34" charset="-122"/>
                <a:ea typeface="微软雅黑" panose="020B0503020204020204" pitchFamily="34" charset="-122"/>
              </a:rPr>
              <a:t>&gt;  </a:t>
            </a:r>
            <a:r>
              <a:rPr lang="zh-CN" altLang="en-US" sz="1170" b="1" dirty="0">
                <a:latin typeface="微软雅黑" panose="020B0503020204020204" pitchFamily="34" charset="-122"/>
                <a:ea typeface="微软雅黑" panose="020B0503020204020204" pitchFamily="34" charset="-122"/>
              </a:rPr>
              <a:t>考试管理：</a:t>
            </a:r>
            <a:r>
              <a:rPr lang="zh-CN" altLang="en-US" sz="1170" dirty="0">
                <a:latin typeface="微软雅黑" panose="020B0503020204020204" pitchFamily="34" charset="-122"/>
                <a:ea typeface="微软雅黑" panose="020B0503020204020204" pitchFamily="34" charset="-122"/>
              </a:rPr>
              <a:t>可以结合学校的考试管理需求，制定严格的考场签到、排桌等。</a:t>
            </a:r>
            <a:endParaRPr lang="en-US" altLang="zh-CN" sz="1170" dirty="0">
              <a:latin typeface="微软雅黑" panose="020B0503020204020204" pitchFamily="34" charset="-122"/>
              <a:ea typeface="微软雅黑" panose="020B0503020204020204" pitchFamily="34" charset="-122"/>
            </a:endParaRPr>
          </a:p>
          <a:p>
            <a:pPr fontAlgn="auto">
              <a:lnSpc>
                <a:spcPct val="150000"/>
              </a:lnSpc>
              <a:spcAft>
                <a:spcPts val="1000"/>
              </a:spcAft>
            </a:pPr>
            <a:r>
              <a:rPr lang="en-US" altLang="zh-CN" sz="1170" b="1" dirty="0">
                <a:solidFill>
                  <a:srgbClr val="00B0F0"/>
                </a:solidFill>
                <a:latin typeface="微软雅黑" panose="020B0503020204020204" pitchFamily="34" charset="-122"/>
                <a:ea typeface="微软雅黑" panose="020B0503020204020204" pitchFamily="34" charset="-122"/>
              </a:rPr>
              <a:t>&gt;  </a:t>
            </a:r>
            <a:r>
              <a:rPr lang="zh-CN" altLang="en-US" sz="1170" b="1" dirty="0">
                <a:latin typeface="微软雅黑" panose="020B0503020204020204" pitchFamily="34" charset="-122"/>
                <a:ea typeface="微软雅黑" panose="020B0503020204020204" pitchFamily="34" charset="-122"/>
              </a:rPr>
              <a:t>值日表：</a:t>
            </a:r>
            <a:r>
              <a:rPr lang="zh-CN" altLang="en-US" sz="1170" dirty="0">
                <a:latin typeface="微软雅黑" panose="020B0503020204020204" pitchFamily="34" charset="-122"/>
                <a:ea typeface="微软雅黑" panose="020B0503020204020204" pitchFamily="34" charset="-122"/>
              </a:rPr>
              <a:t>同步智慧教育平台的值日表数据，显示当天值日的学生名单和工作任务信息。</a:t>
            </a:r>
            <a:endParaRPr lang="en-US" altLang="zh-CN" sz="1170" dirty="0">
              <a:latin typeface="微软雅黑" panose="020B0503020204020204" pitchFamily="34" charset="-122"/>
              <a:ea typeface="微软雅黑" panose="020B0503020204020204" pitchFamily="34" charset="-122"/>
            </a:endParaRPr>
          </a:p>
          <a:p>
            <a:pPr fontAlgn="auto">
              <a:lnSpc>
                <a:spcPct val="150000"/>
              </a:lnSpc>
              <a:spcAft>
                <a:spcPts val="1000"/>
              </a:spcAft>
            </a:pPr>
            <a:r>
              <a:rPr lang="en-US" altLang="zh-CN" sz="1170" b="1" dirty="0">
                <a:solidFill>
                  <a:srgbClr val="00B0F0"/>
                </a:solidFill>
                <a:latin typeface="微软雅黑" panose="020B0503020204020204" pitchFamily="34" charset="-122"/>
                <a:ea typeface="微软雅黑" panose="020B0503020204020204" pitchFamily="34" charset="-122"/>
              </a:rPr>
              <a:t>&gt;  </a:t>
            </a:r>
            <a:r>
              <a:rPr lang="zh-CN" altLang="en-US" sz="1170" b="1" dirty="0">
                <a:latin typeface="微软雅黑" panose="020B0503020204020204" pitchFamily="34" charset="-122"/>
                <a:ea typeface="微软雅黑" panose="020B0503020204020204" pitchFamily="34" charset="-122"/>
              </a:rPr>
              <a:t>问卷调查：</a:t>
            </a:r>
            <a:r>
              <a:rPr lang="zh-CN" altLang="en-US" sz="1170" dirty="0">
                <a:latin typeface="微软雅黑" panose="020B0503020204020204" pitchFamily="34" charset="-122"/>
                <a:ea typeface="微软雅黑" panose="020B0503020204020204" pitchFamily="34" charset="-122"/>
              </a:rPr>
              <a:t>通过各种问卷的调查，了解学生的兴趣爱好、情绪个性、学习导向给予老师辅助的信息汇总。</a:t>
            </a:r>
            <a:endParaRPr lang="en-US" altLang="zh-CN" sz="1170" dirty="0">
              <a:latin typeface="微软雅黑" panose="020B0503020204020204" pitchFamily="34" charset="-122"/>
              <a:ea typeface="微软雅黑" panose="020B0503020204020204" pitchFamily="34" charset="-122"/>
            </a:endParaRPr>
          </a:p>
          <a:p>
            <a:pPr>
              <a:lnSpc>
                <a:spcPct val="150000"/>
              </a:lnSpc>
            </a:pPr>
            <a:endParaRPr lang="zh-CN" altLang="en-US" sz="1170" dirty="0">
              <a:latin typeface="微软雅黑" panose="020B0503020204020204" pitchFamily="34" charset="-122"/>
              <a:ea typeface="微软雅黑" panose="020B0503020204020204" pitchFamily="34" charset="-122"/>
            </a:endParaRPr>
          </a:p>
        </p:txBody>
      </p:sp>
      <p:grpSp>
        <p:nvGrpSpPr>
          <p:cNvPr id="17" name="组合 16"/>
          <p:cNvGrpSpPr/>
          <p:nvPr/>
        </p:nvGrpSpPr>
        <p:grpSpPr>
          <a:xfrm>
            <a:off x="250558" y="605790"/>
            <a:ext cx="10080000" cy="417659"/>
            <a:chOff x="214282" y="142856"/>
            <a:chExt cx="7598078" cy="357190"/>
          </a:xfrm>
        </p:grpSpPr>
        <p:sp>
          <p:nvSpPr>
            <p:cNvPr id="20" name="TextBox 19"/>
            <p:cNvSpPr txBox="1"/>
            <p:nvPr/>
          </p:nvSpPr>
          <p:spPr>
            <a:xfrm>
              <a:off x="571472" y="142856"/>
              <a:ext cx="4000528" cy="355164"/>
            </a:xfrm>
            <a:prstGeom prst="rect">
              <a:avLst/>
            </a:prstGeom>
            <a:noFill/>
          </p:spPr>
          <p:txBody>
            <a:bodyPr wrap="square" rtlCol="0">
              <a:spAutoFit/>
            </a:bodyPr>
            <a:lstStyle/>
            <a:p>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电子班牌系统</a:t>
              </a:r>
              <a:r>
                <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系统功能介绍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21" name="矩形 20"/>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2" name="矩形 21"/>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23" name="直接连接符 22"/>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54313" y="1590843"/>
            <a:ext cx="5212420" cy="406356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92800" y="2040946"/>
            <a:ext cx="5478966" cy="4558380"/>
          </a:xfrm>
          <a:prstGeom prst="rect">
            <a:avLst/>
          </a:prstGeom>
        </p:spPr>
      </p:pic>
      <p:sp>
        <p:nvSpPr>
          <p:cNvPr id="20" name="椭圆 19"/>
          <p:cNvSpPr/>
          <p:nvPr/>
        </p:nvSpPr>
        <p:spPr>
          <a:xfrm rot="10498052">
            <a:off x="6028699" y="2065904"/>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1" name="椭圆 20"/>
          <p:cNvSpPr/>
          <p:nvPr/>
        </p:nvSpPr>
        <p:spPr>
          <a:xfrm rot="10498052">
            <a:off x="6344865" y="1742301"/>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2" name="组合 21"/>
          <p:cNvGrpSpPr/>
          <p:nvPr/>
        </p:nvGrpSpPr>
        <p:grpSpPr>
          <a:xfrm>
            <a:off x="6732268" y="1692358"/>
            <a:ext cx="316183" cy="316183"/>
            <a:chOff x="304800" y="673100"/>
            <a:chExt cx="4000500" cy="4000500"/>
          </a:xfrm>
          <a:effectLst>
            <a:outerShdw blurRad="50800" dist="38100" dir="5400000" algn="t" rotWithShape="0">
              <a:prstClr val="black">
                <a:alpha val="4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5" name="椭圆 24"/>
          <p:cNvSpPr/>
          <p:nvPr/>
        </p:nvSpPr>
        <p:spPr>
          <a:xfrm rot="10498052">
            <a:off x="6022980" y="1789448"/>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6" name="椭圆 25"/>
          <p:cNvSpPr/>
          <p:nvPr/>
        </p:nvSpPr>
        <p:spPr>
          <a:xfrm rot="10498052">
            <a:off x="7267804" y="1698955"/>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7" name="组合 26"/>
          <p:cNvGrpSpPr/>
          <p:nvPr/>
        </p:nvGrpSpPr>
        <p:grpSpPr>
          <a:xfrm>
            <a:off x="9099206" y="5547496"/>
            <a:ext cx="1249373" cy="692433"/>
            <a:chOff x="7499787" y="2972456"/>
            <a:chExt cx="1068487" cy="592182"/>
          </a:xfrm>
        </p:grpSpPr>
        <p:sp>
          <p:nvSpPr>
            <p:cNvPr id="28" name="椭圆 27"/>
            <p:cNvSpPr/>
            <p:nvPr/>
          </p:nvSpPr>
          <p:spPr>
            <a:xfrm rot="10498052">
              <a:off x="8031156" y="3302906"/>
              <a:ext cx="251199" cy="251199"/>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9" name="组合 28"/>
            <p:cNvGrpSpPr/>
            <p:nvPr/>
          </p:nvGrpSpPr>
          <p:grpSpPr>
            <a:xfrm>
              <a:off x="8078394" y="2972456"/>
              <a:ext cx="270406" cy="270406"/>
              <a:chOff x="304800" y="673100"/>
              <a:chExt cx="4000500" cy="4000500"/>
            </a:xfrm>
            <a:effectLst>
              <a:outerShdw blurRad="50800" dist="38100" dir="5400000" algn="t" rotWithShape="0">
                <a:prstClr val="black">
                  <a:alpha val="40000"/>
                </a:prstClr>
              </a:outerShdw>
            </a:effectLst>
          </p:grpSpPr>
          <p:sp>
            <p:nvSpPr>
              <p:cNvPr id="35" name="同心圆 3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36" name="椭圆 3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30" name="椭圆 29"/>
            <p:cNvSpPr/>
            <p:nvPr/>
          </p:nvSpPr>
          <p:spPr>
            <a:xfrm rot="10498052">
              <a:off x="8433734" y="3278402"/>
              <a:ext cx="134540" cy="134540"/>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1" name="椭圆 30"/>
            <p:cNvSpPr/>
            <p:nvPr/>
          </p:nvSpPr>
          <p:spPr>
            <a:xfrm rot="10498052">
              <a:off x="7765344" y="3155417"/>
              <a:ext cx="134540" cy="134540"/>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32" name="组合 31"/>
            <p:cNvGrpSpPr/>
            <p:nvPr/>
          </p:nvGrpSpPr>
          <p:grpSpPr>
            <a:xfrm>
              <a:off x="7499787" y="3382123"/>
              <a:ext cx="182515" cy="182515"/>
              <a:chOff x="304800" y="673100"/>
              <a:chExt cx="4000500" cy="4000500"/>
            </a:xfrm>
            <a:effectLst>
              <a:outerShdw blurRad="50800" dist="38100" dir="5400000" algn="t" rotWithShape="0">
                <a:prstClr val="black">
                  <a:alpha val="40000"/>
                </a:prstClr>
              </a:outerShdw>
            </a:effectLst>
          </p:grpSpPr>
          <p:sp>
            <p:nvSpPr>
              <p:cNvPr id="3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34" name="椭圆 3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grpSp>
      <p:grpSp>
        <p:nvGrpSpPr>
          <p:cNvPr id="39" name="组合 38"/>
          <p:cNvGrpSpPr/>
          <p:nvPr/>
        </p:nvGrpSpPr>
        <p:grpSpPr>
          <a:xfrm rot="0">
            <a:off x="250222" y="605813"/>
            <a:ext cx="10080000" cy="417928"/>
            <a:chOff x="214282" y="142856"/>
            <a:chExt cx="7598078" cy="357190"/>
          </a:xfrm>
        </p:grpSpPr>
        <p:sp>
          <p:nvSpPr>
            <p:cNvPr id="42" name="TextBox 41"/>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Ebrima" panose="02000000000000000000" pitchFamily="2" charset="0"/>
                  <a:ea typeface="微软雅黑" panose="020B0503020204020204" pitchFamily="34" charset="-122"/>
                  <a:cs typeface="Ebrima" panose="02000000000000000000" pitchFamily="2" charset="0"/>
                </a:rPr>
                <a:t>消费</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产品介绍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43" name="矩形 42"/>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4" name="矩形 43"/>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45" name="直接连接符 44"/>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矩形 2"/>
          <p:cNvSpPr/>
          <p:nvPr/>
        </p:nvSpPr>
        <p:spPr>
          <a:xfrm>
            <a:off x="6334760" y="2175510"/>
            <a:ext cx="3969385" cy="3681095"/>
          </a:xfrm>
          <a:prstGeom prst="rect">
            <a:avLst/>
          </a:prstGeom>
        </p:spPr>
        <p:txBody>
          <a:bodyPr wrap="square">
            <a:spAutoFit/>
          </a:bodyPr>
          <a:lstStyle/>
          <a:p>
            <a:pPr lvl="0" indent="0" fontAlgn="auto">
              <a:lnSpc>
                <a:spcPct val="150000"/>
              </a:lnSpc>
            </a:pPr>
            <a:r>
              <a:rPr lang="zh-CN" altLang="en-US" sz="1520" b="1" dirty="0" smtClean="0">
                <a:solidFill>
                  <a:prstClr val="black"/>
                </a:solidFill>
                <a:latin typeface="微软雅黑" panose="020B0503020204020204" pitchFamily="34" charset="-122"/>
                <a:ea typeface="微软雅黑" panose="020B0503020204020204" pitchFamily="34" charset="-122"/>
              </a:rPr>
              <a:t>功能特点</a:t>
            </a:r>
            <a:endParaRPr lang="zh-CN" altLang="en-US" sz="1520" b="1" dirty="0" smtClean="0">
              <a:solidFill>
                <a:prstClr val="black"/>
              </a:solidFill>
              <a:latin typeface="微软雅黑" panose="020B0503020204020204" pitchFamily="34" charset="-122"/>
              <a:ea typeface="微软雅黑" panose="020B0503020204020204" pitchFamily="34" charset="-122"/>
            </a:endParaRPr>
          </a:p>
          <a:p>
            <a:pPr marL="228600" lvl="0" indent="0" fontAlgn="auto">
              <a:lnSpc>
                <a:spcPct val="150000"/>
              </a:lnSpc>
              <a:buFont typeface="+mj-lt"/>
              <a:buAutoNum type="arabicPeriod"/>
            </a:pPr>
            <a:r>
              <a:rPr lang="zh-CN" altLang="en-US" sz="1170" dirty="0" smtClean="0">
                <a:solidFill>
                  <a:prstClr val="black"/>
                </a:solidFill>
                <a:latin typeface="微软雅黑" panose="020B0503020204020204" pitchFamily="34" charset="-122"/>
                <a:ea typeface="微软雅黑" panose="020B0503020204020204" pitchFamily="34" charset="-122"/>
              </a:rPr>
              <a:t>流线</a:t>
            </a:r>
            <a:r>
              <a:rPr lang="zh-CN" altLang="en-US" sz="1170" dirty="0">
                <a:solidFill>
                  <a:prstClr val="black"/>
                </a:solidFill>
                <a:latin typeface="微软雅黑" panose="020B0503020204020204" pitchFamily="34" charset="-122"/>
                <a:ea typeface="微软雅黑" panose="020B0503020204020204" pitchFamily="34" charset="-122"/>
              </a:rPr>
              <a:t>形外观设计，造型优美现代，屏幕显示新颖独特，清晰方便。</a:t>
            </a:r>
            <a:endParaRPr lang="zh-CN" altLang="en-US" sz="1170" dirty="0">
              <a:solidFill>
                <a:prstClr val="black"/>
              </a:solidFill>
              <a:latin typeface="微软雅黑" panose="020B0503020204020204" pitchFamily="34" charset="-122"/>
              <a:ea typeface="微软雅黑" panose="020B0503020204020204" pitchFamily="34" charset="-122"/>
            </a:endParaRPr>
          </a:p>
          <a:p>
            <a:pPr marL="228600" lvl="0" indent="0" fontAlgn="auto">
              <a:lnSpc>
                <a:spcPct val="150000"/>
              </a:lnSpc>
              <a:buFont typeface="+mj-lt"/>
              <a:buAutoNum type="arabicPeriod"/>
            </a:pPr>
            <a:r>
              <a:rPr lang="en-US" altLang="zh-CN" sz="1170" dirty="0" smtClean="0">
                <a:solidFill>
                  <a:prstClr val="black"/>
                </a:solidFill>
                <a:latin typeface="微软雅黑" panose="020B0503020204020204" pitchFamily="34" charset="-122"/>
                <a:ea typeface="微软雅黑" panose="020B0503020204020204" pitchFamily="34" charset="-122"/>
              </a:rPr>
              <a:t>20</a:t>
            </a:r>
            <a:r>
              <a:rPr lang="zh-CN" altLang="en-US" sz="1170" dirty="0">
                <a:solidFill>
                  <a:prstClr val="black"/>
                </a:solidFill>
                <a:latin typeface="微软雅黑" panose="020B0503020204020204" pitchFamily="34" charset="-122"/>
                <a:ea typeface="微软雅黑" panose="020B0503020204020204" pitchFamily="34" charset="-122"/>
              </a:rPr>
              <a:t>键复用键盘操作，方便实用，蜂鸣器操作提示。</a:t>
            </a:r>
            <a:endParaRPr lang="zh-CN" altLang="en-US" sz="1170" dirty="0">
              <a:solidFill>
                <a:prstClr val="black"/>
              </a:solidFill>
              <a:latin typeface="微软雅黑" panose="020B0503020204020204" pitchFamily="34" charset="-122"/>
              <a:ea typeface="微软雅黑" panose="020B0503020204020204" pitchFamily="34" charset="-122"/>
            </a:endParaRPr>
          </a:p>
          <a:p>
            <a:pPr marL="228600" lvl="0" indent="0" fontAlgn="auto">
              <a:lnSpc>
                <a:spcPct val="150000"/>
              </a:lnSpc>
              <a:buFont typeface="+mj-lt"/>
              <a:buAutoNum type="arabicPeriod"/>
            </a:pPr>
            <a:r>
              <a:rPr lang="zh-CN" altLang="en-US" sz="1170" dirty="0" smtClean="0">
                <a:solidFill>
                  <a:prstClr val="black"/>
                </a:solidFill>
                <a:latin typeface="微软雅黑" panose="020B0503020204020204" pitchFamily="34" charset="-122"/>
                <a:ea typeface="微软雅黑" panose="020B0503020204020204" pitchFamily="34" charset="-122"/>
              </a:rPr>
              <a:t>采用</a:t>
            </a:r>
            <a:r>
              <a:rPr lang="zh-CN" altLang="en-US" sz="1170" dirty="0">
                <a:solidFill>
                  <a:prstClr val="black"/>
                </a:solidFill>
                <a:latin typeface="微软雅黑" panose="020B0503020204020204" pitchFamily="34" charset="-122"/>
                <a:ea typeface="微软雅黑" panose="020B0503020204020204" pitchFamily="34" charset="-122"/>
              </a:rPr>
              <a:t>读写射频卡，安全保密性高。</a:t>
            </a:r>
            <a:endParaRPr lang="zh-CN" altLang="en-US" sz="1170" dirty="0">
              <a:solidFill>
                <a:prstClr val="black"/>
              </a:solidFill>
              <a:latin typeface="微软雅黑" panose="020B0503020204020204" pitchFamily="34" charset="-122"/>
              <a:ea typeface="微软雅黑" panose="020B0503020204020204" pitchFamily="34" charset="-122"/>
            </a:endParaRPr>
          </a:p>
          <a:p>
            <a:pPr marL="228600" lvl="0" indent="0" fontAlgn="auto">
              <a:lnSpc>
                <a:spcPct val="150000"/>
              </a:lnSpc>
              <a:buFont typeface="+mj-lt"/>
              <a:buAutoNum type="arabicPeriod"/>
            </a:pPr>
            <a:r>
              <a:rPr lang="zh-CN" altLang="en-US" sz="1170" dirty="0" smtClean="0">
                <a:solidFill>
                  <a:prstClr val="black"/>
                </a:solidFill>
                <a:latin typeface="微软雅黑" panose="020B0503020204020204" pitchFamily="34" charset="-122"/>
                <a:ea typeface="微软雅黑" panose="020B0503020204020204" pitchFamily="34" charset="-122"/>
              </a:rPr>
              <a:t>刷</a:t>
            </a:r>
            <a:r>
              <a:rPr lang="zh-CN" altLang="en-US" sz="1170" dirty="0">
                <a:solidFill>
                  <a:prstClr val="black"/>
                </a:solidFill>
                <a:latin typeface="微软雅黑" panose="020B0503020204020204" pitchFamily="34" charset="-122"/>
                <a:ea typeface="微软雅黑" panose="020B0503020204020204" pitchFamily="34" charset="-122"/>
              </a:rPr>
              <a:t>卡非接触，无磨损，使用寿命长。</a:t>
            </a:r>
            <a:endParaRPr lang="zh-CN" altLang="en-US" sz="1170" dirty="0">
              <a:solidFill>
                <a:prstClr val="black"/>
              </a:solidFill>
              <a:latin typeface="微软雅黑" panose="020B0503020204020204" pitchFamily="34" charset="-122"/>
              <a:ea typeface="微软雅黑" panose="020B0503020204020204" pitchFamily="34" charset="-122"/>
            </a:endParaRPr>
          </a:p>
          <a:p>
            <a:pPr marL="228600" lvl="0" indent="0" fontAlgn="auto">
              <a:lnSpc>
                <a:spcPct val="150000"/>
              </a:lnSpc>
              <a:buFont typeface="+mj-lt"/>
              <a:buAutoNum type="arabicPeriod"/>
            </a:pPr>
            <a:r>
              <a:rPr lang="zh-CN" altLang="en-US" sz="1170" dirty="0" smtClean="0">
                <a:solidFill>
                  <a:prstClr val="black"/>
                </a:solidFill>
                <a:latin typeface="微软雅黑" panose="020B0503020204020204" pitchFamily="34" charset="-122"/>
                <a:ea typeface="微软雅黑" panose="020B0503020204020204" pitchFamily="34" charset="-122"/>
              </a:rPr>
              <a:t>内置</a:t>
            </a:r>
            <a:r>
              <a:rPr lang="zh-CN" altLang="en-US" sz="1170" dirty="0">
                <a:solidFill>
                  <a:prstClr val="black"/>
                </a:solidFill>
                <a:latin typeface="微软雅黑" panose="020B0503020204020204" pitchFamily="34" charset="-122"/>
                <a:ea typeface="微软雅黑" panose="020B0503020204020204" pitchFamily="34" charset="-122"/>
              </a:rPr>
              <a:t>可充电电池，停电自动切换，保证窗口机连续工作</a:t>
            </a:r>
            <a:r>
              <a:rPr lang="en-US" altLang="zh-CN" sz="1170" dirty="0">
                <a:solidFill>
                  <a:prstClr val="black"/>
                </a:solidFill>
                <a:latin typeface="微软雅黑" panose="020B0503020204020204" pitchFamily="34" charset="-122"/>
                <a:ea typeface="微软雅黑" panose="020B0503020204020204" pitchFamily="34" charset="-122"/>
              </a:rPr>
              <a:t>3-4</a:t>
            </a:r>
            <a:r>
              <a:rPr lang="zh-CN" altLang="en-US" sz="1170" dirty="0">
                <a:solidFill>
                  <a:prstClr val="black"/>
                </a:solidFill>
                <a:latin typeface="微软雅黑" panose="020B0503020204020204" pitchFamily="34" charset="-122"/>
                <a:ea typeface="微软雅黑" panose="020B0503020204020204" pitchFamily="34" charset="-122"/>
              </a:rPr>
              <a:t>小时，具有欠压自动保护电路，电池免维护。“看门狗”及隔离电路设计，确保单机出现故障的系统正常运行。</a:t>
            </a:r>
            <a:endParaRPr lang="zh-CN" altLang="en-US" sz="1170" dirty="0">
              <a:solidFill>
                <a:prstClr val="black"/>
              </a:solidFill>
              <a:latin typeface="微软雅黑" panose="020B0503020204020204" pitchFamily="34" charset="-122"/>
              <a:ea typeface="微软雅黑" panose="020B0503020204020204" pitchFamily="34" charset="-122"/>
            </a:endParaRPr>
          </a:p>
          <a:p>
            <a:pPr marL="228600" lvl="0" indent="0" fontAlgn="auto">
              <a:lnSpc>
                <a:spcPct val="150000"/>
              </a:lnSpc>
              <a:buFont typeface="+mj-lt"/>
              <a:buAutoNum type="arabicPeriod"/>
            </a:pPr>
            <a:r>
              <a:rPr lang="zh-CN" altLang="en-US" sz="1170" dirty="0" smtClean="0">
                <a:solidFill>
                  <a:prstClr val="black"/>
                </a:solidFill>
                <a:latin typeface="微软雅黑" panose="020B0503020204020204" pitchFamily="34" charset="-122"/>
                <a:ea typeface="微软雅黑" panose="020B0503020204020204" pitchFamily="34" charset="-122"/>
              </a:rPr>
              <a:t>专用</a:t>
            </a:r>
            <a:r>
              <a:rPr lang="zh-CN" altLang="en-US" sz="1170" dirty="0">
                <a:solidFill>
                  <a:prstClr val="black"/>
                </a:solidFill>
                <a:latin typeface="微软雅黑" panose="020B0503020204020204" pitchFamily="34" charset="-122"/>
                <a:ea typeface="微软雅黑" panose="020B0503020204020204" pitchFamily="34" charset="-122"/>
              </a:rPr>
              <a:t>抗雷击芯片，可有效防止雷击造成系统损坏。</a:t>
            </a:r>
            <a:endParaRPr lang="zh-CN" altLang="en-US" sz="1170" dirty="0">
              <a:solidFill>
                <a:prstClr val="black"/>
              </a:solidFill>
              <a:latin typeface="微软雅黑" panose="020B0503020204020204" pitchFamily="34" charset="-122"/>
              <a:ea typeface="微软雅黑" panose="020B0503020204020204" pitchFamily="34" charset="-122"/>
            </a:endParaRPr>
          </a:p>
          <a:p>
            <a:pPr marL="228600" lvl="0" indent="0" fontAlgn="auto">
              <a:lnSpc>
                <a:spcPct val="150000"/>
              </a:lnSpc>
              <a:buFont typeface="+mj-lt"/>
              <a:buAutoNum type="arabicPeriod"/>
            </a:pPr>
            <a:r>
              <a:rPr lang="zh-CN" altLang="en-US" sz="1170" dirty="0" smtClean="0">
                <a:solidFill>
                  <a:prstClr val="black"/>
                </a:solidFill>
                <a:latin typeface="微软雅黑" panose="020B0503020204020204" pitchFamily="34" charset="-122"/>
                <a:ea typeface="微软雅黑" panose="020B0503020204020204" pitchFamily="34" charset="-122"/>
              </a:rPr>
              <a:t>采用</a:t>
            </a:r>
            <a:r>
              <a:rPr lang="zh-CN" altLang="en-US" sz="1170" dirty="0">
                <a:solidFill>
                  <a:prstClr val="black"/>
                </a:solidFill>
                <a:latin typeface="微软雅黑" panose="020B0503020204020204" pitchFamily="34" charset="-122"/>
                <a:ea typeface="微软雅黑" panose="020B0503020204020204" pitchFamily="34" charset="-122"/>
              </a:rPr>
              <a:t>非易失存储器，数据可永久保存。</a:t>
            </a:r>
            <a:endParaRPr lang="zh-CN" altLang="en-US" sz="1170" dirty="0">
              <a:solidFill>
                <a:prstClr val="black"/>
              </a:solidFill>
              <a:latin typeface="微软雅黑" panose="020B0503020204020204" pitchFamily="34" charset="-122"/>
              <a:ea typeface="微软雅黑" panose="020B0503020204020204" pitchFamily="34" charset="-122"/>
            </a:endParaRPr>
          </a:p>
          <a:p>
            <a:pPr marL="228600" lvl="0" indent="0" fontAlgn="auto">
              <a:lnSpc>
                <a:spcPct val="150000"/>
              </a:lnSpc>
              <a:buFont typeface="+mj-lt"/>
              <a:buAutoNum type="arabicPeriod"/>
            </a:pPr>
            <a:r>
              <a:rPr lang="zh-CN" altLang="en-US" sz="1170" dirty="0" smtClean="0">
                <a:solidFill>
                  <a:prstClr val="black"/>
                </a:solidFill>
                <a:latin typeface="微软雅黑" panose="020B0503020204020204" pitchFamily="34" charset="-122"/>
                <a:ea typeface="微软雅黑" panose="020B0503020204020204" pitchFamily="34" charset="-122"/>
              </a:rPr>
              <a:t>宽</a:t>
            </a:r>
            <a:r>
              <a:rPr lang="zh-CN" altLang="en-US" sz="1170" dirty="0">
                <a:solidFill>
                  <a:prstClr val="black"/>
                </a:solidFill>
                <a:latin typeface="微软雅黑" panose="020B0503020204020204" pitchFamily="34" charset="-122"/>
                <a:ea typeface="微软雅黑" panose="020B0503020204020204" pitchFamily="34" charset="-122"/>
              </a:rPr>
              <a:t>电源设计，低电压可保持正常工作</a:t>
            </a:r>
            <a:r>
              <a:rPr lang="zh-CN" altLang="en-US" sz="1170" dirty="0" smtClean="0">
                <a:solidFill>
                  <a:prstClr val="black"/>
                </a:solidFill>
                <a:latin typeface="微软雅黑" panose="020B0503020204020204" pitchFamily="34" charset="-122"/>
                <a:ea typeface="微软雅黑" panose="020B0503020204020204" pitchFamily="34" charset="-122"/>
              </a:rPr>
              <a:t>。</a:t>
            </a:r>
            <a:endParaRPr lang="zh-CN" altLang="en-US" sz="1170" dirty="0">
              <a:solidFill>
                <a:prstClr val="black"/>
              </a:solidFill>
              <a:latin typeface="微软雅黑" panose="020B0503020204020204" pitchFamily="34" charset="-122"/>
              <a:ea typeface="微软雅黑" panose="020B0503020204020204" pitchFamily="34" charset="-122"/>
            </a:endParaRPr>
          </a:p>
        </p:txBody>
      </p:sp>
      <p:pic>
        <p:nvPicPr>
          <p:cNvPr id="46" name="图片 45" descr="挂式消费机"/>
          <p:cNvPicPr>
            <a:picLocks noChangeAspect="1" noChangeArrowheads="1"/>
          </p:cNvPicPr>
          <p:nvPr/>
        </p:nvPicPr>
        <p:blipFill>
          <a:blip r:embed="rId2">
            <a:extLst>
              <a:ext uri="{28A0092B-C50C-407E-A947-70E740481C1C}">
                <a14:useLocalDpi xmlns:a14="http://schemas.microsoft.com/office/drawing/2010/main" val="0"/>
              </a:ext>
            </a:extLst>
          </a:blip>
          <a:srcRect t="18456"/>
          <a:stretch>
            <a:fillRect/>
          </a:stretch>
        </p:blipFill>
        <p:spPr bwMode="auto">
          <a:xfrm>
            <a:off x="833625" y="2403555"/>
            <a:ext cx="3388983" cy="117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图片 4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5659" y="3718050"/>
            <a:ext cx="2107406" cy="1509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p:cNvSpPr txBox="1"/>
          <p:nvPr/>
        </p:nvSpPr>
        <p:spPr>
          <a:xfrm>
            <a:off x="4684943" y="2502690"/>
            <a:ext cx="336793" cy="739775"/>
          </a:xfrm>
          <a:prstGeom prst="rect">
            <a:avLst/>
          </a:prstGeom>
          <a:noFill/>
        </p:spPr>
        <p:txBody>
          <a:bodyPr wrap="square" rtlCol="0">
            <a:spAutoFit/>
          </a:bodyPr>
          <a:lstStyle/>
          <a:p>
            <a:r>
              <a:rPr lang="zh-CN" altLang="en-US" sz="2105" b="1" dirty="0" smtClean="0">
                <a:latin typeface="微软雅黑" panose="020B0503020204020204" pitchFamily="34" charset="-122"/>
                <a:ea typeface="微软雅黑" panose="020B0503020204020204" pitchFamily="34" charset="-122"/>
              </a:rPr>
              <a:t>挂 式</a:t>
            </a:r>
            <a:endParaRPr lang="zh-CN" altLang="en-US" sz="2105" b="1" dirty="0">
              <a:latin typeface="微软雅黑" panose="020B0503020204020204" pitchFamily="34" charset="-122"/>
              <a:ea typeface="微软雅黑" panose="020B0503020204020204" pitchFamily="34" charset="-122"/>
            </a:endParaRPr>
          </a:p>
        </p:txBody>
      </p:sp>
      <p:sp>
        <p:nvSpPr>
          <p:cNvPr id="49" name="TextBox 48"/>
          <p:cNvSpPr txBox="1"/>
          <p:nvPr/>
        </p:nvSpPr>
        <p:spPr>
          <a:xfrm>
            <a:off x="2598646" y="3932732"/>
            <a:ext cx="459985" cy="739775"/>
          </a:xfrm>
          <a:prstGeom prst="rect">
            <a:avLst/>
          </a:prstGeom>
          <a:noFill/>
        </p:spPr>
        <p:txBody>
          <a:bodyPr wrap="square" rtlCol="0">
            <a:spAutoFit/>
          </a:bodyPr>
          <a:lstStyle/>
          <a:p>
            <a:r>
              <a:rPr lang="zh-CN" altLang="en-US" sz="2105" b="1" dirty="0" smtClean="0">
                <a:latin typeface="微软雅黑" panose="020B0503020204020204" pitchFamily="34" charset="-122"/>
                <a:ea typeface="微软雅黑" panose="020B0503020204020204" pitchFamily="34" charset="-122"/>
              </a:rPr>
              <a:t>卧 式</a:t>
            </a:r>
            <a:endParaRPr lang="zh-CN" altLang="en-US" sz="2105" b="1" dirty="0">
              <a:latin typeface="微软雅黑" panose="020B0503020204020204" pitchFamily="34" charset="-122"/>
              <a:ea typeface="微软雅黑" panose="020B0503020204020204" pitchFamily="34" charset="-122"/>
            </a:endParaRPr>
          </a:p>
        </p:txBody>
      </p:sp>
      <p:sp>
        <p:nvSpPr>
          <p:cNvPr id="2" name="TextBox 1"/>
          <p:cNvSpPr txBox="1"/>
          <p:nvPr/>
        </p:nvSpPr>
        <p:spPr>
          <a:xfrm>
            <a:off x="763096" y="1431012"/>
            <a:ext cx="4589969" cy="415290"/>
          </a:xfrm>
          <a:prstGeom prst="rect">
            <a:avLst/>
          </a:prstGeom>
          <a:noFill/>
        </p:spPr>
        <p:txBody>
          <a:bodyPr wrap="square" rtlCol="0">
            <a:spAutoFit/>
          </a:bodyPr>
          <a:lstStyle/>
          <a:p>
            <a:r>
              <a:rPr lang="en-US" altLang="zh-CN" sz="2105" b="1" dirty="0" smtClean="0">
                <a:latin typeface="微软雅黑" panose="020B0503020204020204" pitchFamily="34" charset="-122"/>
                <a:ea typeface="微软雅黑" panose="020B0503020204020204" pitchFamily="34" charset="-122"/>
              </a:rPr>
              <a:t>8</a:t>
            </a:r>
            <a:r>
              <a:rPr lang="zh-CN" altLang="en-US" sz="2105" b="1" dirty="0" smtClean="0">
                <a:latin typeface="微软雅黑" panose="020B0503020204020204" pitchFamily="34" charset="-122"/>
                <a:ea typeface="微软雅黑" panose="020B0503020204020204" pitchFamily="34" charset="-122"/>
              </a:rPr>
              <a:t>位消费终端</a:t>
            </a:r>
            <a:r>
              <a:rPr lang="zh-CN" altLang="en-US" sz="1405" b="1" dirty="0" smtClean="0">
                <a:latin typeface="微软雅黑" panose="020B0503020204020204" pitchFamily="34" charset="-122"/>
                <a:ea typeface="微软雅黑" panose="020B0503020204020204" pitchFamily="34" charset="-122"/>
              </a:rPr>
              <a:t>（优势：价位低、质量优）</a:t>
            </a:r>
            <a:endParaRPr lang="zh-CN" altLang="en-US" sz="1405"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par>
                                <p:cTn id="16" presetID="10"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par>
                                <p:cTn id="29" presetID="53" presetClass="entr" presetSubtype="16"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ppt_w</p:attrName>
                                        </p:attrNameLst>
                                      </p:cBhvr>
                                      <p:tavLst>
                                        <p:tav tm="0">
                                          <p:val>
                                            <p:fltVal val="0"/>
                                          </p:val>
                                        </p:tav>
                                        <p:tav tm="100000">
                                          <p:val>
                                            <p:strVal val="#ppt_w"/>
                                          </p:val>
                                        </p:tav>
                                      </p:tavLst>
                                    </p:anim>
                                    <p:anim calcmode="lin" valueType="num">
                                      <p:cBhvr>
                                        <p:cTn id="42" dur="500" fill="hold"/>
                                        <p:tgtEl>
                                          <p:spTgt spid="26"/>
                                        </p:tgtEl>
                                        <p:attrNameLst>
                                          <p:attrName>ppt_h</p:attrName>
                                        </p:attrNameLst>
                                      </p:cBhvr>
                                      <p:tavLst>
                                        <p:tav tm="0">
                                          <p:val>
                                            <p:fltVal val="0"/>
                                          </p:val>
                                        </p:tav>
                                        <p:tav tm="100000">
                                          <p:val>
                                            <p:strVal val="#ppt_h"/>
                                          </p:val>
                                        </p:tav>
                                      </p:tavLst>
                                    </p:anim>
                                    <p:animEffect transition="in" filter="fade">
                                      <p:cBhvr>
                                        <p:cTn id="43" dur="500"/>
                                        <p:tgtEl>
                                          <p:spTgt spid="26"/>
                                        </p:tgtEl>
                                      </p:cBhvr>
                                    </p:animEffect>
                                  </p:childTnLst>
                                </p:cTn>
                              </p:par>
                              <p:par>
                                <p:cTn id="44" presetID="53" presetClass="entr" presetSubtype="16"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bldLvl="0" animBg="1"/>
      <p:bldP spid="25" grpId="0" bldLvl="0" animBg="1"/>
      <p:bldP spid="26" grpId="0" bldLvl="0" animBg="1"/>
      <p:bldP spid="3" grpId="0"/>
      <p:bldP spid="48" grpId="0"/>
      <p:bldP spid="49"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50558" y="605790"/>
            <a:ext cx="10080000" cy="417659"/>
            <a:chOff x="214282" y="142856"/>
            <a:chExt cx="7598078" cy="357190"/>
          </a:xfrm>
        </p:grpSpPr>
        <p:sp>
          <p:nvSpPr>
            <p:cNvPr id="6" name="TextBox 5"/>
            <p:cNvSpPr txBox="1"/>
            <p:nvPr/>
          </p:nvSpPr>
          <p:spPr>
            <a:xfrm>
              <a:off x="571472" y="142856"/>
              <a:ext cx="4000528" cy="355164"/>
            </a:xfrm>
            <a:prstGeom prst="rect">
              <a:avLst/>
            </a:prstGeom>
            <a:noFill/>
          </p:spPr>
          <p:txBody>
            <a:bodyPr wrap="square" rtlCol="0">
              <a:spAutoFit/>
            </a:bodyPr>
            <a:lstStyle/>
            <a:p>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电子班牌系统</a:t>
              </a:r>
              <a:r>
                <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-APP</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软件特点</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7" name="矩形 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 name="矩形 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9" name="直接连接符 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3661037" y="1836275"/>
            <a:ext cx="2762632" cy="467845"/>
            <a:chOff x="5737737" y="913284"/>
            <a:chExt cx="2362655" cy="400110"/>
          </a:xfrm>
        </p:grpSpPr>
        <p:cxnSp>
          <p:nvCxnSpPr>
            <p:cNvPr id="18" name="直接连接符 17"/>
            <p:cNvCxnSpPr/>
            <p:nvPr/>
          </p:nvCxnSpPr>
          <p:spPr>
            <a:xfrm>
              <a:off x="5737737" y="957208"/>
              <a:ext cx="0" cy="356186"/>
            </a:xfrm>
            <a:prstGeom prst="line">
              <a:avLst/>
            </a:prstGeom>
            <a:ln>
              <a:solidFill>
                <a:srgbClr val="00B0F0"/>
              </a:solidFill>
            </a:ln>
          </p:spPr>
          <p:style>
            <a:lnRef idx="3">
              <a:schemeClr val="accent1"/>
            </a:lnRef>
            <a:fillRef idx="0">
              <a:schemeClr val="accent1"/>
            </a:fillRef>
            <a:effectRef idx="2">
              <a:schemeClr val="accent1"/>
            </a:effectRef>
            <a:fontRef idx="minor">
              <a:schemeClr val="tx1"/>
            </a:fontRef>
          </p:style>
        </p:cxnSp>
        <p:sp>
          <p:nvSpPr>
            <p:cNvPr id="19" name="TextBox 18"/>
            <p:cNvSpPr txBox="1"/>
            <p:nvPr/>
          </p:nvSpPr>
          <p:spPr>
            <a:xfrm>
              <a:off x="5796136" y="913284"/>
              <a:ext cx="2304256" cy="385575"/>
            </a:xfrm>
            <a:prstGeom prst="rect">
              <a:avLst/>
            </a:prstGeom>
            <a:noFill/>
          </p:spPr>
          <p:txBody>
            <a:bodyPr wrap="square" rtlCol="0">
              <a:spAutoFit/>
            </a:bodyPr>
            <a:lstStyle/>
            <a:p>
              <a:r>
                <a:rPr lang="en-US" altLang="zh-CN" sz="2340" b="1" dirty="0">
                  <a:latin typeface="微软雅黑" panose="020B0503020204020204" pitchFamily="34" charset="-122"/>
                  <a:ea typeface="微软雅黑" panose="020B0503020204020204" pitchFamily="34" charset="-122"/>
                </a:rPr>
                <a:t>APP</a:t>
              </a:r>
              <a:r>
                <a:rPr lang="zh-CN" altLang="en-US" sz="2340" b="1" dirty="0">
                  <a:latin typeface="微软雅黑" panose="020B0503020204020204" pitchFamily="34" charset="-122"/>
                  <a:ea typeface="微软雅黑" panose="020B0503020204020204" pitchFamily="34" charset="-122"/>
                </a:rPr>
                <a:t>软件特点</a:t>
              </a:r>
              <a:endParaRPr lang="zh-CN" altLang="en-US" sz="2340" b="1" dirty="0">
                <a:latin typeface="微软雅黑" panose="020B0503020204020204" pitchFamily="34" charset="-122"/>
                <a:ea typeface="微软雅黑" panose="020B0503020204020204" pitchFamily="34" charset="-122"/>
              </a:endParaRPr>
            </a:p>
          </p:txBody>
        </p:sp>
      </p:grpSp>
      <p:sp>
        <p:nvSpPr>
          <p:cNvPr id="25" name="矩形 24"/>
          <p:cNvSpPr/>
          <p:nvPr/>
        </p:nvSpPr>
        <p:spPr>
          <a:xfrm>
            <a:off x="4092633" y="5435768"/>
            <a:ext cx="4710368" cy="901065"/>
          </a:xfrm>
          <a:prstGeom prst="rect">
            <a:avLst/>
          </a:prstGeom>
        </p:spPr>
        <p:txBody>
          <a:bodyPr wrap="square">
            <a:spAutoFit/>
          </a:bodyPr>
          <a:lstStyle/>
          <a:p>
            <a:pPr>
              <a:lnSpc>
                <a:spcPct val="150000"/>
              </a:lnSpc>
            </a:pPr>
            <a:r>
              <a:rPr lang="en-US" altLang="zh-CN" sz="1170" b="1" dirty="0">
                <a:latin typeface="微软雅黑" panose="020B0503020204020204" pitchFamily="34" charset="-122"/>
                <a:ea typeface="微软雅黑" panose="020B0503020204020204" pitchFamily="34" charset="-122"/>
              </a:rPr>
              <a:t>       APP</a:t>
            </a:r>
            <a:r>
              <a:rPr lang="zh-CN" altLang="en-US" sz="1170" b="1" dirty="0">
                <a:latin typeface="微软雅黑" panose="020B0503020204020204" pitchFamily="34" charset="-122"/>
                <a:ea typeface="微软雅黑" panose="020B0503020204020204" pitchFamily="34" charset="-122"/>
              </a:rPr>
              <a:t>的应用极大的提高了用户的体验以及工作效率，符合现下校园生活信息利用趋势，并且提高了教务处的管理节约了人工管理成本以及规避了人工管理的漏洞。</a:t>
            </a:r>
            <a:endParaRPr lang="zh-CN" altLang="zh-CN" sz="1170" b="1" dirty="0">
              <a:latin typeface="微软雅黑" panose="020B0503020204020204" pitchFamily="34" charset="-122"/>
              <a:ea typeface="微软雅黑" panose="020B0503020204020204" pitchFamily="34" charset="-122"/>
            </a:endParaRPr>
          </a:p>
        </p:txBody>
      </p:sp>
      <p:sp>
        <p:nvSpPr>
          <p:cNvPr id="26" name="半闭框 25"/>
          <p:cNvSpPr/>
          <p:nvPr/>
        </p:nvSpPr>
        <p:spPr>
          <a:xfrm>
            <a:off x="3998828" y="5353597"/>
            <a:ext cx="252595" cy="263341"/>
          </a:xfrm>
          <a:prstGeom prst="halfFrame">
            <a:avLst>
              <a:gd name="adj1" fmla="val 41172"/>
              <a:gd name="adj2" fmla="val 33333"/>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sz="2105">
              <a:solidFill>
                <a:schemeClr val="tx1"/>
              </a:solidFill>
            </a:endParaRPr>
          </a:p>
        </p:txBody>
      </p:sp>
      <p:sp>
        <p:nvSpPr>
          <p:cNvPr id="27" name="半闭框 26"/>
          <p:cNvSpPr/>
          <p:nvPr/>
        </p:nvSpPr>
        <p:spPr>
          <a:xfrm flipH="1" flipV="1">
            <a:off x="8676704" y="6190499"/>
            <a:ext cx="252595" cy="264554"/>
          </a:xfrm>
          <a:prstGeom prst="halfFram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sz="2105">
              <a:solidFill>
                <a:schemeClr val="tx1"/>
              </a:solidFill>
            </a:endParaRPr>
          </a:p>
        </p:txBody>
      </p:sp>
      <p:graphicFrame>
        <p:nvGraphicFramePr>
          <p:cNvPr id="11" name="图示 10"/>
          <p:cNvGraphicFramePr/>
          <p:nvPr/>
        </p:nvGraphicFramePr>
        <p:xfrm>
          <a:off x="3409438" y="1663903"/>
          <a:ext cx="6656666" cy="430525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12" name="组合 11"/>
          <p:cNvGrpSpPr/>
          <p:nvPr/>
        </p:nvGrpSpPr>
        <p:grpSpPr>
          <a:xfrm>
            <a:off x="521050" y="1554724"/>
            <a:ext cx="2694347" cy="4768052"/>
            <a:chOff x="445612" y="954402"/>
            <a:chExt cx="2304256" cy="4077728"/>
          </a:xfrm>
        </p:grpSpPr>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612" y="954402"/>
              <a:ext cx="2304256" cy="4077728"/>
            </a:xfrm>
            <a:prstGeom prst="rect">
              <a:avLst/>
            </a:prstGeom>
          </p:spPr>
        </p:pic>
        <p:pic>
          <p:nvPicPr>
            <p:cNvPr id="20" name="图片 19" descr="C:\Users\ADMINI~1\AppData\Local\Temp\WeChat Files\621943957892119805.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6378" y="1518809"/>
              <a:ext cx="1656184" cy="2867340"/>
            </a:xfrm>
            <a:prstGeom prst="rect">
              <a:avLst/>
            </a:prstGeom>
            <a:noFill/>
            <a:ln>
              <a:noFill/>
            </a:ln>
          </p:spPr>
        </p:pic>
      </p:grpSp>
      <p:pic>
        <p:nvPicPr>
          <p:cNvPr id="22" name="图片 21" descr="C:\Users\ADMINI~1\AppData\Local\Temp\WeChat Files\164150998581824797.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2891" y="2208957"/>
            <a:ext cx="1924185" cy="3352756"/>
          </a:xfrm>
          <a:prstGeom prst="rect">
            <a:avLst/>
          </a:prstGeom>
          <a:noFill/>
          <a:ln>
            <a:noFill/>
          </a:ln>
        </p:spPr>
      </p:pic>
      <p:sp>
        <p:nvSpPr>
          <p:cNvPr id="13" name="上箭头 12"/>
          <p:cNvSpPr/>
          <p:nvPr/>
        </p:nvSpPr>
        <p:spPr>
          <a:xfrm>
            <a:off x="2469311" y="5393357"/>
            <a:ext cx="252595" cy="447163"/>
          </a:xfrm>
          <a:prstGeom prst="up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sz="2105"/>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style.rotation</p:attrName>
                                        </p:attrNameLst>
                                      </p:cBhvr>
                                      <p:tavLst>
                                        <p:tav tm="0">
                                          <p:val>
                                            <p:fltVal val="90"/>
                                          </p:val>
                                        </p:tav>
                                        <p:tav tm="100000">
                                          <p:val>
                                            <p:fltVal val="0"/>
                                          </p:val>
                                        </p:tav>
                                      </p:tavLst>
                                    </p:anim>
                                    <p:animEffect transition="in" filter="fade">
                                      <p:cBhvr>
                                        <p:cTn id="15" dur="1000"/>
                                        <p:tgtEl>
                                          <p:spTgt spid="26"/>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fltVal val="0"/>
                                          </p:val>
                                        </p:tav>
                                        <p:tav tm="100000">
                                          <p:val>
                                            <p:strVal val="#ppt_w"/>
                                          </p:val>
                                        </p:tav>
                                      </p:tavLst>
                                    </p:anim>
                                    <p:anim calcmode="lin" valueType="num">
                                      <p:cBhvr>
                                        <p:cTn id="19" dur="1000" fill="hold"/>
                                        <p:tgtEl>
                                          <p:spTgt spid="27"/>
                                        </p:tgtEl>
                                        <p:attrNameLst>
                                          <p:attrName>ppt_h</p:attrName>
                                        </p:attrNameLst>
                                      </p:cBhvr>
                                      <p:tavLst>
                                        <p:tav tm="0">
                                          <p:val>
                                            <p:fltVal val="0"/>
                                          </p:val>
                                        </p:tav>
                                        <p:tav tm="100000">
                                          <p:val>
                                            <p:strVal val="#ppt_h"/>
                                          </p:val>
                                        </p:tav>
                                      </p:tavLst>
                                    </p:anim>
                                    <p:anim calcmode="lin" valueType="num">
                                      <p:cBhvr>
                                        <p:cTn id="20" dur="1000" fill="hold"/>
                                        <p:tgtEl>
                                          <p:spTgt spid="27"/>
                                        </p:tgtEl>
                                        <p:attrNameLst>
                                          <p:attrName>style.rotation</p:attrName>
                                        </p:attrNameLst>
                                      </p:cBhvr>
                                      <p:tavLst>
                                        <p:tav tm="0">
                                          <p:val>
                                            <p:fltVal val="90"/>
                                          </p:val>
                                        </p:tav>
                                        <p:tav tm="100000">
                                          <p:val>
                                            <p:fltVal val="0"/>
                                          </p:val>
                                        </p:tav>
                                      </p:tavLst>
                                    </p:anim>
                                    <p:animEffect transition="in" filter="fade">
                                      <p:cBhvr>
                                        <p:cTn id="21" dur="10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1000" fill="hold"/>
                                        <p:tgtEl>
                                          <p:spTgt spid="25"/>
                                        </p:tgtEl>
                                        <p:attrNameLst>
                                          <p:attrName>ppt_w</p:attrName>
                                        </p:attrNameLst>
                                      </p:cBhvr>
                                      <p:tavLst>
                                        <p:tav tm="0">
                                          <p:val>
                                            <p:fltVal val="0"/>
                                          </p:val>
                                        </p:tav>
                                        <p:tav tm="100000">
                                          <p:val>
                                            <p:strVal val="#ppt_w"/>
                                          </p:val>
                                        </p:tav>
                                      </p:tavLst>
                                    </p:anim>
                                    <p:anim calcmode="lin" valueType="num">
                                      <p:cBhvr>
                                        <p:cTn id="46" dur="1000" fill="hold"/>
                                        <p:tgtEl>
                                          <p:spTgt spid="25"/>
                                        </p:tgtEl>
                                        <p:attrNameLst>
                                          <p:attrName>ppt_h</p:attrName>
                                        </p:attrNameLst>
                                      </p:cBhvr>
                                      <p:tavLst>
                                        <p:tav tm="0">
                                          <p:val>
                                            <p:fltVal val="0"/>
                                          </p:val>
                                        </p:tav>
                                        <p:tav tm="100000">
                                          <p:val>
                                            <p:strVal val="#ppt_h"/>
                                          </p:val>
                                        </p:tav>
                                      </p:tavLst>
                                    </p:anim>
                                    <p:anim calcmode="lin" valueType="num">
                                      <p:cBhvr>
                                        <p:cTn id="47" dur="1000" fill="hold"/>
                                        <p:tgtEl>
                                          <p:spTgt spid="25"/>
                                        </p:tgtEl>
                                        <p:attrNameLst>
                                          <p:attrName>style.rotation</p:attrName>
                                        </p:attrNameLst>
                                      </p:cBhvr>
                                      <p:tavLst>
                                        <p:tav tm="0">
                                          <p:val>
                                            <p:fltVal val="90"/>
                                          </p:val>
                                        </p:tav>
                                        <p:tav tm="100000">
                                          <p:val>
                                            <p:fltVal val="0"/>
                                          </p:val>
                                        </p:tav>
                                      </p:tavLst>
                                    </p:anim>
                                    <p:animEffect transition="in" filter="fade">
                                      <p:cBhvr>
                                        <p:cTn id="4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bldLvl="0" animBg="1"/>
      <p:bldP spid="27" grpId="0" bldLvl="0" animBg="1"/>
      <p:bldGraphic spid="11" grpId="0">
        <p:bldAsOne/>
      </p:bldGraphic>
      <p:bldP spid="13" grpId="0" bldLvl="0" animBg="1"/>
      <p:bldP spid="13" grpId="1" bldLvl="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6658470" y="2029998"/>
            <a:ext cx="3655232" cy="1143635"/>
            <a:chOff x="4820919" y="969420"/>
            <a:chExt cx="3126023" cy="978058"/>
          </a:xfrm>
        </p:grpSpPr>
        <p:sp>
          <p:nvSpPr>
            <p:cNvPr id="14" name="矩形 13"/>
            <p:cNvSpPr/>
            <p:nvPr/>
          </p:nvSpPr>
          <p:spPr>
            <a:xfrm>
              <a:off x="4820919" y="969420"/>
              <a:ext cx="3126023" cy="978058"/>
            </a:xfrm>
            <a:prstGeom prst="rect">
              <a:avLst/>
            </a:prstGeom>
          </p:spPr>
          <p:txBody>
            <a:bodyPr wrap="square">
              <a:spAutoFit/>
            </a:bodyPr>
            <a:lstStyle/>
            <a:p>
              <a:pPr>
                <a:lnSpc>
                  <a:spcPct val="150000"/>
                </a:lnSpc>
              </a:pPr>
              <a:r>
                <a:rPr lang="en-US" altLang="zh-CN" sz="1520" b="1" dirty="0">
                  <a:latin typeface="微软雅黑" panose="020B0503020204020204" pitchFamily="34" charset="-122"/>
                  <a:ea typeface="微软雅黑" panose="020B0503020204020204" pitchFamily="34" charset="-122"/>
                </a:rPr>
                <a:t>       APP</a:t>
              </a:r>
              <a:r>
                <a:rPr lang="zh-CN" altLang="en-US" sz="1520" b="1" dirty="0">
                  <a:latin typeface="微软雅黑" panose="020B0503020204020204" pitchFamily="34" charset="-122"/>
                  <a:ea typeface="微软雅黑" panose="020B0503020204020204" pitchFamily="34" charset="-122"/>
                </a:rPr>
                <a:t>的应用实现了家校互通，符合现阶段的教育趋势，在各个学校得以广泛应用。</a:t>
              </a:r>
              <a:endParaRPr lang="zh-CN" altLang="zh-CN" sz="1520" b="1" dirty="0">
                <a:latin typeface="微软雅黑" panose="020B0503020204020204" pitchFamily="34" charset="-122"/>
                <a:ea typeface="微软雅黑" panose="020B0503020204020204" pitchFamily="34" charset="-122"/>
              </a:endParaRPr>
            </a:p>
          </p:txBody>
        </p:sp>
        <p:sp>
          <p:nvSpPr>
            <p:cNvPr id="15" name="半闭框 14"/>
            <p:cNvSpPr/>
            <p:nvPr/>
          </p:nvSpPr>
          <p:spPr>
            <a:xfrm>
              <a:off x="4870324" y="969420"/>
              <a:ext cx="216024" cy="225214"/>
            </a:xfrm>
            <a:prstGeom prst="halfFram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sz="2105">
                <a:solidFill>
                  <a:schemeClr val="tx1"/>
                </a:solidFill>
              </a:endParaRPr>
            </a:p>
          </p:txBody>
        </p:sp>
        <p:sp>
          <p:nvSpPr>
            <p:cNvPr id="16" name="半闭框 15"/>
            <p:cNvSpPr/>
            <p:nvPr/>
          </p:nvSpPr>
          <p:spPr>
            <a:xfrm flipH="1" flipV="1">
              <a:off x="7637844" y="1591219"/>
              <a:ext cx="216024" cy="226252"/>
            </a:xfrm>
            <a:prstGeom prst="halfFram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sz="2105">
                <a:solidFill>
                  <a:schemeClr val="tx1"/>
                </a:solidFill>
              </a:endParaRPr>
            </a:p>
          </p:txBody>
        </p:sp>
      </p:grpSp>
      <p:grpSp>
        <p:nvGrpSpPr>
          <p:cNvPr id="18" name="组合 17"/>
          <p:cNvGrpSpPr/>
          <p:nvPr/>
        </p:nvGrpSpPr>
        <p:grpSpPr>
          <a:xfrm>
            <a:off x="250558" y="605790"/>
            <a:ext cx="10080000" cy="417659"/>
            <a:chOff x="214282" y="142856"/>
            <a:chExt cx="7598078" cy="357190"/>
          </a:xfrm>
        </p:grpSpPr>
        <p:sp>
          <p:nvSpPr>
            <p:cNvPr id="21" name="TextBox 20"/>
            <p:cNvSpPr txBox="1"/>
            <p:nvPr/>
          </p:nvSpPr>
          <p:spPr>
            <a:xfrm>
              <a:off x="571472" y="142856"/>
              <a:ext cx="4000528" cy="355164"/>
            </a:xfrm>
            <a:prstGeom prst="rect">
              <a:avLst/>
            </a:prstGeom>
            <a:noFill/>
          </p:spPr>
          <p:txBody>
            <a:bodyPr wrap="square" rtlCol="0">
              <a:spAutoFit/>
            </a:bodyPr>
            <a:lstStyle/>
            <a:p>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电子班牌系统</a:t>
              </a:r>
              <a:r>
                <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-APP</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功能介绍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22" name="矩形 21"/>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3" name="矩形 22"/>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24" name="直接连接符 23"/>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16280" y="1654576"/>
            <a:ext cx="8167238" cy="4087446"/>
          </a:xfrm>
          <a:prstGeom prst="rect">
            <a:avLst/>
          </a:prstGeom>
          <a:ln>
            <a:noFill/>
          </a:ln>
          <a:effectLst>
            <a:outerShdw blurRad="292100" dist="139700" dir="2700000" algn="tl" rotWithShape="0">
              <a:srgbClr val="333333">
                <a:alpha val="65000"/>
              </a:srgbClr>
            </a:outerShdw>
          </a:effectLst>
        </p:spPr>
      </p:pic>
      <p:graphicFrame>
        <p:nvGraphicFramePr>
          <p:cNvPr id="44" name="图示 43"/>
          <p:cNvGraphicFramePr/>
          <p:nvPr/>
        </p:nvGraphicFramePr>
        <p:xfrm>
          <a:off x="4371350" y="3936892"/>
          <a:ext cx="5858165" cy="3184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矩形 24"/>
          <p:cNvSpPr/>
          <p:nvPr/>
        </p:nvSpPr>
        <p:spPr>
          <a:xfrm>
            <a:off x="-547883" y="1375668"/>
            <a:ext cx="5029122" cy="556895"/>
          </a:xfrm>
          <a:prstGeom prst="rect">
            <a:avLst/>
          </a:prstGeom>
          <a:noFill/>
        </p:spPr>
        <p:txBody>
          <a:bodyPr wrap="square" lIns="106919" tIns="53459" rIns="106919" bIns="53459">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zh-CN" altLang="en-US" sz="2925" b="1" cap="all" dirty="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班牌</a:t>
            </a:r>
            <a:r>
              <a:rPr lang="zh-CN" altLang="en-US" sz="2925" b="1" cap="all" spc="0" dirty="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手机</a:t>
            </a:r>
            <a:r>
              <a:rPr lang="en-US" altLang="zh-CN" sz="2925" b="1" cap="all" spc="0" dirty="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APP</a:t>
            </a:r>
            <a:endParaRPr lang="zh-CN" altLang="en-US" sz="2925" b="1" cap="all" spc="0" dirty="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left)">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randombar(horizontal)">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4" grpId="0">
        <p:bldAsOne/>
      </p:bldGraphic>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50558" y="605790"/>
            <a:ext cx="10080000" cy="417659"/>
            <a:chOff x="214282" y="142856"/>
            <a:chExt cx="7598078" cy="357190"/>
          </a:xfrm>
        </p:grpSpPr>
        <p:sp>
          <p:nvSpPr>
            <p:cNvPr id="6" name="TextBox 5"/>
            <p:cNvSpPr txBox="1"/>
            <p:nvPr/>
          </p:nvSpPr>
          <p:spPr>
            <a:xfrm>
              <a:off x="571472" y="142856"/>
              <a:ext cx="4000528" cy="355164"/>
            </a:xfrm>
            <a:prstGeom prst="rect">
              <a:avLst/>
            </a:prstGeom>
            <a:noFill/>
          </p:spPr>
          <p:txBody>
            <a:bodyPr wrap="square" rtlCol="0">
              <a:spAutoFit/>
            </a:bodyPr>
            <a:lstStyle/>
            <a:p>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电子班牌系统</a:t>
              </a:r>
              <a:r>
                <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-APP</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功能介绍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7" name="矩形 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 name="矩形 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9" name="直接连接符 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graphicFrame>
        <p:nvGraphicFramePr>
          <p:cNvPr id="62" name="图示 61"/>
          <p:cNvGraphicFramePr/>
          <p:nvPr/>
        </p:nvGraphicFramePr>
        <p:xfrm>
          <a:off x="1192612" y="1290666"/>
          <a:ext cx="8279106" cy="571725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63" name="组合 62"/>
          <p:cNvGrpSpPr/>
          <p:nvPr/>
        </p:nvGrpSpPr>
        <p:grpSpPr>
          <a:xfrm>
            <a:off x="4251422" y="2011835"/>
            <a:ext cx="2189157" cy="4012712"/>
            <a:chOff x="445612" y="954402"/>
            <a:chExt cx="2304256" cy="4077728"/>
          </a:xfrm>
        </p:grpSpPr>
        <p:pic>
          <p:nvPicPr>
            <p:cNvPr id="64" name="图片 6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612" y="954402"/>
              <a:ext cx="2304256" cy="4077728"/>
            </a:xfrm>
            <a:prstGeom prst="rect">
              <a:avLst/>
            </a:prstGeom>
          </p:spPr>
        </p:pic>
        <p:pic>
          <p:nvPicPr>
            <p:cNvPr id="65" name="图片 64" descr="C:\Users\ADMINI~1\AppData\Local\Temp\WeChat Files\621943957892119805.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6378" y="1518809"/>
              <a:ext cx="1656184" cy="2867340"/>
            </a:xfrm>
            <a:prstGeom prst="rect">
              <a:avLst/>
            </a:prstGeom>
            <a:noFill/>
            <a:ln>
              <a:noFill/>
            </a:ln>
          </p:spPr>
        </p:pic>
      </p:grpSp>
      <p:grpSp>
        <p:nvGrpSpPr>
          <p:cNvPr id="66" name="组合 27"/>
          <p:cNvGrpSpPr/>
          <p:nvPr/>
        </p:nvGrpSpPr>
        <p:grpSpPr bwMode="auto">
          <a:xfrm>
            <a:off x="282937" y="1481920"/>
            <a:ext cx="2468800" cy="1683301"/>
            <a:chOff x="0" y="0"/>
            <a:chExt cx="2389709" cy="1439420"/>
          </a:xfrm>
        </p:grpSpPr>
        <p:sp>
          <p:nvSpPr>
            <p:cNvPr id="67" name="TextBox 11"/>
            <p:cNvSpPr>
              <a:spLocks noChangeArrowheads="1"/>
            </p:cNvSpPr>
            <p:nvPr/>
          </p:nvSpPr>
          <p:spPr bwMode="auto">
            <a:xfrm flipH="1">
              <a:off x="413004" y="216024"/>
              <a:ext cx="1591518" cy="32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187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软件</a:t>
              </a:r>
              <a:endParaRPr lang="en-US" altLang="zh-CN" sz="187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TextBox 32"/>
            <p:cNvSpPr>
              <a:spLocks noChangeArrowheads="1"/>
            </p:cNvSpPr>
            <p:nvPr/>
          </p:nvSpPr>
          <p:spPr bwMode="auto">
            <a:xfrm>
              <a:off x="0" y="0"/>
              <a:ext cx="479433" cy="63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en-US" altLang="zh-CN" sz="4210" b="1" cap="all" dirty="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anose="020B0600000101010101" pitchFamily="34" charset="-127"/>
                  <a:ea typeface="Dotum" panose="020B0600000101010101" pitchFamily="34" charset="-127"/>
                  <a:sym typeface="方正兰亭粗黑_GBK" panose="02000000000000000000" charset="-122"/>
                </a:rPr>
                <a:t>1</a:t>
              </a:r>
              <a:endParaRPr lang="zh-CN" altLang="en-US" sz="4210" b="1" cap="all" dirty="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anose="020B0600000101010101" pitchFamily="34" charset="-127"/>
                <a:ea typeface="Dotum" panose="020B0600000101010101" pitchFamily="34" charset="-127"/>
                <a:sym typeface="方正兰亭粗黑_GBK" panose="02000000000000000000" charset="-122"/>
              </a:endParaRPr>
            </a:p>
          </p:txBody>
        </p:sp>
        <p:sp>
          <p:nvSpPr>
            <p:cNvPr id="69" name="矩形 33"/>
            <p:cNvSpPr>
              <a:spLocks noChangeArrowheads="1"/>
            </p:cNvSpPr>
            <p:nvPr/>
          </p:nvSpPr>
          <p:spPr bwMode="auto">
            <a:xfrm>
              <a:off x="90144" y="583024"/>
              <a:ext cx="2298312" cy="45719"/>
            </a:xfrm>
            <a:prstGeom prst="rect">
              <a:avLst/>
            </a:prstGeom>
          </p:spPr>
          <p:style>
            <a:lnRef idx="1">
              <a:schemeClr val="accent5"/>
            </a:lnRef>
            <a:fillRef idx="3">
              <a:schemeClr val="accent5"/>
            </a:fillRef>
            <a:effectRef idx="2">
              <a:schemeClr val="accent5"/>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105">
                <a:solidFill>
                  <a:srgbClr val="FFFFFF"/>
                </a:solidFill>
                <a:latin typeface="宋体" panose="02010600030101010101" pitchFamily="2" charset="-122"/>
                <a:sym typeface="宋体" panose="02010600030101010101" pitchFamily="2" charset="-122"/>
              </a:endParaRPr>
            </a:p>
          </p:txBody>
        </p:sp>
        <p:sp>
          <p:nvSpPr>
            <p:cNvPr id="70" name="TextBox 11"/>
            <p:cNvSpPr>
              <a:spLocks noChangeArrowheads="1"/>
            </p:cNvSpPr>
            <p:nvPr/>
          </p:nvSpPr>
          <p:spPr bwMode="auto">
            <a:xfrm flipH="1">
              <a:off x="117394" y="805739"/>
              <a:ext cx="2272315" cy="633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auto">
                <a:lnSpc>
                  <a:spcPct val="150000"/>
                </a:lnSpc>
              </a:pPr>
              <a:r>
                <a:rPr lang="zh-CN" altLang="en-US" sz="1405"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校园掌上</a:t>
              </a:r>
              <a:r>
                <a:rPr lang="en-US" altLang="zh-CN" sz="1405"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APP</a:t>
              </a:r>
              <a:r>
                <a:rPr lang="zh-CN" altLang="en-US" sz="1405"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一站式服务，可拓展添加应用模块。</a:t>
              </a:r>
              <a:endParaRPr lang="en-US" altLang="zh-CN" sz="1405"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1" name="组合 37"/>
          <p:cNvGrpSpPr/>
          <p:nvPr/>
        </p:nvGrpSpPr>
        <p:grpSpPr bwMode="auto">
          <a:xfrm>
            <a:off x="7969418" y="4846142"/>
            <a:ext cx="2331013" cy="1701792"/>
            <a:chOff x="0" y="0"/>
            <a:chExt cx="2388456" cy="1456265"/>
          </a:xfrm>
        </p:grpSpPr>
        <p:sp>
          <p:nvSpPr>
            <p:cNvPr id="72" name="TextBox 11"/>
            <p:cNvSpPr>
              <a:spLocks noChangeArrowheads="1"/>
            </p:cNvSpPr>
            <p:nvPr/>
          </p:nvSpPr>
          <p:spPr bwMode="auto">
            <a:xfrm flipH="1">
              <a:off x="170439" y="822135"/>
              <a:ext cx="2173798" cy="634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auto">
                <a:lnSpc>
                  <a:spcPct val="150000"/>
                </a:lnSpc>
                <a:buFont typeface="Arial" panose="020B0604020202020204" pitchFamily="34" charset="0"/>
                <a:buNone/>
              </a:pPr>
              <a:r>
                <a:rPr lang="zh-CN" altLang="en-US" sz="1405"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安卓及苹果系统手机均可使用</a:t>
              </a:r>
              <a:endParaRPr lang="en-US" altLang="zh-CN" sz="1405"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TextBox 11"/>
            <p:cNvSpPr>
              <a:spLocks noChangeArrowheads="1"/>
            </p:cNvSpPr>
            <p:nvPr/>
          </p:nvSpPr>
          <p:spPr bwMode="auto">
            <a:xfrm flipH="1">
              <a:off x="413004" y="216024"/>
              <a:ext cx="1591518" cy="32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187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硬件</a:t>
              </a:r>
              <a:endParaRPr lang="en-US" altLang="zh-CN" sz="187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TextBox 42"/>
            <p:cNvSpPr>
              <a:spLocks noChangeArrowheads="1"/>
            </p:cNvSpPr>
            <p:nvPr/>
          </p:nvSpPr>
          <p:spPr bwMode="auto">
            <a:xfrm>
              <a:off x="0" y="0"/>
              <a:ext cx="507506" cy="63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en-US" altLang="zh-CN" sz="421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Dotum" panose="020B0600000101010101" pitchFamily="34" charset="-127"/>
                  <a:ea typeface="Dotum" panose="020B0600000101010101" pitchFamily="34" charset="-127"/>
                  <a:sym typeface="方正兰亭粗黑_GBK" panose="02000000000000000000" charset="-122"/>
                </a:rPr>
                <a:t>2</a:t>
              </a:r>
              <a:endParaRPr lang="zh-CN" altLang="en-US" sz="421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Dotum" panose="020B0600000101010101" pitchFamily="34" charset="-127"/>
                <a:ea typeface="Dotum" panose="020B0600000101010101" pitchFamily="34" charset="-127"/>
                <a:sym typeface="方正兰亭粗黑_GBK" panose="02000000000000000000" charset="-122"/>
              </a:endParaRPr>
            </a:p>
          </p:txBody>
        </p:sp>
        <p:sp>
          <p:nvSpPr>
            <p:cNvPr id="75" name="矩形 43"/>
            <p:cNvSpPr>
              <a:spLocks noChangeArrowheads="1"/>
            </p:cNvSpPr>
            <p:nvPr/>
          </p:nvSpPr>
          <p:spPr bwMode="auto">
            <a:xfrm>
              <a:off x="90144" y="620564"/>
              <a:ext cx="2298312" cy="45719"/>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105">
                <a:solidFill>
                  <a:srgbClr val="1E9600"/>
                </a:solidFill>
                <a:latin typeface="宋体" panose="02010600030101010101" pitchFamily="2" charset="-122"/>
                <a:sym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to="" calcmode="lin" valueType="num">
                                      <p:cBhvr>
                                        <p:cTn id="7" dur="1" fill="hold"/>
                                        <p:tgtEl>
                                          <p:spTgt spid="66"/>
                                        </p:tgtEl>
                                        <p:attrNameLst>
                                          <p:attrName>style.visibility</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 to="" calcmode="lin" valueType="num">
                                      <p:cBhvr>
                                        <p:cTn id="11" dur="1" fill="hold"/>
                                        <p:tgtEl>
                                          <p:spTgt spid="71"/>
                                        </p:tgtEl>
                                        <p:attrNameLst>
                                          <p:attrName>style.visibility</p:attrName>
                                        </p:attrNameLst>
                                      </p:cBhvr>
                                    </p:anim>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up)">
                                      <p:cBhvr>
                                        <p:cTn id="16" dur="500"/>
                                        <p:tgtEl>
                                          <p:spTgt spid="62"/>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2000"/>
                                        <p:tgtEl>
                                          <p:spTgt spid="63"/>
                                        </p:tgtEl>
                                      </p:cBhvr>
                                    </p:animEffect>
                                    <p:anim calcmode="lin" valueType="num">
                                      <p:cBhvr>
                                        <p:cTn id="22" dur="2000" fill="hold"/>
                                        <p:tgtEl>
                                          <p:spTgt spid="63"/>
                                        </p:tgtEl>
                                        <p:attrNameLst>
                                          <p:attrName>ppt_w</p:attrName>
                                        </p:attrNameLst>
                                      </p:cBhvr>
                                      <p:tavLst>
                                        <p:tav tm="0" fmla="#ppt_w*sin(2.5*pi*$)">
                                          <p:val>
                                            <p:fltVal val="0"/>
                                          </p:val>
                                        </p:tav>
                                        <p:tav tm="100000">
                                          <p:val>
                                            <p:fltVal val="1"/>
                                          </p:val>
                                        </p:tav>
                                      </p:tavLst>
                                    </p:anim>
                                    <p:anim calcmode="lin" valueType="num">
                                      <p:cBhvr>
                                        <p:cTn id="23" dur="20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2" grpId="0">
        <p:bldAsOne/>
      </p:bldGraphic>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706109" y="3351625"/>
            <a:ext cx="4856480" cy="1078230"/>
          </a:xfrm>
          <a:prstGeom prst="rect">
            <a:avLst/>
          </a:prstGeom>
          <a:noFill/>
        </p:spPr>
        <p:txBody>
          <a:bodyPr wrap="none" lIns="106919" tIns="53459" rIns="106919" bIns="53459">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zh-CN" altLang="en-US" sz="6315" b="1" cap="all" spc="0"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微软雅黑" panose="020B0503020204020204" pitchFamily="34" charset="-122"/>
                <a:ea typeface="微软雅黑" panose="020B0503020204020204" pitchFamily="34" charset="-122"/>
              </a:rPr>
              <a:t>感  谢  </a:t>
            </a:r>
            <a:r>
              <a:rPr lang="zh-CN" altLang="en-US" sz="6315"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微软雅黑" panose="020B0503020204020204" pitchFamily="34" charset="-122"/>
                <a:ea typeface="微软雅黑" panose="020B0503020204020204" pitchFamily="34" charset="-122"/>
              </a:rPr>
              <a:t>聆  听</a:t>
            </a:r>
            <a:endParaRPr lang="zh-CN" altLang="en-US" sz="6315" b="1" cap="all" spc="0" dirty="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nvGrpSpPr>
          <p:cNvPr id="8" name="组合 7"/>
          <p:cNvGrpSpPr/>
          <p:nvPr/>
        </p:nvGrpSpPr>
        <p:grpSpPr>
          <a:xfrm rot="0">
            <a:off x="250222" y="622890"/>
            <a:ext cx="10080000" cy="415290"/>
            <a:chOff x="214282" y="157668"/>
            <a:chExt cx="7598078" cy="354935"/>
          </a:xfrm>
        </p:grpSpPr>
        <p:sp>
          <p:nvSpPr>
            <p:cNvPr id="11" name="TextBox 10"/>
            <p:cNvSpPr txBox="1"/>
            <p:nvPr/>
          </p:nvSpPr>
          <p:spPr>
            <a:xfrm>
              <a:off x="578278" y="157668"/>
              <a:ext cx="6808840"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联系我们</a:t>
              </a:r>
              <a:r>
                <a:rPr lang="en-US" altLang="zh-CN" sz="2105" baseline="18000" dirty="0" smtClean="0">
                  <a:latin typeface="微软雅黑" panose="020B0503020204020204" pitchFamily="34" charset="-122"/>
                  <a:ea typeface="微软雅黑" panose="020B0503020204020204" pitchFamily="34" charset="-122"/>
                </a:rPr>
                <a:t>|</a:t>
              </a:r>
              <a:r>
                <a:rPr lang="en-US" altLang="zh-CN" sz="210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rPr>
                <a:t>Contact us</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12" name="矩形 11"/>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3" name="矩形 12"/>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4" name="直接连接符 13"/>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92800" y="2040946"/>
            <a:ext cx="5478966" cy="4558380"/>
          </a:xfrm>
          <a:prstGeom prst="rect">
            <a:avLst/>
          </a:prstGeom>
        </p:spPr>
      </p:pic>
      <p:sp>
        <p:nvSpPr>
          <p:cNvPr id="20" name="椭圆 19"/>
          <p:cNvSpPr/>
          <p:nvPr/>
        </p:nvSpPr>
        <p:spPr>
          <a:xfrm rot="10498052">
            <a:off x="6028699" y="2065904"/>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1" name="椭圆 20"/>
          <p:cNvSpPr/>
          <p:nvPr/>
        </p:nvSpPr>
        <p:spPr>
          <a:xfrm rot="10498052">
            <a:off x="6344865" y="1742301"/>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2" name="组合 21"/>
          <p:cNvGrpSpPr/>
          <p:nvPr/>
        </p:nvGrpSpPr>
        <p:grpSpPr>
          <a:xfrm>
            <a:off x="6732268" y="1692358"/>
            <a:ext cx="316183" cy="316183"/>
            <a:chOff x="304800" y="673100"/>
            <a:chExt cx="4000500" cy="4000500"/>
          </a:xfrm>
          <a:effectLst>
            <a:outerShdw blurRad="50800" dist="38100" dir="5400000" algn="t" rotWithShape="0">
              <a:prstClr val="black">
                <a:alpha val="4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5" name="椭圆 24"/>
          <p:cNvSpPr/>
          <p:nvPr/>
        </p:nvSpPr>
        <p:spPr>
          <a:xfrm rot="10498052">
            <a:off x="6022980" y="1789448"/>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6" name="椭圆 25"/>
          <p:cNvSpPr/>
          <p:nvPr/>
        </p:nvSpPr>
        <p:spPr>
          <a:xfrm rot="10498052">
            <a:off x="7267804" y="1698955"/>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7" name="组合 26"/>
          <p:cNvGrpSpPr/>
          <p:nvPr/>
        </p:nvGrpSpPr>
        <p:grpSpPr>
          <a:xfrm>
            <a:off x="9099206" y="5547496"/>
            <a:ext cx="1249373" cy="692433"/>
            <a:chOff x="7499787" y="2972456"/>
            <a:chExt cx="1068487" cy="592182"/>
          </a:xfrm>
        </p:grpSpPr>
        <p:sp>
          <p:nvSpPr>
            <p:cNvPr id="28" name="椭圆 27"/>
            <p:cNvSpPr/>
            <p:nvPr/>
          </p:nvSpPr>
          <p:spPr>
            <a:xfrm rot="10498052">
              <a:off x="8031156" y="3302906"/>
              <a:ext cx="251199" cy="251199"/>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9" name="组合 28"/>
            <p:cNvGrpSpPr/>
            <p:nvPr/>
          </p:nvGrpSpPr>
          <p:grpSpPr>
            <a:xfrm>
              <a:off x="8078394" y="2972456"/>
              <a:ext cx="270406" cy="270406"/>
              <a:chOff x="304800" y="673100"/>
              <a:chExt cx="4000500" cy="4000500"/>
            </a:xfrm>
            <a:effectLst>
              <a:outerShdw blurRad="50800" dist="38100" dir="5400000" algn="t" rotWithShape="0">
                <a:prstClr val="black">
                  <a:alpha val="40000"/>
                </a:prstClr>
              </a:outerShdw>
            </a:effectLst>
          </p:grpSpPr>
          <p:sp>
            <p:nvSpPr>
              <p:cNvPr id="35" name="同心圆 3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36" name="椭圆 3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30" name="椭圆 29"/>
            <p:cNvSpPr/>
            <p:nvPr/>
          </p:nvSpPr>
          <p:spPr>
            <a:xfrm rot="10498052">
              <a:off x="8433734" y="3278402"/>
              <a:ext cx="134540" cy="134540"/>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1" name="椭圆 30"/>
            <p:cNvSpPr/>
            <p:nvPr/>
          </p:nvSpPr>
          <p:spPr>
            <a:xfrm rot="10498052">
              <a:off x="7765344" y="3155417"/>
              <a:ext cx="134540" cy="134540"/>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32" name="组合 31"/>
            <p:cNvGrpSpPr/>
            <p:nvPr/>
          </p:nvGrpSpPr>
          <p:grpSpPr>
            <a:xfrm>
              <a:off x="7499787" y="3382123"/>
              <a:ext cx="182515" cy="182515"/>
              <a:chOff x="304800" y="673100"/>
              <a:chExt cx="4000500" cy="4000500"/>
            </a:xfrm>
            <a:effectLst>
              <a:outerShdw blurRad="50800" dist="38100" dir="5400000" algn="t" rotWithShape="0">
                <a:prstClr val="black">
                  <a:alpha val="40000"/>
                </a:prstClr>
              </a:outerShdw>
            </a:effectLst>
          </p:grpSpPr>
          <p:sp>
            <p:nvSpPr>
              <p:cNvPr id="3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34" name="椭圆 3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grpSp>
      <p:sp>
        <p:nvSpPr>
          <p:cNvPr id="37" name="矩形 36"/>
          <p:cNvSpPr/>
          <p:nvPr/>
        </p:nvSpPr>
        <p:spPr>
          <a:xfrm>
            <a:off x="6394161" y="2145705"/>
            <a:ext cx="3875760" cy="3141345"/>
          </a:xfrm>
          <a:prstGeom prst="rect">
            <a:avLst/>
          </a:prstGeom>
        </p:spPr>
        <p:txBody>
          <a:bodyPr wrap="square">
            <a:spAutoFit/>
          </a:bodyPr>
          <a:lstStyle/>
          <a:p>
            <a:pPr>
              <a:lnSpc>
                <a:spcPct val="150000"/>
              </a:lnSpc>
            </a:pPr>
            <a:r>
              <a:rPr lang="zh-CN" altLang="en-US" sz="1520" b="1" dirty="0" smtClean="0">
                <a:latin typeface="微软雅黑" panose="020B0503020204020204" pitchFamily="34" charset="-122"/>
                <a:ea typeface="微软雅黑" panose="020B0503020204020204" pitchFamily="34" charset="-122"/>
              </a:rPr>
              <a:t>基本参数：</a:t>
            </a:r>
            <a:endParaRPr lang="en-US" altLang="zh-CN" sz="1520" b="1" dirty="0" smtClean="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Ø"/>
            </a:pPr>
            <a:r>
              <a:rPr lang="zh-CN" altLang="en-US" sz="1170" dirty="0" smtClean="0">
                <a:latin typeface="微软雅黑" panose="020B0503020204020204" pitchFamily="34" charset="-122"/>
                <a:ea typeface="微软雅黑" panose="020B0503020204020204" pitchFamily="34" charset="-122"/>
              </a:rPr>
              <a:t>工作温度 </a:t>
            </a:r>
            <a:r>
              <a:rPr lang="zh-CN" altLang="en-US" sz="1170" dirty="0">
                <a:latin typeface="微软雅黑" panose="020B0503020204020204" pitchFamily="34" charset="-122"/>
                <a:ea typeface="微软雅黑" panose="020B0503020204020204" pitchFamily="34" charset="-122"/>
              </a:rPr>
              <a:t>工作：</a:t>
            </a:r>
            <a:r>
              <a:rPr lang="en-US" altLang="zh-CN" sz="1170" dirty="0">
                <a:latin typeface="微软雅黑" panose="020B0503020204020204" pitchFamily="34" charset="-122"/>
                <a:ea typeface="微软雅黑" panose="020B0503020204020204" pitchFamily="34" charset="-122"/>
              </a:rPr>
              <a:t>0℃ - 50℃      </a:t>
            </a:r>
            <a:r>
              <a:rPr lang="zh-CN" altLang="en-US" sz="1170" dirty="0">
                <a:latin typeface="微软雅黑" panose="020B0503020204020204" pitchFamily="34" charset="-122"/>
                <a:ea typeface="微软雅黑" panose="020B0503020204020204" pitchFamily="34" charset="-122"/>
              </a:rPr>
              <a:t>储存：</a:t>
            </a:r>
            <a:r>
              <a:rPr lang="en-US" altLang="zh-CN" sz="1170" dirty="0">
                <a:latin typeface="微软雅黑" panose="020B0503020204020204" pitchFamily="34" charset="-122"/>
                <a:ea typeface="微软雅黑" panose="020B0503020204020204" pitchFamily="34" charset="-122"/>
              </a:rPr>
              <a:t>-20℃ - 60℃</a:t>
            </a:r>
            <a:endParaRPr lang="en-US" altLang="zh-CN" sz="117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Ø"/>
            </a:pPr>
            <a:r>
              <a:rPr lang="zh-CN" altLang="en-US" sz="1170" dirty="0">
                <a:latin typeface="微软雅黑" panose="020B0503020204020204" pitchFamily="34" charset="-122"/>
                <a:ea typeface="微软雅黑" panose="020B0503020204020204" pitchFamily="34" charset="-122"/>
              </a:rPr>
              <a:t>湿度 工作：</a:t>
            </a:r>
            <a:r>
              <a:rPr lang="en-US" altLang="zh-CN" sz="1170" dirty="0">
                <a:latin typeface="微软雅黑" panose="020B0503020204020204" pitchFamily="34" charset="-122"/>
                <a:ea typeface="微软雅黑" panose="020B0503020204020204" pitchFamily="34" charset="-122"/>
              </a:rPr>
              <a:t>10% - 99%RH     </a:t>
            </a:r>
            <a:r>
              <a:rPr lang="zh-CN" altLang="en-US" sz="1170" dirty="0">
                <a:latin typeface="微软雅黑" panose="020B0503020204020204" pitchFamily="34" charset="-122"/>
                <a:ea typeface="微软雅黑" panose="020B0503020204020204" pitchFamily="34" charset="-122"/>
              </a:rPr>
              <a:t>储存：</a:t>
            </a:r>
            <a:r>
              <a:rPr lang="en-US" altLang="zh-CN" sz="1170" dirty="0">
                <a:latin typeface="微软雅黑" panose="020B0503020204020204" pitchFamily="34" charset="-122"/>
                <a:ea typeface="微软雅黑" panose="020B0503020204020204" pitchFamily="34" charset="-122"/>
              </a:rPr>
              <a:t>5% - 95%RH</a:t>
            </a:r>
            <a:endParaRPr lang="en-US" altLang="zh-CN" sz="117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Ø"/>
            </a:pPr>
            <a:r>
              <a:rPr lang="zh-CN" altLang="en-US" sz="1170" dirty="0">
                <a:latin typeface="微软雅黑" panose="020B0503020204020204" pitchFamily="34" charset="-122"/>
                <a:ea typeface="微软雅黑" panose="020B0503020204020204" pitchFamily="34" charset="-122"/>
              </a:rPr>
              <a:t>电源 </a:t>
            </a:r>
            <a:r>
              <a:rPr lang="en-US" altLang="zh-CN" sz="1170" dirty="0">
                <a:latin typeface="微软雅黑" panose="020B0503020204020204" pitchFamily="34" charset="-122"/>
                <a:ea typeface="微软雅黑" panose="020B0503020204020204" pitchFamily="34" charset="-122"/>
              </a:rPr>
              <a:t>220V± 10% </a:t>
            </a:r>
            <a:r>
              <a:rPr lang="zh-CN" altLang="en-US" sz="1170" dirty="0">
                <a:latin typeface="微软雅黑" panose="020B0503020204020204" pitchFamily="34" charset="-122"/>
                <a:ea typeface="微软雅黑" panose="020B0503020204020204" pitchFamily="34" charset="-122"/>
              </a:rPr>
              <a:t>；</a:t>
            </a:r>
            <a:r>
              <a:rPr lang="en-US" altLang="zh-CN" sz="1170" dirty="0">
                <a:latin typeface="微软雅黑" panose="020B0503020204020204" pitchFamily="34" charset="-122"/>
                <a:ea typeface="微软雅黑" panose="020B0503020204020204" pitchFamily="34" charset="-122"/>
              </a:rPr>
              <a:t>50HZ</a:t>
            </a:r>
            <a:r>
              <a:rPr lang="zh-CN" altLang="en-US" sz="1170" dirty="0">
                <a:latin typeface="微软雅黑" panose="020B0503020204020204" pitchFamily="34" charset="-122"/>
                <a:ea typeface="微软雅黑" panose="020B0503020204020204" pitchFamily="34" charset="-122"/>
              </a:rPr>
              <a:t>（带后备电池</a:t>
            </a:r>
            <a:r>
              <a:rPr lang="zh-CN" altLang="en-US" sz="1170" dirty="0" smtClean="0">
                <a:latin typeface="微软雅黑" panose="020B0503020204020204" pitchFamily="34" charset="-122"/>
                <a:ea typeface="微软雅黑" panose="020B0503020204020204" pitchFamily="34" charset="-122"/>
              </a:rPr>
              <a:t>）功率 </a:t>
            </a:r>
            <a:r>
              <a:rPr lang="zh-CN" altLang="en-US" sz="1170" dirty="0">
                <a:latin typeface="微软雅黑" panose="020B0503020204020204" pitchFamily="34" charset="-122"/>
                <a:ea typeface="微软雅黑" panose="020B0503020204020204" pitchFamily="34" charset="-122"/>
              </a:rPr>
              <a:t>＜</a:t>
            </a:r>
            <a:r>
              <a:rPr lang="en-US" altLang="zh-CN" sz="1170" dirty="0">
                <a:latin typeface="微软雅黑" panose="020B0503020204020204" pitchFamily="34" charset="-122"/>
                <a:ea typeface="微软雅黑" panose="020B0503020204020204" pitchFamily="34" charset="-122"/>
              </a:rPr>
              <a:t>5W</a:t>
            </a:r>
            <a:endParaRPr lang="en-US" altLang="zh-CN" sz="117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Ø"/>
            </a:pPr>
            <a:r>
              <a:rPr lang="zh-CN" altLang="en-US" sz="1170" dirty="0">
                <a:latin typeface="微软雅黑" panose="020B0503020204020204" pitchFamily="34" charset="-122"/>
                <a:ea typeface="微软雅黑" panose="020B0503020204020204" pitchFamily="34" charset="-122"/>
              </a:rPr>
              <a:t>通讯距离 ＜</a:t>
            </a:r>
            <a:r>
              <a:rPr lang="en-US" altLang="zh-CN" sz="1170" dirty="0">
                <a:latin typeface="微软雅黑" panose="020B0503020204020204" pitchFamily="34" charset="-122"/>
                <a:ea typeface="微软雅黑" panose="020B0503020204020204" pitchFamily="34" charset="-122"/>
              </a:rPr>
              <a:t>1200M</a:t>
            </a:r>
            <a:r>
              <a:rPr lang="zh-CN" altLang="en-US" sz="1170" dirty="0">
                <a:latin typeface="微软雅黑" panose="020B0503020204020204" pitchFamily="34" charset="-122"/>
                <a:ea typeface="微软雅黑" panose="020B0503020204020204" pitchFamily="34" charset="-122"/>
              </a:rPr>
              <a:t>，通过中继器可</a:t>
            </a:r>
            <a:r>
              <a:rPr lang="zh-CN" altLang="en-US" sz="1170" dirty="0" smtClean="0">
                <a:latin typeface="微软雅黑" panose="020B0503020204020204" pitchFamily="34" charset="-122"/>
                <a:ea typeface="微软雅黑" panose="020B0503020204020204" pitchFamily="34" charset="-122"/>
              </a:rPr>
              <a:t>延长刷</a:t>
            </a:r>
            <a:r>
              <a:rPr lang="zh-CN" altLang="en-US" sz="1170" dirty="0">
                <a:latin typeface="微软雅黑" panose="020B0503020204020204" pitchFamily="34" charset="-122"/>
                <a:ea typeface="微软雅黑" panose="020B0503020204020204" pitchFamily="34" charset="-122"/>
              </a:rPr>
              <a:t>卡距离 ＜</a:t>
            </a:r>
            <a:r>
              <a:rPr lang="en-US" altLang="zh-CN" sz="1170" dirty="0" smtClean="0">
                <a:latin typeface="微软雅黑" panose="020B0503020204020204" pitchFamily="34" charset="-122"/>
                <a:ea typeface="微软雅黑" panose="020B0503020204020204" pitchFamily="34" charset="-122"/>
              </a:rPr>
              <a:t>8cm</a:t>
            </a:r>
            <a:r>
              <a:rPr lang="zh-CN" altLang="en-US" sz="1170" dirty="0" smtClean="0">
                <a:latin typeface="微软雅黑" panose="020B0503020204020204" pitchFamily="34" charset="-122"/>
                <a:ea typeface="微软雅黑" panose="020B0503020204020204" pitchFamily="34" charset="-122"/>
              </a:rPr>
              <a:t>结算</a:t>
            </a:r>
            <a:r>
              <a:rPr lang="zh-CN" altLang="en-US" sz="1170" dirty="0">
                <a:latin typeface="微软雅黑" panose="020B0503020204020204" pitchFamily="34" charset="-122"/>
                <a:ea typeface="微软雅黑" panose="020B0503020204020204" pitchFamily="34" charset="-122"/>
              </a:rPr>
              <a:t>时间 ＜</a:t>
            </a:r>
            <a:r>
              <a:rPr lang="en-US" altLang="zh-CN" sz="1170" dirty="0">
                <a:latin typeface="微软雅黑" panose="020B0503020204020204" pitchFamily="34" charset="-122"/>
                <a:ea typeface="微软雅黑" panose="020B0503020204020204" pitchFamily="34" charset="-122"/>
              </a:rPr>
              <a:t>0.3</a:t>
            </a:r>
            <a:r>
              <a:rPr lang="zh-CN" altLang="en-US" sz="1170" dirty="0">
                <a:latin typeface="微软雅黑" panose="020B0503020204020204" pitchFamily="34" charset="-122"/>
                <a:ea typeface="微软雅黑" panose="020B0503020204020204" pitchFamily="34" charset="-122"/>
              </a:rPr>
              <a:t>秒</a:t>
            </a:r>
            <a:endParaRPr lang="zh-CN" altLang="en-US" sz="117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Ø"/>
            </a:pPr>
            <a:r>
              <a:rPr lang="zh-CN" altLang="en-US" sz="1170" dirty="0">
                <a:latin typeface="微软雅黑" panose="020B0503020204020204" pitchFamily="34" charset="-122"/>
                <a:ea typeface="微软雅黑" panose="020B0503020204020204" pitchFamily="34" charset="-122"/>
              </a:rPr>
              <a:t>存储容量 存储</a:t>
            </a:r>
            <a:r>
              <a:rPr lang="en-US" altLang="zh-CN" sz="1170" dirty="0">
                <a:latin typeface="微软雅黑" panose="020B0503020204020204" pitchFamily="34" charset="-122"/>
                <a:ea typeface="微软雅黑" panose="020B0503020204020204" pitchFamily="34" charset="-122"/>
              </a:rPr>
              <a:t>2</a:t>
            </a:r>
            <a:r>
              <a:rPr lang="zh-CN" altLang="en-US" sz="1170" dirty="0">
                <a:latin typeface="微软雅黑" panose="020B0503020204020204" pitchFamily="34" charset="-122"/>
                <a:ea typeface="微软雅黑" panose="020B0503020204020204" pitchFamily="34" charset="-122"/>
              </a:rPr>
              <a:t>万消费记录；可扩展芯片至</a:t>
            </a:r>
            <a:r>
              <a:rPr lang="en-US" altLang="zh-CN" sz="1170" dirty="0">
                <a:latin typeface="微软雅黑" panose="020B0503020204020204" pitchFamily="34" charset="-122"/>
                <a:ea typeface="微软雅黑" panose="020B0503020204020204" pitchFamily="34" charset="-122"/>
              </a:rPr>
              <a:t>10</a:t>
            </a:r>
            <a:r>
              <a:rPr lang="zh-CN" altLang="en-US" sz="1170" dirty="0">
                <a:latin typeface="微软雅黑" panose="020B0503020204020204" pitchFamily="34" charset="-122"/>
                <a:ea typeface="微软雅黑" panose="020B0503020204020204" pitchFamily="34" charset="-122"/>
              </a:rPr>
              <a:t>万</a:t>
            </a:r>
            <a:r>
              <a:rPr lang="zh-CN" altLang="en-US" sz="1170" dirty="0" smtClean="0">
                <a:latin typeface="微软雅黑" panose="020B0503020204020204" pitchFamily="34" charset="-122"/>
                <a:ea typeface="微软雅黑" panose="020B0503020204020204" pitchFamily="34" charset="-122"/>
              </a:rPr>
              <a:t>条断电</a:t>
            </a:r>
            <a:r>
              <a:rPr lang="zh-CN" altLang="en-US" sz="1170" dirty="0">
                <a:latin typeface="微软雅黑" panose="020B0503020204020204" pitchFamily="34" charset="-122"/>
                <a:ea typeface="微软雅黑" panose="020B0503020204020204" pitchFamily="34" charset="-122"/>
              </a:rPr>
              <a:t>数据保护时间 永久保存</a:t>
            </a:r>
            <a:endParaRPr lang="zh-CN" altLang="en-US" sz="117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Ø"/>
            </a:pPr>
            <a:r>
              <a:rPr lang="zh-CN" altLang="en-US" sz="1170" dirty="0">
                <a:latin typeface="微软雅黑" panose="020B0503020204020204" pitchFamily="34" charset="-122"/>
                <a:ea typeface="微软雅黑" panose="020B0503020204020204" pitchFamily="34" charset="-122"/>
              </a:rPr>
              <a:t>读卡类型 </a:t>
            </a:r>
            <a:r>
              <a:rPr lang="en-US" altLang="zh-CN" sz="1170" dirty="0" err="1">
                <a:latin typeface="微软雅黑" panose="020B0503020204020204" pitchFamily="34" charset="-122"/>
                <a:ea typeface="微软雅黑" panose="020B0503020204020204" pitchFamily="34" charset="-122"/>
              </a:rPr>
              <a:t>Mifare</a:t>
            </a:r>
            <a:r>
              <a:rPr lang="en-US" altLang="zh-CN" sz="1170" dirty="0">
                <a:latin typeface="微软雅黑" panose="020B0503020204020204" pitchFamily="34" charset="-122"/>
                <a:ea typeface="微软雅黑" panose="020B0503020204020204" pitchFamily="34" charset="-122"/>
              </a:rPr>
              <a:t> 1</a:t>
            </a:r>
            <a:r>
              <a:rPr lang="zh-CN" altLang="en-US" sz="1170" dirty="0">
                <a:latin typeface="微软雅黑" panose="020B0503020204020204" pitchFamily="34" charset="-122"/>
                <a:ea typeface="微软雅黑" panose="020B0503020204020204" pitchFamily="34" charset="-122"/>
              </a:rPr>
              <a:t>卡</a:t>
            </a:r>
            <a:r>
              <a:rPr lang="en-US" altLang="zh-CN" sz="1170" dirty="0">
                <a:latin typeface="微软雅黑" panose="020B0503020204020204" pitchFamily="34" charset="-122"/>
                <a:ea typeface="微软雅黑" panose="020B0503020204020204" pitchFamily="34" charset="-122"/>
              </a:rPr>
              <a:t>/ID</a:t>
            </a:r>
            <a:r>
              <a:rPr lang="zh-CN" altLang="en-US" sz="1170" dirty="0">
                <a:latin typeface="微软雅黑" panose="020B0503020204020204" pitchFamily="34" charset="-122"/>
                <a:ea typeface="微软雅黑" panose="020B0503020204020204" pitchFamily="34" charset="-122"/>
              </a:rPr>
              <a:t>卡</a:t>
            </a:r>
            <a:r>
              <a:rPr lang="en-US" altLang="zh-CN" sz="1170" dirty="0">
                <a:latin typeface="微软雅黑" panose="020B0503020204020204" pitchFamily="34" charset="-122"/>
                <a:ea typeface="微软雅黑" panose="020B0503020204020204" pitchFamily="34" charset="-122"/>
              </a:rPr>
              <a:t>/CPU</a:t>
            </a:r>
            <a:r>
              <a:rPr lang="zh-CN" altLang="en-US" sz="1170" dirty="0">
                <a:latin typeface="微软雅黑" panose="020B0503020204020204" pitchFamily="34" charset="-122"/>
                <a:ea typeface="微软雅黑" panose="020B0503020204020204" pitchFamily="34" charset="-122"/>
              </a:rPr>
              <a:t>卡</a:t>
            </a:r>
            <a:r>
              <a:rPr lang="en-US" altLang="zh-CN" sz="1170" dirty="0">
                <a:latin typeface="微软雅黑" panose="020B0503020204020204" pitchFamily="34" charset="-122"/>
                <a:ea typeface="微软雅黑" panose="020B0503020204020204" pitchFamily="34" charset="-122"/>
              </a:rPr>
              <a:t>/2.4G RF-UIM/RF-SIM</a:t>
            </a:r>
            <a:endParaRPr lang="en-US" altLang="zh-CN" sz="117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Ø"/>
            </a:pPr>
            <a:r>
              <a:rPr lang="zh-CN" altLang="en-US" sz="1170" dirty="0" smtClean="0">
                <a:latin typeface="微软雅黑" panose="020B0503020204020204" pitchFamily="34" charset="-122"/>
                <a:ea typeface="微软雅黑" panose="020B0503020204020204" pitchFamily="34" charset="-122"/>
              </a:rPr>
              <a:t>通讯方式 </a:t>
            </a:r>
            <a:r>
              <a:rPr lang="en-US" altLang="zh-CN" sz="1170" dirty="0" smtClean="0">
                <a:latin typeface="微软雅黑" panose="020B0503020204020204" pitchFamily="34" charset="-122"/>
                <a:ea typeface="微软雅黑" panose="020B0503020204020204" pitchFamily="34" charset="-122"/>
              </a:rPr>
              <a:t>TCP/IP</a:t>
            </a:r>
            <a:r>
              <a:rPr lang="zh-CN" altLang="en-US" sz="1170" dirty="0" smtClean="0">
                <a:latin typeface="微软雅黑" panose="020B0503020204020204" pitchFamily="34" charset="-122"/>
                <a:ea typeface="微软雅黑" panose="020B0503020204020204" pitchFamily="34" charset="-122"/>
              </a:rPr>
              <a:t>、</a:t>
            </a:r>
            <a:r>
              <a:rPr lang="en-US" altLang="zh-CN" sz="1170" dirty="0" smtClean="0">
                <a:latin typeface="微软雅黑" panose="020B0503020204020204" pitchFamily="34" charset="-122"/>
                <a:ea typeface="微软雅黑" panose="020B0503020204020204" pitchFamily="34" charset="-122"/>
              </a:rPr>
              <a:t>RS485</a:t>
            </a:r>
            <a:endParaRPr lang="en-US" altLang="zh-CN" sz="1170" dirty="0">
              <a:latin typeface="微软雅黑" panose="020B0503020204020204" pitchFamily="34" charset="-122"/>
              <a:ea typeface="微软雅黑" panose="020B0503020204020204" pitchFamily="34" charset="-122"/>
            </a:endParaRPr>
          </a:p>
        </p:txBody>
      </p:sp>
      <p:grpSp>
        <p:nvGrpSpPr>
          <p:cNvPr id="39" name="组合 38"/>
          <p:cNvGrpSpPr/>
          <p:nvPr/>
        </p:nvGrpSpPr>
        <p:grpSpPr>
          <a:xfrm rot="0">
            <a:off x="250222" y="605813"/>
            <a:ext cx="10080000" cy="417928"/>
            <a:chOff x="214282" y="142856"/>
            <a:chExt cx="7598078" cy="357190"/>
          </a:xfrm>
        </p:grpSpPr>
        <p:sp>
          <p:nvSpPr>
            <p:cNvPr id="42" name="TextBox 41"/>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Ebrima" panose="02000000000000000000" pitchFamily="2" charset="0"/>
                  <a:ea typeface="微软雅黑" panose="020B0503020204020204" pitchFamily="34" charset="-122"/>
                  <a:cs typeface="Ebrima" panose="02000000000000000000" pitchFamily="2" charset="0"/>
                </a:rPr>
                <a:t>消费</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产品介绍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43" name="矩形 42"/>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4" name="矩形 43"/>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45" name="直接连接符 44"/>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6" name="图片 45" descr="挂式消费机"/>
          <p:cNvPicPr>
            <a:picLocks noChangeAspect="1" noChangeArrowheads="1"/>
          </p:cNvPicPr>
          <p:nvPr/>
        </p:nvPicPr>
        <p:blipFill>
          <a:blip r:embed="rId2">
            <a:extLst>
              <a:ext uri="{28A0092B-C50C-407E-A947-70E740481C1C}">
                <a14:useLocalDpi xmlns:a14="http://schemas.microsoft.com/office/drawing/2010/main" val="0"/>
              </a:ext>
            </a:extLst>
          </a:blip>
          <a:srcRect t="18456"/>
          <a:stretch>
            <a:fillRect/>
          </a:stretch>
        </p:blipFill>
        <p:spPr bwMode="auto">
          <a:xfrm>
            <a:off x="833625" y="2403555"/>
            <a:ext cx="3388983" cy="117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图片 4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5659" y="3718050"/>
            <a:ext cx="2107406" cy="1509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p:cNvSpPr txBox="1"/>
          <p:nvPr/>
        </p:nvSpPr>
        <p:spPr>
          <a:xfrm>
            <a:off x="4684943" y="2502690"/>
            <a:ext cx="336793" cy="739775"/>
          </a:xfrm>
          <a:prstGeom prst="rect">
            <a:avLst/>
          </a:prstGeom>
          <a:noFill/>
        </p:spPr>
        <p:txBody>
          <a:bodyPr wrap="square" rtlCol="0">
            <a:spAutoFit/>
          </a:bodyPr>
          <a:lstStyle/>
          <a:p>
            <a:r>
              <a:rPr lang="zh-CN" altLang="en-US" sz="2105" b="1" dirty="0" smtClean="0">
                <a:latin typeface="微软雅黑" panose="020B0503020204020204" pitchFamily="34" charset="-122"/>
                <a:ea typeface="微软雅黑" panose="020B0503020204020204" pitchFamily="34" charset="-122"/>
              </a:rPr>
              <a:t>挂 式</a:t>
            </a:r>
            <a:endParaRPr lang="zh-CN" altLang="en-US" sz="2105" b="1" dirty="0">
              <a:latin typeface="微软雅黑" panose="020B0503020204020204" pitchFamily="34" charset="-122"/>
              <a:ea typeface="微软雅黑" panose="020B0503020204020204" pitchFamily="34" charset="-122"/>
            </a:endParaRPr>
          </a:p>
        </p:txBody>
      </p:sp>
      <p:sp>
        <p:nvSpPr>
          <p:cNvPr id="49" name="TextBox 48"/>
          <p:cNvSpPr txBox="1"/>
          <p:nvPr/>
        </p:nvSpPr>
        <p:spPr>
          <a:xfrm>
            <a:off x="2598646" y="3932732"/>
            <a:ext cx="459985" cy="739775"/>
          </a:xfrm>
          <a:prstGeom prst="rect">
            <a:avLst/>
          </a:prstGeom>
          <a:noFill/>
        </p:spPr>
        <p:txBody>
          <a:bodyPr wrap="square" rtlCol="0">
            <a:spAutoFit/>
          </a:bodyPr>
          <a:lstStyle/>
          <a:p>
            <a:r>
              <a:rPr lang="zh-CN" altLang="en-US" sz="2105" b="1" dirty="0" smtClean="0">
                <a:latin typeface="微软雅黑" panose="020B0503020204020204" pitchFamily="34" charset="-122"/>
                <a:ea typeface="微软雅黑" panose="020B0503020204020204" pitchFamily="34" charset="-122"/>
              </a:rPr>
              <a:t>卧 式</a:t>
            </a:r>
            <a:endParaRPr lang="zh-CN" altLang="en-US" sz="2105" b="1" dirty="0">
              <a:latin typeface="微软雅黑" panose="020B0503020204020204" pitchFamily="34" charset="-122"/>
              <a:ea typeface="微软雅黑" panose="020B0503020204020204" pitchFamily="34" charset="-122"/>
            </a:endParaRPr>
          </a:p>
        </p:txBody>
      </p:sp>
      <p:sp>
        <p:nvSpPr>
          <p:cNvPr id="2" name="TextBox 1"/>
          <p:cNvSpPr txBox="1"/>
          <p:nvPr/>
        </p:nvSpPr>
        <p:spPr>
          <a:xfrm>
            <a:off x="763096" y="1431012"/>
            <a:ext cx="4589969" cy="415290"/>
          </a:xfrm>
          <a:prstGeom prst="rect">
            <a:avLst/>
          </a:prstGeom>
          <a:noFill/>
        </p:spPr>
        <p:txBody>
          <a:bodyPr wrap="square" rtlCol="0">
            <a:spAutoFit/>
          </a:bodyPr>
          <a:lstStyle/>
          <a:p>
            <a:r>
              <a:rPr lang="en-US" altLang="zh-CN" sz="2105" b="1" dirty="0" smtClean="0">
                <a:latin typeface="微软雅黑" panose="020B0503020204020204" pitchFamily="34" charset="-122"/>
                <a:ea typeface="微软雅黑" panose="020B0503020204020204" pitchFamily="34" charset="-122"/>
              </a:rPr>
              <a:t>8</a:t>
            </a:r>
            <a:r>
              <a:rPr lang="zh-CN" altLang="en-US" sz="2105" b="1" dirty="0" smtClean="0">
                <a:latin typeface="微软雅黑" panose="020B0503020204020204" pitchFamily="34" charset="-122"/>
                <a:ea typeface="微软雅黑" panose="020B0503020204020204" pitchFamily="34" charset="-122"/>
              </a:rPr>
              <a:t>位消费终端</a:t>
            </a:r>
            <a:r>
              <a:rPr lang="zh-CN" altLang="en-US" sz="1405" b="1" dirty="0" smtClean="0">
                <a:latin typeface="微软雅黑" panose="020B0503020204020204" pitchFamily="34" charset="-122"/>
                <a:ea typeface="微软雅黑" panose="020B0503020204020204" pitchFamily="34" charset="-122"/>
              </a:rPr>
              <a:t>（优势：价位低、质量优）</a:t>
            </a:r>
            <a:endParaRPr lang="zh-CN" altLang="en-US" sz="1405"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par>
                                <p:cTn id="16" presetID="10"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par>
                                <p:cTn id="29" presetID="53" presetClass="entr" presetSubtype="16"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ppt_w</p:attrName>
                                        </p:attrNameLst>
                                      </p:cBhvr>
                                      <p:tavLst>
                                        <p:tav tm="0">
                                          <p:val>
                                            <p:fltVal val="0"/>
                                          </p:val>
                                        </p:tav>
                                        <p:tav tm="100000">
                                          <p:val>
                                            <p:strVal val="#ppt_w"/>
                                          </p:val>
                                        </p:tav>
                                      </p:tavLst>
                                    </p:anim>
                                    <p:anim calcmode="lin" valueType="num">
                                      <p:cBhvr>
                                        <p:cTn id="42" dur="500" fill="hold"/>
                                        <p:tgtEl>
                                          <p:spTgt spid="26"/>
                                        </p:tgtEl>
                                        <p:attrNameLst>
                                          <p:attrName>ppt_h</p:attrName>
                                        </p:attrNameLst>
                                      </p:cBhvr>
                                      <p:tavLst>
                                        <p:tav tm="0">
                                          <p:val>
                                            <p:fltVal val="0"/>
                                          </p:val>
                                        </p:tav>
                                        <p:tav tm="100000">
                                          <p:val>
                                            <p:strVal val="#ppt_h"/>
                                          </p:val>
                                        </p:tav>
                                      </p:tavLst>
                                    </p:anim>
                                    <p:animEffect transition="in" filter="fade">
                                      <p:cBhvr>
                                        <p:cTn id="43" dur="500"/>
                                        <p:tgtEl>
                                          <p:spTgt spid="26"/>
                                        </p:tgtEl>
                                      </p:cBhvr>
                                    </p:animEffect>
                                  </p:childTnLst>
                                </p:cTn>
                              </p:par>
                              <p:par>
                                <p:cTn id="44" presetID="53" presetClass="entr" presetSubtype="16"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p:cTn id="52" dur="500" fill="hold"/>
                                        <p:tgtEl>
                                          <p:spTgt spid="37"/>
                                        </p:tgtEl>
                                        <p:attrNameLst>
                                          <p:attrName>ppt_w</p:attrName>
                                        </p:attrNameLst>
                                      </p:cBhvr>
                                      <p:tavLst>
                                        <p:tav tm="0">
                                          <p:val>
                                            <p:fltVal val="0"/>
                                          </p:val>
                                        </p:tav>
                                        <p:tav tm="100000">
                                          <p:val>
                                            <p:strVal val="#ppt_w"/>
                                          </p:val>
                                        </p:tav>
                                      </p:tavLst>
                                    </p:anim>
                                    <p:anim calcmode="lin" valueType="num">
                                      <p:cBhvr>
                                        <p:cTn id="53" dur="500" fill="hold"/>
                                        <p:tgtEl>
                                          <p:spTgt spid="37"/>
                                        </p:tgtEl>
                                        <p:attrNameLst>
                                          <p:attrName>ppt_h</p:attrName>
                                        </p:attrNameLst>
                                      </p:cBhvr>
                                      <p:tavLst>
                                        <p:tav tm="0">
                                          <p:val>
                                            <p:fltVal val="0"/>
                                          </p:val>
                                        </p:tav>
                                        <p:tav tm="100000">
                                          <p:val>
                                            <p:strVal val="#ppt_h"/>
                                          </p:val>
                                        </p:tav>
                                      </p:tavLst>
                                    </p:anim>
                                    <p:animEffect transition="in" filter="fade">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bldLvl="0" animBg="1"/>
      <p:bldP spid="25" grpId="0" bldLvl="0" animBg="1"/>
      <p:bldP spid="26" grpId="0" bldLvl="0" animBg="1"/>
      <p:bldP spid="37" grpId="0"/>
      <p:bldP spid="37" grpId="1"/>
      <p:bldP spid="48" grpId="0"/>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80271" y="1869697"/>
            <a:ext cx="5478966" cy="4558380"/>
          </a:xfrm>
          <a:prstGeom prst="rect">
            <a:avLst/>
          </a:prstGeom>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8073" y="2973493"/>
            <a:ext cx="2020760" cy="123415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1548467" y="4548912"/>
            <a:ext cx="919972" cy="415290"/>
          </a:xfrm>
          <a:prstGeom prst="rect">
            <a:avLst/>
          </a:prstGeom>
          <a:noFill/>
        </p:spPr>
        <p:txBody>
          <a:bodyPr wrap="square" rtlCol="0">
            <a:spAutoFit/>
          </a:bodyPr>
          <a:lstStyle/>
          <a:p>
            <a:r>
              <a:rPr lang="zh-CN" altLang="en-US" sz="2105" b="1" dirty="0" smtClean="0">
                <a:latin typeface="微软雅黑" panose="020B0503020204020204" pitchFamily="34" charset="-122"/>
                <a:ea typeface="微软雅黑" panose="020B0503020204020204" pitchFamily="34" charset="-122"/>
              </a:rPr>
              <a:t>挂 式</a:t>
            </a:r>
            <a:endParaRPr lang="zh-CN" altLang="en-US" sz="2105" b="1" dirty="0">
              <a:latin typeface="微软雅黑" panose="020B0503020204020204" pitchFamily="34" charset="-122"/>
              <a:ea typeface="微软雅黑" panose="020B0503020204020204" pitchFamily="34" charset="-122"/>
            </a:endParaRPr>
          </a:p>
        </p:txBody>
      </p:sp>
      <p:sp>
        <p:nvSpPr>
          <p:cNvPr id="19" name="TextBox 18"/>
          <p:cNvSpPr txBox="1"/>
          <p:nvPr/>
        </p:nvSpPr>
        <p:spPr>
          <a:xfrm>
            <a:off x="3925321" y="4563238"/>
            <a:ext cx="1018015" cy="415290"/>
          </a:xfrm>
          <a:prstGeom prst="rect">
            <a:avLst/>
          </a:prstGeom>
          <a:noFill/>
        </p:spPr>
        <p:txBody>
          <a:bodyPr wrap="square" rtlCol="0">
            <a:spAutoFit/>
          </a:bodyPr>
          <a:lstStyle/>
          <a:p>
            <a:r>
              <a:rPr lang="zh-CN" altLang="en-US" sz="2105" b="1" dirty="0" smtClean="0">
                <a:latin typeface="微软雅黑" panose="020B0503020204020204" pitchFamily="34" charset="-122"/>
                <a:ea typeface="微软雅黑" panose="020B0503020204020204" pitchFamily="34" charset="-122"/>
              </a:rPr>
              <a:t>卧 式</a:t>
            </a:r>
            <a:endParaRPr lang="zh-CN" altLang="en-US" sz="2105" b="1" dirty="0">
              <a:latin typeface="微软雅黑" panose="020B0503020204020204" pitchFamily="34" charset="-122"/>
              <a:ea typeface="微软雅黑" panose="020B0503020204020204" pitchFamily="34" charset="-122"/>
            </a:endParaRPr>
          </a:p>
        </p:txBody>
      </p:sp>
      <p:sp>
        <p:nvSpPr>
          <p:cNvPr id="20" name="椭圆 19"/>
          <p:cNvSpPr/>
          <p:nvPr/>
        </p:nvSpPr>
        <p:spPr>
          <a:xfrm rot="10498052">
            <a:off x="6066006" y="1616223"/>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1" name="椭圆 20"/>
          <p:cNvSpPr/>
          <p:nvPr/>
        </p:nvSpPr>
        <p:spPr>
          <a:xfrm rot="10498052">
            <a:off x="6394701" y="1463868"/>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2" name="组合 21"/>
          <p:cNvGrpSpPr/>
          <p:nvPr/>
        </p:nvGrpSpPr>
        <p:grpSpPr>
          <a:xfrm>
            <a:off x="6782105" y="1413925"/>
            <a:ext cx="316183" cy="316183"/>
            <a:chOff x="304800" y="673100"/>
            <a:chExt cx="4000500" cy="4000500"/>
          </a:xfrm>
          <a:effectLst>
            <a:outerShdw blurRad="50800" dist="38100" dir="5400000" algn="t" rotWithShape="0">
              <a:prstClr val="black">
                <a:alpha val="4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5" name="椭圆 24"/>
          <p:cNvSpPr/>
          <p:nvPr/>
        </p:nvSpPr>
        <p:spPr>
          <a:xfrm rot="10498052">
            <a:off x="6060287" y="1339766"/>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6" name="椭圆 25"/>
          <p:cNvSpPr/>
          <p:nvPr/>
        </p:nvSpPr>
        <p:spPr>
          <a:xfrm rot="10498052">
            <a:off x="7317640" y="1420522"/>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7" name="组合 26"/>
          <p:cNvGrpSpPr/>
          <p:nvPr/>
        </p:nvGrpSpPr>
        <p:grpSpPr>
          <a:xfrm>
            <a:off x="9302377" y="6032592"/>
            <a:ext cx="1249373" cy="692433"/>
            <a:chOff x="7499787" y="2972456"/>
            <a:chExt cx="1068487" cy="592182"/>
          </a:xfrm>
        </p:grpSpPr>
        <p:sp>
          <p:nvSpPr>
            <p:cNvPr id="28" name="椭圆 27"/>
            <p:cNvSpPr/>
            <p:nvPr/>
          </p:nvSpPr>
          <p:spPr>
            <a:xfrm rot="10498052">
              <a:off x="8031156" y="3302906"/>
              <a:ext cx="251199" cy="251199"/>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9" name="组合 28"/>
            <p:cNvGrpSpPr/>
            <p:nvPr/>
          </p:nvGrpSpPr>
          <p:grpSpPr>
            <a:xfrm>
              <a:off x="8078394" y="2972456"/>
              <a:ext cx="270406" cy="270406"/>
              <a:chOff x="304800" y="673100"/>
              <a:chExt cx="4000500" cy="4000500"/>
            </a:xfrm>
            <a:effectLst>
              <a:outerShdw blurRad="50800" dist="38100" dir="5400000" algn="t" rotWithShape="0">
                <a:prstClr val="black">
                  <a:alpha val="40000"/>
                </a:prstClr>
              </a:outerShdw>
            </a:effectLst>
          </p:grpSpPr>
          <p:sp>
            <p:nvSpPr>
              <p:cNvPr id="35" name="同心圆 3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36" name="椭圆 3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30" name="椭圆 29"/>
            <p:cNvSpPr/>
            <p:nvPr/>
          </p:nvSpPr>
          <p:spPr>
            <a:xfrm rot="10498052">
              <a:off x="8433734" y="3278402"/>
              <a:ext cx="134540" cy="134540"/>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1" name="椭圆 30"/>
            <p:cNvSpPr/>
            <p:nvPr/>
          </p:nvSpPr>
          <p:spPr>
            <a:xfrm rot="10498052">
              <a:off x="7765344" y="3155417"/>
              <a:ext cx="134540" cy="134540"/>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32" name="组合 31"/>
            <p:cNvGrpSpPr/>
            <p:nvPr/>
          </p:nvGrpSpPr>
          <p:grpSpPr>
            <a:xfrm>
              <a:off x="7499787" y="3382123"/>
              <a:ext cx="182515" cy="182515"/>
              <a:chOff x="304800" y="673100"/>
              <a:chExt cx="4000500" cy="4000500"/>
            </a:xfrm>
            <a:effectLst>
              <a:outerShdw blurRad="50800" dist="38100" dir="5400000" algn="t" rotWithShape="0">
                <a:prstClr val="black">
                  <a:alpha val="40000"/>
                </a:prstClr>
              </a:outerShdw>
            </a:effectLst>
          </p:grpSpPr>
          <p:sp>
            <p:nvSpPr>
              <p:cNvPr id="3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34" name="椭圆 3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grpSp>
      <p:sp>
        <p:nvSpPr>
          <p:cNvPr id="37" name="矩形 36"/>
          <p:cNvSpPr/>
          <p:nvPr/>
        </p:nvSpPr>
        <p:spPr>
          <a:xfrm>
            <a:off x="6419360" y="1687316"/>
            <a:ext cx="3875760" cy="4761230"/>
          </a:xfrm>
          <a:prstGeom prst="rect">
            <a:avLst/>
          </a:prstGeom>
        </p:spPr>
        <p:txBody>
          <a:bodyPr wrap="square">
            <a:spAutoFit/>
          </a:bodyPr>
          <a:lstStyle/>
          <a:p>
            <a:pPr>
              <a:lnSpc>
                <a:spcPct val="150000"/>
              </a:lnSpc>
            </a:pPr>
            <a:r>
              <a:rPr lang="zh-CN" altLang="en-US" sz="1520" b="1" dirty="0" smtClean="0">
                <a:latin typeface="微软雅黑" panose="020B0503020204020204" pitchFamily="34" charset="-122"/>
                <a:ea typeface="微软雅黑" panose="020B0503020204020204" pitchFamily="34" charset="-122"/>
              </a:rPr>
              <a:t>智能消费终端基本参数：</a:t>
            </a:r>
            <a:endParaRPr lang="en-US" altLang="zh-CN" sz="1520" b="1" dirty="0" smtClean="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Ø"/>
            </a:pPr>
            <a:r>
              <a:rPr lang="zh-CN" altLang="en-US" sz="1170" dirty="0" smtClean="0">
                <a:latin typeface="微软雅黑" panose="020B0503020204020204" pitchFamily="34" charset="-122"/>
                <a:ea typeface="微软雅黑" panose="020B0503020204020204" pitchFamily="34" charset="-122"/>
              </a:rPr>
              <a:t>电压</a:t>
            </a:r>
            <a:r>
              <a:rPr lang="en-US" altLang="zh-CN" sz="1170" dirty="0">
                <a:latin typeface="微软雅黑" panose="020B0503020204020204" pitchFamily="34" charset="-122"/>
                <a:ea typeface="微软雅黑" panose="020B0503020204020204" pitchFamily="34" charset="-122"/>
              </a:rPr>
              <a:t>/</a:t>
            </a:r>
            <a:r>
              <a:rPr lang="zh-CN" altLang="en-US" sz="1170" dirty="0">
                <a:latin typeface="微软雅黑" panose="020B0503020204020204" pitchFamily="34" charset="-122"/>
                <a:ea typeface="微软雅黑" panose="020B0503020204020204" pitchFamily="34" charset="-122"/>
              </a:rPr>
              <a:t>电流：</a:t>
            </a:r>
            <a:r>
              <a:rPr lang="en-US" altLang="zh-CN" sz="1170" dirty="0">
                <a:latin typeface="微软雅黑" panose="020B0503020204020204" pitchFamily="34" charset="-122"/>
                <a:ea typeface="微软雅黑" panose="020B0503020204020204" pitchFamily="34" charset="-122"/>
              </a:rPr>
              <a:t>DC 12V±10%/2A</a:t>
            </a:r>
            <a:endParaRPr lang="en-US" altLang="zh-CN" sz="117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Ø"/>
            </a:pPr>
            <a:r>
              <a:rPr lang="zh-CN" altLang="en-US" sz="1170" dirty="0">
                <a:latin typeface="微软雅黑" panose="020B0503020204020204" pitchFamily="34" charset="-122"/>
                <a:ea typeface="微软雅黑" panose="020B0503020204020204" pitchFamily="34" charset="-122"/>
              </a:rPr>
              <a:t>额定功率：</a:t>
            </a:r>
            <a:r>
              <a:rPr lang="en-US" altLang="zh-CN" sz="1170" dirty="0">
                <a:latin typeface="微软雅黑" panose="020B0503020204020204" pitchFamily="34" charset="-122"/>
                <a:ea typeface="微软雅黑" panose="020B0503020204020204" pitchFamily="34" charset="-122"/>
              </a:rPr>
              <a:t>24w(</a:t>
            </a:r>
            <a:r>
              <a:rPr lang="zh-CN" altLang="en-US" sz="1170" dirty="0">
                <a:latin typeface="微软雅黑" panose="020B0503020204020204" pitchFamily="34" charset="-122"/>
                <a:ea typeface="微软雅黑" panose="020B0503020204020204" pitchFamily="34" charset="-122"/>
              </a:rPr>
              <a:t>豪华版，带微打和</a:t>
            </a:r>
            <a:r>
              <a:rPr lang="en-US" altLang="zh-CN" sz="1170" dirty="0">
                <a:latin typeface="微软雅黑" panose="020B0503020204020204" pitchFamily="34" charset="-122"/>
                <a:ea typeface="微软雅黑" panose="020B0503020204020204" pitchFamily="34" charset="-122"/>
              </a:rPr>
              <a:t>WIFI</a:t>
            </a:r>
            <a:r>
              <a:rPr lang="zh-CN" altLang="en-US" sz="1170" dirty="0">
                <a:latin typeface="微软雅黑" panose="020B0503020204020204" pitchFamily="34" charset="-122"/>
                <a:ea typeface="微软雅黑" panose="020B0503020204020204" pitchFamily="34" charset="-122"/>
              </a:rPr>
              <a:t>模块情况下</a:t>
            </a:r>
            <a:r>
              <a:rPr lang="en-US" altLang="zh-CN" sz="1170" dirty="0">
                <a:latin typeface="微软雅黑" panose="020B0503020204020204" pitchFamily="34" charset="-122"/>
                <a:ea typeface="微软雅黑" panose="020B0503020204020204" pitchFamily="34" charset="-122"/>
              </a:rPr>
              <a:t>)</a:t>
            </a:r>
            <a:r>
              <a:rPr lang="zh-CN" altLang="en-US" sz="1170" dirty="0">
                <a:latin typeface="微软雅黑" panose="020B0503020204020204" pitchFamily="34" charset="-122"/>
                <a:ea typeface="微软雅黑" panose="020B0503020204020204" pitchFamily="34" charset="-122"/>
              </a:rPr>
              <a:t>；</a:t>
            </a:r>
            <a:r>
              <a:rPr lang="en-US" altLang="zh-CN" sz="1170" dirty="0">
                <a:latin typeface="微软雅黑" panose="020B0503020204020204" pitchFamily="34" charset="-122"/>
                <a:ea typeface="微软雅黑" panose="020B0503020204020204" pitchFamily="34" charset="-122"/>
              </a:rPr>
              <a:t>10W(</a:t>
            </a:r>
            <a:r>
              <a:rPr lang="zh-CN" altLang="en-US" sz="1170" dirty="0">
                <a:latin typeface="微软雅黑" panose="020B0503020204020204" pitchFamily="34" charset="-122"/>
                <a:ea typeface="微软雅黑" panose="020B0503020204020204" pitchFamily="34" charset="-122"/>
              </a:rPr>
              <a:t>标准版</a:t>
            </a:r>
            <a:r>
              <a:rPr lang="en-US" altLang="zh-CN" sz="1170" dirty="0">
                <a:latin typeface="微软雅黑" panose="020B0503020204020204" pitchFamily="34" charset="-122"/>
                <a:ea typeface="微软雅黑" panose="020B0503020204020204" pitchFamily="34" charset="-122"/>
              </a:rPr>
              <a:t>)</a:t>
            </a:r>
            <a:endParaRPr lang="en-US" altLang="zh-CN" sz="117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Ø"/>
            </a:pPr>
            <a:r>
              <a:rPr lang="zh-CN" altLang="en-US" sz="1170" dirty="0">
                <a:latin typeface="微软雅黑" panose="020B0503020204020204" pitchFamily="34" charset="-122"/>
                <a:ea typeface="微软雅黑" panose="020B0503020204020204" pitchFamily="34" charset="-122"/>
              </a:rPr>
              <a:t>工作环境：温度：－</a:t>
            </a:r>
            <a:r>
              <a:rPr lang="en-US" altLang="zh-CN" sz="1170" dirty="0">
                <a:latin typeface="微软雅黑" panose="020B0503020204020204" pitchFamily="34" charset="-122"/>
                <a:ea typeface="微软雅黑" panose="020B0503020204020204" pitchFamily="34" charset="-122"/>
              </a:rPr>
              <a:t>25℃</a:t>
            </a:r>
            <a:r>
              <a:rPr lang="zh-CN" altLang="en-US" sz="1170" dirty="0">
                <a:latin typeface="微软雅黑" panose="020B0503020204020204" pitchFamily="34" charset="-122"/>
                <a:ea typeface="微软雅黑" panose="020B0503020204020204" pitchFamily="34" charset="-122"/>
              </a:rPr>
              <a:t>～＋</a:t>
            </a:r>
            <a:r>
              <a:rPr lang="en-US" altLang="zh-CN" sz="1170" dirty="0">
                <a:latin typeface="微软雅黑" panose="020B0503020204020204" pitchFamily="34" charset="-122"/>
                <a:ea typeface="微软雅黑" panose="020B0503020204020204" pitchFamily="34" charset="-122"/>
              </a:rPr>
              <a:t>55℃</a:t>
            </a:r>
            <a:r>
              <a:rPr lang="zh-CN" altLang="en-US" sz="1170" dirty="0">
                <a:latin typeface="微软雅黑" panose="020B0503020204020204" pitchFamily="34" charset="-122"/>
                <a:ea typeface="微软雅黑" panose="020B0503020204020204" pitchFamily="34" charset="-122"/>
              </a:rPr>
              <a:t>， 湿度：</a:t>
            </a:r>
            <a:r>
              <a:rPr lang="en-US" altLang="zh-CN" sz="1170" dirty="0">
                <a:latin typeface="微软雅黑" panose="020B0503020204020204" pitchFamily="34" charset="-122"/>
                <a:ea typeface="微软雅黑" panose="020B0503020204020204" pitchFamily="34" charset="-122"/>
              </a:rPr>
              <a:t>10</a:t>
            </a:r>
            <a:r>
              <a:rPr lang="zh-CN" altLang="en-US" sz="1170" dirty="0">
                <a:latin typeface="微软雅黑" panose="020B0503020204020204" pitchFamily="34" charset="-122"/>
                <a:ea typeface="微软雅黑" panose="020B0503020204020204" pitchFamily="34" charset="-122"/>
              </a:rPr>
              <a:t>％～</a:t>
            </a:r>
            <a:r>
              <a:rPr lang="en-US" altLang="zh-CN" sz="1170" dirty="0">
                <a:latin typeface="微软雅黑" panose="020B0503020204020204" pitchFamily="34" charset="-122"/>
                <a:ea typeface="微软雅黑" panose="020B0503020204020204" pitchFamily="34" charset="-122"/>
              </a:rPr>
              <a:t>90</a:t>
            </a:r>
            <a:r>
              <a:rPr lang="zh-CN" altLang="en-US" sz="1170" dirty="0">
                <a:latin typeface="微软雅黑" panose="020B0503020204020204" pitchFamily="34" charset="-122"/>
                <a:ea typeface="微软雅黑" panose="020B0503020204020204" pitchFamily="34" charset="-122"/>
              </a:rPr>
              <a:t>％</a:t>
            </a:r>
            <a:endParaRPr lang="zh-CN" altLang="en-US" sz="117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Ø"/>
            </a:pPr>
            <a:r>
              <a:rPr lang="zh-CN" altLang="en-US" sz="1170" dirty="0">
                <a:latin typeface="微软雅黑" panose="020B0503020204020204" pitchFamily="34" charset="-122"/>
                <a:ea typeface="微软雅黑" panose="020B0503020204020204" pitchFamily="34" charset="-122"/>
              </a:rPr>
              <a:t>显示：</a:t>
            </a:r>
            <a:r>
              <a:rPr lang="en-US" altLang="zh-CN" sz="1170" dirty="0">
                <a:latin typeface="微软雅黑" panose="020B0503020204020204" pitchFamily="34" charset="-122"/>
                <a:ea typeface="微软雅黑" panose="020B0503020204020204" pitchFamily="34" charset="-122"/>
              </a:rPr>
              <a:t>TFT </a:t>
            </a:r>
            <a:r>
              <a:rPr lang="zh-CN" altLang="en-US" sz="1170" dirty="0">
                <a:latin typeface="微软雅黑" panose="020B0503020204020204" pitchFamily="34" charset="-122"/>
                <a:ea typeface="微软雅黑" panose="020B0503020204020204" pitchFamily="34" charset="-122"/>
              </a:rPr>
              <a:t>液晶屏 （</a:t>
            </a:r>
            <a:r>
              <a:rPr lang="en-US" altLang="zh-CN" sz="1170" dirty="0">
                <a:latin typeface="微软雅黑" panose="020B0503020204020204" pitchFamily="34" charset="-122"/>
                <a:ea typeface="微软雅黑" panose="020B0503020204020204" pitchFamily="34" charset="-122"/>
              </a:rPr>
              <a:t>320*240</a:t>
            </a:r>
            <a:r>
              <a:rPr lang="zh-CN" altLang="en-US" sz="1170" dirty="0">
                <a:latin typeface="微软雅黑" panose="020B0503020204020204" pitchFamily="34" charset="-122"/>
                <a:ea typeface="微软雅黑" panose="020B0503020204020204" pitchFamily="34" charset="-122"/>
              </a:rPr>
              <a:t>，</a:t>
            </a:r>
            <a:r>
              <a:rPr lang="en-US" altLang="zh-CN" sz="1170" dirty="0">
                <a:latin typeface="微软雅黑" panose="020B0503020204020204" pitchFamily="34" charset="-122"/>
                <a:ea typeface="微软雅黑" panose="020B0503020204020204" pitchFamily="34" charset="-122"/>
              </a:rPr>
              <a:t>3.5 </a:t>
            </a:r>
            <a:r>
              <a:rPr lang="zh-CN" altLang="en-US" sz="1170" dirty="0">
                <a:latin typeface="微软雅黑" panose="020B0503020204020204" pitchFamily="34" charset="-122"/>
                <a:ea typeface="微软雅黑" panose="020B0503020204020204" pitchFamily="34" charset="-122"/>
              </a:rPr>
              <a:t>英寸）  </a:t>
            </a:r>
            <a:r>
              <a:rPr lang="en-US" altLang="zh-CN" sz="1170" dirty="0">
                <a:latin typeface="微软雅黑" panose="020B0503020204020204" pitchFamily="34" charset="-122"/>
                <a:ea typeface="微软雅黑" panose="020B0503020204020204" pitchFamily="34" charset="-122"/>
              </a:rPr>
              <a:t>LED</a:t>
            </a:r>
            <a:r>
              <a:rPr lang="zh-CN" altLang="en-US" sz="1170" dirty="0">
                <a:latin typeface="微软雅黑" panose="020B0503020204020204" pitchFamily="34" charset="-122"/>
                <a:ea typeface="微软雅黑" panose="020B0503020204020204" pitchFamily="34" charset="-122"/>
              </a:rPr>
              <a:t>双屏（各</a:t>
            </a:r>
            <a:r>
              <a:rPr lang="en-US" altLang="zh-CN" sz="1170" dirty="0">
                <a:latin typeface="微软雅黑" panose="020B0503020204020204" pitchFamily="34" charset="-122"/>
                <a:ea typeface="微软雅黑" panose="020B0503020204020204" pitchFamily="34" charset="-122"/>
              </a:rPr>
              <a:t>8</a:t>
            </a:r>
            <a:r>
              <a:rPr lang="zh-CN" altLang="en-US" sz="1170" dirty="0">
                <a:latin typeface="微软雅黑" panose="020B0503020204020204" pitchFamily="34" charset="-122"/>
                <a:ea typeface="微软雅黑" panose="020B0503020204020204" pitchFamily="34" charset="-122"/>
              </a:rPr>
              <a:t>个数码管）</a:t>
            </a:r>
            <a:endParaRPr lang="zh-CN" altLang="en-US" sz="117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Ø"/>
            </a:pPr>
            <a:r>
              <a:rPr lang="zh-CN" altLang="en-US" sz="1170" dirty="0">
                <a:latin typeface="微软雅黑" panose="020B0503020204020204" pitchFamily="34" charset="-122"/>
                <a:ea typeface="微软雅黑" panose="020B0503020204020204" pitchFamily="34" charset="-122"/>
              </a:rPr>
              <a:t>主频：</a:t>
            </a:r>
            <a:r>
              <a:rPr lang="en-US" altLang="zh-CN" sz="1170" dirty="0">
                <a:latin typeface="微软雅黑" panose="020B0503020204020204" pitchFamily="34" charset="-122"/>
                <a:ea typeface="微软雅黑" panose="020B0503020204020204" pitchFamily="34" charset="-122"/>
              </a:rPr>
              <a:t>484Mhz </a:t>
            </a:r>
            <a:endParaRPr lang="en-US" altLang="zh-CN" sz="117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Ø"/>
            </a:pPr>
            <a:r>
              <a:rPr lang="zh-CN" altLang="en-US" sz="1170" dirty="0">
                <a:latin typeface="微软雅黑" panose="020B0503020204020204" pitchFamily="34" charset="-122"/>
                <a:ea typeface="微软雅黑" panose="020B0503020204020204" pitchFamily="34" charset="-122"/>
              </a:rPr>
              <a:t>内存：</a:t>
            </a:r>
            <a:r>
              <a:rPr lang="en-US" altLang="zh-CN" sz="1170" dirty="0">
                <a:latin typeface="微软雅黑" panose="020B0503020204020204" pitchFamily="34" charset="-122"/>
                <a:ea typeface="微软雅黑" panose="020B0503020204020204" pitchFamily="34" charset="-122"/>
              </a:rPr>
              <a:t>128M RAM</a:t>
            </a:r>
            <a:r>
              <a:rPr lang="zh-CN" altLang="en-US" sz="1170" dirty="0">
                <a:latin typeface="微软雅黑" panose="020B0503020204020204" pitchFamily="34" charset="-122"/>
                <a:ea typeface="微软雅黑" panose="020B0503020204020204" pitchFamily="34" charset="-122"/>
              </a:rPr>
              <a:t>，</a:t>
            </a:r>
            <a:r>
              <a:rPr lang="en-US" altLang="zh-CN" sz="1170" dirty="0">
                <a:latin typeface="微软雅黑" panose="020B0503020204020204" pitchFamily="34" charset="-122"/>
                <a:ea typeface="微软雅黑" panose="020B0503020204020204" pitchFamily="34" charset="-122"/>
              </a:rPr>
              <a:t>FLASH: 128MB</a:t>
            </a:r>
            <a:r>
              <a:rPr lang="zh-CN" altLang="en-US" sz="1170" dirty="0">
                <a:latin typeface="微软雅黑" panose="020B0503020204020204" pitchFamily="34" charset="-122"/>
                <a:ea typeface="微软雅黑" panose="020B0503020204020204" pitchFamily="34" charset="-122"/>
              </a:rPr>
              <a:t>（可定制扩展至</a:t>
            </a:r>
            <a:r>
              <a:rPr lang="en-US" altLang="zh-CN" sz="1170" dirty="0">
                <a:latin typeface="微软雅黑" panose="020B0503020204020204" pitchFamily="34" charset="-122"/>
                <a:ea typeface="微软雅黑" panose="020B0503020204020204" pitchFamily="34" charset="-122"/>
              </a:rPr>
              <a:t>256M RAM 256M FLASH</a:t>
            </a:r>
            <a:r>
              <a:rPr lang="zh-CN" altLang="en-US" sz="1170" dirty="0">
                <a:latin typeface="微软雅黑" panose="020B0503020204020204" pitchFamily="34" charset="-122"/>
                <a:ea typeface="微软雅黑" panose="020B0503020204020204" pitchFamily="34" charset="-122"/>
              </a:rPr>
              <a:t>）</a:t>
            </a:r>
            <a:endParaRPr lang="zh-CN" altLang="en-US" sz="117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Ø"/>
            </a:pPr>
            <a:r>
              <a:rPr lang="en-US" altLang="zh-CN" sz="1170" dirty="0" err="1">
                <a:latin typeface="微软雅黑" panose="020B0503020204020204" pitchFamily="34" charset="-122"/>
                <a:ea typeface="微软雅黑" panose="020B0503020204020204" pitchFamily="34" charset="-122"/>
              </a:rPr>
              <a:t>Sd</a:t>
            </a:r>
            <a:r>
              <a:rPr lang="zh-CN" altLang="en-US" sz="1170" dirty="0">
                <a:latin typeface="微软雅黑" panose="020B0503020204020204" pitchFamily="34" charset="-122"/>
                <a:ea typeface="微软雅黑" panose="020B0503020204020204" pitchFamily="34" charset="-122"/>
              </a:rPr>
              <a:t>卡槽</a:t>
            </a:r>
            <a:r>
              <a:rPr lang="en-US" altLang="zh-CN" sz="1170" dirty="0">
                <a:latin typeface="微软雅黑" panose="020B0503020204020204" pitchFamily="34" charset="-122"/>
                <a:ea typeface="微软雅黑" panose="020B0503020204020204" pitchFamily="34" charset="-122"/>
              </a:rPr>
              <a:t>: </a:t>
            </a:r>
            <a:r>
              <a:rPr lang="zh-CN" altLang="en-US" sz="1170" dirty="0">
                <a:latin typeface="微软雅黑" panose="020B0503020204020204" pitchFamily="34" charset="-122"/>
                <a:ea typeface="微软雅黑" panose="020B0503020204020204" pitchFamily="34" charset="-122"/>
              </a:rPr>
              <a:t>可支持</a:t>
            </a:r>
            <a:r>
              <a:rPr lang="en-US" altLang="zh-CN" sz="1170" dirty="0">
                <a:latin typeface="微软雅黑" panose="020B0503020204020204" pitchFamily="34" charset="-122"/>
                <a:ea typeface="微软雅黑" panose="020B0503020204020204" pitchFamily="34" charset="-122"/>
              </a:rPr>
              <a:t>16G</a:t>
            </a:r>
            <a:endParaRPr lang="en-US" altLang="zh-CN" sz="117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Ø"/>
            </a:pPr>
            <a:r>
              <a:rPr lang="zh-CN" altLang="en-US" sz="1170" dirty="0">
                <a:latin typeface="微软雅黑" panose="020B0503020204020204" pitchFamily="34" charset="-122"/>
                <a:ea typeface="微软雅黑" panose="020B0503020204020204" pitchFamily="34" charset="-122"/>
              </a:rPr>
              <a:t>电池（选配）：镍氢电池  </a:t>
            </a:r>
            <a:r>
              <a:rPr lang="en-US" altLang="zh-CN" sz="1170" dirty="0">
                <a:latin typeface="微软雅黑" panose="020B0503020204020204" pitchFamily="34" charset="-122"/>
                <a:ea typeface="微软雅黑" panose="020B0503020204020204" pitchFamily="34" charset="-122"/>
              </a:rPr>
              <a:t>2000mAh/8V</a:t>
            </a:r>
            <a:endParaRPr lang="en-US" altLang="zh-CN" sz="117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Ø"/>
            </a:pPr>
            <a:r>
              <a:rPr lang="zh-CN" altLang="en-US" sz="1170" dirty="0">
                <a:latin typeface="微软雅黑" panose="020B0503020204020204" pitchFamily="34" charset="-122"/>
                <a:ea typeface="微软雅黑" panose="020B0503020204020204" pitchFamily="34" charset="-122"/>
              </a:rPr>
              <a:t>支持网络</a:t>
            </a:r>
            <a:r>
              <a:rPr lang="en-US" altLang="zh-CN" sz="1170" dirty="0">
                <a:latin typeface="微软雅黑" panose="020B0503020204020204" pitchFamily="34" charset="-122"/>
                <a:ea typeface="微软雅黑" panose="020B0503020204020204" pitchFamily="34" charset="-122"/>
              </a:rPr>
              <a:t>:  USB2.0</a:t>
            </a:r>
            <a:r>
              <a:rPr lang="zh-CN" altLang="en-US" sz="1170" dirty="0">
                <a:latin typeface="微软雅黑" panose="020B0503020204020204" pitchFamily="34" charset="-122"/>
                <a:ea typeface="微软雅黑" panose="020B0503020204020204" pitchFamily="34" charset="-122"/>
              </a:rPr>
              <a:t>，以太网、广域网、</a:t>
            </a:r>
            <a:r>
              <a:rPr lang="en-US" altLang="zh-CN" sz="1170" dirty="0">
                <a:latin typeface="微软雅黑" panose="020B0503020204020204" pitchFamily="34" charset="-122"/>
                <a:ea typeface="微软雅黑" panose="020B0503020204020204" pitchFamily="34" charset="-122"/>
              </a:rPr>
              <a:t>u</a:t>
            </a:r>
            <a:r>
              <a:rPr lang="zh-CN" altLang="en-US" sz="1170" dirty="0">
                <a:latin typeface="微软雅黑" panose="020B0503020204020204" pitchFamily="34" charset="-122"/>
                <a:ea typeface="微软雅黑" panose="020B0503020204020204" pitchFamily="34" charset="-122"/>
              </a:rPr>
              <a:t>盘   扩展网络：</a:t>
            </a:r>
            <a:r>
              <a:rPr lang="en-US" altLang="zh-CN" sz="1170" dirty="0">
                <a:latin typeface="微软雅黑" panose="020B0503020204020204" pitchFamily="34" charset="-122"/>
                <a:ea typeface="微软雅黑" panose="020B0503020204020204" pitchFamily="34" charset="-122"/>
              </a:rPr>
              <a:t>WIFI</a:t>
            </a:r>
            <a:r>
              <a:rPr lang="zh-CN" altLang="en-US" sz="1170" dirty="0">
                <a:latin typeface="微软雅黑" panose="020B0503020204020204" pitchFamily="34" charset="-122"/>
                <a:ea typeface="微软雅黑" panose="020B0503020204020204" pitchFamily="34" charset="-122"/>
              </a:rPr>
              <a:t>，</a:t>
            </a:r>
            <a:r>
              <a:rPr lang="en-US" altLang="zh-CN" sz="1170" dirty="0">
                <a:latin typeface="微软雅黑" panose="020B0503020204020204" pitchFamily="34" charset="-122"/>
                <a:ea typeface="微软雅黑" panose="020B0503020204020204" pitchFamily="34" charset="-122"/>
              </a:rPr>
              <a:t>GPRS</a:t>
            </a:r>
            <a:r>
              <a:rPr lang="zh-CN" altLang="en-US" sz="1170" dirty="0">
                <a:latin typeface="微软雅黑" panose="020B0503020204020204" pitchFamily="34" charset="-122"/>
                <a:ea typeface="微软雅黑" panose="020B0503020204020204" pitchFamily="34" charset="-122"/>
              </a:rPr>
              <a:t>，</a:t>
            </a:r>
            <a:r>
              <a:rPr lang="en-US" altLang="zh-CN" sz="1170" dirty="0">
                <a:latin typeface="微软雅黑" panose="020B0503020204020204" pitchFamily="34" charset="-122"/>
                <a:ea typeface="微软雅黑" panose="020B0503020204020204" pitchFamily="34" charset="-122"/>
              </a:rPr>
              <a:t>ZIGBEE</a:t>
            </a:r>
            <a:endParaRPr lang="en-US" altLang="zh-CN" sz="117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Ø"/>
            </a:pPr>
            <a:r>
              <a:rPr lang="zh-CN" altLang="en-US" sz="1170" dirty="0">
                <a:latin typeface="微软雅黑" panose="020B0503020204020204" pitchFamily="34" charset="-122"/>
                <a:ea typeface="微软雅黑" panose="020B0503020204020204" pitchFamily="34" charset="-122"/>
              </a:rPr>
              <a:t>长</a:t>
            </a:r>
            <a:r>
              <a:rPr lang="en-US" altLang="zh-CN" sz="1170" dirty="0">
                <a:latin typeface="微软雅黑" panose="020B0503020204020204" pitchFamily="34" charset="-122"/>
                <a:ea typeface="微软雅黑" panose="020B0503020204020204" pitchFamily="34" charset="-122"/>
              </a:rPr>
              <a:t>/</a:t>
            </a:r>
            <a:r>
              <a:rPr lang="zh-CN" altLang="en-US" sz="1170" dirty="0">
                <a:latin typeface="微软雅黑" panose="020B0503020204020204" pitchFamily="34" charset="-122"/>
                <a:ea typeface="微软雅黑" panose="020B0503020204020204" pitchFamily="34" charset="-122"/>
              </a:rPr>
              <a:t>宽</a:t>
            </a:r>
            <a:r>
              <a:rPr lang="en-US" altLang="zh-CN" sz="1170" dirty="0">
                <a:latin typeface="微软雅黑" panose="020B0503020204020204" pitchFamily="34" charset="-122"/>
                <a:ea typeface="微软雅黑" panose="020B0503020204020204" pitchFamily="34" charset="-122"/>
              </a:rPr>
              <a:t>/</a:t>
            </a:r>
            <a:r>
              <a:rPr lang="zh-CN" altLang="en-US" sz="1170" dirty="0">
                <a:latin typeface="微软雅黑" panose="020B0503020204020204" pitchFamily="34" charset="-122"/>
                <a:ea typeface="微软雅黑" panose="020B0503020204020204" pitchFamily="34" charset="-122"/>
              </a:rPr>
              <a:t>高：挂式 </a:t>
            </a:r>
            <a:r>
              <a:rPr lang="en-US" altLang="zh-CN" sz="1170" dirty="0">
                <a:latin typeface="微软雅黑" panose="020B0503020204020204" pitchFamily="34" charset="-122"/>
                <a:ea typeface="微软雅黑" panose="020B0503020204020204" pitchFamily="34" charset="-122"/>
              </a:rPr>
              <a:t>360MM /260MM /</a:t>
            </a:r>
            <a:r>
              <a:rPr lang="en-US" altLang="zh-CN" sz="1170" dirty="0" smtClean="0">
                <a:latin typeface="微软雅黑" panose="020B0503020204020204" pitchFamily="34" charset="-122"/>
                <a:ea typeface="微软雅黑" panose="020B0503020204020204" pitchFamily="34" charset="-122"/>
              </a:rPr>
              <a:t>100MM</a:t>
            </a:r>
            <a:endParaRPr lang="en-US" altLang="zh-CN" sz="1170" dirty="0" smtClean="0">
              <a:latin typeface="微软雅黑" panose="020B0503020204020204" pitchFamily="34" charset="-122"/>
              <a:ea typeface="微软雅黑" panose="020B0503020204020204" pitchFamily="34" charset="-122"/>
            </a:endParaRPr>
          </a:p>
          <a:p>
            <a:pPr>
              <a:lnSpc>
                <a:spcPct val="150000"/>
              </a:lnSpc>
            </a:pPr>
            <a:r>
              <a:rPr lang="zh-CN" altLang="en-US" sz="1170" dirty="0" smtClean="0">
                <a:latin typeface="微软雅黑" panose="020B0503020204020204" pitchFamily="34" charset="-122"/>
                <a:ea typeface="微软雅黑" panose="020B0503020204020204" pitchFamily="34" charset="-122"/>
              </a:rPr>
              <a:t>                     台式</a:t>
            </a:r>
            <a:r>
              <a:rPr lang="en-US" altLang="zh-CN" sz="1170" dirty="0">
                <a:latin typeface="微软雅黑" panose="020B0503020204020204" pitchFamily="34" charset="-122"/>
                <a:ea typeface="微软雅黑" panose="020B0503020204020204" pitchFamily="34" charset="-122"/>
              </a:rPr>
              <a:t>450MM/420MM/300MM </a:t>
            </a:r>
            <a:endParaRPr lang="zh-CN" altLang="en-US" sz="1170" dirty="0">
              <a:latin typeface="微软雅黑" panose="020B0503020204020204" pitchFamily="34" charset="-122"/>
              <a:ea typeface="微软雅黑" panose="020B0503020204020204" pitchFamily="34" charset="-122"/>
            </a:endParaRPr>
          </a:p>
        </p:txBody>
      </p:sp>
      <p:grpSp>
        <p:nvGrpSpPr>
          <p:cNvPr id="39" name="组合 38"/>
          <p:cNvGrpSpPr/>
          <p:nvPr/>
        </p:nvGrpSpPr>
        <p:grpSpPr>
          <a:xfrm rot="0">
            <a:off x="250222" y="605813"/>
            <a:ext cx="10080000" cy="417928"/>
            <a:chOff x="214282" y="142856"/>
            <a:chExt cx="7598078" cy="357190"/>
          </a:xfrm>
        </p:grpSpPr>
        <p:sp>
          <p:nvSpPr>
            <p:cNvPr id="42" name="TextBox 41"/>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Ebrima" panose="02000000000000000000" pitchFamily="2" charset="0"/>
                  <a:ea typeface="微软雅黑" panose="020B0503020204020204" pitchFamily="34" charset="-122"/>
                  <a:cs typeface="Ebrima" panose="02000000000000000000" pitchFamily="2" charset="0"/>
                </a:rPr>
                <a:t>消费</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产品介绍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43" name="矩形 42"/>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4" name="矩形 43"/>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45" name="直接连接符 44"/>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2008453" y="2132700"/>
            <a:ext cx="2835115" cy="415290"/>
          </a:xfrm>
          <a:prstGeom prst="rect">
            <a:avLst/>
          </a:prstGeom>
          <a:noFill/>
        </p:spPr>
        <p:txBody>
          <a:bodyPr wrap="square" rtlCol="0">
            <a:spAutoFit/>
          </a:bodyPr>
          <a:lstStyle/>
          <a:p>
            <a:r>
              <a:rPr lang="zh-CN" altLang="en-US" sz="2105" b="1" dirty="0" smtClean="0">
                <a:latin typeface="微软雅黑" panose="020B0503020204020204" pitchFamily="34" charset="-122"/>
                <a:ea typeface="微软雅黑" panose="020B0503020204020204" pitchFamily="34" charset="-122"/>
              </a:rPr>
              <a:t>智 能 消 费 终 端</a:t>
            </a:r>
            <a:endParaRPr lang="zh-CN" altLang="en-US" sz="2105" b="1" dirty="0">
              <a:latin typeface="微软雅黑" panose="020B0503020204020204" pitchFamily="34" charset="-122"/>
              <a:ea typeface="微软雅黑" panose="020B0503020204020204" pitchFamily="34" charset="-122"/>
            </a:endParaRPr>
          </a:p>
        </p:txBody>
      </p:sp>
      <p:sp>
        <p:nvSpPr>
          <p:cNvPr id="47" name="TextBox 46"/>
          <p:cNvSpPr txBox="1"/>
          <p:nvPr/>
        </p:nvSpPr>
        <p:spPr>
          <a:xfrm>
            <a:off x="751749" y="1356088"/>
            <a:ext cx="4594251" cy="415290"/>
          </a:xfrm>
          <a:prstGeom prst="rect">
            <a:avLst/>
          </a:prstGeom>
          <a:noFill/>
        </p:spPr>
        <p:txBody>
          <a:bodyPr wrap="square" rtlCol="0">
            <a:spAutoFit/>
          </a:bodyPr>
          <a:lstStyle/>
          <a:p>
            <a:r>
              <a:rPr lang="en-US" altLang="zh-CN" sz="2105" b="1" dirty="0" smtClean="0">
                <a:latin typeface="微软雅黑" panose="020B0503020204020204" pitchFamily="34" charset="-122"/>
                <a:ea typeface="微软雅黑" panose="020B0503020204020204" pitchFamily="34" charset="-122"/>
              </a:rPr>
              <a:t>32</a:t>
            </a:r>
            <a:r>
              <a:rPr lang="zh-CN" altLang="en-US" sz="2105" b="1" dirty="0" smtClean="0">
                <a:latin typeface="微软雅黑" panose="020B0503020204020204" pitchFamily="34" charset="-122"/>
                <a:ea typeface="微软雅黑" panose="020B0503020204020204" pitchFamily="34" charset="-122"/>
              </a:rPr>
              <a:t>位消费终端</a:t>
            </a:r>
            <a:r>
              <a:rPr lang="zh-CN" altLang="en-US" sz="1405" b="1" dirty="0" smtClean="0">
                <a:latin typeface="微软雅黑" panose="020B0503020204020204" pitchFamily="34" charset="-122"/>
                <a:ea typeface="微软雅黑" panose="020B0503020204020204" pitchFamily="34" charset="-122"/>
              </a:rPr>
              <a:t>（优势</a:t>
            </a:r>
            <a:r>
              <a:rPr lang="zh-CN" altLang="en-US" sz="1405" b="1" dirty="0">
                <a:latin typeface="微软雅黑" panose="020B0503020204020204" pitchFamily="34" charset="-122"/>
                <a:ea typeface="微软雅黑" panose="020B0503020204020204" pitchFamily="34" charset="-122"/>
              </a:rPr>
              <a:t>：采用智能</a:t>
            </a:r>
            <a:r>
              <a:rPr lang="zh-CN" altLang="en-US" sz="1405" b="1" dirty="0" smtClean="0">
                <a:latin typeface="微软雅黑" panose="020B0503020204020204" pitchFamily="34" charset="-122"/>
                <a:ea typeface="微软雅黑" panose="020B0503020204020204" pitchFamily="34" charset="-122"/>
              </a:rPr>
              <a:t>机双彩屏显示）</a:t>
            </a:r>
            <a:endParaRPr lang="zh-CN" altLang="en-US" sz="1405" b="1" dirty="0">
              <a:latin typeface="微软雅黑" panose="020B0503020204020204" pitchFamily="34" charset="-122"/>
              <a:ea typeface="微软雅黑" panose="020B0503020204020204" pitchFamily="34" charset="-122"/>
            </a:endParaRPr>
          </a:p>
        </p:txBody>
      </p:sp>
      <p:pic>
        <p:nvPicPr>
          <p:cNvPr id="1026" name="Picture 2" descr="卧式售饭机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4647" y="2736805"/>
            <a:ext cx="2417346" cy="181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par>
                                <p:cTn id="32" presetID="53" presetClass="entr" presetSubtype="16"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Effect transition="in" filter="fade">
                                      <p:cBhvr>
                                        <p:cTn id="41" dur="500"/>
                                        <p:tgtEl>
                                          <p:spTgt spid="2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animEffect transition="in" filter="fade">
                                      <p:cBhvr>
                                        <p:cTn id="46" dur="500"/>
                                        <p:tgtEl>
                                          <p:spTgt spid="26"/>
                                        </p:tgtEl>
                                      </p:cBhvr>
                                    </p:animEffect>
                                  </p:childTnLst>
                                </p:cTn>
                              </p:par>
                              <p:par>
                                <p:cTn id="47" presetID="53" presetClass="entr" presetSubtype="16"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p:cTn id="55" dur="500" fill="hold"/>
                                        <p:tgtEl>
                                          <p:spTgt spid="37"/>
                                        </p:tgtEl>
                                        <p:attrNameLst>
                                          <p:attrName>ppt_w</p:attrName>
                                        </p:attrNameLst>
                                      </p:cBhvr>
                                      <p:tavLst>
                                        <p:tav tm="0">
                                          <p:val>
                                            <p:fltVal val="0"/>
                                          </p:val>
                                        </p:tav>
                                        <p:tav tm="100000">
                                          <p:val>
                                            <p:strVal val="#ppt_w"/>
                                          </p:val>
                                        </p:tav>
                                      </p:tavLst>
                                    </p:anim>
                                    <p:anim calcmode="lin" valueType="num">
                                      <p:cBhvr>
                                        <p:cTn id="56" dur="500" fill="hold"/>
                                        <p:tgtEl>
                                          <p:spTgt spid="37"/>
                                        </p:tgtEl>
                                        <p:attrNameLst>
                                          <p:attrName>ppt_h</p:attrName>
                                        </p:attrNameLst>
                                      </p:cBhvr>
                                      <p:tavLst>
                                        <p:tav tm="0">
                                          <p:val>
                                            <p:fltVal val="0"/>
                                          </p:val>
                                        </p:tav>
                                        <p:tav tm="100000">
                                          <p:val>
                                            <p:strVal val="#ppt_h"/>
                                          </p:val>
                                        </p:tav>
                                      </p:tavLst>
                                    </p:anim>
                                    <p:animEffect transition="in" filter="fade">
                                      <p:cBhvr>
                                        <p:cTn id="5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bldLvl="0" animBg="1"/>
      <p:bldP spid="21" grpId="0" bldLvl="0" animBg="1"/>
      <p:bldP spid="25" grpId="0" bldLvl="0" animBg="1"/>
      <p:bldP spid="26" grpId="0" bldLvl="0" animBg="1"/>
      <p:bldP spid="37"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42639" y="5130139"/>
            <a:ext cx="9026229" cy="0"/>
            <a:chOff x="814999" y="3019059"/>
            <a:chExt cx="7719401" cy="0"/>
          </a:xfrm>
        </p:grpSpPr>
        <p:cxnSp>
          <p:nvCxnSpPr>
            <p:cNvPr id="3" name="直接连接符 2"/>
            <p:cNvCxnSpPr/>
            <p:nvPr/>
          </p:nvCxnSpPr>
          <p:spPr>
            <a:xfrm>
              <a:off x="814999" y="3019059"/>
              <a:ext cx="3062193" cy="0"/>
            </a:xfrm>
            <a:prstGeom prst="line">
              <a:avLst/>
            </a:prstGeom>
            <a:ln w="76200">
              <a:solidFill>
                <a:srgbClr val="0067B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3784843" y="3019059"/>
              <a:ext cx="4749557" cy="0"/>
            </a:xfrm>
            <a:prstGeom prst="line">
              <a:avLst/>
            </a:prstGeom>
            <a:ln w="76200">
              <a:solidFill>
                <a:srgbClr val="0067B0"/>
              </a:solidFill>
            </a:ln>
          </p:spPr>
          <p:style>
            <a:lnRef idx="1">
              <a:schemeClr val="accent1"/>
            </a:lnRef>
            <a:fillRef idx="0">
              <a:schemeClr val="accent1"/>
            </a:fillRef>
            <a:effectRef idx="0">
              <a:schemeClr val="accent1"/>
            </a:effectRef>
            <a:fontRef idx="minor">
              <a:schemeClr val="tx1"/>
            </a:fontRef>
          </p:style>
        </p:cxnSp>
      </p:grpSp>
      <p:sp>
        <p:nvSpPr>
          <p:cNvPr id="5" name="椭圆 34"/>
          <p:cNvSpPr/>
          <p:nvPr/>
        </p:nvSpPr>
        <p:spPr>
          <a:xfrm>
            <a:off x="796180" y="4615302"/>
            <a:ext cx="671557" cy="863660"/>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sp>
        <p:nvSpPr>
          <p:cNvPr id="6" name="TextBox 5"/>
          <p:cNvSpPr txBox="1"/>
          <p:nvPr/>
        </p:nvSpPr>
        <p:spPr>
          <a:xfrm>
            <a:off x="811437" y="4927838"/>
            <a:ext cx="314960" cy="378460"/>
          </a:xfrm>
          <a:prstGeom prst="rect">
            <a:avLst/>
          </a:prstGeom>
          <a:noFill/>
        </p:spPr>
        <p:txBody>
          <a:bodyPr wrap="none" rtlCol="0">
            <a:spAutoFit/>
          </a:bodyPr>
          <a:lstStyle/>
          <a:p>
            <a:r>
              <a:rPr lang="en-US" altLang="zh-CN" sz="187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1</a:t>
            </a:r>
            <a:endParaRPr lang="zh-CN" altLang="en-US" sz="187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矩形 6"/>
          <p:cNvSpPr/>
          <p:nvPr/>
        </p:nvSpPr>
        <p:spPr>
          <a:xfrm>
            <a:off x="4188231" y="5845738"/>
            <a:ext cx="1332743" cy="524510"/>
          </a:xfrm>
          <a:prstGeom prst="rect">
            <a:avLst/>
          </a:prstGeom>
        </p:spPr>
        <p:txBody>
          <a:bodyPr wrap="square">
            <a:spAutoFit/>
          </a:bodyPr>
          <a:lstStyle/>
          <a:p>
            <a:pPr algn="ctr"/>
            <a:r>
              <a:rPr lang="zh-CN" altLang="en-US" sz="1405"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终端设备自动上下线功能</a:t>
            </a:r>
            <a:endParaRPr lang="zh-CN" altLang="en-US" sz="1405"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矩形 7"/>
          <p:cNvSpPr/>
          <p:nvPr/>
        </p:nvSpPr>
        <p:spPr>
          <a:xfrm>
            <a:off x="9120420" y="5741679"/>
            <a:ext cx="1062142" cy="524510"/>
          </a:xfrm>
          <a:prstGeom prst="rect">
            <a:avLst/>
          </a:prstGeom>
        </p:spPr>
        <p:txBody>
          <a:bodyPr wrap="square">
            <a:spAutoFit/>
          </a:bodyPr>
          <a:lstStyle/>
          <a:p>
            <a:pPr algn="ct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终端信息实时更新</a:t>
            </a:r>
            <a:endParaRPr lang="zh-CN" altLang="en-US" sz="1405"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矩形 8"/>
          <p:cNvSpPr/>
          <p:nvPr/>
        </p:nvSpPr>
        <p:spPr>
          <a:xfrm>
            <a:off x="6339097" y="5839372"/>
            <a:ext cx="1764754" cy="524510"/>
          </a:xfrm>
          <a:prstGeom prst="rect">
            <a:avLst/>
          </a:prstGeom>
        </p:spPr>
        <p:txBody>
          <a:bodyPr wrap="square">
            <a:spAutoFit/>
          </a:bodyPr>
          <a:lstStyle/>
          <a:p>
            <a:pPr algn="ct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报表</a:t>
            </a:r>
            <a:r>
              <a:rPr lang="zh-CN" altLang="en-US" sz="1405"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统计、</a:t>
            </a: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查询</a:t>
            </a:r>
            <a:endParaRPr lang="en-US" altLang="zh-CN"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algn="ct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交易记录实时上传</a:t>
            </a:r>
            <a:endParaRPr lang="zh-CN" altLang="en-US" sz="1405"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矩形 9"/>
          <p:cNvSpPr/>
          <p:nvPr/>
        </p:nvSpPr>
        <p:spPr>
          <a:xfrm>
            <a:off x="361159" y="3741548"/>
            <a:ext cx="1541597" cy="958215"/>
          </a:xfrm>
          <a:prstGeom prst="rect">
            <a:avLst/>
          </a:prstGeom>
        </p:spPr>
        <p:txBody>
          <a:bodyPr wrap="square">
            <a:spAutoFit/>
          </a:bodyPr>
          <a:lstStyle/>
          <a:p>
            <a:pPr algn="ctr"/>
            <a:r>
              <a:rPr lang="zh-CN" altLang="en-US" sz="1405" dirty="0">
                <a:solidFill>
                  <a:schemeClr val="tx1">
                    <a:lumMod val="75000"/>
                    <a:lumOff val="25000"/>
                  </a:schemeClr>
                </a:solidFill>
                <a:latin typeface="Arial" panose="020B0604020202020204" pitchFamily="34" charset="0"/>
                <a:ea typeface="微软雅黑" panose="020B0503020204020204" pitchFamily="34" charset="-122"/>
                <a:cs typeface="方正兰亭细黑_GBK_M" panose="02010600010101010101" pitchFamily="2" charset="2"/>
                <a:sym typeface="Arial" panose="020B0604020202020204" pitchFamily="34" charset="0"/>
              </a:rPr>
              <a:t>界面友好 </a:t>
            </a:r>
            <a:endParaRPr lang="en-US" altLang="zh-CN" sz="1405" dirty="0">
              <a:solidFill>
                <a:schemeClr val="tx1">
                  <a:lumMod val="75000"/>
                  <a:lumOff val="25000"/>
                </a:schemeClr>
              </a:solidFill>
              <a:latin typeface="Arial" panose="020B0604020202020204" pitchFamily="34" charset="0"/>
              <a:ea typeface="微软雅黑" panose="020B0503020204020204" pitchFamily="34" charset="-122"/>
              <a:cs typeface="方正兰亭细黑_GBK_M" panose="02010600010101010101" pitchFamily="2" charset="2"/>
              <a:sym typeface="Arial" panose="020B0604020202020204" pitchFamily="34" charset="0"/>
            </a:endParaRPr>
          </a:p>
          <a:p>
            <a:pPr algn="ctr"/>
            <a:r>
              <a:rPr lang="zh-CN" altLang="en-US" sz="1405" dirty="0">
                <a:solidFill>
                  <a:schemeClr val="tx1">
                    <a:lumMod val="75000"/>
                    <a:lumOff val="25000"/>
                  </a:schemeClr>
                </a:solidFill>
                <a:latin typeface="Arial" panose="020B0604020202020204" pitchFamily="34" charset="0"/>
                <a:ea typeface="微软雅黑" panose="020B0503020204020204" pitchFamily="34" charset="-122"/>
                <a:cs typeface="方正兰亭细黑_GBK_M" panose="02010600010101010101" pitchFamily="2" charset="2"/>
                <a:sym typeface="Arial" panose="020B0604020202020204" pitchFamily="34" charset="0"/>
              </a:rPr>
              <a:t>交互性</a:t>
            </a: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cs typeface="方正兰亭细黑_GBK_M" panose="02010600010101010101" pitchFamily="2" charset="2"/>
                <a:sym typeface="Arial" panose="020B0604020202020204" pitchFamily="34" charset="0"/>
              </a:rPr>
              <a:t>强</a:t>
            </a:r>
            <a:endParaRPr lang="en-US" altLang="zh-CN" sz="1405" dirty="0" smtClean="0">
              <a:solidFill>
                <a:schemeClr val="tx1">
                  <a:lumMod val="75000"/>
                  <a:lumOff val="25000"/>
                </a:schemeClr>
              </a:solidFill>
              <a:latin typeface="Arial" panose="020B0604020202020204" pitchFamily="34" charset="0"/>
              <a:ea typeface="微软雅黑" panose="020B0503020204020204" pitchFamily="34" charset="-122"/>
              <a:cs typeface="方正兰亭细黑_GBK_M" panose="02010600010101010101" pitchFamily="2" charset="2"/>
              <a:sym typeface="Arial" panose="020B0604020202020204" pitchFamily="34" charset="0"/>
            </a:endParaRPr>
          </a:p>
          <a:p>
            <a:pPr algn="ct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cs typeface="方正兰亭细黑_GBK_M" panose="02010600010101010101" pitchFamily="2" charset="2"/>
                <a:sym typeface="Arial" panose="020B0604020202020204" pitchFamily="34" charset="0"/>
              </a:rPr>
              <a:t>双</a:t>
            </a:r>
            <a:r>
              <a:rPr lang="zh-CN" altLang="en-US" sz="1405" dirty="0">
                <a:solidFill>
                  <a:schemeClr val="tx1">
                    <a:lumMod val="75000"/>
                    <a:lumOff val="25000"/>
                  </a:schemeClr>
                </a:solidFill>
                <a:latin typeface="Arial" panose="020B0604020202020204" pitchFamily="34" charset="0"/>
                <a:ea typeface="微软雅黑" panose="020B0503020204020204" pitchFamily="34" charset="-122"/>
                <a:cs typeface="方正兰亭细黑_GBK_M" panose="02010600010101010101" pitchFamily="2" charset="2"/>
                <a:sym typeface="Arial" panose="020B0604020202020204" pitchFamily="34" charset="0"/>
              </a:rPr>
              <a:t>键盘双屏幕</a:t>
            </a:r>
            <a:endParaRPr lang="zh-CN" altLang="en-US" sz="1405" dirty="0">
              <a:solidFill>
                <a:schemeClr val="tx1">
                  <a:lumMod val="75000"/>
                  <a:lumOff val="25000"/>
                </a:schemeClr>
              </a:solidFill>
              <a:latin typeface="Arial" panose="020B0604020202020204" pitchFamily="34" charset="0"/>
              <a:ea typeface="微软雅黑" panose="020B0503020204020204" pitchFamily="34" charset="-122"/>
              <a:cs typeface="方正兰亭细黑_GBK_M" panose="02010600010101010101" pitchFamily="2" charset="2"/>
              <a:sym typeface="Arial" panose="020B0604020202020204" pitchFamily="34" charset="0"/>
            </a:endParaRPr>
          </a:p>
          <a:p>
            <a:pPr algn="ctr"/>
            <a:endParaRPr lang="zh-CN" altLang="en-US" sz="1405" dirty="0">
              <a:solidFill>
                <a:schemeClr val="tx1">
                  <a:lumMod val="75000"/>
                  <a:lumOff val="25000"/>
                </a:schemeClr>
              </a:solidFill>
              <a:latin typeface="Arial" panose="020B0604020202020204" pitchFamily="34" charset="0"/>
              <a:ea typeface="微软雅黑" panose="020B0503020204020204" pitchFamily="34" charset="-122"/>
              <a:cs typeface="方正兰亭细黑_GBK_M" panose="02010600010101010101" pitchFamily="2" charset="2"/>
              <a:sym typeface="Arial" panose="020B0604020202020204" pitchFamily="34" charset="0"/>
            </a:endParaRPr>
          </a:p>
        </p:txBody>
      </p:sp>
      <p:sp>
        <p:nvSpPr>
          <p:cNvPr id="11" name="矩形 10"/>
          <p:cNvSpPr/>
          <p:nvPr/>
        </p:nvSpPr>
        <p:spPr>
          <a:xfrm>
            <a:off x="5280037" y="3743317"/>
            <a:ext cx="1490072" cy="524510"/>
          </a:xfrm>
          <a:prstGeom prst="rect">
            <a:avLst/>
          </a:prstGeom>
        </p:spPr>
        <p:txBody>
          <a:bodyPr wrap="square">
            <a:spAutoFit/>
          </a:bodyPr>
          <a:lstStyle/>
          <a:p>
            <a:pPr algn="ct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消费限额限次</a:t>
            </a:r>
            <a:endParaRPr lang="en-US" altLang="zh-CN"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algn="ct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按“份”消费</a:t>
            </a:r>
            <a:endParaRPr lang="zh-CN" altLang="en-US" sz="1405"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矩形 11"/>
          <p:cNvSpPr/>
          <p:nvPr/>
        </p:nvSpPr>
        <p:spPr>
          <a:xfrm>
            <a:off x="2811173" y="3767739"/>
            <a:ext cx="1328936" cy="524510"/>
          </a:xfrm>
          <a:prstGeom prst="rect">
            <a:avLst/>
          </a:prstGeom>
        </p:spPr>
        <p:txBody>
          <a:bodyPr wrap="square">
            <a:spAutoFit/>
          </a:bodyPr>
          <a:lstStyle/>
          <a:p>
            <a:pPr algn="ctr"/>
            <a:r>
              <a:rPr lang="zh-CN" altLang="en-US" sz="1405"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数据安全性</a:t>
            </a: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高</a:t>
            </a:r>
            <a:endParaRPr lang="en-US" altLang="zh-CN"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algn="ct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数据</a:t>
            </a:r>
            <a:r>
              <a:rPr lang="zh-CN" altLang="en-US" sz="1405"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存储量大</a:t>
            </a:r>
            <a:endParaRPr lang="zh-CN" altLang="en-US" sz="1405"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矩形 13"/>
          <p:cNvSpPr/>
          <p:nvPr/>
        </p:nvSpPr>
        <p:spPr>
          <a:xfrm>
            <a:off x="7821049" y="3761098"/>
            <a:ext cx="1188270" cy="524510"/>
          </a:xfrm>
          <a:prstGeom prst="rect">
            <a:avLst/>
          </a:prstGeom>
        </p:spPr>
        <p:txBody>
          <a:bodyPr wrap="square">
            <a:spAutoFit/>
          </a:bodyPr>
          <a:lstStyle/>
          <a:p>
            <a:pPr algn="ct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卡挂失及黑名单功能</a:t>
            </a:r>
            <a:endParaRPr lang="zh-CN" altLang="en-US" sz="1405"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椭圆 34"/>
          <p:cNvSpPr/>
          <p:nvPr/>
        </p:nvSpPr>
        <p:spPr>
          <a:xfrm>
            <a:off x="3178846" y="4594000"/>
            <a:ext cx="671557" cy="863660"/>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sp>
        <p:nvSpPr>
          <p:cNvPr id="16" name="椭圆 34"/>
          <p:cNvSpPr/>
          <p:nvPr/>
        </p:nvSpPr>
        <p:spPr>
          <a:xfrm>
            <a:off x="5634751" y="4661711"/>
            <a:ext cx="671557" cy="863660"/>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sp>
        <p:nvSpPr>
          <p:cNvPr id="17" name="椭圆 34"/>
          <p:cNvSpPr/>
          <p:nvPr/>
        </p:nvSpPr>
        <p:spPr>
          <a:xfrm>
            <a:off x="8079407" y="4713225"/>
            <a:ext cx="671557" cy="863660"/>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nvGrpSpPr>
          <p:cNvPr id="18" name="组合 17"/>
          <p:cNvGrpSpPr/>
          <p:nvPr/>
        </p:nvGrpSpPr>
        <p:grpSpPr>
          <a:xfrm rot="10800000">
            <a:off x="4435812" y="4800335"/>
            <a:ext cx="741268" cy="963079"/>
            <a:chOff x="4020870" y="2194485"/>
            <a:chExt cx="1102258" cy="1432090"/>
          </a:xfrm>
          <a:effectLst>
            <a:outerShdw blurRad="444500" dist="254000" dir="8100000" algn="tr" rotWithShape="0">
              <a:prstClr val="black">
                <a:alpha val="50000"/>
              </a:prstClr>
            </a:outerShdw>
          </a:effectLst>
        </p:grpSpPr>
        <p:sp>
          <p:nvSpPr>
            <p:cNvPr id="19"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1" name="组合 20"/>
          <p:cNvGrpSpPr/>
          <p:nvPr/>
        </p:nvGrpSpPr>
        <p:grpSpPr>
          <a:xfrm rot="10800000">
            <a:off x="6821426" y="4827256"/>
            <a:ext cx="741268" cy="963079"/>
            <a:chOff x="4020870" y="2194485"/>
            <a:chExt cx="1102258" cy="1432090"/>
          </a:xfrm>
          <a:effectLst>
            <a:outerShdw blurRad="444500" dist="254000" dir="8100000" algn="tr" rotWithShape="0">
              <a:prstClr val="black">
                <a:alpha val="50000"/>
              </a:prstClr>
            </a:outerShdw>
          </a:effectLst>
        </p:grpSpPr>
        <p:sp>
          <p:nvSpPr>
            <p:cNvPr id="2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4" name="组合 23"/>
          <p:cNvGrpSpPr/>
          <p:nvPr/>
        </p:nvGrpSpPr>
        <p:grpSpPr>
          <a:xfrm rot="10800000">
            <a:off x="9249875" y="4670989"/>
            <a:ext cx="741268" cy="963079"/>
            <a:chOff x="4020870" y="2194485"/>
            <a:chExt cx="1102258" cy="1432090"/>
          </a:xfrm>
          <a:effectLst>
            <a:outerShdw blurRad="444500" dist="254000" dir="8100000" algn="tr" rotWithShape="0">
              <a:prstClr val="black">
                <a:alpha val="50000"/>
              </a:prstClr>
            </a:outerShdw>
          </a:effectLst>
        </p:grpSpPr>
        <p:sp>
          <p:nvSpPr>
            <p:cNvPr id="25"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sp>
        <p:nvSpPr>
          <p:cNvPr id="27" name="TextBox 26"/>
          <p:cNvSpPr txBox="1"/>
          <p:nvPr/>
        </p:nvSpPr>
        <p:spPr>
          <a:xfrm>
            <a:off x="3180717" y="4933937"/>
            <a:ext cx="332105" cy="415290"/>
          </a:xfrm>
          <a:prstGeom prst="rect">
            <a:avLst/>
          </a:prstGeom>
          <a:noFill/>
        </p:spPr>
        <p:txBody>
          <a:bodyPr wrap="none" rtlCol="0">
            <a:spAutoFit/>
          </a:bodyPr>
          <a:lstStyle/>
          <a:p>
            <a:r>
              <a:rPr lang="en-US" altLang="zh-CN" sz="2105"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3</a:t>
            </a:r>
            <a:endParaRPr lang="zh-CN" altLang="en-US" sz="210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TextBox 27"/>
          <p:cNvSpPr txBox="1"/>
          <p:nvPr/>
        </p:nvSpPr>
        <p:spPr>
          <a:xfrm>
            <a:off x="4495111" y="4962539"/>
            <a:ext cx="347980" cy="450850"/>
          </a:xfrm>
          <a:prstGeom prst="rect">
            <a:avLst/>
          </a:prstGeom>
          <a:noFill/>
        </p:spPr>
        <p:txBody>
          <a:bodyPr wrap="none" rtlCol="0">
            <a:spAutoFit/>
          </a:bodyPr>
          <a:lstStyle/>
          <a:p>
            <a:r>
              <a:rPr lang="en-US" altLang="zh-CN" sz="234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4</a:t>
            </a:r>
            <a:endParaRPr lang="zh-CN" altLang="en-US" sz="23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TextBox 28"/>
          <p:cNvSpPr txBox="1"/>
          <p:nvPr/>
        </p:nvSpPr>
        <p:spPr>
          <a:xfrm>
            <a:off x="5659195" y="4933937"/>
            <a:ext cx="332105" cy="415290"/>
          </a:xfrm>
          <a:prstGeom prst="rect">
            <a:avLst/>
          </a:prstGeom>
          <a:noFill/>
        </p:spPr>
        <p:txBody>
          <a:bodyPr wrap="none" rtlCol="0">
            <a:spAutoFit/>
          </a:bodyPr>
          <a:lstStyle/>
          <a:p>
            <a:r>
              <a:rPr lang="en-US" altLang="zh-CN" sz="2105"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5</a:t>
            </a:r>
            <a:endParaRPr lang="zh-CN" altLang="en-US" sz="210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TextBox 29"/>
          <p:cNvSpPr txBox="1"/>
          <p:nvPr/>
        </p:nvSpPr>
        <p:spPr>
          <a:xfrm>
            <a:off x="6837605" y="4951174"/>
            <a:ext cx="347980" cy="450850"/>
          </a:xfrm>
          <a:prstGeom prst="rect">
            <a:avLst/>
          </a:prstGeom>
          <a:noFill/>
        </p:spPr>
        <p:txBody>
          <a:bodyPr wrap="none" rtlCol="0">
            <a:spAutoFit/>
          </a:bodyPr>
          <a:lstStyle/>
          <a:p>
            <a:r>
              <a:rPr lang="en-US" altLang="zh-CN" sz="234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6</a:t>
            </a:r>
            <a:endParaRPr lang="zh-CN" altLang="en-US" sz="23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Box 30"/>
          <p:cNvSpPr txBox="1"/>
          <p:nvPr/>
        </p:nvSpPr>
        <p:spPr>
          <a:xfrm>
            <a:off x="8103851" y="5001025"/>
            <a:ext cx="332105" cy="415290"/>
          </a:xfrm>
          <a:prstGeom prst="rect">
            <a:avLst/>
          </a:prstGeom>
          <a:noFill/>
        </p:spPr>
        <p:txBody>
          <a:bodyPr wrap="none" rtlCol="0">
            <a:spAutoFit/>
          </a:bodyPr>
          <a:lstStyle/>
          <a:p>
            <a:r>
              <a:rPr lang="en-US" altLang="zh-CN" sz="2105"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7</a:t>
            </a:r>
            <a:endParaRPr lang="zh-CN" altLang="en-US" sz="210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TextBox 31"/>
          <p:cNvSpPr txBox="1"/>
          <p:nvPr/>
        </p:nvSpPr>
        <p:spPr>
          <a:xfrm>
            <a:off x="9264625" y="4835711"/>
            <a:ext cx="347980" cy="450850"/>
          </a:xfrm>
          <a:prstGeom prst="rect">
            <a:avLst/>
          </a:prstGeom>
          <a:noFill/>
        </p:spPr>
        <p:txBody>
          <a:bodyPr wrap="none" rtlCol="0">
            <a:spAutoFit/>
          </a:bodyPr>
          <a:lstStyle/>
          <a:p>
            <a:r>
              <a:rPr lang="en-US" altLang="zh-CN" sz="234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8</a:t>
            </a:r>
            <a:endParaRPr lang="zh-CN" altLang="en-US" sz="23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3" name="组合 32"/>
          <p:cNvGrpSpPr/>
          <p:nvPr/>
        </p:nvGrpSpPr>
        <p:grpSpPr>
          <a:xfrm rot="10800000">
            <a:off x="1991670" y="4746638"/>
            <a:ext cx="741268" cy="963079"/>
            <a:chOff x="4020870" y="2194485"/>
            <a:chExt cx="1102258" cy="1432090"/>
          </a:xfrm>
          <a:effectLst>
            <a:outerShdw blurRad="444500" dist="254000" dir="8100000" algn="tr" rotWithShape="0">
              <a:prstClr val="black">
                <a:alpha val="50000"/>
              </a:prstClr>
            </a:outerShdw>
          </a:effectLst>
        </p:grpSpPr>
        <p:sp>
          <p:nvSpPr>
            <p:cNvPr id="3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sp>
        <p:nvSpPr>
          <p:cNvPr id="36" name="TextBox 35"/>
          <p:cNvSpPr txBox="1"/>
          <p:nvPr/>
        </p:nvSpPr>
        <p:spPr>
          <a:xfrm>
            <a:off x="2070429" y="4902778"/>
            <a:ext cx="347980" cy="450850"/>
          </a:xfrm>
          <a:prstGeom prst="rect">
            <a:avLst/>
          </a:prstGeom>
          <a:noFill/>
        </p:spPr>
        <p:txBody>
          <a:bodyPr wrap="none" rtlCol="0">
            <a:spAutoFit/>
          </a:bodyPr>
          <a:lstStyle/>
          <a:p>
            <a:r>
              <a:rPr lang="en-US" altLang="zh-CN" sz="234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2</a:t>
            </a:r>
            <a:endParaRPr lang="zh-CN" altLang="en-US" sz="23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矩形 36"/>
          <p:cNvSpPr/>
          <p:nvPr/>
        </p:nvSpPr>
        <p:spPr>
          <a:xfrm>
            <a:off x="0" y="6612951"/>
            <a:ext cx="10692000" cy="117770"/>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sp>
        <p:nvSpPr>
          <p:cNvPr id="38" name="矩形 37"/>
          <p:cNvSpPr/>
          <p:nvPr/>
        </p:nvSpPr>
        <p:spPr>
          <a:xfrm>
            <a:off x="1830284" y="5839372"/>
            <a:ext cx="1062142" cy="524510"/>
          </a:xfrm>
          <a:prstGeom prst="rect">
            <a:avLst/>
          </a:prstGeom>
        </p:spPr>
        <p:txBody>
          <a:bodyPr wrap="square">
            <a:spAutoFit/>
          </a:bodyPr>
          <a:lstStyle/>
          <a:p>
            <a:pPr algn="ct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照片显示</a:t>
            </a:r>
            <a:endParaRPr lang="en-US" altLang="zh-CN"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algn="ct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语音播报</a:t>
            </a:r>
            <a:endParaRPr lang="zh-CN" altLang="en-US" sz="1405"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0" name="组合 39"/>
          <p:cNvGrpSpPr/>
          <p:nvPr/>
        </p:nvGrpSpPr>
        <p:grpSpPr>
          <a:xfrm rot="0">
            <a:off x="250222" y="605813"/>
            <a:ext cx="10080000" cy="417928"/>
            <a:chOff x="214282" y="142856"/>
            <a:chExt cx="7598078" cy="357190"/>
          </a:xfrm>
        </p:grpSpPr>
        <p:sp>
          <p:nvSpPr>
            <p:cNvPr id="43" name="TextBox 42"/>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Ebrima" panose="02000000000000000000" pitchFamily="2" charset="0"/>
                  <a:ea typeface="微软雅黑" panose="020B0503020204020204" pitchFamily="34" charset="-122"/>
                  <a:cs typeface="Ebrima" panose="02000000000000000000" pitchFamily="2" charset="0"/>
                </a:rPr>
                <a:t>消费</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基本功能介绍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44" name="矩形 43"/>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5" name="矩形 44"/>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46" name="直接连接符 45"/>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723900" y="1215390"/>
            <a:ext cx="9462135" cy="2245995"/>
            <a:chOff x="4304043" y="1286668"/>
            <a:chExt cx="3837944" cy="2757793"/>
          </a:xfrm>
          <a:effectLst>
            <a:outerShdw blurRad="381000" dist="254000" dir="8100000" algn="tr" rotWithShape="0">
              <a:prstClr val="black">
                <a:alpha val="40000"/>
              </a:prstClr>
            </a:outerShdw>
          </a:effectLst>
        </p:grpSpPr>
        <p:sp>
          <p:nvSpPr>
            <p:cNvPr id="48" name="圆角矩形 47"/>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9" name="圆角矩形 48"/>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51" name="矩形 50"/>
          <p:cNvSpPr/>
          <p:nvPr/>
        </p:nvSpPr>
        <p:spPr>
          <a:xfrm>
            <a:off x="882015" y="1411605"/>
            <a:ext cx="9086850" cy="2268855"/>
          </a:xfrm>
          <a:prstGeom prst="rect">
            <a:avLst/>
          </a:prstGeom>
        </p:spPr>
        <p:txBody>
          <a:bodyPr wrap="square">
            <a:spAutoFit/>
          </a:bodyPr>
          <a:lstStyle/>
          <a:p>
            <a:pPr marL="171450" indent="0" fontAlgn="auto">
              <a:lnSpc>
                <a:spcPct val="140000"/>
              </a:lnSpc>
              <a:buFont typeface="Wingdings" panose="05000000000000000000" pitchFamily="2" charset="2"/>
              <a:buChar char="u"/>
            </a:pPr>
            <a:r>
              <a:rPr lang="zh-CN" altLang="zh-CN" sz="1300" dirty="0">
                <a:latin typeface="微软雅黑" panose="020B0503020204020204" pitchFamily="34" charset="-122"/>
                <a:ea typeface="微软雅黑" panose="020B0503020204020204" pitchFamily="34" charset="-122"/>
              </a:rPr>
              <a:t>操作员可随时查看本机终端报表、日报表、餐报表，了解交易</a:t>
            </a:r>
            <a:r>
              <a:rPr lang="zh-CN" altLang="zh-CN" sz="1300" dirty="0" smtClean="0">
                <a:latin typeface="微软雅黑" panose="020B0503020204020204" pitchFamily="34" charset="-122"/>
                <a:ea typeface="微软雅黑" panose="020B0503020204020204" pitchFamily="34" charset="-122"/>
              </a:rPr>
              <a:t>详情</a:t>
            </a:r>
            <a:endParaRPr lang="en-US" altLang="zh-CN" sz="1300" dirty="0" smtClean="0">
              <a:latin typeface="微软雅黑" panose="020B0503020204020204" pitchFamily="34" charset="-122"/>
              <a:ea typeface="微软雅黑" panose="020B0503020204020204" pitchFamily="34" charset="-122"/>
            </a:endParaRPr>
          </a:p>
          <a:p>
            <a:pPr marL="171450" indent="0" fontAlgn="auto">
              <a:lnSpc>
                <a:spcPct val="140000"/>
              </a:lnSpc>
              <a:buFont typeface="Wingdings" panose="05000000000000000000" pitchFamily="2" charset="2"/>
              <a:buChar char="u"/>
            </a:pPr>
            <a:r>
              <a:rPr lang="zh-CN" altLang="zh-CN" sz="1300" dirty="0">
                <a:latin typeface="微软雅黑" panose="020B0503020204020204" pitchFamily="34" charset="-122"/>
                <a:ea typeface="微软雅黑" panose="020B0503020204020204" pitchFamily="34" charset="-122"/>
              </a:rPr>
              <a:t>终端中卡挂失记录保存机制保证了临界状态下的卡片操作记录不</a:t>
            </a:r>
            <a:r>
              <a:rPr lang="zh-CN" altLang="zh-CN" sz="1300" dirty="0" smtClean="0">
                <a:latin typeface="微软雅黑" panose="020B0503020204020204" pitchFamily="34" charset="-122"/>
                <a:ea typeface="微软雅黑" panose="020B0503020204020204" pitchFamily="34" charset="-122"/>
              </a:rPr>
              <a:t>丢失</a:t>
            </a:r>
            <a:endParaRPr lang="en-US" altLang="zh-CN" sz="1300" dirty="0" smtClean="0">
              <a:latin typeface="微软雅黑" panose="020B0503020204020204" pitchFamily="34" charset="-122"/>
              <a:ea typeface="微软雅黑" panose="020B0503020204020204" pitchFamily="34" charset="-122"/>
            </a:endParaRPr>
          </a:p>
          <a:p>
            <a:pPr marL="171450" indent="0" fontAlgn="auto">
              <a:lnSpc>
                <a:spcPct val="140000"/>
              </a:lnSpc>
              <a:buFont typeface="Wingdings" panose="05000000000000000000" pitchFamily="2" charset="2"/>
              <a:buChar char="u"/>
            </a:pPr>
            <a:r>
              <a:rPr lang="zh-CN" altLang="zh-CN" sz="1300" dirty="0" smtClean="0">
                <a:latin typeface="微软雅黑" panose="020B0503020204020204" pitchFamily="34" charset="-122"/>
                <a:ea typeface="微软雅黑" panose="020B0503020204020204" pitchFamily="34" charset="-122"/>
              </a:rPr>
              <a:t>联机</a:t>
            </a:r>
            <a:r>
              <a:rPr lang="zh-CN" altLang="zh-CN" sz="1300" dirty="0">
                <a:latin typeface="微软雅黑" panose="020B0503020204020204" pitchFamily="34" charset="-122"/>
                <a:ea typeface="微软雅黑" panose="020B0503020204020204" pitchFamily="34" charset="-122"/>
              </a:rPr>
              <a:t>状态下，平台会回收终端记录</a:t>
            </a:r>
            <a:r>
              <a:rPr lang="en-US" altLang="zh-CN" sz="1300" dirty="0">
                <a:latin typeface="微软雅黑" panose="020B0503020204020204" pitchFamily="34" charset="-122"/>
                <a:ea typeface="微软雅黑" panose="020B0503020204020204" pitchFamily="34" charset="-122"/>
              </a:rPr>
              <a:t>,</a:t>
            </a:r>
            <a:r>
              <a:rPr lang="zh-CN" altLang="zh-CN" sz="1300" dirty="0">
                <a:latin typeface="微软雅黑" panose="020B0503020204020204" pitchFamily="34" charset="-122"/>
                <a:ea typeface="微软雅黑" panose="020B0503020204020204" pitchFamily="34" charset="-122"/>
              </a:rPr>
              <a:t>上传到服务器。终端的办卡</a:t>
            </a:r>
            <a:r>
              <a:rPr lang="en-US" altLang="zh-CN" sz="1300" dirty="0">
                <a:latin typeface="微软雅黑" panose="020B0503020204020204" pitchFamily="34" charset="-122"/>
                <a:ea typeface="微软雅黑" panose="020B0503020204020204" pitchFamily="34" charset="-122"/>
              </a:rPr>
              <a:t>,</a:t>
            </a:r>
            <a:r>
              <a:rPr lang="zh-CN" altLang="zh-CN" sz="1300" dirty="0">
                <a:latin typeface="微软雅黑" panose="020B0503020204020204" pitchFamily="34" charset="-122"/>
                <a:ea typeface="微软雅黑" panose="020B0503020204020204" pitchFamily="34" charset="-122"/>
              </a:rPr>
              <a:t>重新办卡，存款</a:t>
            </a:r>
            <a:r>
              <a:rPr lang="en-US" altLang="zh-CN" sz="1300" dirty="0">
                <a:latin typeface="微软雅黑" panose="020B0503020204020204" pitchFamily="34" charset="-122"/>
                <a:ea typeface="微软雅黑" panose="020B0503020204020204" pitchFamily="34" charset="-122"/>
              </a:rPr>
              <a:t>,</a:t>
            </a:r>
            <a:r>
              <a:rPr lang="zh-CN" altLang="zh-CN" sz="1300" dirty="0">
                <a:latin typeface="微软雅黑" panose="020B0503020204020204" pitchFamily="34" charset="-122"/>
                <a:ea typeface="微软雅黑" panose="020B0503020204020204" pitchFamily="34" charset="-122"/>
              </a:rPr>
              <a:t>取款</a:t>
            </a:r>
            <a:r>
              <a:rPr lang="en-US" altLang="zh-CN" sz="1300" dirty="0">
                <a:latin typeface="微软雅黑" panose="020B0503020204020204" pitchFamily="34" charset="-122"/>
                <a:ea typeface="微软雅黑" panose="020B0503020204020204" pitchFamily="34" charset="-122"/>
              </a:rPr>
              <a:t>,</a:t>
            </a:r>
            <a:r>
              <a:rPr lang="zh-CN" altLang="zh-CN" sz="1300" dirty="0">
                <a:latin typeface="微软雅黑" panose="020B0503020204020204" pitchFamily="34" charset="-122"/>
                <a:ea typeface="微软雅黑" panose="020B0503020204020204" pitchFamily="34" charset="-122"/>
              </a:rPr>
              <a:t>挂失</a:t>
            </a:r>
            <a:r>
              <a:rPr lang="en-US" altLang="zh-CN" sz="1300" dirty="0">
                <a:latin typeface="微软雅黑" panose="020B0503020204020204" pitchFamily="34" charset="-122"/>
                <a:ea typeface="微软雅黑" panose="020B0503020204020204" pitchFamily="34" charset="-122"/>
              </a:rPr>
              <a:t>,</a:t>
            </a:r>
            <a:r>
              <a:rPr lang="zh-CN" altLang="zh-CN" sz="1300" dirty="0">
                <a:latin typeface="微软雅黑" panose="020B0503020204020204" pitchFamily="34" charset="-122"/>
                <a:ea typeface="微软雅黑" panose="020B0503020204020204" pitchFamily="34" charset="-122"/>
              </a:rPr>
              <a:t>补助等信息会实时上传到一卡通</a:t>
            </a:r>
            <a:r>
              <a:rPr lang="zh-CN" altLang="zh-CN" sz="1300" dirty="0" smtClean="0">
                <a:latin typeface="微软雅黑" panose="020B0503020204020204" pitchFamily="34" charset="-122"/>
                <a:ea typeface="微软雅黑" panose="020B0503020204020204" pitchFamily="34" charset="-122"/>
              </a:rPr>
              <a:t>平台</a:t>
            </a:r>
            <a:endParaRPr lang="en-US" altLang="zh-CN" sz="1300" dirty="0">
              <a:latin typeface="微软雅黑" panose="020B0503020204020204" pitchFamily="34" charset="-122"/>
              <a:ea typeface="微软雅黑" panose="020B0503020204020204" pitchFamily="34" charset="-122"/>
            </a:endParaRPr>
          </a:p>
          <a:p>
            <a:pPr marL="171450" indent="0" fontAlgn="auto">
              <a:lnSpc>
                <a:spcPct val="140000"/>
              </a:lnSpc>
              <a:buFont typeface="Wingdings" panose="05000000000000000000" pitchFamily="2" charset="2"/>
              <a:buChar char="u"/>
            </a:pPr>
            <a:r>
              <a:rPr lang="zh-CN" altLang="zh-CN" sz="1300" dirty="0" smtClean="0">
                <a:latin typeface="微软雅黑" panose="020B0503020204020204" pitchFamily="34" charset="-122"/>
                <a:ea typeface="微软雅黑" panose="020B0503020204020204" pitchFamily="34" charset="-122"/>
              </a:rPr>
              <a:t>断</a:t>
            </a:r>
            <a:r>
              <a:rPr lang="zh-CN" altLang="zh-CN" sz="1300" dirty="0">
                <a:latin typeface="微软雅黑" panose="020B0503020204020204" pitchFamily="34" charset="-122"/>
                <a:ea typeface="微软雅黑" panose="020B0503020204020204" pitchFamily="34" charset="-122"/>
              </a:rPr>
              <a:t>网情况下</a:t>
            </a:r>
            <a:r>
              <a:rPr lang="en-US" altLang="zh-CN" sz="1300" dirty="0">
                <a:latin typeface="微软雅黑" panose="020B0503020204020204" pitchFamily="34" charset="-122"/>
                <a:ea typeface="微软雅黑" panose="020B0503020204020204" pitchFamily="34" charset="-122"/>
              </a:rPr>
              <a:t>,</a:t>
            </a:r>
            <a:r>
              <a:rPr lang="zh-CN" altLang="zh-CN" sz="1300" dirty="0">
                <a:latin typeface="微软雅黑" panose="020B0503020204020204" pitchFamily="34" charset="-122"/>
                <a:ea typeface="微软雅黑" panose="020B0503020204020204" pitchFamily="34" charset="-122"/>
              </a:rPr>
              <a:t>支持</a:t>
            </a:r>
            <a:r>
              <a:rPr lang="en-US" altLang="zh-CN" sz="1300" dirty="0">
                <a:latin typeface="微软雅黑" panose="020B0503020204020204" pitchFamily="34" charset="-122"/>
                <a:ea typeface="微软雅黑" panose="020B0503020204020204" pitchFamily="34" charset="-122"/>
              </a:rPr>
              <a:t>U</a:t>
            </a:r>
            <a:r>
              <a:rPr lang="zh-CN" altLang="zh-CN" sz="1300" dirty="0">
                <a:latin typeface="微软雅黑" panose="020B0503020204020204" pitchFamily="34" charset="-122"/>
                <a:ea typeface="微软雅黑" panose="020B0503020204020204" pitchFamily="34" charset="-122"/>
              </a:rPr>
              <a:t>盘上传</a:t>
            </a:r>
            <a:r>
              <a:rPr lang="en-US" altLang="zh-CN" sz="1300" dirty="0">
                <a:latin typeface="微软雅黑" panose="020B0503020204020204" pitchFamily="34" charset="-122"/>
                <a:ea typeface="微软雅黑" panose="020B0503020204020204" pitchFamily="34" charset="-122"/>
              </a:rPr>
              <a:t>,</a:t>
            </a:r>
            <a:r>
              <a:rPr lang="zh-CN" altLang="zh-CN" sz="1300" dirty="0">
                <a:latin typeface="微软雅黑" panose="020B0503020204020204" pitchFamily="34" charset="-122"/>
                <a:ea typeface="微软雅黑" panose="020B0503020204020204" pitchFamily="34" charset="-122"/>
              </a:rPr>
              <a:t>下载各种</a:t>
            </a:r>
            <a:r>
              <a:rPr lang="zh-CN" altLang="zh-CN" sz="1300" dirty="0" smtClean="0">
                <a:latin typeface="微软雅黑" panose="020B0503020204020204" pitchFamily="34" charset="-122"/>
                <a:ea typeface="微软雅黑" panose="020B0503020204020204" pitchFamily="34" charset="-122"/>
              </a:rPr>
              <a:t>信息</a:t>
            </a:r>
            <a:endParaRPr lang="en-US" altLang="zh-CN" sz="1300" dirty="0" smtClean="0">
              <a:latin typeface="微软雅黑" panose="020B0503020204020204" pitchFamily="34" charset="-122"/>
              <a:ea typeface="微软雅黑" panose="020B0503020204020204" pitchFamily="34" charset="-122"/>
            </a:endParaRPr>
          </a:p>
          <a:p>
            <a:pPr marL="171450" indent="0" fontAlgn="auto">
              <a:lnSpc>
                <a:spcPct val="140000"/>
              </a:lnSpc>
              <a:buFont typeface="Wingdings" panose="05000000000000000000" pitchFamily="2" charset="2"/>
              <a:buChar char="u"/>
            </a:pPr>
            <a:r>
              <a:rPr lang="zh-CN" altLang="zh-CN" sz="1300" dirty="0" smtClean="0">
                <a:latin typeface="微软雅黑" panose="020B0503020204020204" pitchFamily="34" charset="-122"/>
                <a:ea typeface="微软雅黑" panose="020B0503020204020204" pitchFamily="34" charset="-122"/>
              </a:rPr>
              <a:t>支持</a:t>
            </a:r>
            <a:r>
              <a:rPr lang="zh-CN" altLang="zh-CN" sz="1300" dirty="0">
                <a:latin typeface="微软雅黑" panose="020B0503020204020204" pitchFamily="34" charset="-122"/>
                <a:ea typeface="微软雅黑" panose="020B0503020204020204" pitchFamily="34" charset="-122"/>
              </a:rPr>
              <a:t>限次，限额，限制消费机场所等各种</a:t>
            </a:r>
            <a:r>
              <a:rPr lang="zh-CN" altLang="zh-CN" sz="1300" dirty="0" smtClean="0">
                <a:latin typeface="微软雅黑" panose="020B0503020204020204" pitchFamily="34" charset="-122"/>
                <a:ea typeface="微软雅黑" panose="020B0503020204020204" pitchFamily="34" charset="-122"/>
              </a:rPr>
              <a:t>功能</a:t>
            </a:r>
            <a:endParaRPr lang="zh-CN" altLang="zh-CN" sz="1300" dirty="0">
              <a:latin typeface="微软雅黑" panose="020B0503020204020204" pitchFamily="34" charset="-122"/>
              <a:ea typeface="微软雅黑" panose="020B0503020204020204" pitchFamily="34" charset="-122"/>
            </a:endParaRPr>
          </a:p>
          <a:p>
            <a:pPr indent="0" fontAlgn="auto">
              <a:lnSpc>
                <a:spcPct val="150000"/>
              </a:lnSpc>
            </a:pPr>
            <a:endParaRPr lang="zh-CN" altLang="zh-CN" sz="1300" dirty="0">
              <a:latin typeface="微软雅黑" panose="020B0503020204020204" pitchFamily="34" charset="-122"/>
              <a:ea typeface="微软雅黑" panose="020B0503020204020204" pitchFamily="34" charset="-122"/>
            </a:endParaRPr>
          </a:p>
          <a:p>
            <a:endParaRPr lang="zh-CN" altLang="zh-CN" sz="1300" dirty="0">
              <a:latin typeface="微软雅黑" panose="020B0503020204020204" pitchFamily="34" charset="-122"/>
              <a:ea typeface="微软雅黑" panose="020B0503020204020204" pitchFamily="34" charset="-122"/>
            </a:endParaRPr>
          </a:p>
        </p:txBody>
      </p:sp>
      <p:grpSp>
        <p:nvGrpSpPr>
          <p:cNvPr id="13" name="组合 12"/>
          <p:cNvGrpSpPr/>
          <p:nvPr/>
        </p:nvGrpSpPr>
        <p:grpSpPr>
          <a:xfrm>
            <a:off x="8562975" y="2625725"/>
            <a:ext cx="1249680" cy="692150"/>
            <a:chOff x="13485" y="4135"/>
            <a:chExt cx="1968" cy="1090"/>
          </a:xfrm>
        </p:grpSpPr>
        <p:sp>
          <p:nvSpPr>
            <p:cNvPr id="52" name="椭圆 51"/>
            <p:cNvSpPr/>
            <p:nvPr/>
          </p:nvSpPr>
          <p:spPr>
            <a:xfrm rot="10498052">
              <a:off x="14464" y="4743"/>
              <a:ext cx="463" cy="463"/>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53" name="组合 52"/>
            <p:cNvGrpSpPr/>
            <p:nvPr/>
          </p:nvGrpSpPr>
          <p:grpSpPr>
            <a:xfrm>
              <a:off x="14551" y="4135"/>
              <a:ext cx="498" cy="498"/>
              <a:chOff x="304800" y="673100"/>
              <a:chExt cx="4000500" cy="4000500"/>
            </a:xfrm>
            <a:effectLst>
              <a:outerShdw blurRad="50800" dist="38100" dir="5400000" algn="t" rotWithShape="0">
                <a:prstClr val="black">
                  <a:alpha val="40000"/>
                </a:prstClr>
              </a:outerShdw>
            </a:effectLst>
          </p:grpSpPr>
          <p:sp>
            <p:nvSpPr>
              <p:cNvPr id="54" name="同心圆 5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55" name="椭圆 5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56" name="椭圆 55"/>
            <p:cNvSpPr/>
            <p:nvPr/>
          </p:nvSpPr>
          <p:spPr>
            <a:xfrm rot="10498052">
              <a:off x="15205" y="4698"/>
              <a:ext cx="248" cy="248"/>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7" name="椭圆 56"/>
            <p:cNvSpPr/>
            <p:nvPr/>
          </p:nvSpPr>
          <p:spPr>
            <a:xfrm rot="10498052">
              <a:off x="13974" y="4472"/>
              <a:ext cx="248" cy="248"/>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58" name="组合 57"/>
            <p:cNvGrpSpPr/>
            <p:nvPr/>
          </p:nvGrpSpPr>
          <p:grpSpPr>
            <a:xfrm>
              <a:off x="13485" y="4889"/>
              <a:ext cx="336" cy="336"/>
              <a:chOff x="304800" y="673100"/>
              <a:chExt cx="4000500" cy="4000500"/>
            </a:xfrm>
            <a:effectLst>
              <a:outerShdw blurRad="50800" dist="38100" dir="5400000" algn="t" rotWithShape="0">
                <a:prstClr val="black">
                  <a:alpha val="4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60" name="椭圆 5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gr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grpId="0" nodeType="afterEffect" p14:presetBounceEnd="44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44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44000">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14:presetBounceEnd="44000">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14:bounceEnd="44000">
                                          <p:cBhvr additive="base">
                                            <p:cTn id="16" dur="500" fill="hold"/>
                                            <p:tgtEl>
                                              <p:spTgt spid="33"/>
                                            </p:tgtEl>
                                            <p:attrNameLst>
                                              <p:attrName>ppt_x</p:attrName>
                                            </p:attrNameLst>
                                          </p:cBhvr>
                                          <p:tavLst>
                                            <p:tav tm="0">
                                              <p:val>
                                                <p:strVal val="0-#ppt_w/2"/>
                                              </p:val>
                                            </p:tav>
                                            <p:tav tm="100000">
                                              <p:val>
                                                <p:strVal val="#ppt_x"/>
                                              </p:val>
                                            </p:tav>
                                          </p:tavLst>
                                        </p:anim>
                                        <p:anim calcmode="lin" valueType="num" p14:bounceEnd="44000">
                                          <p:cBhvr additive="base">
                                            <p:cTn id="17" dur="500" fill="hold"/>
                                            <p:tgtEl>
                                              <p:spTgt spid="3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14:presetBounceEnd="44000">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14:bounceEnd="44000">
                                          <p:cBhvr additive="base">
                                            <p:cTn id="21" dur="500" fill="hold"/>
                                            <p:tgtEl>
                                              <p:spTgt spid="15"/>
                                            </p:tgtEl>
                                            <p:attrNameLst>
                                              <p:attrName>ppt_x</p:attrName>
                                            </p:attrNameLst>
                                          </p:cBhvr>
                                          <p:tavLst>
                                            <p:tav tm="0">
                                              <p:val>
                                                <p:strVal val="0-#ppt_w/2"/>
                                              </p:val>
                                            </p:tav>
                                            <p:tav tm="100000">
                                              <p:val>
                                                <p:strVal val="#ppt_x"/>
                                              </p:val>
                                            </p:tav>
                                          </p:tavLst>
                                        </p:anim>
                                        <p:anim calcmode="lin" valueType="num" p14:bounceEnd="44000">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nodeType="afterEffect" p14:presetBounceEnd="44000">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14:bounceEnd="44000">
                                          <p:cBhvr additive="base">
                                            <p:cTn id="26" dur="500" fill="hold"/>
                                            <p:tgtEl>
                                              <p:spTgt spid="18"/>
                                            </p:tgtEl>
                                            <p:attrNameLst>
                                              <p:attrName>ppt_x</p:attrName>
                                            </p:attrNameLst>
                                          </p:cBhvr>
                                          <p:tavLst>
                                            <p:tav tm="0">
                                              <p:val>
                                                <p:strVal val="0-#ppt_w/2"/>
                                              </p:val>
                                            </p:tav>
                                            <p:tav tm="100000">
                                              <p:val>
                                                <p:strVal val="#ppt_x"/>
                                              </p:val>
                                            </p:tav>
                                          </p:tavLst>
                                        </p:anim>
                                        <p:anim calcmode="lin" valueType="num" p14:bounceEnd="44000">
                                          <p:cBhvr additive="base">
                                            <p:cTn id="27" dur="500" fill="hold"/>
                                            <p:tgtEl>
                                              <p:spTgt spid="18"/>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fill="hold" grpId="0" nodeType="afterEffect" p14:presetBounceEnd="44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44000">
                                          <p:cBhvr additive="base">
                                            <p:cTn id="31" dur="500" fill="hold"/>
                                            <p:tgtEl>
                                              <p:spTgt spid="16"/>
                                            </p:tgtEl>
                                            <p:attrNameLst>
                                              <p:attrName>ppt_x</p:attrName>
                                            </p:attrNameLst>
                                          </p:cBhvr>
                                          <p:tavLst>
                                            <p:tav tm="0">
                                              <p:val>
                                                <p:strVal val="0-#ppt_w/2"/>
                                              </p:val>
                                            </p:tav>
                                            <p:tav tm="100000">
                                              <p:val>
                                                <p:strVal val="#ppt_x"/>
                                              </p:val>
                                            </p:tav>
                                          </p:tavLst>
                                        </p:anim>
                                        <p:anim calcmode="lin" valueType="num" p14:bounceEnd="44000">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8" fill="hold" nodeType="afterEffect" p14:presetBounceEnd="44000">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14:bounceEnd="44000">
                                          <p:cBhvr additive="base">
                                            <p:cTn id="36" dur="500" fill="hold"/>
                                            <p:tgtEl>
                                              <p:spTgt spid="21"/>
                                            </p:tgtEl>
                                            <p:attrNameLst>
                                              <p:attrName>ppt_x</p:attrName>
                                            </p:attrNameLst>
                                          </p:cBhvr>
                                          <p:tavLst>
                                            <p:tav tm="0">
                                              <p:val>
                                                <p:strVal val="0-#ppt_w/2"/>
                                              </p:val>
                                            </p:tav>
                                            <p:tav tm="100000">
                                              <p:val>
                                                <p:strVal val="#ppt_x"/>
                                              </p:val>
                                            </p:tav>
                                          </p:tavLst>
                                        </p:anim>
                                        <p:anim calcmode="lin" valueType="num" p14:bounceEnd="44000">
                                          <p:cBhvr additive="base">
                                            <p:cTn id="37" dur="500" fill="hold"/>
                                            <p:tgtEl>
                                              <p:spTgt spid="21"/>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2" presetClass="entr" presetSubtype="8" fill="hold" grpId="0" nodeType="afterEffect" p14:presetBounceEnd="44000">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14:bounceEnd="44000">
                                          <p:cBhvr additive="base">
                                            <p:cTn id="41" dur="500" fill="hold"/>
                                            <p:tgtEl>
                                              <p:spTgt spid="17"/>
                                            </p:tgtEl>
                                            <p:attrNameLst>
                                              <p:attrName>ppt_x</p:attrName>
                                            </p:attrNameLst>
                                          </p:cBhvr>
                                          <p:tavLst>
                                            <p:tav tm="0">
                                              <p:val>
                                                <p:strVal val="0-#ppt_w/2"/>
                                              </p:val>
                                            </p:tav>
                                            <p:tav tm="100000">
                                              <p:val>
                                                <p:strVal val="#ppt_x"/>
                                              </p:val>
                                            </p:tav>
                                          </p:tavLst>
                                        </p:anim>
                                        <p:anim calcmode="lin" valueType="num" p14:bounceEnd="44000">
                                          <p:cBhvr additive="base">
                                            <p:cTn id="42" dur="500" fill="hold"/>
                                            <p:tgtEl>
                                              <p:spTgt spid="17"/>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2" presetClass="entr" presetSubtype="8" fill="hold" nodeType="afterEffect" p14:presetBounceEnd="44000">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14:bounceEnd="44000">
                                          <p:cBhvr additive="base">
                                            <p:cTn id="46" dur="500" fill="hold"/>
                                            <p:tgtEl>
                                              <p:spTgt spid="24"/>
                                            </p:tgtEl>
                                            <p:attrNameLst>
                                              <p:attrName>ppt_x</p:attrName>
                                            </p:attrNameLst>
                                          </p:cBhvr>
                                          <p:tavLst>
                                            <p:tav tm="0">
                                              <p:val>
                                                <p:strVal val="0-#ppt_w/2"/>
                                              </p:val>
                                            </p:tav>
                                            <p:tav tm="100000">
                                              <p:val>
                                                <p:strVal val="#ppt_x"/>
                                              </p:val>
                                            </p:tav>
                                          </p:tavLst>
                                        </p:anim>
                                        <p:anim calcmode="lin" valueType="num" p14:bounceEnd="44000">
                                          <p:cBhvr additive="base">
                                            <p:cTn id="47" dur="500" fill="hold"/>
                                            <p:tgtEl>
                                              <p:spTgt spid="24"/>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10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par>
                                    <p:cTn id="58" presetID="10" presetClass="entr" presetSubtype="0" fill="hold" grpId="0" nodeType="withEffect">
                                      <p:stCondLst>
                                        <p:cond delay="20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par>
                                    <p:cTn id="61" presetID="10" presetClass="entr" presetSubtype="0" fill="hold" grpId="0" nodeType="withEffect">
                                      <p:stCondLst>
                                        <p:cond delay="30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60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par>
                                    <p:cTn id="67" presetID="10" presetClass="entr" presetSubtype="0" fill="hold" grpId="0" nodeType="withEffect">
                                      <p:stCondLst>
                                        <p:cond delay="70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500"/>
                                            <p:tgtEl>
                                              <p:spTgt spid="36"/>
                                            </p:tgtEl>
                                          </p:cBhvr>
                                        </p:animEffect>
                                      </p:childTnLst>
                                    </p:cTn>
                                  </p:par>
                                  <p:par>
                                    <p:cTn id="70" presetID="10" presetClass="entr" presetSubtype="0" fill="hold" grpId="0" nodeType="withEffect">
                                      <p:stCondLst>
                                        <p:cond delay="90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childTnLst>
                              </p:cTn>
                            </p:par>
                            <p:par>
                              <p:cTn id="73" fill="hold">
                                <p:stCondLst>
                                  <p:cond delay="5000"/>
                                </p:stCondLst>
                                <p:childTnLst>
                                  <p:par>
                                    <p:cTn id="74" presetID="2" presetClass="entr" presetSubtype="4"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 calcmode="lin" valueType="num">
                                          <p:cBhvr additive="base">
                                            <p:cTn id="76" dur="500" fill="hold"/>
                                            <p:tgtEl>
                                              <p:spTgt spid="11"/>
                                            </p:tgtEl>
                                            <p:attrNameLst>
                                              <p:attrName>ppt_x</p:attrName>
                                            </p:attrNameLst>
                                          </p:cBhvr>
                                          <p:tavLst>
                                            <p:tav tm="0">
                                              <p:val>
                                                <p:strVal val="#ppt_x"/>
                                              </p:val>
                                            </p:tav>
                                            <p:tav tm="100000">
                                              <p:val>
                                                <p:strVal val="#ppt_x"/>
                                              </p:val>
                                            </p:tav>
                                          </p:tavLst>
                                        </p:anim>
                                        <p:anim calcmode="lin" valueType="num">
                                          <p:cBhvr additive="base">
                                            <p:cTn id="77" dur="500" fill="hold"/>
                                            <p:tgtEl>
                                              <p:spTgt spid="11"/>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10"/>
                                            </p:tgtEl>
                                            <p:attrNameLst>
                                              <p:attrName>style.visibility</p:attrName>
                                            </p:attrNameLst>
                                          </p:cBhvr>
                                          <p:to>
                                            <p:strVal val="visible"/>
                                          </p:to>
                                        </p:set>
                                        <p:anim calcmode="lin" valueType="num">
                                          <p:cBhvr additive="base">
                                            <p:cTn id="80" dur="500" fill="hold"/>
                                            <p:tgtEl>
                                              <p:spTgt spid="10"/>
                                            </p:tgtEl>
                                            <p:attrNameLst>
                                              <p:attrName>ppt_x</p:attrName>
                                            </p:attrNameLst>
                                          </p:cBhvr>
                                          <p:tavLst>
                                            <p:tav tm="0">
                                              <p:val>
                                                <p:strVal val="#ppt_x"/>
                                              </p:val>
                                            </p:tav>
                                            <p:tav tm="100000">
                                              <p:val>
                                                <p:strVal val="#ppt_x"/>
                                              </p:val>
                                            </p:tav>
                                          </p:tavLst>
                                        </p:anim>
                                        <p:anim calcmode="lin" valueType="num">
                                          <p:cBhvr additive="base">
                                            <p:cTn id="81" dur="500" fill="hold"/>
                                            <p:tgtEl>
                                              <p:spTgt spid="10"/>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additive="base">
                                            <p:cTn id="84" dur="500" fill="hold"/>
                                            <p:tgtEl>
                                              <p:spTgt spid="12"/>
                                            </p:tgtEl>
                                            <p:attrNameLst>
                                              <p:attrName>ppt_x</p:attrName>
                                            </p:attrNameLst>
                                          </p:cBhvr>
                                          <p:tavLst>
                                            <p:tav tm="0">
                                              <p:val>
                                                <p:strVal val="#ppt_x"/>
                                              </p:val>
                                            </p:tav>
                                            <p:tav tm="100000">
                                              <p:val>
                                                <p:strVal val="#ppt_x"/>
                                              </p:val>
                                            </p:tav>
                                          </p:tavLst>
                                        </p:anim>
                                        <p:anim calcmode="lin" valueType="num">
                                          <p:cBhvr additive="base">
                                            <p:cTn id="85" dur="500" fill="hold"/>
                                            <p:tgtEl>
                                              <p:spTgt spid="12"/>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14"/>
                                            </p:tgtEl>
                                            <p:attrNameLst>
                                              <p:attrName>style.visibility</p:attrName>
                                            </p:attrNameLst>
                                          </p:cBhvr>
                                          <p:to>
                                            <p:strVal val="visible"/>
                                          </p:to>
                                        </p:set>
                                        <p:anim calcmode="lin" valueType="num">
                                          <p:cBhvr additive="base">
                                            <p:cTn id="88" dur="500" fill="hold"/>
                                            <p:tgtEl>
                                              <p:spTgt spid="14"/>
                                            </p:tgtEl>
                                            <p:attrNameLst>
                                              <p:attrName>ppt_x</p:attrName>
                                            </p:attrNameLst>
                                          </p:cBhvr>
                                          <p:tavLst>
                                            <p:tav tm="0">
                                              <p:val>
                                                <p:strVal val="#ppt_x"/>
                                              </p:val>
                                            </p:tav>
                                            <p:tav tm="100000">
                                              <p:val>
                                                <p:strVal val="#ppt_x"/>
                                              </p:val>
                                            </p:tav>
                                          </p:tavLst>
                                        </p:anim>
                                        <p:anim calcmode="lin" valueType="num">
                                          <p:cBhvr additive="base">
                                            <p:cTn id="89" dur="500" fill="hold"/>
                                            <p:tgtEl>
                                              <p:spTgt spid="14"/>
                                            </p:tgtEl>
                                            <p:attrNameLst>
                                              <p:attrName>ppt_y</p:attrName>
                                            </p:attrNameLst>
                                          </p:cBhvr>
                                          <p:tavLst>
                                            <p:tav tm="0">
                                              <p:val>
                                                <p:strVal val="1+#ppt_h/2"/>
                                              </p:val>
                                            </p:tav>
                                            <p:tav tm="100000">
                                              <p:val>
                                                <p:strVal val="#ppt_y"/>
                                              </p:val>
                                            </p:tav>
                                          </p:tavLst>
                                        </p:anim>
                                      </p:childTnLst>
                                    </p:cTn>
                                  </p:par>
                                  <p:par>
                                    <p:cTn id="90" presetID="2" presetClass="entr" presetSubtype="1" fill="hold" grpId="0" nodeType="withEffect">
                                      <p:stCondLst>
                                        <p:cond delay="0"/>
                                      </p:stCondLst>
                                      <p:childTnLst>
                                        <p:set>
                                          <p:cBhvr>
                                            <p:cTn id="91" dur="1" fill="hold">
                                              <p:stCondLst>
                                                <p:cond delay="0"/>
                                              </p:stCondLst>
                                            </p:cTn>
                                            <p:tgtEl>
                                              <p:spTgt spid="7"/>
                                            </p:tgtEl>
                                            <p:attrNameLst>
                                              <p:attrName>style.visibility</p:attrName>
                                            </p:attrNameLst>
                                          </p:cBhvr>
                                          <p:to>
                                            <p:strVal val="visible"/>
                                          </p:to>
                                        </p:set>
                                        <p:anim calcmode="lin" valueType="num">
                                          <p:cBhvr additive="base">
                                            <p:cTn id="92" dur="500" fill="hold"/>
                                            <p:tgtEl>
                                              <p:spTgt spid="7"/>
                                            </p:tgtEl>
                                            <p:attrNameLst>
                                              <p:attrName>ppt_x</p:attrName>
                                            </p:attrNameLst>
                                          </p:cBhvr>
                                          <p:tavLst>
                                            <p:tav tm="0">
                                              <p:val>
                                                <p:strVal val="#ppt_x"/>
                                              </p:val>
                                            </p:tav>
                                            <p:tav tm="100000">
                                              <p:val>
                                                <p:strVal val="#ppt_x"/>
                                              </p:val>
                                            </p:tav>
                                          </p:tavLst>
                                        </p:anim>
                                        <p:anim calcmode="lin" valueType="num">
                                          <p:cBhvr additive="base">
                                            <p:cTn id="93" dur="500" fill="hold"/>
                                            <p:tgtEl>
                                              <p:spTgt spid="7"/>
                                            </p:tgtEl>
                                            <p:attrNameLst>
                                              <p:attrName>ppt_y</p:attrName>
                                            </p:attrNameLst>
                                          </p:cBhvr>
                                          <p:tavLst>
                                            <p:tav tm="0">
                                              <p:val>
                                                <p:strVal val="0-#ppt_h/2"/>
                                              </p:val>
                                            </p:tav>
                                            <p:tav tm="100000">
                                              <p:val>
                                                <p:strVal val="#ppt_y"/>
                                              </p:val>
                                            </p:tav>
                                          </p:tavLst>
                                        </p:anim>
                                      </p:childTnLst>
                                    </p:cTn>
                                  </p:par>
                                  <p:par>
                                    <p:cTn id="94" presetID="2" presetClass="entr" presetSubtype="1" fill="hold" grpId="0" nodeType="withEffect">
                                      <p:stCondLst>
                                        <p:cond delay="0"/>
                                      </p:stCondLst>
                                      <p:childTnLst>
                                        <p:set>
                                          <p:cBhvr>
                                            <p:cTn id="95" dur="1" fill="hold">
                                              <p:stCondLst>
                                                <p:cond delay="0"/>
                                              </p:stCondLst>
                                            </p:cTn>
                                            <p:tgtEl>
                                              <p:spTgt spid="9"/>
                                            </p:tgtEl>
                                            <p:attrNameLst>
                                              <p:attrName>style.visibility</p:attrName>
                                            </p:attrNameLst>
                                          </p:cBhvr>
                                          <p:to>
                                            <p:strVal val="visible"/>
                                          </p:to>
                                        </p:set>
                                        <p:anim calcmode="lin" valueType="num">
                                          <p:cBhvr additive="base">
                                            <p:cTn id="96" dur="500" fill="hold"/>
                                            <p:tgtEl>
                                              <p:spTgt spid="9"/>
                                            </p:tgtEl>
                                            <p:attrNameLst>
                                              <p:attrName>ppt_x</p:attrName>
                                            </p:attrNameLst>
                                          </p:cBhvr>
                                          <p:tavLst>
                                            <p:tav tm="0">
                                              <p:val>
                                                <p:strVal val="#ppt_x"/>
                                              </p:val>
                                            </p:tav>
                                            <p:tav tm="100000">
                                              <p:val>
                                                <p:strVal val="#ppt_x"/>
                                              </p:val>
                                            </p:tav>
                                          </p:tavLst>
                                        </p:anim>
                                        <p:anim calcmode="lin" valueType="num">
                                          <p:cBhvr additive="base">
                                            <p:cTn id="97" dur="500" fill="hold"/>
                                            <p:tgtEl>
                                              <p:spTgt spid="9"/>
                                            </p:tgtEl>
                                            <p:attrNameLst>
                                              <p:attrName>ppt_y</p:attrName>
                                            </p:attrNameLst>
                                          </p:cBhvr>
                                          <p:tavLst>
                                            <p:tav tm="0">
                                              <p:val>
                                                <p:strVal val="0-#ppt_h/2"/>
                                              </p:val>
                                            </p:tav>
                                            <p:tav tm="100000">
                                              <p:val>
                                                <p:strVal val="#ppt_y"/>
                                              </p:val>
                                            </p:tav>
                                          </p:tavLst>
                                        </p:anim>
                                      </p:childTnLst>
                                    </p:cTn>
                                  </p:par>
                                  <p:par>
                                    <p:cTn id="98" presetID="2" presetClass="entr" presetSubtype="1" fill="hold" grpId="0" nodeType="withEffect">
                                      <p:stCondLst>
                                        <p:cond delay="0"/>
                                      </p:stCondLst>
                                      <p:childTnLst>
                                        <p:set>
                                          <p:cBhvr>
                                            <p:cTn id="99" dur="1" fill="hold">
                                              <p:stCondLst>
                                                <p:cond delay="0"/>
                                              </p:stCondLst>
                                            </p:cTn>
                                            <p:tgtEl>
                                              <p:spTgt spid="8"/>
                                            </p:tgtEl>
                                            <p:attrNameLst>
                                              <p:attrName>style.visibility</p:attrName>
                                            </p:attrNameLst>
                                          </p:cBhvr>
                                          <p:to>
                                            <p:strVal val="visible"/>
                                          </p:to>
                                        </p:set>
                                        <p:anim calcmode="lin" valueType="num">
                                          <p:cBhvr additive="base">
                                            <p:cTn id="100" dur="500" fill="hold"/>
                                            <p:tgtEl>
                                              <p:spTgt spid="8"/>
                                            </p:tgtEl>
                                            <p:attrNameLst>
                                              <p:attrName>ppt_x</p:attrName>
                                            </p:attrNameLst>
                                          </p:cBhvr>
                                          <p:tavLst>
                                            <p:tav tm="0">
                                              <p:val>
                                                <p:strVal val="#ppt_x"/>
                                              </p:val>
                                            </p:tav>
                                            <p:tav tm="100000">
                                              <p:val>
                                                <p:strVal val="#ppt_x"/>
                                              </p:val>
                                            </p:tav>
                                          </p:tavLst>
                                        </p:anim>
                                        <p:anim calcmode="lin" valueType="num">
                                          <p:cBhvr additive="base">
                                            <p:cTn id="101" dur="500" fill="hold"/>
                                            <p:tgtEl>
                                              <p:spTgt spid="8"/>
                                            </p:tgtEl>
                                            <p:attrNameLst>
                                              <p:attrName>ppt_y</p:attrName>
                                            </p:attrNameLst>
                                          </p:cBhvr>
                                          <p:tavLst>
                                            <p:tav tm="0">
                                              <p:val>
                                                <p:strVal val="0-#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38"/>
                                            </p:tgtEl>
                                            <p:attrNameLst>
                                              <p:attrName>style.visibility</p:attrName>
                                            </p:attrNameLst>
                                          </p:cBhvr>
                                          <p:to>
                                            <p:strVal val="visible"/>
                                          </p:to>
                                        </p:set>
                                        <p:anim calcmode="lin" valueType="num">
                                          <p:cBhvr additive="base">
                                            <p:cTn id="104" dur="500" fill="hold"/>
                                            <p:tgtEl>
                                              <p:spTgt spid="38"/>
                                            </p:tgtEl>
                                            <p:attrNameLst>
                                              <p:attrName>ppt_x</p:attrName>
                                            </p:attrNameLst>
                                          </p:cBhvr>
                                          <p:tavLst>
                                            <p:tav tm="0">
                                              <p:val>
                                                <p:strVal val="#ppt_x"/>
                                              </p:val>
                                            </p:tav>
                                            <p:tav tm="100000">
                                              <p:val>
                                                <p:strVal val="#ppt_x"/>
                                              </p:val>
                                            </p:tav>
                                          </p:tavLst>
                                        </p:anim>
                                        <p:anim calcmode="lin" valueType="num">
                                          <p:cBhvr additive="base">
                                            <p:cTn id="105" dur="500" fill="hold"/>
                                            <p:tgtEl>
                                              <p:spTgt spid="38"/>
                                            </p:tgtEl>
                                            <p:attrNameLst>
                                              <p:attrName>ppt_y</p:attrName>
                                            </p:attrNameLst>
                                          </p:cBhvr>
                                          <p:tavLst>
                                            <p:tav tm="0">
                                              <p:val>
                                                <p:strVal val="1+#ppt_h/2"/>
                                              </p:val>
                                            </p:tav>
                                            <p:tav tm="100000">
                                              <p:val>
                                                <p:strVal val="#ppt_y"/>
                                              </p:val>
                                            </p:tav>
                                          </p:tavLst>
                                        </p:anim>
                                      </p:childTnLst>
                                    </p:cTn>
                                  </p:par>
                                  <p:par>
                                    <p:cTn id="106" presetID="10" presetClass="entr" presetSubtype="0" fill="hold" nodeType="with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fade">
                                          <p:cBhvr>
                                            <p:cTn id="108" dur="500"/>
                                            <p:tgtEl>
                                              <p:spTgt spid="47"/>
                                            </p:tgtEl>
                                          </p:cBhvr>
                                        </p:animEffect>
                                      </p:childTnLst>
                                    </p:cTn>
                                  </p:par>
                                </p:childTnLst>
                              </p:cTn>
                            </p:par>
                            <p:par>
                              <p:cTn id="109" fill="hold">
                                <p:stCondLst>
                                  <p:cond delay="5500"/>
                                </p:stCondLst>
                                <p:childTnLst>
                                  <p:par>
                                    <p:cTn id="110" presetID="14" presetClass="entr" presetSubtype="10" fill="hold" grpId="0" nodeType="after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randombar(horizontal)">
                                          <p:cBhvr>
                                            <p:cTn id="11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7" grpId="0"/>
          <p:bldP spid="8" grpId="0"/>
          <p:bldP spid="9" grpId="0"/>
          <p:bldP spid="10" grpId="0"/>
          <p:bldP spid="11" grpId="0"/>
          <p:bldP spid="12" grpId="0"/>
          <p:bldP spid="14" grpId="0"/>
          <p:bldP spid="15" grpId="0" bldLvl="0" animBg="1"/>
          <p:bldP spid="16" grpId="0" bldLvl="0" animBg="1"/>
          <p:bldP spid="17" grpId="0" bldLvl="0" animBg="1"/>
          <p:bldP spid="27" grpId="0"/>
          <p:bldP spid="28" grpId="0"/>
          <p:bldP spid="29" grpId="0"/>
          <p:bldP spid="30" grpId="0"/>
          <p:bldP spid="31" grpId="0"/>
          <p:bldP spid="32" grpId="0"/>
          <p:bldP spid="36" grpId="0"/>
          <p:bldP spid="38" grpId="0"/>
          <p:bldP spid="5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0-#ppt_w/2"/>
                                              </p:val>
                                            </p:tav>
                                            <p:tav tm="100000">
                                              <p:val>
                                                <p:strVal val="#ppt_x"/>
                                              </p:val>
                                            </p:tav>
                                          </p:tavLst>
                                        </p:anim>
                                        <p:anim calcmode="lin" valueType="num">
                                          <p:cBhvr additive="base">
                                            <p:cTn id="17" dur="500" fill="hold"/>
                                            <p:tgtEl>
                                              <p:spTgt spid="3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0-#ppt_w/2"/>
                                              </p:val>
                                            </p:tav>
                                            <p:tav tm="100000">
                                              <p:val>
                                                <p:strVal val="#ppt_x"/>
                                              </p:val>
                                            </p:tav>
                                          </p:tavLst>
                                        </p:anim>
                                        <p:anim calcmode="lin" valueType="num">
                                          <p:cBhvr additive="base">
                                            <p:cTn id="27" dur="500" fill="hold"/>
                                            <p:tgtEl>
                                              <p:spTgt spid="18"/>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8"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0-#ppt_w/2"/>
                                              </p:val>
                                            </p:tav>
                                            <p:tav tm="100000">
                                              <p:val>
                                                <p:strVal val="#ppt_x"/>
                                              </p:val>
                                            </p:tav>
                                          </p:tavLst>
                                        </p:anim>
                                        <p:anim calcmode="lin" valueType="num">
                                          <p:cBhvr additive="base">
                                            <p:cTn id="37" dur="500" fill="hold"/>
                                            <p:tgtEl>
                                              <p:spTgt spid="21"/>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2" presetClass="entr" presetSubtype="8"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0-#ppt_w/2"/>
                                              </p:val>
                                            </p:tav>
                                            <p:tav tm="100000">
                                              <p:val>
                                                <p:strVal val="#ppt_x"/>
                                              </p:val>
                                            </p:tav>
                                          </p:tavLst>
                                        </p:anim>
                                        <p:anim calcmode="lin" valueType="num">
                                          <p:cBhvr additive="base">
                                            <p:cTn id="42" dur="500" fill="hold"/>
                                            <p:tgtEl>
                                              <p:spTgt spid="17"/>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2" presetClass="entr" presetSubtype="8"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0-#ppt_w/2"/>
                                              </p:val>
                                            </p:tav>
                                            <p:tav tm="100000">
                                              <p:val>
                                                <p:strVal val="#ppt_x"/>
                                              </p:val>
                                            </p:tav>
                                          </p:tavLst>
                                        </p:anim>
                                        <p:anim calcmode="lin" valueType="num">
                                          <p:cBhvr additive="base">
                                            <p:cTn id="47" dur="500" fill="hold"/>
                                            <p:tgtEl>
                                              <p:spTgt spid="24"/>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10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par>
                                    <p:cTn id="58" presetID="10" presetClass="entr" presetSubtype="0" fill="hold" grpId="0" nodeType="withEffect">
                                      <p:stCondLst>
                                        <p:cond delay="20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par>
                                    <p:cTn id="61" presetID="10" presetClass="entr" presetSubtype="0" fill="hold" grpId="0" nodeType="withEffect">
                                      <p:stCondLst>
                                        <p:cond delay="30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60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par>
                                    <p:cTn id="67" presetID="10" presetClass="entr" presetSubtype="0" fill="hold" grpId="0" nodeType="withEffect">
                                      <p:stCondLst>
                                        <p:cond delay="70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500"/>
                                            <p:tgtEl>
                                              <p:spTgt spid="36"/>
                                            </p:tgtEl>
                                          </p:cBhvr>
                                        </p:animEffect>
                                      </p:childTnLst>
                                    </p:cTn>
                                  </p:par>
                                  <p:par>
                                    <p:cTn id="70" presetID="10" presetClass="entr" presetSubtype="0" fill="hold" grpId="0" nodeType="withEffect">
                                      <p:stCondLst>
                                        <p:cond delay="90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childTnLst>
                              </p:cTn>
                            </p:par>
                            <p:par>
                              <p:cTn id="73" fill="hold">
                                <p:stCondLst>
                                  <p:cond delay="5000"/>
                                </p:stCondLst>
                                <p:childTnLst>
                                  <p:par>
                                    <p:cTn id="74" presetID="2" presetClass="entr" presetSubtype="4"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 calcmode="lin" valueType="num">
                                          <p:cBhvr additive="base">
                                            <p:cTn id="76" dur="500" fill="hold"/>
                                            <p:tgtEl>
                                              <p:spTgt spid="11"/>
                                            </p:tgtEl>
                                            <p:attrNameLst>
                                              <p:attrName>ppt_x</p:attrName>
                                            </p:attrNameLst>
                                          </p:cBhvr>
                                          <p:tavLst>
                                            <p:tav tm="0">
                                              <p:val>
                                                <p:strVal val="#ppt_x"/>
                                              </p:val>
                                            </p:tav>
                                            <p:tav tm="100000">
                                              <p:val>
                                                <p:strVal val="#ppt_x"/>
                                              </p:val>
                                            </p:tav>
                                          </p:tavLst>
                                        </p:anim>
                                        <p:anim calcmode="lin" valueType="num">
                                          <p:cBhvr additive="base">
                                            <p:cTn id="77" dur="500" fill="hold"/>
                                            <p:tgtEl>
                                              <p:spTgt spid="11"/>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10"/>
                                            </p:tgtEl>
                                            <p:attrNameLst>
                                              <p:attrName>style.visibility</p:attrName>
                                            </p:attrNameLst>
                                          </p:cBhvr>
                                          <p:to>
                                            <p:strVal val="visible"/>
                                          </p:to>
                                        </p:set>
                                        <p:anim calcmode="lin" valueType="num">
                                          <p:cBhvr additive="base">
                                            <p:cTn id="80" dur="500" fill="hold"/>
                                            <p:tgtEl>
                                              <p:spTgt spid="10"/>
                                            </p:tgtEl>
                                            <p:attrNameLst>
                                              <p:attrName>ppt_x</p:attrName>
                                            </p:attrNameLst>
                                          </p:cBhvr>
                                          <p:tavLst>
                                            <p:tav tm="0">
                                              <p:val>
                                                <p:strVal val="#ppt_x"/>
                                              </p:val>
                                            </p:tav>
                                            <p:tav tm="100000">
                                              <p:val>
                                                <p:strVal val="#ppt_x"/>
                                              </p:val>
                                            </p:tav>
                                          </p:tavLst>
                                        </p:anim>
                                        <p:anim calcmode="lin" valueType="num">
                                          <p:cBhvr additive="base">
                                            <p:cTn id="81" dur="500" fill="hold"/>
                                            <p:tgtEl>
                                              <p:spTgt spid="10"/>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additive="base">
                                            <p:cTn id="84" dur="500" fill="hold"/>
                                            <p:tgtEl>
                                              <p:spTgt spid="12"/>
                                            </p:tgtEl>
                                            <p:attrNameLst>
                                              <p:attrName>ppt_x</p:attrName>
                                            </p:attrNameLst>
                                          </p:cBhvr>
                                          <p:tavLst>
                                            <p:tav tm="0">
                                              <p:val>
                                                <p:strVal val="#ppt_x"/>
                                              </p:val>
                                            </p:tav>
                                            <p:tav tm="100000">
                                              <p:val>
                                                <p:strVal val="#ppt_x"/>
                                              </p:val>
                                            </p:tav>
                                          </p:tavLst>
                                        </p:anim>
                                        <p:anim calcmode="lin" valueType="num">
                                          <p:cBhvr additive="base">
                                            <p:cTn id="85" dur="500" fill="hold"/>
                                            <p:tgtEl>
                                              <p:spTgt spid="12"/>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14"/>
                                            </p:tgtEl>
                                            <p:attrNameLst>
                                              <p:attrName>style.visibility</p:attrName>
                                            </p:attrNameLst>
                                          </p:cBhvr>
                                          <p:to>
                                            <p:strVal val="visible"/>
                                          </p:to>
                                        </p:set>
                                        <p:anim calcmode="lin" valueType="num">
                                          <p:cBhvr additive="base">
                                            <p:cTn id="88" dur="500" fill="hold"/>
                                            <p:tgtEl>
                                              <p:spTgt spid="14"/>
                                            </p:tgtEl>
                                            <p:attrNameLst>
                                              <p:attrName>ppt_x</p:attrName>
                                            </p:attrNameLst>
                                          </p:cBhvr>
                                          <p:tavLst>
                                            <p:tav tm="0">
                                              <p:val>
                                                <p:strVal val="#ppt_x"/>
                                              </p:val>
                                            </p:tav>
                                            <p:tav tm="100000">
                                              <p:val>
                                                <p:strVal val="#ppt_x"/>
                                              </p:val>
                                            </p:tav>
                                          </p:tavLst>
                                        </p:anim>
                                        <p:anim calcmode="lin" valueType="num">
                                          <p:cBhvr additive="base">
                                            <p:cTn id="89" dur="500" fill="hold"/>
                                            <p:tgtEl>
                                              <p:spTgt spid="14"/>
                                            </p:tgtEl>
                                            <p:attrNameLst>
                                              <p:attrName>ppt_y</p:attrName>
                                            </p:attrNameLst>
                                          </p:cBhvr>
                                          <p:tavLst>
                                            <p:tav tm="0">
                                              <p:val>
                                                <p:strVal val="1+#ppt_h/2"/>
                                              </p:val>
                                            </p:tav>
                                            <p:tav tm="100000">
                                              <p:val>
                                                <p:strVal val="#ppt_y"/>
                                              </p:val>
                                            </p:tav>
                                          </p:tavLst>
                                        </p:anim>
                                      </p:childTnLst>
                                    </p:cTn>
                                  </p:par>
                                  <p:par>
                                    <p:cTn id="90" presetID="2" presetClass="entr" presetSubtype="1" fill="hold" grpId="0" nodeType="withEffect">
                                      <p:stCondLst>
                                        <p:cond delay="0"/>
                                      </p:stCondLst>
                                      <p:childTnLst>
                                        <p:set>
                                          <p:cBhvr>
                                            <p:cTn id="91" dur="1" fill="hold">
                                              <p:stCondLst>
                                                <p:cond delay="0"/>
                                              </p:stCondLst>
                                            </p:cTn>
                                            <p:tgtEl>
                                              <p:spTgt spid="7"/>
                                            </p:tgtEl>
                                            <p:attrNameLst>
                                              <p:attrName>style.visibility</p:attrName>
                                            </p:attrNameLst>
                                          </p:cBhvr>
                                          <p:to>
                                            <p:strVal val="visible"/>
                                          </p:to>
                                        </p:set>
                                        <p:anim calcmode="lin" valueType="num">
                                          <p:cBhvr additive="base">
                                            <p:cTn id="92" dur="500" fill="hold"/>
                                            <p:tgtEl>
                                              <p:spTgt spid="7"/>
                                            </p:tgtEl>
                                            <p:attrNameLst>
                                              <p:attrName>ppt_x</p:attrName>
                                            </p:attrNameLst>
                                          </p:cBhvr>
                                          <p:tavLst>
                                            <p:tav tm="0">
                                              <p:val>
                                                <p:strVal val="#ppt_x"/>
                                              </p:val>
                                            </p:tav>
                                            <p:tav tm="100000">
                                              <p:val>
                                                <p:strVal val="#ppt_x"/>
                                              </p:val>
                                            </p:tav>
                                          </p:tavLst>
                                        </p:anim>
                                        <p:anim calcmode="lin" valueType="num">
                                          <p:cBhvr additive="base">
                                            <p:cTn id="93" dur="500" fill="hold"/>
                                            <p:tgtEl>
                                              <p:spTgt spid="7"/>
                                            </p:tgtEl>
                                            <p:attrNameLst>
                                              <p:attrName>ppt_y</p:attrName>
                                            </p:attrNameLst>
                                          </p:cBhvr>
                                          <p:tavLst>
                                            <p:tav tm="0">
                                              <p:val>
                                                <p:strVal val="0-#ppt_h/2"/>
                                              </p:val>
                                            </p:tav>
                                            <p:tav tm="100000">
                                              <p:val>
                                                <p:strVal val="#ppt_y"/>
                                              </p:val>
                                            </p:tav>
                                          </p:tavLst>
                                        </p:anim>
                                      </p:childTnLst>
                                    </p:cTn>
                                  </p:par>
                                  <p:par>
                                    <p:cTn id="94" presetID="2" presetClass="entr" presetSubtype="1" fill="hold" grpId="0" nodeType="withEffect">
                                      <p:stCondLst>
                                        <p:cond delay="0"/>
                                      </p:stCondLst>
                                      <p:childTnLst>
                                        <p:set>
                                          <p:cBhvr>
                                            <p:cTn id="95" dur="1" fill="hold">
                                              <p:stCondLst>
                                                <p:cond delay="0"/>
                                              </p:stCondLst>
                                            </p:cTn>
                                            <p:tgtEl>
                                              <p:spTgt spid="9"/>
                                            </p:tgtEl>
                                            <p:attrNameLst>
                                              <p:attrName>style.visibility</p:attrName>
                                            </p:attrNameLst>
                                          </p:cBhvr>
                                          <p:to>
                                            <p:strVal val="visible"/>
                                          </p:to>
                                        </p:set>
                                        <p:anim calcmode="lin" valueType="num">
                                          <p:cBhvr additive="base">
                                            <p:cTn id="96" dur="500" fill="hold"/>
                                            <p:tgtEl>
                                              <p:spTgt spid="9"/>
                                            </p:tgtEl>
                                            <p:attrNameLst>
                                              <p:attrName>ppt_x</p:attrName>
                                            </p:attrNameLst>
                                          </p:cBhvr>
                                          <p:tavLst>
                                            <p:tav tm="0">
                                              <p:val>
                                                <p:strVal val="#ppt_x"/>
                                              </p:val>
                                            </p:tav>
                                            <p:tav tm="100000">
                                              <p:val>
                                                <p:strVal val="#ppt_x"/>
                                              </p:val>
                                            </p:tav>
                                          </p:tavLst>
                                        </p:anim>
                                        <p:anim calcmode="lin" valueType="num">
                                          <p:cBhvr additive="base">
                                            <p:cTn id="97" dur="500" fill="hold"/>
                                            <p:tgtEl>
                                              <p:spTgt spid="9"/>
                                            </p:tgtEl>
                                            <p:attrNameLst>
                                              <p:attrName>ppt_y</p:attrName>
                                            </p:attrNameLst>
                                          </p:cBhvr>
                                          <p:tavLst>
                                            <p:tav tm="0">
                                              <p:val>
                                                <p:strVal val="0-#ppt_h/2"/>
                                              </p:val>
                                            </p:tav>
                                            <p:tav tm="100000">
                                              <p:val>
                                                <p:strVal val="#ppt_y"/>
                                              </p:val>
                                            </p:tav>
                                          </p:tavLst>
                                        </p:anim>
                                      </p:childTnLst>
                                    </p:cTn>
                                  </p:par>
                                  <p:par>
                                    <p:cTn id="98" presetID="2" presetClass="entr" presetSubtype="1" fill="hold" grpId="0" nodeType="withEffect">
                                      <p:stCondLst>
                                        <p:cond delay="0"/>
                                      </p:stCondLst>
                                      <p:childTnLst>
                                        <p:set>
                                          <p:cBhvr>
                                            <p:cTn id="99" dur="1" fill="hold">
                                              <p:stCondLst>
                                                <p:cond delay="0"/>
                                              </p:stCondLst>
                                            </p:cTn>
                                            <p:tgtEl>
                                              <p:spTgt spid="8"/>
                                            </p:tgtEl>
                                            <p:attrNameLst>
                                              <p:attrName>style.visibility</p:attrName>
                                            </p:attrNameLst>
                                          </p:cBhvr>
                                          <p:to>
                                            <p:strVal val="visible"/>
                                          </p:to>
                                        </p:set>
                                        <p:anim calcmode="lin" valueType="num">
                                          <p:cBhvr additive="base">
                                            <p:cTn id="100" dur="500" fill="hold"/>
                                            <p:tgtEl>
                                              <p:spTgt spid="8"/>
                                            </p:tgtEl>
                                            <p:attrNameLst>
                                              <p:attrName>ppt_x</p:attrName>
                                            </p:attrNameLst>
                                          </p:cBhvr>
                                          <p:tavLst>
                                            <p:tav tm="0">
                                              <p:val>
                                                <p:strVal val="#ppt_x"/>
                                              </p:val>
                                            </p:tav>
                                            <p:tav tm="100000">
                                              <p:val>
                                                <p:strVal val="#ppt_x"/>
                                              </p:val>
                                            </p:tav>
                                          </p:tavLst>
                                        </p:anim>
                                        <p:anim calcmode="lin" valueType="num">
                                          <p:cBhvr additive="base">
                                            <p:cTn id="101" dur="500" fill="hold"/>
                                            <p:tgtEl>
                                              <p:spTgt spid="8"/>
                                            </p:tgtEl>
                                            <p:attrNameLst>
                                              <p:attrName>ppt_y</p:attrName>
                                            </p:attrNameLst>
                                          </p:cBhvr>
                                          <p:tavLst>
                                            <p:tav tm="0">
                                              <p:val>
                                                <p:strVal val="0-#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38"/>
                                            </p:tgtEl>
                                            <p:attrNameLst>
                                              <p:attrName>style.visibility</p:attrName>
                                            </p:attrNameLst>
                                          </p:cBhvr>
                                          <p:to>
                                            <p:strVal val="visible"/>
                                          </p:to>
                                        </p:set>
                                        <p:anim calcmode="lin" valueType="num">
                                          <p:cBhvr additive="base">
                                            <p:cTn id="104" dur="500" fill="hold"/>
                                            <p:tgtEl>
                                              <p:spTgt spid="38"/>
                                            </p:tgtEl>
                                            <p:attrNameLst>
                                              <p:attrName>ppt_x</p:attrName>
                                            </p:attrNameLst>
                                          </p:cBhvr>
                                          <p:tavLst>
                                            <p:tav tm="0">
                                              <p:val>
                                                <p:strVal val="#ppt_x"/>
                                              </p:val>
                                            </p:tav>
                                            <p:tav tm="100000">
                                              <p:val>
                                                <p:strVal val="#ppt_x"/>
                                              </p:val>
                                            </p:tav>
                                          </p:tavLst>
                                        </p:anim>
                                        <p:anim calcmode="lin" valueType="num">
                                          <p:cBhvr additive="base">
                                            <p:cTn id="105" dur="500" fill="hold"/>
                                            <p:tgtEl>
                                              <p:spTgt spid="38"/>
                                            </p:tgtEl>
                                            <p:attrNameLst>
                                              <p:attrName>ppt_y</p:attrName>
                                            </p:attrNameLst>
                                          </p:cBhvr>
                                          <p:tavLst>
                                            <p:tav tm="0">
                                              <p:val>
                                                <p:strVal val="1+#ppt_h/2"/>
                                              </p:val>
                                            </p:tav>
                                            <p:tav tm="100000">
                                              <p:val>
                                                <p:strVal val="#ppt_y"/>
                                              </p:val>
                                            </p:tav>
                                          </p:tavLst>
                                        </p:anim>
                                      </p:childTnLst>
                                    </p:cTn>
                                  </p:par>
                                  <p:par>
                                    <p:cTn id="106" presetID="10" presetClass="entr" presetSubtype="0" fill="hold" nodeType="with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fade">
                                          <p:cBhvr>
                                            <p:cTn id="108" dur="500"/>
                                            <p:tgtEl>
                                              <p:spTgt spid="47"/>
                                            </p:tgtEl>
                                          </p:cBhvr>
                                        </p:animEffect>
                                      </p:childTnLst>
                                    </p:cTn>
                                  </p:par>
                                </p:childTnLst>
                              </p:cTn>
                            </p:par>
                            <p:par>
                              <p:cTn id="109" fill="hold">
                                <p:stCondLst>
                                  <p:cond delay="5500"/>
                                </p:stCondLst>
                                <p:childTnLst>
                                  <p:par>
                                    <p:cTn id="110" presetID="14" presetClass="entr" presetSubtype="10" fill="hold" grpId="0" nodeType="after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randombar(horizontal)">
                                          <p:cBhvr>
                                            <p:cTn id="11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7" grpId="0"/>
          <p:bldP spid="8" grpId="0"/>
          <p:bldP spid="9" grpId="0"/>
          <p:bldP spid="10" grpId="0"/>
          <p:bldP spid="11" grpId="0"/>
          <p:bldP spid="12" grpId="0"/>
          <p:bldP spid="14" grpId="0"/>
          <p:bldP spid="15" grpId="0" bldLvl="0" animBg="1"/>
          <p:bldP spid="16" grpId="0" bldLvl="0" animBg="1"/>
          <p:bldP spid="17" grpId="0" bldLvl="0" animBg="1"/>
          <p:bldP spid="27" grpId="0"/>
          <p:bldP spid="28" grpId="0"/>
          <p:bldP spid="29" grpId="0"/>
          <p:bldP spid="30" grpId="0"/>
          <p:bldP spid="31" grpId="0"/>
          <p:bldP spid="32" grpId="0"/>
          <p:bldP spid="36" grpId="0"/>
          <p:bldP spid="38" grpId="0"/>
          <p:bldP spid="51"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42639" y="5130139"/>
            <a:ext cx="9026229" cy="0"/>
            <a:chOff x="814999" y="3019059"/>
            <a:chExt cx="7719401" cy="0"/>
          </a:xfrm>
        </p:grpSpPr>
        <p:cxnSp>
          <p:nvCxnSpPr>
            <p:cNvPr id="3" name="直接连接符 2"/>
            <p:cNvCxnSpPr/>
            <p:nvPr/>
          </p:nvCxnSpPr>
          <p:spPr>
            <a:xfrm>
              <a:off x="814999" y="3019059"/>
              <a:ext cx="3062193" cy="0"/>
            </a:xfrm>
            <a:prstGeom prst="line">
              <a:avLst/>
            </a:prstGeom>
            <a:ln w="76200">
              <a:solidFill>
                <a:srgbClr val="0067B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3784843" y="3019059"/>
              <a:ext cx="4749557" cy="0"/>
            </a:xfrm>
            <a:prstGeom prst="line">
              <a:avLst/>
            </a:prstGeom>
            <a:ln w="76200">
              <a:solidFill>
                <a:srgbClr val="0067B0"/>
              </a:solidFill>
            </a:ln>
          </p:spPr>
          <p:style>
            <a:lnRef idx="1">
              <a:schemeClr val="accent1"/>
            </a:lnRef>
            <a:fillRef idx="0">
              <a:schemeClr val="accent1"/>
            </a:fillRef>
            <a:effectRef idx="0">
              <a:schemeClr val="accent1"/>
            </a:effectRef>
            <a:fontRef idx="minor">
              <a:schemeClr val="tx1"/>
            </a:fontRef>
          </p:style>
        </p:cxnSp>
      </p:grpSp>
      <p:sp>
        <p:nvSpPr>
          <p:cNvPr id="5" name="椭圆 34"/>
          <p:cNvSpPr/>
          <p:nvPr/>
        </p:nvSpPr>
        <p:spPr>
          <a:xfrm>
            <a:off x="796180" y="4615302"/>
            <a:ext cx="671557" cy="863660"/>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sp>
        <p:nvSpPr>
          <p:cNvPr id="6" name="TextBox 5"/>
          <p:cNvSpPr txBox="1"/>
          <p:nvPr/>
        </p:nvSpPr>
        <p:spPr>
          <a:xfrm>
            <a:off x="811437" y="4927838"/>
            <a:ext cx="314960" cy="378460"/>
          </a:xfrm>
          <a:prstGeom prst="rect">
            <a:avLst/>
          </a:prstGeom>
          <a:noFill/>
        </p:spPr>
        <p:txBody>
          <a:bodyPr wrap="none" rtlCol="0">
            <a:spAutoFit/>
          </a:bodyPr>
          <a:lstStyle/>
          <a:p>
            <a:r>
              <a:rPr lang="en-US" altLang="zh-CN" sz="187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1</a:t>
            </a:r>
            <a:endParaRPr lang="zh-CN" altLang="en-US" sz="187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矩形 6"/>
          <p:cNvSpPr/>
          <p:nvPr/>
        </p:nvSpPr>
        <p:spPr>
          <a:xfrm>
            <a:off x="4188231" y="5845738"/>
            <a:ext cx="1332743" cy="524510"/>
          </a:xfrm>
          <a:prstGeom prst="rect">
            <a:avLst/>
          </a:prstGeom>
        </p:spPr>
        <p:txBody>
          <a:bodyPr wrap="square">
            <a:spAutoFit/>
          </a:bodyPr>
          <a:lstStyle/>
          <a:p>
            <a:pPr algn="ctr"/>
            <a:r>
              <a:rPr lang="zh-CN" altLang="en-US" sz="1405"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终端设备自动上下线功能</a:t>
            </a:r>
            <a:endParaRPr lang="zh-CN" altLang="en-US" sz="1405"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矩形 7"/>
          <p:cNvSpPr/>
          <p:nvPr/>
        </p:nvSpPr>
        <p:spPr>
          <a:xfrm>
            <a:off x="9120420" y="5741679"/>
            <a:ext cx="1062142" cy="524510"/>
          </a:xfrm>
          <a:prstGeom prst="rect">
            <a:avLst/>
          </a:prstGeom>
        </p:spPr>
        <p:txBody>
          <a:bodyPr wrap="square">
            <a:spAutoFit/>
          </a:bodyPr>
          <a:lstStyle/>
          <a:p>
            <a:pPr algn="ct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终端信息实时更新</a:t>
            </a:r>
            <a:endParaRPr lang="zh-CN" altLang="en-US" sz="1405"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矩形 8"/>
          <p:cNvSpPr/>
          <p:nvPr/>
        </p:nvSpPr>
        <p:spPr>
          <a:xfrm>
            <a:off x="6339097" y="5839372"/>
            <a:ext cx="1764754" cy="524510"/>
          </a:xfrm>
          <a:prstGeom prst="rect">
            <a:avLst/>
          </a:prstGeom>
        </p:spPr>
        <p:txBody>
          <a:bodyPr wrap="square">
            <a:spAutoFit/>
          </a:bodyPr>
          <a:lstStyle/>
          <a:p>
            <a:pPr algn="ct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报表</a:t>
            </a:r>
            <a:r>
              <a:rPr lang="zh-CN" altLang="en-US" sz="1405"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统计、</a:t>
            </a: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查询</a:t>
            </a:r>
            <a:endParaRPr lang="en-US" altLang="zh-CN"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algn="ct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交易记录实时上传</a:t>
            </a:r>
            <a:endParaRPr lang="zh-CN" altLang="en-US" sz="1405"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矩形 9"/>
          <p:cNvSpPr/>
          <p:nvPr/>
        </p:nvSpPr>
        <p:spPr>
          <a:xfrm>
            <a:off x="361159" y="3741548"/>
            <a:ext cx="1541597" cy="958215"/>
          </a:xfrm>
          <a:prstGeom prst="rect">
            <a:avLst/>
          </a:prstGeom>
        </p:spPr>
        <p:txBody>
          <a:bodyPr wrap="square">
            <a:spAutoFit/>
          </a:bodyPr>
          <a:lstStyle/>
          <a:p>
            <a:pPr algn="ctr"/>
            <a:r>
              <a:rPr lang="zh-CN" altLang="en-US" sz="1405" dirty="0">
                <a:solidFill>
                  <a:schemeClr val="tx1">
                    <a:lumMod val="75000"/>
                    <a:lumOff val="25000"/>
                  </a:schemeClr>
                </a:solidFill>
                <a:latin typeface="Arial" panose="020B0604020202020204" pitchFamily="34" charset="0"/>
                <a:ea typeface="微软雅黑" panose="020B0503020204020204" pitchFamily="34" charset="-122"/>
                <a:cs typeface="方正兰亭细黑_GBK_M" panose="02010600010101010101" pitchFamily="2" charset="2"/>
                <a:sym typeface="Arial" panose="020B0604020202020204" pitchFamily="34" charset="0"/>
              </a:rPr>
              <a:t>界面友好 </a:t>
            </a:r>
            <a:endParaRPr lang="en-US" altLang="zh-CN" sz="1405" dirty="0">
              <a:solidFill>
                <a:schemeClr val="tx1">
                  <a:lumMod val="75000"/>
                  <a:lumOff val="25000"/>
                </a:schemeClr>
              </a:solidFill>
              <a:latin typeface="Arial" panose="020B0604020202020204" pitchFamily="34" charset="0"/>
              <a:ea typeface="微软雅黑" panose="020B0503020204020204" pitchFamily="34" charset="-122"/>
              <a:cs typeface="方正兰亭细黑_GBK_M" panose="02010600010101010101" pitchFamily="2" charset="2"/>
              <a:sym typeface="Arial" panose="020B0604020202020204" pitchFamily="34" charset="0"/>
            </a:endParaRPr>
          </a:p>
          <a:p>
            <a:pPr algn="ctr"/>
            <a:r>
              <a:rPr lang="zh-CN" altLang="en-US" sz="1405" dirty="0">
                <a:solidFill>
                  <a:schemeClr val="tx1">
                    <a:lumMod val="75000"/>
                    <a:lumOff val="25000"/>
                  </a:schemeClr>
                </a:solidFill>
                <a:latin typeface="Arial" panose="020B0604020202020204" pitchFamily="34" charset="0"/>
                <a:ea typeface="微软雅黑" panose="020B0503020204020204" pitchFamily="34" charset="-122"/>
                <a:cs typeface="方正兰亭细黑_GBK_M" panose="02010600010101010101" pitchFamily="2" charset="2"/>
                <a:sym typeface="Arial" panose="020B0604020202020204" pitchFamily="34" charset="0"/>
              </a:rPr>
              <a:t>交互性</a:t>
            </a: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cs typeface="方正兰亭细黑_GBK_M" panose="02010600010101010101" pitchFamily="2" charset="2"/>
                <a:sym typeface="Arial" panose="020B0604020202020204" pitchFamily="34" charset="0"/>
              </a:rPr>
              <a:t>强</a:t>
            </a:r>
            <a:endParaRPr lang="en-US" altLang="zh-CN" sz="1405" dirty="0" smtClean="0">
              <a:solidFill>
                <a:schemeClr val="tx1">
                  <a:lumMod val="75000"/>
                  <a:lumOff val="25000"/>
                </a:schemeClr>
              </a:solidFill>
              <a:latin typeface="Arial" panose="020B0604020202020204" pitchFamily="34" charset="0"/>
              <a:ea typeface="微软雅黑" panose="020B0503020204020204" pitchFamily="34" charset="-122"/>
              <a:cs typeface="方正兰亭细黑_GBK_M" panose="02010600010101010101" pitchFamily="2" charset="2"/>
              <a:sym typeface="Arial" panose="020B0604020202020204" pitchFamily="34" charset="0"/>
            </a:endParaRPr>
          </a:p>
          <a:p>
            <a:pPr algn="ct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cs typeface="方正兰亭细黑_GBK_M" panose="02010600010101010101" pitchFamily="2" charset="2"/>
                <a:sym typeface="Arial" panose="020B0604020202020204" pitchFamily="34" charset="0"/>
              </a:rPr>
              <a:t>双</a:t>
            </a:r>
            <a:r>
              <a:rPr lang="zh-CN" altLang="en-US" sz="1405" dirty="0">
                <a:solidFill>
                  <a:schemeClr val="tx1">
                    <a:lumMod val="75000"/>
                    <a:lumOff val="25000"/>
                  </a:schemeClr>
                </a:solidFill>
                <a:latin typeface="Arial" panose="020B0604020202020204" pitchFamily="34" charset="0"/>
                <a:ea typeface="微软雅黑" panose="020B0503020204020204" pitchFamily="34" charset="-122"/>
                <a:cs typeface="方正兰亭细黑_GBK_M" panose="02010600010101010101" pitchFamily="2" charset="2"/>
                <a:sym typeface="Arial" panose="020B0604020202020204" pitchFamily="34" charset="0"/>
              </a:rPr>
              <a:t>键盘双屏幕</a:t>
            </a:r>
            <a:endParaRPr lang="zh-CN" altLang="en-US" sz="1405" dirty="0">
              <a:solidFill>
                <a:schemeClr val="tx1">
                  <a:lumMod val="75000"/>
                  <a:lumOff val="25000"/>
                </a:schemeClr>
              </a:solidFill>
              <a:latin typeface="Arial" panose="020B0604020202020204" pitchFamily="34" charset="0"/>
              <a:ea typeface="微软雅黑" panose="020B0503020204020204" pitchFamily="34" charset="-122"/>
              <a:cs typeface="方正兰亭细黑_GBK_M" panose="02010600010101010101" pitchFamily="2" charset="2"/>
              <a:sym typeface="Arial" panose="020B0604020202020204" pitchFamily="34" charset="0"/>
            </a:endParaRPr>
          </a:p>
          <a:p>
            <a:pPr algn="ctr"/>
            <a:endParaRPr lang="zh-CN" altLang="en-US" sz="1405" dirty="0">
              <a:solidFill>
                <a:schemeClr val="tx1">
                  <a:lumMod val="75000"/>
                  <a:lumOff val="25000"/>
                </a:schemeClr>
              </a:solidFill>
              <a:latin typeface="Arial" panose="020B0604020202020204" pitchFamily="34" charset="0"/>
              <a:ea typeface="微软雅黑" panose="020B0503020204020204" pitchFamily="34" charset="-122"/>
              <a:cs typeface="方正兰亭细黑_GBK_M" panose="02010600010101010101" pitchFamily="2" charset="2"/>
              <a:sym typeface="Arial" panose="020B0604020202020204" pitchFamily="34" charset="0"/>
            </a:endParaRPr>
          </a:p>
        </p:txBody>
      </p:sp>
      <p:sp>
        <p:nvSpPr>
          <p:cNvPr id="11" name="矩形 10"/>
          <p:cNvSpPr/>
          <p:nvPr/>
        </p:nvSpPr>
        <p:spPr>
          <a:xfrm>
            <a:off x="5280037" y="3743317"/>
            <a:ext cx="1490072" cy="524510"/>
          </a:xfrm>
          <a:prstGeom prst="rect">
            <a:avLst/>
          </a:prstGeom>
        </p:spPr>
        <p:txBody>
          <a:bodyPr wrap="square">
            <a:spAutoFit/>
          </a:bodyPr>
          <a:lstStyle/>
          <a:p>
            <a:pPr algn="ct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消费限额限次</a:t>
            </a:r>
            <a:endParaRPr lang="en-US" altLang="zh-CN"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algn="ct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按“份”消费</a:t>
            </a:r>
            <a:endParaRPr lang="zh-CN" altLang="en-US" sz="1405"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矩形 11"/>
          <p:cNvSpPr/>
          <p:nvPr/>
        </p:nvSpPr>
        <p:spPr>
          <a:xfrm>
            <a:off x="2811173" y="3767739"/>
            <a:ext cx="1328936" cy="524510"/>
          </a:xfrm>
          <a:prstGeom prst="rect">
            <a:avLst/>
          </a:prstGeom>
        </p:spPr>
        <p:txBody>
          <a:bodyPr wrap="square">
            <a:spAutoFit/>
          </a:bodyPr>
          <a:lstStyle/>
          <a:p>
            <a:pPr algn="ctr"/>
            <a:r>
              <a:rPr lang="zh-CN" altLang="en-US" sz="1405"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数据安全性</a:t>
            </a: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高</a:t>
            </a:r>
            <a:endParaRPr lang="en-US" altLang="zh-CN"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algn="ct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数据</a:t>
            </a:r>
            <a:r>
              <a:rPr lang="zh-CN" altLang="en-US" sz="1405"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存储量大</a:t>
            </a:r>
            <a:endParaRPr lang="zh-CN" altLang="en-US" sz="1405"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矩形 13"/>
          <p:cNvSpPr/>
          <p:nvPr/>
        </p:nvSpPr>
        <p:spPr>
          <a:xfrm>
            <a:off x="7821049" y="3761098"/>
            <a:ext cx="1188270" cy="524510"/>
          </a:xfrm>
          <a:prstGeom prst="rect">
            <a:avLst/>
          </a:prstGeom>
        </p:spPr>
        <p:txBody>
          <a:bodyPr wrap="square">
            <a:spAutoFit/>
          </a:bodyPr>
          <a:lstStyle/>
          <a:p>
            <a:pPr algn="ct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卡挂失及黑名单功能</a:t>
            </a:r>
            <a:endParaRPr lang="zh-CN" altLang="en-US" sz="1405"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椭圆 34"/>
          <p:cNvSpPr/>
          <p:nvPr/>
        </p:nvSpPr>
        <p:spPr>
          <a:xfrm>
            <a:off x="3178846" y="4594000"/>
            <a:ext cx="671557" cy="863660"/>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sp>
        <p:nvSpPr>
          <p:cNvPr id="16" name="椭圆 34"/>
          <p:cNvSpPr/>
          <p:nvPr/>
        </p:nvSpPr>
        <p:spPr>
          <a:xfrm>
            <a:off x="5634751" y="4661711"/>
            <a:ext cx="671557" cy="863660"/>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sp>
        <p:nvSpPr>
          <p:cNvPr id="17" name="椭圆 34"/>
          <p:cNvSpPr/>
          <p:nvPr/>
        </p:nvSpPr>
        <p:spPr>
          <a:xfrm>
            <a:off x="8079407" y="4713225"/>
            <a:ext cx="671557" cy="863660"/>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nvGrpSpPr>
          <p:cNvPr id="18" name="组合 17"/>
          <p:cNvGrpSpPr/>
          <p:nvPr/>
        </p:nvGrpSpPr>
        <p:grpSpPr>
          <a:xfrm rot="10800000">
            <a:off x="4435812" y="4800335"/>
            <a:ext cx="741268" cy="963079"/>
            <a:chOff x="4020870" y="2194485"/>
            <a:chExt cx="1102258" cy="1432090"/>
          </a:xfrm>
          <a:effectLst>
            <a:outerShdw blurRad="444500" dist="254000" dir="8100000" algn="tr" rotWithShape="0">
              <a:prstClr val="black">
                <a:alpha val="50000"/>
              </a:prstClr>
            </a:outerShdw>
          </a:effectLst>
        </p:grpSpPr>
        <p:sp>
          <p:nvSpPr>
            <p:cNvPr id="19"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1" name="组合 20"/>
          <p:cNvGrpSpPr/>
          <p:nvPr/>
        </p:nvGrpSpPr>
        <p:grpSpPr>
          <a:xfrm rot="10800000">
            <a:off x="6821426" y="4827256"/>
            <a:ext cx="741268" cy="963079"/>
            <a:chOff x="4020870" y="2194485"/>
            <a:chExt cx="1102258" cy="1432090"/>
          </a:xfrm>
          <a:effectLst>
            <a:outerShdw blurRad="444500" dist="254000" dir="8100000" algn="tr" rotWithShape="0">
              <a:prstClr val="black">
                <a:alpha val="50000"/>
              </a:prstClr>
            </a:outerShdw>
          </a:effectLst>
        </p:grpSpPr>
        <p:sp>
          <p:nvSpPr>
            <p:cNvPr id="2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4" name="组合 23"/>
          <p:cNvGrpSpPr/>
          <p:nvPr/>
        </p:nvGrpSpPr>
        <p:grpSpPr>
          <a:xfrm rot="10800000">
            <a:off x="9249875" y="4670989"/>
            <a:ext cx="741268" cy="963079"/>
            <a:chOff x="4020870" y="2194485"/>
            <a:chExt cx="1102258" cy="1432090"/>
          </a:xfrm>
          <a:effectLst>
            <a:outerShdw blurRad="444500" dist="254000" dir="8100000" algn="tr" rotWithShape="0">
              <a:prstClr val="black">
                <a:alpha val="50000"/>
              </a:prstClr>
            </a:outerShdw>
          </a:effectLst>
        </p:grpSpPr>
        <p:sp>
          <p:nvSpPr>
            <p:cNvPr id="25"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sp>
        <p:nvSpPr>
          <p:cNvPr id="27" name="TextBox 26"/>
          <p:cNvSpPr txBox="1"/>
          <p:nvPr/>
        </p:nvSpPr>
        <p:spPr>
          <a:xfrm>
            <a:off x="3180717" y="4933937"/>
            <a:ext cx="332105" cy="415290"/>
          </a:xfrm>
          <a:prstGeom prst="rect">
            <a:avLst/>
          </a:prstGeom>
          <a:noFill/>
        </p:spPr>
        <p:txBody>
          <a:bodyPr wrap="none" rtlCol="0">
            <a:spAutoFit/>
          </a:bodyPr>
          <a:lstStyle/>
          <a:p>
            <a:r>
              <a:rPr lang="en-US" altLang="zh-CN" sz="2105"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3</a:t>
            </a:r>
            <a:endParaRPr lang="zh-CN" altLang="en-US" sz="210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TextBox 27"/>
          <p:cNvSpPr txBox="1"/>
          <p:nvPr/>
        </p:nvSpPr>
        <p:spPr>
          <a:xfrm>
            <a:off x="4495111" y="4962539"/>
            <a:ext cx="347980" cy="450850"/>
          </a:xfrm>
          <a:prstGeom prst="rect">
            <a:avLst/>
          </a:prstGeom>
          <a:noFill/>
        </p:spPr>
        <p:txBody>
          <a:bodyPr wrap="none" rtlCol="0">
            <a:spAutoFit/>
          </a:bodyPr>
          <a:lstStyle/>
          <a:p>
            <a:r>
              <a:rPr lang="en-US" altLang="zh-CN" sz="234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4</a:t>
            </a:r>
            <a:endParaRPr lang="zh-CN" altLang="en-US" sz="23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TextBox 28"/>
          <p:cNvSpPr txBox="1"/>
          <p:nvPr/>
        </p:nvSpPr>
        <p:spPr>
          <a:xfrm>
            <a:off x="5659195" y="4933937"/>
            <a:ext cx="332105" cy="415290"/>
          </a:xfrm>
          <a:prstGeom prst="rect">
            <a:avLst/>
          </a:prstGeom>
          <a:noFill/>
        </p:spPr>
        <p:txBody>
          <a:bodyPr wrap="none" rtlCol="0">
            <a:spAutoFit/>
          </a:bodyPr>
          <a:lstStyle/>
          <a:p>
            <a:r>
              <a:rPr lang="en-US" altLang="zh-CN" sz="2105"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5</a:t>
            </a:r>
            <a:endParaRPr lang="zh-CN" altLang="en-US" sz="210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TextBox 29"/>
          <p:cNvSpPr txBox="1"/>
          <p:nvPr/>
        </p:nvSpPr>
        <p:spPr>
          <a:xfrm>
            <a:off x="6837605" y="4951174"/>
            <a:ext cx="347980" cy="450850"/>
          </a:xfrm>
          <a:prstGeom prst="rect">
            <a:avLst/>
          </a:prstGeom>
          <a:noFill/>
        </p:spPr>
        <p:txBody>
          <a:bodyPr wrap="none" rtlCol="0">
            <a:spAutoFit/>
          </a:bodyPr>
          <a:lstStyle/>
          <a:p>
            <a:r>
              <a:rPr lang="en-US" altLang="zh-CN" sz="234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6</a:t>
            </a:r>
            <a:endParaRPr lang="zh-CN" altLang="en-US" sz="23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Box 30"/>
          <p:cNvSpPr txBox="1"/>
          <p:nvPr/>
        </p:nvSpPr>
        <p:spPr>
          <a:xfrm>
            <a:off x="8103851" y="5001025"/>
            <a:ext cx="332105" cy="415290"/>
          </a:xfrm>
          <a:prstGeom prst="rect">
            <a:avLst/>
          </a:prstGeom>
          <a:noFill/>
        </p:spPr>
        <p:txBody>
          <a:bodyPr wrap="none" rtlCol="0">
            <a:spAutoFit/>
          </a:bodyPr>
          <a:lstStyle/>
          <a:p>
            <a:r>
              <a:rPr lang="en-US" altLang="zh-CN" sz="2105"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7</a:t>
            </a:r>
            <a:endParaRPr lang="zh-CN" altLang="en-US" sz="210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TextBox 31"/>
          <p:cNvSpPr txBox="1"/>
          <p:nvPr/>
        </p:nvSpPr>
        <p:spPr>
          <a:xfrm>
            <a:off x="9264625" y="4835711"/>
            <a:ext cx="347980" cy="450850"/>
          </a:xfrm>
          <a:prstGeom prst="rect">
            <a:avLst/>
          </a:prstGeom>
          <a:noFill/>
        </p:spPr>
        <p:txBody>
          <a:bodyPr wrap="none" rtlCol="0">
            <a:spAutoFit/>
          </a:bodyPr>
          <a:lstStyle/>
          <a:p>
            <a:r>
              <a:rPr lang="en-US" altLang="zh-CN" sz="234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8</a:t>
            </a:r>
            <a:endParaRPr lang="zh-CN" altLang="en-US" sz="23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3" name="组合 32"/>
          <p:cNvGrpSpPr/>
          <p:nvPr/>
        </p:nvGrpSpPr>
        <p:grpSpPr>
          <a:xfrm rot="10800000">
            <a:off x="1991670" y="4746638"/>
            <a:ext cx="741268" cy="963079"/>
            <a:chOff x="4020870" y="2194485"/>
            <a:chExt cx="1102258" cy="1432090"/>
          </a:xfrm>
          <a:effectLst>
            <a:outerShdw blurRad="444500" dist="254000" dir="8100000" algn="tr" rotWithShape="0">
              <a:prstClr val="black">
                <a:alpha val="50000"/>
              </a:prstClr>
            </a:outerShdw>
          </a:effectLst>
        </p:grpSpPr>
        <p:sp>
          <p:nvSpPr>
            <p:cNvPr id="3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sp>
        <p:nvSpPr>
          <p:cNvPr id="36" name="TextBox 35"/>
          <p:cNvSpPr txBox="1"/>
          <p:nvPr/>
        </p:nvSpPr>
        <p:spPr>
          <a:xfrm>
            <a:off x="2070429" y="4902778"/>
            <a:ext cx="347980" cy="450850"/>
          </a:xfrm>
          <a:prstGeom prst="rect">
            <a:avLst/>
          </a:prstGeom>
          <a:noFill/>
        </p:spPr>
        <p:txBody>
          <a:bodyPr wrap="none" rtlCol="0">
            <a:spAutoFit/>
          </a:bodyPr>
          <a:lstStyle/>
          <a:p>
            <a:r>
              <a:rPr lang="en-US" altLang="zh-CN" sz="234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2</a:t>
            </a:r>
            <a:endParaRPr lang="zh-CN" altLang="en-US" sz="23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矩形 36"/>
          <p:cNvSpPr/>
          <p:nvPr/>
        </p:nvSpPr>
        <p:spPr>
          <a:xfrm>
            <a:off x="0" y="6612951"/>
            <a:ext cx="10692000" cy="117770"/>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sp>
        <p:nvSpPr>
          <p:cNvPr id="38" name="矩形 37"/>
          <p:cNvSpPr/>
          <p:nvPr/>
        </p:nvSpPr>
        <p:spPr>
          <a:xfrm>
            <a:off x="1830284" y="5839372"/>
            <a:ext cx="1062142" cy="524510"/>
          </a:xfrm>
          <a:prstGeom prst="rect">
            <a:avLst/>
          </a:prstGeom>
        </p:spPr>
        <p:txBody>
          <a:bodyPr wrap="square">
            <a:spAutoFit/>
          </a:bodyPr>
          <a:lstStyle/>
          <a:p>
            <a:pPr algn="ct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照片显示</a:t>
            </a:r>
            <a:endParaRPr lang="en-US" altLang="zh-CN"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algn="ctr"/>
            <a:r>
              <a:rPr lang="zh-CN" altLang="en-US" sz="1405"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语音播报</a:t>
            </a:r>
            <a:endParaRPr lang="zh-CN" altLang="en-US" sz="1405"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0" name="组合 39"/>
          <p:cNvGrpSpPr/>
          <p:nvPr/>
        </p:nvGrpSpPr>
        <p:grpSpPr>
          <a:xfrm rot="0">
            <a:off x="250222" y="605813"/>
            <a:ext cx="10080000" cy="417928"/>
            <a:chOff x="214282" y="142856"/>
            <a:chExt cx="7598078" cy="357190"/>
          </a:xfrm>
        </p:grpSpPr>
        <p:sp>
          <p:nvSpPr>
            <p:cNvPr id="43" name="TextBox 42"/>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Ebrima" panose="02000000000000000000" pitchFamily="2" charset="0"/>
                  <a:ea typeface="微软雅黑" panose="020B0503020204020204" pitchFamily="34" charset="-122"/>
                  <a:cs typeface="Ebrima" panose="02000000000000000000" pitchFamily="2" charset="0"/>
                </a:rPr>
                <a:t>消费</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基本功能介绍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44" name="矩形 43"/>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5" name="矩形 44"/>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46" name="直接连接符 45"/>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720725" y="1215390"/>
            <a:ext cx="9462135" cy="2245995"/>
            <a:chOff x="4304043" y="1286668"/>
            <a:chExt cx="3837944" cy="2757793"/>
          </a:xfrm>
          <a:effectLst>
            <a:outerShdw blurRad="381000" dist="254000" dir="8100000" algn="tr" rotWithShape="0">
              <a:prstClr val="black">
                <a:alpha val="40000"/>
              </a:prstClr>
            </a:outerShdw>
          </a:effectLst>
        </p:grpSpPr>
        <p:sp>
          <p:nvSpPr>
            <p:cNvPr id="39" name="圆角矩形 38"/>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105"/>
            </a:p>
          </p:txBody>
        </p:sp>
        <p:sp>
          <p:nvSpPr>
            <p:cNvPr id="41" name="圆角矩形 40"/>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105"/>
            </a:p>
          </p:txBody>
        </p:sp>
      </p:grpSp>
      <p:sp>
        <p:nvSpPr>
          <p:cNvPr id="50" name="TextBox 49"/>
          <p:cNvSpPr txBox="1"/>
          <p:nvPr/>
        </p:nvSpPr>
        <p:spPr>
          <a:xfrm>
            <a:off x="942340" y="1402080"/>
            <a:ext cx="8752205" cy="1768475"/>
          </a:xfrm>
          <a:prstGeom prst="rect">
            <a:avLst/>
          </a:prstGeom>
          <a:noFill/>
        </p:spPr>
        <p:txBody>
          <a:bodyPr wrap="square" rtlCol="0">
            <a:spAutoFit/>
          </a:bodyPr>
          <a:lstStyle/>
          <a:p>
            <a:pPr marL="171450" lvl="0" algn="l">
              <a:lnSpc>
                <a:spcPct val="140000"/>
              </a:lnSpc>
              <a:buClrTx/>
              <a:buSzTx/>
              <a:buFont typeface="Wingdings" panose="05000000000000000000" pitchFamily="2" charset="2"/>
              <a:buChar char="u"/>
            </a:pPr>
            <a:r>
              <a:rPr lang="zh-CN" altLang="zh-CN" sz="1300" dirty="0">
                <a:latin typeface="微软雅黑" panose="020B0503020204020204" pitchFamily="34" charset="-122"/>
                <a:ea typeface="微软雅黑" panose="020B0503020204020204" pitchFamily="34" charset="-122"/>
              </a:rPr>
              <a:t>多媒体消费终端（WINCE6.0操作系统）</a:t>
            </a:r>
            <a:endParaRPr lang="zh-CN" altLang="zh-CN" sz="1300" dirty="0">
              <a:latin typeface="微软雅黑" panose="020B0503020204020204" pitchFamily="34" charset="-122"/>
              <a:ea typeface="微软雅黑" panose="020B0503020204020204" pitchFamily="34" charset="-122"/>
            </a:endParaRPr>
          </a:p>
          <a:p>
            <a:pPr marL="171450" lvl="0" algn="l">
              <a:lnSpc>
                <a:spcPct val="140000"/>
              </a:lnSpc>
              <a:buClrTx/>
              <a:buSzTx/>
              <a:buFont typeface="Wingdings" panose="05000000000000000000" pitchFamily="2" charset="2"/>
              <a:buChar char="u"/>
            </a:pPr>
            <a:r>
              <a:rPr lang="zh-CN" altLang="zh-CN" sz="1300" dirty="0">
                <a:latin typeface="微软雅黑" panose="020B0503020204020204" pitchFamily="34" charset="-122"/>
                <a:ea typeface="微软雅黑" panose="020B0503020204020204" pitchFamily="34" charset="-122"/>
              </a:rPr>
              <a:t>具有自定义语音播报功能</a:t>
            </a:r>
            <a:endParaRPr lang="zh-CN" altLang="zh-CN" sz="1300" dirty="0">
              <a:latin typeface="微软雅黑" panose="020B0503020204020204" pitchFamily="34" charset="-122"/>
              <a:ea typeface="微软雅黑" panose="020B0503020204020204" pitchFamily="34" charset="-122"/>
            </a:endParaRPr>
          </a:p>
          <a:p>
            <a:pPr marL="171450" lvl="0" algn="l">
              <a:lnSpc>
                <a:spcPct val="140000"/>
              </a:lnSpc>
              <a:buClrTx/>
              <a:buSzTx/>
              <a:buFont typeface="Wingdings" panose="05000000000000000000" pitchFamily="2" charset="2"/>
              <a:buChar char="u"/>
            </a:pPr>
            <a:r>
              <a:rPr lang="zh-CN" altLang="zh-CN" sz="1300" dirty="0">
                <a:latin typeface="微软雅黑" panose="020B0503020204020204" pitchFamily="34" charset="-122"/>
                <a:ea typeface="微软雅黑" panose="020B0503020204020204" pitchFamily="34" charset="-122"/>
              </a:rPr>
              <a:t>支持100万人档案数据，并提供人员照片显示</a:t>
            </a:r>
            <a:endParaRPr lang="zh-CN" altLang="zh-CN" sz="1300" dirty="0">
              <a:latin typeface="微软雅黑" panose="020B0503020204020204" pitchFamily="34" charset="-122"/>
              <a:ea typeface="微软雅黑" panose="020B0503020204020204" pitchFamily="34" charset="-122"/>
            </a:endParaRPr>
          </a:p>
          <a:p>
            <a:pPr marL="171450" lvl="0" algn="l">
              <a:lnSpc>
                <a:spcPct val="140000"/>
              </a:lnSpc>
              <a:buClrTx/>
              <a:buSzTx/>
              <a:buFont typeface="Wingdings" panose="05000000000000000000" pitchFamily="2" charset="2"/>
              <a:buChar char="u"/>
            </a:pPr>
            <a:r>
              <a:rPr lang="zh-CN" altLang="zh-CN" sz="1300" dirty="0">
                <a:latin typeface="微软雅黑" panose="020B0503020204020204" pitchFamily="34" charset="-122"/>
                <a:ea typeface="微软雅黑" panose="020B0503020204020204" pitchFamily="34" charset="-122"/>
              </a:rPr>
              <a:t>双键盘操作、多媒体信息显示、工作状态指示等功能</a:t>
            </a:r>
            <a:endParaRPr lang="zh-CN" altLang="zh-CN" sz="1300" dirty="0">
              <a:latin typeface="微软雅黑" panose="020B0503020204020204" pitchFamily="34" charset="-122"/>
              <a:ea typeface="微软雅黑" panose="020B0503020204020204" pitchFamily="34" charset="-122"/>
            </a:endParaRPr>
          </a:p>
          <a:p>
            <a:pPr marL="171450" lvl="0" algn="l">
              <a:lnSpc>
                <a:spcPct val="140000"/>
              </a:lnSpc>
              <a:buClrTx/>
              <a:buSzTx/>
              <a:buFont typeface="Wingdings" panose="05000000000000000000" pitchFamily="2" charset="2"/>
              <a:buChar char="u"/>
            </a:pPr>
            <a:r>
              <a:rPr lang="zh-CN" altLang="zh-CN" sz="1300" dirty="0">
                <a:latin typeface="微软雅黑" panose="020B0503020204020204" pitchFamily="34" charset="-122"/>
                <a:ea typeface="微软雅黑" panose="020B0503020204020204" pitchFamily="34" charset="-122"/>
              </a:rPr>
              <a:t>支持多种消费模式，计算器，份饭，点餐等功能，支持99999种菜品信息， 数字编码+9宫格简拼输入法快速查询菜品信息</a:t>
            </a:r>
            <a:endParaRPr lang="zh-CN" altLang="zh-CN" sz="1300" dirty="0">
              <a:latin typeface="微软雅黑" panose="020B0503020204020204" pitchFamily="34" charset="-122"/>
              <a:ea typeface="微软雅黑" panose="020B0503020204020204" pitchFamily="34" charset="-122"/>
            </a:endParaRPr>
          </a:p>
        </p:txBody>
      </p:sp>
      <p:grpSp>
        <p:nvGrpSpPr>
          <p:cNvPr id="42" name="组合 41"/>
          <p:cNvGrpSpPr/>
          <p:nvPr/>
        </p:nvGrpSpPr>
        <p:grpSpPr>
          <a:xfrm>
            <a:off x="8929370" y="2771775"/>
            <a:ext cx="1249680" cy="692150"/>
            <a:chOff x="11465" y="4135"/>
            <a:chExt cx="1968" cy="1090"/>
          </a:xfrm>
        </p:grpSpPr>
        <p:sp>
          <p:nvSpPr>
            <p:cNvPr id="52" name="椭圆 51"/>
            <p:cNvSpPr/>
            <p:nvPr/>
          </p:nvSpPr>
          <p:spPr>
            <a:xfrm rot="10498052">
              <a:off x="12444" y="4743"/>
              <a:ext cx="463" cy="463"/>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53" name="组合 52"/>
            <p:cNvGrpSpPr/>
            <p:nvPr/>
          </p:nvGrpSpPr>
          <p:grpSpPr>
            <a:xfrm>
              <a:off x="12531" y="4135"/>
              <a:ext cx="498" cy="498"/>
              <a:chOff x="304800" y="673100"/>
              <a:chExt cx="4000500" cy="4000500"/>
            </a:xfrm>
            <a:effectLst>
              <a:outerShdw blurRad="50800" dist="38100" dir="5400000" algn="t" rotWithShape="0">
                <a:prstClr val="black">
                  <a:alpha val="40000"/>
                </a:prstClr>
              </a:outerShdw>
            </a:effectLst>
          </p:grpSpPr>
          <p:sp>
            <p:nvSpPr>
              <p:cNvPr id="54" name="同心圆 5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55" name="椭圆 5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56" name="椭圆 55"/>
            <p:cNvSpPr/>
            <p:nvPr/>
          </p:nvSpPr>
          <p:spPr>
            <a:xfrm rot="10498052">
              <a:off x="13185" y="4698"/>
              <a:ext cx="248" cy="248"/>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7" name="椭圆 56"/>
            <p:cNvSpPr/>
            <p:nvPr/>
          </p:nvSpPr>
          <p:spPr>
            <a:xfrm rot="10498052">
              <a:off x="11954" y="4472"/>
              <a:ext cx="248" cy="248"/>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58" name="组合 57"/>
            <p:cNvGrpSpPr/>
            <p:nvPr/>
          </p:nvGrpSpPr>
          <p:grpSpPr>
            <a:xfrm>
              <a:off x="11465" y="4889"/>
              <a:ext cx="336" cy="336"/>
              <a:chOff x="304800" y="673100"/>
              <a:chExt cx="4000500" cy="4000500"/>
            </a:xfrm>
            <a:effectLst>
              <a:outerShdw blurRad="50800" dist="38100" dir="5400000" algn="t" rotWithShape="0">
                <a:prstClr val="black">
                  <a:alpha val="4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60" name="椭圆 5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gr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grpId="0" nodeType="afterEffect" p14:presetBounceEnd="44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44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44000">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14:presetBounceEnd="44000">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14:bounceEnd="44000">
                                          <p:cBhvr additive="base">
                                            <p:cTn id="16" dur="500" fill="hold"/>
                                            <p:tgtEl>
                                              <p:spTgt spid="33"/>
                                            </p:tgtEl>
                                            <p:attrNameLst>
                                              <p:attrName>ppt_x</p:attrName>
                                            </p:attrNameLst>
                                          </p:cBhvr>
                                          <p:tavLst>
                                            <p:tav tm="0">
                                              <p:val>
                                                <p:strVal val="0-#ppt_w/2"/>
                                              </p:val>
                                            </p:tav>
                                            <p:tav tm="100000">
                                              <p:val>
                                                <p:strVal val="#ppt_x"/>
                                              </p:val>
                                            </p:tav>
                                          </p:tavLst>
                                        </p:anim>
                                        <p:anim calcmode="lin" valueType="num" p14:bounceEnd="44000">
                                          <p:cBhvr additive="base">
                                            <p:cTn id="17" dur="500" fill="hold"/>
                                            <p:tgtEl>
                                              <p:spTgt spid="3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14:presetBounceEnd="44000">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14:bounceEnd="44000">
                                          <p:cBhvr additive="base">
                                            <p:cTn id="21" dur="500" fill="hold"/>
                                            <p:tgtEl>
                                              <p:spTgt spid="15"/>
                                            </p:tgtEl>
                                            <p:attrNameLst>
                                              <p:attrName>ppt_x</p:attrName>
                                            </p:attrNameLst>
                                          </p:cBhvr>
                                          <p:tavLst>
                                            <p:tav tm="0">
                                              <p:val>
                                                <p:strVal val="0-#ppt_w/2"/>
                                              </p:val>
                                            </p:tav>
                                            <p:tav tm="100000">
                                              <p:val>
                                                <p:strVal val="#ppt_x"/>
                                              </p:val>
                                            </p:tav>
                                          </p:tavLst>
                                        </p:anim>
                                        <p:anim calcmode="lin" valueType="num" p14:bounceEnd="44000">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nodeType="afterEffect" p14:presetBounceEnd="44000">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14:bounceEnd="44000">
                                          <p:cBhvr additive="base">
                                            <p:cTn id="26" dur="500" fill="hold"/>
                                            <p:tgtEl>
                                              <p:spTgt spid="18"/>
                                            </p:tgtEl>
                                            <p:attrNameLst>
                                              <p:attrName>ppt_x</p:attrName>
                                            </p:attrNameLst>
                                          </p:cBhvr>
                                          <p:tavLst>
                                            <p:tav tm="0">
                                              <p:val>
                                                <p:strVal val="0-#ppt_w/2"/>
                                              </p:val>
                                            </p:tav>
                                            <p:tav tm="100000">
                                              <p:val>
                                                <p:strVal val="#ppt_x"/>
                                              </p:val>
                                            </p:tav>
                                          </p:tavLst>
                                        </p:anim>
                                        <p:anim calcmode="lin" valueType="num" p14:bounceEnd="44000">
                                          <p:cBhvr additive="base">
                                            <p:cTn id="27" dur="500" fill="hold"/>
                                            <p:tgtEl>
                                              <p:spTgt spid="18"/>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fill="hold" grpId="0" nodeType="afterEffect" p14:presetBounceEnd="44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44000">
                                          <p:cBhvr additive="base">
                                            <p:cTn id="31" dur="500" fill="hold"/>
                                            <p:tgtEl>
                                              <p:spTgt spid="16"/>
                                            </p:tgtEl>
                                            <p:attrNameLst>
                                              <p:attrName>ppt_x</p:attrName>
                                            </p:attrNameLst>
                                          </p:cBhvr>
                                          <p:tavLst>
                                            <p:tav tm="0">
                                              <p:val>
                                                <p:strVal val="0-#ppt_w/2"/>
                                              </p:val>
                                            </p:tav>
                                            <p:tav tm="100000">
                                              <p:val>
                                                <p:strVal val="#ppt_x"/>
                                              </p:val>
                                            </p:tav>
                                          </p:tavLst>
                                        </p:anim>
                                        <p:anim calcmode="lin" valueType="num" p14:bounceEnd="44000">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8" fill="hold" nodeType="afterEffect" p14:presetBounceEnd="44000">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14:bounceEnd="44000">
                                          <p:cBhvr additive="base">
                                            <p:cTn id="36" dur="500" fill="hold"/>
                                            <p:tgtEl>
                                              <p:spTgt spid="21"/>
                                            </p:tgtEl>
                                            <p:attrNameLst>
                                              <p:attrName>ppt_x</p:attrName>
                                            </p:attrNameLst>
                                          </p:cBhvr>
                                          <p:tavLst>
                                            <p:tav tm="0">
                                              <p:val>
                                                <p:strVal val="0-#ppt_w/2"/>
                                              </p:val>
                                            </p:tav>
                                            <p:tav tm="100000">
                                              <p:val>
                                                <p:strVal val="#ppt_x"/>
                                              </p:val>
                                            </p:tav>
                                          </p:tavLst>
                                        </p:anim>
                                        <p:anim calcmode="lin" valueType="num" p14:bounceEnd="44000">
                                          <p:cBhvr additive="base">
                                            <p:cTn id="37" dur="500" fill="hold"/>
                                            <p:tgtEl>
                                              <p:spTgt spid="21"/>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2" presetClass="entr" presetSubtype="8" fill="hold" grpId="0" nodeType="afterEffect" p14:presetBounceEnd="44000">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14:bounceEnd="44000">
                                          <p:cBhvr additive="base">
                                            <p:cTn id="41" dur="500" fill="hold"/>
                                            <p:tgtEl>
                                              <p:spTgt spid="17"/>
                                            </p:tgtEl>
                                            <p:attrNameLst>
                                              <p:attrName>ppt_x</p:attrName>
                                            </p:attrNameLst>
                                          </p:cBhvr>
                                          <p:tavLst>
                                            <p:tav tm="0">
                                              <p:val>
                                                <p:strVal val="0-#ppt_w/2"/>
                                              </p:val>
                                            </p:tav>
                                            <p:tav tm="100000">
                                              <p:val>
                                                <p:strVal val="#ppt_x"/>
                                              </p:val>
                                            </p:tav>
                                          </p:tavLst>
                                        </p:anim>
                                        <p:anim calcmode="lin" valueType="num" p14:bounceEnd="44000">
                                          <p:cBhvr additive="base">
                                            <p:cTn id="42" dur="500" fill="hold"/>
                                            <p:tgtEl>
                                              <p:spTgt spid="17"/>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2" presetClass="entr" presetSubtype="8" fill="hold" nodeType="afterEffect" p14:presetBounceEnd="44000">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14:bounceEnd="44000">
                                          <p:cBhvr additive="base">
                                            <p:cTn id="46" dur="500" fill="hold"/>
                                            <p:tgtEl>
                                              <p:spTgt spid="24"/>
                                            </p:tgtEl>
                                            <p:attrNameLst>
                                              <p:attrName>ppt_x</p:attrName>
                                            </p:attrNameLst>
                                          </p:cBhvr>
                                          <p:tavLst>
                                            <p:tav tm="0">
                                              <p:val>
                                                <p:strVal val="0-#ppt_w/2"/>
                                              </p:val>
                                            </p:tav>
                                            <p:tav tm="100000">
                                              <p:val>
                                                <p:strVal val="#ppt_x"/>
                                              </p:val>
                                            </p:tav>
                                          </p:tavLst>
                                        </p:anim>
                                        <p:anim calcmode="lin" valueType="num" p14:bounceEnd="44000">
                                          <p:cBhvr additive="base">
                                            <p:cTn id="47" dur="500" fill="hold"/>
                                            <p:tgtEl>
                                              <p:spTgt spid="24"/>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10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par>
                                    <p:cTn id="58" presetID="10" presetClass="entr" presetSubtype="0" fill="hold" grpId="0" nodeType="withEffect">
                                      <p:stCondLst>
                                        <p:cond delay="20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par>
                                    <p:cTn id="61" presetID="10" presetClass="entr" presetSubtype="0" fill="hold" grpId="0" nodeType="withEffect">
                                      <p:stCondLst>
                                        <p:cond delay="30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60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par>
                                    <p:cTn id="67" presetID="10" presetClass="entr" presetSubtype="0" fill="hold" grpId="0" nodeType="withEffect">
                                      <p:stCondLst>
                                        <p:cond delay="70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500"/>
                                            <p:tgtEl>
                                              <p:spTgt spid="36"/>
                                            </p:tgtEl>
                                          </p:cBhvr>
                                        </p:animEffect>
                                      </p:childTnLst>
                                    </p:cTn>
                                  </p:par>
                                  <p:par>
                                    <p:cTn id="70" presetID="10" presetClass="entr" presetSubtype="0" fill="hold" grpId="0" nodeType="withEffect">
                                      <p:stCondLst>
                                        <p:cond delay="90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childTnLst>
                              </p:cTn>
                            </p:par>
                            <p:par>
                              <p:cTn id="73" fill="hold">
                                <p:stCondLst>
                                  <p:cond delay="5000"/>
                                </p:stCondLst>
                                <p:childTnLst>
                                  <p:par>
                                    <p:cTn id="74" presetID="2" presetClass="entr" presetSubtype="4"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 calcmode="lin" valueType="num">
                                          <p:cBhvr additive="base">
                                            <p:cTn id="76" dur="500" fill="hold"/>
                                            <p:tgtEl>
                                              <p:spTgt spid="11"/>
                                            </p:tgtEl>
                                            <p:attrNameLst>
                                              <p:attrName>ppt_x</p:attrName>
                                            </p:attrNameLst>
                                          </p:cBhvr>
                                          <p:tavLst>
                                            <p:tav tm="0">
                                              <p:val>
                                                <p:strVal val="#ppt_x"/>
                                              </p:val>
                                            </p:tav>
                                            <p:tav tm="100000">
                                              <p:val>
                                                <p:strVal val="#ppt_x"/>
                                              </p:val>
                                            </p:tav>
                                          </p:tavLst>
                                        </p:anim>
                                        <p:anim calcmode="lin" valueType="num">
                                          <p:cBhvr additive="base">
                                            <p:cTn id="77" dur="500" fill="hold"/>
                                            <p:tgtEl>
                                              <p:spTgt spid="11"/>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10"/>
                                            </p:tgtEl>
                                            <p:attrNameLst>
                                              <p:attrName>style.visibility</p:attrName>
                                            </p:attrNameLst>
                                          </p:cBhvr>
                                          <p:to>
                                            <p:strVal val="visible"/>
                                          </p:to>
                                        </p:set>
                                        <p:anim calcmode="lin" valueType="num">
                                          <p:cBhvr additive="base">
                                            <p:cTn id="80" dur="500" fill="hold"/>
                                            <p:tgtEl>
                                              <p:spTgt spid="10"/>
                                            </p:tgtEl>
                                            <p:attrNameLst>
                                              <p:attrName>ppt_x</p:attrName>
                                            </p:attrNameLst>
                                          </p:cBhvr>
                                          <p:tavLst>
                                            <p:tav tm="0">
                                              <p:val>
                                                <p:strVal val="#ppt_x"/>
                                              </p:val>
                                            </p:tav>
                                            <p:tav tm="100000">
                                              <p:val>
                                                <p:strVal val="#ppt_x"/>
                                              </p:val>
                                            </p:tav>
                                          </p:tavLst>
                                        </p:anim>
                                        <p:anim calcmode="lin" valueType="num">
                                          <p:cBhvr additive="base">
                                            <p:cTn id="81" dur="500" fill="hold"/>
                                            <p:tgtEl>
                                              <p:spTgt spid="10"/>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additive="base">
                                            <p:cTn id="84" dur="500" fill="hold"/>
                                            <p:tgtEl>
                                              <p:spTgt spid="12"/>
                                            </p:tgtEl>
                                            <p:attrNameLst>
                                              <p:attrName>ppt_x</p:attrName>
                                            </p:attrNameLst>
                                          </p:cBhvr>
                                          <p:tavLst>
                                            <p:tav tm="0">
                                              <p:val>
                                                <p:strVal val="#ppt_x"/>
                                              </p:val>
                                            </p:tav>
                                            <p:tav tm="100000">
                                              <p:val>
                                                <p:strVal val="#ppt_x"/>
                                              </p:val>
                                            </p:tav>
                                          </p:tavLst>
                                        </p:anim>
                                        <p:anim calcmode="lin" valueType="num">
                                          <p:cBhvr additive="base">
                                            <p:cTn id="85" dur="500" fill="hold"/>
                                            <p:tgtEl>
                                              <p:spTgt spid="12"/>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14"/>
                                            </p:tgtEl>
                                            <p:attrNameLst>
                                              <p:attrName>style.visibility</p:attrName>
                                            </p:attrNameLst>
                                          </p:cBhvr>
                                          <p:to>
                                            <p:strVal val="visible"/>
                                          </p:to>
                                        </p:set>
                                        <p:anim calcmode="lin" valueType="num">
                                          <p:cBhvr additive="base">
                                            <p:cTn id="88" dur="500" fill="hold"/>
                                            <p:tgtEl>
                                              <p:spTgt spid="14"/>
                                            </p:tgtEl>
                                            <p:attrNameLst>
                                              <p:attrName>ppt_x</p:attrName>
                                            </p:attrNameLst>
                                          </p:cBhvr>
                                          <p:tavLst>
                                            <p:tav tm="0">
                                              <p:val>
                                                <p:strVal val="#ppt_x"/>
                                              </p:val>
                                            </p:tav>
                                            <p:tav tm="100000">
                                              <p:val>
                                                <p:strVal val="#ppt_x"/>
                                              </p:val>
                                            </p:tav>
                                          </p:tavLst>
                                        </p:anim>
                                        <p:anim calcmode="lin" valueType="num">
                                          <p:cBhvr additive="base">
                                            <p:cTn id="89" dur="500" fill="hold"/>
                                            <p:tgtEl>
                                              <p:spTgt spid="14"/>
                                            </p:tgtEl>
                                            <p:attrNameLst>
                                              <p:attrName>ppt_y</p:attrName>
                                            </p:attrNameLst>
                                          </p:cBhvr>
                                          <p:tavLst>
                                            <p:tav tm="0">
                                              <p:val>
                                                <p:strVal val="1+#ppt_h/2"/>
                                              </p:val>
                                            </p:tav>
                                            <p:tav tm="100000">
                                              <p:val>
                                                <p:strVal val="#ppt_y"/>
                                              </p:val>
                                            </p:tav>
                                          </p:tavLst>
                                        </p:anim>
                                      </p:childTnLst>
                                    </p:cTn>
                                  </p:par>
                                  <p:par>
                                    <p:cTn id="90" presetID="2" presetClass="entr" presetSubtype="1" fill="hold" grpId="0" nodeType="withEffect">
                                      <p:stCondLst>
                                        <p:cond delay="0"/>
                                      </p:stCondLst>
                                      <p:childTnLst>
                                        <p:set>
                                          <p:cBhvr>
                                            <p:cTn id="91" dur="1" fill="hold">
                                              <p:stCondLst>
                                                <p:cond delay="0"/>
                                              </p:stCondLst>
                                            </p:cTn>
                                            <p:tgtEl>
                                              <p:spTgt spid="7"/>
                                            </p:tgtEl>
                                            <p:attrNameLst>
                                              <p:attrName>style.visibility</p:attrName>
                                            </p:attrNameLst>
                                          </p:cBhvr>
                                          <p:to>
                                            <p:strVal val="visible"/>
                                          </p:to>
                                        </p:set>
                                        <p:anim calcmode="lin" valueType="num">
                                          <p:cBhvr additive="base">
                                            <p:cTn id="92" dur="500" fill="hold"/>
                                            <p:tgtEl>
                                              <p:spTgt spid="7"/>
                                            </p:tgtEl>
                                            <p:attrNameLst>
                                              <p:attrName>ppt_x</p:attrName>
                                            </p:attrNameLst>
                                          </p:cBhvr>
                                          <p:tavLst>
                                            <p:tav tm="0">
                                              <p:val>
                                                <p:strVal val="#ppt_x"/>
                                              </p:val>
                                            </p:tav>
                                            <p:tav tm="100000">
                                              <p:val>
                                                <p:strVal val="#ppt_x"/>
                                              </p:val>
                                            </p:tav>
                                          </p:tavLst>
                                        </p:anim>
                                        <p:anim calcmode="lin" valueType="num">
                                          <p:cBhvr additive="base">
                                            <p:cTn id="93" dur="500" fill="hold"/>
                                            <p:tgtEl>
                                              <p:spTgt spid="7"/>
                                            </p:tgtEl>
                                            <p:attrNameLst>
                                              <p:attrName>ppt_y</p:attrName>
                                            </p:attrNameLst>
                                          </p:cBhvr>
                                          <p:tavLst>
                                            <p:tav tm="0">
                                              <p:val>
                                                <p:strVal val="0-#ppt_h/2"/>
                                              </p:val>
                                            </p:tav>
                                            <p:tav tm="100000">
                                              <p:val>
                                                <p:strVal val="#ppt_y"/>
                                              </p:val>
                                            </p:tav>
                                          </p:tavLst>
                                        </p:anim>
                                      </p:childTnLst>
                                    </p:cTn>
                                  </p:par>
                                  <p:par>
                                    <p:cTn id="94" presetID="2" presetClass="entr" presetSubtype="1" fill="hold" grpId="0" nodeType="withEffect">
                                      <p:stCondLst>
                                        <p:cond delay="0"/>
                                      </p:stCondLst>
                                      <p:childTnLst>
                                        <p:set>
                                          <p:cBhvr>
                                            <p:cTn id="95" dur="1" fill="hold">
                                              <p:stCondLst>
                                                <p:cond delay="0"/>
                                              </p:stCondLst>
                                            </p:cTn>
                                            <p:tgtEl>
                                              <p:spTgt spid="9"/>
                                            </p:tgtEl>
                                            <p:attrNameLst>
                                              <p:attrName>style.visibility</p:attrName>
                                            </p:attrNameLst>
                                          </p:cBhvr>
                                          <p:to>
                                            <p:strVal val="visible"/>
                                          </p:to>
                                        </p:set>
                                        <p:anim calcmode="lin" valueType="num">
                                          <p:cBhvr additive="base">
                                            <p:cTn id="96" dur="500" fill="hold"/>
                                            <p:tgtEl>
                                              <p:spTgt spid="9"/>
                                            </p:tgtEl>
                                            <p:attrNameLst>
                                              <p:attrName>ppt_x</p:attrName>
                                            </p:attrNameLst>
                                          </p:cBhvr>
                                          <p:tavLst>
                                            <p:tav tm="0">
                                              <p:val>
                                                <p:strVal val="#ppt_x"/>
                                              </p:val>
                                            </p:tav>
                                            <p:tav tm="100000">
                                              <p:val>
                                                <p:strVal val="#ppt_x"/>
                                              </p:val>
                                            </p:tav>
                                          </p:tavLst>
                                        </p:anim>
                                        <p:anim calcmode="lin" valueType="num">
                                          <p:cBhvr additive="base">
                                            <p:cTn id="97" dur="500" fill="hold"/>
                                            <p:tgtEl>
                                              <p:spTgt spid="9"/>
                                            </p:tgtEl>
                                            <p:attrNameLst>
                                              <p:attrName>ppt_y</p:attrName>
                                            </p:attrNameLst>
                                          </p:cBhvr>
                                          <p:tavLst>
                                            <p:tav tm="0">
                                              <p:val>
                                                <p:strVal val="0-#ppt_h/2"/>
                                              </p:val>
                                            </p:tav>
                                            <p:tav tm="100000">
                                              <p:val>
                                                <p:strVal val="#ppt_y"/>
                                              </p:val>
                                            </p:tav>
                                          </p:tavLst>
                                        </p:anim>
                                      </p:childTnLst>
                                    </p:cTn>
                                  </p:par>
                                  <p:par>
                                    <p:cTn id="98" presetID="2" presetClass="entr" presetSubtype="1" fill="hold" grpId="0" nodeType="withEffect">
                                      <p:stCondLst>
                                        <p:cond delay="0"/>
                                      </p:stCondLst>
                                      <p:childTnLst>
                                        <p:set>
                                          <p:cBhvr>
                                            <p:cTn id="99" dur="1" fill="hold">
                                              <p:stCondLst>
                                                <p:cond delay="0"/>
                                              </p:stCondLst>
                                            </p:cTn>
                                            <p:tgtEl>
                                              <p:spTgt spid="8"/>
                                            </p:tgtEl>
                                            <p:attrNameLst>
                                              <p:attrName>style.visibility</p:attrName>
                                            </p:attrNameLst>
                                          </p:cBhvr>
                                          <p:to>
                                            <p:strVal val="visible"/>
                                          </p:to>
                                        </p:set>
                                        <p:anim calcmode="lin" valueType="num">
                                          <p:cBhvr additive="base">
                                            <p:cTn id="100" dur="500" fill="hold"/>
                                            <p:tgtEl>
                                              <p:spTgt spid="8"/>
                                            </p:tgtEl>
                                            <p:attrNameLst>
                                              <p:attrName>ppt_x</p:attrName>
                                            </p:attrNameLst>
                                          </p:cBhvr>
                                          <p:tavLst>
                                            <p:tav tm="0">
                                              <p:val>
                                                <p:strVal val="#ppt_x"/>
                                              </p:val>
                                            </p:tav>
                                            <p:tav tm="100000">
                                              <p:val>
                                                <p:strVal val="#ppt_x"/>
                                              </p:val>
                                            </p:tav>
                                          </p:tavLst>
                                        </p:anim>
                                        <p:anim calcmode="lin" valueType="num">
                                          <p:cBhvr additive="base">
                                            <p:cTn id="101" dur="500" fill="hold"/>
                                            <p:tgtEl>
                                              <p:spTgt spid="8"/>
                                            </p:tgtEl>
                                            <p:attrNameLst>
                                              <p:attrName>ppt_y</p:attrName>
                                            </p:attrNameLst>
                                          </p:cBhvr>
                                          <p:tavLst>
                                            <p:tav tm="0">
                                              <p:val>
                                                <p:strVal val="0-#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38"/>
                                            </p:tgtEl>
                                            <p:attrNameLst>
                                              <p:attrName>style.visibility</p:attrName>
                                            </p:attrNameLst>
                                          </p:cBhvr>
                                          <p:to>
                                            <p:strVal val="visible"/>
                                          </p:to>
                                        </p:set>
                                        <p:anim calcmode="lin" valueType="num">
                                          <p:cBhvr additive="base">
                                            <p:cTn id="104" dur="500" fill="hold"/>
                                            <p:tgtEl>
                                              <p:spTgt spid="38"/>
                                            </p:tgtEl>
                                            <p:attrNameLst>
                                              <p:attrName>ppt_x</p:attrName>
                                            </p:attrNameLst>
                                          </p:cBhvr>
                                          <p:tavLst>
                                            <p:tav tm="0">
                                              <p:val>
                                                <p:strVal val="#ppt_x"/>
                                              </p:val>
                                            </p:tav>
                                            <p:tav tm="100000">
                                              <p:val>
                                                <p:strVal val="#ppt_x"/>
                                              </p:val>
                                            </p:tav>
                                          </p:tavLst>
                                        </p:anim>
                                        <p:anim calcmode="lin" valueType="num">
                                          <p:cBhvr additive="base">
                                            <p:cTn id="10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50"/>
                                            </p:tgtEl>
                                            <p:attrNameLst>
                                              <p:attrName>style.visibility</p:attrName>
                                            </p:attrNameLst>
                                          </p:cBhvr>
                                          <p:to>
                                            <p:strVal val="visible"/>
                                          </p:to>
                                        </p:set>
                                        <p:animEffect transition="in" filter="randombar(horizontal)">
                                          <p:cBhvr>
                                            <p:cTn id="110" dur="500"/>
                                            <p:tgtEl>
                                              <p:spTgt spid="50"/>
                                            </p:tgtEl>
                                          </p:cBhvr>
                                        </p:animEffec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7" grpId="0"/>
          <p:bldP spid="8" grpId="0"/>
          <p:bldP spid="9" grpId="0"/>
          <p:bldP spid="10" grpId="0"/>
          <p:bldP spid="11" grpId="0"/>
          <p:bldP spid="12" grpId="0"/>
          <p:bldP spid="14" grpId="0"/>
          <p:bldP spid="15" grpId="0" bldLvl="0" animBg="1"/>
          <p:bldP spid="16" grpId="0" bldLvl="0" animBg="1"/>
          <p:bldP spid="17" grpId="0" bldLvl="0" animBg="1"/>
          <p:bldP spid="27" grpId="0"/>
          <p:bldP spid="28" grpId="0"/>
          <p:bldP spid="29" grpId="0"/>
          <p:bldP spid="30" grpId="0"/>
          <p:bldP spid="31" grpId="0"/>
          <p:bldP spid="32" grpId="0"/>
          <p:bldP spid="36" grpId="0"/>
          <p:bldP spid="38" grpId="0"/>
          <p:bldP spid="50" grpId="0"/>
          <p:bldP spid="50"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0-#ppt_w/2"/>
                                              </p:val>
                                            </p:tav>
                                            <p:tav tm="100000">
                                              <p:val>
                                                <p:strVal val="#ppt_x"/>
                                              </p:val>
                                            </p:tav>
                                          </p:tavLst>
                                        </p:anim>
                                        <p:anim calcmode="lin" valueType="num">
                                          <p:cBhvr additive="base">
                                            <p:cTn id="17" dur="500" fill="hold"/>
                                            <p:tgtEl>
                                              <p:spTgt spid="3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0-#ppt_w/2"/>
                                              </p:val>
                                            </p:tav>
                                            <p:tav tm="100000">
                                              <p:val>
                                                <p:strVal val="#ppt_x"/>
                                              </p:val>
                                            </p:tav>
                                          </p:tavLst>
                                        </p:anim>
                                        <p:anim calcmode="lin" valueType="num">
                                          <p:cBhvr additive="base">
                                            <p:cTn id="27" dur="500" fill="hold"/>
                                            <p:tgtEl>
                                              <p:spTgt spid="18"/>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8"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0-#ppt_w/2"/>
                                              </p:val>
                                            </p:tav>
                                            <p:tav tm="100000">
                                              <p:val>
                                                <p:strVal val="#ppt_x"/>
                                              </p:val>
                                            </p:tav>
                                          </p:tavLst>
                                        </p:anim>
                                        <p:anim calcmode="lin" valueType="num">
                                          <p:cBhvr additive="base">
                                            <p:cTn id="37" dur="500" fill="hold"/>
                                            <p:tgtEl>
                                              <p:spTgt spid="21"/>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2" presetClass="entr" presetSubtype="8"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0-#ppt_w/2"/>
                                              </p:val>
                                            </p:tav>
                                            <p:tav tm="100000">
                                              <p:val>
                                                <p:strVal val="#ppt_x"/>
                                              </p:val>
                                            </p:tav>
                                          </p:tavLst>
                                        </p:anim>
                                        <p:anim calcmode="lin" valueType="num">
                                          <p:cBhvr additive="base">
                                            <p:cTn id="42" dur="500" fill="hold"/>
                                            <p:tgtEl>
                                              <p:spTgt spid="17"/>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2" presetClass="entr" presetSubtype="8"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0-#ppt_w/2"/>
                                              </p:val>
                                            </p:tav>
                                            <p:tav tm="100000">
                                              <p:val>
                                                <p:strVal val="#ppt_x"/>
                                              </p:val>
                                            </p:tav>
                                          </p:tavLst>
                                        </p:anim>
                                        <p:anim calcmode="lin" valueType="num">
                                          <p:cBhvr additive="base">
                                            <p:cTn id="47" dur="500" fill="hold"/>
                                            <p:tgtEl>
                                              <p:spTgt spid="24"/>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10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par>
                                    <p:cTn id="58" presetID="10" presetClass="entr" presetSubtype="0" fill="hold" grpId="0" nodeType="withEffect">
                                      <p:stCondLst>
                                        <p:cond delay="20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par>
                                    <p:cTn id="61" presetID="10" presetClass="entr" presetSubtype="0" fill="hold" grpId="0" nodeType="withEffect">
                                      <p:stCondLst>
                                        <p:cond delay="30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60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par>
                                    <p:cTn id="67" presetID="10" presetClass="entr" presetSubtype="0" fill="hold" grpId="0" nodeType="withEffect">
                                      <p:stCondLst>
                                        <p:cond delay="70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500"/>
                                            <p:tgtEl>
                                              <p:spTgt spid="36"/>
                                            </p:tgtEl>
                                          </p:cBhvr>
                                        </p:animEffect>
                                      </p:childTnLst>
                                    </p:cTn>
                                  </p:par>
                                  <p:par>
                                    <p:cTn id="70" presetID="10" presetClass="entr" presetSubtype="0" fill="hold" grpId="0" nodeType="withEffect">
                                      <p:stCondLst>
                                        <p:cond delay="90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childTnLst>
                              </p:cTn>
                            </p:par>
                            <p:par>
                              <p:cTn id="73" fill="hold">
                                <p:stCondLst>
                                  <p:cond delay="5000"/>
                                </p:stCondLst>
                                <p:childTnLst>
                                  <p:par>
                                    <p:cTn id="74" presetID="2" presetClass="entr" presetSubtype="4"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 calcmode="lin" valueType="num">
                                          <p:cBhvr additive="base">
                                            <p:cTn id="76" dur="500" fill="hold"/>
                                            <p:tgtEl>
                                              <p:spTgt spid="11"/>
                                            </p:tgtEl>
                                            <p:attrNameLst>
                                              <p:attrName>ppt_x</p:attrName>
                                            </p:attrNameLst>
                                          </p:cBhvr>
                                          <p:tavLst>
                                            <p:tav tm="0">
                                              <p:val>
                                                <p:strVal val="#ppt_x"/>
                                              </p:val>
                                            </p:tav>
                                            <p:tav tm="100000">
                                              <p:val>
                                                <p:strVal val="#ppt_x"/>
                                              </p:val>
                                            </p:tav>
                                          </p:tavLst>
                                        </p:anim>
                                        <p:anim calcmode="lin" valueType="num">
                                          <p:cBhvr additive="base">
                                            <p:cTn id="77" dur="500" fill="hold"/>
                                            <p:tgtEl>
                                              <p:spTgt spid="11"/>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10"/>
                                            </p:tgtEl>
                                            <p:attrNameLst>
                                              <p:attrName>style.visibility</p:attrName>
                                            </p:attrNameLst>
                                          </p:cBhvr>
                                          <p:to>
                                            <p:strVal val="visible"/>
                                          </p:to>
                                        </p:set>
                                        <p:anim calcmode="lin" valueType="num">
                                          <p:cBhvr additive="base">
                                            <p:cTn id="80" dur="500" fill="hold"/>
                                            <p:tgtEl>
                                              <p:spTgt spid="10"/>
                                            </p:tgtEl>
                                            <p:attrNameLst>
                                              <p:attrName>ppt_x</p:attrName>
                                            </p:attrNameLst>
                                          </p:cBhvr>
                                          <p:tavLst>
                                            <p:tav tm="0">
                                              <p:val>
                                                <p:strVal val="#ppt_x"/>
                                              </p:val>
                                            </p:tav>
                                            <p:tav tm="100000">
                                              <p:val>
                                                <p:strVal val="#ppt_x"/>
                                              </p:val>
                                            </p:tav>
                                          </p:tavLst>
                                        </p:anim>
                                        <p:anim calcmode="lin" valueType="num">
                                          <p:cBhvr additive="base">
                                            <p:cTn id="81" dur="500" fill="hold"/>
                                            <p:tgtEl>
                                              <p:spTgt spid="10"/>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additive="base">
                                            <p:cTn id="84" dur="500" fill="hold"/>
                                            <p:tgtEl>
                                              <p:spTgt spid="12"/>
                                            </p:tgtEl>
                                            <p:attrNameLst>
                                              <p:attrName>ppt_x</p:attrName>
                                            </p:attrNameLst>
                                          </p:cBhvr>
                                          <p:tavLst>
                                            <p:tav tm="0">
                                              <p:val>
                                                <p:strVal val="#ppt_x"/>
                                              </p:val>
                                            </p:tav>
                                            <p:tav tm="100000">
                                              <p:val>
                                                <p:strVal val="#ppt_x"/>
                                              </p:val>
                                            </p:tav>
                                          </p:tavLst>
                                        </p:anim>
                                        <p:anim calcmode="lin" valueType="num">
                                          <p:cBhvr additive="base">
                                            <p:cTn id="85" dur="500" fill="hold"/>
                                            <p:tgtEl>
                                              <p:spTgt spid="12"/>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14"/>
                                            </p:tgtEl>
                                            <p:attrNameLst>
                                              <p:attrName>style.visibility</p:attrName>
                                            </p:attrNameLst>
                                          </p:cBhvr>
                                          <p:to>
                                            <p:strVal val="visible"/>
                                          </p:to>
                                        </p:set>
                                        <p:anim calcmode="lin" valueType="num">
                                          <p:cBhvr additive="base">
                                            <p:cTn id="88" dur="500" fill="hold"/>
                                            <p:tgtEl>
                                              <p:spTgt spid="14"/>
                                            </p:tgtEl>
                                            <p:attrNameLst>
                                              <p:attrName>ppt_x</p:attrName>
                                            </p:attrNameLst>
                                          </p:cBhvr>
                                          <p:tavLst>
                                            <p:tav tm="0">
                                              <p:val>
                                                <p:strVal val="#ppt_x"/>
                                              </p:val>
                                            </p:tav>
                                            <p:tav tm="100000">
                                              <p:val>
                                                <p:strVal val="#ppt_x"/>
                                              </p:val>
                                            </p:tav>
                                          </p:tavLst>
                                        </p:anim>
                                        <p:anim calcmode="lin" valueType="num">
                                          <p:cBhvr additive="base">
                                            <p:cTn id="89" dur="500" fill="hold"/>
                                            <p:tgtEl>
                                              <p:spTgt spid="14"/>
                                            </p:tgtEl>
                                            <p:attrNameLst>
                                              <p:attrName>ppt_y</p:attrName>
                                            </p:attrNameLst>
                                          </p:cBhvr>
                                          <p:tavLst>
                                            <p:tav tm="0">
                                              <p:val>
                                                <p:strVal val="1+#ppt_h/2"/>
                                              </p:val>
                                            </p:tav>
                                            <p:tav tm="100000">
                                              <p:val>
                                                <p:strVal val="#ppt_y"/>
                                              </p:val>
                                            </p:tav>
                                          </p:tavLst>
                                        </p:anim>
                                      </p:childTnLst>
                                    </p:cTn>
                                  </p:par>
                                  <p:par>
                                    <p:cTn id="90" presetID="2" presetClass="entr" presetSubtype="1" fill="hold" grpId="0" nodeType="withEffect">
                                      <p:stCondLst>
                                        <p:cond delay="0"/>
                                      </p:stCondLst>
                                      <p:childTnLst>
                                        <p:set>
                                          <p:cBhvr>
                                            <p:cTn id="91" dur="1" fill="hold">
                                              <p:stCondLst>
                                                <p:cond delay="0"/>
                                              </p:stCondLst>
                                            </p:cTn>
                                            <p:tgtEl>
                                              <p:spTgt spid="7"/>
                                            </p:tgtEl>
                                            <p:attrNameLst>
                                              <p:attrName>style.visibility</p:attrName>
                                            </p:attrNameLst>
                                          </p:cBhvr>
                                          <p:to>
                                            <p:strVal val="visible"/>
                                          </p:to>
                                        </p:set>
                                        <p:anim calcmode="lin" valueType="num">
                                          <p:cBhvr additive="base">
                                            <p:cTn id="92" dur="500" fill="hold"/>
                                            <p:tgtEl>
                                              <p:spTgt spid="7"/>
                                            </p:tgtEl>
                                            <p:attrNameLst>
                                              <p:attrName>ppt_x</p:attrName>
                                            </p:attrNameLst>
                                          </p:cBhvr>
                                          <p:tavLst>
                                            <p:tav tm="0">
                                              <p:val>
                                                <p:strVal val="#ppt_x"/>
                                              </p:val>
                                            </p:tav>
                                            <p:tav tm="100000">
                                              <p:val>
                                                <p:strVal val="#ppt_x"/>
                                              </p:val>
                                            </p:tav>
                                          </p:tavLst>
                                        </p:anim>
                                        <p:anim calcmode="lin" valueType="num">
                                          <p:cBhvr additive="base">
                                            <p:cTn id="93" dur="500" fill="hold"/>
                                            <p:tgtEl>
                                              <p:spTgt spid="7"/>
                                            </p:tgtEl>
                                            <p:attrNameLst>
                                              <p:attrName>ppt_y</p:attrName>
                                            </p:attrNameLst>
                                          </p:cBhvr>
                                          <p:tavLst>
                                            <p:tav tm="0">
                                              <p:val>
                                                <p:strVal val="0-#ppt_h/2"/>
                                              </p:val>
                                            </p:tav>
                                            <p:tav tm="100000">
                                              <p:val>
                                                <p:strVal val="#ppt_y"/>
                                              </p:val>
                                            </p:tav>
                                          </p:tavLst>
                                        </p:anim>
                                      </p:childTnLst>
                                    </p:cTn>
                                  </p:par>
                                  <p:par>
                                    <p:cTn id="94" presetID="2" presetClass="entr" presetSubtype="1" fill="hold" grpId="0" nodeType="withEffect">
                                      <p:stCondLst>
                                        <p:cond delay="0"/>
                                      </p:stCondLst>
                                      <p:childTnLst>
                                        <p:set>
                                          <p:cBhvr>
                                            <p:cTn id="95" dur="1" fill="hold">
                                              <p:stCondLst>
                                                <p:cond delay="0"/>
                                              </p:stCondLst>
                                            </p:cTn>
                                            <p:tgtEl>
                                              <p:spTgt spid="9"/>
                                            </p:tgtEl>
                                            <p:attrNameLst>
                                              <p:attrName>style.visibility</p:attrName>
                                            </p:attrNameLst>
                                          </p:cBhvr>
                                          <p:to>
                                            <p:strVal val="visible"/>
                                          </p:to>
                                        </p:set>
                                        <p:anim calcmode="lin" valueType="num">
                                          <p:cBhvr additive="base">
                                            <p:cTn id="96" dur="500" fill="hold"/>
                                            <p:tgtEl>
                                              <p:spTgt spid="9"/>
                                            </p:tgtEl>
                                            <p:attrNameLst>
                                              <p:attrName>ppt_x</p:attrName>
                                            </p:attrNameLst>
                                          </p:cBhvr>
                                          <p:tavLst>
                                            <p:tav tm="0">
                                              <p:val>
                                                <p:strVal val="#ppt_x"/>
                                              </p:val>
                                            </p:tav>
                                            <p:tav tm="100000">
                                              <p:val>
                                                <p:strVal val="#ppt_x"/>
                                              </p:val>
                                            </p:tav>
                                          </p:tavLst>
                                        </p:anim>
                                        <p:anim calcmode="lin" valueType="num">
                                          <p:cBhvr additive="base">
                                            <p:cTn id="97" dur="500" fill="hold"/>
                                            <p:tgtEl>
                                              <p:spTgt spid="9"/>
                                            </p:tgtEl>
                                            <p:attrNameLst>
                                              <p:attrName>ppt_y</p:attrName>
                                            </p:attrNameLst>
                                          </p:cBhvr>
                                          <p:tavLst>
                                            <p:tav tm="0">
                                              <p:val>
                                                <p:strVal val="0-#ppt_h/2"/>
                                              </p:val>
                                            </p:tav>
                                            <p:tav tm="100000">
                                              <p:val>
                                                <p:strVal val="#ppt_y"/>
                                              </p:val>
                                            </p:tav>
                                          </p:tavLst>
                                        </p:anim>
                                      </p:childTnLst>
                                    </p:cTn>
                                  </p:par>
                                  <p:par>
                                    <p:cTn id="98" presetID="2" presetClass="entr" presetSubtype="1" fill="hold" grpId="0" nodeType="withEffect">
                                      <p:stCondLst>
                                        <p:cond delay="0"/>
                                      </p:stCondLst>
                                      <p:childTnLst>
                                        <p:set>
                                          <p:cBhvr>
                                            <p:cTn id="99" dur="1" fill="hold">
                                              <p:stCondLst>
                                                <p:cond delay="0"/>
                                              </p:stCondLst>
                                            </p:cTn>
                                            <p:tgtEl>
                                              <p:spTgt spid="8"/>
                                            </p:tgtEl>
                                            <p:attrNameLst>
                                              <p:attrName>style.visibility</p:attrName>
                                            </p:attrNameLst>
                                          </p:cBhvr>
                                          <p:to>
                                            <p:strVal val="visible"/>
                                          </p:to>
                                        </p:set>
                                        <p:anim calcmode="lin" valueType="num">
                                          <p:cBhvr additive="base">
                                            <p:cTn id="100" dur="500" fill="hold"/>
                                            <p:tgtEl>
                                              <p:spTgt spid="8"/>
                                            </p:tgtEl>
                                            <p:attrNameLst>
                                              <p:attrName>ppt_x</p:attrName>
                                            </p:attrNameLst>
                                          </p:cBhvr>
                                          <p:tavLst>
                                            <p:tav tm="0">
                                              <p:val>
                                                <p:strVal val="#ppt_x"/>
                                              </p:val>
                                            </p:tav>
                                            <p:tav tm="100000">
                                              <p:val>
                                                <p:strVal val="#ppt_x"/>
                                              </p:val>
                                            </p:tav>
                                          </p:tavLst>
                                        </p:anim>
                                        <p:anim calcmode="lin" valueType="num">
                                          <p:cBhvr additive="base">
                                            <p:cTn id="101" dur="500" fill="hold"/>
                                            <p:tgtEl>
                                              <p:spTgt spid="8"/>
                                            </p:tgtEl>
                                            <p:attrNameLst>
                                              <p:attrName>ppt_y</p:attrName>
                                            </p:attrNameLst>
                                          </p:cBhvr>
                                          <p:tavLst>
                                            <p:tav tm="0">
                                              <p:val>
                                                <p:strVal val="0-#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38"/>
                                            </p:tgtEl>
                                            <p:attrNameLst>
                                              <p:attrName>style.visibility</p:attrName>
                                            </p:attrNameLst>
                                          </p:cBhvr>
                                          <p:to>
                                            <p:strVal val="visible"/>
                                          </p:to>
                                        </p:set>
                                        <p:anim calcmode="lin" valueType="num">
                                          <p:cBhvr additive="base">
                                            <p:cTn id="104" dur="500" fill="hold"/>
                                            <p:tgtEl>
                                              <p:spTgt spid="38"/>
                                            </p:tgtEl>
                                            <p:attrNameLst>
                                              <p:attrName>ppt_x</p:attrName>
                                            </p:attrNameLst>
                                          </p:cBhvr>
                                          <p:tavLst>
                                            <p:tav tm="0">
                                              <p:val>
                                                <p:strVal val="#ppt_x"/>
                                              </p:val>
                                            </p:tav>
                                            <p:tav tm="100000">
                                              <p:val>
                                                <p:strVal val="#ppt_x"/>
                                              </p:val>
                                            </p:tav>
                                          </p:tavLst>
                                        </p:anim>
                                        <p:anim calcmode="lin" valueType="num">
                                          <p:cBhvr additive="base">
                                            <p:cTn id="10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50"/>
                                            </p:tgtEl>
                                            <p:attrNameLst>
                                              <p:attrName>style.visibility</p:attrName>
                                            </p:attrNameLst>
                                          </p:cBhvr>
                                          <p:to>
                                            <p:strVal val="visible"/>
                                          </p:to>
                                        </p:set>
                                        <p:animEffect transition="in" filter="randombar(horizontal)">
                                          <p:cBhvr>
                                            <p:cTn id="110" dur="500"/>
                                            <p:tgtEl>
                                              <p:spTgt spid="50"/>
                                            </p:tgtEl>
                                          </p:cBhvr>
                                        </p:animEffec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7" grpId="0"/>
          <p:bldP spid="8" grpId="0"/>
          <p:bldP spid="9" grpId="0"/>
          <p:bldP spid="10" grpId="0"/>
          <p:bldP spid="11" grpId="0"/>
          <p:bldP spid="12" grpId="0"/>
          <p:bldP spid="14" grpId="0"/>
          <p:bldP spid="15" grpId="0" bldLvl="0" animBg="1"/>
          <p:bldP spid="16" grpId="0" bldLvl="0" animBg="1"/>
          <p:bldP spid="17" grpId="0" bldLvl="0" animBg="1"/>
          <p:bldP spid="27" grpId="0"/>
          <p:bldP spid="28" grpId="0"/>
          <p:bldP spid="29" grpId="0"/>
          <p:bldP spid="30" grpId="0"/>
          <p:bldP spid="31" grpId="0"/>
          <p:bldP spid="32" grpId="0"/>
          <p:bldP spid="36" grpId="0"/>
          <p:bldP spid="38" grpId="0"/>
          <p:bldP spid="50" grpId="0"/>
          <p:bldP spid="50" grpId="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L 形 29"/>
          <p:cNvSpPr/>
          <p:nvPr/>
        </p:nvSpPr>
        <p:spPr>
          <a:xfrm rot="5400000">
            <a:off x="575549" y="2981525"/>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1" name="任意多边形 30"/>
          <p:cNvSpPr/>
          <p:nvPr/>
        </p:nvSpPr>
        <p:spPr>
          <a:xfrm>
            <a:off x="445118" y="3370002"/>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2200" b="1" kern="1200" dirty="0" smtClean="0">
                <a:solidFill>
                  <a:srgbClr val="7F2D2B"/>
                </a:solidFill>
                <a:latin typeface="微软雅黑" panose="020B0503020204020204" pitchFamily="34" charset="-122"/>
                <a:ea typeface="微软雅黑" panose="020B0503020204020204" pitchFamily="34" charset="-122"/>
              </a:rPr>
              <a:t>微支付</a:t>
            </a:r>
            <a:endParaRPr lang="zh-CN" altLang="en-US" sz="2200" b="1" kern="1200" dirty="0" smtClean="0">
              <a:solidFill>
                <a:srgbClr val="7F2D2B"/>
              </a:solidFill>
              <a:latin typeface="微软雅黑" panose="020B0503020204020204" pitchFamily="34" charset="-122"/>
              <a:ea typeface="微软雅黑" panose="020B0503020204020204" pitchFamily="34" charset="-122"/>
            </a:endParaRPr>
          </a:p>
        </p:txBody>
      </p:sp>
      <p:sp>
        <p:nvSpPr>
          <p:cNvPr id="32" name="等腰三角形 31"/>
          <p:cNvSpPr/>
          <p:nvPr/>
        </p:nvSpPr>
        <p:spPr>
          <a:xfrm>
            <a:off x="1397462" y="2885803"/>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33" name="L 形 32"/>
          <p:cNvSpPr/>
          <p:nvPr/>
        </p:nvSpPr>
        <p:spPr>
          <a:xfrm rot="5400000">
            <a:off x="2012534" y="2625941"/>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34" name="任意多边形 33"/>
          <p:cNvSpPr/>
          <p:nvPr/>
        </p:nvSpPr>
        <p:spPr>
          <a:xfrm>
            <a:off x="1882103" y="3014418"/>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自定义</a:t>
            </a:r>
            <a:endParaRPr lang="zh-CN" altLang="en-US" sz="1755" kern="1200" dirty="0" smtClean="0">
              <a:latin typeface="微软雅黑" panose="020B0503020204020204" pitchFamily="34" charset="-122"/>
              <a:ea typeface="微软雅黑" panose="020B0503020204020204" pitchFamily="34" charset="-122"/>
            </a:endParaRPr>
          </a:p>
        </p:txBody>
      </p:sp>
      <p:sp>
        <p:nvSpPr>
          <p:cNvPr id="35" name="等腰三角形 34"/>
          <p:cNvSpPr/>
          <p:nvPr/>
        </p:nvSpPr>
        <p:spPr>
          <a:xfrm>
            <a:off x="2834448" y="2530219"/>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6" name="L 形 35"/>
          <p:cNvSpPr/>
          <p:nvPr/>
        </p:nvSpPr>
        <p:spPr>
          <a:xfrm rot="5400000">
            <a:off x="3449519" y="2270358"/>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37" name="任意多边形 36"/>
          <p:cNvSpPr/>
          <p:nvPr/>
        </p:nvSpPr>
        <p:spPr>
          <a:xfrm>
            <a:off x="3319088" y="2658836"/>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大容量</a:t>
            </a:r>
            <a:endParaRPr lang="zh-CN" altLang="en-US" sz="1755" kern="1200" dirty="0" smtClean="0">
              <a:latin typeface="微软雅黑" panose="020B0503020204020204" pitchFamily="34" charset="-122"/>
              <a:ea typeface="微软雅黑" panose="020B0503020204020204" pitchFamily="34" charset="-122"/>
            </a:endParaRPr>
          </a:p>
        </p:txBody>
      </p:sp>
      <p:sp>
        <p:nvSpPr>
          <p:cNvPr id="38" name="等腰三角形 37"/>
          <p:cNvSpPr/>
          <p:nvPr/>
        </p:nvSpPr>
        <p:spPr>
          <a:xfrm>
            <a:off x="4271433" y="2174637"/>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9" name="L 形 38"/>
          <p:cNvSpPr/>
          <p:nvPr/>
        </p:nvSpPr>
        <p:spPr>
          <a:xfrm rot="5400000">
            <a:off x="4886505" y="1914775"/>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40" name="任意多边形 39"/>
          <p:cNvSpPr/>
          <p:nvPr/>
        </p:nvSpPr>
        <p:spPr>
          <a:xfrm>
            <a:off x="4756074" y="2303252"/>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可拓展</a:t>
            </a:r>
            <a:endParaRPr lang="zh-CN" altLang="en-US" sz="1755" kern="1200" dirty="0" smtClean="0">
              <a:latin typeface="微软雅黑" panose="020B0503020204020204" pitchFamily="34" charset="-122"/>
              <a:ea typeface="微软雅黑" panose="020B0503020204020204" pitchFamily="34" charset="-122"/>
            </a:endParaRPr>
          </a:p>
        </p:txBody>
      </p:sp>
      <p:sp>
        <p:nvSpPr>
          <p:cNvPr id="41" name="等腰三角形 40"/>
          <p:cNvSpPr/>
          <p:nvPr/>
        </p:nvSpPr>
        <p:spPr>
          <a:xfrm>
            <a:off x="5708418" y="1819053"/>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42" name="L 形 41"/>
          <p:cNvSpPr/>
          <p:nvPr/>
        </p:nvSpPr>
        <p:spPr>
          <a:xfrm rot="5400000">
            <a:off x="6323489" y="1559191"/>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43" name="任意多边形 42"/>
          <p:cNvSpPr/>
          <p:nvPr/>
        </p:nvSpPr>
        <p:spPr>
          <a:xfrm>
            <a:off x="6193058" y="1947668"/>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多功能</a:t>
            </a:r>
            <a:endParaRPr lang="zh-CN" altLang="en-US" sz="1755" kern="1200" dirty="0" smtClean="0">
              <a:latin typeface="微软雅黑" panose="020B0503020204020204" pitchFamily="34" charset="-122"/>
              <a:ea typeface="微软雅黑" panose="020B0503020204020204" pitchFamily="34" charset="-122"/>
            </a:endParaRPr>
          </a:p>
        </p:txBody>
      </p:sp>
      <p:sp>
        <p:nvSpPr>
          <p:cNvPr id="44" name="等腰三角形 43"/>
          <p:cNvSpPr/>
          <p:nvPr/>
        </p:nvSpPr>
        <p:spPr>
          <a:xfrm>
            <a:off x="7145404" y="1463470"/>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45" name="L 形 44"/>
          <p:cNvSpPr/>
          <p:nvPr/>
        </p:nvSpPr>
        <p:spPr>
          <a:xfrm rot="5400000">
            <a:off x="7760474" y="1203608"/>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6" name="任意多边形 45"/>
          <p:cNvSpPr/>
          <p:nvPr/>
        </p:nvSpPr>
        <p:spPr>
          <a:xfrm>
            <a:off x="7630043" y="1592085"/>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全兼容</a:t>
            </a:r>
            <a:endParaRPr lang="zh-CN" altLang="en-US" sz="1755" kern="1200" dirty="0" smtClean="0">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83025" y="2907570"/>
            <a:ext cx="6302708" cy="4141348"/>
          </a:xfrm>
          <a:prstGeom prst="rect">
            <a:avLst/>
          </a:prstGeom>
          <a:ln>
            <a:noFill/>
          </a:ln>
          <a:effectLst>
            <a:outerShdw blurRad="292100" dist="139700" dir="2700000" algn="tl" rotWithShape="0">
              <a:srgbClr val="333333">
                <a:alpha val="65000"/>
              </a:srgbClr>
            </a:outerShdw>
          </a:effectLst>
        </p:spPr>
      </p:pic>
      <p:pic>
        <p:nvPicPr>
          <p:cNvPr id="48" name="图片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0490" y="3290793"/>
            <a:ext cx="4081411" cy="2040706"/>
          </a:xfrm>
          <a:prstGeom prst="rect">
            <a:avLst/>
          </a:prstGeom>
        </p:spPr>
      </p:pic>
      <p:sp>
        <p:nvSpPr>
          <p:cNvPr id="49" name="TextBox 48"/>
          <p:cNvSpPr txBox="1"/>
          <p:nvPr/>
        </p:nvSpPr>
        <p:spPr>
          <a:xfrm>
            <a:off x="5342984" y="5211372"/>
            <a:ext cx="4044535" cy="741045"/>
          </a:xfrm>
          <a:prstGeom prst="rect">
            <a:avLst/>
          </a:prstGeom>
          <a:noFill/>
        </p:spPr>
        <p:txBody>
          <a:bodyPr wrap="square" rtlCol="0">
            <a:spAutoFit/>
          </a:bodyPr>
          <a:lstStyle/>
          <a:p>
            <a:pPr>
              <a:lnSpc>
                <a:spcPct val="150000"/>
              </a:lnSpc>
            </a:pPr>
            <a:r>
              <a:rPr lang="en-US" altLang="zh-CN" sz="1405" b="1" dirty="0" smtClean="0">
                <a:latin typeface="微软雅黑" panose="020B0503020204020204" pitchFamily="34" charset="-122"/>
                <a:ea typeface="微软雅黑" panose="020B0503020204020204" pitchFamily="34" charset="-122"/>
              </a:rPr>
              <a:t>       </a:t>
            </a:r>
            <a:r>
              <a:rPr lang="zh-CN" altLang="zh-CN" sz="1405" b="1" dirty="0" smtClean="0">
                <a:latin typeface="微软雅黑" panose="020B0503020204020204" pitchFamily="34" charset="-122"/>
                <a:ea typeface="微软雅黑" panose="020B0503020204020204" pitchFamily="34" charset="-122"/>
              </a:rPr>
              <a:t>设备</a:t>
            </a:r>
            <a:r>
              <a:rPr lang="zh-CN" altLang="zh-CN" sz="1405" b="1" dirty="0">
                <a:latin typeface="微软雅黑" panose="020B0503020204020204" pitchFamily="34" charset="-122"/>
                <a:ea typeface="微软雅黑" panose="020B0503020204020204" pitchFamily="34" charset="-122"/>
              </a:rPr>
              <a:t>上除了完成卡片消费外，轻松兼容微信支付、支付宝支付等多种支付</a:t>
            </a:r>
            <a:r>
              <a:rPr lang="zh-CN" altLang="zh-CN" sz="1405" b="1" dirty="0" smtClean="0">
                <a:latin typeface="微软雅黑" panose="020B0503020204020204" pitchFamily="34" charset="-122"/>
                <a:ea typeface="微软雅黑" panose="020B0503020204020204" pitchFamily="34" charset="-122"/>
              </a:rPr>
              <a:t>手段</a:t>
            </a:r>
            <a:r>
              <a:rPr lang="zh-CN" altLang="en-US" sz="1405" b="1" dirty="0" smtClean="0">
                <a:latin typeface="微软雅黑" panose="020B0503020204020204" pitchFamily="34" charset="-122"/>
                <a:ea typeface="微软雅黑" panose="020B0503020204020204" pitchFamily="34" charset="-122"/>
              </a:rPr>
              <a:t>。</a:t>
            </a:r>
            <a:endParaRPr lang="zh-CN" altLang="en-US" sz="1405" b="1" dirty="0">
              <a:latin typeface="微软雅黑" panose="020B0503020204020204" pitchFamily="34" charset="-122"/>
              <a:ea typeface="微软雅黑" panose="020B0503020204020204" pitchFamily="34" charset="-122"/>
            </a:endParaRPr>
          </a:p>
        </p:txBody>
      </p:sp>
      <p:grpSp>
        <p:nvGrpSpPr>
          <p:cNvPr id="55" name="组合 54"/>
          <p:cNvGrpSpPr/>
          <p:nvPr/>
        </p:nvGrpSpPr>
        <p:grpSpPr>
          <a:xfrm rot="0">
            <a:off x="250222" y="605813"/>
            <a:ext cx="10080000" cy="417928"/>
            <a:chOff x="214282" y="142856"/>
            <a:chExt cx="7598078" cy="357190"/>
          </a:xfrm>
        </p:grpSpPr>
        <p:sp>
          <p:nvSpPr>
            <p:cNvPr id="58" name="TextBox 57"/>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Ebrima" panose="02000000000000000000" pitchFamily="2" charset="0"/>
                  <a:ea typeface="微软雅黑" panose="020B0503020204020204" pitchFamily="34" charset="-122"/>
                  <a:cs typeface="Ebrima" panose="02000000000000000000" pitchFamily="2" charset="0"/>
                </a:rPr>
                <a:t>消费</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六大特点</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59" name="矩形 58"/>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0" name="矩形 59"/>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61" name="直接连接符 60"/>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0-#ppt_w/2"/>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0-#ppt_w/2"/>
                                          </p:val>
                                        </p:tav>
                                        <p:tav tm="100000">
                                          <p:val>
                                            <p:strVal val="#ppt_x"/>
                                          </p:val>
                                        </p:tav>
                                      </p:tavLst>
                                    </p:anim>
                                    <p:anim calcmode="lin" valueType="num">
                                      <p:cBhvr additive="base">
                                        <p:cTn id="28" dur="500" fill="hold"/>
                                        <p:tgtEl>
                                          <p:spTgt spid="36"/>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0-#ppt_w/2"/>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0-#ppt_w/2"/>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0-#ppt_w/2"/>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par>
                                <p:cTn id="41" presetID="2" presetClass="entr" presetSubtype="12"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0-#ppt_w/2"/>
                                          </p:val>
                                        </p:tav>
                                        <p:tav tm="100000">
                                          <p:val>
                                            <p:strVal val="#ppt_x"/>
                                          </p:val>
                                        </p:tav>
                                      </p:tavLst>
                                    </p:anim>
                                    <p:anim calcmode="lin" valueType="num">
                                      <p:cBhvr additive="base">
                                        <p:cTn id="44" dur="500" fill="hold"/>
                                        <p:tgtEl>
                                          <p:spTgt spid="40"/>
                                        </p:tgtEl>
                                        <p:attrNameLst>
                                          <p:attrName>ppt_y</p:attrName>
                                        </p:attrNameLst>
                                      </p:cBhvr>
                                      <p:tavLst>
                                        <p:tav tm="0">
                                          <p:val>
                                            <p:strVal val="1+#ppt_h/2"/>
                                          </p:val>
                                        </p:tav>
                                        <p:tav tm="100000">
                                          <p:val>
                                            <p:strVal val="#ppt_y"/>
                                          </p:val>
                                        </p:tav>
                                      </p:tavLst>
                                    </p:anim>
                                  </p:childTnLst>
                                </p:cTn>
                              </p:par>
                              <p:par>
                                <p:cTn id="45" presetID="2" presetClass="entr" presetSubtype="12"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500" fill="hold"/>
                                        <p:tgtEl>
                                          <p:spTgt spid="41"/>
                                        </p:tgtEl>
                                        <p:attrNameLst>
                                          <p:attrName>ppt_x</p:attrName>
                                        </p:attrNameLst>
                                      </p:cBhvr>
                                      <p:tavLst>
                                        <p:tav tm="0">
                                          <p:val>
                                            <p:strVal val="0-#ppt_w/2"/>
                                          </p:val>
                                        </p:tav>
                                        <p:tav tm="100000">
                                          <p:val>
                                            <p:strVal val="#ppt_x"/>
                                          </p:val>
                                        </p:tav>
                                      </p:tavLst>
                                    </p:anim>
                                    <p:anim calcmode="lin" valueType="num">
                                      <p:cBhvr additive="base">
                                        <p:cTn id="48" dur="500" fill="hold"/>
                                        <p:tgtEl>
                                          <p:spTgt spid="41"/>
                                        </p:tgtEl>
                                        <p:attrNameLst>
                                          <p:attrName>ppt_y</p:attrName>
                                        </p:attrNameLst>
                                      </p:cBhvr>
                                      <p:tavLst>
                                        <p:tav tm="0">
                                          <p:val>
                                            <p:strVal val="1+#ppt_h/2"/>
                                          </p:val>
                                        </p:tav>
                                        <p:tav tm="100000">
                                          <p:val>
                                            <p:strVal val="#ppt_y"/>
                                          </p:val>
                                        </p:tav>
                                      </p:tavLst>
                                    </p:anim>
                                  </p:childTnLst>
                                </p:cTn>
                              </p:par>
                              <p:par>
                                <p:cTn id="49" presetID="2" presetClass="entr" presetSubtype="12"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fill="hold"/>
                                        <p:tgtEl>
                                          <p:spTgt spid="42"/>
                                        </p:tgtEl>
                                        <p:attrNameLst>
                                          <p:attrName>ppt_x</p:attrName>
                                        </p:attrNameLst>
                                      </p:cBhvr>
                                      <p:tavLst>
                                        <p:tav tm="0">
                                          <p:val>
                                            <p:strVal val="0-#ppt_w/2"/>
                                          </p:val>
                                        </p:tav>
                                        <p:tav tm="100000">
                                          <p:val>
                                            <p:strVal val="#ppt_x"/>
                                          </p:val>
                                        </p:tav>
                                      </p:tavLst>
                                    </p:anim>
                                    <p:anim calcmode="lin" valueType="num">
                                      <p:cBhvr additive="base">
                                        <p:cTn id="52" dur="500" fill="hold"/>
                                        <p:tgtEl>
                                          <p:spTgt spid="42"/>
                                        </p:tgtEl>
                                        <p:attrNameLst>
                                          <p:attrName>ppt_y</p:attrName>
                                        </p:attrNameLst>
                                      </p:cBhvr>
                                      <p:tavLst>
                                        <p:tav tm="0">
                                          <p:val>
                                            <p:strVal val="1+#ppt_h/2"/>
                                          </p:val>
                                        </p:tav>
                                        <p:tav tm="100000">
                                          <p:val>
                                            <p:strVal val="#ppt_y"/>
                                          </p:val>
                                        </p:tav>
                                      </p:tavLst>
                                    </p:anim>
                                  </p:childTnLst>
                                </p:cTn>
                              </p:par>
                              <p:par>
                                <p:cTn id="53" presetID="2" presetClass="entr" presetSubtype="12"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fill="hold"/>
                                        <p:tgtEl>
                                          <p:spTgt spid="43"/>
                                        </p:tgtEl>
                                        <p:attrNameLst>
                                          <p:attrName>ppt_x</p:attrName>
                                        </p:attrNameLst>
                                      </p:cBhvr>
                                      <p:tavLst>
                                        <p:tav tm="0">
                                          <p:val>
                                            <p:strVal val="0-#ppt_w/2"/>
                                          </p:val>
                                        </p:tav>
                                        <p:tav tm="100000">
                                          <p:val>
                                            <p:strVal val="#ppt_x"/>
                                          </p:val>
                                        </p:tav>
                                      </p:tavLst>
                                    </p:anim>
                                    <p:anim calcmode="lin" valueType="num">
                                      <p:cBhvr additive="base">
                                        <p:cTn id="56" dur="500" fill="hold"/>
                                        <p:tgtEl>
                                          <p:spTgt spid="43"/>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0-#ppt_w/2"/>
                                          </p:val>
                                        </p:tav>
                                        <p:tav tm="100000">
                                          <p:val>
                                            <p:strVal val="#ppt_x"/>
                                          </p:val>
                                        </p:tav>
                                      </p:tavLst>
                                    </p:anim>
                                    <p:anim calcmode="lin" valueType="num">
                                      <p:cBhvr additive="base">
                                        <p:cTn id="60" dur="500" fill="hold"/>
                                        <p:tgtEl>
                                          <p:spTgt spid="44"/>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0-#ppt_w/2"/>
                                          </p:val>
                                        </p:tav>
                                        <p:tav tm="100000">
                                          <p:val>
                                            <p:strVal val="#ppt_x"/>
                                          </p:val>
                                        </p:tav>
                                      </p:tavLst>
                                    </p:anim>
                                    <p:anim calcmode="lin" valueType="num">
                                      <p:cBhvr additive="base">
                                        <p:cTn id="64" dur="500" fill="hold"/>
                                        <p:tgtEl>
                                          <p:spTgt spid="45"/>
                                        </p:tgtEl>
                                        <p:attrNameLst>
                                          <p:attrName>ppt_y</p:attrName>
                                        </p:attrNameLst>
                                      </p:cBhvr>
                                      <p:tavLst>
                                        <p:tav tm="0">
                                          <p:val>
                                            <p:strVal val="1+#ppt_h/2"/>
                                          </p:val>
                                        </p:tav>
                                        <p:tav tm="100000">
                                          <p:val>
                                            <p:strVal val="#ppt_y"/>
                                          </p:val>
                                        </p:tav>
                                      </p:tavLst>
                                    </p:anim>
                                  </p:childTnLst>
                                </p:cTn>
                              </p:par>
                              <p:par>
                                <p:cTn id="65" presetID="2" presetClass="entr" presetSubtype="12"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additive="base">
                                        <p:cTn id="67" dur="500" fill="hold"/>
                                        <p:tgtEl>
                                          <p:spTgt spid="46"/>
                                        </p:tgtEl>
                                        <p:attrNameLst>
                                          <p:attrName>ppt_x</p:attrName>
                                        </p:attrNameLst>
                                      </p:cBhvr>
                                      <p:tavLst>
                                        <p:tav tm="0">
                                          <p:val>
                                            <p:strVal val="0-#ppt_w/2"/>
                                          </p:val>
                                        </p:tav>
                                        <p:tav tm="100000">
                                          <p:val>
                                            <p:strVal val="#ppt_x"/>
                                          </p:val>
                                        </p:tav>
                                      </p:tavLst>
                                    </p:anim>
                                    <p:anim calcmode="lin" valueType="num">
                                      <p:cBhvr additive="base">
                                        <p:cTn id="68" dur="500" fill="hold"/>
                                        <p:tgtEl>
                                          <p:spTgt spid="46"/>
                                        </p:tgtEl>
                                        <p:attrNameLst>
                                          <p:attrName>ppt_y</p:attrName>
                                        </p:attrNameLst>
                                      </p:cBhvr>
                                      <p:tavLst>
                                        <p:tav tm="0">
                                          <p:val>
                                            <p:strVal val="1+#ppt_h/2"/>
                                          </p:val>
                                        </p:tav>
                                        <p:tav tm="100000">
                                          <p:val>
                                            <p:strVal val="#ppt_y"/>
                                          </p:val>
                                        </p:tav>
                                      </p:tavLst>
                                    </p:anim>
                                  </p:childTnLst>
                                </p:cTn>
                              </p:par>
                              <p:par>
                                <p:cTn id="69" presetID="2" presetClass="entr" presetSubtype="12"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0-#ppt_w/2"/>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grpId="1" nodeType="clickEffect">
                                  <p:stCondLst>
                                    <p:cond delay="0"/>
                                  </p:stCondLst>
                                  <p:childTnLst>
                                    <p:animEffect transition="out" filter="fade">
                                      <p:cBhvr>
                                        <p:cTn id="76" dur="500" tmFilter="0, 0; .2, .5; .8, .5; 1, 0"/>
                                        <p:tgtEl>
                                          <p:spTgt spid="31"/>
                                        </p:tgtEl>
                                      </p:cBhvr>
                                    </p:animEffect>
                                    <p:animScale>
                                      <p:cBhvr>
                                        <p:cTn id="77" dur="250" autoRev="1" fill="hold"/>
                                        <p:tgtEl>
                                          <p:spTgt spid="31"/>
                                        </p:tgtEl>
                                      </p:cBhvr>
                                      <p:by x="105000" y="105000"/>
                                    </p:animScale>
                                  </p:childTnLst>
                                </p:cTn>
                              </p:par>
                            </p:childTnLst>
                          </p:cTn>
                        </p:par>
                        <p:par>
                          <p:cTn id="78" fill="hold">
                            <p:stCondLst>
                              <p:cond delay="500"/>
                            </p:stCondLst>
                            <p:childTnLst>
                              <p:par>
                                <p:cTn id="79" presetID="53" presetClass="entr" presetSubtype="16" fill="hold" grpId="0" nodeType="afterEffect">
                                  <p:stCondLst>
                                    <p:cond delay="0"/>
                                  </p:stCondLst>
                                  <p:childTnLst>
                                    <p:set>
                                      <p:cBhvr>
                                        <p:cTn id="80" dur="1" fill="hold">
                                          <p:stCondLst>
                                            <p:cond delay="0"/>
                                          </p:stCondLst>
                                        </p:cTn>
                                        <p:tgtEl>
                                          <p:spTgt spid="49"/>
                                        </p:tgtEl>
                                        <p:attrNameLst>
                                          <p:attrName>style.visibility</p:attrName>
                                        </p:attrNameLst>
                                      </p:cBhvr>
                                      <p:to>
                                        <p:strVal val="visible"/>
                                      </p:to>
                                    </p:set>
                                    <p:anim calcmode="lin" valueType="num">
                                      <p:cBhvr>
                                        <p:cTn id="81" dur="500" fill="hold"/>
                                        <p:tgtEl>
                                          <p:spTgt spid="49"/>
                                        </p:tgtEl>
                                        <p:attrNameLst>
                                          <p:attrName>ppt_w</p:attrName>
                                        </p:attrNameLst>
                                      </p:cBhvr>
                                      <p:tavLst>
                                        <p:tav tm="0">
                                          <p:val>
                                            <p:fltVal val="0"/>
                                          </p:val>
                                        </p:tav>
                                        <p:tav tm="100000">
                                          <p:val>
                                            <p:strVal val="#ppt_w"/>
                                          </p:val>
                                        </p:tav>
                                      </p:tavLst>
                                    </p:anim>
                                    <p:anim calcmode="lin" valueType="num">
                                      <p:cBhvr>
                                        <p:cTn id="82" dur="500" fill="hold"/>
                                        <p:tgtEl>
                                          <p:spTgt spid="49"/>
                                        </p:tgtEl>
                                        <p:attrNameLst>
                                          <p:attrName>ppt_h</p:attrName>
                                        </p:attrNameLst>
                                      </p:cBhvr>
                                      <p:tavLst>
                                        <p:tav tm="0">
                                          <p:val>
                                            <p:fltVal val="0"/>
                                          </p:val>
                                        </p:tav>
                                        <p:tav tm="100000">
                                          <p:val>
                                            <p:strVal val="#ppt_h"/>
                                          </p:val>
                                        </p:tav>
                                      </p:tavLst>
                                    </p:anim>
                                    <p:animEffect transition="in" filter="fade">
                                      <p:cBhvr>
                                        <p:cTn id="83" dur="500"/>
                                        <p:tgtEl>
                                          <p:spTgt spid="49"/>
                                        </p:tgtEl>
                                      </p:cBhvr>
                                    </p:animEffect>
                                  </p:childTnLst>
                                </p:cTn>
                              </p:par>
                              <p:par>
                                <p:cTn id="84" presetID="53" presetClass="entr" presetSubtype="16" fill="hold" nodeType="withEffect">
                                  <p:stCondLst>
                                    <p:cond delay="0"/>
                                  </p:stCondLst>
                                  <p:childTnLst>
                                    <p:set>
                                      <p:cBhvr>
                                        <p:cTn id="85" dur="1" fill="hold">
                                          <p:stCondLst>
                                            <p:cond delay="0"/>
                                          </p:stCondLst>
                                        </p:cTn>
                                        <p:tgtEl>
                                          <p:spTgt spid="48"/>
                                        </p:tgtEl>
                                        <p:attrNameLst>
                                          <p:attrName>style.visibility</p:attrName>
                                        </p:attrNameLst>
                                      </p:cBhvr>
                                      <p:to>
                                        <p:strVal val="visible"/>
                                      </p:to>
                                    </p:set>
                                    <p:anim calcmode="lin" valueType="num">
                                      <p:cBhvr>
                                        <p:cTn id="86" dur="500" fill="hold"/>
                                        <p:tgtEl>
                                          <p:spTgt spid="48"/>
                                        </p:tgtEl>
                                        <p:attrNameLst>
                                          <p:attrName>ppt_w</p:attrName>
                                        </p:attrNameLst>
                                      </p:cBhvr>
                                      <p:tavLst>
                                        <p:tav tm="0">
                                          <p:val>
                                            <p:fltVal val="0"/>
                                          </p:val>
                                        </p:tav>
                                        <p:tav tm="100000">
                                          <p:val>
                                            <p:strVal val="#ppt_w"/>
                                          </p:val>
                                        </p:tav>
                                      </p:tavLst>
                                    </p:anim>
                                    <p:anim calcmode="lin" valueType="num">
                                      <p:cBhvr>
                                        <p:cTn id="87" dur="500" fill="hold"/>
                                        <p:tgtEl>
                                          <p:spTgt spid="48"/>
                                        </p:tgtEl>
                                        <p:attrNameLst>
                                          <p:attrName>ppt_h</p:attrName>
                                        </p:attrNameLst>
                                      </p:cBhvr>
                                      <p:tavLst>
                                        <p:tav tm="0">
                                          <p:val>
                                            <p:fltVal val="0"/>
                                          </p:val>
                                        </p:tav>
                                        <p:tav tm="100000">
                                          <p:val>
                                            <p:strVal val="#ppt_h"/>
                                          </p:val>
                                        </p:tav>
                                      </p:tavLst>
                                    </p:anim>
                                    <p:animEffect transition="in" filter="fade">
                                      <p:cBhvr>
                                        <p:cTn id="88" dur="500"/>
                                        <p:tgtEl>
                                          <p:spTgt spid="48"/>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49"/>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4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6" presetClass="emph" presetSubtype="0" fill="hold" grpId="1" nodeType="clickEffect">
                                  <p:stCondLst>
                                    <p:cond delay="0"/>
                                  </p:stCondLst>
                                  <p:childTnLst>
                                    <p:animEffect transition="out" filter="fade">
                                      <p:cBhvr>
                                        <p:cTn id="98" dur="500" tmFilter="0, 0; .2, .5; .8, .5; 1, 0"/>
                                        <p:tgtEl>
                                          <p:spTgt spid="34"/>
                                        </p:tgtEl>
                                      </p:cBhvr>
                                    </p:animEffect>
                                    <p:animScale>
                                      <p:cBhvr>
                                        <p:cTn id="99" dur="250" autoRev="1" fill="hold"/>
                                        <p:tgtEl>
                                          <p:spTgt spid="34"/>
                                        </p:tgtEl>
                                      </p:cBhvr>
                                      <p:by x="105000" y="105000"/>
                                    </p:animScale>
                                  </p:childTnLst>
                                </p:cTn>
                              </p:par>
                            </p:childTnLst>
                          </p:cTn>
                        </p:par>
                      </p:childTnLst>
                    </p:cTn>
                  </p:par>
                  <p:par>
                    <p:cTn id="100" fill="hold">
                      <p:stCondLst>
                        <p:cond delay="indefinite"/>
                      </p:stCondLst>
                      <p:childTnLst>
                        <p:par>
                          <p:cTn id="101" fill="hold">
                            <p:stCondLst>
                              <p:cond delay="0"/>
                            </p:stCondLst>
                            <p:childTnLst>
                              <p:par>
                                <p:cTn id="102" presetID="26" presetClass="emph" presetSubtype="0" fill="hold" grpId="1" nodeType="clickEffect">
                                  <p:stCondLst>
                                    <p:cond delay="0"/>
                                  </p:stCondLst>
                                  <p:childTnLst>
                                    <p:animEffect transition="out" filter="fade">
                                      <p:cBhvr>
                                        <p:cTn id="103" dur="500" tmFilter="0, 0; .2, .5; .8, .5; 1, 0"/>
                                        <p:tgtEl>
                                          <p:spTgt spid="37"/>
                                        </p:tgtEl>
                                      </p:cBhvr>
                                    </p:animEffect>
                                    <p:animScale>
                                      <p:cBhvr>
                                        <p:cTn id="104" dur="250" autoRev="1" fill="hold"/>
                                        <p:tgtEl>
                                          <p:spTgt spid="37"/>
                                        </p:tgtEl>
                                      </p:cBhvr>
                                      <p:by x="105000" y="105000"/>
                                    </p:animScale>
                                  </p:childTnLst>
                                </p:cTn>
                              </p:par>
                            </p:childTnLst>
                          </p:cTn>
                        </p:par>
                      </p:childTnLst>
                    </p:cTn>
                  </p:par>
                  <p:par>
                    <p:cTn id="105" fill="hold">
                      <p:stCondLst>
                        <p:cond delay="indefinite"/>
                      </p:stCondLst>
                      <p:childTnLst>
                        <p:par>
                          <p:cTn id="106" fill="hold">
                            <p:stCondLst>
                              <p:cond delay="0"/>
                            </p:stCondLst>
                            <p:childTnLst>
                              <p:par>
                                <p:cTn id="107" presetID="26" presetClass="emph" presetSubtype="0" fill="hold" grpId="1" nodeType="clickEffect">
                                  <p:stCondLst>
                                    <p:cond delay="0"/>
                                  </p:stCondLst>
                                  <p:childTnLst>
                                    <p:animEffect transition="out" filter="fade">
                                      <p:cBhvr>
                                        <p:cTn id="108" dur="500" tmFilter="0, 0; .2, .5; .8, .5; 1, 0"/>
                                        <p:tgtEl>
                                          <p:spTgt spid="40"/>
                                        </p:tgtEl>
                                      </p:cBhvr>
                                    </p:animEffect>
                                    <p:animScale>
                                      <p:cBhvr>
                                        <p:cTn id="109" dur="250" autoRev="1" fill="hold"/>
                                        <p:tgtEl>
                                          <p:spTgt spid="40"/>
                                        </p:tgtEl>
                                      </p:cBhvr>
                                      <p:by x="105000" y="105000"/>
                                    </p:animScale>
                                  </p:childTnLst>
                                </p:cTn>
                              </p:par>
                            </p:childTnLst>
                          </p:cTn>
                        </p:par>
                      </p:childTnLst>
                    </p:cTn>
                  </p:par>
                  <p:par>
                    <p:cTn id="110" fill="hold">
                      <p:stCondLst>
                        <p:cond delay="indefinite"/>
                      </p:stCondLst>
                      <p:childTnLst>
                        <p:par>
                          <p:cTn id="111" fill="hold">
                            <p:stCondLst>
                              <p:cond delay="0"/>
                            </p:stCondLst>
                            <p:childTnLst>
                              <p:par>
                                <p:cTn id="112" presetID="26" presetClass="emph" presetSubtype="0" fill="hold" grpId="1" nodeType="clickEffect">
                                  <p:stCondLst>
                                    <p:cond delay="0"/>
                                  </p:stCondLst>
                                  <p:childTnLst>
                                    <p:animEffect transition="out" filter="fade">
                                      <p:cBhvr>
                                        <p:cTn id="113" dur="500" tmFilter="0, 0; .2, .5; .8, .5; 1, 0"/>
                                        <p:tgtEl>
                                          <p:spTgt spid="43"/>
                                        </p:tgtEl>
                                      </p:cBhvr>
                                    </p:animEffect>
                                    <p:animScale>
                                      <p:cBhvr>
                                        <p:cTn id="114" dur="250" autoRev="1" fill="hold"/>
                                        <p:tgtEl>
                                          <p:spTgt spid="43"/>
                                        </p:tgtEl>
                                      </p:cBhvr>
                                      <p:by x="105000" y="105000"/>
                                    </p:animScale>
                                  </p:childTnLst>
                                </p:cTn>
                              </p:par>
                            </p:childTnLst>
                          </p:cTn>
                        </p:par>
                      </p:childTnLst>
                    </p:cTn>
                  </p:par>
                  <p:par>
                    <p:cTn id="115" fill="hold">
                      <p:stCondLst>
                        <p:cond delay="indefinite"/>
                      </p:stCondLst>
                      <p:childTnLst>
                        <p:par>
                          <p:cTn id="116" fill="hold">
                            <p:stCondLst>
                              <p:cond delay="0"/>
                            </p:stCondLst>
                            <p:childTnLst>
                              <p:par>
                                <p:cTn id="117" presetID="26" presetClass="emph" presetSubtype="0" fill="hold" grpId="1" nodeType="clickEffect">
                                  <p:stCondLst>
                                    <p:cond delay="0"/>
                                  </p:stCondLst>
                                  <p:childTnLst>
                                    <p:animEffect transition="out" filter="fade">
                                      <p:cBhvr>
                                        <p:cTn id="118" dur="500" tmFilter="0, 0; .2, .5; .8, .5; 1, 0"/>
                                        <p:tgtEl>
                                          <p:spTgt spid="46"/>
                                        </p:tgtEl>
                                      </p:cBhvr>
                                    </p:animEffect>
                                    <p:animScale>
                                      <p:cBhvr>
                                        <p:cTn id="119" dur="25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1" grpId="1" bldLvl="0" animBg="1"/>
      <p:bldP spid="34" grpId="0" bldLvl="0" animBg="1"/>
      <p:bldP spid="34" grpId="1" bldLvl="0" animBg="1"/>
      <p:bldP spid="37" grpId="0" bldLvl="0" animBg="1"/>
      <p:bldP spid="37" grpId="1" bldLvl="0" animBg="1"/>
      <p:bldP spid="40" grpId="0" bldLvl="0" animBg="1"/>
      <p:bldP spid="40" grpId="1" bldLvl="0" animBg="1"/>
      <p:bldP spid="43" grpId="0" bldLvl="0" animBg="1"/>
      <p:bldP spid="43" grpId="1" bldLvl="0" animBg="1"/>
      <p:bldP spid="46" grpId="0" bldLvl="0" animBg="1"/>
      <p:bldP spid="46" grpId="1" bldLvl="0" animBg="1"/>
      <p:bldP spid="49" grpId="0"/>
      <p:bldP spid="4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L 形 29"/>
          <p:cNvSpPr/>
          <p:nvPr/>
        </p:nvSpPr>
        <p:spPr>
          <a:xfrm rot="5400000">
            <a:off x="575549" y="2981525"/>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1" name="任意多边形 30"/>
          <p:cNvSpPr/>
          <p:nvPr/>
        </p:nvSpPr>
        <p:spPr>
          <a:xfrm>
            <a:off x="445118" y="3370002"/>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微支付</a:t>
            </a:r>
            <a:endParaRPr lang="zh-CN" altLang="en-US" sz="1755" kern="1200" dirty="0" smtClean="0">
              <a:latin typeface="微软雅黑" panose="020B0503020204020204" pitchFamily="34" charset="-122"/>
              <a:ea typeface="微软雅黑" panose="020B0503020204020204" pitchFamily="34" charset="-122"/>
            </a:endParaRPr>
          </a:p>
        </p:txBody>
      </p:sp>
      <p:sp>
        <p:nvSpPr>
          <p:cNvPr id="32" name="等腰三角形 31"/>
          <p:cNvSpPr/>
          <p:nvPr/>
        </p:nvSpPr>
        <p:spPr>
          <a:xfrm>
            <a:off x="1397462" y="2885803"/>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33" name="L 形 32"/>
          <p:cNvSpPr/>
          <p:nvPr/>
        </p:nvSpPr>
        <p:spPr>
          <a:xfrm rot="5400000">
            <a:off x="2012534" y="2625941"/>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34" name="任意多边形 33"/>
          <p:cNvSpPr/>
          <p:nvPr/>
        </p:nvSpPr>
        <p:spPr>
          <a:xfrm>
            <a:off x="1882103" y="3014418"/>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2200" b="1" kern="1200" dirty="0" smtClean="0">
                <a:solidFill>
                  <a:srgbClr val="644587"/>
                </a:solidFill>
                <a:latin typeface="微软雅黑" panose="020B0503020204020204" pitchFamily="34" charset="-122"/>
                <a:ea typeface="微软雅黑" panose="020B0503020204020204" pitchFamily="34" charset="-122"/>
              </a:rPr>
              <a:t>自定义</a:t>
            </a:r>
            <a:endParaRPr lang="zh-CN" altLang="en-US" sz="2200" b="1" kern="1200" dirty="0" smtClean="0">
              <a:solidFill>
                <a:srgbClr val="644587"/>
              </a:solidFill>
              <a:latin typeface="微软雅黑" panose="020B0503020204020204" pitchFamily="34" charset="-122"/>
              <a:ea typeface="微软雅黑" panose="020B0503020204020204" pitchFamily="34" charset="-122"/>
            </a:endParaRPr>
          </a:p>
        </p:txBody>
      </p:sp>
      <p:sp>
        <p:nvSpPr>
          <p:cNvPr id="35" name="等腰三角形 34"/>
          <p:cNvSpPr/>
          <p:nvPr/>
        </p:nvSpPr>
        <p:spPr>
          <a:xfrm>
            <a:off x="2834448" y="2530219"/>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6" name="L 形 35"/>
          <p:cNvSpPr/>
          <p:nvPr/>
        </p:nvSpPr>
        <p:spPr>
          <a:xfrm rot="5400000">
            <a:off x="3449519" y="2270358"/>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37" name="任意多边形 36"/>
          <p:cNvSpPr/>
          <p:nvPr/>
        </p:nvSpPr>
        <p:spPr>
          <a:xfrm>
            <a:off x="3319088" y="2658836"/>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大容量</a:t>
            </a:r>
            <a:endParaRPr lang="zh-CN" altLang="en-US" sz="1755" kern="1200" dirty="0" smtClean="0">
              <a:latin typeface="微软雅黑" panose="020B0503020204020204" pitchFamily="34" charset="-122"/>
              <a:ea typeface="微软雅黑" panose="020B0503020204020204" pitchFamily="34" charset="-122"/>
            </a:endParaRPr>
          </a:p>
        </p:txBody>
      </p:sp>
      <p:sp>
        <p:nvSpPr>
          <p:cNvPr id="38" name="等腰三角形 37"/>
          <p:cNvSpPr/>
          <p:nvPr/>
        </p:nvSpPr>
        <p:spPr>
          <a:xfrm>
            <a:off x="4271433" y="2174637"/>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9" name="L 形 38"/>
          <p:cNvSpPr/>
          <p:nvPr/>
        </p:nvSpPr>
        <p:spPr>
          <a:xfrm rot="5400000">
            <a:off x="4886505" y="1914775"/>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40" name="任意多边形 39"/>
          <p:cNvSpPr/>
          <p:nvPr/>
        </p:nvSpPr>
        <p:spPr>
          <a:xfrm>
            <a:off x="4756074" y="2303252"/>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可拓展</a:t>
            </a:r>
            <a:endParaRPr lang="zh-CN" altLang="en-US" sz="1755" kern="1200" dirty="0" smtClean="0">
              <a:latin typeface="微软雅黑" panose="020B0503020204020204" pitchFamily="34" charset="-122"/>
              <a:ea typeface="微软雅黑" panose="020B0503020204020204" pitchFamily="34" charset="-122"/>
            </a:endParaRPr>
          </a:p>
        </p:txBody>
      </p:sp>
      <p:sp>
        <p:nvSpPr>
          <p:cNvPr id="41" name="等腰三角形 40"/>
          <p:cNvSpPr/>
          <p:nvPr/>
        </p:nvSpPr>
        <p:spPr>
          <a:xfrm>
            <a:off x="5708418" y="1819053"/>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42" name="L 形 41"/>
          <p:cNvSpPr/>
          <p:nvPr/>
        </p:nvSpPr>
        <p:spPr>
          <a:xfrm rot="5400000">
            <a:off x="6323489" y="1559191"/>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43" name="任意多边形 42"/>
          <p:cNvSpPr/>
          <p:nvPr/>
        </p:nvSpPr>
        <p:spPr>
          <a:xfrm>
            <a:off x="6193058" y="1947668"/>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多功能</a:t>
            </a:r>
            <a:endParaRPr lang="zh-CN" altLang="en-US" sz="1755" kern="1200" dirty="0" smtClean="0">
              <a:latin typeface="微软雅黑" panose="020B0503020204020204" pitchFamily="34" charset="-122"/>
              <a:ea typeface="微软雅黑" panose="020B0503020204020204" pitchFamily="34" charset="-122"/>
            </a:endParaRPr>
          </a:p>
        </p:txBody>
      </p:sp>
      <p:sp>
        <p:nvSpPr>
          <p:cNvPr id="44" name="等腰三角形 43"/>
          <p:cNvSpPr/>
          <p:nvPr/>
        </p:nvSpPr>
        <p:spPr>
          <a:xfrm>
            <a:off x="7145404" y="1463470"/>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45" name="L 形 44"/>
          <p:cNvSpPr/>
          <p:nvPr/>
        </p:nvSpPr>
        <p:spPr>
          <a:xfrm rot="5400000">
            <a:off x="7760474" y="1203608"/>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6" name="任意多边形 45"/>
          <p:cNvSpPr/>
          <p:nvPr/>
        </p:nvSpPr>
        <p:spPr>
          <a:xfrm>
            <a:off x="7630043" y="1592085"/>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全兼容</a:t>
            </a:r>
            <a:endParaRPr lang="zh-CN" altLang="en-US" sz="1755" kern="1200" dirty="0" smtClean="0">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83025" y="2907570"/>
            <a:ext cx="6302708" cy="4141348"/>
          </a:xfrm>
          <a:prstGeom prst="rect">
            <a:avLst/>
          </a:prstGeom>
          <a:ln>
            <a:noFill/>
          </a:ln>
          <a:effectLst>
            <a:outerShdw blurRad="292100" dist="139700" dir="2700000" algn="tl" rotWithShape="0">
              <a:srgbClr val="333333">
                <a:alpha val="65000"/>
              </a:srgbClr>
            </a:outerShdw>
          </a:effectLst>
        </p:spPr>
      </p:pic>
      <p:pic>
        <p:nvPicPr>
          <p:cNvPr id="1027" name="图片 32" descr="主菜单"/>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498" b="7485"/>
          <a:stretch>
            <a:fillRect/>
          </a:stretch>
        </p:blipFill>
        <p:spPr bwMode="auto">
          <a:xfrm>
            <a:off x="5819156" y="3483216"/>
            <a:ext cx="2951799" cy="19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p:cNvSpPr txBox="1"/>
          <p:nvPr/>
        </p:nvSpPr>
        <p:spPr>
          <a:xfrm>
            <a:off x="5438582" y="5589246"/>
            <a:ext cx="4124966" cy="307975"/>
          </a:xfrm>
          <a:prstGeom prst="rect">
            <a:avLst/>
          </a:prstGeom>
          <a:noFill/>
        </p:spPr>
        <p:txBody>
          <a:bodyPr wrap="square" rtlCol="0">
            <a:spAutoFit/>
          </a:bodyPr>
          <a:lstStyle/>
          <a:p>
            <a:r>
              <a:rPr lang="zh-CN" altLang="zh-CN" sz="1405" b="1" dirty="0">
                <a:latin typeface="微软雅黑" panose="020B0503020204020204" pitchFamily="34" charset="-122"/>
                <a:ea typeface="微软雅黑" panose="020B0503020204020204" pitchFamily="34" charset="-122"/>
              </a:rPr>
              <a:t>可自定义语音、指示灯提示及显示界面</a:t>
            </a:r>
            <a:r>
              <a:rPr lang="zh-CN" altLang="zh-CN" sz="1405" b="1" dirty="0" smtClean="0">
                <a:latin typeface="微软雅黑" panose="020B0503020204020204" pitchFamily="34" charset="-122"/>
                <a:ea typeface="微软雅黑" panose="020B0503020204020204" pitchFamily="34" charset="-122"/>
              </a:rPr>
              <a:t>风格</a:t>
            </a:r>
            <a:r>
              <a:rPr lang="zh-CN" altLang="en-US" sz="1405" b="1" dirty="0" smtClean="0">
                <a:latin typeface="微软雅黑" panose="020B0503020204020204" pitchFamily="34" charset="-122"/>
                <a:ea typeface="微软雅黑" panose="020B0503020204020204" pitchFamily="34" charset="-122"/>
              </a:rPr>
              <a:t>。</a:t>
            </a:r>
            <a:endParaRPr lang="zh-CN" altLang="en-US" sz="1405" b="1" dirty="0">
              <a:latin typeface="微软雅黑" panose="020B0503020204020204" pitchFamily="34" charset="-122"/>
              <a:ea typeface="微软雅黑" panose="020B0503020204020204" pitchFamily="34" charset="-122"/>
            </a:endParaRPr>
          </a:p>
        </p:txBody>
      </p:sp>
      <p:grpSp>
        <p:nvGrpSpPr>
          <p:cNvPr id="55" name="组合 54"/>
          <p:cNvGrpSpPr/>
          <p:nvPr/>
        </p:nvGrpSpPr>
        <p:grpSpPr>
          <a:xfrm rot="0">
            <a:off x="250222" y="605813"/>
            <a:ext cx="10080000" cy="417928"/>
            <a:chOff x="214282" y="142856"/>
            <a:chExt cx="7598078" cy="357190"/>
          </a:xfrm>
        </p:grpSpPr>
        <p:sp>
          <p:nvSpPr>
            <p:cNvPr id="58" name="TextBox 57"/>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Ebrima" panose="02000000000000000000" pitchFamily="2" charset="0"/>
                  <a:ea typeface="微软雅黑" panose="020B0503020204020204" pitchFamily="34" charset="-122"/>
                  <a:cs typeface="Ebrima" panose="02000000000000000000" pitchFamily="2" charset="0"/>
                </a:rPr>
                <a:t>消费</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六大特点</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59" name="矩形 58"/>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0" name="矩形 59"/>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61" name="直接连接符 60"/>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0-#ppt_w/2"/>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0-#ppt_w/2"/>
                                          </p:val>
                                        </p:tav>
                                        <p:tav tm="100000">
                                          <p:val>
                                            <p:strVal val="#ppt_x"/>
                                          </p:val>
                                        </p:tav>
                                      </p:tavLst>
                                    </p:anim>
                                    <p:anim calcmode="lin" valueType="num">
                                      <p:cBhvr additive="base">
                                        <p:cTn id="28" dur="500" fill="hold"/>
                                        <p:tgtEl>
                                          <p:spTgt spid="36"/>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0-#ppt_w/2"/>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0-#ppt_w/2"/>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0-#ppt_w/2"/>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par>
                                <p:cTn id="41" presetID="2" presetClass="entr" presetSubtype="12"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0-#ppt_w/2"/>
                                          </p:val>
                                        </p:tav>
                                        <p:tav tm="100000">
                                          <p:val>
                                            <p:strVal val="#ppt_x"/>
                                          </p:val>
                                        </p:tav>
                                      </p:tavLst>
                                    </p:anim>
                                    <p:anim calcmode="lin" valueType="num">
                                      <p:cBhvr additive="base">
                                        <p:cTn id="44" dur="500" fill="hold"/>
                                        <p:tgtEl>
                                          <p:spTgt spid="40"/>
                                        </p:tgtEl>
                                        <p:attrNameLst>
                                          <p:attrName>ppt_y</p:attrName>
                                        </p:attrNameLst>
                                      </p:cBhvr>
                                      <p:tavLst>
                                        <p:tav tm="0">
                                          <p:val>
                                            <p:strVal val="1+#ppt_h/2"/>
                                          </p:val>
                                        </p:tav>
                                        <p:tav tm="100000">
                                          <p:val>
                                            <p:strVal val="#ppt_y"/>
                                          </p:val>
                                        </p:tav>
                                      </p:tavLst>
                                    </p:anim>
                                  </p:childTnLst>
                                </p:cTn>
                              </p:par>
                              <p:par>
                                <p:cTn id="45" presetID="2" presetClass="entr" presetSubtype="12"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500" fill="hold"/>
                                        <p:tgtEl>
                                          <p:spTgt spid="41"/>
                                        </p:tgtEl>
                                        <p:attrNameLst>
                                          <p:attrName>ppt_x</p:attrName>
                                        </p:attrNameLst>
                                      </p:cBhvr>
                                      <p:tavLst>
                                        <p:tav tm="0">
                                          <p:val>
                                            <p:strVal val="0-#ppt_w/2"/>
                                          </p:val>
                                        </p:tav>
                                        <p:tav tm="100000">
                                          <p:val>
                                            <p:strVal val="#ppt_x"/>
                                          </p:val>
                                        </p:tav>
                                      </p:tavLst>
                                    </p:anim>
                                    <p:anim calcmode="lin" valueType="num">
                                      <p:cBhvr additive="base">
                                        <p:cTn id="48" dur="500" fill="hold"/>
                                        <p:tgtEl>
                                          <p:spTgt spid="41"/>
                                        </p:tgtEl>
                                        <p:attrNameLst>
                                          <p:attrName>ppt_y</p:attrName>
                                        </p:attrNameLst>
                                      </p:cBhvr>
                                      <p:tavLst>
                                        <p:tav tm="0">
                                          <p:val>
                                            <p:strVal val="1+#ppt_h/2"/>
                                          </p:val>
                                        </p:tav>
                                        <p:tav tm="100000">
                                          <p:val>
                                            <p:strVal val="#ppt_y"/>
                                          </p:val>
                                        </p:tav>
                                      </p:tavLst>
                                    </p:anim>
                                  </p:childTnLst>
                                </p:cTn>
                              </p:par>
                              <p:par>
                                <p:cTn id="49" presetID="2" presetClass="entr" presetSubtype="12"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fill="hold"/>
                                        <p:tgtEl>
                                          <p:spTgt spid="42"/>
                                        </p:tgtEl>
                                        <p:attrNameLst>
                                          <p:attrName>ppt_x</p:attrName>
                                        </p:attrNameLst>
                                      </p:cBhvr>
                                      <p:tavLst>
                                        <p:tav tm="0">
                                          <p:val>
                                            <p:strVal val="0-#ppt_w/2"/>
                                          </p:val>
                                        </p:tav>
                                        <p:tav tm="100000">
                                          <p:val>
                                            <p:strVal val="#ppt_x"/>
                                          </p:val>
                                        </p:tav>
                                      </p:tavLst>
                                    </p:anim>
                                    <p:anim calcmode="lin" valueType="num">
                                      <p:cBhvr additive="base">
                                        <p:cTn id="52" dur="500" fill="hold"/>
                                        <p:tgtEl>
                                          <p:spTgt spid="42"/>
                                        </p:tgtEl>
                                        <p:attrNameLst>
                                          <p:attrName>ppt_y</p:attrName>
                                        </p:attrNameLst>
                                      </p:cBhvr>
                                      <p:tavLst>
                                        <p:tav tm="0">
                                          <p:val>
                                            <p:strVal val="1+#ppt_h/2"/>
                                          </p:val>
                                        </p:tav>
                                        <p:tav tm="100000">
                                          <p:val>
                                            <p:strVal val="#ppt_y"/>
                                          </p:val>
                                        </p:tav>
                                      </p:tavLst>
                                    </p:anim>
                                  </p:childTnLst>
                                </p:cTn>
                              </p:par>
                              <p:par>
                                <p:cTn id="53" presetID="2" presetClass="entr" presetSubtype="12"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fill="hold"/>
                                        <p:tgtEl>
                                          <p:spTgt spid="43"/>
                                        </p:tgtEl>
                                        <p:attrNameLst>
                                          <p:attrName>ppt_x</p:attrName>
                                        </p:attrNameLst>
                                      </p:cBhvr>
                                      <p:tavLst>
                                        <p:tav tm="0">
                                          <p:val>
                                            <p:strVal val="0-#ppt_w/2"/>
                                          </p:val>
                                        </p:tav>
                                        <p:tav tm="100000">
                                          <p:val>
                                            <p:strVal val="#ppt_x"/>
                                          </p:val>
                                        </p:tav>
                                      </p:tavLst>
                                    </p:anim>
                                    <p:anim calcmode="lin" valueType="num">
                                      <p:cBhvr additive="base">
                                        <p:cTn id="56" dur="500" fill="hold"/>
                                        <p:tgtEl>
                                          <p:spTgt spid="43"/>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0-#ppt_w/2"/>
                                          </p:val>
                                        </p:tav>
                                        <p:tav tm="100000">
                                          <p:val>
                                            <p:strVal val="#ppt_x"/>
                                          </p:val>
                                        </p:tav>
                                      </p:tavLst>
                                    </p:anim>
                                    <p:anim calcmode="lin" valueType="num">
                                      <p:cBhvr additive="base">
                                        <p:cTn id="60" dur="500" fill="hold"/>
                                        <p:tgtEl>
                                          <p:spTgt spid="44"/>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0-#ppt_w/2"/>
                                          </p:val>
                                        </p:tav>
                                        <p:tav tm="100000">
                                          <p:val>
                                            <p:strVal val="#ppt_x"/>
                                          </p:val>
                                        </p:tav>
                                      </p:tavLst>
                                    </p:anim>
                                    <p:anim calcmode="lin" valueType="num">
                                      <p:cBhvr additive="base">
                                        <p:cTn id="64" dur="500" fill="hold"/>
                                        <p:tgtEl>
                                          <p:spTgt spid="45"/>
                                        </p:tgtEl>
                                        <p:attrNameLst>
                                          <p:attrName>ppt_y</p:attrName>
                                        </p:attrNameLst>
                                      </p:cBhvr>
                                      <p:tavLst>
                                        <p:tav tm="0">
                                          <p:val>
                                            <p:strVal val="1+#ppt_h/2"/>
                                          </p:val>
                                        </p:tav>
                                        <p:tav tm="100000">
                                          <p:val>
                                            <p:strVal val="#ppt_y"/>
                                          </p:val>
                                        </p:tav>
                                      </p:tavLst>
                                    </p:anim>
                                  </p:childTnLst>
                                </p:cTn>
                              </p:par>
                              <p:par>
                                <p:cTn id="65" presetID="2" presetClass="entr" presetSubtype="12"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additive="base">
                                        <p:cTn id="67" dur="500" fill="hold"/>
                                        <p:tgtEl>
                                          <p:spTgt spid="46"/>
                                        </p:tgtEl>
                                        <p:attrNameLst>
                                          <p:attrName>ppt_x</p:attrName>
                                        </p:attrNameLst>
                                      </p:cBhvr>
                                      <p:tavLst>
                                        <p:tav tm="0">
                                          <p:val>
                                            <p:strVal val="0-#ppt_w/2"/>
                                          </p:val>
                                        </p:tav>
                                        <p:tav tm="100000">
                                          <p:val>
                                            <p:strVal val="#ppt_x"/>
                                          </p:val>
                                        </p:tav>
                                      </p:tavLst>
                                    </p:anim>
                                    <p:anim calcmode="lin" valueType="num">
                                      <p:cBhvr additive="base">
                                        <p:cTn id="68" dur="500" fill="hold"/>
                                        <p:tgtEl>
                                          <p:spTgt spid="46"/>
                                        </p:tgtEl>
                                        <p:attrNameLst>
                                          <p:attrName>ppt_y</p:attrName>
                                        </p:attrNameLst>
                                      </p:cBhvr>
                                      <p:tavLst>
                                        <p:tav tm="0">
                                          <p:val>
                                            <p:strVal val="1+#ppt_h/2"/>
                                          </p:val>
                                        </p:tav>
                                        <p:tav tm="100000">
                                          <p:val>
                                            <p:strVal val="#ppt_y"/>
                                          </p:val>
                                        </p:tav>
                                      </p:tavLst>
                                    </p:anim>
                                  </p:childTnLst>
                                </p:cTn>
                              </p:par>
                              <p:par>
                                <p:cTn id="69" presetID="2" presetClass="entr" presetSubtype="12"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0-#ppt_w/2"/>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grpId="1" nodeType="clickEffect">
                                  <p:stCondLst>
                                    <p:cond delay="0"/>
                                  </p:stCondLst>
                                  <p:childTnLst>
                                    <p:animEffect transition="out" filter="fade">
                                      <p:cBhvr>
                                        <p:cTn id="76" dur="500" tmFilter="0, 0; .2, .5; .8, .5; 1, 0"/>
                                        <p:tgtEl>
                                          <p:spTgt spid="31"/>
                                        </p:tgtEl>
                                      </p:cBhvr>
                                    </p:animEffect>
                                    <p:animScale>
                                      <p:cBhvr>
                                        <p:cTn id="77" dur="250" autoRev="1" fill="hold"/>
                                        <p:tgtEl>
                                          <p:spTgt spid="31"/>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grpId="1" nodeType="clickEffect">
                                  <p:stCondLst>
                                    <p:cond delay="0"/>
                                  </p:stCondLst>
                                  <p:childTnLst>
                                    <p:animEffect transition="out" filter="fade">
                                      <p:cBhvr>
                                        <p:cTn id="81" dur="500" tmFilter="0, 0; .2, .5; .8, .5; 1, 0"/>
                                        <p:tgtEl>
                                          <p:spTgt spid="34"/>
                                        </p:tgtEl>
                                      </p:cBhvr>
                                    </p:animEffect>
                                    <p:animScale>
                                      <p:cBhvr>
                                        <p:cTn id="82" dur="250" autoRev="1" fill="hold"/>
                                        <p:tgtEl>
                                          <p:spTgt spid="34"/>
                                        </p:tgtEl>
                                      </p:cBhvr>
                                      <p:by x="105000" y="105000"/>
                                    </p:animScale>
                                  </p:childTnLst>
                                </p:cTn>
                              </p:par>
                            </p:childTnLst>
                          </p:cTn>
                        </p:par>
                        <p:par>
                          <p:cTn id="83" fill="hold">
                            <p:stCondLst>
                              <p:cond delay="500"/>
                            </p:stCondLst>
                            <p:childTnLst>
                              <p:par>
                                <p:cTn id="84" presetID="14" presetClass="entr" presetSubtype="10" fill="hold" nodeType="afterEffect">
                                  <p:stCondLst>
                                    <p:cond delay="0"/>
                                  </p:stCondLst>
                                  <p:childTnLst>
                                    <p:set>
                                      <p:cBhvr>
                                        <p:cTn id="85" dur="1" fill="hold">
                                          <p:stCondLst>
                                            <p:cond delay="0"/>
                                          </p:stCondLst>
                                        </p:cTn>
                                        <p:tgtEl>
                                          <p:spTgt spid="1027"/>
                                        </p:tgtEl>
                                        <p:attrNameLst>
                                          <p:attrName>style.visibility</p:attrName>
                                        </p:attrNameLst>
                                      </p:cBhvr>
                                      <p:to>
                                        <p:strVal val="visible"/>
                                      </p:to>
                                    </p:set>
                                    <p:animEffect transition="in" filter="randombar(horizontal)">
                                      <p:cBhvr>
                                        <p:cTn id="86" dur="500"/>
                                        <p:tgtEl>
                                          <p:spTgt spid="1027"/>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50"/>
                                        </p:tgtEl>
                                        <p:attrNameLst>
                                          <p:attrName>style.visibility</p:attrName>
                                        </p:attrNameLst>
                                      </p:cBhvr>
                                      <p:to>
                                        <p:strVal val="visible"/>
                                      </p:to>
                                    </p:set>
                                    <p:animEffect transition="in" filter="randombar(horizontal)">
                                      <p:cBhvr>
                                        <p:cTn id="89" dur="500"/>
                                        <p:tgtEl>
                                          <p:spTgt spid="50"/>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1027"/>
                                        </p:tgtEl>
                                      </p:cBhvr>
                                    </p:animEffect>
                                    <p:set>
                                      <p:cBhvr>
                                        <p:cTn id="94" dur="1" fill="hold">
                                          <p:stCondLst>
                                            <p:cond delay="499"/>
                                          </p:stCondLst>
                                        </p:cTn>
                                        <p:tgtEl>
                                          <p:spTgt spid="1027"/>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50"/>
                                        </p:tgtEl>
                                      </p:cBhvr>
                                    </p:animEffect>
                                    <p:set>
                                      <p:cBhvr>
                                        <p:cTn id="97" dur="1" fill="hold">
                                          <p:stCondLst>
                                            <p:cond delay="499"/>
                                          </p:stCondLst>
                                        </p:cTn>
                                        <p:tgtEl>
                                          <p:spTgt spid="50"/>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6" presetClass="emph" presetSubtype="0" fill="hold" grpId="1" nodeType="clickEffect">
                                  <p:stCondLst>
                                    <p:cond delay="0"/>
                                  </p:stCondLst>
                                  <p:childTnLst>
                                    <p:animEffect transition="out" filter="fade">
                                      <p:cBhvr>
                                        <p:cTn id="101" dur="500" tmFilter="0, 0; .2, .5; .8, .5; 1, 0"/>
                                        <p:tgtEl>
                                          <p:spTgt spid="37"/>
                                        </p:tgtEl>
                                      </p:cBhvr>
                                    </p:animEffect>
                                    <p:animScale>
                                      <p:cBhvr>
                                        <p:cTn id="102" dur="250" autoRev="1" fill="hold"/>
                                        <p:tgtEl>
                                          <p:spTgt spid="37"/>
                                        </p:tgtEl>
                                      </p:cBhvr>
                                      <p:by x="105000" y="105000"/>
                                    </p:animScale>
                                  </p:childTnLst>
                                </p:cTn>
                              </p:par>
                            </p:childTnLst>
                          </p:cTn>
                        </p:par>
                      </p:childTnLst>
                    </p:cTn>
                  </p:par>
                  <p:par>
                    <p:cTn id="103" fill="hold">
                      <p:stCondLst>
                        <p:cond delay="indefinite"/>
                      </p:stCondLst>
                      <p:childTnLst>
                        <p:par>
                          <p:cTn id="104" fill="hold">
                            <p:stCondLst>
                              <p:cond delay="0"/>
                            </p:stCondLst>
                            <p:childTnLst>
                              <p:par>
                                <p:cTn id="105" presetID="26" presetClass="emph" presetSubtype="0" fill="hold" grpId="1" nodeType="clickEffect">
                                  <p:stCondLst>
                                    <p:cond delay="0"/>
                                  </p:stCondLst>
                                  <p:childTnLst>
                                    <p:animEffect transition="out" filter="fade">
                                      <p:cBhvr>
                                        <p:cTn id="106" dur="500" tmFilter="0, 0; .2, .5; .8, .5; 1, 0"/>
                                        <p:tgtEl>
                                          <p:spTgt spid="40"/>
                                        </p:tgtEl>
                                      </p:cBhvr>
                                    </p:animEffect>
                                    <p:animScale>
                                      <p:cBhvr>
                                        <p:cTn id="107" dur="250" autoRev="1" fill="hold"/>
                                        <p:tgtEl>
                                          <p:spTgt spid="40"/>
                                        </p:tgtEl>
                                      </p:cBhvr>
                                      <p:by x="105000" y="105000"/>
                                    </p:animScale>
                                  </p:childTnLst>
                                </p:cTn>
                              </p:par>
                            </p:childTnLst>
                          </p:cTn>
                        </p:par>
                      </p:childTnLst>
                    </p:cTn>
                  </p:par>
                  <p:par>
                    <p:cTn id="108" fill="hold">
                      <p:stCondLst>
                        <p:cond delay="indefinite"/>
                      </p:stCondLst>
                      <p:childTnLst>
                        <p:par>
                          <p:cTn id="109" fill="hold">
                            <p:stCondLst>
                              <p:cond delay="0"/>
                            </p:stCondLst>
                            <p:childTnLst>
                              <p:par>
                                <p:cTn id="110" presetID="26" presetClass="emph" presetSubtype="0" fill="hold" grpId="1" nodeType="clickEffect">
                                  <p:stCondLst>
                                    <p:cond delay="0"/>
                                  </p:stCondLst>
                                  <p:childTnLst>
                                    <p:animEffect transition="out" filter="fade">
                                      <p:cBhvr>
                                        <p:cTn id="111" dur="500" tmFilter="0, 0; .2, .5; .8, .5; 1, 0"/>
                                        <p:tgtEl>
                                          <p:spTgt spid="43"/>
                                        </p:tgtEl>
                                      </p:cBhvr>
                                    </p:animEffect>
                                    <p:animScale>
                                      <p:cBhvr>
                                        <p:cTn id="112" dur="250" autoRev="1" fill="hold"/>
                                        <p:tgtEl>
                                          <p:spTgt spid="43"/>
                                        </p:tgtEl>
                                      </p:cBhvr>
                                      <p:by x="105000" y="105000"/>
                                    </p:animScale>
                                  </p:childTnLst>
                                </p:cTn>
                              </p:par>
                            </p:childTnLst>
                          </p:cTn>
                        </p:par>
                      </p:childTnLst>
                    </p:cTn>
                  </p:par>
                  <p:par>
                    <p:cTn id="113" fill="hold">
                      <p:stCondLst>
                        <p:cond delay="indefinite"/>
                      </p:stCondLst>
                      <p:childTnLst>
                        <p:par>
                          <p:cTn id="114" fill="hold">
                            <p:stCondLst>
                              <p:cond delay="0"/>
                            </p:stCondLst>
                            <p:childTnLst>
                              <p:par>
                                <p:cTn id="115" presetID="26" presetClass="emph" presetSubtype="0" fill="hold" grpId="1" nodeType="clickEffect">
                                  <p:stCondLst>
                                    <p:cond delay="0"/>
                                  </p:stCondLst>
                                  <p:childTnLst>
                                    <p:animEffect transition="out" filter="fade">
                                      <p:cBhvr>
                                        <p:cTn id="116" dur="500" tmFilter="0, 0; .2, .5; .8, .5; 1, 0"/>
                                        <p:tgtEl>
                                          <p:spTgt spid="46"/>
                                        </p:tgtEl>
                                      </p:cBhvr>
                                    </p:animEffect>
                                    <p:animScale>
                                      <p:cBhvr>
                                        <p:cTn id="117" dur="25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1" grpId="1" bldLvl="0" animBg="1"/>
      <p:bldP spid="34" grpId="0" bldLvl="0" animBg="1"/>
      <p:bldP spid="34" grpId="1" bldLvl="0" animBg="1"/>
      <p:bldP spid="37" grpId="0" bldLvl="0" animBg="1"/>
      <p:bldP spid="37" grpId="1" bldLvl="0" animBg="1"/>
      <p:bldP spid="40" grpId="0" bldLvl="0" animBg="1"/>
      <p:bldP spid="40" grpId="1" bldLvl="0" animBg="1"/>
      <p:bldP spid="43" grpId="0" bldLvl="0" animBg="1"/>
      <p:bldP spid="43" grpId="1" bldLvl="0" animBg="1"/>
      <p:bldP spid="46" grpId="0" bldLvl="0" animBg="1"/>
      <p:bldP spid="46" grpId="1" bldLvl="0" animBg="1"/>
      <p:bldP spid="50" grpId="0"/>
      <p:bldP spid="5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L 形 29"/>
          <p:cNvSpPr/>
          <p:nvPr/>
        </p:nvSpPr>
        <p:spPr>
          <a:xfrm rot="5400000">
            <a:off x="575549" y="2981525"/>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1" name="任意多边形 30"/>
          <p:cNvSpPr/>
          <p:nvPr/>
        </p:nvSpPr>
        <p:spPr>
          <a:xfrm>
            <a:off x="445118" y="3370002"/>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微支付</a:t>
            </a:r>
            <a:endParaRPr lang="zh-CN" altLang="en-US" sz="1755" kern="1200" dirty="0" smtClean="0">
              <a:latin typeface="微软雅黑" panose="020B0503020204020204" pitchFamily="34" charset="-122"/>
              <a:ea typeface="微软雅黑" panose="020B0503020204020204" pitchFamily="34" charset="-122"/>
            </a:endParaRPr>
          </a:p>
        </p:txBody>
      </p:sp>
      <p:sp>
        <p:nvSpPr>
          <p:cNvPr id="32" name="等腰三角形 31"/>
          <p:cNvSpPr/>
          <p:nvPr/>
        </p:nvSpPr>
        <p:spPr>
          <a:xfrm>
            <a:off x="1397462" y="2885803"/>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33" name="L 形 32"/>
          <p:cNvSpPr/>
          <p:nvPr/>
        </p:nvSpPr>
        <p:spPr>
          <a:xfrm rot="5400000">
            <a:off x="2012534" y="2625941"/>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34" name="任意多边形 33"/>
          <p:cNvSpPr/>
          <p:nvPr/>
        </p:nvSpPr>
        <p:spPr>
          <a:xfrm>
            <a:off x="1882103" y="3014418"/>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自定义</a:t>
            </a:r>
            <a:endParaRPr lang="zh-CN" altLang="en-US" sz="1755" kern="1200" dirty="0" smtClean="0">
              <a:latin typeface="微软雅黑" panose="020B0503020204020204" pitchFamily="34" charset="-122"/>
              <a:ea typeface="微软雅黑" panose="020B0503020204020204" pitchFamily="34" charset="-122"/>
            </a:endParaRPr>
          </a:p>
        </p:txBody>
      </p:sp>
      <p:sp>
        <p:nvSpPr>
          <p:cNvPr id="35" name="等腰三角形 34"/>
          <p:cNvSpPr/>
          <p:nvPr/>
        </p:nvSpPr>
        <p:spPr>
          <a:xfrm>
            <a:off x="2834448" y="2530219"/>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6" name="L 形 35"/>
          <p:cNvSpPr/>
          <p:nvPr/>
        </p:nvSpPr>
        <p:spPr>
          <a:xfrm rot="5400000">
            <a:off x="3449519" y="2270358"/>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37" name="任意多边形 36"/>
          <p:cNvSpPr/>
          <p:nvPr/>
        </p:nvSpPr>
        <p:spPr>
          <a:xfrm>
            <a:off x="3319088" y="2658836"/>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2200" b="1" kern="1200" dirty="0" smtClean="0">
                <a:solidFill>
                  <a:srgbClr val="DA7520"/>
                </a:solidFill>
                <a:latin typeface="微软雅黑" panose="020B0503020204020204" pitchFamily="34" charset="-122"/>
                <a:ea typeface="微软雅黑" panose="020B0503020204020204" pitchFamily="34" charset="-122"/>
              </a:rPr>
              <a:t>大容量</a:t>
            </a:r>
            <a:endParaRPr lang="zh-CN" altLang="en-US" sz="2200" b="1" kern="1200" dirty="0" smtClean="0">
              <a:solidFill>
                <a:srgbClr val="DA7520"/>
              </a:solidFill>
              <a:latin typeface="微软雅黑" panose="020B0503020204020204" pitchFamily="34" charset="-122"/>
              <a:ea typeface="微软雅黑" panose="020B0503020204020204" pitchFamily="34" charset="-122"/>
            </a:endParaRPr>
          </a:p>
        </p:txBody>
      </p:sp>
      <p:sp>
        <p:nvSpPr>
          <p:cNvPr id="38" name="等腰三角形 37"/>
          <p:cNvSpPr/>
          <p:nvPr/>
        </p:nvSpPr>
        <p:spPr>
          <a:xfrm>
            <a:off x="4271433" y="2174637"/>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9" name="L 形 38"/>
          <p:cNvSpPr/>
          <p:nvPr/>
        </p:nvSpPr>
        <p:spPr>
          <a:xfrm rot="5400000">
            <a:off x="4886505" y="1914775"/>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40" name="任意多边形 39"/>
          <p:cNvSpPr/>
          <p:nvPr/>
        </p:nvSpPr>
        <p:spPr>
          <a:xfrm>
            <a:off x="4756074" y="2303252"/>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可拓展</a:t>
            </a:r>
            <a:endParaRPr lang="zh-CN" altLang="en-US" sz="1755" kern="1200" dirty="0" smtClean="0">
              <a:latin typeface="微软雅黑" panose="020B0503020204020204" pitchFamily="34" charset="-122"/>
              <a:ea typeface="微软雅黑" panose="020B0503020204020204" pitchFamily="34" charset="-122"/>
            </a:endParaRPr>
          </a:p>
        </p:txBody>
      </p:sp>
      <p:sp>
        <p:nvSpPr>
          <p:cNvPr id="41" name="等腰三角形 40"/>
          <p:cNvSpPr/>
          <p:nvPr/>
        </p:nvSpPr>
        <p:spPr>
          <a:xfrm>
            <a:off x="5708418" y="1819053"/>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42" name="L 形 41"/>
          <p:cNvSpPr/>
          <p:nvPr/>
        </p:nvSpPr>
        <p:spPr>
          <a:xfrm rot="5400000">
            <a:off x="6323489" y="1559191"/>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43" name="任意多边形 42"/>
          <p:cNvSpPr/>
          <p:nvPr/>
        </p:nvSpPr>
        <p:spPr>
          <a:xfrm>
            <a:off x="6193058" y="1947668"/>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多功能</a:t>
            </a:r>
            <a:endParaRPr lang="zh-CN" altLang="en-US" sz="1755" kern="1200" dirty="0" smtClean="0">
              <a:latin typeface="微软雅黑" panose="020B0503020204020204" pitchFamily="34" charset="-122"/>
              <a:ea typeface="微软雅黑" panose="020B0503020204020204" pitchFamily="34" charset="-122"/>
            </a:endParaRPr>
          </a:p>
        </p:txBody>
      </p:sp>
      <p:sp>
        <p:nvSpPr>
          <p:cNvPr id="44" name="等腰三角形 43"/>
          <p:cNvSpPr/>
          <p:nvPr/>
        </p:nvSpPr>
        <p:spPr>
          <a:xfrm>
            <a:off x="7145404" y="1463470"/>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45" name="L 形 44"/>
          <p:cNvSpPr/>
          <p:nvPr/>
        </p:nvSpPr>
        <p:spPr>
          <a:xfrm rot="5400000">
            <a:off x="7760474" y="1203608"/>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6" name="任意多边形 45"/>
          <p:cNvSpPr/>
          <p:nvPr/>
        </p:nvSpPr>
        <p:spPr>
          <a:xfrm>
            <a:off x="7630043" y="1592085"/>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全兼容</a:t>
            </a:r>
            <a:endParaRPr lang="zh-CN" altLang="en-US" sz="1755" kern="1200" dirty="0" smtClean="0">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83025" y="2907570"/>
            <a:ext cx="6302708" cy="4141348"/>
          </a:xfrm>
          <a:prstGeom prst="rect">
            <a:avLst/>
          </a:prstGeom>
          <a:ln>
            <a:noFill/>
          </a:ln>
          <a:effectLst>
            <a:outerShdw blurRad="292100" dist="139700" dir="2700000" algn="tl" rotWithShape="0">
              <a:srgbClr val="333333">
                <a:alpha val="65000"/>
              </a:srgbClr>
            </a:outerShdw>
          </a:effectLst>
        </p:spPr>
      </p:pic>
      <p:pic>
        <p:nvPicPr>
          <p:cNvPr id="1029" name="Picture 5" descr="D:\Users\Desktop\方案新\消费机方案参考件\彩屏消费机-效果图\挂式背面售饭机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7289" y="3608574"/>
            <a:ext cx="2637360" cy="1511136"/>
          </a:xfrm>
          <a:prstGeom prst="rect">
            <a:avLst/>
          </a:prstGeom>
          <a:noFill/>
          <a:extLst>
            <a:ext uri="{909E8E84-426E-40DD-AFC4-6F175D3DCCD1}">
              <a14:hiddenFill xmlns:a14="http://schemas.microsoft.com/office/drawing/2010/main">
                <a:solidFill>
                  <a:srgbClr val="FFFFFF"/>
                </a:solidFill>
              </a14:hiddenFill>
            </a:ext>
          </a:extLst>
        </p:spPr>
      </p:pic>
      <p:sp>
        <p:nvSpPr>
          <p:cNvPr id="51" name="矩形 50"/>
          <p:cNvSpPr/>
          <p:nvPr/>
        </p:nvSpPr>
        <p:spPr>
          <a:xfrm>
            <a:off x="5170490" y="5590800"/>
            <a:ext cx="5346000" cy="307975"/>
          </a:xfrm>
          <a:prstGeom prst="rect">
            <a:avLst/>
          </a:prstGeom>
        </p:spPr>
        <p:txBody>
          <a:bodyPr>
            <a:spAutoFit/>
          </a:bodyPr>
          <a:lstStyle/>
          <a:p>
            <a:pPr lvl="0">
              <a:lnSpc>
                <a:spcPct val="100000"/>
              </a:lnSpc>
            </a:pPr>
            <a:r>
              <a:rPr lang="zh-CN" altLang="zh-CN" sz="1405" b="1" dirty="0">
                <a:latin typeface="微软雅黑" panose="020B0503020204020204" pitchFamily="34" charset="-122"/>
                <a:ea typeface="微软雅黑" panose="020B0503020204020204" pitchFamily="34" charset="-122"/>
              </a:rPr>
              <a:t>支持</a:t>
            </a:r>
            <a:r>
              <a:rPr lang="en-US" altLang="zh-CN" sz="1405" b="1" dirty="0">
                <a:latin typeface="微软雅黑" panose="020B0503020204020204" pitchFamily="34" charset="-122"/>
                <a:ea typeface="微软雅黑" panose="020B0503020204020204" pitchFamily="34" charset="-122"/>
              </a:rPr>
              <a:t>100</a:t>
            </a:r>
            <a:r>
              <a:rPr lang="zh-CN" altLang="zh-CN" sz="1405" b="1" dirty="0">
                <a:latin typeface="微软雅黑" panose="020B0503020204020204" pitchFamily="34" charset="-122"/>
                <a:ea typeface="微软雅黑" panose="020B0503020204020204" pitchFamily="34" charset="-122"/>
              </a:rPr>
              <a:t>万人档案数据，并提供人员照片的快速显示。</a:t>
            </a:r>
            <a:endParaRPr lang="zh-CN" altLang="zh-CN" sz="1405" b="1" dirty="0">
              <a:latin typeface="微软雅黑" panose="020B0503020204020204" pitchFamily="34" charset="-122"/>
              <a:ea typeface="微软雅黑" panose="020B0503020204020204" pitchFamily="34" charset="-122"/>
            </a:endParaRPr>
          </a:p>
        </p:txBody>
      </p:sp>
      <p:grpSp>
        <p:nvGrpSpPr>
          <p:cNvPr id="55" name="组合 54"/>
          <p:cNvGrpSpPr/>
          <p:nvPr/>
        </p:nvGrpSpPr>
        <p:grpSpPr>
          <a:xfrm rot="0">
            <a:off x="250222" y="605813"/>
            <a:ext cx="10080000" cy="417928"/>
            <a:chOff x="214282" y="142856"/>
            <a:chExt cx="7598078" cy="357190"/>
          </a:xfrm>
        </p:grpSpPr>
        <p:sp>
          <p:nvSpPr>
            <p:cNvPr id="58" name="TextBox 57"/>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Ebrima" panose="02000000000000000000" pitchFamily="2" charset="0"/>
                  <a:ea typeface="微软雅黑" panose="020B0503020204020204" pitchFamily="34" charset="-122"/>
                  <a:cs typeface="Ebrima" panose="02000000000000000000" pitchFamily="2" charset="0"/>
                </a:rPr>
                <a:t>消费</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六大特点</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59" name="矩形 58"/>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0" name="矩形 59"/>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61" name="直接连接符 60"/>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0-#ppt_w/2"/>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0-#ppt_w/2"/>
                                          </p:val>
                                        </p:tav>
                                        <p:tav tm="100000">
                                          <p:val>
                                            <p:strVal val="#ppt_x"/>
                                          </p:val>
                                        </p:tav>
                                      </p:tavLst>
                                    </p:anim>
                                    <p:anim calcmode="lin" valueType="num">
                                      <p:cBhvr additive="base">
                                        <p:cTn id="28" dur="500" fill="hold"/>
                                        <p:tgtEl>
                                          <p:spTgt spid="36"/>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0-#ppt_w/2"/>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0-#ppt_w/2"/>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0-#ppt_w/2"/>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par>
                                <p:cTn id="41" presetID="2" presetClass="entr" presetSubtype="12"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0-#ppt_w/2"/>
                                          </p:val>
                                        </p:tav>
                                        <p:tav tm="100000">
                                          <p:val>
                                            <p:strVal val="#ppt_x"/>
                                          </p:val>
                                        </p:tav>
                                      </p:tavLst>
                                    </p:anim>
                                    <p:anim calcmode="lin" valueType="num">
                                      <p:cBhvr additive="base">
                                        <p:cTn id="44" dur="500" fill="hold"/>
                                        <p:tgtEl>
                                          <p:spTgt spid="40"/>
                                        </p:tgtEl>
                                        <p:attrNameLst>
                                          <p:attrName>ppt_y</p:attrName>
                                        </p:attrNameLst>
                                      </p:cBhvr>
                                      <p:tavLst>
                                        <p:tav tm="0">
                                          <p:val>
                                            <p:strVal val="1+#ppt_h/2"/>
                                          </p:val>
                                        </p:tav>
                                        <p:tav tm="100000">
                                          <p:val>
                                            <p:strVal val="#ppt_y"/>
                                          </p:val>
                                        </p:tav>
                                      </p:tavLst>
                                    </p:anim>
                                  </p:childTnLst>
                                </p:cTn>
                              </p:par>
                              <p:par>
                                <p:cTn id="45" presetID="2" presetClass="entr" presetSubtype="12"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500" fill="hold"/>
                                        <p:tgtEl>
                                          <p:spTgt spid="41"/>
                                        </p:tgtEl>
                                        <p:attrNameLst>
                                          <p:attrName>ppt_x</p:attrName>
                                        </p:attrNameLst>
                                      </p:cBhvr>
                                      <p:tavLst>
                                        <p:tav tm="0">
                                          <p:val>
                                            <p:strVal val="0-#ppt_w/2"/>
                                          </p:val>
                                        </p:tav>
                                        <p:tav tm="100000">
                                          <p:val>
                                            <p:strVal val="#ppt_x"/>
                                          </p:val>
                                        </p:tav>
                                      </p:tavLst>
                                    </p:anim>
                                    <p:anim calcmode="lin" valueType="num">
                                      <p:cBhvr additive="base">
                                        <p:cTn id="48" dur="500" fill="hold"/>
                                        <p:tgtEl>
                                          <p:spTgt spid="41"/>
                                        </p:tgtEl>
                                        <p:attrNameLst>
                                          <p:attrName>ppt_y</p:attrName>
                                        </p:attrNameLst>
                                      </p:cBhvr>
                                      <p:tavLst>
                                        <p:tav tm="0">
                                          <p:val>
                                            <p:strVal val="1+#ppt_h/2"/>
                                          </p:val>
                                        </p:tav>
                                        <p:tav tm="100000">
                                          <p:val>
                                            <p:strVal val="#ppt_y"/>
                                          </p:val>
                                        </p:tav>
                                      </p:tavLst>
                                    </p:anim>
                                  </p:childTnLst>
                                </p:cTn>
                              </p:par>
                              <p:par>
                                <p:cTn id="49" presetID="2" presetClass="entr" presetSubtype="12"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fill="hold"/>
                                        <p:tgtEl>
                                          <p:spTgt spid="42"/>
                                        </p:tgtEl>
                                        <p:attrNameLst>
                                          <p:attrName>ppt_x</p:attrName>
                                        </p:attrNameLst>
                                      </p:cBhvr>
                                      <p:tavLst>
                                        <p:tav tm="0">
                                          <p:val>
                                            <p:strVal val="0-#ppt_w/2"/>
                                          </p:val>
                                        </p:tav>
                                        <p:tav tm="100000">
                                          <p:val>
                                            <p:strVal val="#ppt_x"/>
                                          </p:val>
                                        </p:tav>
                                      </p:tavLst>
                                    </p:anim>
                                    <p:anim calcmode="lin" valueType="num">
                                      <p:cBhvr additive="base">
                                        <p:cTn id="52" dur="500" fill="hold"/>
                                        <p:tgtEl>
                                          <p:spTgt spid="42"/>
                                        </p:tgtEl>
                                        <p:attrNameLst>
                                          <p:attrName>ppt_y</p:attrName>
                                        </p:attrNameLst>
                                      </p:cBhvr>
                                      <p:tavLst>
                                        <p:tav tm="0">
                                          <p:val>
                                            <p:strVal val="1+#ppt_h/2"/>
                                          </p:val>
                                        </p:tav>
                                        <p:tav tm="100000">
                                          <p:val>
                                            <p:strVal val="#ppt_y"/>
                                          </p:val>
                                        </p:tav>
                                      </p:tavLst>
                                    </p:anim>
                                  </p:childTnLst>
                                </p:cTn>
                              </p:par>
                              <p:par>
                                <p:cTn id="53" presetID="2" presetClass="entr" presetSubtype="12"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fill="hold"/>
                                        <p:tgtEl>
                                          <p:spTgt spid="43"/>
                                        </p:tgtEl>
                                        <p:attrNameLst>
                                          <p:attrName>ppt_x</p:attrName>
                                        </p:attrNameLst>
                                      </p:cBhvr>
                                      <p:tavLst>
                                        <p:tav tm="0">
                                          <p:val>
                                            <p:strVal val="0-#ppt_w/2"/>
                                          </p:val>
                                        </p:tav>
                                        <p:tav tm="100000">
                                          <p:val>
                                            <p:strVal val="#ppt_x"/>
                                          </p:val>
                                        </p:tav>
                                      </p:tavLst>
                                    </p:anim>
                                    <p:anim calcmode="lin" valueType="num">
                                      <p:cBhvr additive="base">
                                        <p:cTn id="56" dur="500" fill="hold"/>
                                        <p:tgtEl>
                                          <p:spTgt spid="43"/>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0-#ppt_w/2"/>
                                          </p:val>
                                        </p:tav>
                                        <p:tav tm="100000">
                                          <p:val>
                                            <p:strVal val="#ppt_x"/>
                                          </p:val>
                                        </p:tav>
                                      </p:tavLst>
                                    </p:anim>
                                    <p:anim calcmode="lin" valueType="num">
                                      <p:cBhvr additive="base">
                                        <p:cTn id="60" dur="500" fill="hold"/>
                                        <p:tgtEl>
                                          <p:spTgt spid="44"/>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0-#ppt_w/2"/>
                                          </p:val>
                                        </p:tav>
                                        <p:tav tm="100000">
                                          <p:val>
                                            <p:strVal val="#ppt_x"/>
                                          </p:val>
                                        </p:tav>
                                      </p:tavLst>
                                    </p:anim>
                                    <p:anim calcmode="lin" valueType="num">
                                      <p:cBhvr additive="base">
                                        <p:cTn id="64" dur="500" fill="hold"/>
                                        <p:tgtEl>
                                          <p:spTgt spid="45"/>
                                        </p:tgtEl>
                                        <p:attrNameLst>
                                          <p:attrName>ppt_y</p:attrName>
                                        </p:attrNameLst>
                                      </p:cBhvr>
                                      <p:tavLst>
                                        <p:tav tm="0">
                                          <p:val>
                                            <p:strVal val="1+#ppt_h/2"/>
                                          </p:val>
                                        </p:tav>
                                        <p:tav tm="100000">
                                          <p:val>
                                            <p:strVal val="#ppt_y"/>
                                          </p:val>
                                        </p:tav>
                                      </p:tavLst>
                                    </p:anim>
                                  </p:childTnLst>
                                </p:cTn>
                              </p:par>
                              <p:par>
                                <p:cTn id="65" presetID="2" presetClass="entr" presetSubtype="12"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additive="base">
                                        <p:cTn id="67" dur="500" fill="hold"/>
                                        <p:tgtEl>
                                          <p:spTgt spid="46"/>
                                        </p:tgtEl>
                                        <p:attrNameLst>
                                          <p:attrName>ppt_x</p:attrName>
                                        </p:attrNameLst>
                                      </p:cBhvr>
                                      <p:tavLst>
                                        <p:tav tm="0">
                                          <p:val>
                                            <p:strVal val="0-#ppt_w/2"/>
                                          </p:val>
                                        </p:tav>
                                        <p:tav tm="100000">
                                          <p:val>
                                            <p:strVal val="#ppt_x"/>
                                          </p:val>
                                        </p:tav>
                                      </p:tavLst>
                                    </p:anim>
                                    <p:anim calcmode="lin" valueType="num">
                                      <p:cBhvr additive="base">
                                        <p:cTn id="68" dur="500" fill="hold"/>
                                        <p:tgtEl>
                                          <p:spTgt spid="46"/>
                                        </p:tgtEl>
                                        <p:attrNameLst>
                                          <p:attrName>ppt_y</p:attrName>
                                        </p:attrNameLst>
                                      </p:cBhvr>
                                      <p:tavLst>
                                        <p:tav tm="0">
                                          <p:val>
                                            <p:strVal val="1+#ppt_h/2"/>
                                          </p:val>
                                        </p:tav>
                                        <p:tav tm="100000">
                                          <p:val>
                                            <p:strVal val="#ppt_y"/>
                                          </p:val>
                                        </p:tav>
                                      </p:tavLst>
                                    </p:anim>
                                  </p:childTnLst>
                                </p:cTn>
                              </p:par>
                              <p:par>
                                <p:cTn id="69" presetID="2" presetClass="entr" presetSubtype="12"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0-#ppt_w/2"/>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grpId="1" nodeType="clickEffect">
                                  <p:stCondLst>
                                    <p:cond delay="0"/>
                                  </p:stCondLst>
                                  <p:childTnLst>
                                    <p:animEffect transition="out" filter="fade">
                                      <p:cBhvr>
                                        <p:cTn id="76" dur="500" tmFilter="0, 0; .2, .5; .8, .5; 1, 0"/>
                                        <p:tgtEl>
                                          <p:spTgt spid="31"/>
                                        </p:tgtEl>
                                      </p:cBhvr>
                                    </p:animEffect>
                                    <p:animScale>
                                      <p:cBhvr>
                                        <p:cTn id="77" dur="250" autoRev="1" fill="hold"/>
                                        <p:tgtEl>
                                          <p:spTgt spid="31"/>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grpId="1" nodeType="clickEffect">
                                  <p:stCondLst>
                                    <p:cond delay="0"/>
                                  </p:stCondLst>
                                  <p:childTnLst>
                                    <p:animEffect transition="out" filter="fade">
                                      <p:cBhvr>
                                        <p:cTn id="81" dur="500" tmFilter="0, 0; .2, .5; .8, .5; 1, 0"/>
                                        <p:tgtEl>
                                          <p:spTgt spid="34"/>
                                        </p:tgtEl>
                                      </p:cBhvr>
                                    </p:animEffect>
                                    <p:animScale>
                                      <p:cBhvr>
                                        <p:cTn id="82" dur="250" autoRev="1" fill="hold"/>
                                        <p:tgtEl>
                                          <p:spTgt spid="34"/>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6" presetClass="emph" presetSubtype="0" fill="hold" grpId="1" nodeType="clickEffect">
                                  <p:stCondLst>
                                    <p:cond delay="0"/>
                                  </p:stCondLst>
                                  <p:childTnLst>
                                    <p:animEffect transition="out" filter="fade">
                                      <p:cBhvr>
                                        <p:cTn id="86" dur="500" tmFilter="0, 0; .2, .5; .8, .5; 1, 0"/>
                                        <p:tgtEl>
                                          <p:spTgt spid="37"/>
                                        </p:tgtEl>
                                      </p:cBhvr>
                                    </p:animEffect>
                                    <p:animScale>
                                      <p:cBhvr>
                                        <p:cTn id="87" dur="250" autoRev="1" fill="hold"/>
                                        <p:tgtEl>
                                          <p:spTgt spid="37"/>
                                        </p:tgtEl>
                                      </p:cBhvr>
                                      <p:by x="105000" y="105000"/>
                                    </p:animScale>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51"/>
                                        </p:tgtEl>
                                        <p:attrNameLst>
                                          <p:attrName>style.visibility</p:attrName>
                                        </p:attrNameLst>
                                      </p:cBhvr>
                                      <p:to>
                                        <p:strVal val="visible"/>
                                      </p:to>
                                    </p:set>
                                    <p:anim calcmode="lin" valueType="num">
                                      <p:cBhvr>
                                        <p:cTn id="91" dur="500" fill="hold"/>
                                        <p:tgtEl>
                                          <p:spTgt spid="51"/>
                                        </p:tgtEl>
                                        <p:attrNameLst>
                                          <p:attrName>ppt_w</p:attrName>
                                        </p:attrNameLst>
                                      </p:cBhvr>
                                      <p:tavLst>
                                        <p:tav tm="0">
                                          <p:val>
                                            <p:fltVal val="0"/>
                                          </p:val>
                                        </p:tav>
                                        <p:tav tm="100000">
                                          <p:val>
                                            <p:strVal val="#ppt_w"/>
                                          </p:val>
                                        </p:tav>
                                      </p:tavLst>
                                    </p:anim>
                                    <p:anim calcmode="lin" valueType="num">
                                      <p:cBhvr>
                                        <p:cTn id="92" dur="500" fill="hold"/>
                                        <p:tgtEl>
                                          <p:spTgt spid="51"/>
                                        </p:tgtEl>
                                        <p:attrNameLst>
                                          <p:attrName>ppt_h</p:attrName>
                                        </p:attrNameLst>
                                      </p:cBhvr>
                                      <p:tavLst>
                                        <p:tav tm="0">
                                          <p:val>
                                            <p:fltVal val="0"/>
                                          </p:val>
                                        </p:tav>
                                        <p:tav tm="100000">
                                          <p:val>
                                            <p:strVal val="#ppt_h"/>
                                          </p:val>
                                        </p:tav>
                                      </p:tavLst>
                                    </p:anim>
                                    <p:animEffect transition="in" filter="fade">
                                      <p:cBhvr>
                                        <p:cTn id="93" dur="500"/>
                                        <p:tgtEl>
                                          <p:spTgt spid="51"/>
                                        </p:tgtEl>
                                      </p:cBhvr>
                                    </p:animEffect>
                                  </p:childTnLst>
                                </p:cTn>
                              </p:par>
                              <p:par>
                                <p:cTn id="94" presetID="53" presetClass="entr" presetSubtype="16" fill="hold" nodeType="withEffect">
                                  <p:stCondLst>
                                    <p:cond delay="0"/>
                                  </p:stCondLst>
                                  <p:childTnLst>
                                    <p:set>
                                      <p:cBhvr>
                                        <p:cTn id="95" dur="1" fill="hold">
                                          <p:stCondLst>
                                            <p:cond delay="0"/>
                                          </p:stCondLst>
                                        </p:cTn>
                                        <p:tgtEl>
                                          <p:spTgt spid="1029"/>
                                        </p:tgtEl>
                                        <p:attrNameLst>
                                          <p:attrName>style.visibility</p:attrName>
                                        </p:attrNameLst>
                                      </p:cBhvr>
                                      <p:to>
                                        <p:strVal val="visible"/>
                                      </p:to>
                                    </p:set>
                                    <p:anim calcmode="lin" valueType="num">
                                      <p:cBhvr>
                                        <p:cTn id="96" dur="500" fill="hold"/>
                                        <p:tgtEl>
                                          <p:spTgt spid="1029"/>
                                        </p:tgtEl>
                                        <p:attrNameLst>
                                          <p:attrName>ppt_w</p:attrName>
                                        </p:attrNameLst>
                                      </p:cBhvr>
                                      <p:tavLst>
                                        <p:tav tm="0">
                                          <p:val>
                                            <p:fltVal val="0"/>
                                          </p:val>
                                        </p:tav>
                                        <p:tav tm="100000">
                                          <p:val>
                                            <p:strVal val="#ppt_w"/>
                                          </p:val>
                                        </p:tav>
                                      </p:tavLst>
                                    </p:anim>
                                    <p:anim calcmode="lin" valueType="num">
                                      <p:cBhvr>
                                        <p:cTn id="97" dur="500" fill="hold"/>
                                        <p:tgtEl>
                                          <p:spTgt spid="1029"/>
                                        </p:tgtEl>
                                        <p:attrNameLst>
                                          <p:attrName>ppt_h</p:attrName>
                                        </p:attrNameLst>
                                      </p:cBhvr>
                                      <p:tavLst>
                                        <p:tav tm="0">
                                          <p:val>
                                            <p:fltVal val="0"/>
                                          </p:val>
                                        </p:tav>
                                        <p:tav tm="100000">
                                          <p:val>
                                            <p:strVal val="#ppt_h"/>
                                          </p:val>
                                        </p:tav>
                                      </p:tavLst>
                                    </p:anim>
                                    <p:animEffect transition="in" filter="fade">
                                      <p:cBhvr>
                                        <p:cTn id="98" dur="500"/>
                                        <p:tgtEl>
                                          <p:spTgt spid="102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1029"/>
                                        </p:tgtEl>
                                      </p:cBhvr>
                                    </p:animEffect>
                                    <p:set>
                                      <p:cBhvr>
                                        <p:cTn id="106" dur="1" fill="hold">
                                          <p:stCondLst>
                                            <p:cond delay="499"/>
                                          </p:stCondLst>
                                        </p:cTn>
                                        <p:tgtEl>
                                          <p:spTgt spid="1029"/>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26" presetClass="emph" presetSubtype="0" fill="hold" grpId="1" nodeType="clickEffect">
                                  <p:stCondLst>
                                    <p:cond delay="0"/>
                                  </p:stCondLst>
                                  <p:childTnLst>
                                    <p:animEffect transition="out" filter="fade">
                                      <p:cBhvr>
                                        <p:cTn id="110" dur="500" tmFilter="0, 0; .2, .5; .8, .5; 1, 0"/>
                                        <p:tgtEl>
                                          <p:spTgt spid="40"/>
                                        </p:tgtEl>
                                      </p:cBhvr>
                                    </p:animEffect>
                                    <p:animScale>
                                      <p:cBhvr>
                                        <p:cTn id="111" dur="250" autoRev="1" fill="hold"/>
                                        <p:tgtEl>
                                          <p:spTgt spid="40"/>
                                        </p:tgtEl>
                                      </p:cBhvr>
                                      <p:by x="105000" y="105000"/>
                                    </p:animScale>
                                  </p:childTnLst>
                                </p:cTn>
                              </p:par>
                            </p:childTnLst>
                          </p:cTn>
                        </p:par>
                      </p:childTnLst>
                    </p:cTn>
                  </p:par>
                  <p:par>
                    <p:cTn id="112" fill="hold">
                      <p:stCondLst>
                        <p:cond delay="indefinite"/>
                      </p:stCondLst>
                      <p:childTnLst>
                        <p:par>
                          <p:cTn id="113" fill="hold">
                            <p:stCondLst>
                              <p:cond delay="0"/>
                            </p:stCondLst>
                            <p:childTnLst>
                              <p:par>
                                <p:cTn id="114" presetID="26" presetClass="emph" presetSubtype="0" fill="hold" grpId="1" nodeType="clickEffect">
                                  <p:stCondLst>
                                    <p:cond delay="0"/>
                                  </p:stCondLst>
                                  <p:childTnLst>
                                    <p:animEffect transition="out" filter="fade">
                                      <p:cBhvr>
                                        <p:cTn id="115" dur="500" tmFilter="0, 0; .2, .5; .8, .5; 1, 0"/>
                                        <p:tgtEl>
                                          <p:spTgt spid="43"/>
                                        </p:tgtEl>
                                      </p:cBhvr>
                                    </p:animEffect>
                                    <p:animScale>
                                      <p:cBhvr>
                                        <p:cTn id="116" dur="250" autoRev="1" fill="hold"/>
                                        <p:tgtEl>
                                          <p:spTgt spid="43"/>
                                        </p:tgtEl>
                                      </p:cBhvr>
                                      <p:by x="105000" y="105000"/>
                                    </p:animScale>
                                  </p:childTnLst>
                                </p:cTn>
                              </p:par>
                            </p:childTnLst>
                          </p:cTn>
                        </p:par>
                      </p:childTnLst>
                    </p:cTn>
                  </p:par>
                  <p:par>
                    <p:cTn id="117" fill="hold">
                      <p:stCondLst>
                        <p:cond delay="indefinite"/>
                      </p:stCondLst>
                      <p:childTnLst>
                        <p:par>
                          <p:cTn id="118" fill="hold">
                            <p:stCondLst>
                              <p:cond delay="0"/>
                            </p:stCondLst>
                            <p:childTnLst>
                              <p:par>
                                <p:cTn id="119" presetID="26" presetClass="emph" presetSubtype="0" fill="hold" grpId="1" nodeType="clickEffect">
                                  <p:stCondLst>
                                    <p:cond delay="0"/>
                                  </p:stCondLst>
                                  <p:childTnLst>
                                    <p:animEffect transition="out" filter="fade">
                                      <p:cBhvr>
                                        <p:cTn id="120" dur="500" tmFilter="0, 0; .2, .5; .8, .5; 1, 0"/>
                                        <p:tgtEl>
                                          <p:spTgt spid="46"/>
                                        </p:tgtEl>
                                      </p:cBhvr>
                                    </p:animEffect>
                                    <p:animScale>
                                      <p:cBhvr>
                                        <p:cTn id="121" dur="25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1" grpId="1" bldLvl="0" animBg="1"/>
      <p:bldP spid="34" grpId="0" bldLvl="0" animBg="1"/>
      <p:bldP spid="34" grpId="1" bldLvl="0" animBg="1"/>
      <p:bldP spid="37" grpId="0" bldLvl="0" animBg="1"/>
      <p:bldP spid="37" grpId="1" bldLvl="0" animBg="1"/>
      <p:bldP spid="40" grpId="0" bldLvl="0" animBg="1"/>
      <p:bldP spid="40" grpId="1" bldLvl="0" animBg="1"/>
      <p:bldP spid="43" grpId="0" bldLvl="0" animBg="1"/>
      <p:bldP spid="43" grpId="1" bldLvl="0" animBg="1"/>
      <p:bldP spid="46" grpId="0" bldLvl="0" animBg="1"/>
      <p:bldP spid="46" grpId="1" bldLvl="0" animBg="1"/>
      <p:bldP spid="51" grpId="0"/>
      <p:bldP spid="5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L 形 29"/>
          <p:cNvSpPr/>
          <p:nvPr/>
        </p:nvSpPr>
        <p:spPr>
          <a:xfrm rot="5400000">
            <a:off x="575549" y="2981525"/>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1" name="任意多边形 30"/>
          <p:cNvSpPr/>
          <p:nvPr/>
        </p:nvSpPr>
        <p:spPr>
          <a:xfrm>
            <a:off x="445118" y="3370002"/>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微支付</a:t>
            </a:r>
            <a:endParaRPr lang="zh-CN" altLang="en-US" sz="1755" kern="1200" dirty="0" smtClean="0">
              <a:latin typeface="微软雅黑" panose="020B0503020204020204" pitchFamily="34" charset="-122"/>
              <a:ea typeface="微软雅黑" panose="020B0503020204020204" pitchFamily="34" charset="-122"/>
            </a:endParaRPr>
          </a:p>
        </p:txBody>
      </p:sp>
      <p:sp>
        <p:nvSpPr>
          <p:cNvPr id="32" name="等腰三角形 31"/>
          <p:cNvSpPr/>
          <p:nvPr/>
        </p:nvSpPr>
        <p:spPr>
          <a:xfrm>
            <a:off x="1397462" y="2885803"/>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33" name="L 形 32"/>
          <p:cNvSpPr/>
          <p:nvPr/>
        </p:nvSpPr>
        <p:spPr>
          <a:xfrm rot="5400000">
            <a:off x="2012534" y="2625941"/>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34" name="任意多边形 33"/>
          <p:cNvSpPr/>
          <p:nvPr/>
        </p:nvSpPr>
        <p:spPr>
          <a:xfrm>
            <a:off x="1882103" y="3014418"/>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自定义</a:t>
            </a:r>
            <a:endParaRPr lang="zh-CN" altLang="en-US" sz="1755" kern="1200" dirty="0" smtClean="0">
              <a:latin typeface="微软雅黑" panose="020B0503020204020204" pitchFamily="34" charset="-122"/>
              <a:ea typeface="微软雅黑" panose="020B0503020204020204" pitchFamily="34" charset="-122"/>
            </a:endParaRPr>
          </a:p>
        </p:txBody>
      </p:sp>
      <p:sp>
        <p:nvSpPr>
          <p:cNvPr id="35" name="等腰三角形 34"/>
          <p:cNvSpPr/>
          <p:nvPr/>
        </p:nvSpPr>
        <p:spPr>
          <a:xfrm>
            <a:off x="2834448" y="2530219"/>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6" name="L 形 35"/>
          <p:cNvSpPr/>
          <p:nvPr/>
        </p:nvSpPr>
        <p:spPr>
          <a:xfrm rot="5400000">
            <a:off x="3449519" y="2270358"/>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37" name="任意多边形 36"/>
          <p:cNvSpPr/>
          <p:nvPr/>
        </p:nvSpPr>
        <p:spPr>
          <a:xfrm>
            <a:off x="3319088" y="2658836"/>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大容量</a:t>
            </a:r>
            <a:endParaRPr lang="zh-CN" altLang="en-US" sz="1755" kern="1200" dirty="0" smtClean="0">
              <a:latin typeface="微软雅黑" panose="020B0503020204020204" pitchFamily="34" charset="-122"/>
              <a:ea typeface="微软雅黑" panose="020B0503020204020204" pitchFamily="34" charset="-122"/>
            </a:endParaRPr>
          </a:p>
        </p:txBody>
      </p:sp>
      <p:sp>
        <p:nvSpPr>
          <p:cNvPr id="38" name="等腰三角形 37"/>
          <p:cNvSpPr/>
          <p:nvPr/>
        </p:nvSpPr>
        <p:spPr>
          <a:xfrm>
            <a:off x="4271433" y="2174637"/>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9" name="L 形 38"/>
          <p:cNvSpPr/>
          <p:nvPr/>
        </p:nvSpPr>
        <p:spPr>
          <a:xfrm rot="5400000">
            <a:off x="4886505" y="1914775"/>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40" name="任意多边形 39"/>
          <p:cNvSpPr/>
          <p:nvPr/>
        </p:nvSpPr>
        <p:spPr>
          <a:xfrm>
            <a:off x="4756074" y="2303252"/>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2200" b="1" kern="1200" dirty="0" smtClean="0">
                <a:solidFill>
                  <a:srgbClr val="7E9F39"/>
                </a:solidFill>
                <a:latin typeface="微软雅黑" panose="020B0503020204020204" pitchFamily="34" charset="-122"/>
                <a:ea typeface="微软雅黑" panose="020B0503020204020204" pitchFamily="34" charset="-122"/>
              </a:rPr>
              <a:t>可拓展</a:t>
            </a:r>
            <a:endParaRPr lang="zh-CN" altLang="en-US" sz="2200" b="1" kern="1200" dirty="0" smtClean="0">
              <a:solidFill>
                <a:srgbClr val="7E9F39"/>
              </a:solidFill>
              <a:latin typeface="微软雅黑" panose="020B0503020204020204" pitchFamily="34" charset="-122"/>
              <a:ea typeface="微软雅黑" panose="020B0503020204020204" pitchFamily="34" charset="-122"/>
            </a:endParaRPr>
          </a:p>
        </p:txBody>
      </p:sp>
      <p:sp>
        <p:nvSpPr>
          <p:cNvPr id="41" name="等腰三角形 40"/>
          <p:cNvSpPr/>
          <p:nvPr/>
        </p:nvSpPr>
        <p:spPr>
          <a:xfrm>
            <a:off x="5708418" y="1819053"/>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42" name="L 形 41"/>
          <p:cNvSpPr/>
          <p:nvPr/>
        </p:nvSpPr>
        <p:spPr>
          <a:xfrm rot="5400000">
            <a:off x="6323489" y="1559191"/>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43" name="任意多边形 42"/>
          <p:cNvSpPr/>
          <p:nvPr/>
        </p:nvSpPr>
        <p:spPr>
          <a:xfrm>
            <a:off x="6193058" y="1947668"/>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多功能</a:t>
            </a:r>
            <a:endParaRPr lang="zh-CN" altLang="en-US" sz="1755" kern="1200" dirty="0" smtClean="0">
              <a:latin typeface="微软雅黑" panose="020B0503020204020204" pitchFamily="34" charset="-122"/>
              <a:ea typeface="微软雅黑" panose="020B0503020204020204" pitchFamily="34" charset="-122"/>
            </a:endParaRPr>
          </a:p>
        </p:txBody>
      </p:sp>
      <p:sp>
        <p:nvSpPr>
          <p:cNvPr id="44" name="等腰三角形 43"/>
          <p:cNvSpPr/>
          <p:nvPr/>
        </p:nvSpPr>
        <p:spPr>
          <a:xfrm>
            <a:off x="7145404" y="1463470"/>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45" name="L 形 44"/>
          <p:cNvSpPr/>
          <p:nvPr/>
        </p:nvSpPr>
        <p:spPr>
          <a:xfrm rot="5400000">
            <a:off x="7760474" y="1203608"/>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6" name="任意多边形 45"/>
          <p:cNvSpPr/>
          <p:nvPr/>
        </p:nvSpPr>
        <p:spPr>
          <a:xfrm>
            <a:off x="7630043" y="1592085"/>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全兼容</a:t>
            </a:r>
            <a:endParaRPr lang="zh-CN" altLang="en-US" sz="1755" kern="1200" dirty="0" smtClean="0">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83025" y="2907570"/>
            <a:ext cx="6302708" cy="4141348"/>
          </a:xfrm>
          <a:prstGeom prst="rect">
            <a:avLst/>
          </a:prstGeom>
          <a:ln>
            <a:noFill/>
          </a:ln>
          <a:effectLst>
            <a:outerShdw blurRad="292100" dist="139700" dir="2700000" algn="tl" rotWithShape="0">
              <a:srgbClr val="333333">
                <a:alpha val="65000"/>
              </a:srgbClr>
            </a:outerShdw>
          </a:effectLst>
        </p:spPr>
      </p:pic>
      <p:pic>
        <p:nvPicPr>
          <p:cNvPr id="1030" name="图片 7" descr="磁盘管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4123" y="3369633"/>
            <a:ext cx="2620855" cy="205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矩形 51"/>
          <p:cNvSpPr/>
          <p:nvPr/>
        </p:nvSpPr>
        <p:spPr>
          <a:xfrm>
            <a:off x="5328285" y="5550535"/>
            <a:ext cx="4114165" cy="524510"/>
          </a:xfrm>
          <a:prstGeom prst="rect">
            <a:avLst/>
          </a:prstGeom>
        </p:spPr>
        <p:txBody>
          <a:bodyPr wrap="square">
            <a:spAutoFit/>
          </a:bodyPr>
          <a:lstStyle/>
          <a:p>
            <a:pPr lvl="0">
              <a:lnSpc>
                <a:spcPct val="100000"/>
              </a:lnSpc>
            </a:pPr>
            <a:r>
              <a:rPr lang="en-US" altLang="zh-CN" sz="1405" b="1" dirty="0" smtClean="0">
                <a:latin typeface="微软雅黑" panose="020B0503020204020204" pitchFamily="34" charset="-122"/>
                <a:ea typeface="微软雅黑" panose="020B0503020204020204" pitchFamily="34" charset="-122"/>
              </a:rPr>
              <a:t>      </a:t>
            </a:r>
            <a:r>
              <a:rPr lang="zh-CN" altLang="zh-CN" sz="1405" b="1" dirty="0" smtClean="0">
                <a:latin typeface="微软雅黑" panose="020B0503020204020204" pitchFamily="34" charset="-122"/>
                <a:ea typeface="微软雅黑" panose="020B0503020204020204" pitchFamily="34" charset="-122"/>
              </a:rPr>
              <a:t>最大</a:t>
            </a:r>
            <a:r>
              <a:rPr lang="zh-CN" altLang="zh-CN" sz="1405" b="1" dirty="0">
                <a:latin typeface="微软雅黑" panose="020B0503020204020204" pitchFamily="34" charset="-122"/>
                <a:ea typeface="微软雅黑" panose="020B0503020204020204" pitchFamily="34" charset="-122"/>
              </a:rPr>
              <a:t>支持</a:t>
            </a:r>
            <a:r>
              <a:rPr lang="en-US" altLang="zh-CN" sz="1405" b="1" dirty="0">
                <a:latin typeface="微软雅黑" panose="020B0503020204020204" pitchFamily="34" charset="-122"/>
                <a:ea typeface="微软雅黑" panose="020B0503020204020204" pitchFamily="34" charset="-122"/>
              </a:rPr>
              <a:t>16GTF</a:t>
            </a:r>
            <a:r>
              <a:rPr lang="zh-CN" altLang="zh-CN" sz="1405" b="1" dirty="0">
                <a:latin typeface="微软雅黑" panose="020B0503020204020204" pitchFamily="34" charset="-122"/>
                <a:ea typeface="微软雅黑" panose="020B0503020204020204" pitchFamily="34" charset="-122"/>
              </a:rPr>
              <a:t>卡，可以进行海量存储</a:t>
            </a:r>
            <a:r>
              <a:rPr lang="zh-CN" altLang="zh-CN" sz="1405" b="1" dirty="0" smtClean="0">
                <a:latin typeface="微软雅黑" panose="020B0503020204020204" pitchFamily="34" charset="-122"/>
                <a:ea typeface="微软雅黑" panose="020B0503020204020204" pitchFamily="34" charset="-122"/>
              </a:rPr>
              <a:t>，</a:t>
            </a:r>
            <a:endParaRPr lang="en-US" altLang="zh-CN" sz="1405" b="1" dirty="0" smtClean="0">
              <a:latin typeface="微软雅黑" panose="020B0503020204020204" pitchFamily="34" charset="-122"/>
              <a:ea typeface="微软雅黑" panose="020B0503020204020204" pitchFamily="34" charset="-122"/>
            </a:endParaRPr>
          </a:p>
          <a:p>
            <a:pPr lvl="0">
              <a:lnSpc>
                <a:spcPct val="100000"/>
              </a:lnSpc>
            </a:pPr>
            <a:r>
              <a:rPr lang="zh-CN" altLang="zh-CN" sz="1405" b="1" dirty="0" smtClean="0">
                <a:latin typeface="微软雅黑" panose="020B0503020204020204" pitchFamily="34" charset="-122"/>
                <a:ea typeface="微软雅黑" panose="020B0503020204020204" pitchFamily="34" charset="-122"/>
              </a:rPr>
              <a:t>小</a:t>
            </a:r>
            <a:r>
              <a:rPr lang="zh-CN" altLang="zh-CN" sz="1405" b="1" dirty="0">
                <a:latin typeface="微软雅黑" panose="020B0503020204020204" pitchFamily="34" charset="-122"/>
                <a:ea typeface="微软雅黑" panose="020B0503020204020204" pitchFamily="34" charset="-122"/>
              </a:rPr>
              <a:t>票打印，多媒体播放</a:t>
            </a:r>
            <a:endParaRPr lang="zh-CN" altLang="zh-CN" sz="1405" b="1" dirty="0">
              <a:latin typeface="微软雅黑" panose="020B0503020204020204" pitchFamily="34" charset="-122"/>
              <a:ea typeface="微软雅黑" panose="020B0503020204020204" pitchFamily="34" charset="-122"/>
            </a:endParaRPr>
          </a:p>
        </p:txBody>
      </p:sp>
      <p:grpSp>
        <p:nvGrpSpPr>
          <p:cNvPr id="55" name="组合 54"/>
          <p:cNvGrpSpPr/>
          <p:nvPr/>
        </p:nvGrpSpPr>
        <p:grpSpPr>
          <a:xfrm rot="0">
            <a:off x="250222" y="605813"/>
            <a:ext cx="10080000" cy="417928"/>
            <a:chOff x="214282" y="142856"/>
            <a:chExt cx="7598078" cy="357190"/>
          </a:xfrm>
        </p:grpSpPr>
        <p:sp>
          <p:nvSpPr>
            <p:cNvPr id="58" name="TextBox 57"/>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Ebrima" panose="02000000000000000000" pitchFamily="2" charset="0"/>
                  <a:ea typeface="微软雅黑" panose="020B0503020204020204" pitchFamily="34" charset="-122"/>
                  <a:cs typeface="Ebrima" panose="02000000000000000000" pitchFamily="2" charset="0"/>
                </a:rPr>
                <a:t>消费</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六大特点</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59" name="矩形 58"/>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0" name="矩形 59"/>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61" name="直接连接符 60"/>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0-#ppt_w/2"/>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0-#ppt_w/2"/>
                                          </p:val>
                                        </p:tav>
                                        <p:tav tm="100000">
                                          <p:val>
                                            <p:strVal val="#ppt_x"/>
                                          </p:val>
                                        </p:tav>
                                      </p:tavLst>
                                    </p:anim>
                                    <p:anim calcmode="lin" valueType="num">
                                      <p:cBhvr additive="base">
                                        <p:cTn id="28" dur="500" fill="hold"/>
                                        <p:tgtEl>
                                          <p:spTgt spid="36"/>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0-#ppt_w/2"/>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0-#ppt_w/2"/>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0-#ppt_w/2"/>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par>
                                <p:cTn id="41" presetID="2" presetClass="entr" presetSubtype="12"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0-#ppt_w/2"/>
                                          </p:val>
                                        </p:tav>
                                        <p:tav tm="100000">
                                          <p:val>
                                            <p:strVal val="#ppt_x"/>
                                          </p:val>
                                        </p:tav>
                                      </p:tavLst>
                                    </p:anim>
                                    <p:anim calcmode="lin" valueType="num">
                                      <p:cBhvr additive="base">
                                        <p:cTn id="44" dur="500" fill="hold"/>
                                        <p:tgtEl>
                                          <p:spTgt spid="40"/>
                                        </p:tgtEl>
                                        <p:attrNameLst>
                                          <p:attrName>ppt_y</p:attrName>
                                        </p:attrNameLst>
                                      </p:cBhvr>
                                      <p:tavLst>
                                        <p:tav tm="0">
                                          <p:val>
                                            <p:strVal val="1+#ppt_h/2"/>
                                          </p:val>
                                        </p:tav>
                                        <p:tav tm="100000">
                                          <p:val>
                                            <p:strVal val="#ppt_y"/>
                                          </p:val>
                                        </p:tav>
                                      </p:tavLst>
                                    </p:anim>
                                  </p:childTnLst>
                                </p:cTn>
                              </p:par>
                              <p:par>
                                <p:cTn id="45" presetID="2" presetClass="entr" presetSubtype="12"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500" fill="hold"/>
                                        <p:tgtEl>
                                          <p:spTgt spid="41"/>
                                        </p:tgtEl>
                                        <p:attrNameLst>
                                          <p:attrName>ppt_x</p:attrName>
                                        </p:attrNameLst>
                                      </p:cBhvr>
                                      <p:tavLst>
                                        <p:tav tm="0">
                                          <p:val>
                                            <p:strVal val="0-#ppt_w/2"/>
                                          </p:val>
                                        </p:tav>
                                        <p:tav tm="100000">
                                          <p:val>
                                            <p:strVal val="#ppt_x"/>
                                          </p:val>
                                        </p:tav>
                                      </p:tavLst>
                                    </p:anim>
                                    <p:anim calcmode="lin" valueType="num">
                                      <p:cBhvr additive="base">
                                        <p:cTn id="48" dur="500" fill="hold"/>
                                        <p:tgtEl>
                                          <p:spTgt spid="41"/>
                                        </p:tgtEl>
                                        <p:attrNameLst>
                                          <p:attrName>ppt_y</p:attrName>
                                        </p:attrNameLst>
                                      </p:cBhvr>
                                      <p:tavLst>
                                        <p:tav tm="0">
                                          <p:val>
                                            <p:strVal val="1+#ppt_h/2"/>
                                          </p:val>
                                        </p:tav>
                                        <p:tav tm="100000">
                                          <p:val>
                                            <p:strVal val="#ppt_y"/>
                                          </p:val>
                                        </p:tav>
                                      </p:tavLst>
                                    </p:anim>
                                  </p:childTnLst>
                                </p:cTn>
                              </p:par>
                              <p:par>
                                <p:cTn id="49" presetID="2" presetClass="entr" presetSubtype="12"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fill="hold"/>
                                        <p:tgtEl>
                                          <p:spTgt spid="42"/>
                                        </p:tgtEl>
                                        <p:attrNameLst>
                                          <p:attrName>ppt_x</p:attrName>
                                        </p:attrNameLst>
                                      </p:cBhvr>
                                      <p:tavLst>
                                        <p:tav tm="0">
                                          <p:val>
                                            <p:strVal val="0-#ppt_w/2"/>
                                          </p:val>
                                        </p:tav>
                                        <p:tav tm="100000">
                                          <p:val>
                                            <p:strVal val="#ppt_x"/>
                                          </p:val>
                                        </p:tav>
                                      </p:tavLst>
                                    </p:anim>
                                    <p:anim calcmode="lin" valueType="num">
                                      <p:cBhvr additive="base">
                                        <p:cTn id="52" dur="500" fill="hold"/>
                                        <p:tgtEl>
                                          <p:spTgt spid="42"/>
                                        </p:tgtEl>
                                        <p:attrNameLst>
                                          <p:attrName>ppt_y</p:attrName>
                                        </p:attrNameLst>
                                      </p:cBhvr>
                                      <p:tavLst>
                                        <p:tav tm="0">
                                          <p:val>
                                            <p:strVal val="1+#ppt_h/2"/>
                                          </p:val>
                                        </p:tav>
                                        <p:tav tm="100000">
                                          <p:val>
                                            <p:strVal val="#ppt_y"/>
                                          </p:val>
                                        </p:tav>
                                      </p:tavLst>
                                    </p:anim>
                                  </p:childTnLst>
                                </p:cTn>
                              </p:par>
                              <p:par>
                                <p:cTn id="53" presetID="2" presetClass="entr" presetSubtype="12"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fill="hold"/>
                                        <p:tgtEl>
                                          <p:spTgt spid="43"/>
                                        </p:tgtEl>
                                        <p:attrNameLst>
                                          <p:attrName>ppt_x</p:attrName>
                                        </p:attrNameLst>
                                      </p:cBhvr>
                                      <p:tavLst>
                                        <p:tav tm="0">
                                          <p:val>
                                            <p:strVal val="0-#ppt_w/2"/>
                                          </p:val>
                                        </p:tav>
                                        <p:tav tm="100000">
                                          <p:val>
                                            <p:strVal val="#ppt_x"/>
                                          </p:val>
                                        </p:tav>
                                      </p:tavLst>
                                    </p:anim>
                                    <p:anim calcmode="lin" valueType="num">
                                      <p:cBhvr additive="base">
                                        <p:cTn id="56" dur="500" fill="hold"/>
                                        <p:tgtEl>
                                          <p:spTgt spid="43"/>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0-#ppt_w/2"/>
                                          </p:val>
                                        </p:tav>
                                        <p:tav tm="100000">
                                          <p:val>
                                            <p:strVal val="#ppt_x"/>
                                          </p:val>
                                        </p:tav>
                                      </p:tavLst>
                                    </p:anim>
                                    <p:anim calcmode="lin" valueType="num">
                                      <p:cBhvr additive="base">
                                        <p:cTn id="60" dur="500" fill="hold"/>
                                        <p:tgtEl>
                                          <p:spTgt spid="44"/>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0-#ppt_w/2"/>
                                          </p:val>
                                        </p:tav>
                                        <p:tav tm="100000">
                                          <p:val>
                                            <p:strVal val="#ppt_x"/>
                                          </p:val>
                                        </p:tav>
                                      </p:tavLst>
                                    </p:anim>
                                    <p:anim calcmode="lin" valueType="num">
                                      <p:cBhvr additive="base">
                                        <p:cTn id="64" dur="500" fill="hold"/>
                                        <p:tgtEl>
                                          <p:spTgt spid="45"/>
                                        </p:tgtEl>
                                        <p:attrNameLst>
                                          <p:attrName>ppt_y</p:attrName>
                                        </p:attrNameLst>
                                      </p:cBhvr>
                                      <p:tavLst>
                                        <p:tav tm="0">
                                          <p:val>
                                            <p:strVal val="1+#ppt_h/2"/>
                                          </p:val>
                                        </p:tav>
                                        <p:tav tm="100000">
                                          <p:val>
                                            <p:strVal val="#ppt_y"/>
                                          </p:val>
                                        </p:tav>
                                      </p:tavLst>
                                    </p:anim>
                                  </p:childTnLst>
                                </p:cTn>
                              </p:par>
                              <p:par>
                                <p:cTn id="65" presetID="2" presetClass="entr" presetSubtype="12"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additive="base">
                                        <p:cTn id="67" dur="500" fill="hold"/>
                                        <p:tgtEl>
                                          <p:spTgt spid="46"/>
                                        </p:tgtEl>
                                        <p:attrNameLst>
                                          <p:attrName>ppt_x</p:attrName>
                                        </p:attrNameLst>
                                      </p:cBhvr>
                                      <p:tavLst>
                                        <p:tav tm="0">
                                          <p:val>
                                            <p:strVal val="0-#ppt_w/2"/>
                                          </p:val>
                                        </p:tav>
                                        <p:tav tm="100000">
                                          <p:val>
                                            <p:strVal val="#ppt_x"/>
                                          </p:val>
                                        </p:tav>
                                      </p:tavLst>
                                    </p:anim>
                                    <p:anim calcmode="lin" valueType="num">
                                      <p:cBhvr additive="base">
                                        <p:cTn id="68" dur="500" fill="hold"/>
                                        <p:tgtEl>
                                          <p:spTgt spid="46"/>
                                        </p:tgtEl>
                                        <p:attrNameLst>
                                          <p:attrName>ppt_y</p:attrName>
                                        </p:attrNameLst>
                                      </p:cBhvr>
                                      <p:tavLst>
                                        <p:tav tm="0">
                                          <p:val>
                                            <p:strVal val="1+#ppt_h/2"/>
                                          </p:val>
                                        </p:tav>
                                        <p:tav tm="100000">
                                          <p:val>
                                            <p:strVal val="#ppt_y"/>
                                          </p:val>
                                        </p:tav>
                                      </p:tavLst>
                                    </p:anim>
                                  </p:childTnLst>
                                </p:cTn>
                              </p:par>
                              <p:par>
                                <p:cTn id="69" presetID="2" presetClass="entr" presetSubtype="12"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0-#ppt_w/2"/>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grpId="1" nodeType="clickEffect">
                                  <p:stCondLst>
                                    <p:cond delay="0"/>
                                  </p:stCondLst>
                                  <p:childTnLst>
                                    <p:animEffect transition="out" filter="fade">
                                      <p:cBhvr>
                                        <p:cTn id="76" dur="500" tmFilter="0, 0; .2, .5; .8, .5; 1, 0"/>
                                        <p:tgtEl>
                                          <p:spTgt spid="31"/>
                                        </p:tgtEl>
                                      </p:cBhvr>
                                    </p:animEffect>
                                    <p:animScale>
                                      <p:cBhvr>
                                        <p:cTn id="77" dur="250" autoRev="1" fill="hold"/>
                                        <p:tgtEl>
                                          <p:spTgt spid="31"/>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grpId="1" nodeType="clickEffect">
                                  <p:stCondLst>
                                    <p:cond delay="0"/>
                                  </p:stCondLst>
                                  <p:childTnLst>
                                    <p:animEffect transition="out" filter="fade">
                                      <p:cBhvr>
                                        <p:cTn id="81" dur="500" tmFilter="0, 0; .2, .5; .8, .5; 1, 0"/>
                                        <p:tgtEl>
                                          <p:spTgt spid="34"/>
                                        </p:tgtEl>
                                      </p:cBhvr>
                                    </p:animEffect>
                                    <p:animScale>
                                      <p:cBhvr>
                                        <p:cTn id="82" dur="250" autoRev="1" fill="hold"/>
                                        <p:tgtEl>
                                          <p:spTgt spid="34"/>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6" presetClass="emph" presetSubtype="0" fill="hold" grpId="1" nodeType="clickEffect">
                                  <p:stCondLst>
                                    <p:cond delay="0"/>
                                  </p:stCondLst>
                                  <p:childTnLst>
                                    <p:animEffect transition="out" filter="fade">
                                      <p:cBhvr>
                                        <p:cTn id="86" dur="500" tmFilter="0, 0; .2, .5; .8, .5; 1, 0"/>
                                        <p:tgtEl>
                                          <p:spTgt spid="37"/>
                                        </p:tgtEl>
                                      </p:cBhvr>
                                    </p:animEffect>
                                    <p:animScale>
                                      <p:cBhvr>
                                        <p:cTn id="87" dur="250" autoRev="1" fill="hold"/>
                                        <p:tgtEl>
                                          <p:spTgt spid="37"/>
                                        </p:tgtEl>
                                      </p:cBhvr>
                                      <p:by x="105000" y="105000"/>
                                    </p:animScale>
                                  </p:childTnLst>
                                </p:cTn>
                              </p:par>
                            </p:childTnLst>
                          </p:cTn>
                        </p:par>
                      </p:childTnLst>
                    </p:cTn>
                  </p:par>
                  <p:par>
                    <p:cTn id="88" fill="hold">
                      <p:stCondLst>
                        <p:cond delay="indefinite"/>
                      </p:stCondLst>
                      <p:childTnLst>
                        <p:par>
                          <p:cTn id="89" fill="hold">
                            <p:stCondLst>
                              <p:cond delay="0"/>
                            </p:stCondLst>
                            <p:childTnLst>
                              <p:par>
                                <p:cTn id="90" presetID="26" presetClass="emph" presetSubtype="0" fill="hold" grpId="1" nodeType="clickEffect">
                                  <p:stCondLst>
                                    <p:cond delay="0"/>
                                  </p:stCondLst>
                                  <p:childTnLst>
                                    <p:animEffect transition="out" filter="fade">
                                      <p:cBhvr>
                                        <p:cTn id="91" dur="500" tmFilter="0, 0; .2, .5; .8, .5; 1, 0"/>
                                        <p:tgtEl>
                                          <p:spTgt spid="40"/>
                                        </p:tgtEl>
                                      </p:cBhvr>
                                    </p:animEffect>
                                    <p:animScale>
                                      <p:cBhvr>
                                        <p:cTn id="92" dur="250" autoRev="1" fill="hold"/>
                                        <p:tgtEl>
                                          <p:spTgt spid="40"/>
                                        </p:tgtEl>
                                      </p:cBhvr>
                                      <p:by x="105000" y="105000"/>
                                    </p:animScale>
                                  </p:childTnLst>
                                </p:cTn>
                              </p:par>
                            </p:childTnLst>
                          </p:cTn>
                        </p:par>
                        <p:par>
                          <p:cTn id="93" fill="hold">
                            <p:stCondLst>
                              <p:cond delay="500"/>
                            </p:stCondLst>
                            <p:childTnLst>
                              <p:par>
                                <p:cTn id="94" presetID="53" presetClass="entr" presetSubtype="16" fill="hold" grpId="0" nodeType="afterEffect">
                                  <p:stCondLst>
                                    <p:cond delay="0"/>
                                  </p:stCondLst>
                                  <p:childTnLst>
                                    <p:set>
                                      <p:cBhvr>
                                        <p:cTn id="95" dur="1" fill="hold">
                                          <p:stCondLst>
                                            <p:cond delay="0"/>
                                          </p:stCondLst>
                                        </p:cTn>
                                        <p:tgtEl>
                                          <p:spTgt spid="52"/>
                                        </p:tgtEl>
                                        <p:attrNameLst>
                                          <p:attrName>style.visibility</p:attrName>
                                        </p:attrNameLst>
                                      </p:cBhvr>
                                      <p:to>
                                        <p:strVal val="visible"/>
                                      </p:to>
                                    </p:set>
                                    <p:anim calcmode="lin" valueType="num">
                                      <p:cBhvr>
                                        <p:cTn id="96" dur="500" fill="hold"/>
                                        <p:tgtEl>
                                          <p:spTgt spid="52"/>
                                        </p:tgtEl>
                                        <p:attrNameLst>
                                          <p:attrName>ppt_w</p:attrName>
                                        </p:attrNameLst>
                                      </p:cBhvr>
                                      <p:tavLst>
                                        <p:tav tm="0">
                                          <p:val>
                                            <p:fltVal val="0"/>
                                          </p:val>
                                        </p:tav>
                                        <p:tav tm="100000">
                                          <p:val>
                                            <p:strVal val="#ppt_w"/>
                                          </p:val>
                                        </p:tav>
                                      </p:tavLst>
                                    </p:anim>
                                    <p:anim calcmode="lin" valueType="num">
                                      <p:cBhvr>
                                        <p:cTn id="97" dur="500" fill="hold"/>
                                        <p:tgtEl>
                                          <p:spTgt spid="52"/>
                                        </p:tgtEl>
                                        <p:attrNameLst>
                                          <p:attrName>ppt_h</p:attrName>
                                        </p:attrNameLst>
                                      </p:cBhvr>
                                      <p:tavLst>
                                        <p:tav tm="0">
                                          <p:val>
                                            <p:fltVal val="0"/>
                                          </p:val>
                                        </p:tav>
                                        <p:tav tm="100000">
                                          <p:val>
                                            <p:strVal val="#ppt_h"/>
                                          </p:val>
                                        </p:tav>
                                      </p:tavLst>
                                    </p:anim>
                                    <p:animEffect transition="in" filter="fade">
                                      <p:cBhvr>
                                        <p:cTn id="98" dur="500"/>
                                        <p:tgtEl>
                                          <p:spTgt spid="52"/>
                                        </p:tgtEl>
                                      </p:cBhvr>
                                    </p:animEffect>
                                  </p:childTnLst>
                                </p:cTn>
                              </p:par>
                              <p:par>
                                <p:cTn id="99" presetID="53" presetClass="entr" presetSubtype="16" fill="hold" nodeType="withEffect">
                                  <p:stCondLst>
                                    <p:cond delay="0"/>
                                  </p:stCondLst>
                                  <p:childTnLst>
                                    <p:set>
                                      <p:cBhvr>
                                        <p:cTn id="100" dur="1" fill="hold">
                                          <p:stCondLst>
                                            <p:cond delay="0"/>
                                          </p:stCondLst>
                                        </p:cTn>
                                        <p:tgtEl>
                                          <p:spTgt spid="1030"/>
                                        </p:tgtEl>
                                        <p:attrNameLst>
                                          <p:attrName>style.visibility</p:attrName>
                                        </p:attrNameLst>
                                      </p:cBhvr>
                                      <p:to>
                                        <p:strVal val="visible"/>
                                      </p:to>
                                    </p:set>
                                    <p:anim calcmode="lin" valueType="num">
                                      <p:cBhvr>
                                        <p:cTn id="101" dur="500" fill="hold"/>
                                        <p:tgtEl>
                                          <p:spTgt spid="1030"/>
                                        </p:tgtEl>
                                        <p:attrNameLst>
                                          <p:attrName>ppt_w</p:attrName>
                                        </p:attrNameLst>
                                      </p:cBhvr>
                                      <p:tavLst>
                                        <p:tav tm="0">
                                          <p:val>
                                            <p:fltVal val="0"/>
                                          </p:val>
                                        </p:tav>
                                        <p:tav tm="100000">
                                          <p:val>
                                            <p:strVal val="#ppt_w"/>
                                          </p:val>
                                        </p:tav>
                                      </p:tavLst>
                                    </p:anim>
                                    <p:anim calcmode="lin" valueType="num">
                                      <p:cBhvr>
                                        <p:cTn id="102" dur="500" fill="hold"/>
                                        <p:tgtEl>
                                          <p:spTgt spid="1030"/>
                                        </p:tgtEl>
                                        <p:attrNameLst>
                                          <p:attrName>ppt_h</p:attrName>
                                        </p:attrNameLst>
                                      </p:cBhvr>
                                      <p:tavLst>
                                        <p:tav tm="0">
                                          <p:val>
                                            <p:fltVal val="0"/>
                                          </p:val>
                                        </p:tav>
                                        <p:tav tm="100000">
                                          <p:val>
                                            <p:strVal val="#ppt_h"/>
                                          </p:val>
                                        </p:tav>
                                      </p:tavLst>
                                    </p:anim>
                                    <p:animEffect transition="in" filter="fade">
                                      <p:cBhvr>
                                        <p:cTn id="103" dur="500"/>
                                        <p:tgtEl>
                                          <p:spTgt spid="103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52"/>
                                        </p:tgtEl>
                                      </p:cBhvr>
                                    </p:animEffect>
                                    <p:set>
                                      <p:cBhvr>
                                        <p:cTn id="108" dur="1" fill="hold">
                                          <p:stCondLst>
                                            <p:cond delay="499"/>
                                          </p:stCondLst>
                                        </p:cTn>
                                        <p:tgtEl>
                                          <p:spTgt spid="52"/>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1030"/>
                                        </p:tgtEl>
                                      </p:cBhvr>
                                    </p:animEffect>
                                    <p:set>
                                      <p:cBhvr>
                                        <p:cTn id="111" dur="1" fill="hold">
                                          <p:stCondLst>
                                            <p:cond delay="499"/>
                                          </p:stCondLst>
                                        </p:cTn>
                                        <p:tgtEl>
                                          <p:spTgt spid="1030"/>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6" presetClass="emph" presetSubtype="0" fill="hold" grpId="1" nodeType="clickEffect">
                                  <p:stCondLst>
                                    <p:cond delay="0"/>
                                  </p:stCondLst>
                                  <p:childTnLst>
                                    <p:animEffect transition="out" filter="fade">
                                      <p:cBhvr>
                                        <p:cTn id="115" dur="500" tmFilter="0, 0; .2, .5; .8, .5; 1, 0"/>
                                        <p:tgtEl>
                                          <p:spTgt spid="43"/>
                                        </p:tgtEl>
                                      </p:cBhvr>
                                    </p:animEffect>
                                    <p:animScale>
                                      <p:cBhvr>
                                        <p:cTn id="116" dur="250" autoRev="1" fill="hold"/>
                                        <p:tgtEl>
                                          <p:spTgt spid="43"/>
                                        </p:tgtEl>
                                      </p:cBhvr>
                                      <p:by x="105000" y="105000"/>
                                    </p:animScale>
                                  </p:childTnLst>
                                </p:cTn>
                              </p:par>
                            </p:childTnLst>
                          </p:cTn>
                        </p:par>
                      </p:childTnLst>
                    </p:cTn>
                  </p:par>
                  <p:par>
                    <p:cTn id="117" fill="hold">
                      <p:stCondLst>
                        <p:cond delay="indefinite"/>
                      </p:stCondLst>
                      <p:childTnLst>
                        <p:par>
                          <p:cTn id="118" fill="hold">
                            <p:stCondLst>
                              <p:cond delay="0"/>
                            </p:stCondLst>
                            <p:childTnLst>
                              <p:par>
                                <p:cTn id="119" presetID="26" presetClass="emph" presetSubtype="0" fill="hold" grpId="1" nodeType="clickEffect">
                                  <p:stCondLst>
                                    <p:cond delay="0"/>
                                  </p:stCondLst>
                                  <p:childTnLst>
                                    <p:animEffect transition="out" filter="fade">
                                      <p:cBhvr>
                                        <p:cTn id="120" dur="500" tmFilter="0, 0; .2, .5; .8, .5; 1, 0"/>
                                        <p:tgtEl>
                                          <p:spTgt spid="46"/>
                                        </p:tgtEl>
                                      </p:cBhvr>
                                    </p:animEffect>
                                    <p:animScale>
                                      <p:cBhvr>
                                        <p:cTn id="121" dur="25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1" grpId="1" bldLvl="0" animBg="1"/>
      <p:bldP spid="34" grpId="0" bldLvl="0" animBg="1"/>
      <p:bldP spid="34" grpId="1" bldLvl="0" animBg="1"/>
      <p:bldP spid="37" grpId="0" bldLvl="0" animBg="1"/>
      <p:bldP spid="37" grpId="1" bldLvl="0" animBg="1"/>
      <p:bldP spid="40" grpId="0" bldLvl="0" animBg="1"/>
      <p:bldP spid="40" grpId="1" bldLvl="0" animBg="1"/>
      <p:bldP spid="43" grpId="0" bldLvl="0" animBg="1"/>
      <p:bldP spid="43" grpId="1" bldLvl="0" animBg="1"/>
      <p:bldP spid="46" grpId="0" bldLvl="0" animBg="1"/>
      <p:bldP spid="46" grpId="1" bldLvl="0" animBg="1"/>
      <p:bldP spid="52" grpId="0"/>
      <p:bldP spid="5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2" descr="53b271a092b2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20017755">
            <a:off x="5484799" y="968824"/>
            <a:ext cx="5043895" cy="569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sp>
        <p:nvSpPr>
          <p:cNvPr id="5" name="TextBox 5"/>
          <p:cNvSpPr>
            <a:spLocks noChangeArrowheads="1"/>
          </p:cNvSpPr>
          <p:nvPr/>
        </p:nvSpPr>
        <p:spPr bwMode="auto">
          <a:xfrm>
            <a:off x="7116492" y="1169862"/>
            <a:ext cx="3197210" cy="52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40084" tIns="20041" rIns="40084" bIns="20041">
            <a:spAutoFit/>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r>
              <a:rPr lang="en-US" altLang="zh-CN" sz="3155" b="1" dirty="0">
                <a:latin typeface="Corbel" panose="020B0503020204020204" pitchFamily="34" charset="0"/>
                <a:sym typeface="Corbel" panose="020B0503020204020204" pitchFamily="34" charset="0"/>
              </a:rPr>
              <a:t>Wisdom campus</a:t>
            </a:r>
            <a:endParaRPr lang="en-US" altLang="zh-CN" sz="3155" b="1" dirty="0">
              <a:latin typeface="Corbel" panose="020B0503020204020204" pitchFamily="34" charset="0"/>
              <a:sym typeface="Corbel" panose="020B0503020204020204" pitchFamily="34" charset="0"/>
            </a:endParaRPr>
          </a:p>
        </p:txBody>
      </p:sp>
      <p:sp>
        <p:nvSpPr>
          <p:cNvPr id="6" name="TextBox 20"/>
          <p:cNvSpPr>
            <a:spLocks noChangeArrowheads="1"/>
          </p:cNvSpPr>
          <p:nvPr/>
        </p:nvSpPr>
        <p:spPr bwMode="auto">
          <a:xfrm>
            <a:off x="7029986" y="1831437"/>
            <a:ext cx="3325475" cy="160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40084" tIns="20041" rIns="40084" bIns="20041">
            <a:spAutoFit/>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fontAlgn="auto">
              <a:lnSpc>
                <a:spcPct val="120000"/>
              </a:lnSpc>
            </a:pPr>
            <a:r>
              <a:rPr lang="zh-CN" altLang="en-US" sz="1050" dirty="0" smtClean="0">
                <a:solidFill>
                  <a:srgbClr val="7F7F7F"/>
                </a:solidFill>
                <a:latin typeface="方正兰亭黑_GBK" panose="02000000000000000000" pitchFamily="2" charset="-122"/>
                <a:ea typeface="方正兰亭黑_GBK" panose="02000000000000000000" pitchFamily="2" charset="-122"/>
                <a:sym typeface="方正兰亭黑_GBK" panose="02000000000000000000" pitchFamily="2" charset="-122"/>
              </a:rPr>
              <a:t>    </a:t>
            </a:r>
            <a:r>
              <a:rPr lang="zh-CN" altLang="en-US" sz="1405" b="1" dirty="0" smtClean="0">
                <a:latin typeface="微软雅黑" panose="020B0503020204020204" pitchFamily="34" charset="-122"/>
                <a:ea typeface="微软雅黑" panose="020B0503020204020204" pitchFamily="34" charset="-122"/>
                <a:sym typeface="方正兰亭黑_GBK" panose="02000000000000000000" pitchFamily="2" charset="-122"/>
              </a:rPr>
              <a:t>数字化智慧校园</a:t>
            </a:r>
            <a:r>
              <a:rPr lang="zh-CN" altLang="en-US" sz="1405" b="1" dirty="0">
                <a:latin typeface="微软雅黑" panose="020B0503020204020204" pitchFamily="34" charset="-122"/>
                <a:ea typeface="微软雅黑" panose="020B0503020204020204" pitchFamily="34" charset="-122"/>
                <a:sym typeface="方正兰亭黑_GBK" panose="02000000000000000000" pitchFamily="2" charset="-122"/>
              </a:rPr>
              <a:t>是以数字化信息和网络为基础，在计算机和网络技术上建立起来的对教学、科研、管理、技术服务、生活服务等校园信息的收集、处理、整合、存储、传输和应用，使数字资源得到充分优化利用的一种虚拟教育环境。</a:t>
            </a:r>
            <a:r>
              <a:rPr lang="zh-CN" altLang="en-US" sz="1405" b="1" dirty="0">
                <a:latin typeface="方正兰亭黑_GBK" panose="02000000000000000000" pitchFamily="2" charset="-122"/>
                <a:ea typeface="方正兰亭黑_GBK" panose="02000000000000000000" pitchFamily="2" charset="-122"/>
                <a:sym typeface="方正兰亭黑_GBK" panose="02000000000000000000" pitchFamily="2" charset="-122"/>
              </a:rPr>
              <a:t> </a:t>
            </a:r>
            <a:endParaRPr lang="zh-CN" altLang="en-US" sz="1405" b="1" dirty="0"/>
          </a:p>
        </p:txBody>
      </p:sp>
      <p:grpSp>
        <p:nvGrpSpPr>
          <p:cNvPr id="7" name="组合 8"/>
          <p:cNvGrpSpPr/>
          <p:nvPr/>
        </p:nvGrpSpPr>
        <p:grpSpPr bwMode="auto">
          <a:xfrm>
            <a:off x="-233380" y="2511471"/>
            <a:ext cx="5242587" cy="3320356"/>
            <a:chOff x="0" y="0"/>
            <a:chExt cx="10619344" cy="6637089"/>
          </a:xfrm>
        </p:grpSpPr>
        <p:sp>
          <p:nvSpPr>
            <p:cNvPr id="8" name="形状 26"/>
            <p:cNvSpPr/>
            <p:nvPr/>
          </p:nvSpPr>
          <p:spPr bwMode="auto">
            <a:xfrm rot="-541243">
              <a:off x="0" y="0"/>
              <a:ext cx="10619344" cy="6637089"/>
            </a:xfrm>
            <a:custGeom>
              <a:avLst/>
              <a:gdLst>
                <a:gd name="T0" fmla="*/ 0 w 10619344"/>
                <a:gd name="T1" fmla="*/ 6637089 h 6637089"/>
                <a:gd name="T2" fmla="*/ 5364981 w 10619344"/>
                <a:gd name="T3" fmla="*/ 1521000 h 6637089"/>
                <a:gd name="T4" fmla="*/ 8866594 w 10619344"/>
                <a:gd name="T5" fmla="*/ 0 h 6637089"/>
                <a:gd name="T6" fmla="*/ 10619344 w 10619344"/>
                <a:gd name="T7" fmla="*/ 1327417 h 6637089"/>
                <a:gd name="T8" fmla="*/ 9240504 w 10619344"/>
                <a:gd name="T9" fmla="*/ 3318544 h 6637089"/>
                <a:gd name="T10" fmla="*/ 9147026 w 10619344"/>
                <a:gd name="T11" fmla="*/ 2488908 h 6637089"/>
                <a:gd name="T12" fmla="*/ 1327418 w 10619344"/>
                <a:gd name="T13" fmla="*/ 4839544 h 6637089"/>
                <a:gd name="T14" fmla="*/ 1327418 w 10619344"/>
                <a:gd name="T15" fmla="*/ 4839544 h 6637089"/>
                <a:gd name="T16" fmla="*/ 0 60000 65536"/>
                <a:gd name="T17" fmla="*/ 0 60000 65536"/>
                <a:gd name="T18" fmla="*/ 0 60000 65536"/>
                <a:gd name="T19" fmla="*/ 0 60000 65536"/>
                <a:gd name="T20" fmla="*/ 0 60000 65536"/>
                <a:gd name="T21" fmla="*/ 0 60000 65536"/>
                <a:gd name="T22" fmla="*/ 0 60000 65536"/>
                <a:gd name="T23" fmla="*/ 0 60000 65536"/>
                <a:gd name="T24" fmla="*/ 0 w 10619344"/>
                <a:gd name="T25" fmla="*/ 0 h 6637089"/>
                <a:gd name="T26" fmla="*/ 10619344 w 10619344"/>
                <a:gd name="T27" fmla="*/ 6637089 h 66370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19344" h="6637089">
                  <a:moveTo>
                    <a:pt x="0" y="6637089"/>
                  </a:moveTo>
                  <a:cubicBezTo>
                    <a:pt x="1179927" y="3687272"/>
                    <a:pt x="2968254" y="1981909"/>
                    <a:pt x="5364981" y="1521000"/>
                  </a:cubicBezTo>
                  <a:cubicBezTo>
                    <a:pt x="7761708" y="1060091"/>
                    <a:pt x="8928912" y="553091"/>
                    <a:pt x="8866594" y="0"/>
                  </a:cubicBezTo>
                  <a:lnTo>
                    <a:pt x="10619344" y="1327417"/>
                  </a:lnTo>
                  <a:lnTo>
                    <a:pt x="9240504" y="3318544"/>
                  </a:lnTo>
                  <a:lnTo>
                    <a:pt x="9147026" y="2488908"/>
                  </a:lnTo>
                  <a:cubicBezTo>
                    <a:pt x="4818899" y="2857635"/>
                    <a:pt x="2212363" y="3641181"/>
                    <a:pt x="1327418" y="4839544"/>
                  </a:cubicBezTo>
                  <a:cubicBezTo>
                    <a:pt x="442473" y="6037907"/>
                    <a:pt x="0" y="6637089"/>
                    <a:pt x="0" y="6637089"/>
                  </a:cubicBezTo>
                  <a:close/>
                </a:path>
              </a:pathLst>
            </a:custGeom>
            <a:solidFill>
              <a:srgbClr val="159BFF"/>
            </a:solidFill>
            <a:ln w="28575" cap="flat" cmpd="sng">
              <a:solidFill>
                <a:srgbClr val="F2F2F2"/>
              </a:solidFill>
              <a:bevel/>
            </a:ln>
          </p:spPr>
          <p:txBody>
            <a:bodyPr/>
            <a:lstStyle/>
            <a:p>
              <a:endParaRPr lang="zh-CN" altLang="en-US" sz="2105"/>
            </a:p>
          </p:txBody>
        </p:sp>
        <p:sp>
          <p:nvSpPr>
            <p:cNvPr id="9" name="椭圆 29"/>
            <p:cNvSpPr>
              <a:spLocks noChangeArrowheads="1"/>
            </p:cNvSpPr>
            <p:nvPr/>
          </p:nvSpPr>
          <p:spPr bwMode="auto">
            <a:xfrm rot="-541243">
              <a:off x="1481216" y="5381123"/>
              <a:ext cx="276239" cy="276281"/>
            </a:xfrm>
            <a:prstGeom prst="ellipse">
              <a:avLst/>
            </a:prstGeom>
            <a:solidFill>
              <a:srgbClr val="F2F2F2"/>
            </a:solidFill>
            <a:ln w="19050">
              <a:solidFill>
                <a:srgbClr val="FFFFFF"/>
              </a:solidFill>
              <a:bevel/>
            </a:ln>
          </p:spPr>
          <p:txBody>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endParaRPr lang="zh-CN" altLang="en-US" sz="1870"/>
            </a:p>
          </p:txBody>
        </p:sp>
        <p:sp>
          <p:nvSpPr>
            <p:cNvPr id="10" name="椭圆 30"/>
            <p:cNvSpPr>
              <a:spLocks noChangeArrowheads="1"/>
            </p:cNvSpPr>
            <p:nvPr/>
          </p:nvSpPr>
          <p:spPr bwMode="auto">
            <a:xfrm rot="-541243">
              <a:off x="2894165" y="3704384"/>
              <a:ext cx="498501" cy="498576"/>
            </a:xfrm>
            <a:prstGeom prst="ellipse">
              <a:avLst/>
            </a:prstGeom>
            <a:solidFill>
              <a:srgbClr val="F2F2F2"/>
            </a:solidFill>
            <a:ln w="19050">
              <a:solidFill>
                <a:srgbClr val="FFFFFF"/>
              </a:solidFill>
              <a:bevel/>
            </a:ln>
          </p:spPr>
          <p:txBody>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endParaRPr lang="zh-CN" altLang="en-US" sz="1870"/>
            </a:p>
          </p:txBody>
        </p:sp>
        <p:sp>
          <p:nvSpPr>
            <p:cNvPr id="11" name="椭圆 31"/>
            <p:cNvSpPr>
              <a:spLocks noChangeArrowheads="1"/>
            </p:cNvSpPr>
            <p:nvPr/>
          </p:nvSpPr>
          <p:spPr bwMode="auto">
            <a:xfrm rot="-541243">
              <a:off x="5139007" y="2000654"/>
              <a:ext cx="690598" cy="689114"/>
            </a:xfrm>
            <a:prstGeom prst="ellipse">
              <a:avLst/>
            </a:prstGeom>
            <a:solidFill>
              <a:srgbClr val="F2F2F2"/>
            </a:solidFill>
            <a:ln w="19050">
              <a:solidFill>
                <a:srgbClr val="FFFFFF"/>
              </a:solidFill>
              <a:bevel/>
            </a:ln>
          </p:spPr>
          <p:txBody>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endParaRPr lang="zh-CN" altLang="en-US" sz="1870"/>
            </a:p>
          </p:txBody>
        </p:sp>
      </p:grpSp>
      <p:sp>
        <p:nvSpPr>
          <p:cNvPr id="12" name="TextBox 20"/>
          <p:cNvSpPr>
            <a:spLocks noChangeArrowheads="1"/>
          </p:cNvSpPr>
          <p:nvPr/>
        </p:nvSpPr>
        <p:spPr bwMode="auto">
          <a:xfrm>
            <a:off x="644237" y="5490683"/>
            <a:ext cx="4701762" cy="1339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40084" tIns="20041" rIns="40084" bIns="20041">
            <a:spAutoFit/>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fontAlgn="auto">
              <a:lnSpc>
                <a:spcPct val="150000"/>
              </a:lnSpc>
            </a:pPr>
            <a:r>
              <a:rPr lang="zh-CN" altLang="en-US" sz="1405" b="1" dirty="0" smtClean="0">
                <a:latin typeface="方正兰亭黑_GBK" panose="02000000000000000000" pitchFamily="2" charset="-122"/>
                <a:ea typeface="方正兰亭黑_GBK" panose="02000000000000000000" pitchFamily="2" charset="-122"/>
                <a:sym typeface="方正兰亭黑_GBK" panose="02000000000000000000" pitchFamily="2" charset="-122"/>
              </a:rPr>
              <a:t>    </a:t>
            </a:r>
            <a:r>
              <a:rPr lang="zh-CN" altLang="en-US" sz="1405" b="1" dirty="0" smtClean="0">
                <a:latin typeface="微软雅黑" panose="020B0503020204020204" pitchFamily="34" charset="-122"/>
                <a:ea typeface="微软雅黑" panose="020B0503020204020204" pitchFamily="34" charset="-122"/>
                <a:sym typeface="方正兰亭黑_GBK" panose="02000000000000000000" pitchFamily="2" charset="-122"/>
              </a:rPr>
              <a:t>数字化智慧校园在传统</a:t>
            </a:r>
            <a:r>
              <a:rPr lang="zh-CN" altLang="en-US" sz="1405" b="1" dirty="0">
                <a:latin typeface="微软雅黑" panose="020B0503020204020204" pitchFamily="34" charset="-122"/>
                <a:ea typeface="微软雅黑" panose="020B0503020204020204" pitchFamily="34" charset="-122"/>
                <a:sym typeface="方正兰亭黑_GBK" panose="02000000000000000000" pitchFamily="2" charset="-122"/>
              </a:rPr>
              <a:t>校园的基础上构建一个数字空间，以拓展现实校园的时间和空间维度，提升传统校园的效率，扩展传统校园的功能，最终实现教育过程的全面信息化，从而达到提高教育管理水平和效率的目的。</a:t>
            </a:r>
            <a:r>
              <a:rPr lang="zh-CN" altLang="en-US" sz="1405" b="1" dirty="0">
                <a:latin typeface="方正兰亭黑_GBK" panose="02000000000000000000" pitchFamily="2" charset="-122"/>
                <a:ea typeface="方正兰亭黑_GBK" panose="02000000000000000000" pitchFamily="2" charset="-122"/>
                <a:sym typeface="方正兰亭黑_GBK" panose="02000000000000000000" pitchFamily="2" charset="-122"/>
              </a:rPr>
              <a:t> </a:t>
            </a:r>
            <a:endParaRPr lang="zh-CN" altLang="en-US" sz="1405" b="1" dirty="0"/>
          </a:p>
        </p:txBody>
      </p:sp>
      <p:sp>
        <p:nvSpPr>
          <p:cNvPr id="13" name="TextBox 20"/>
          <p:cNvSpPr>
            <a:spLocks noChangeArrowheads="1"/>
          </p:cNvSpPr>
          <p:nvPr/>
        </p:nvSpPr>
        <p:spPr bwMode="auto">
          <a:xfrm>
            <a:off x="1625408" y="4631849"/>
            <a:ext cx="32996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40084" tIns="20041" rIns="40084" bIns="20041">
            <a:spAutoFit/>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fontAlgn="auto">
              <a:lnSpc>
                <a:spcPct val="150000"/>
              </a:lnSpc>
            </a:pPr>
            <a:r>
              <a:rPr lang="zh-CN" altLang="en-US" sz="1405" b="1" dirty="0" smtClean="0">
                <a:latin typeface="方正兰亭黑_GBK" panose="02000000000000000000" pitchFamily="2" charset="-122"/>
                <a:ea typeface="方正兰亭黑_GBK" panose="02000000000000000000" pitchFamily="2" charset="-122"/>
                <a:sym typeface="方正兰亭黑_GBK" panose="02000000000000000000" pitchFamily="2" charset="-122"/>
              </a:rPr>
              <a:t>    </a:t>
            </a:r>
            <a:r>
              <a:rPr lang="zh-CN" altLang="en-US" sz="1405" b="1" dirty="0" smtClean="0">
                <a:latin typeface="微软雅黑" panose="020B0503020204020204" pitchFamily="34" charset="-122"/>
                <a:ea typeface="微软雅黑" panose="020B0503020204020204" pitchFamily="34" charset="-122"/>
                <a:sym typeface="方正兰亭黑_GBK" panose="02000000000000000000" pitchFamily="2" charset="-122"/>
              </a:rPr>
              <a:t>高校</a:t>
            </a:r>
            <a:r>
              <a:rPr lang="zh-CN" altLang="en-US" sz="1405" b="1" dirty="0">
                <a:latin typeface="微软雅黑" panose="020B0503020204020204" pitchFamily="34" charset="-122"/>
                <a:ea typeface="微软雅黑" panose="020B0503020204020204" pitchFamily="34" charset="-122"/>
                <a:sym typeface="方正兰亭黑_GBK" panose="02000000000000000000" pitchFamily="2" charset="-122"/>
              </a:rPr>
              <a:t>数字化校园，中等教育数字化校园，基础教育数字化</a:t>
            </a:r>
            <a:r>
              <a:rPr lang="zh-CN" altLang="en-US" sz="1405" b="1" dirty="0" smtClean="0">
                <a:latin typeface="微软雅黑" panose="020B0503020204020204" pitchFamily="34" charset="-122"/>
                <a:ea typeface="微软雅黑" panose="020B0503020204020204" pitchFamily="34" charset="-122"/>
                <a:sym typeface="方正兰亭黑_GBK" panose="02000000000000000000" pitchFamily="2" charset="-122"/>
              </a:rPr>
              <a:t>校园。</a:t>
            </a:r>
            <a:endParaRPr lang="zh-CN" altLang="en-US" sz="1405" b="1" dirty="0">
              <a:latin typeface="微软雅黑" panose="020B0503020204020204" pitchFamily="34" charset="-122"/>
              <a:ea typeface="微软雅黑" panose="020B0503020204020204" pitchFamily="34" charset="-122"/>
            </a:endParaRPr>
          </a:p>
        </p:txBody>
      </p:sp>
      <p:sp>
        <p:nvSpPr>
          <p:cNvPr id="14" name="TextBox 20"/>
          <p:cNvSpPr>
            <a:spLocks noChangeArrowheads="1"/>
          </p:cNvSpPr>
          <p:nvPr/>
        </p:nvSpPr>
        <p:spPr bwMode="auto">
          <a:xfrm>
            <a:off x="2741015" y="4074975"/>
            <a:ext cx="2374143" cy="25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40084" tIns="20041" rIns="40084" bIns="20041">
            <a:spAutoFit/>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r>
              <a:rPr lang="zh-CN" altLang="en-US" sz="1405" b="1" dirty="0" smtClean="0">
                <a:latin typeface="微软雅黑" panose="020B0503020204020204" pitchFamily="34" charset="-122"/>
                <a:ea typeface="微软雅黑" panose="020B0503020204020204" pitchFamily="34" charset="-122"/>
                <a:sym typeface="方正兰亭黑_GBK" panose="02000000000000000000" pitchFamily="2" charset="-122"/>
              </a:rPr>
              <a:t>一卡在手，走遍校园</a:t>
            </a:r>
            <a:endParaRPr lang="zh-CN" altLang="en-US" sz="1405" b="1" dirty="0">
              <a:latin typeface="微软雅黑" panose="020B0503020204020204" pitchFamily="34" charset="-122"/>
              <a:ea typeface="微软雅黑" panose="020B0503020204020204" pitchFamily="34" charset="-122"/>
            </a:endParaRPr>
          </a:p>
        </p:txBody>
      </p:sp>
      <p:grpSp>
        <p:nvGrpSpPr>
          <p:cNvPr id="17" name="组合 16"/>
          <p:cNvGrpSpPr/>
          <p:nvPr/>
        </p:nvGrpSpPr>
        <p:grpSpPr>
          <a:xfrm rot="0">
            <a:off x="252000" y="604800"/>
            <a:ext cx="10080000" cy="485596"/>
            <a:chOff x="214282" y="142856"/>
            <a:chExt cx="7598078" cy="415023"/>
          </a:xfrm>
        </p:grpSpPr>
        <p:sp>
          <p:nvSpPr>
            <p:cNvPr id="20" name="TextBox 19"/>
            <p:cNvSpPr txBox="1"/>
            <p:nvPr/>
          </p:nvSpPr>
          <p:spPr>
            <a:xfrm>
              <a:off x="571472" y="142856"/>
              <a:ext cx="3280448" cy="415023"/>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系统概述</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21" name="矩形 20"/>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2" name="矩形 21"/>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23" name="直接连接符 22"/>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2" presetClass="entr" presetSubtype="12"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ppt_x</p:attrName>
                                        </p:attrNameLst>
                                      </p:cBhvr>
                                      <p:tavLst>
                                        <p:tav tm="0">
                                          <p:val>
                                            <p:strVal val="0-#ppt_w/2"/>
                                          </p:val>
                                        </p:tav>
                                        <p:tav tm="100000">
                                          <p:val>
                                            <p:strVal val="#ppt_x"/>
                                          </p:val>
                                        </p:tav>
                                      </p:tavLst>
                                    </p:anim>
                                    <p:anim calcmode="lin" valueType="num">
                                      <p:cBhvr>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utoUpdateAnimBg="0"/>
      <p:bldP spid="6" grpId="0" bldLvl="0" autoUpdateAnimBg="0"/>
      <p:bldP spid="12" grpId="0" bldLvl="0" autoUpdateAnimBg="0"/>
      <p:bldP spid="13" grpId="0" bldLvl="0" autoUpdateAnimBg="0"/>
      <p:bldP spid="14" grpId="0" bldLvl="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L 形 29"/>
          <p:cNvSpPr/>
          <p:nvPr/>
        </p:nvSpPr>
        <p:spPr>
          <a:xfrm rot="5400000">
            <a:off x="575549" y="2981525"/>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1" name="任意多边形 30"/>
          <p:cNvSpPr/>
          <p:nvPr/>
        </p:nvSpPr>
        <p:spPr>
          <a:xfrm>
            <a:off x="445118" y="3370002"/>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微支付</a:t>
            </a:r>
            <a:endParaRPr lang="zh-CN" altLang="en-US" sz="1755" kern="1200" dirty="0" smtClean="0">
              <a:latin typeface="微软雅黑" panose="020B0503020204020204" pitchFamily="34" charset="-122"/>
              <a:ea typeface="微软雅黑" panose="020B0503020204020204" pitchFamily="34" charset="-122"/>
            </a:endParaRPr>
          </a:p>
        </p:txBody>
      </p:sp>
      <p:sp>
        <p:nvSpPr>
          <p:cNvPr id="32" name="等腰三角形 31"/>
          <p:cNvSpPr/>
          <p:nvPr/>
        </p:nvSpPr>
        <p:spPr>
          <a:xfrm>
            <a:off x="1397462" y="2885803"/>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33" name="L 形 32"/>
          <p:cNvSpPr/>
          <p:nvPr/>
        </p:nvSpPr>
        <p:spPr>
          <a:xfrm rot="5400000">
            <a:off x="2012534" y="2625941"/>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34" name="任意多边形 33"/>
          <p:cNvSpPr/>
          <p:nvPr/>
        </p:nvSpPr>
        <p:spPr>
          <a:xfrm>
            <a:off x="1882103" y="3014418"/>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自定义</a:t>
            </a:r>
            <a:endParaRPr lang="zh-CN" altLang="en-US" sz="1755" kern="1200" dirty="0" smtClean="0">
              <a:latin typeface="微软雅黑" panose="020B0503020204020204" pitchFamily="34" charset="-122"/>
              <a:ea typeface="微软雅黑" panose="020B0503020204020204" pitchFamily="34" charset="-122"/>
            </a:endParaRPr>
          </a:p>
        </p:txBody>
      </p:sp>
      <p:sp>
        <p:nvSpPr>
          <p:cNvPr id="35" name="等腰三角形 34"/>
          <p:cNvSpPr/>
          <p:nvPr/>
        </p:nvSpPr>
        <p:spPr>
          <a:xfrm>
            <a:off x="2834448" y="2530219"/>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6" name="L 形 35"/>
          <p:cNvSpPr/>
          <p:nvPr/>
        </p:nvSpPr>
        <p:spPr>
          <a:xfrm rot="5400000">
            <a:off x="3449519" y="2270358"/>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37" name="任意多边形 36"/>
          <p:cNvSpPr/>
          <p:nvPr/>
        </p:nvSpPr>
        <p:spPr>
          <a:xfrm>
            <a:off x="3319088" y="2658836"/>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大容量</a:t>
            </a:r>
            <a:endParaRPr lang="zh-CN" altLang="en-US" sz="1755" kern="1200" dirty="0" smtClean="0">
              <a:latin typeface="微软雅黑" panose="020B0503020204020204" pitchFamily="34" charset="-122"/>
              <a:ea typeface="微软雅黑" panose="020B0503020204020204" pitchFamily="34" charset="-122"/>
            </a:endParaRPr>
          </a:p>
        </p:txBody>
      </p:sp>
      <p:sp>
        <p:nvSpPr>
          <p:cNvPr id="38" name="等腰三角形 37"/>
          <p:cNvSpPr/>
          <p:nvPr/>
        </p:nvSpPr>
        <p:spPr>
          <a:xfrm>
            <a:off x="4271433" y="2174637"/>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9" name="L 形 38"/>
          <p:cNvSpPr/>
          <p:nvPr/>
        </p:nvSpPr>
        <p:spPr>
          <a:xfrm rot="5400000">
            <a:off x="4886505" y="1914775"/>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40" name="任意多边形 39"/>
          <p:cNvSpPr/>
          <p:nvPr/>
        </p:nvSpPr>
        <p:spPr>
          <a:xfrm>
            <a:off x="4756074" y="2303252"/>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可拓展</a:t>
            </a:r>
            <a:endParaRPr lang="zh-CN" altLang="en-US" sz="1755" kern="1200" dirty="0" smtClean="0">
              <a:latin typeface="微软雅黑" panose="020B0503020204020204" pitchFamily="34" charset="-122"/>
              <a:ea typeface="微软雅黑" panose="020B0503020204020204" pitchFamily="34" charset="-122"/>
            </a:endParaRPr>
          </a:p>
        </p:txBody>
      </p:sp>
      <p:sp>
        <p:nvSpPr>
          <p:cNvPr id="41" name="等腰三角形 40"/>
          <p:cNvSpPr/>
          <p:nvPr/>
        </p:nvSpPr>
        <p:spPr>
          <a:xfrm>
            <a:off x="5708418" y="1819053"/>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42" name="L 形 41"/>
          <p:cNvSpPr/>
          <p:nvPr/>
        </p:nvSpPr>
        <p:spPr>
          <a:xfrm rot="5400000">
            <a:off x="6323489" y="1559191"/>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43" name="任意多边形 42"/>
          <p:cNvSpPr/>
          <p:nvPr/>
        </p:nvSpPr>
        <p:spPr>
          <a:xfrm>
            <a:off x="6193058" y="1947668"/>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2200" b="1" kern="1200" dirty="0" smtClean="0">
                <a:solidFill>
                  <a:srgbClr val="2A91AB"/>
                </a:solidFill>
                <a:latin typeface="微软雅黑" panose="020B0503020204020204" pitchFamily="34" charset="-122"/>
                <a:ea typeface="微软雅黑" panose="020B0503020204020204" pitchFamily="34" charset="-122"/>
              </a:rPr>
              <a:t>多功能</a:t>
            </a:r>
            <a:endParaRPr lang="zh-CN" altLang="en-US" sz="2200" b="1" kern="1200" dirty="0" smtClean="0">
              <a:solidFill>
                <a:srgbClr val="2A91AB"/>
              </a:solidFill>
              <a:latin typeface="微软雅黑" panose="020B0503020204020204" pitchFamily="34" charset="-122"/>
              <a:ea typeface="微软雅黑" panose="020B0503020204020204" pitchFamily="34" charset="-122"/>
            </a:endParaRPr>
          </a:p>
        </p:txBody>
      </p:sp>
      <p:sp>
        <p:nvSpPr>
          <p:cNvPr id="44" name="等腰三角形 43"/>
          <p:cNvSpPr/>
          <p:nvPr/>
        </p:nvSpPr>
        <p:spPr>
          <a:xfrm>
            <a:off x="7145404" y="1463470"/>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45" name="L 形 44"/>
          <p:cNvSpPr/>
          <p:nvPr/>
        </p:nvSpPr>
        <p:spPr>
          <a:xfrm rot="5400000">
            <a:off x="7760474" y="1203608"/>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6" name="任意多边形 45"/>
          <p:cNvSpPr/>
          <p:nvPr/>
        </p:nvSpPr>
        <p:spPr>
          <a:xfrm>
            <a:off x="7630043" y="1592085"/>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全兼容</a:t>
            </a:r>
            <a:endParaRPr lang="zh-CN" altLang="en-US" sz="1755" kern="1200" dirty="0" smtClean="0">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83025" y="2907570"/>
            <a:ext cx="6302708" cy="4141348"/>
          </a:xfrm>
          <a:prstGeom prst="rect">
            <a:avLst/>
          </a:prstGeom>
          <a:ln>
            <a:noFill/>
          </a:ln>
          <a:effectLst>
            <a:outerShdw blurRad="292100" dist="139700" dir="2700000" algn="tl" rotWithShape="0">
              <a:srgbClr val="333333">
                <a:alpha val="65000"/>
              </a:srgbClr>
            </a:outerShdw>
          </a:effectLst>
        </p:spPr>
      </p:pic>
      <p:sp>
        <p:nvSpPr>
          <p:cNvPr id="53" name="矩形 52"/>
          <p:cNvSpPr/>
          <p:nvPr/>
        </p:nvSpPr>
        <p:spPr>
          <a:xfrm>
            <a:off x="5181247" y="5244893"/>
            <a:ext cx="4106967" cy="883920"/>
          </a:xfrm>
          <a:prstGeom prst="rect">
            <a:avLst/>
          </a:prstGeom>
        </p:spPr>
        <p:txBody>
          <a:bodyPr wrap="square">
            <a:spAutoFit/>
          </a:bodyPr>
          <a:lstStyle/>
          <a:p>
            <a:pPr lvl="0">
              <a:lnSpc>
                <a:spcPct val="100000"/>
              </a:lnSpc>
            </a:pPr>
            <a:r>
              <a:rPr lang="en-US" altLang="zh-CN" sz="1285" b="1" dirty="0" smtClean="0">
                <a:latin typeface="微软雅黑" panose="020B0503020204020204" pitchFamily="34" charset="-122"/>
                <a:ea typeface="微软雅黑" panose="020B0503020204020204" pitchFamily="34" charset="-122"/>
              </a:rPr>
              <a:t>      </a:t>
            </a:r>
            <a:r>
              <a:rPr lang="zh-CN" altLang="zh-CN" sz="1285" b="1" dirty="0" smtClean="0">
                <a:latin typeface="微软雅黑" panose="020B0503020204020204" pitchFamily="34" charset="-122"/>
                <a:ea typeface="微软雅黑" panose="020B0503020204020204" pitchFamily="34" charset="-122"/>
              </a:rPr>
              <a:t>支持</a:t>
            </a:r>
            <a:r>
              <a:rPr lang="zh-CN" altLang="zh-CN" sz="1285" b="1" dirty="0">
                <a:latin typeface="微软雅黑" panose="020B0503020204020204" pitchFamily="34" charset="-122"/>
                <a:ea typeface="微软雅黑" panose="020B0503020204020204" pitchFamily="34" charset="-122"/>
              </a:rPr>
              <a:t>多种消费模式，微信存款、标准存款、取款、计算器消费，份饭消费，点餐等功能，支持</a:t>
            </a:r>
            <a:r>
              <a:rPr lang="en-US" altLang="zh-CN" sz="1285" b="1" dirty="0">
                <a:latin typeface="微软雅黑" panose="020B0503020204020204" pitchFamily="34" charset="-122"/>
                <a:ea typeface="微软雅黑" panose="020B0503020204020204" pitchFamily="34" charset="-122"/>
              </a:rPr>
              <a:t>99999</a:t>
            </a:r>
            <a:r>
              <a:rPr lang="zh-CN" altLang="zh-CN" sz="1285" b="1" dirty="0">
                <a:latin typeface="微软雅黑" panose="020B0503020204020204" pitchFamily="34" charset="-122"/>
                <a:ea typeface="微软雅黑" panose="020B0503020204020204" pitchFamily="34" charset="-122"/>
              </a:rPr>
              <a:t>种菜品信息，可通过数字编码</a:t>
            </a:r>
            <a:r>
              <a:rPr lang="en-US" altLang="zh-CN" sz="1285" b="1" dirty="0">
                <a:latin typeface="微软雅黑" panose="020B0503020204020204" pitchFamily="34" charset="-122"/>
                <a:ea typeface="微软雅黑" panose="020B0503020204020204" pitchFamily="34" charset="-122"/>
              </a:rPr>
              <a:t>+9</a:t>
            </a:r>
            <a:r>
              <a:rPr lang="zh-CN" altLang="zh-CN" sz="1285" b="1" dirty="0">
                <a:latin typeface="微软雅黑" panose="020B0503020204020204" pitchFamily="34" charset="-122"/>
                <a:ea typeface="微软雅黑" panose="020B0503020204020204" pitchFamily="34" charset="-122"/>
              </a:rPr>
              <a:t>宫格简拼输入法快速查询菜品信息。</a:t>
            </a:r>
            <a:endParaRPr lang="zh-CN" altLang="zh-CN" sz="1285" b="1" dirty="0">
              <a:latin typeface="微软雅黑" panose="020B0503020204020204" pitchFamily="34" charset="-122"/>
              <a:ea typeface="微软雅黑" panose="020B0503020204020204" pitchFamily="34" charset="-122"/>
            </a:endParaRPr>
          </a:p>
        </p:txBody>
      </p:sp>
      <p:grpSp>
        <p:nvGrpSpPr>
          <p:cNvPr id="55" name="组合 54"/>
          <p:cNvGrpSpPr/>
          <p:nvPr/>
        </p:nvGrpSpPr>
        <p:grpSpPr>
          <a:xfrm rot="0">
            <a:off x="250222" y="605813"/>
            <a:ext cx="10080000" cy="417928"/>
            <a:chOff x="214282" y="142856"/>
            <a:chExt cx="7598078" cy="357190"/>
          </a:xfrm>
        </p:grpSpPr>
        <p:sp>
          <p:nvSpPr>
            <p:cNvPr id="58" name="TextBox 57"/>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Ebrima" panose="02000000000000000000" pitchFamily="2" charset="0"/>
                  <a:ea typeface="微软雅黑" panose="020B0503020204020204" pitchFamily="34" charset="-122"/>
                  <a:cs typeface="Ebrima" panose="02000000000000000000" pitchFamily="2" charset="0"/>
                </a:rPr>
                <a:t>消费</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六大特点</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59" name="矩形 58"/>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0" name="矩形 59"/>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61" name="直接连接符 60"/>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 name="图片 26" descr="消费模式"/>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732"/>
          <a:stretch>
            <a:fillRect/>
          </a:stretch>
        </p:blipFill>
        <p:spPr bwMode="auto">
          <a:xfrm>
            <a:off x="6114370" y="3513541"/>
            <a:ext cx="2284286" cy="161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0-#ppt_w/2"/>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0-#ppt_w/2"/>
                                          </p:val>
                                        </p:tav>
                                        <p:tav tm="100000">
                                          <p:val>
                                            <p:strVal val="#ppt_x"/>
                                          </p:val>
                                        </p:tav>
                                      </p:tavLst>
                                    </p:anim>
                                    <p:anim calcmode="lin" valueType="num">
                                      <p:cBhvr additive="base">
                                        <p:cTn id="28" dur="500" fill="hold"/>
                                        <p:tgtEl>
                                          <p:spTgt spid="36"/>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0-#ppt_w/2"/>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0-#ppt_w/2"/>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0-#ppt_w/2"/>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par>
                                <p:cTn id="41" presetID="2" presetClass="entr" presetSubtype="12"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0-#ppt_w/2"/>
                                          </p:val>
                                        </p:tav>
                                        <p:tav tm="100000">
                                          <p:val>
                                            <p:strVal val="#ppt_x"/>
                                          </p:val>
                                        </p:tav>
                                      </p:tavLst>
                                    </p:anim>
                                    <p:anim calcmode="lin" valueType="num">
                                      <p:cBhvr additive="base">
                                        <p:cTn id="44" dur="500" fill="hold"/>
                                        <p:tgtEl>
                                          <p:spTgt spid="40"/>
                                        </p:tgtEl>
                                        <p:attrNameLst>
                                          <p:attrName>ppt_y</p:attrName>
                                        </p:attrNameLst>
                                      </p:cBhvr>
                                      <p:tavLst>
                                        <p:tav tm="0">
                                          <p:val>
                                            <p:strVal val="1+#ppt_h/2"/>
                                          </p:val>
                                        </p:tav>
                                        <p:tav tm="100000">
                                          <p:val>
                                            <p:strVal val="#ppt_y"/>
                                          </p:val>
                                        </p:tav>
                                      </p:tavLst>
                                    </p:anim>
                                  </p:childTnLst>
                                </p:cTn>
                              </p:par>
                              <p:par>
                                <p:cTn id="45" presetID="2" presetClass="entr" presetSubtype="12"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500" fill="hold"/>
                                        <p:tgtEl>
                                          <p:spTgt spid="41"/>
                                        </p:tgtEl>
                                        <p:attrNameLst>
                                          <p:attrName>ppt_x</p:attrName>
                                        </p:attrNameLst>
                                      </p:cBhvr>
                                      <p:tavLst>
                                        <p:tav tm="0">
                                          <p:val>
                                            <p:strVal val="0-#ppt_w/2"/>
                                          </p:val>
                                        </p:tav>
                                        <p:tav tm="100000">
                                          <p:val>
                                            <p:strVal val="#ppt_x"/>
                                          </p:val>
                                        </p:tav>
                                      </p:tavLst>
                                    </p:anim>
                                    <p:anim calcmode="lin" valueType="num">
                                      <p:cBhvr additive="base">
                                        <p:cTn id="48" dur="500" fill="hold"/>
                                        <p:tgtEl>
                                          <p:spTgt spid="41"/>
                                        </p:tgtEl>
                                        <p:attrNameLst>
                                          <p:attrName>ppt_y</p:attrName>
                                        </p:attrNameLst>
                                      </p:cBhvr>
                                      <p:tavLst>
                                        <p:tav tm="0">
                                          <p:val>
                                            <p:strVal val="1+#ppt_h/2"/>
                                          </p:val>
                                        </p:tav>
                                        <p:tav tm="100000">
                                          <p:val>
                                            <p:strVal val="#ppt_y"/>
                                          </p:val>
                                        </p:tav>
                                      </p:tavLst>
                                    </p:anim>
                                  </p:childTnLst>
                                </p:cTn>
                              </p:par>
                              <p:par>
                                <p:cTn id="49" presetID="2" presetClass="entr" presetSubtype="12"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fill="hold"/>
                                        <p:tgtEl>
                                          <p:spTgt spid="42"/>
                                        </p:tgtEl>
                                        <p:attrNameLst>
                                          <p:attrName>ppt_x</p:attrName>
                                        </p:attrNameLst>
                                      </p:cBhvr>
                                      <p:tavLst>
                                        <p:tav tm="0">
                                          <p:val>
                                            <p:strVal val="0-#ppt_w/2"/>
                                          </p:val>
                                        </p:tav>
                                        <p:tav tm="100000">
                                          <p:val>
                                            <p:strVal val="#ppt_x"/>
                                          </p:val>
                                        </p:tav>
                                      </p:tavLst>
                                    </p:anim>
                                    <p:anim calcmode="lin" valueType="num">
                                      <p:cBhvr additive="base">
                                        <p:cTn id="52" dur="500" fill="hold"/>
                                        <p:tgtEl>
                                          <p:spTgt spid="42"/>
                                        </p:tgtEl>
                                        <p:attrNameLst>
                                          <p:attrName>ppt_y</p:attrName>
                                        </p:attrNameLst>
                                      </p:cBhvr>
                                      <p:tavLst>
                                        <p:tav tm="0">
                                          <p:val>
                                            <p:strVal val="1+#ppt_h/2"/>
                                          </p:val>
                                        </p:tav>
                                        <p:tav tm="100000">
                                          <p:val>
                                            <p:strVal val="#ppt_y"/>
                                          </p:val>
                                        </p:tav>
                                      </p:tavLst>
                                    </p:anim>
                                  </p:childTnLst>
                                </p:cTn>
                              </p:par>
                              <p:par>
                                <p:cTn id="53" presetID="2" presetClass="entr" presetSubtype="12"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fill="hold"/>
                                        <p:tgtEl>
                                          <p:spTgt spid="43"/>
                                        </p:tgtEl>
                                        <p:attrNameLst>
                                          <p:attrName>ppt_x</p:attrName>
                                        </p:attrNameLst>
                                      </p:cBhvr>
                                      <p:tavLst>
                                        <p:tav tm="0">
                                          <p:val>
                                            <p:strVal val="0-#ppt_w/2"/>
                                          </p:val>
                                        </p:tav>
                                        <p:tav tm="100000">
                                          <p:val>
                                            <p:strVal val="#ppt_x"/>
                                          </p:val>
                                        </p:tav>
                                      </p:tavLst>
                                    </p:anim>
                                    <p:anim calcmode="lin" valueType="num">
                                      <p:cBhvr additive="base">
                                        <p:cTn id="56" dur="500" fill="hold"/>
                                        <p:tgtEl>
                                          <p:spTgt spid="43"/>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0-#ppt_w/2"/>
                                          </p:val>
                                        </p:tav>
                                        <p:tav tm="100000">
                                          <p:val>
                                            <p:strVal val="#ppt_x"/>
                                          </p:val>
                                        </p:tav>
                                      </p:tavLst>
                                    </p:anim>
                                    <p:anim calcmode="lin" valueType="num">
                                      <p:cBhvr additive="base">
                                        <p:cTn id="60" dur="500" fill="hold"/>
                                        <p:tgtEl>
                                          <p:spTgt spid="44"/>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0-#ppt_w/2"/>
                                          </p:val>
                                        </p:tav>
                                        <p:tav tm="100000">
                                          <p:val>
                                            <p:strVal val="#ppt_x"/>
                                          </p:val>
                                        </p:tav>
                                      </p:tavLst>
                                    </p:anim>
                                    <p:anim calcmode="lin" valueType="num">
                                      <p:cBhvr additive="base">
                                        <p:cTn id="64" dur="500" fill="hold"/>
                                        <p:tgtEl>
                                          <p:spTgt spid="45"/>
                                        </p:tgtEl>
                                        <p:attrNameLst>
                                          <p:attrName>ppt_y</p:attrName>
                                        </p:attrNameLst>
                                      </p:cBhvr>
                                      <p:tavLst>
                                        <p:tav tm="0">
                                          <p:val>
                                            <p:strVal val="1+#ppt_h/2"/>
                                          </p:val>
                                        </p:tav>
                                        <p:tav tm="100000">
                                          <p:val>
                                            <p:strVal val="#ppt_y"/>
                                          </p:val>
                                        </p:tav>
                                      </p:tavLst>
                                    </p:anim>
                                  </p:childTnLst>
                                </p:cTn>
                              </p:par>
                              <p:par>
                                <p:cTn id="65" presetID="2" presetClass="entr" presetSubtype="12"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additive="base">
                                        <p:cTn id="67" dur="500" fill="hold"/>
                                        <p:tgtEl>
                                          <p:spTgt spid="46"/>
                                        </p:tgtEl>
                                        <p:attrNameLst>
                                          <p:attrName>ppt_x</p:attrName>
                                        </p:attrNameLst>
                                      </p:cBhvr>
                                      <p:tavLst>
                                        <p:tav tm="0">
                                          <p:val>
                                            <p:strVal val="0-#ppt_w/2"/>
                                          </p:val>
                                        </p:tav>
                                        <p:tav tm="100000">
                                          <p:val>
                                            <p:strVal val="#ppt_x"/>
                                          </p:val>
                                        </p:tav>
                                      </p:tavLst>
                                    </p:anim>
                                    <p:anim calcmode="lin" valueType="num">
                                      <p:cBhvr additive="base">
                                        <p:cTn id="68" dur="500" fill="hold"/>
                                        <p:tgtEl>
                                          <p:spTgt spid="46"/>
                                        </p:tgtEl>
                                        <p:attrNameLst>
                                          <p:attrName>ppt_y</p:attrName>
                                        </p:attrNameLst>
                                      </p:cBhvr>
                                      <p:tavLst>
                                        <p:tav tm="0">
                                          <p:val>
                                            <p:strVal val="1+#ppt_h/2"/>
                                          </p:val>
                                        </p:tav>
                                        <p:tav tm="100000">
                                          <p:val>
                                            <p:strVal val="#ppt_y"/>
                                          </p:val>
                                        </p:tav>
                                      </p:tavLst>
                                    </p:anim>
                                  </p:childTnLst>
                                </p:cTn>
                              </p:par>
                              <p:par>
                                <p:cTn id="69" presetID="2" presetClass="entr" presetSubtype="12"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0-#ppt_w/2"/>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grpId="1" nodeType="clickEffect">
                                  <p:stCondLst>
                                    <p:cond delay="0"/>
                                  </p:stCondLst>
                                  <p:childTnLst>
                                    <p:animEffect transition="out" filter="fade">
                                      <p:cBhvr>
                                        <p:cTn id="76" dur="500" tmFilter="0, 0; .2, .5; .8, .5; 1, 0"/>
                                        <p:tgtEl>
                                          <p:spTgt spid="31"/>
                                        </p:tgtEl>
                                      </p:cBhvr>
                                    </p:animEffect>
                                    <p:animScale>
                                      <p:cBhvr>
                                        <p:cTn id="77" dur="250" autoRev="1" fill="hold"/>
                                        <p:tgtEl>
                                          <p:spTgt spid="31"/>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grpId="1" nodeType="clickEffect">
                                  <p:stCondLst>
                                    <p:cond delay="0"/>
                                  </p:stCondLst>
                                  <p:childTnLst>
                                    <p:animEffect transition="out" filter="fade">
                                      <p:cBhvr>
                                        <p:cTn id="81" dur="500" tmFilter="0, 0; .2, .5; .8, .5; 1, 0"/>
                                        <p:tgtEl>
                                          <p:spTgt spid="34"/>
                                        </p:tgtEl>
                                      </p:cBhvr>
                                    </p:animEffect>
                                    <p:animScale>
                                      <p:cBhvr>
                                        <p:cTn id="82" dur="250" autoRev="1" fill="hold"/>
                                        <p:tgtEl>
                                          <p:spTgt spid="34"/>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6" presetClass="emph" presetSubtype="0" fill="hold" grpId="1" nodeType="clickEffect">
                                  <p:stCondLst>
                                    <p:cond delay="0"/>
                                  </p:stCondLst>
                                  <p:childTnLst>
                                    <p:animEffect transition="out" filter="fade">
                                      <p:cBhvr>
                                        <p:cTn id="86" dur="500" tmFilter="0, 0; .2, .5; .8, .5; 1, 0"/>
                                        <p:tgtEl>
                                          <p:spTgt spid="37"/>
                                        </p:tgtEl>
                                      </p:cBhvr>
                                    </p:animEffect>
                                    <p:animScale>
                                      <p:cBhvr>
                                        <p:cTn id="87" dur="250" autoRev="1" fill="hold"/>
                                        <p:tgtEl>
                                          <p:spTgt spid="37"/>
                                        </p:tgtEl>
                                      </p:cBhvr>
                                      <p:by x="105000" y="105000"/>
                                    </p:animScale>
                                  </p:childTnLst>
                                </p:cTn>
                              </p:par>
                            </p:childTnLst>
                          </p:cTn>
                        </p:par>
                      </p:childTnLst>
                    </p:cTn>
                  </p:par>
                  <p:par>
                    <p:cTn id="88" fill="hold">
                      <p:stCondLst>
                        <p:cond delay="indefinite"/>
                      </p:stCondLst>
                      <p:childTnLst>
                        <p:par>
                          <p:cTn id="89" fill="hold">
                            <p:stCondLst>
                              <p:cond delay="0"/>
                            </p:stCondLst>
                            <p:childTnLst>
                              <p:par>
                                <p:cTn id="90" presetID="26" presetClass="emph" presetSubtype="0" fill="hold" grpId="1" nodeType="clickEffect">
                                  <p:stCondLst>
                                    <p:cond delay="0"/>
                                  </p:stCondLst>
                                  <p:childTnLst>
                                    <p:animEffect transition="out" filter="fade">
                                      <p:cBhvr>
                                        <p:cTn id="91" dur="500" tmFilter="0, 0; .2, .5; .8, .5; 1, 0"/>
                                        <p:tgtEl>
                                          <p:spTgt spid="40"/>
                                        </p:tgtEl>
                                      </p:cBhvr>
                                    </p:animEffect>
                                    <p:animScale>
                                      <p:cBhvr>
                                        <p:cTn id="92" dur="250" autoRev="1" fill="hold"/>
                                        <p:tgtEl>
                                          <p:spTgt spid="40"/>
                                        </p:tgtEl>
                                      </p:cBhvr>
                                      <p:by x="105000" y="105000"/>
                                    </p:animScale>
                                  </p:childTnLst>
                                </p:cTn>
                              </p:par>
                            </p:childTnLst>
                          </p:cTn>
                        </p:par>
                      </p:childTnLst>
                    </p:cTn>
                  </p:par>
                  <p:par>
                    <p:cTn id="93" fill="hold">
                      <p:stCondLst>
                        <p:cond delay="indefinite"/>
                      </p:stCondLst>
                      <p:childTnLst>
                        <p:par>
                          <p:cTn id="94" fill="hold">
                            <p:stCondLst>
                              <p:cond delay="0"/>
                            </p:stCondLst>
                            <p:childTnLst>
                              <p:par>
                                <p:cTn id="95" presetID="26" presetClass="emph" presetSubtype="0" fill="hold" grpId="1" nodeType="clickEffect">
                                  <p:stCondLst>
                                    <p:cond delay="0"/>
                                  </p:stCondLst>
                                  <p:childTnLst>
                                    <p:animEffect transition="out" filter="fade">
                                      <p:cBhvr>
                                        <p:cTn id="96" dur="500" tmFilter="0, 0; .2, .5; .8, .5; 1, 0"/>
                                        <p:tgtEl>
                                          <p:spTgt spid="43"/>
                                        </p:tgtEl>
                                      </p:cBhvr>
                                    </p:animEffect>
                                    <p:animScale>
                                      <p:cBhvr>
                                        <p:cTn id="97" dur="250" autoRev="1" fill="hold"/>
                                        <p:tgtEl>
                                          <p:spTgt spid="43"/>
                                        </p:tgtEl>
                                      </p:cBhvr>
                                      <p:by x="105000" y="105000"/>
                                    </p:animScale>
                                  </p:childTnLst>
                                </p:cTn>
                              </p:par>
                            </p:childTnLst>
                          </p:cTn>
                        </p:par>
                        <p:par>
                          <p:cTn id="98" fill="hold">
                            <p:stCondLst>
                              <p:cond delay="500"/>
                            </p:stCondLst>
                            <p:childTnLst>
                              <p:par>
                                <p:cTn id="99" presetID="53" presetClass="entr" presetSubtype="16" fill="hold" grpId="0" nodeType="afterEffect">
                                  <p:stCondLst>
                                    <p:cond delay="0"/>
                                  </p:stCondLst>
                                  <p:childTnLst>
                                    <p:set>
                                      <p:cBhvr>
                                        <p:cTn id="100" dur="1" fill="hold">
                                          <p:stCondLst>
                                            <p:cond delay="0"/>
                                          </p:stCondLst>
                                        </p:cTn>
                                        <p:tgtEl>
                                          <p:spTgt spid="53"/>
                                        </p:tgtEl>
                                        <p:attrNameLst>
                                          <p:attrName>style.visibility</p:attrName>
                                        </p:attrNameLst>
                                      </p:cBhvr>
                                      <p:to>
                                        <p:strVal val="visible"/>
                                      </p:to>
                                    </p:set>
                                    <p:anim calcmode="lin" valueType="num">
                                      <p:cBhvr>
                                        <p:cTn id="101" dur="500" fill="hold"/>
                                        <p:tgtEl>
                                          <p:spTgt spid="53"/>
                                        </p:tgtEl>
                                        <p:attrNameLst>
                                          <p:attrName>ppt_w</p:attrName>
                                        </p:attrNameLst>
                                      </p:cBhvr>
                                      <p:tavLst>
                                        <p:tav tm="0">
                                          <p:val>
                                            <p:fltVal val="0"/>
                                          </p:val>
                                        </p:tav>
                                        <p:tav tm="100000">
                                          <p:val>
                                            <p:strVal val="#ppt_w"/>
                                          </p:val>
                                        </p:tav>
                                      </p:tavLst>
                                    </p:anim>
                                    <p:anim calcmode="lin" valueType="num">
                                      <p:cBhvr>
                                        <p:cTn id="102" dur="500" fill="hold"/>
                                        <p:tgtEl>
                                          <p:spTgt spid="53"/>
                                        </p:tgtEl>
                                        <p:attrNameLst>
                                          <p:attrName>ppt_h</p:attrName>
                                        </p:attrNameLst>
                                      </p:cBhvr>
                                      <p:tavLst>
                                        <p:tav tm="0">
                                          <p:val>
                                            <p:fltVal val="0"/>
                                          </p:val>
                                        </p:tav>
                                        <p:tav tm="100000">
                                          <p:val>
                                            <p:strVal val="#ppt_h"/>
                                          </p:val>
                                        </p:tav>
                                      </p:tavLst>
                                    </p:anim>
                                    <p:animEffect transition="in" filter="fade">
                                      <p:cBhvr>
                                        <p:cTn id="103" dur="500"/>
                                        <p:tgtEl>
                                          <p:spTgt spid="5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53"/>
                                        </p:tgtEl>
                                      </p:cBhvr>
                                    </p:animEffect>
                                    <p:set>
                                      <p:cBhvr>
                                        <p:cTn id="108" dur="1" fill="hold">
                                          <p:stCondLst>
                                            <p:cond delay="499"/>
                                          </p:stCondLst>
                                        </p:cTn>
                                        <p:tgtEl>
                                          <p:spTgt spid="53"/>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26" presetClass="emph" presetSubtype="0" fill="hold" grpId="1" nodeType="clickEffect">
                                  <p:stCondLst>
                                    <p:cond delay="0"/>
                                  </p:stCondLst>
                                  <p:childTnLst>
                                    <p:animEffect transition="out" filter="fade">
                                      <p:cBhvr>
                                        <p:cTn id="112" dur="500" tmFilter="0, 0; .2, .5; .8, .5; 1, 0"/>
                                        <p:tgtEl>
                                          <p:spTgt spid="46"/>
                                        </p:tgtEl>
                                      </p:cBhvr>
                                    </p:animEffect>
                                    <p:animScale>
                                      <p:cBhvr>
                                        <p:cTn id="113" dur="250" autoRev="1" fill="hold"/>
                                        <p:tgtEl>
                                          <p:spTgt spid="46"/>
                                        </p:tgtEl>
                                      </p:cBhvr>
                                      <p:by x="105000" y="105000"/>
                                    </p:animScale>
                                  </p:childTnLst>
                                </p:cTn>
                              </p:par>
                              <p:par>
                                <p:cTn id="114" presetID="53" presetClass="entr" presetSubtype="16" fill="hold" nodeType="withEffect">
                                  <p:stCondLst>
                                    <p:cond delay="0"/>
                                  </p:stCondLst>
                                  <p:childTnLst>
                                    <p:set>
                                      <p:cBhvr>
                                        <p:cTn id="115" dur="1" fill="hold">
                                          <p:stCondLst>
                                            <p:cond delay="0"/>
                                          </p:stCondLst>
                                        </p:cTn>
                                        <p:tgtEl>
                                          <p:spTgt spid="2"/>
                                        </p:tgtEl>
                                        <p:attrNameLst>
                                          <p:attrName>style.visibility</p:attrName>
                                        </p:attrNameLst>
                                      </p:cBhvr>
                                      <p:to>
                                        <p:strVal val="visible"/>
                                      </p:to>
                                    </p:set>
                                    <p:anim calcmode="lin" valueType="num">
                                      <p:cBhvr>
                                        <p:cTn id="116" dur="500" fill="hold"/>
                                        <p:tgtEl>
                                          <p:spTgt spid="2"/>
                                        </p:tgtEl>
                                        <p:attrNameLst>
                                          <p:attrName>ppt_w</p:attrName>
                                        </p:attrNameLst>
                                      </p:cBhvr>
                                      <p:tavLst>
                                        <p:tav tm="0">
                                          <p:val>
                                            <p:fltVal val="0"/>
                                          </p:val>
                                        </p:tav>
                                        <p:tav tm="100000">
                                          <p:val>
                                            <p:strVal val="#ppt_w"/>
                                          </p:val>
                                        </p:tav>
                                      </p:tavLst>
                                    </p:anim>
                                    <p:anim calcmode="lin" valueType="num">
                                      <p:cBhvr>
                                        <p:cTn id="117" dur="500" fill="hold"/>
                                        <p:tgtEl>
                                          <p:spTgt spid="2"/>
                                        </p:tgtEl>
                                        <p:attrNameLst>
                                          <p:attrName>ppt_h</p:attrName>
                                        </p:attrNameLst>
                                      </p:cBhvr>
                                      <p:tavLst>
                                        <p:tav tm="0">
                                          <p:val>
                                            <p:fltVal val="0"/>
                                          </p:val>
                                        </p:tav>
                                        <p:tav tm="100000">
                                          <p:val>
                                            <p:strVal val="#ppt_h"/>
                                          </p:val>
                                        </p:tav>
                                      </p:tavLst>
                                    </p:anim>
                                    <p:animEffect transition="in" filter="fade">
                                      <p:cBhvr>
                                        <p:cTn id="118" dur="500"/>
                                        <p:tgtEl>
                                          <p:spTgt spid="2"/>
                                        </p:tgtEl>
                                      </p:cBhvr>
                                    </p:animEffect>
                                  </p:childTnLst>
                                </p:cTn>
                              </p:par>
                              <p:par>
                                <p:cTn id="119" presetID="10" presetClass="exit" presetSubtype="0" fill="hold" nodeType="withEffect">
                                  <p:stCondLst>
                                    <p:cond delay="0"/>
                                  </p:stCondLst>
                                  <p:childTnLst>
                                    <p:animEffect transition="out" filter="fade">
                                      <p:cBhvr>
                                        <p:cTn id="120" dur="500"/>
                                        <p:tgtEl>
                                          <p:spTgt spid="2"/>
                                        </p:tgtEl>
                                      </p:cBhvr>
                                    </p:animEffect>
                                    <p:set>
                                      <p:cBhvr>
                                        <p:cTn id="12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1" grpId="1" bldLvl="0" animBg="1"/>
      <p:bldP spid="34" grpId="0" bldLvl="0" animBg="1"/>
      <p:bldP spid="34" grpId="1" bldLvl="0" animBg="1"/>
      <p:bldP spid="37" grpId="0" bldLvl="0" animBg="1"/>
      <p:bldP spid="37" grpId="1" bldLvl="0" animBg="1"/>
      <p:bldP spid="40" grpId="0" bldLvl="0" animBg="1"/>
      <p:bldP spid="40" grpId="1" bldLvl="0" animBg="1"/>
      <p:bldP spid="43" grpId="0" bldLvl="0" animBg="1"/>
      <p:bldP spid="43" grpId="1" bldLvl="0" animBg="1"/>
      <p:bldP spid="46" grpId="0" bldLvl="0" animBg="1"/>
      <p:bldP spid="46" grpId="1" bldLvl="0" animBg="1"/>
      <p:bldP spid="53" grpId="0"/>
      <p:bldP spid="5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L 形 29"/>
          <p:cNvSpPr/>
          <p:nvPr/>
        </p:nvSpPr>
        <p:spPr>
          <a:xfrm rot="5400000">
            <a:off x="575549" y="2981525"/>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1" name="任意多边形 30"/>
          <p:cNvSpPr/>
          <p:nvPr/>
        </p:nvSpPr>
        <p:spPr>
          <a:xfrm>
            <a:off x="445118" y="3370002"/>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微支付</a:t>
            </a:r>
            <a:endParaRPr lang="zh-CN" altLang="en-US" sz="1755" kern="1200" dirty="0" smtClean="0">
              <a:latin typeface="微软雅黑" panose="020B0503020204020204" pitchFamily="34" charset="-122"/>
              <a:ea typeface="微软雅黑" panose="020B0503020204020204" pitchFamily="34" charset="-122"/>
            </a:endParaRPr>
          </a:p>
        </p:txBody>
      </p:sp>
      <p:sp>
        <p:nvSpPr>
          <p:cNvPr id="32" name="等腰三角形 31"/>
          <p:cNvSpPr/>
          <p:nvPr/>
        </p:nvSpPr>
        <p:spPr>
          <a:xfrm>
            <a:off x="1397462" y="2885803"/>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33" name="L 形 32"/>
          <p:cNvSpPr/>
          <p:nvPr/>
        </p:nvSpPr>
        <p:spPr>
          <a:xfrm rot="5400000">
            <a:off x="2012534" y="2625941"/>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34" name="任意多边形 33"/>
          <p:cNvSpPr/>
          <p:nvPr/>
        </p:nvSpPr>
        <p:spPr>
          <a:xfrm>
            <a:off x="1882103" y="3014418"/>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自定义</a:t>
            </a:r>
            <a:endParaRPr lang="zh-CN" altLang="en-US" sz="1755" kern="1200" dirty="0" smtClean="0">
              <a:latin typeface="微软雅黑" panose="020B0503020204020204" pitchFamily="34" charset="-122"/>
              <a:ea typeface="微软雅黑" panose="020B0503020204020204" pitchFamily="34" charset="-122"/>
            </a:endParaRPr>
          </a:p>
        </p:txBody>
      </p:sp>
      <p:sp>
        <p:nvSpPr>
          <p:cNvPr id="35" name="等腰三角形 34"/>
          <p:cNvSpPr/>
          <p:nvPr/>
        </p:nvSpPr>
        <p:spPr>
          <a:xfrm>
            <a:off x="2834448" y="2530219"/>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6" name="L 形 35"/>
          <p:cNvSpPr/>
          <p:nvPr/>
        </p:nvSpPr>
        <p:spPr>
          <a:xfrm rot="5400000">
            <a:off x="3449519" y="2270358"/>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37" name="任意多边形 36"/>
          <p:cNvSpPr/>
          <p:nvPr/>
        </p:nvSpPr>
        <p:spPr>
          <a:xfrm>
            <a:off x="3319088" y="2658836"/>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大容量</a:t>
            </a:r>
            <a:endParaRPr lang="zh-CN" altLang="en-US" sz="1755" kern="1200" dirty="0" smtClean="0">
              <a:latin typeface="微软雅黑" panose="020B0503020204020204" pitchFamily="34" charset="-122"/>
              <a:ea typeface="微软雅黑" panose="020B0503020204020204" pitchFamily="34" charset="-122"/>
            </a:endParaRPr>
          </a:p>
        </p:txBody>
      </p:sp>
      <p:sp>
        <p:nvSpPr>
          <p:cNvPr id="38" name="等腰三角形 37"/>
          <p:cNvSpPr/>
          <p:nvPr/>
        </p:nvSpPr>
        <p:spPr>
          <a:xfrm>
            <a:off x="4271433" y="2174637"/>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9" name="L 形 38"/>
          <p:cNvSpPr/>
          <p:nvPr/>
        </p:nvSpPr>
        <p:spPr>
          <a:xfrm rot="5400000">
            <a:off x="4886505" y="1914775"/>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40" name="任意多边形 39"/>
          <p:cNvSpPr/>
          <p:nvPr/>
        </p:nvSpPr>
        <p:spPr>
          <a:xfrm>
            <a:off x="4756074" y="2303252"/>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可拓展</a:t>
            </a:r>
            <a:endParaRPr lang="zh-CN" altLang="en-US" sz="1755" kern="1200" dirty="0" smtClean="0">
              <a:latin typeface="微软雅黑" panose="020B0503020204020204" pitchFamily="34" charset="-122"/>
              <a:ea typeface="微软雅黑" panose="020B0503020204020204" pitchFamily="34" charset="-122"/>
            </a:endParaRPr>
          </a:p>
        </p:txBody>
      </p:sp>
      <p:sp>
        <p:nvSpPr>
          <p:cNvPr id="41" name="等腰三角形 40"/>
          <p:cNvSpPr/>
          <p:nvPr/>
        </p:nvSpPr>
        <p:spPr>
          <a:xfrm>
            <a:off x="5708418" y="1819053"/>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42" name="L 形 41"/>
          <p:cNvSpPr/>
          <p:nvPr/>
        </p:nvSpPr>
        <p:spPr>
          <a:xfrm rot="5400000">
            <a:off x="6323489" y="1559191"/>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43" name="任意多边形 42"/>
          <p:cNvSpPr/>
          <p:nvPr/>
        </p:nvSpPr>
        <p:spPr>
          <a:xfrm>
            <a:off x="6193058" y="1947668"/>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1755" kern="1200" dirty="0" smtClean="0">
                <a:latin typeface="微软雅黑" panose="020B0503020204020204" pitchFamily="34" charset="-122"/>
                <a:ea typeface="微软雅黑" panose="020B0503020204020204" pitchFamily="34" charset="-122"/>
              </a:rPr>
              <a:t>多功能</a:t>
            </a:r>
            <a:endParaRPr lang="zh-CN" altLang="en-US" sz="1755" kern="1200" dirty="0" smtClean="0">
              <a:latin typeface="微软雅黑" panose="020B0503020204020204" pitchFamily="34" charset="-122"/>
              <a:ea typeface="微软雅黑" panose="020B0503020204020204" pitchFamily="34" charset="-122"/>
            </a:endParaRPr>
          </a:p>
        </p:txBody>
      </p:sp>
      <p:sp>
        <p:nvSpPr>
          <p:cNvPr id="44" name="等腰三角形 43"/>
          <p:cNvSpPr/>
          <p:nvPr/>
        </p:nvSpPr>
        <p:spPr>
          <a:xfrm>
            <a:off x="7145404" y="1463470"/>
            <a:ext cx="221475" cy="221475"/>
          </a:xfrm>
          <a:prstGeom prst="triangle">
            <a:avLst>
              <a:gd name="adj" fmla="val 100000"/>
            </a:avLst>
          </a:prstGeom>
          <a:scene3d>
            <a:camera prst="orthographicFront"/>
            <a:lightRig rig="flat" dir="t"/>
          </a:scene3d>
          <a:sp3d prstMaterial="plastic">
            <a:bevelT w="120900" h="88900"/>
            <a:bevelB w="88900" h="31750" prst="angle"/>
          </a:sp3d>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45" name="L 形 44"/>
          <p:cNvSpPr/>
          <p:nvPr/>
        </p:nvSpPr>
        <p:spPr>
          <a:xfrm rot="5400000">
            <a:off x="7760474" y="1203608"/>
            <a:ext cx="781375" cy="1300191"/>
          </a:xfrm>
          <a:prstGeom prst="corner">
            <a:avLst>
              <a:gd name="adj1" fmla="val 16120"/>
              <a:gd name="adj2" fmla="val 16110"/>
            </a:avLst>
          </a:pr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6" name="任意多边形 45"/>
          <p:cNvSpPr/>
          <p:nvPr/>
        </p:nvSpPr>
        <p:spPr>
          <a:xfrm>
            <a:off x="7630043" y="1592085"/>
            <a:ext cx="1173820" cy="1028921"/>
          </a:xfrm>
          <a:custGeom>
            <a:avLst/>
            <a:gdLst>
              <a:gd name="connsiteX0" fmla="*/ 0 w 1003873"/>
              <a:gd name="connsiteY0" fmla="*/ 0 h 879953"/>
              <a:gd name="connsiteX1" fmla="*/ 1003873 w 1003873"/>
              <a:gd name="connsiteY1" fmla="*/ 0 h 879953"/>
              <a:gd name="connsiteX2" fmla="*/ 1003873 w 1003873"/>
              <a:gd name="connsiteY2" fmla="*/ 879953 h 879953"/>
              <a:gd name="connsiteX3" fmla="*/ 0 w 1003873"/>
              <a:gd name="connsiteY3" fmla="*/ 879953 h 879953"/>
              <a:gd name="connsiteX4" fmla="*/ 0 w 1003873"/>
              <a:gd name="connsiteY4" fmla="*/ 0 h 87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73" h="879953">
                <a:moveTo>
                  <a:pt x="0" y="0"/>
                </a:moveTo>
                <a:lnTo>
                  <a:pt x="1003873" y="0"/>
                </a:lnTo>
                <a:lnTo>
                  <a:pt x="1003873" y="879953"/>
                </a:lnTo>
                <a:lnTo>
                  <a:pt x="0" y="8799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824" tIns="66824" rIns="66824" bIns="66824" numCol="1" spcCol="1270" anchor="t" anchorCtr="0">
            <a:noAutofit/>
          </a:bodyPr>
          <a:lstStyle/>
          <a:p>
            <a:pPr lvl="0" algn="l" defTabSz="666750">
              <a:lnSpc>
                <a:spcPct val="90000"/>
              </a:lnSpc>
              <a:spcBef>
                <a:spcPct val="0"/>
              </a:spcBef>
              <a:spcAft>
                <a:spcPct val="35000"/>
              </a:spcAft>
            </a:pPr>
            <a:r>
              <a:rPr lang="zh-CN" altLang="en-US" sz="2200" b="1" kern="1200" dirty="0" smtClean="0">
                <a:solidFill>
                  <a:srgbClr val="A5302D"/>
                </a:solidFill>
                <a:latin typeface="微软雅黑" panose="020B0503020204020204" pitchFamily="34" charset="-122"/>
                <a:ea typeface="微软雅黑" panose="020B0503020204020204" pitchFamily="34" charset="-122"/>
              </a:rPr>
              <a:t>全兼容</a:t>
            </a:r>
            <a:endParaRPr lang="zh-CN" altLang="en-US" sz="2200" b="1" kern="1200" dirty="0" smtClean="0">
              <a:solidFill>
                <a:srgbClr val="A5302D"/>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83025" y="2907570"/>
            <a:ext cx="6302708" cy="4141348"/>
          </a:xfrm>
          <a:prstGeom prst="rect">
            <a:avLst/>
          </a:prstGeom>
          <a:ln>
            <a:noFill/>
          </a:ln>
          <a:effectLst>
            <a:outerShdw blurRad="292100" dist="139700" dir="2700000" algn="tl" rotWithShape="0">
              <a:srgbClr val="333333">
                <a:alpha val="65000"/>
              </a:srgbClr>
            </a:outerShdw>
          </a:effectLst>
        </p:spPr>
      </p:pic>
      <p:sp>
        <p:nvSpPr>
          <p:cNvPr id="54" name="矩形 53"/>
          <p:cNvSpPr/>
          <p:nvPr/>
        </p:nvSpPr>
        <p:spPr>
          <a:xfrm>
            <a:off x="5624799" y="4311146"/>
            <a:ext cx="3146156" cy="741045"/>
          </a:xfrm>
          <a:prstGeom prst="rect">
            <a:avLst/>
          </a:prstGeom>
        </p:spPr>
        <p:txBody>
          <a:bodyPr wrap="square">
            <a:spAutoFit/>
          </a:bodyPr>
          <a:lstStyle/>
          <a:p>
            <a:r>
              <a:rPr lang="en-US" altLang="zh-CN" sz="1405" b="1" dirty="0" smtClean="0">
                <a:latin typeface="微软雅黑" panose="020B0503020204020204" pitchFamily="34" charset="-122"/>
                <a:ea typeface="微软雅黑" panose="020B0503020204020204" pitchFamily="34" charset="-122"/>
              </a:rPr>
              <a:t>      </a:t>
            </a:r>
            <a:r>
              <a:rPr lang="zh-CN" altLang="zh-CN" sz="1405" b="1" dirty="0" smtClean="0">
                <a:latin typeface="微软雅黑" panose="020B0503020204020204" pitchFamily="34" charset="-122"/>
                <a:ea typeface="微软雅黑" panose="020B0503020204020204" pitchFamily="34" charset="-122"/>
              </a:rPr>
              <a:t>支持</a:t>
            </a:r>
            <a:r>
              <a:rPr lang="en-US" altLang="zh-CN" sz="1405" b="1" dirty="0">
                <a:latin typeface="微软雅黑" panose="020B0503020204020204" pitchFamily="34" charset="-122"/>
                <a:ea typeface="微软雅黑" panose="020B0503020204020204" pitchFamily="34" charset="-122"/>
              </a:rPr>
              <a:t>CPU</a:t>
            </a:r>
            <a:r>
              <a:rPr lang="zh-CN" altLang="zh-CN" sz="1405" b="1" dirty="0">
                <a:latin typeface="微软雅黑" panose="020B0503020204020204" pitchFamily="34" charset="-122"/>
                <a:ea typeface="微软雅黑" panose="020B0503020204020204" pitchFamily="34" charset="-122"/>
              </a:rPr>
              <a:t>、</a:t>
            </a:r>
            <a:r>
              <a:rPr lang="en-US" altLang="zh-CN" sz="1405" b="1" dirty="0">
                <a:latin typeface="微软雅黑" panose="020B0503020204020204" pitchFamily="34" charset="-122"/>
                <a:ea typeface="微软雅黑" panose="020B0503020204020204" pitchFamily="34" charset="-122"/>
              </a:rPr>
              <a:t>NFC</a:t>
            </a:r>
            <a:r>
              <a:rPr lang="zh-CN" altLang="zh-CN" sz="1405" b="1" dirty="0">
                <a:latin typeface="微软雅黑" panose="020B0503020204020204" pitchFamily="34" charset="-122"/>
                <a:ea typeface="微软雅黑" panose="020B0503020204020204" pitchFamily="34" charset="-122"/>
              </a:rPr>
              <a:t>、</a:t>
            </a:r>
            <a:r>
              <a:rPr lang="en-US" altLang="zh-CN" sz="1405" b="1" dirty="0">
                <a:latin typeface="微软雅黑" panose="020B0503020204020204" pitchFamily="34" charset="-122"/>
                <a:ea typeface="微软雅黑" panose="020B0503020204020204" pitchFamily="34" charset="-122"/>
              </a:rPr>
              <a:t>IC</a:t>
            </a:r>
            <a:r>
              <a:rPr lang="zh-CN" altLang="zh-CN" sz="1405" b="1" dirty="0">
                <a:latin typeface="微软雅黑" panose="020B0503020204020204" pitchFamily="34" charset="-122"/>
                <a:ea typeface="微软雅黑" panose="020B0503020204020204" pitchFamily="34" charset="-122"/>
              </a:rPr>
              <a:t>、</a:t>
            </a:r>
            <a:r>
              <a:rPr lang="en-US" altLang="zh-CN" sz="1405" b="1" dirty="0">
                <a:latin typeface="微软雅黑" panose="020B0503020204020204" pitchFamily="34" charset="-122"/>
                <a:ea typeface="微软雅黑" panose="020B0503020204020204" pitchFamily="34" charset="-122"/>
              </a:rPr>
              <a:t>ID</a:t>
            </a:r>
            <a:r>
              <a:rPr lang="zh-CN" altLang="zh-CN" sz="1405" b="1" dirty="0">
                <a:latin typeface="微软雅黑" panose="020B0503020204020204" pitchFamily="34" charset="-122"/>
                <a:ea typeface="微软雅黑" panose="020B0503020204020204" pitchFamily="34" charset="-122"/>
              </a:rPr>
              <a:t>等多重卡片类型，并可以与传统卡得消费系统进行兼容使用。</a:t>
            </a:r>
            <a:endParaRPr lang="zh-CN" altLang="en-US" sz="1405" b="1" dirty="0">
              <a:latin typeface="微软雅黑" panose="020B0503020204020204" pitchFamily="34" charset="-122"/>
              <a:ea typeface="微软雅黑" panose="020B0503020204020204" pitchFamily="34" charset="-122"/>
            </a:endParaRPr>
          </a:p>
        </p:txBody>
      </p:sp>
      <p:grpSp>
        <p:nvGrpSpPr>
          <p:cNvPr id="55" name="组合 54"/>
          <p:cNvGrpSpPr/>
          <p:nvPr/>
        </p:nvGrpSpPr>
        <p:grpSpPr>
          <a:xfrm rot="0">
            <a:off x="250222" y="605813"/>
            <a:ext cx="10080000" cy="417928"/>
            <a:chOff x="214282" y="142856"/>
            <a:chExt cx="7598078" cy="357190"/>
          </a:xfrm>
        </p:grpSpPr>
        <p:sp>
          <p:nvSpPr>
            <p:cNvPr id="58" name="TextBox 57"/>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Ebrima" panose="02000000000000000000" pitchFamily="2" charset="0"/>
                  <a:ea typeface="微软雅黑" panose="020B0503020204020204" pitchFamily="34" charset="-122"/>
                  <a:cs typeface="Ebrima" panose="02000000000000000000" pitchFamily="2" charset="0"/>
                </a:rPr>
                <a:t>消费</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六大特点</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59" name="矩形 58"/>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0" name="矩形 59"/>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61" name="直接连接符 60"/>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0-#ppt_w/2"/>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0-#ppt_w/2"/>
                                          </p:val>
                                        </p:tav>
                                        <p:tav tm="100000">
                                          <p:val>
                                            <p:strVal val="#ppt_x"/>
                                          </p:val>
                                        </p:tav>
                                      </p:tavLst>
                                    </p:anim>
                                    <p:anim calcmode="lin" valueType="num">
                                      <p:cBhvr additive="base">
                                        <p:cTn id="28" dur="500" fill="hold"/>
                                        <p:tgtEl>
                                          <p:spTgt spid="36"/>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0-#ppt_w/2"/>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0-#ppt_w/2"/>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0-#ppt_w/2"/>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par>
                                <p:cTn id="41" presetID="2" presetClass="entr" presetSubtype="12"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0-#ppt_w/2"/>
                                          </p:val>
                                        </p:tav>
                                        <p:tav tm="100000">
                                          <p:val>
                                            <p:strVal val="#ppt_x"/>
                                          </p:val>
                                        </p:tav>
                                      </p:tavLst>
                                    </p:anim>
                                    <p:anim calcmode="lin" valueType="num">
                                      <p:cBhvr additive="base">
                                        <p:cTn id="44" dur="500" fill="hold"/>
                                        <p:tgtEl>
                                          <p:spTgt spid="40"/>
                                        </p:tgtEl>
                                        <p:attrNameLst>
                                          <p:attrName>ppt_y</p:attrName>
                                        </p:attrNameLst>
                                      </p:cBhvr>
                                      <p:tavLst>
                                        <p:tav tm="0">
                                          <p:val>
                                            <p:strVal val="1+#ppt_h/2"/>
                                          </p:val>
                                        </p:tav>
                                        <p:tav tm="100000">
                                          <p:val>
                                            <p:strVal val="#ppt_y"/>
                                          </p:val>
                                        </p:tav>
                                      </p:tavLst>
                                    </p:anim>
                                  </p:childTnLst>
                                </p:cTn>
                              </p:par>
                              <p:par>
                                <p:cTn id="45" presetID="2" presetClass="entr" presetSubtype="12"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500" fill="hold"/>
                                        <p:tgtEl>
                                          <p:spTgt spid="41"/>
                                        </p:tgtEl>
                                        <p:attrNameLst>
                                          <p:attrName>ppt_x</p:attrName>
                                        </p:attrNameLst>
                                      </p:cBhvr>
                                      <p:tavLst>
                                        <p:tav tm="0">
                                          <p:val>
                                            <p:strVal val="0-#ppt_w/2"/>
                                          </p:val>
                                        </p:tav>
                                        <p:tav tm="100000">
                                          <p:val>
                                            <p:strVal val="#ppt_x"/>
                                          </p:val>
                                        </p:tav>
                                      </p:tavLst>
                                    </p:anim>
                                    <p:anim calcmode="lin" valueType="num">
                                      <p:cBhvr additive="base">
                                        <p:cTn id="48" dur="500" fill="hold"/>
                                        <p:tgtEl>
                                          <p:spTgt spid="41"/>
                                        </p:tgtEl>
                                        <p:attrNameLst>
                                          <p:attrName>ppt_y</p:attrName>
                                        </p:attrNameLst>
                                      </p:cBhvr>
                                      <p:tavLst>
                                        <p:tav tm="0">
                                          <p:val>
                                            <p:strVal val="1+#ppt_h/2"/>
                                          </p:val>
                                        </p:tav>
                                        <p:tav tm="100000">
                                          <p:val>
                                            <p:strVal val="#ppt_y"/>
                                          </p:val>
                                        </p:tav>
                                      </p:tavLst>
                                    </p:anim>
                                  </p:childTnLst>
                                </p:cTn>
                              </p:par>
                              <p:par>
                                <p:cTn id="49" presetID="2" presetClass="entr" presetSubtype="12"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fill="hold"/>
                                        <p:tgtEl>
                                          <p:spTgt spid="42"/>
                                        </p:tgtEl>
                                        <p:attrNameLst>
                                          <p:attrName>ppt_x</p:attrName>
                                        </p:attrNameLst>
                                      </p:cBhvr>
                                      <p:tavLst>
                                        <p:tav tm="0">
                                          <p:val>
                                            <p:strVal val="0-#ppt_w/2"/>
                                          </p:val>
                                        </p:tav>
                                        <p:tav tm="100000">
                                          <p:val>
                                            <p:strVal val="#ppt_x"/>
                                          </p:val>
                                        </p:tav>
                                      </p:tavLst>
                                    </p:anim>
                                    <p:anim calcmode="lin" valueType="num">
                                      <p:cBhvr additive="base">
                                        <p:cTn id="52" dur="500" fill="hold"/>
                                        <p:tgtEl>
                                          <p:spTgt spid="42"/>
                                        </p:tgtEl>
                                        <p:attrNameLst>
                                          <p:attrName>ppt_y</p:attrName>
                                        </p:attrNameLst>
                                      </p:cBhvr>
                                      <p:tavLst>
                                        <p:tav tm="0">
                                          <p:val>
                                            <p:strVal val="1+#ppt_h/2"/>
                                          </p:val>
                                        </p:tav>
                                        <p:tav tm="100000">
                                          <p:val>
                                            <p:strVal val="#ppt_y"/>
                                          </p:val>
                                        </p:tav>
                                      </p:tavLst>
                                    </p:anim>
                                  </p:childTnLst>
                                </p:cTn>
                              </p:par>
                              <p:par>
                                <p:cTn id="53" presetID="2" presetClass="entr" presetSubtype="12"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fill="hold"/>
                                        <p:tgtEl>
                                          <p:spTgt spid="43"/>
                                        </p:tgtEl>
                                        <p:attrNameLst>
                                          <p:attrName>ppt_x</p:attrName>
                                        </p:attrNameLst>
                                      </p:cBhvr>
                                      <p:tavLst>
                                        <p:tav tm="0">
                                          <p:val>
                                            <p:strVal val="0-#ppt_w/2"/>
                                          </p:val>
                                        </p:tav>
                                        <p:tav tm="100000">
                                          <p:val>
                                            <p:strVal val="#ppt_x"/>
                                          </p:val>
                                        </p:tav>
                                      </p:tavLst>
                                    </p:anim>
                                    <p:anim calcmode="lin" valueType="num">
                                      <p:cBhvr additive="base">
                                        <p:cTn id="56" dur="500" fill="hold"/>
                                        <p:tgtEl>
                                          <p:spTgt spid="43"/>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0-#ppt_w/2"/>
                                          </p:val>
                                        </p:tav>
                                        <p:tav tm="100000">
                                          <p:val>
                                            <p:strVal val="#ppt_x"/>
                                          </p:val>
                                        </p:tav>
                                      </p:tavLst>
                                    </p:anim>
                                    <p:anim calcmode="lin" valueType="num">
                                      <p:cBhvr additive="base">
                                        <p:cTn id="60" dur="500" fill="hold"/>
                                        <p:tgtEl>
                                          <p:spTgt spid="44"/>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0-#ppt_w/2"/>
                                          </p:val>
                                        </p:tav>
                                        <p:tav tm="100000">
                                          <p:val>
                                            <p:strVal val="#ppt_x"/>
                                          </p:val>
                                        </p:tav>
                                      </p:tavLst>
                                    </p:anim>
                                    <p:anim calcmode="lin" valueType="num">
                                      <p:cBhvr additive="base">
                                        <p:cTn id="64" dur="500" fill="hold"/>
                                        <p:tgtEl>
                                          <p:spTgt spid="45"/>
                                        </p:tgtEl>
                                        <p:attrNameLst>
                                          <p:attrName>ppt_y</p:attrName>
                                        </p:attrNameLst>
                                      </p:cBhvr>
                                      <p:tavLst>
                                        <p:tav tm="0">
                                          <p:val>
                                            <p:strVal val="1+#ppt_h/2"/>
                                          </p:val>
                                        </p:tav>
                                        <p:tav tm="100000">
                                          <p:val>
                                            <p:strVal val="#ppt_y"/>
                                          </p:val>
                                        </p:tav>
                                      </p:tavLst>
                                    </p:anim>
                                  </p:childTnLst>
                                </p:cTn>
                              </p:par>
                              <p:par>
                                <p:cTn id="65" presetID="2" presetClass="entr" presetSubtype="12"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additive="base">
                                        <p:cTn id="67" dur="500" fill="hold"/>
                                        <p:tgtEl>
                                          <p:spTgt spid="46"/>
                                        </p:tgtEl>
                                        <p:attrNameLst>
                                          <p:attrName>ppt_x</p:attrName>
                                        </p:attrNameLst>
                                      </p:cBhvr>
                                      <p:tavLst>
                                        <p:tav tm="0">
                                          <p:val>
                                            <p:strVal val="0-#ppt_w/2"/>
                                          </p:val>
                                        </p:tav>
                                        <p:tav tm="100000">
                                          <p:val>
                                            <p:strVal val="#ppt_x"/>
                                          </p:val>
                                        </p:tav>
                                      </p:tavLst>
                                    </p:anim>
                                    <p:anim calcmode="lin" valueType="num">
                                      <p:cBhvr additive="base">
                                        <p:cTn id="68" dur="500" fill="hold"/>
                                        <p:tgtEl>
                                          <p:spTgt spid="46"/>
                                        </p:tgtEl>
                                        <p:attrNameLst>
                                          <p:attrName>ppt_y</p:attrName>
                                        </p:attrNameLst>
                                      </p:cBhvr>
                                      <p:tavLst>
                                        <p:tav tm="0">
                                          <p:val>
                                            <p:strVal val="1+#ppt_h/2"/>
                                          </p:val>
                                        </p:tav>
                                        <p:tav tm="100000">
                                          <p:val>
                                            <p:strVal val="#ppt_y"/>
                                          </p:val>
                                        </p:tav>
                                      </p:tavLst>
                                    </p:anim>
                                  </p:childTnLst>
                                </p:cTn>
                              </p:par>
                              <p:par>
                                <p:cTn id="69" presetID="2" presetClass="entr" presetSubtype="12"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0-#ppt_w/2"/>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grpId="1" nodeType="clickEffect">
                                  <p:stCondLst>
                                    <p:cond delay="0"/>
                                  </p:stCondLst>
                                  <p:childTnLst>
                                    <p:animEffect transition="out" filter="fade">
                                      <p:cBhvr>
                                        <p:cTn id="76" dur="500" tmFilter="0, 0; .2, .5; .8, .5; 1, 0"/>
                                        <p:tgtEl>
                                          <p:spTgt spid="31"/>
                                        </p:tgtEl>
                                      </p:cBhvr>
                                    </p:animEffect>
                                    <p:animScale>
                                      <p:cBhvr>
                                        <p:cTn id="77" dur="250" autoRev="1" fill="hold"/>
                                        <p:tgtEl>
                                          <p:spTgt spid="31"/>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grpId="1" nodeType="clickEffect">
                                  <p:stCondLst>
                                    <p:cond delay="0"/>
                                  </p:stCondLst>
                                  <p:childTnLst>
                                    <p:animEffect transition="out" filter="fade">
                                      <p:cBhvr>
                                        <p:cTn id="81" dur="500" tmFilter="0, 0; .2, .5; .8, .5; 1, 0"/>
                                        <p:tgtEl>
                                          <p:spTgt spid="34"/>
                                        </p:tgtEl>
                                      </p:cBhvr>
                                    </p:animEffect>
                                    <p:animScale>
                                      <p:cBhvr>
                                        <p:cTn id="82" dur="250" autoRev="1" fill="hold"/>
                                        <p:tgtEl>
                                          <p:spTgt spid="34"/>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6" presetClass="emph" presetSubtype="0" fill="hold" grpId="1" nodeType="clickEffect">
                                  <p:stCondLst>
                                    <p:cond delay="0"/>
                                  </p:stCondLst>
                                  <p:childTnLst>
                                    <p:animEffect transition="out" filter="fade">
                                      <p:cBhvr>
                                        <p:cTn id="86" dur="500" tmFilter="0, 0; .2, .5; .8, .5; 1, 0"/>
                                        <p:tgtEl>
                                          <p:spTgt spid="37"/>
                                        </p:tgtEl>
                                      </p:cBhvr>
                                    </p:animEffect>
                                    <p:animScale>
                                      <p:cBhvr>
                                        <p:cTn id="87" dur="250" autoRev="1" fill="hold"/>
                                        <p:tgtEl>
                                          <p:spTgt spid="37"/>
                                        </p:tgtEl>
                                      </p:cBhvr>
                                      <p:by x="105000" y="105000"/>
                                    </p:animScale>
                                  </p:childTnLst>
                                </p:cTn>
                              </p:par>
                            </p:childTnLst>
                          </p:cTn>
                        </p:par>
                      </p:childTnLst>
                    </p:cTn>
                  </p:par>
                  <p:par>
                    <p:cTn id="88" fill="hold">
                      <p:stCondLst>
                        <p:cond delay="indefinite"/>
                      </p:stCondLst>
                      <p:childTnLst>
                        <p:par>
                          <p:cTn id="89" fill="hold">
                            <p:stCondLst>
                              <p:cond delay="0"/>
                            </p:stCondLst>
                            <p:childTnLst>
                              <p:par>
                                <p:cTn id="90" presetID="26" presetClass="emph" presetSubtype="0" fill="hold" grpId="1" nodeType="clickEffect">
                                  <p:stCondLst>
                                    <p:cond delay="0"/>
                                  </p:stCondLst>
                                  <p:childTnLst>
                                    <p:animEffect transition="out" filter="fade">
                                      <p:cBhvr>
                                        <p:cTn id="91" dur="500" tmFilter="0, 0; .2, .5; .8, .5; 1, 0"/>
                                        <p:tgtEl>
                                          <p:spTgt spid="40"/>
                                        </p:tgtEl>
                                      </p:cBhvr>
                                    </p:animEffect>
                                    <p:animScale>
                                      <p:cBhvr>
                                        <p:cTn id="92" dur="250" autoRev="1" fill="hold"/>
                                        <p:tgtEl>
                                          <p:spTgt spid="40"/>
                                        </p:tgtEl>
                                      </p:cBhvr>
                                      <p:by x="105000" y="105000"/>
                                    </p:animScale>
                                  </p:childTnLst>
                                </p:cTn>
                              </p:par>
                            </p:childTnLst>
                          </p:cTn>
                        </p:par>
                      </p:childTnLst>
                    </p:cTn>
                  </p:par>
                  <p:par>
                    <p:cTn id="93" fill="hold">
                      <p:stCondLst>
                        <p:cond delay="indefinite"/>
                      </p:stCondLst>
                      <p:childTnLst>
                        <p:par>
                          <p:cTn id="94" fill="hold">
                            <p:stCondLst>
                              <p:cond delay="0"/>
                            </p:stCondLst>
                            <p:childTnLst>
                              <p:par>
                                <p:cTn id="95" presetID="26" presetClass="emph" presetSubtype="0" fill="hold" grpId="1" nodeType="clickEffect">
                                  <p:stCondLst>
                                    <p:cond delay="0"/>
                                  </p:stCondLst>
                                  <p:childTnLst>
                                    <p:animEffect transition="out" filter="fade">
                                      <p:cBhvr>
                                        <p:cTn id="96" dur="500" tmFilter="0, 0; .2, .5; .8, .5; 1, 0"/>
                                        <p:tgtEl>
                                          <p:spTgt spid="43"/>
                                        </p:tgtEl>
                                      </p:cBhvr>
                                    </p:animEffect>
                                    <p:animScale>
                                      <p:cBhvr>
                                        <p:cTn id="97" dur="250" autoRev="1" fill="hold"/>
                                        <p:tgtEl>
                                          <p:spTgt spid="43"/>
                                        </p:tgtEl>
                                      </p:cBhvr>
                                      <p:by x="105000" y="105000"/>
                                    </p:animScale>
                                  </p:childTnLst>
                                </p:cTn>
                              </p:par>
                            </p:childTnLst>
                          </p:cTn>
                        </p:par>
                      </p:childTnLst>
                    </p:cTn>
                  </p:par>
                  <p:par>
                    <p:cTn id="98" fill="hold">
                      <p:stCondLst>
                        <p:cond delay="indefinite"/>
                      </p:stCondLst>
                      <p:childTnLst>
                        <p:par>
                          <p:cTn id="99" fill="hold">
                            <p:stCondLst>
                              <p:cond delay="0"/>
                            </p:stCondLst>
                            <p:childTnLst>
                              <p:par>
                                <p:cTn id="100" presetID="26" presetClass="emph" presetSubtype="0" fill="hold" grpId="1" nodeType="clickEffect">
                                  <p:stCondLst>
                                    <p:cond delay="0"/>
                                  </p:stCondLst>
                                  <p:childTnLst>
                                    <p:animEffect transition="out" filter="fade">
                                      <p:cBhvr>
                                        <p:cTn id="101" dur="500" tmFilter="0, 0; .2, .5; .8, .5; 1, 0"/>
                                        <p:tgtEl>
                                          <p:spTgt spid="46"/>
                                        </p:tgtEl>
                                      </p:cBhvr>
                                    </p:animEffect>
                                    <p:animScale>
                                      <p:cBhvr>
                                        <p:cTn id="102" dur="250" autoRev="1" fill="hold"/>
                                        <p:tgtEl>
                                          <p:spTgt spid="46"/>
                                        </p:tgtEl>
                                      </p:cBhvr>
                                      <p:by x="105000" y="105000"/>
                                    </p:animScale>
                                  </p:childTnLst>
                                </p:cTn>
                              </p:par>
                            </p:childTnLst>
                          </p:cTn>
                        </p:par>
                        <p:par>
                          <p:cTn id="103" fill="hold">
                            <p:stCondLst>
                              <p:cond delay="500"/>
                            </p:stCondLst>
                            <p:childTnLst>
                              <p:par>
                                <p:cTn id="104" presetID="53" presetClass="entr" presetSubtype="16" fill="hold" grpId="0" nodeType="afterEffect">
                                  <p:stCondLst>
                                    <p:cond delay="0"/>
                                  </p:stCondLst>
                                  <p:childTnLst>
                                    <p:set>
                                      <p:cBhvr>
                                        <p:cTn id="105" dur="1" fill="hold">
                                          <p:stCondLst>
                                            <p:cond delay="0"/>
                                          </p:stCondLst>
                                        </p:cTn>
                                        <p:tgtEl>
                                          <p:spTgt spid="54"/>
                                        </p:tgtEl>
                                        <p:attrNameLst>
                                          <p:attrName>style.visibility</p:attrName>
                                        </p:attrNameLst>
                                      </p:cBhvr>
                                      <p:to>
                                        <p:strVal val="visible"/>
                                      </p:to>
                                    </p:set>
                                    <p:anim calcmode="lin" valueType="num">
                                      <p:cBhvr>
                                        <p:cTn id="106" dur="500" fill="hold"/>
                                        <p:tgtEl>
                                          <p:spTgt spid="54"/>
                                        </p:tgtEl>
                                        <p:attrNameLst>
                                          <p:attrName>ppt_w</p:attrName>
                                        </p:attrNameLst>
                                      </p:cBhvr>
                                      <p:tavLst>
                                        <p:tav tm="0">
                                          <p:val>
                                            <p:fltVal val="0"/>
                                          </p:val>
                                        </p:tav>
                                        <p:tav tm="100000">
                                          <p:val>
                                            <p:strVal val="#ppt_w"/>
                                          </p:val>
                                        </p:tav>
                                      </p:tavLst>
                                    </p:anim>
                                    <p:anim calcmode="lin" valueType="num">
                                      <p:cBhvr>
                                        <p:cTn id="107" dur="500" fill="hold"/>
                                        <p:tgtEl>
                                          <p:spTgt spid="54"/>
                                        </p:tgtEl>
                                        <p:attrNameLst>
                                          <p:attrName>ppt_h</p:attrName>
                                        </p:attrNameLst>
                                      </p:cBhvr>
                                      <p:tavLst>
                                        <p:tav tm="0">
                                          <p:val>
                                            <p:fltVal val="0"/>
                                          </p:val>
                                        </p:tav>
                                        <p:tav tm="100000">
                                          <p:val>
                                            <p:strVal val="#ppt_h"/>
                                          </p:val>
                                        </p:tav>
                                      </p:tavLst>
                                    </p:anim>
                                    <p:animEffect transition="in" filter="fade">
                                      <p:cBhvr>
                                        <p:cTn id="10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1" grpId="1" bldLvl="0" animBg="1"/>
      <p:bldP spid="34" grpId="0" bldLvl="0" animBg="1"/>
      <p:bldP spid="34" grpId="1" bldLvl="0" animBg="1"/>
      <p:bldP spid="37" grpId="0" bldLvl="0" animBg="1"/>
      <p:bldP spid="37" grpId="1" bldLvl="0" animBg="1"/>
      <p:bldP spid="40" grpId="0" bldLvl="0" animBg="1"/>
      <p:bldP spid="40" grpId="1" bldLvl="0" animBg="1"/>
      <p:bldP spid="43" grpId="0" bldLvl="0" animBg="1"/>
      <p:bldP spid="43" grpId="1" bldLvl="0" animBg="1"/>
      <p:bldP spid="46" grpId="0" bldLvl="0" animBg="1"/>
      <p:bldP spid="46" grpId="1" bldLvl="0" animBg="1"/>
      <p:bldP spid="5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51" descr="C:\Users\Administrator\Desktop\修改图片\图片2.png图片2"/>
          <p:cNvPicPr>
            <a:picLocks noChangeAspect="1" noChangeArrowheads="1"/>
          </p:cNvPicPr>
          <p:nvPr/>
        </p:nvPicPr>
        <p:blipFill>
          <a:blip r:embed="rId1"/>
          <a:srcRect/>
          <a:stretch>
            <a:fillRect/>
          </a:stretch>
        </p:blipFill>
        <p:spPr bwMode="auto">
          <a:xfrm>
            <a:off x="901892" y="1348402"/>
            <a:ext cx="8486775" cy="530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8"/>
          <p:cNvGrpSpPr/>
          <p:nvPr/>
        </p:nvGrpSpPr>
        <p:grpSpPr>
          <a:xfrm rot="0">
            <a:off x="250222" y="605813"/>
            <a:ext cx="10080000" cy="417928"/>
            <a:chOff x="214282" y="142856"/>
            <a:chExt cx="7598078" cy="357190"/>
          </a:xfrm>
        </p:grpSpPr>
        <p:sp>
          <p:nvSpPr>
            <p:cNvPr id="12" name="TextBox 11"/>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Ebrima" panose="02000000000000000000" pitchFamily="2" charset="0"/>
                  <a:ea typeface="微软雅黑" panose="020B0503020204020204" pitchFamily="34" charset="-122"/>
                  <a:cs typeface="Ebrima" panose="02000000000000000000" pitchFamily="2" charset="0"/>
                </a:rPr>
                <a:t>消费</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产品介绍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13" name="矩形 12"/>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4" name="矩形 13"/>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5" name="直接连接符 14"/>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rot="0">
            <a:off x="250222" y="605813"/>
            <a:ext cx="10080000" cy="417928"/>
            <a:chOff x="214282" y="142856"/>
            <a:chExt cx="7598078" cy="357190"/>
          </a:xfrm>
        </p:grpSpPr>
        <p:sp>
          <p:nvSpPr>
            <p:cNvPr id="12" name="TextBox 11"/>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Ebrima" panose="02000000000000000000" pitchFamily="2" charset="0"/>
                  <a:ea typeface="微软雅黑" panose="020B0503020204020204" pitchFamily="34" charset="-122"/>
                  <a:cs typeface="Ebrima" panose="02000000000000000000" pitchFamily="2" charset="0"/>
                </a:rPr>
                <a:t>消费</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产品介绍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13" name="矩形 12"/>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4" name="矩形 13"/>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5" name="直接连接符 14"/>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2" name="Picture 3" descr="C:\Users\Administrator\Desktop\修改图片\图片3.png图片3"/>
          <p:cNvPicPr>
            <a:picLocks noChangeAspect="1" noChangeArrowheads="1"/>
          </p:cNvPicPr>
          <p:nvPr/>
        </p:nvPicPr>
        <p:blipFill>
          <a:blip r:embed="rId1"/>
          <a:srcRect/>
          <a:stretch>
            <a:fillRect/>
          </a:stretch>
        </p:blipFill>
        <p:spPr bwMode="auto">
          <a:xfrm>
            <a:off x="514985" y="1301750"/>
            <a:ext cx="5248275" cy="2872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descr="C:\Users\Administrator\Desktop\图片1.png图片1"/>
          <p:cNvPicPr>
            <a:picLocks noChangeAspect="1" noChangeArrowheads="1"/>
          </p:cNvPicPr>
          <p:nvPr/>
        </p:nvPicPr>
        <p:blipFill>
          <a:blip r:embed="rId2"/>
          <a:srcRect/>
          <a:stretch>
            <a:fillRect/>
          </a:stretch>
        </p:blipFill>
        <p:spPr bwMode="auto">
          <a:xfrm>
            <a:off x="514898" y="4307675"/>
            <a:ext cx="5336197" cy="279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9690" y="1301750"/>
            <a:ext cx="3653790" cy="2872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9690" y="4307205"/>
            <a:ext cx="2635885"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rot="0">
            <a:off x="250222" y="605813"/>
            <a:ext cx="10080000" cy="417928"/>
            <a:chOff x="214282" y="142856"/>
            <a:chExt cx="7598078" cy="357190"/>
          </a:xfrm>
        </p:grpSpPr>
        <p:sp>
          <p:nvSpPr>
            <p:cNvPr id="51" name="TextBox 50"/>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a:t>
              </a:r>
              <a:r>
                <a:rPr lang="zh-CN" altLang="en-US" sz="2105" baseline="10000" dirty="0">
                  <a:solidFill>
                    <a:srgbClr val="0F6FC6"/>
                  </a:solidFill>
                  <a:latin typeface="Ebrima" panose="02000000000000000000" pitchFamily="2" charset="0"/>
                  <a:ea typeface="微软雅黑" panose="020B0503020204020204" pitchFamily="34" charset="-122"/>
                  <a:cs typeface="Ebrima" panose="02000000000000000000" pitchFamily="2" charset="0"/>
                </a:rPr>
                <a:t>水控</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52" name="矩形 51"/>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3" name="矩形 52"/>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54" name="直接连接符 53"/>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5" name="组合 54"/>
          <p:cNvGrpSpPr/>
          <p:nvPr/>
        </p:nvGrpSpPr>
        <p:grpSpPr>
          <a:xfrm>
            <a:off x="3303799" y="1119844"/>
            <a:ext cx="4413593" cy="4413593"/>
            <a:chOff x="1008115" y="2542722"/>
            <a:chExt cx="1360493" cy="1360493"/>
          </a:xfrm>
        </p:grpSpPr>
        <p:grpSp>
          <p:nvGrpSpPr>
            <p:cNvPr id="57" name="组合 56"/>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60" name="椭圆 5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58" name="TextBox 57"/>
            <p:cNvSpPr txBox="1"/>
            <p:nvPr/>
          </p:nvSpPr>
          <p:spPr>
            <a:xfrm>
              <a:off x="1357180" y="2796039"/>
              <a:ext cx="95521" cy="294587"/>
            </a:xfrm>
            <a:prstGeom prst="rect">
              <a:avLst/>
            </a:prstGeom>
            <a:noFill/>
          </p:spPr>
          <p:txBody>
            <a:bodyPr wrap="none" rtlCol="0">
              <a:spAutoFit/>
            </a:bodyPr>
            <a:lstStyle/>
            <a:p>
              <a:endParaRPr lang="zh-CN" altLang="en-US" sz="5615" dirty="0">
                <a:latin typeface="Watford DB" pitchFamily="2" charset="0"/>
                <a:ea typeface="造字工房劲黑（非商用）常规体" pitchFamily="50" charset="-122"/>
              </a:endParaRPr>
            </a:p>
          </p:txBody>
        </p:sp>
      </p:grpSp>
      <p:sp>
        <p:nvSpPr>
          <p:cNvPr id="61" name="TextBox 60"/>
          <p:cNvSpPr txBox="1"/>
          <p:nvPr/>
        </p:nvSpPr>
        <p:spPr>
          <a:xfrm>
            <a:off x="3583609" y="3502404"/>
            <a:ext cx="3779006" cy="631190"/>
          </a:xfrm>
          <a:prstGeom prst="rect">
            <a:avLst/>
          </a:prstGeom>
          <a:noFill/>
          <a:ln>
            <a:noFill/>
          </a:ln>
        </p:spPr>
        <p:txBody>
          <a:bodyPr wrap="square" rtlCol="0">
            <a:spAutoFit/>
          </a:bodyPr>
          <a:lstStyle/>
          <a:p>
            <a:pPr algn="ctr"/>
            <a:r>
              <a:rPr lang="zh-CN" altLang="en-US" sz="3510" b="1" dirty="0" smtClean="0">
                <a:latin typeface="方正大黑简体" panose="02010601030101010101" pitchFamily="2" charset="-122"/>
                <a:ea typeface="方正大黑简体" panose="02010601030101010101" pitchFamily="2" charset="-122"/>
              </a:rPr>
              <a:t>系统介绍</a:t>
            </a:r>
            <a:endParaRPr lang="zh-CN" altLang="en-US" sz="3510" b="1" dirty="0">
              <a:latin typeface="方正大黑简体" panose="02010601030101010101" pitchFamily="2" charset="-122"/>
              <a:ea typeface="方正大黑简体" panose="02010601030101010101" pitchFamily="2" charset="-122"/>
            </a:endParaRPr>
          </a:p>
        </p:txBody>
      </p:sp>
      <p:cxnSp>
        <p:nvCxnSpPr>
          <p:cNvPr id="62" name="直接连接符 61"/>
          <p:cNvCxnSpPr/>
          <p:nvPr/>
        </p:nvCxnSpPr>
        <p:spPr>
          <a:xfrm>
            <a:off x="3779715" y="3412971"/>
            <a:ext cx="35829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3779714" y="3468146"/>
            <a:ext cx="35829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4023973" y="2332402"/>
            <a:ext cx="2867660" cy="900430"/>
          </a:xfrm>
          <a:prstGeom prst="rect">
            <a:avLst/>
          </a:prstGeom>
          <a:noFill/>
        </p:spPr>
        <p:txBody>
          <a:bodyPr wrap="none" rtlCol="0">
            <a:spAutoFit/>
          </a:bodyPr>
          <a:lstStyle/>
          <a:p>
            <a:r>
              <a:rPr lang="zh-CN" altLang="en-US" sz="5260" b="1" dirty="0" smtClean="0">
                <a:solidFill>
                  <a:srgbClr val="163A5A"/>
                </a:solidFill>
                <a:latin typeface="方正大黑简体" panose="02010601030101010101" pitchFamily="2" charset="-122"/>
                <a:ea typeface="方正大黑简体" panose="02010601030101010101" pitchFamily="2" charset="-122"/>
              </a:rPr>
              <a:t>水控系统</a:t>
            </a:r>
            <a:endParaRPr lang="zh-CN" altLang="en-US" sz="5260" b="1" dirty="0">
              <a:solidFill>
                <a:srgbClr val="163A5A"/>
              </a:solidFill>
              <a:latin typeface="方正大黑简体" panose="02010601030101010101" pitchFamily="2" charset="-122"/>
              <a:ea typeface="方正大黑简体" panose="02010601030101010101" pitchFamily="2" charset="-122"/>
            </a:endParaRPr>
          </a:p>
        </p:txBody>
      </p:sp>
      <p:sp>
        <p:nvSpPr>
          <p:cNvPr id="65" name="椭圆 64"/>
          <p:cNvSpPr/>
          <p:nvPr/>
        </p:nvSpPr>
        <p:spPr>
          <a:xfrm>
            <a:off x="5829673" y="5308506"/>
            <a:ext cx="585707" cy="585707"/>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6" name="椭圆 65"/>
          <p:cNvSpPr/>
          <p:nvPr/>
        </p:nvSpPr>
        <p:spPr>
          <a:xfrm>
            <a:off x="6897849" y="591042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7" name="椭圆 66"/>
          <p:cNvSpPr/>
          <p:nvPr/>
        </p:nvSpPr>
        <p:spPr>
          <a:xfrm>
            <a:off x="3303799" y="5936614"/>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8" name="椭圆 67"/>
          <p:cNvSpPr/>
          <p:nvPr/>
        </p:nvSpPr>
        <p:spPr>
          <a:xfrm>
            <a:off x="2521356" y="6187401"/>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9" name="椭圆 68"/>
          <p:cNvSpPr/>
          <p:nvPr/>
        </p:nvSpPr>
        <p:spPr>
          <a:xfrm>
            <a:off x="8319649" y="560430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0" name="椭圆 69"/>
          <p:cNvSpPr/>
          <p:nvPr/>
        </p:nvSpPr>
        <p:spPr>
          <a:xfrm>
            <a:off x="3870230" y="5770904"/>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1" name="椭圆 70"/>
          <p:cNvSpPr/>
          <p:nvPr/>
        </p:nvSpPr>
        <p:spPr>
          <a:xfrm>
            <a:off x="7982151" y="6086940"/>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2" name="椭圆 71"/>
          <p:cNvSpPr/>
          <p:nvPr/>
        </p:nvSpPr>
        <p:spPr>
          <a:xfrm>
            <a:off x="4675194" y="5601359"/>
            <a:ext cx="292854" cy="292854"/>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3" name="椭圆 72"/>
          <p:cNvSpPr/>
          <p:nvPr/>
        </p:nvSpPr>
        <p:spPr>
          <a:xfrm>
            <a:off x="8319650" y="6125852"/>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4" name="椭圆 73"/>
          <p:cNvSpPr/>
          <p:nvPr/>
        </p:nvSpPr>
        <p:spPr>
          <a:xfrm>
            <a:off x="5173838" y="6265408"/>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5" name="椭圆 74"/>
          <p:cNvSpPr/>
          <p:nvPr/>
        </p:nvSpPr>
        <p:spPr>
          <a:xfrm>
            <a:off x="8925142" y="6001568"/>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6" name="椭圆 75"/>
          <p:cNvSpPr/>
          <p:nvPr/>
        </p:nvSpPr>
        <p:spPr>
          <a:xfrm>
            <a:off x="7313964" y="5894212"/>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7" name="椭圆 76"/>
          <p:cNvSpPr/>
          <p:nvPr/>
        </p:nvSpPr>
        <p:spPr>
          <a:xfrm>
            <a:off x="1705243" y="6357062"/>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8" name="椭圆 77"/>
          <p:cNvSpPr/>
          <p:nvPr/>
        </p:nvSpPr>
        <p:spPr>
          <a:xfrm>
            <a:off x="5448547" y="5813889"/>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9" name="椭圆 78"/>
          <p:cNvSpPr/>
          <p:nvPr/>
        </p:nvSpPr>
        <p:spPr>
          <a:xfrm>
            <a:off x="4139039" y="6047290"/>
            <a:ext cx="376688" cy="376688"/>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0" name="椭圆 79"/>
          <p:cNvSpPr/>
          <p:nvPr/>
        </p:nvSpPr>
        <p:spPr>
          <a:xfrm>
            <a:off x="6332511" y="6116092"/>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1" name="椭圆 80"/>
          <p:cNvSpPr/>
          <p:nvPr/>
        </p:nvSpPr>
        <p:spPr>
          <a:xfrm>
            <a:off x="1959348" y="561532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2" name="椭圆 81"/>
          <p:cNvSpPr/>
          <p:nvPr/>
        </p:nvSpPr>
        <p:spPr>
          <a:xfrm>
            <a:off x="2682003" y="5533436"/>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3" name="椭圆 82"/>
          <p:cNvSpPr/>
          <p:nvPr/>
        </p:nvSpPr>
        <p:spPr>
          <a:xfrm>
            <a:off x="3453308" y="5254307"/>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4" name="椭圆 83"/>
          <p:cNvSpPr/>
          <p:nvPr/>
        </p:nvSpPr>
        <p:spPr>
          <a:xfrm>
            <a:off x="1136083" y="6101905"/>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5" name="椭圆 84"/>
          <p:cNvSpPr/>
          <p:nvPr/>
        </p:nvSpPr>
        <p:spPr>
          <a:xfrm>
            <a:off x="7720203" y="5575601"/>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6" name="椭圆 85"/>
          <p:cNvSpPr/>
          <p:nvPr/>
        </p:nvSpPr>
        <p:spPr>
          <a:xfrm>
            <a:off x="9233545" y="5726468"/>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childTnLst>
                          </p:cTn>
                        </p:par>
                        <p:par>
                          <p:cTn id="10" fill="hold">
                            <p:stCondLst>
                              <p:cond delay="500"/>
                            </p:stCondLst>
                            <p:childTnLst>
                              <p:par>
                                <p:cTn id="11" presetID="2" presetClass="entr" presetSubtype="9" fill="hold" grpId="0" nodeType="afterEffect">
                                  <p:stCondLst>
                                    <p:cond delay="0"/>
                                  </p:stCondLst>
                                  <p:iterate type="lt">
                                    <p:tmPct val="15000"/>
                                  </p:iterate>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0-#ppt_w/2"/>
                                          </p:val>
                                        </p:tav>
                                        <p:tav tm="100000">
                                          <p:val>
                                            <p:strVal val="#ppt_x"/>
                                          </p:val>
                                        </p:tav>
                                      </p:tavLst>
                                    </p:anim>
                                    <p:anim calcmode="lin" valueType="num">
                                      <p:cBhvr additive="base">
                                        <p:cTn id="14" dur="500" fill="hold"/>
                                        <p:tgtEl>
                                          <p:spTgt spid="61"/>
                                        </p:tgtEl>
                                        <p:attrNameLst>
                                          <p:attrName>ppt_y</p:attrName>
                                        </p:attrNameLst>
                                      </p:cBhvr>
                                      <p:tavLst>
                                        <p:tav tm="0">
                                          <p:val>
                                            <p:strVal val="0-#ppt_h/2"/>
                                          </p:val>
                                        </p:tav>
                                        <p:tav tm="100000">
                                          <p:val>
                                            <p:strVal val="#ppt_y"/>
                                          </p:val>
                                        </p:tav>
                                      </p:tavLst>
                                    </p:anim>
                                  </p:childTnLst>
                                </p:cTn>
                              </p:par>
                            </p:childTnLst>
                          </p:cTn>
                        </p:par>
                        <p:par>
                          <p:cTn id="15" fill="hold">
                            <p:stCondLst>
                              <p:cond delay="1225"/>
                            </p:stCondLst>
                            <p:childTnLst>
                              <p:par>
                                <p:cTn id="16" presetID="53" presetClass="entr" presetSubtype="16" fill="hold" grpId="0" nodeType="after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p:cTn id="18" dur="500" fill="hold"/>
                                        <p:tgtEl>
                                          <p:spTgt spid="65"/>
                                        </p:tgtEl>
                                        <p:attrNameLst>
                                          <p:attrName>ppt_w</p:attrName>
                                        </p:attrNameLst>
                                      </p:cBhvr>
                                      <p:tavLst>
                                        <p:tav tm="0">
                                          <p:val>
                                            <p:fltVal val="0"/>
                                          </p:val>
                                        </p:tav>
                                        <p:tav tm="100000">
                                          <p:val>
                                            <p:strVal val="#ppt_w"/>
                                          </p:val>
                                        </p:tav>
                                      </p:tavLst>
                                    </p:anim>
                                    <p:anim calcmode="lin" valueType="num">
                                      <p:cBhvr>
                                        <p:cTn id="19" dur="500" fill="hold"/>
                                        <p:tgtEl>
                                          <p:spTgt spid="65"/>
                                        </p:tgtEl>
                                        <p:attrNameLst>
                                          <p:attrName>ppt_h</p:attrName>
                                        </p:attrNameLst>
                                      </p:cBhvr>
                                      <p:tavLst>
                                        <p:tav tm="0">
                                          <p:val>
                                            <p:fltVal val="0"/>
                                          </p:val>
                                        </p:tav>
                                        <p:tav tm="100000">
                                          <p:val>
                                            <p:strVal val="#ppt_h"/>
                                          </p:val>
                                        </p:tav>
                                      </p:tavLst>
                                    </p:anim>
                                    <p:animEffect transition="in" filter="fade">
                                      <p:cBhvr>
                                        <p:cTn id="20" dur="500"/>
                                        <p:tgtEl>
                                          <p:spTgt spid="65"/>
                                        </p:tgtEl>
                                      </p:cBhvr>
                                    </p:animEffect>
                                  </p:childTnLst>
                                </p:cTn>
                              </p:par>
                              <p:par>
                                <p:cTn id="21" presetID="53" presetClass="entr" presetSubtype="16" fill="hold" grpId="0" nodeType="withEffect">
                                  <p:stCondLst>
                                    <p:cond delay="400"/>
                                  </p:stCondLst>
                                  <p:childTnLst>
                                    <p:set>
                                      <p:cBhvr>
                                        <p:cTn id="22" dur="1" fill="hold">
                                          <p:stCondLst>
                                            <p:cond delay="0"/>
                                          </p:stCondLst>
                                        </p:cTn>
                                        <p:tgtEl>
                                          <p:spTgt spid="66"/>
                                        </p:tgtEl>
                                        <p:attrNameLst>
                                          <p:attrName>style.visibility</p:attrName>
                                        </p:attrNameLst>
                                      </p:cBhvr>
                                      <p:to>
                                        <p:strVal val="visible"/>
                                      </p:to>
                                    </p:set>
                                    <p:anim calcmode="lin" valueType="num">
                                      <p:cBhvr>
                                        <p:cTn id="23" dur="500" fill="hold"/>
                                        <p:tgtEl>
                                          <p:spTgt spid="66"/>
                                        </p:tgtEl>
                                        <p:attrNameLst>
                                          <p:attrName>ppt_w</p:attrName>
                                        </p:attrNameLst>
                                      </p:cBhvr>
                                      <p:tavLst>
                                        <p:tav tm="0">
                                          <p:val>
                                            <p:fltVal val="0"/>
                                          </p:val>
                                        </p:tav>
                                        <p:tav tm="100000">
                                          <p:val>
                                            <p:strVal val="#ppt_w"/>
                                          </p:val>
                                        </p:tav>
                                      </p:tavLst>
                                    </p:anim>
                                    <p:anim calcmode="lin" valueType="num">
                                      <p:cBhvr>
                                        <p:cTn id="24" dur="500" fill="hold"/>
                                        <p:tgtEl>
                                          <p:spTgt spid="66"/>
                                        </p:tgtEl>
                                        <p:attrNameLst>
                                          <p:attrName>ppt_h</p:attrName>
                                        </p:attrNameLst>
                                      </p:cBhvr>
                                      <p:tavLst>
                                        <p:tav tm="0">
                                          <p:val>
                                            <p:fltVal val="0"/>
                                          </p:val>
                                        </p:tav>
                                        <p:tav tm="100000">
                                          <p:val>
                                            <p:strVal val="#ppt_h"/>
                                          </p:val>
                                        </p:tav>
                                      </p:tavLst>
                                    </p:anim>
                                    <p:animEffect transition="in" filter="fade">
                                      <p:cBhvr>
                                        <p:cTn id="25" dur="500"/>
                                        <p:tgtEl>
                                          <p:spTgt spid="66"/>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67"/>
                                        </p:tgtEl>
                                        <p:attrNameLst>
                                          <p:attrName>style.visibility</p:attrName>
                                        </p:attrNameLst>
                                      </p:cBhvr>
                                      <p:to>
                                        <p:strVal val="visible"/>
                                      </p:to>
                                    </p:set>
                                    <p:anim calcmode="lin" valueType="num">
                                      <p:cBhvr>
                                        <p:cTn id="28" dur="500" fill="hold"/>
                                        <p:tgtEl>
                                          <p:spTgt spid="67"/>
                                        </p:tgtEl>
                                        <p:attrNameLst>
                                          <p:attrName>ppt_w</p:attrName>
                                        </p:attrNameLst>
                                      </p:cBhvr>
                                      <p:tavLst>
                                        <p:tav tm="0">
                                          <p:val>
                                            <p:fltVal val="0"/>
                                          </p:val>
                                        </p:tav>
                                        <p:tav tm="100000">
                                          <p:val>
                                            <p:strVal val="#ppt_w"/>
                                          </p:val>
                                        </p:tav>
                                      </p:tavLst>
                                    </p:anim>
                                    <p:anim calcmode="lin" valueType="num">
                                      <p:cBhvr>
                                        <p:cTn id="29" dur="500" fill="hold"/>
                                        <p:tgtEl>
                                          <p:spTgt spid="67"/>
                                        </p:tgtEl>
                                        <p:attrNameLst>
                                          <p:attrName>ppt_h</p:attrName>
                                        </p:attrNameLst>
                                      </p:cBhvr>
                                      <p:tavLst>
                                        <p:tav tm="0">
                                          <p:val>
                                            <p:fltVal val="0"/>
                                          </p:val>
                                        </p:tav>
                                        <p:tav tm="100000">
                                          <p:val>
                                            <p:strVal val="#ppt_h"/>
                                          </p:val>
                                        </p:tav>
                                      </p:tavLst>
                                    </p:anim>
                                    <p:animEffect transition="in" filter="fade">
                                      <p:cBhvr>
                                        <p:cTn id="30" dur="500"/>
                                        <p:tgtEl>
                                          <p:spTgt spid="6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anim calcmode="lin" valueType="num">
                                      <p:cBhvr>
                                        <p:cTn id="33" dur="500" fill="hold"/>
                                        <p:tgtEl>
                                          <p:spTgt spid="68"/>
                                        </p:tgtEl>
                                        <p:attrNameLst>
                                          <p:attrName>ppt_w</p:attrName>
                                        </p:attrNameLst>
                                      </p:cBhvr>
                                      <p:tavLst>
                                        <p:tav tm="0">
                                          <p:val>
                                            <p:fltVal val="0"/>
                                          </p:val>
                                        </p:tav>
                                        <p:tav tm="100000">
                                          <p:val>
                                            <p:strVal val="#ppt_w"/>
                                          </p:val>
                                        </p:tav>
                                      </p:tavLst>
                                    </p:anim>
                                    <p:anim calcmode="lin" valueType="num">
                                      <p:cBhvr>
                                        <p:cTn id="34" dur="500" fill="hold"/>
                                        <p:tgtEl>
                                          <p:spTgt spid="68"/>
                                        </p:tgtEl>
                                        <p:attrNameLst>
                                          <p:attrName>ppt_h</p:attrName>
                                        </p:attrNameLst>
                                      </p:cBhvr>
                                      <p:tavLst>
                                        <p:tav tm="0">
                                          <p:val>
                                            <p:fltVal val="0"/>
                                          </p:val>
                                        </p:tav>
                                        <p:tav tm="100000">
                                          <p:val>
                                            <p:strVal val="#ppt_h"/>
                                          </p:val>
                                        </p:tav>
                                      </p:tavLst>
                                    </p:anim>
                                    <p:animEffect transition="in" filter="fade">
                                      <p:cBhvr>
                                        <p:cTn id="35" dur="500"/>
                                        <p:tgtEl>
                                          <p:spTgt spid="68"/>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69"/>
                                        </p:tgtEl>
                                        <p:attrNameLst>
                                          <p:attrName>style.visibility</p:attrName>
                                        </p:attrNameLst>
                                      </p:cBhvr>
                                      <p:to>
                                        <p:strVal val="visible"/>
                                      </p:to>
                                    </p:set>
                                    <p:anim calcmode="lin" valueType="num">
                                      <p:cBhvr>
                                        <p:cTn id="38" dur="500" fill="hold"/>
                                        <p:tgtEl>
                                          <p:spTgt spid="69"/>
                                        </p:tgtEl>
                                        <p:attrNameLst>
                                          <p:attrName>ppt_w</p:attrName>
                                        </p:attrNameLst>
                                      </p:cBhvr>
                                      <p:tavLst>
                                        <p:tav tm="0">
                                          <p:val>
                                            <p:fltVal val="0"/>
                                          </p:val>
                                        </p:tav>
                                        <p:tav tm="100000">
                                          <p:val>
                                            <p:strVal val="#ppt_w"/>
                                          </p:val>
                                        </p:tav>
                                      </p:tavLst>
                                    </p:anim>
                                    <p:anim calcmode="lin" valueType="num">
                                      <p:cBhvr>
                                        <p:cTn id="39" dur="500" fill="hold"/>
                                        <p:tgtEl>
                                          <p:spTgt spid="69"/>
                                        </p:tgtEl>
                                        <p:attrNameLst>
                                          <p:attrName>ppt_h</p:attrName>
                                        </p:attrNameLst>
                                      </p:cBhvr>
                                      <p:tavLst>
                                        <p:tav tm="0">
                                          <p:val>
                                            <p:fltVal val="0"/>
                                          </p:val>
                                        </p:tav>
                                        <p:tav tm="100000">
                                          <p:val>
                                            <p:strVal val="#ppt_h"/>
                                          </p:val>
                                        </p:tav>
                                      </p:tavLst>
                                    </p:anim>
                                    <p:animEffect transition="in" filter="fade">
                                      <p:cBhvr>
                                        <p:cTn id="40" dur="500"/>
                                        <p:tgtEl>
                                          <p:spTgt spid="69"/>
                                        </p:tgtEl>
                                      </p:cBhvr>
                                    </p:animEffect>
                                  </p:childTnLst>
                                </p:cTn>
                              </p:par>
                              <p:par>
                                <p:cTn id="41" presetID="53" presetClass="entr" presetSubtype="16" fill="hold" grpId="0" nodeType="withEffect">
                                  <p:stCondLst>
                                    <p:cond delay="200"/>
                                  </p:stCondLst>
                                  <p:childTnLst>
                                    <p:set>
                                      <p:cBhvr>
                                        <p:cTn id="42" dur="1" fill="hold">
                                          <p:stCondLst>
                                            <p:cond delay="0"/>
                                          </p:stCondLst>
                                        </p:cTn>
                                        <p:tgtEl>
                                          <p:spTgt spid="70"/>
                                        </p:tgtEl>
                                        <p:attrNameLst>
                                          <p:attrName>style.visibility</p:attrName>
                                        </p:attrNameLst>
                                      </p:cBhvr>
                                      <p:to>
                                        <p:strVal val="visible"/>
                                      </p:to>
                                    </p:set>
                                    <p:anim calcmode="lin" valueType="num">
                                      <p:cBhvr>
                                        <p:cTn id="43" dur="500" fill="hold"/>
                                        <p:tgtEl>
                                          <p:spTgt spid="70"/>
                                        </p:tgtEl>
                                        <p:attrNameLst>
                                          <p:attrName>ppt_w</p:attrName>
                                        </p:attrNameLst>
                                      </p:cBhvr>
                                      <p:tavLst>
                                        <p:tav tm="0">
                                          <p:val>
                                            <p:fltVal val="0"/>
                                          </p:val>
                                        </p:tav>
                                        <p:tav tm="100000">
                                          <p:val>
                                            <p:strVal val="#ppt_w"/>
                                          </p:val>
                                        </p:tav>
                                      </p:tavLst>
                                    </p:anim>
                                    <p:anim calcmode="lin" valueType="num">
                                      <p:cBhvr>
                                        <p:cTn id="44" dur="500" fill="hold"/>
                                        <p:tgtEl>
                                          <p:spTgt spid="70"/>
                                        </p:tgtEl>
                                        <p:attrNameLst>
                                          <p:attrName>ppt_h</p:attrName>
                                        </p:attrNameLst>
                                      </p:cBhvr>
                                      <p:tavLst>
                                        <p:tav tm="0">
                                          <p:val>
                                            <p:fltVal val="0"/>
                                          </p:val>
                                        </p:tav>
                                        <p:tav tm="100000">
                                          <p:val>
                                            <p:strVal val="#ppt_h"/>
                                          </p:val>
                                        </p:tav>
                                      </p:tavLst>
                                    </p:anim>
                                    <p:animEffect transition="in" filter="fade">
                                      <p:cBhvr>
                                        <p:cTn id="45" dur="500"/>
                                        <p:tgtEl>
                                          <p:spTgt spid="70"/>
                                        </p:tgtEl>
                                      </p:cBhvr>
                                    </p:animEffect>
                                  </p:childTnLst>
                                </p:cTn>
                              </p:par>
                              <p:par>
                                <p:cTn id="46" presetID="53" presetClass="entr" presetSubtype="16" fill="hold" grpId="0" nodeType="withEffect">
                                  <p:stCondLst>
                                    <p:cond delay="200"/>
                                  </p:stCondLst>
                                  <p:childTnLst>
                                    <p:set>
                                      <p:cBhvr>
                                        <p:cTn id="47" dur="1" fill="hold">
                                          <p:stCondLst>
                                            <p:cond delay="0"/>
                                          </p:stCondLst>
                                        </p:cTn>
                                        <p:tgtEl>
                                          <p:spTgt spid="71"/>
                                        </p:tgtEl>
                                        <p:attrNameLst>
                                          <p:attrName>style.visibility</p:attrName>
                                        </p:attrNameLst>
                                      </p:cBhvr>
                                      <p:to>
                                        <p:strVal val="visible"/>
                                      </p:to>
                                    </p:set>
                                    <p:anim calcmode="lin" valueType="num">
                                      <p:cBhvr>
                                        <p:cTn id="48" dur="500" fill="hold"/>
                                        <p:tgtEl>
                                          <p:spTgt spid="71"/>
                                        </p:tgtEl>
                                        <p:attrNameLst>
                                          <p:attrName>ppt_w</p:attrName>
                                        </p:attrNameLst>
                                      </p:cBhvr>
                                      <p:tavLst>
                                        <p:tav tm="0">
                                          <p:val>
                                            <p:fltVal val="0"/>
                                          </p:val>
                                        </p:tav>
                                        <p:tav tm="100000">
                                          <p:val>
                                            <p:strVal val="#ppt_w"/>
                                          </p:val>
                                        </p:tav>
                                      </p:tavLst>
                                    </p:anim>
                                    <p:anim calcmode="lin" valueType="num">
                                      <p:cBhvr>
                                        <p:cTn id="49" dur="500" fill="hold"/>
                                        <p:tgtEl>
                                          <p:spTgt spid="71"/>
                                        </p:tgtEl>
                                        <p:attrNameLst>
                                          <p:attrName>ppt_h</p:attrName>
                                        </p:attrNameLst>
                                      </p:cBhvr>
                                      <p:tavLst>
                                        <p:tav tm="0">
                                          <p:val>
                                            <p:fltVal val="0"/>
                                          </p:val>
                                        </p:tav>
                                        <p:tav tm="100000">
                                          <p:val>
                                            <p:strVal val="#ppt_h"/>
                                          </p:val>
                                        </p:tav>
                                      </p:tavLst>
                                    </p:anim>
                                    <p:animEffect transition="in" filter="fade">
                                      <p:cBhvr>
                                        <p:cTn id="50" dur="500"/>
                                        <p:tgtEl>
                                          <p:spTgt spid="7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72"/>
                                        </p:tgtEl>
                                        <p:attrNameLst>
                                          <p:attrName>style.visibility</p:attrName>
                                        </p:attrNameLst>
                                      </p:cBhvr>
                                      <p:to>
                                        <p:strVal val="visible"/>
                                      </p:to>
                                    </p:set>
                                    <p:anim calcmode="lin" valueType="num">
                                      <p:cBhvr>
                                        <p:cTn id="53" dur="500" fill="hold"/>
                                        <p:tgtEl>
                                          <p:spTgt spid="72"/>
                                        </p:tgtEl>
                                        <p:attrNameLst>
                                          <p:attrName>ppt_w</p:attrName>
                                        </p:attrNameLst>
                                      </p:cBhvr>
                                      <p:tavLst>
                                        <p:tav tm="0">
                                          <p:val>
                                            <p:fltVal val="0"/>
                                          </p:val>
                                        </p:tav>
                                        <p:tav tm="100000">
                                          <p:val>
                                            <p:strVal val="#ppt_w"/>
                                          </p:val>
                                        </p:tav>
                                      </p:tavLst>
                                    </p:anim>
                                    <p:anim calcmode="lin" valueType="num">
                                      <p:cBhvr>
                                        <p:cTn id="54" dur="500" fill="hold"/>
                                        <p:tgtEl>
                                          <p:spTgt spid="72"/>
                                        </p:tgtEl>
                                        <p:attrNameLst>
                                          <p:attrName>ppt_h</p:attrName>
                                        </p:attrNameLst>
                                      </p:cBhvr>
                                      <p:tavLst>
                                        <p:tav tm="0">
                                          <p:val>
                                            <p:fltVal val="0"/>
                                          </p:val>
                                        </p:tav>
                                        <p:tav tm="100000">
                                          <p:val>
                                            <p:strVal val="#ppt_h"/>
                                          </p:val>
                                        </p:tav>
                                      </p:tavLst>
                                    </p:anim>
                                    <p:animEffect transition="in" filter="fade">
                                      <p:cBhvr>
                                        <p:cTn id="55" dur="500"/>
                                        <p:tgtEl>
                                          <p:spTgt spid="72"/>
                                        </p:tgtEl>
                                      </p:cBhvr>
                                    </p:animEffect>
                                  </p:childTnLst>
                                </p:cTn>
                              </p:par>
                              <p:par>
                                <p:cTn id="56" presetID="53" presetClass="entr" presetSubtype="16" fill="hold" grpId="0" nodeType="withEffect">
                                  <p:stCondLst>
                                    <p:cond delay="400"/>
                                  </p:stCondLst>
                                  <p:childTnLst>
                                    <p:set>
                                      <p:cBhvr>
                                        <p:cTn id="57" dur="1" fill="hold">
                                          <p:stCondLst>
                                            <p:cond delay="0"/>
                                          </p:stCondLst>
                                        </p:cTn>
                                        <p:tgtEl>
                                          <p:spTgt spid="73"/>
                                        </p:tgtEl>
                                        <p:attrNameLst>
                                          <p:attrName>style.visibility</p:attrName>
                                        </p:attrNameLst>
                                      </p:cBhvr>
                                      <p:to>
                                        <p:strVal val="visible"/>
                                      </p:to>
                                    </p:set>
                                    <p:anim calcmode="lin" valueType="num">
                                      <p:cBhvr>
                                        <p:cTn id="58" dur="500" fill="hold"/>
                                        <p:tgtEl>
                                          <p:spTgt spid="73"/>
                                        </p:tgtEl>
                                        <p:attrNameLst>
                                          <p:attrName>ppt_w</p:attrName>
                                        </p:attrNameLst>
                                      </p:cBhvr>
                                      <p:tavLst>
                                        <p:tav tm="0">
                                          <p:val>
                                            <p:fltVal val="0"/>
                                          </p:val>
                                        </p:tav>
                                        <p:tav tm="100000">
                                          <p:val>
                                            <p:strVal val="#ppt_w"/>
                                          </p:val>
                                        </p:tav>
                                      </p:tavLst>
                                    </p:anim>
                                    <p:anim calcmode="lin" valueType="num">
                                      <p:cBhvr>
                                        <p:cTn id="59" dur="500" fill="hold"/>
                                        <p:tgtEl>
                                          <p:spTgt spid="73"/>
                                        </p:tgtEl>
                                        <p:attrNameLst>
                                          <p:attrName>ppt_h</p:attrName>
                                        </p:attrNameLst>
                                      </p:cBhvr>
                                      <p:tavLst>
                                        <p:tav tm="0">
                                          <p:val>
                                            <p:fltVal val="0"/>
                                          </p:val>
                                        </p:tav>
                                        <p:tav tm="100000">
                                          <p:val>
                                            <p:strVal val="#ppt_h"/>
                                          </p:val>
                                        </p:tav>
                                      </p:tavLst>
                                    </p:anim>
                                    <p:animEffect transition="in" filter="fade">
                                      <p:cBhvr>
                                        <p:cTn id="60" dur="500"/>
                                        <p:tgtEl>
                                          <p:spTgt spid="73"/>
                                        </p:tgtEl>
                                      </p:cBhvr>
                                    </p:animEffect>
                                  </p:childTnLst>
                                </p:cTn>
                              </p:par>
                              <p:par>
                                <p:cTn id="61" presetID="53" presetClass="entr" presetSubtype="16" fill="hold" grpId="0" nodeType="withEffect">
                                  <p:stCondLst>
                                    <p:cond delay="200"/>
                                  </p:stCondLst>
                                  <p:childTnLst>
                                    <p:set>
                                      <p:cBhvr>
                                        <p:cTn id="62" dur="1" fill="hold">
                                          <p:stCondLst>
                                            <p:cond delay="0"/>
                                          </p:stCondLst>
                                        </p:cTn>
                                        <p:tgtEl>
                                          <p:spTgt spid="74"/>
                                        </p:tgtEl>
                                        <p:attrNameLst>
                                          <p:attrName>style.visibility</p:attrName>
                                        </p:attrNameLst>
                                      </p:cBhvr>
                                      <p:to>
                                        <p:strVal val="visible"/>
                                      </p:to>
                                    </p:set>
                                    <p:anim calcmode="lin" valueType="num">
                                      <p:cBhvr>
                                        <p:cTn id="63" dur="500" fill="hold"/>
                                        <p:tgtEl>
                                          <p:spTgt spid="74"/>
                                        </p:tgtEl>
                                        <p:attrNameLst>
                                          <p:attrName>ppt_w</p:attrName>
                                        </p:attrNameLst>
                                      </p:cBhvr>
                                      <p:tavLst>
                                        <p:tav tm="0">
                                          <p:val>
                                            <p:fltVal val="0"/>
                                          </p:val>
                                        </p:tav>
                                        <p:tav tm="100000">
                                          <p:val>
                                            <p:strVal val="#ppt_w"/>
                                          </p:val>
                                        </p:tav>
                                      </p:tavLst>
                                    </p:anim>
                                    <p:anim calcmode="lin" valueType="num">
                                      <p:cBhvr>
                                        <p:cTn id="64" dur="500" fill="hold"/>
                                        <p:tgtEl>
                                          <p:spTgt spid="74"/>
                                        </p:tgtEl>
                                        <p:attrNameLst>
                                          <p:attrName>ppt_h</p:attrName>
                                        </p:attrNameLst>
                                      </p:cBhvr>
                                      <p:tavLst>
                                        <p:tav tm="0">
                                          <p:val>
                                            <p:fltVal val="0"/>
                                          </p:val>
                                        </p:tav>
                                        <p:tav tm="100000">
                                          <p:val>
                                            <p:strVal val="#ppt_h"/>
                                          </p:val>
                                        </p:tav>
                                      </p:tavLst>
                                    </p:anim>
                                    <p:animEffect transition="in" filter="fade">
                                      <p:cBhvr>
                                        <p:cTn id="65" dur="500"/>
                                        <p:tgtEl>
                                          <p:spTgt spid="74"/>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75"/>
                                        </p:tgtEl>
                                        <p:attrNameLst>
                                          <p:attrName>style.visibility</p:attrName>
                                        </p:attrNameLst>
                                      </p:cBhvr>
                                      <p:to>
                                        <p:strVal val="visible"/>
                                      </p:to>
                                    </p:set>
                                    <p:anim calcmode="lin" valueType="num">
                                      <p:cBhvr>
                                        <p:cTn id="68" dur="500" fill="hold"/>
                                        <p:tgtEl>
                                          <p:spTgt spid="75"/>
                                        </p:tgtEl>
                                        <p:attrNameLst>
                                          <p:attrName>ppt_w</p:attrName>
                                        </p:attrNameLst>
                                      </p:cBhvr>
                                      <p:tavLst>
                                        <p:tav tm="0">
                                          <p:val>
                                            <p:fltVal val="0"/>
                                          </p:val>
                                        </p:tav>
                                        <p:tav tm="100000">
                                          <p:val>
                                            <p:strVal val="#ppt_w"/>
                                          </p:val>
                                        </p:tav>
                                      </p:tavLst>
                                    </p:anim>
                                    <p:anim calcmode="lin" valueType="num">
                                      <p:cBhvr>
                                        <p:cTn id="69" dur="500" fill="hold"/>
                                        <p:tgtEl>
                                          <p:spTgt spid="75"/>
                                        </p:tgtEl>
                                        <p:attrNameLst>
                                          <p:attrName>ppt_h</p:attrName>
                                        </p:attrNameLst>
                                      </p:cBhvr>
                                      <p:tavLst>
                                        <p:tav tm="0">
                                          <p:val>
                                            <p:fltVal val="0"/>
                                          </p:val>
                                        </p:tav>
                                        <p:tav tm="100000">
                                          <p:val>
                                            <p:strVal val="#ppt_h"/>
                                          </p:val>
                                        </p:tav>
                                      </p:tavLst>
                                    </p:anim>
                                    <p:animEffect transition="in" filter="fade">
                                      <p:cBhvr>
                                        <p:cTn id="70" dur="500"/>
                                        <p:tgtEl>
                                          <p:spTgt spid="75"/>
                                        </p:tgtEl>
                                      </p:cBhvr>
                                    </p:animEffect>
                                  </p:childTnLst>
                                </p:cTn>
                              </p:par>
                              <p:par>
                                <p:cTn id="71" presetID="53" presetClass="entr" presetSubtype="16" fill="hold" grpId="0" nodeType="withEffect">
                                  <p:stCondLst>
                                    <p:cond delay="400"/>
                                  </p:stCondLst>
                                  <p:childTnLst>
                                    <p:set>
                                      <p:cBhvr>
                                        <p:cTn id="72" dur="1" fill="hold">
                                          <p:stCondLst>
                                            <p:cond delay="0"/>
                                          </p:stCondLst>
                                        </p:cTn>
                                        <p:tgtEl>
                                          <p:spTgt spid="76"/>
                                        </p:tgtEl>
                                        <p:attrNameLst>
                                          <p:attrName>style.visibility</p:attrName>
                                        </p:attrNameLst>
                                      </p:cBhvr>
                                      <p:to>
                                        <p:strVal val="visible"/>
                                      </p:to>
                                    </p:set>
                                    <p:anim calcmode="lin" valueType="num">
                                      <p:cBhvr>
                                        <p:cTn id="73" dur="500" fill="hold"/>
                                        <p:tgtEl>
                                          <p:spTgt spid="76"/>
                                        </p:tgtEl>
                                        <p:attrNameLst>
                                          <p:attrName>ppt_w</p:attrName>
                                        </p:attrNameLst>
                                      </p:cBhvr>
                                      <p:tavLst>
                                        <p:tav tm="0">
                                          <p:val>
                                            <p:fltVal val="0"/>
                                          </p:val>
                                        </p:tav>
                                        <p:tav tm="100000">
                                          <p:val>
                                            <p:strVal val="#ppt_w"/>
                                          </p:val>
                                        </p:tav>
                                      </p:tavLst>
                                    </p:anim>
                                    <p:anim calcmode="lin" valueType="num">
                                      <p:cBhvr>
                                        <p:cTn id="74" dur="500" fill="hold"/>
                                        <p:tgtEl>
                                          <p:spTgt spid="76"/>
                                        </p:tgtEl>
                                        <p:attrNameLst>
                                          <p:attrName>ppt_h</p:attrName>
                                        </p:attrNameLst>
                                      </p:cBhvr>
                                      <p:tavLst>
                                        <p:tav tm="0">
                                          <p:val>
                                            <p:fltVal val="0"/>
                                          </p:val>
                                        </p:tav>
                                        <p:tav tm="100000">
                                          <p:val>
                                            <p:strVal val="#ppt_h"/>
                                          </p:val>
                                        </p:tav>
                                      </p:tavLst>
                                    </p:anim>
                                    <p:animEffect transition="in" filter="fade">
                                      <p:cBhvr>
                                        <p:cTn id="75" dur="500"/>
                                        <p:tgtEl>
                                          <p:spTgt spid="76"/>
                                        </p:tgtEl>
                                      </p:cBhvr>
                                    </p:animEffect>
                                  </p:childTnLst>
                                </p:cTn>
                              </p:par>
                              <p:par>
                                <p:cTn id="76" presetID="53" presetClass="entr" presetSubtype="16" fill="hold" grpId="0" nodeType="withEffect">
                                  <p:stCondLst>
                                    <p:cond delay="200"/>
                                  </p:stCondLst>
                                  <p:childTnLst>
                                    <p:set>
                                      <p:cBhvr>
                                        <p:cTn id="77" dur="1" fill="hold">
                                          <p:stCondLst>
                                            <p:cond delay="0"/>
                                          </p:stCondLst>
                                        </p:cTn>
                                        <p:tgtEl>
                                          <p:spTgt spid="77"/>
                                        </p:tgtEl>
                                        <p:attrNameLst>
                                          <p:attrName>style.visibility</p:attrName>
                                        </p:attrNameLst>
                                      </p:cBhvr>
                                      <p:to>
                                        <p:strVal val="visible"/>
                                      </p:to>
                                    </p:set>
                                    <p:anim calcmode="lin" valueType="num">
                                      <p:cBhvr>
                                        <p:cTn id="78" dur="500" fill="hold"/>
                                        <p:tgtEl>
                                          <p:spTgt spid="77"/>
                                        </p:tgtEl>
                                        <p:attrNameLst>
                                          <p:attrName>ppt_w</p:attrName>
                                        </p:attrNameLst>
                                      </p:cBhvr>
                                      <p:tavLst>
                                        <p:tav tm="0">
                                          <p:val>
                                            <p:fltVal val="0"/>
                                          </p:val>
                                        </p:tav>
                                        <p:tav tm="100000">
                                          <p:val>
                                            <p:strVal val="#ppt_w"/>
                                          </p:val>
                                        </p:tav>
                                      </p:tavLst>
                                    </p:anim>
                                    <p:anim calcmode="lin" valueType="num">
                                      <p:cBhvr>
                                        <p:cTn id="79" dur="500" fill="hold"/>
                                        <p:tgtEl>
                                          <p:spTgt spid="77"/>
                                        </p:tgtEl>
                                        <p:attrNameLst>
                                          <p:attrName>ppt_h</p:attrName>
                                        </p:attrNameLst>
                                      </p:cBhvr>
                                      <p:tavLst>
                                        <p:tav tm="0">
                                          <p:val>
                                            <p:fltVal val="0"/>
                                          </p:val>
                                        </p:tav>
                                        <p:tav tm="100000">
                                          <p:val>
                                            <p:strVal val="#ppt_h"/>
                                          </p:val>
                                        </p:tav>
                                      </p:tavLst>
                                    </p:anim>
                                    <p:animEffect transition="in" filter="fade">
                                      <p:cBhvr>
                                        <p:cTn id="80" dur="500"/>
                                        <p:tgtEl>
                                          <p:spTgt spid="77"/>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78"/>
                                        </p:tgtEl>
                                        <p:attrNameLst>
                                          <p:attrName>style.visibility</p:attrName>
                                        </p:attrNameLst>
                                      </p:cBhvr>
                                      <p:to>
                                        <p:strVal val="visible"/>
                                      </p:to>
                                    </p:set>
                                    <p:anim calcmode="lin" valueType="num">
                                      <p:cBhvr>
                                        <p:cTn id="83" dur="500" fill="hold"/>
                                        <p:tgtEl>
                                          <p:spTgt spid="78"/>
                                        </p:tgtEl>
                                        <p:attrNameLst>
                                          <p:attrName>ppt_w</p:attrName>
                                        </p:attrNameLst>
                                      </p:cBhvr>
                                      <p:tavLst>
                                        <p:tav tm="0">
                                          <p:val>
                                            <p:fltVal val="0"/>
                                          </p:val>
                                        </p:tav>
                                        <p:tav tm="100000">
                                          <p:val>
                                            <p:strVal val="#ppt_w"/>
                                          </p:val>
                                        </p:tav>
                                      </p:tavLst>
                                    </p:anim>
                                    <p:anim calcmode="lin" valueType="num">
                                      <p:cBhvr>
                                        <p:cTn id="84" dur="500" fill="hold"/>
                                        <p:tgtEl>
                                          <p:spTgt spid="78"/>
                                        </p:tgtEl>
                                        <p:attrNameLst>
                                          <p:attrName>ppt_h</p:attrName>
                                        </p:attrNameLst>
                                      </p:cBhvr>
                                      <p:tavLst>
                                        <p:tav tm="0">
                                          <p:val>
                                            <p:fltVal val="0"/>
                                          </p:val>
                                        </p:tav>
                                        <p:tav tm="100000">
                                          <p:val>
                                            <p:strVal val="#ppt_h"/>
                                          </p:val>
                                        </p:tav>
                                      </p:tavLst>
                                    </p:anim>
                                    <p:animEffect transition="in" filter="fade">
                                      <p:cBhvr>
                                        <p:cTn id="85" dur="500"/>
                                        <p:tgtEl>
                                          <p:spTgt spid="78"/>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79"/>
                                        </p:tgtEl>
                                        <p:attrNameLst>
                                          <p:attrName>style.visibility</p:attrName>
                                        </p:attrNameLst>
                                      </p:cBhvr>
                                      <p:to>
                                        <p:strVal val="visible"/>
                                      </p:to>
                                    </p:set>
                                    <p:anim calcmode="lin" valueType="num">
                                      <p:cBhvr>
                                        <p:cTn id="88" dur="500" fill="hold"/>
                                        <p:tgtEl>
                                          <p:spTgt spid="79"/>
                                        </p:tgtEl>
                                        <p:attrNameLst>
                                          <p:attrName>ppt_w</p:attrName>
                                        </p:attrNameLst>
                                      </p:cBhvr>
                                      <p:tavLst>
                                        <p:tav tm="0">
                                          <p:val>
                                            <p:fltVal val="0"/>
                                          </p:val>
                                        </p:tav>
                                        <p:tav tm="100000">
                                          <p:val>
                                            <p:strVal val="#ppt_w"/>
                                          </p:val>
                                        </p:tav>
                                      </p:tavLst>
                                    </p:anim>
                                    <p:anim calcmode="lin" valueType="num">
                                      <p:cBhvr>
                                        <p:cTn id="89" dur="500" fill="hold"/>
                                        <p:tgtEl>
                                          <p:spTgt spid="79"/>
                                        </p:tgtEl>
                                        <p:attrNameLst>
                                          <p:attrName>ppt_h</p:attrName>
                                        </p:attrNameLst>
                                      </p:cBhvr>
                                      <p:tavLst>
                                        <p:tav tm="0">
                                          <p:val>
                                            <p:fltVal val="0"/>
                                          </p:val>
                                        </p:tav>
                                        <p:tav tm="100000">
                                          <p:val>
                                            <p:strVal val="#ppt_h"/>
                                          </p:val>
                                        </p:tav>
                                      </p:tavLst>
                                    </p:anim>
                                    <p:animEffect transition="in" filter="fade">
                                      <p:cBhvr>
                                        <p:cTn id="90" dur="500"/>
                                        <p:tgtEl>
                                          <p:spTgt spid="79"/>
                                        </p:tgtEl>
                                      </p:cBhvr>
                                    </p:animEffect>
                                  </p:childTnLst>
                                </p:cTn>
                              </p:par>
                              <p:par>
                                <p:cTn id="91" presetID="53" presetClass="entr" presetSubtype="16" fill="hold" grpId="0" nodeType="withEffect">
                                  <p:stCondLst>
                                    <p:cond delay="400"/>
                                  </p:stCondLst>
                                  <p:childTnLst>
                                    <p:set>
                                      <p:cBhvr>
                                        <p:cTn id="92" dur="1" fill="hold">
                                          <p:stCondLst>
                                            <p:cond delay="0"/>
                                          </p:stCondLst>
                                        </p:cTn>
                                        <p:tgtEl>
                                          <p:spTgt spid="80"/>
                                        </p:tgtEl>
                                        <p:attrNameLst>
                                          <p:attrName>style.visibility</p:attrName>
                                        </p:attrNameLst>
                                      </p:cBhvr>
                                      <p:to>
                                        <p:strVal val="visible"/>
                                      </p:to>
                                    </p:set>
                                    <p:anim calcmode="lin" valueType="num">
                                      <p:cBhvr>
                                        <p:cTn id="93" dur="500" fill="hold"/>
                                        <p:tgtEl>
                                          <p:spTgt spid="80"/>
                                        </p:tgtEl>
                                        <p:attrNameLst>
                                          <p:attrName>ppt_w</p:attrName>
                                        </p:attrNameLst>
                                      </p:cBhvr>
                                      <p:tavLst>
                                        <p:tav tm="0">
                                          <p:val>
                                            <p:fltVal val="0"/>
                                          </p:val>
                                        </p:tav>
                                        <p:tav tm="100000">
                                          <p:val>
                                            <p:strVal val="#ppt_w"/>
                                          </p:val>
                                        </p:tav>
                                      </p:tavLst>
                                    </p:anim>
                                    <p:anim calcmode="lin" valueType="num">
                                      <p:cBhvr>
                                        <p:cTn id="94" dur="500" fill="hold"/>
                                        <p:tgtEl>
                                          <p:spTgt spid="80"/>
                                        </p:tgtEl>
                                        <p:attrNameLst>
                                          <p:attrName>ppt_h</p:attrName>
                                        </p:attrNameLst>
                                      </p:cBhvr>
                                      <p:tavLst>
                                        <p:tav tm="0">
                                          <p:val>
                                            <p:fltVal val="0"/>
                                          </p:val>
                                        </p:tav>
                                        <p:tav tm="100000">
                                          <p:val>
                                            <p:strVal val="#ppt_h"/>
                                          </p:val>
                                        </p:tav>
                                      </p:tavLst>
                                    </p:anim>
                                    <p:animEffect transition="in" filter="fade">
                                      <p:cBhvr>
                                        <p:cTn id="95" dur="500"/>
                                        <p:tgtEl>
                                          <p:spTgt spid="80"/>
                                        </p:tgtEl>
                                      </p:cBhvr>
                                    </p:animEffect>
                                  </p:childTnLst>
                                </p:cTn>
                              </p:par>
                              <p:par>
                                <p:cTn id="96" presetID="53" presetClass="entr" presetSubtype="16" fill="hold" grpId="0" nodeType="withEffect">
                                  <p:stCondLst>
                                    <p:cond delay="200"/>
                                  </p:stCondLst>
                                  <p:childTnLst>
                                    <p:set>
                                      <p:cBhvr>
                                        <p:cTn id="97" dur="1" fill="hold">
                                          <p:stCondLst>
                                            <p:cond delay="0"/>
                                          </p:stCondLst>
                                        </p:cTn>
                                        <p:tgtEl>
                                          <p:spTgt spid="81"/>
                                        </p:tgtEl>
                                        <p:attrNameLst>
                                          <p:attrName>style.visibility</p:attrName>
                                        </p:attrNameLst>
                                      </p:cBhvr>
                                      <p:to>
                                        <p:strVal val="visible"/>
                                      </p:to>
                                    </p:set>
                                    <p:anim calcmode="lin" valueType="num">
                                      <p:cBhvr>
                                        <p:cTn id="98" dur="500" fill="hold"/>
                                        <p:tgtEl>
                                          <p:spTgt spid="81"/>
                                        </p:tgtEl>
                                        <p:attrNameLst>
                                          <p:attrName>ppt_w</p:attrName>
                                        </p:attrNameLst>
                                      </p:cBhvr>
                                      <p:tavLst>
                                        <p:tav tm="0">
                                          <p:val>
                                            <p:fltVal val="0"/>
                                          </p:val>
                                        </p:tav>
                                        <p:tav tm="100000">
                                          <p:val>
                                            <p:strVal val="#ppt_w"/>
                                          </p:val>
                                        </p:tav>
                                      </p:tavLst>
                                    </p:anim>
                                    <p:anim calcmode="lin" valueType="num">
                                      <p:cBhvr>
                                        <p:cTn id="99" dur="500" fill="hold"/>
                                        <p:tgtEl>
                                          <p:spTgt spid="81"/>
                                        </p:tgtEl>
                                        <p:attrNameLst>
                                          <p:attrName>ppt_h</p:attrName>
                                        </p:attrNameLst>
                                      </p:cBhvr>
                                      <p:tavLst>
                                        <p:tav tm="0">
                                          <p:val>
                                            <p:fltVal val="0"/>
                                          </p:val>
                                        </p:tav>
                                        <p:tav tm="100000">
                                          <p:val>
                                            <p:strVal val="#ppt_h"/>
                                          </p:val>
                                        </p:tav>
                                      </p:tavLst>
                                    </p:anim>
                                    <p:animEffect transition="in" filter="fade">
                                      <p:cBhvr>
                                        <p:cTn id="100" dur="500"/>
                                        <p:tgtEl>
                                          <p:spTgt spid="81"/>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82"/>
                                        </p:tgtEl>
                                        <p:attrNameLst>
                                          <p:attrName>style.visibility</p:attrName>
                                        </p:attrNameLst>
                                      </p:cBhvr>
                                      <p:to>
                                        <p:strVal val="visible"/>
                                      </p:to>
                                    </p:set>
                                    <p:anim calcmode="lin" valueType="num">
                                      <p:cBhvr>
                                        <p:cTn id="103" dur="500" fill="hold"/>
                                        <p:tgtEl>
                                          <p:spTgt spid="82"/>
                                        </p:tgtEl>
                                        <p:attrNameLst>
                                          <p:attrName>ppt_w</p:attrName>
                                        </p:attrNameLst>
                                      </p:cBhvr>
                                      <p:tavLst>
                                        <p:tav tm="0">
                                          <p:val>
                                            <p:fltVal val="0"/>
                                          </p:val>
                                        </p:tav>
                                        <p:tav tm="100000">
                                          <p:val>
                                            <p:strVal val="#ppt_w"/>
                                          </p:val>
                                        </p:tav>
                                      </p:tavLst>
                                    </p:anim>
                                    <p:anim calcmode="lin" valueType="num">
                                      <p:cBhvr>
                                        <p:cTn id="104" dur="500" fill="hold"/>
                                        <p:tgtEl>
                                          <p:spTgt spid="82"/>
                                        </p:tgtEl>
                                        <p:attrNameLst>
                                          <p:attrName>ppt_h</p:attrName>
                                        </p:attrNameLst>
                                      </p:cBhvr>
                                      <p:tavLst>
                                        <p:tav tm="0">
                                          <p:val>
                                            <p:fltVal val="0"/>
                                          </p:val>
                                        </p:tav>
                                        <p:tav tm="100000">
                                          <p:val>
                                            <p:strVal val="#ppt_h"/>
                                          </p:val>
                                        </p:tav>
                                      </p:tavLst>
                                    </p:anim>
                                    <p:animEffect transition="in" filter="fade">
                                      <p:cBhvr>
                                        <p:cTn id="105" dur="500"/>
                                        <p:tgtEl>
                                          <p:spTgt spid="82"/>
                                        </p:tgtEl>
                                      </p:cBhvr>
                                    </p:animEffect>
                                  </p:childTnLst>
                                </p:cTn>
                              </p:par>
                              <p:par>
                                <p:cTn id="106" presetID="53" presetClass="entr" presetSubtype="16" fill="hold" grpId="0" nodeType="withEffect">
                                  <p:stCondLst>
                                    <p:cond delay="400"/>
                                  </p:stCondLst>
                                  <p:childTnLst>
                                    <p:set>
                                      <p:cBhvr>
                                        <p:cTn id="107" dur="1" fill="hold">
                                          <p:stCondLst>
                                            <p:cond delay="0"/>
                                          </p:stCondLst>
                                        </p:cTn>
                                        <p:tgtEl>
                                          <p:spTgt spid="83"/>
                                        </p:tgtEl>
                                        <p:attrNameLst>
                                          <p:attrName>style.visibility</p:attrName>
                                        </p:attrNameLst>
                                      </p:cBhvr>
                                      <p:to>
                                        <p:strVal val="visible"/>
                                      </p:to>
                                    </p:set>
                                    <p:anim calcmode="lin" valueType="num">
                                      <p:cBhvr>
                                        <p:cTn id="108" dur="500" fill="hold"/>
                                        <p:tgtEl>
                                          <p:spTgt spid="83"/>
                                        </p:tgtEl>
                                        <p:attrNameLst>
                                          <p:attrName>ppt_w</p:attrName>
                                        </p:attrNameLst>
                                      </p:cBhvr>
                                      <p:tavLst>
                                        <p:tav tm="0">
                                          <p:val>
                                            <p:fltVal val="0"/>
                                          </p:val>
                                        </p:tav>
                                        <p:tav tm="100000">
                                          <p:val>
                                            <p:strVal val="#ppt_w"/>
                                          </p:val>
                                        </p:tav>
                                      </p:tavLst>
                                    </p:anim>
                                    <p:anim calcmode="lin" valueType="num">
                                      <p:cBhvr>
                                        <p:cTn id="109" dur="500" fill="hold"/>
                                        <p:tgtEl>
                                          <p:spTgt spid="83"/>
                                        </p:tgtEl>
                                        <p:attrNameLst>
                                          <p:attrName>ppt_h</p:attrName>
                                        </p:attrNameLst>
                                      </p:cBhvr>
                                      <p:tavLst>
                                        <p:tav tm="0">
                                          <p:val>
                                            <p:fltVal val="0"/>
                                          </p:val>
                                        </p:tav>
                                        <p:tav tm="100000">
                                          <p:val>
                                            <p:strVal val="#ppt_h"/>
                                          </p:val>
                                        </p:tav>
                                      </p:tavLst>
                                    </p:anim>
                                    <p:animEffect transition="in" filter="fade">
                                      <p:cBhvr>
                                        <p:cTn id="110" dur="500"/>
                                        <p:tgtEl>
                                          <p:spTgt spid="83"/>
                                        </p:tgtEl>
                                      </p:cBhvr>
                                    </p:animEffect>
                                  </p:childTnLst>
                                </p:cTn>
                              </p:par>
                              <p:par>
                                <p:cTn id="111" presetID="53" presetClass="entr" presetSubtype="16" fill="hold" grpId="0" nodeType="withEffect">
                                  <p:stCondLst>
                                    <p:cond delay="200"/>
                                  </p:stCondLst>
                                  <p:childTnLst>
                                    <p:set>
                                      <p:cBhvr>
                                        <p:cTn id="112" dur="1" fill="hold">
                                          <p:stCondLst>
                                            <p:cond delay="0"/>
                                          </p:stCondLst>
                                        </p:cTn>
                                        <p:tgtEl>
                                          <p:spTgt spid="84"/>
                                        </p:tgtEl>
                                        <p:attrNameLst>
                                          <p:attrName>style.visibility</p:attrName>
                                        </p:attrNameLst>
                                      </p:cBhvr>
                                      <p:to>
                                        <p:strVal val="visible"/>
                                      </p:to>
                                    </p:set>
                                    <p:anim calcmode="lin" valueType="num">
                                      <p:cBhvr>
                                        <p:cTn id="113" dur="500" fill="hold"/>
                                        <p:tgtEl>
                                          <p:spTgt spid="84"/>
                                        </p:tgtEl>
                                        <p:attrNameLst>
                                          <p:attrName>ppt_w</p:attrName>
                                        </p:attrNameLst>
                                      </p:cBhvr>
                                      <p:tavLst>
                                        <p:tav tm="0">
                                          <p:val>
                                            <p:fltVal val="0"/>
                                          </p:val>
                                        </p:tav>
                                        <p:tav tm="100000">
                                          <p:val>
                                            <p:strVal val="#ppt_w"/>
                                          </p:val>
                                        </p:tav>
                                      </p:tavLst>
                                    </p:anim>
                                    <p:anim calcmode="lin" valueType="num">
                                      <p:cBhvr>
                                        <p:cTn id="114" dur="500" fill="hold"/>
                                        <p:tgtEl>
                                          <p:spTgt spid="84"/>
                                        </p:tgtEl>
                                        <p:attrNameLst>
                                          <p:attrName>ppt_h</p:attrName>
                                        </p:attrNameLst>
                                      </p:cBhvr>
                                      <p:tavLst>
                                        <p:tav tm="0">
                                          <p:val>
                                            <p:fltVal val="0"/>
                                          </p:val>
                                        </p:tav>
                                        <p:tav tm="100000">
                                          <p:val>
                                            <p:strVal val="#ppt_h"/>
                                          </p:val>
                                        </p:tav>
                                      </p:tavLst>
                                    </p:anim>
                                    <p:animEffect transition="in" filter="fade">
                                      <p:cBhvr>
                                        <p:cTn id="115" dur="500"/>
                                        <p:tgtEl>
                                          <p:spTgt spid="84"/>
                                        </p:tgtEl>
                                      </p:cBhvr>
                                    </p:animEffect>
                                  </p:childTnLst>
                                </p:cTn>
                              </p:par>
                              <p:par>
                                <p:cTn id="116" presetID="53" presetClass="entr" presetSubtype="16" fill="hold" grpId="0" nodeType="withEffect">
                                  <p:stCondLst>
                                    <p:cond delay="200"/>
                                  </p:stCondLst>
                                  <p:childTnLst>
                                    <p:set>
                                      <p:cBhvr>
                                        <p:cTn id="117" dur="1" fill="hold">
                                          <p:stCondLst>
                                            <p:cond delay="0"/>
                                          </p:stCondLst>
                                        </p:cTn>
                                        <p:tgtEl>
                                          <p:spTgt spid="85"/>
                                        </p:tgtEl>
                                        <p:attrNameLst>
                                          <p:attrName>style.visibility</p:attrName>
                                        </p:attrNameLst>
                                      </p:cBhvr>
                                      <p:to>
                                        <p:strVal val="visible"/>
                                      </p:to>
                                    </p:set>
                                    <p:anim calcmode="lin" valueType="num">
                                      <p:cBhvr>
                                        <p:cTn id="118" dur="500" fill="hold"/>
                                        <p:tgtEl>
                                          <p:spTgt spid="85"/>
                                        </p:tgtEl>
                                        <p:attrNameLst>
                                          <p:attrName>ppt_w</p:attrName>
                                        </p:attrNameLst>
                                      </p:cBhvr>
                                      <p:tavLst>
                                        <p:tav tm="0">
                                          <p:val>
                                            <p:fltVal val="0"/>
                                          </p:val>
                                        </p:tav>
                                        <p:tav tm="100000">
                                          <p:val>
                                            <p:strVal val="#ppt_w"/>
                                          </p:val>
                                        </p:tav>
                                      </p:tavLst>
                                    </p:anim>
                                    <p:anim calcmode="lin" valueType="num">
                                      <p:cBhvr>
                                        <p:cTn id="119" dur="500" fill="hold"/>
                                        <p:tgtEl>
                                          <p:spTgt spid="85"/>
                                        </p:tgtEl>
                                        <p:attrNameLst>
                                          <p:attrName>ppt_h</p:attrName>
                                        </p:attrNameLst>
                                      </p:cBhvr>
                                      <p:tavLst>
                                        <p:tav tm="0">
                                          <p:val>
                                            <p:fltVal val="0"/>
                                          </p:val>
                                        </p:tav>
                                        <p:tav tm="100000">
                                          <p:val>
                                            <p:strVal val="#ppt_h"/>
                                          </p:val>
                                        </p:tav>
                                      </p:tavLst>
                                    </p:anim>
                                    <p:animEffect transition="in" filter="fade">
                                      <p:cBhvr>
                                        <p:cTn id="120" dur="500"/>
                                        <p:tgtEl>
                                          <p:spTgt spid="85"/>
                                        </p:tgtEl>
                                      </p:cBhvr>
                                    </p:animEffect>
                                  </p:childTnLst>
                                </p:cTn>
                              </p:par>
                              <p:par>
                                <p:cTn id="121" presetID="53" presetClass="entr" presetSubtype="16" fill="hold" grpId="0" nodeType="withEffect">
                                  <p:stCondLst>
                                    <p:cond delay="200"/>
                                  </p:stCondLst>
                                  <p:childTnLst>
                                    <p:set>
                                      <p:cBhvr>
                                        <p:cTn id="122" dur="1" fill="hold">
                                          <p:stCondLst>
                                            <p:cond delay="0"/>
                                          </p:stCondLst>
                                        </p:cTn>
                                        <p:tgtEl>
                                          <p:spTgt spid="86"/>
                                        </p:tgtEl>
                                        <p:attrNameLst>
                                          <p:attrName>style.visibility</p:attrName>
                                        </p:attrNameLst>
                                      </p:cBhvr>
                                      <p:to>
                                        <p:strVal val="visible"/>
                                      </p:to>
                                    </p:set>
                                    <p:anim calcmode="lin" valueType="num">
                                      <p:cBhvr>
                                        <p:cTn id="123" dur="500" fill="hold"/>
                                        <p:tgtEl>
                                          <p:spTgt spid="86"/>
                                        </p:tgtEl>
                                        <p:attrNameLst>
                                          <p:attrName>ppt_w</p:attrName>
                                        </p:attrNameLst>
                                      </p:cBhvr>
                                      <p:tavLst>
                                        <p:tav tm="0">
                                          <p:val>
                                            <p:fltVal val="0"/>
                                          </p:val>
                                        </p:tav>
                                        <p:tav tm="100000">
                                          <p:val>
                                            <p:strVal val="#ppt_w"/>
                                          </p:val>
                                        </p:tav>
                                      </p:tavLst>
                                    </p:anim>
                                    <p:anim calcmode="lin" valueType="num">
                                      <p:cBhvr>
                                        <p:cTn id="124" dur="500" fill="hold"/>
                                        <p:tgtEl>
                                          <p:spTgt spid="86"/>
                                        </p:tgtEl>
                                        <p:attrNameLst>
                                          <p:attrName>ppt_h</p:attrName>
                                        </p:attrNameLst>
                                      </p:cBhvr>
                                      <p:tavLst>
                                        <p:tav tm="0">
                                          <p:val>
                                            <p:fltVal val="0"/>
                                          </p:val>
                                        </p:tav>
                                        <p:tav tm="100000">
                                          <p:val>
                                            <p:strVal val="#ppt_h"/>
                                          </p:val>
                                        </p:tav>
                                      </p:tavLst>
                                    </p:anim>
                                    <p:animEffect transition="in" filter="fade">
                                      <p:cBhvr>
                                        <p:cTn id="125"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bldLvl="0" animBg="1"/>
      <p:bldP spid="66" grpId="0" bldLvl="0" animBg="1"/>
      <p:bldP spid="67" grpId="0" bldLvl="0" animBg="1"/>
      <p:bldP spid="68" grpId="0" bldLvl="0" animBg="1"/>
      <p:bldP spid="69"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P spid="83" grpId="0" bldLvl="0" animBg="1"/>
      <p:bldP spid="84" grpId="0" bldLvl="0" animBg="1"/>
      <p:bldP spid="85" grpId="0" bldLvl="0" animBg="1"/>
      <p:bldP spid="86"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Users\Desktop\水控.jpg"/>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6466" y="1388651"/>
            <a:ext cx="8167238" cy="544006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rot="0">
            <a:off x="250222" y="605813"/>
            <a:ext cx="10080000" cy="417523"/>
            <a:chOff x="214282" y="142856"/>
            <a:chExt cx="7598078" cy="357190"/>
          </a:xfrm>
        </p:grpSpPr>
        <p:sp>
          <p:nvSpPr>
            <p:cNvPr id="7" name="TextBox 6"/>
            <p:cNvSpPr txBox="1"/>
            <p:nvPr/>
          </p:nvSpPr>
          <p:spPr>
            <a:xfrm>
              <a:off x="571472" y="142856"/>
              <a:ext cx="3280448" cy="355279"/>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a:t>
              </a:r>
              <a:r>
                <a:rPr lang="zh-CN" altLang="en-US" sz="2105" baseline="10000" dirty="0">
                  <a:solidFill>
                    <a:srgbClr val="0F6FC6"/>
                  </a:solidFill>
                  <a:latin typeface="Ebrima" panose="02000000000000000000" pitchFamily="2" charset="0"/>
                  <a:ea typeface="微软雅黑" panose="020B0503020204020204" pitchFamily="34" charset="-122"/>
                  <a:cs typeface="Ebrima" panose="02000000000000000000" pitchFamily="2" charset="0"/>
                </a:rPr>
                <a:t>水控</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网络链接拓扑图</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8" name="矩形 7"/>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9" name="矩形 8"/>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0" name="直接连接符 9"/>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 name="椭圆 10"/>
          <p:cNvSpPr/>
          <p:nvPr/>
        </p:nvSpPr>
        <p:spPr>
          <a:xfrm rot="10498052">
            <a:off x="1280651" y="2078220"/>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2" name="椭圆 11"/>
          <p:cNvSpPr/>
          <p:nvPr/>
        </p:nvSpPr>
        <p:spPr>
          <a:xfrm rot="10498052">
            <a:off x="1958696" y="1529951"/>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13" name="组合 12"/>
          <p:cNvGrpSpPr/>
          <p:nvPr/>
        </p:nvGrpSpPr>
        <p:grpSpPr>
          <a:xfrm>
            <a:off x="893684" y="2726555"/>
            <a:ext cx="316183" cy="316183"/>
            <a:chOff x="304800" y="673100"/>
            <a:chExt cx="4000500" cy="4000500"/>
          </a:xfrm>
          <a:effectLst>
            <a:outerShdw blurRad="50800" dist="38100" dir="5400000" algn="t" rotWithShape="0">
              <a:prstClr val="black">
                <a:alpha val="40000"/>
              </a:prstClr>
            </a:outerShdw>
          </a:effectLst>
        </p:grpSpPr>
        <p:sp>
          <p:nvSpPr>
            <p:cNvPr id="14" name="同心圆 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15" name="椭圆 1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16" name="椭圆 15"/>
          <p:cNvSpPr/>
          <p:nvPr/>
        </p:nvSpPr>
        <p:spPr>
          <a:xfrm rot="10498052">
            <a:off x="1462579" y="2488660"/>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7" name="椭圆 16"/>
          <p:cNvSpPr/>
          <p:nvPr/>
        </p:nvSpPr>
        <p:spPr>
          <a:xfrm rot="10498052">
            <a:off x="1422780" y="1700462"/>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8" name="椭圆 17"/>
          <p:cNvSpPr/>
          <p:nvPr/>
        </p:nvSpPr>
        <p:spPr>
          <a:xfrm rot="10498052">
            <a:off x="9159970" y="5443926"/>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19" name="组合 18"/>
          <p:cNvGrpSpPr/>
          <p:nvPr/>
        </p:nvGrpSpPr>
        <p:grpSpPr>
          <a:xfrm>
            <a:off x="9374124" y="4392331"/>
            <a:ext cx="316183" cy="316183"/>
            <a:chOff x="304800" y="673100"/>
            <a:chExt cx="4000500" cy="4000500"/>
          </a:xfrm>
          <a:effectLst>
            <a:outerShdw blurRad="50800" dist="38100" dir="5400000" algn="t" rotWithShape="0">
              <a:prstClr val="black">
                <a:alpha val="40000"/>
              </a:prstClr>
            </a:outerShdw>
          </a:effectLst>
        </p:grpSpPr>
        <p:sp>
          <p:nvSpPr>
            <p:cNvPr id="20" name="同心圆 1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21" name="椭圆 2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2" name="椭圆 21"/>
          <p:cNvSpPr/>
          <p:nvPr/>
        </p:nvSpPr>
        <p:spPr>
          <a:xfrm rot="10498052">
            <a:off x="9550446" y="5267695"/>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3" name="椭圆 22"/>
          <p:cNvSpPr/>
          <p:nvPr/>
        </p:nvSpPr>
        <p:spPr>
          <a:xfrm rot="10498052">
            <a:off x="8244606" y="5931256"/>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4" name="组合 23"/>
          <p:cNvGrpSpPr/>
          <p:nvPr/>
        </p:nvGrpSpPr>
        <p:grpSpPr>
          <a:xfrm>
            <a:off x="8746836" y="5590788"/>
            <a:ext cx="213413" cy="213413"/>
            <a:chOff x="304800" y="673100"/>
            <a:chExt cx="4000500" cy="4000500"/>
          </a:xfrm>
          <a:effectLst>
            <a:outerShdw blurRad="50800" dist="38100" dir="5400000" algn="t" rotWithShape="0">
              <a:prstClr val="black">
                <a:alpha val="40000"/>
              </a:prstClr>
            </a:outerShdw>
          </a:effectLst>
        </p:grpSpPr>
        <p:sp>
          <p:nvSpPr>
            <p:cNvPr id="25" name="同心圆 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26" name="椭圆 2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6" grpId="0" bldLvl="0" animBg="1"/>
      <p:bldP spid="17" grpId="0" bldLvl="0" animBg="1"/>
      <p:bldP spid="18" grpId="0" bldLvl="0" animBg="1"/>
      <p:bldP spid="22" grpId="0" bldLvl="0" animBg="1"/>
      <p:bldP spid="23"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a:spLocks noChangeArrowheads="1"/>
          </p:cNvSpPr>
          <p:nvPr/>
        </p:nvSpPr>
        <p:spPr bwMode="auto">
          <a:xfrm>
            <a:off x="1503562" y="3610131"/>
            <a:ext cx="1874812" cy="84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40084" tIns="20041" rIns="40084" bIns="20041">
            <a:spAutoFit/>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r>
              <a:rPr lang="en-US" altLang="zh-CN" sz="3155">
                <a:solidFill>
                  <a:schemeClr val="bg1"/>
                </a:solidFill>
                <a:latin typeface="Corbel" panose="020B0503020204020204" pitchFamily="34" charset="0"/>
                <a:sym typeface="Corbel" panose="020B0503020204020204" pitchFamily="34" charset="0"/>
              </a:rPr>
              <a:t>BUSINESS</a:t>
            </a:r>
            <a:r>
              <a:rPr lang="en-US" altLang="zh-CN" sz="5260">
                <a:solidFill>
                  <a:schemeClr val="bg1"/>
                </a:solidFill>
                <a:latin typeface="Corbel" panose="020B0503020204020204" pitchFamily="34" charset="0"/>
                <a:sym typeface="Corbel" panose="020B0503020204020204" pitchFamily="34" charset="0"/>
              </a:rPr>
              <a:t> </a:t>
            </a:r>
            <a:endParaRPr lang="zh-CN" altLang="en-US" sz="1870"/>
          </a:p>
        </p:txBody>
      </p:sp>
      <p:sp>
        <p:nvSpPr>
          <p:cNvPr id="3" name="TextBox 11"/>
          <p:cNvSpPr>
            <a:spLocks noChangeArrowheads="1"/>
          </p:cNvSpPr>
          <p:nvPr/>
        </p:nvSpPr>
        <p:spPr bwMode="auto">
          <a:xfrm>
            <a:off x="1117094" y="4460294"/>
            <a:ext cx="2653942" cy="280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40084" tIns="20041" rIns="40084" bIns="20041">
            <a:spAutoFit/>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marL="228600" indent="-228600">
              <a:buFont typeface="+mj-ea"/>
              <a:buAutoNum type="circleNumDbPlain"/>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支持</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2</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种工作模式收费（计时收费和计量</a:t>
            </a: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收费</a:t>
            </a:r>
            <a:endParaRPr lang="en-US" altLang="zh-CN"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endParaRPr>
          </a:p>
          <a:p>
            <a:pPr marL="228600" indent="-228600">
              <a:buFont typeface="+mj-ea"/>
              <a:buAutoNum type="circleNumDbPlain"/>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机器</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可设置每天免费使用流量和最大使用</a:t>
            </a: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流量</a:t>
            </a:r>
            <a:endParaRPr lang="en-US" altLang="zh-CN"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endParaRPr>
          </a:p>
          <a:p>
            <a:pPr marL="228600" indent="-228600">
              <a:buFont typeface="+mj-ea"/>
              <a:buAutoNum type="circleNumDbPlain"/>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一</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体式设计，便于用户安装施工；</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endParaRPr>
          </a:p>
          <a:p>
            <a:pPr marL="228600" indent="-228600">
              <a:buFont typeface="+mj-ea"/>
              <a:buAutoNum type="circleNumDbPlain"/>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在</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冷水和热水环境下均可使用；</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endParaRPr>
          </a:p>
          <a:p>
            <a:pPr marL="228600" indent="-228600">
              <a:buFont typeface="+mj-ea"/>
              <a:buAutoNum type="circleNumDbPlain"/>
            </a:pPr>
            <a:r>
              <a:rPr lang="en-US" altLang="zh-CN"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LED</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数码显示，同样适合室外强光线下使用；</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endParaRPr>
          </a:p>
          <a:p>
            <a:pPr marL="228600" indent="-228600">
              <a:buFont typeface="+mj-ea"/>
              <a:buAutoNum type="circleNumDbPlain"/>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保证</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任何情况下突然断电都能安全地关闭阀门；</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endParaRPr>
          </a:p>
          <a:p>
            <a:pPr marL="228600" indent="-228600">
              <a:buFont typeface="+mj-ea"/>
              <a:buAutoNum type="circleNumDbPlain"/>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系统</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使用的充值机有电脑操作（联机）和键盘操作（脱机）两种，以便用户根据需要进行选择；</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endParaRPr>
          </a:p>
          <a:p>
            <a:pPr marL="228600" indent="-228600">
              <a:buFont typeface="+mj-ea"/>
              <a:buAutoNum type="circleNumDbPlain"/>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温度 </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工作</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-40℃—70℃   </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存储</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-50℃—80℃</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椭圆 6"/>
          <p:cNvSpPr/>
          <p:nvPr/>
        </p:nvSpPr>
        <p:spPr bwMode="auto">
          <a:xfrm>
            <a:off x="1060797" y="1310486"/>
            <a:ext cx="2453962" cy="2453962"/>
          </a:xfrm>
          <a:prstGeom prst="ellipse">
            <a:avLst/>
          </a:prstGeom>
          <a:solidFill>
            <a:srgbClr val="159BFF"/>
          </a:solidFill>
          <a:ln w="28575">
            <a:solidFill>
              <a:srgbClr val="F2F2F2"/>
            </a:solidFill>
            <a:bevel/>
          </a:ln>
        </p:spPr>
        <p:txBody>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endParaRPr lang="zh-CN" altLang="zh-CN" sz="1870">
              <a:latin typeface="Corbel" panose="020B0503020204020204" pitchFamily="34" charset="0"/>
              <a:sym typeface="Corbel" panose="020B0503020204020204" pitchFamily="34" charset="0"/>
            </a:endParaRPr>
          </a:p>
        </p:txBody>
      </p:sp>
      <p:sp>
        <p:nvSpPr>
          <p:cNvPr id="5" name="TextBox 6"/>
          <p:cNvSpPr>
            <a:spLocks noChangeArrowheads="1"/>
          </p:cNvSpPr>
          <p:nvPr/>
        </p:nvSpPr>
        <p:spPr bwMode="auto">
          <a:xfrm>
            <a:off x="5034150" y="2364588"/>
            <a:ext cx="575437" cy="32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40084" tIns="20041" rIns="40084" bIns="20041">
            <a:spAutoFit/>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r>
              <a:rPr lang="zh-CN" altLang="en-US" sz="1870">
                <a:solidFill>
                  <a:schemeClr val="bg1"/>
                </a:solidFill>
                <a:latin typeface="方正兰亭黑_GBK" panose="02000000000000000000" pitchFamily="2" charset="-122"/>
                <a:ea typeface="方正兰亭黑_GBK" panose="02000000000000000000" pitchFamily="2" charset="-122"/>
                <a:sym typeface="方正兰亭黑_GBK" panose="02000000000000000000" pitchFamily="2" charset="-122"/>
              </a:rPr>
              <a:t>内容</a:t>
            </a:r>
            <a:endParaRPr lang="en-US" altLang="zh-CN" sz="1870">
              <a:solidFill>
                <a:schemeClr val="bg1"/>
              </a:solidFill>
              <a:latin typeface="方正兰亭黑_GBK" panose="02000000000000000000" pitchFamily="2" charset="-122"/>
              <a:ea typeface="方正兰亭黑_GBK" panose="02000000000000000000" pitchFamily="2" charset="-122"/>
              <a:sym typeface="方正兰亭黑_GBK" panose="02000000000000000000" pitchFamily="2" charset="-122"/>
            </a:endParaRPr>
          </a:p>
        </p:txBody>
      </p:sp>
      <p:sp>
        <p:nvSpPr>
          <p:cNvPr id="6" name="TextBox 5"/>
          <p:cNvSpPr>
            <a:spLocks noChangeArrowheads="1"/>
          </p:cNvSpPr>
          <p:nvPr/>
        </p:nvSpPr>
        <p:spPr bwMode="auto">
          <a:xfrm>
            <a:off x="4328775" y="3610131"/>
            <a:ext cx="1874812" cy="84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40084" tIns="20041" rIns="40084" bIns="20041">
            <a:spAutoFit/>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r>
              <a:rPr lang="en-US" altLang="zh-CN" sz="3155">
                <a:solidFill>
                  <a:schemeClr val="bg1"/>
                </a:solidFill>
                <a:latin typeface="Corbel" panose="020B0503020204020204" pitchFamily="34" charset="0"/>
                <a:sym typeface="Corbel" panose="020B0503020204020204" pitchFamily="34" charset="0"/>
              </a:rPr>
              <a:t>BUSINESS</a:t>
            </a:r>
            <a:r>
              <a:rPr lang="en-US" altLang="zh-CN" sz="5260">
                <a:solidFill>
                  <a:schemeClr val="bg1"/>
                </a:solidFill>
                <a:latin typeface="Corbel" panose="020B0503020204020204" pitchFamily="34" charset="0"/>
                <a:sym typeface="Corbel" panose="020B0503020204020204" pitchFamily="34" charset="0"/>
              </a:rPr>
              <a:t> </a:t>
            </a:r>
            <a:endParaRPr lang="zh-CN" altLang="en-US" sz="1870"/>
          </a:p>
        </p:txBody>
      </p:sp>
      <p:sp>
        <p:nvSpPr>
          <p:cNvPr id="7" name="TextBox 23"/>
          <p:cNvSpPr>
            <a:spLocks noChangeArrowheads="1"/>
          </p:cNvSpPr>
          <p:nvPr/>
        </p:nvSpPr>
        <p:spPr bwMode="auto">
          <a:xfrm>
            <a:off x="4328775" y="4450134"/>
            <a:ext cx="2038162" cy="243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40084" tIns="20041" rIns="40084" bIns="20041">
            <a:spAutoFit/>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marL="228600" indent="-228600">
              <a:buFont typeface="+mj-ea"/>
              <a:buAutoNum type="circleNumDbPlain"/>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供电</a:t>
            </a: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电源：</a:t>
            </a:r>
            <a:r>
              <a:rPr lang="en-US" altLang="zh-CN"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24VDC</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 5%</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 </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endParaRPr>
          </a:p>
          <a:p>
            <a:pPr marL="228600" indent="-228600">
              <a:buFont typeface="+mj-ea"/>
              <a:buAutoNum type="circleNumDbPlain"/>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功率：</a:t>
            </a:r>
            <a:r>
              <a:rPr lang="en-US" altLang="zh-CN"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&lt;</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3W</a:t>
            </a:r>
            <a:endPar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endParaRPr>
          </a:p>
          <a:p>
            <a:pPr marL="228600" indent="-228600">
              <a:buFont typeface="+mj-ea"/>
              <a:buAutoNum type="circleNumDbPlain"/>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消耗电流：静态</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电流</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50 mA</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，电流最大</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100mA</a:t>
            </a:r>
            <a:endPar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endParaRPr>
          </a:p>
          <a:p>
            <a:pPr marL="228600" indent="-228600">
              <a:buFont typeface="+mj-ea"/>
              <a:buAutoNum type="circleNumDbPlain"/>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通讯</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接口  </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rs485</a:t>
            </a:r>
            <a:endPar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endParaRPr>
          </a:p>
          <a:p>
            <a:pPr marL="228600" indent="-228600">
              <a:buFont typeface="+mj-ea"/>
              <a:buAutoNum type="circleNumDbPlain"/>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通讯</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距离</a:t>
            </a: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a:t>
            </a:r>
            <a:r>
              <a:rPr lang="en-US" altLang="zh-CN"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&lt; </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1200m</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，通过中继器可延长</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endParaRPr>
          </a:p>
          <a:p>
            <a:pPr marL="228600" indent="-228600">
              <a:buFont typeface="+mj-ea"/>
              <a:buAutoNum type="circleNumDbPlain"/>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工作温度：</a:t>
            </a:r>
            <a:r>
              <a:rPr lang="en-US" altLang="zh-CN"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40℃ ~  +70℃</a:t>
            </a:r>
            <a:endPar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endParaRPr>
          </a:p>
          <a:p>
            <a:pPr marL="228600" indent="-228600">
              <a:buFont typeface="+mj-ea"/>
              <a:buAutoNum type="circleNumDbPlain"/>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存储温度：</a:t>
            </a:r>
            <a:r>
              <a:rPr lang="en-US" altLang="zh-CN"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50℃ ~  +80℃</a:t>
            </a:r>
            <a:endPar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endParaRPr>
          </a:p>
          <a:p>
            <a:pPr marL="228600" indent="-228600">
              <a:buFont typeface="+mj-ea"/>
              <a:buAutoNum type="circleNumDbPlain"/>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工作湿度：</a:t>
            </a:r>
            <a:r>
              <a:rPr lang="en-US" altLang="zh-CN" sz="1200" dirty="0" smtClean="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20</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%------80%</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TextBox 5"/>
          <p:cNvSpPr>
            <a:spLocks noChangeArrowheads="1"/>
          </p:cNvSpPr>
          <p:nvPr/>
        </p:nvSpPr>
        <p:spPr bwMode="auto">
          <a:xfrm>
            <a:off x="7035187" y="3610131"/>
            <a:ext cx="1874812" cy="84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40084" tIns="20041" rIns="40084" bIns="20041">
            <a:spAutoFit/>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r>
              <a:rPr lang="en-US" altLang="zh-CN" sz="3155">
                <a:solidFill>
                  <a:schemeClr val="bg1"/>
                </a:solidFill>
                <a:latin typeface="Corbel" panose="020B0503020204020204" pitchFamily="34" charset="0"/>
                <a:sym typeface="Corbel" panose="020B0503020204020204" pitchFamily="34" charset="0"/>
              </a:rPr>
              <a:t>BUSINESS</a:t>
            </a:r>
            <a:r>
              <a:rPr lang="en-US" altLang="zh-CN" sz="5260">
                <a:solidFill>
                  <a:schemeClr val="bg1"/>
                </a:solidFill>
                <a:latin typeface="Corbel" panose="020B0503020204020204" pitchFamily="34" charset="0"/>
                <a:sym typeface="Corbel" panose="020B0503020204020204" pitchFamily="34" charset="0"/>
              </a:rPr>
              <a:t> </a:t>
            </a:r>
            <a:endParaRPr lang="zh-CN" altLang="en-US" sz="1870"/>
          </a:p>
        </p:txBody>
      </p:sp>
      <p:sp>
        <p:nvSpPr>
          <p:cNvPr id="9" name="TextBox 25"/>
          <p:cNvSpPr>
            <a:spLocks noChangeArrowheads="1"/>
          </p:cNvSpPr>
          <p:nvPr/>
        </p:nvSpPr>
        <p:spPr bwMode="auto">
          <a:xfrm>
            <a:off x="7448231" y="4479847"/>
            <a:ext cx="2036307" cy="207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40084" tIns="20041" rIns="40084" bIns="20041">
            <a:spAutoFit/>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marL="228600" indent="-228600">
              <a:buFont typeface="+mj-ea"/>
              <a:buAutoNum type="circleNumDbPlain"/>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温度 工作</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-20℃—100℃   </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存储</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-20℃—100℃</a:t>
            </a:r>
            <a:endPar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endParaRPr>
          </a:p>
          <a:p>
            <a:pPr marL="228600" indent="-228600">
              <a:buFont typeface="+mj-ea"/>
              <a:buAutoNum type="circleNumDbPlain"/>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湿度 </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20% - 85%RH</a:t>
            </a:r>
            <a:endPar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endParaRPr>
          </a:p>
          <a:p>
            <a:pPr marL="228600" indent="-228600">
              <a:buFont typeface="+mj-ea"/>
              <a:buAutoNum type="circleNumDbPlain"/>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供电电源 </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DC5V</a:t>
            </a:r>
            <a:endPar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endParaRPr>
          </a:p>
          <a:p>
            <a:pPr marL="228600" indent="-228600">
              <a:buFont typeface="+mj-ea"/>
              <a:buAutoNum type="circleNumDbPlain"/>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功率 </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&lt;3W</a:t>
            </a:r>
            <a:endPar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endParaRPr>
          </a:p>
          <a:p>
            <a:pPr marL="228600" indent="-228600">
              <a:buFont typeface="+mj-ea"/>
              <a:buAutoNum type="circleNumDbPlain"/>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消耗电流 电流最大</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100mA</a:t>
            </a:r>
            <a:endPar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endParaRPr>
          </a:p>
          <a:p>
            <a:pPr marL="228600" indent="-228600">
              <a:buFont typeface="+mj-ea"/>
              <a:buAutoNum type="circleNumDbPlain"/>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开关时间 开为</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3S</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，关为瞬间</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endParaRPr>
          </a:p>
          <a:p>
            <a:pPr marL="228600" indent="-228600">
              <a:buFont typeface="+mj-ea"/>
              <a:buAutoNum type="circleNumDbPlain"/>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使用寿命 标准</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10</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方正兰亭黑_GBK" panose="02000000000000000000" pitchFamily="2" charset="-122"/>
              </a:rPr>
              <a:t>万次以上</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直接连接符 26"/>
          <p:cNvSpPr>
            <a:spLocks noChangeShapeType="1"/>
          </p:cNvSpPr>
          <p:nvPr/>
        </p:nvSpPr>
        <p:spPr bwMode="auto">
          <a:xfrm>
            <a:off x="3848007" y="2529794"/>
            <a:ext cx="261731" cy="1857"/>
          </a:xfrm>
          <a:prstGeom prst="line">
            <a:avLst/>
          </a:prstGeom>
          <a:noFill/>
          <a:ln w="47625">
            <a:solidFill>
              <a:srgbClr val="FFFFFF"/>
            </a:solidFill>
            <a:bevel/>
          </a:ln>
          <a:extLst>
            <a:ext uri="{909E8E84-426E-40DD-AFC4-6F175D3DCCD1}">
              <a14:hiddenFill xmlns:a14="http://schemas.microsoft.com/office/drawing/2010/main">
                <a:noFill/>
              </a14:hiddenFill>
            </a:ext>
          </a:extLst>
        </p:spPr>
        <p:txBody>
          <a:bodyPr/>
          <a:lstStyle/>
          <a:p>
            <a:endParaRPr lang="zh-CN" altLang="en-US" sz="2105"/>
          </a:p>
        </p:txBody>
      </p:sp>
      <p:sp>
        <p:nvSpPr>
          <p:cNvPr id="11" name="直接连接符 28"/>
          <p:cNvSpPr>
            <a:spLocks noChangeShapeType="1"/>
          </p:cNvSpPr>
          <p:nvPr/>
        </p:nvSpPr>
        <p:spPr bwMode="auto">
          <a:xfrm>
            <a:off x="6563700" y="2529794"/>
            <a:ext cx="256162" cy="1857"/>
          </a:xfrm>
          <a:prstGeom prst="line">
            <a:avLst/>
          </a:prstGeom>
          <a:noFill/>
          <a:ln w="47625">
            <a:solidFill>
              <a:srgbClr val="FFFFFF"/>
            </a:solidFill>
            <a:bevel/>
          </a:ln>
          <a:extLst>
            <a:ext uri="{909E8E84-426E-40DD-AFC4-6F175D3DCCD1}">
              <a14:hiddenFill xmlns:a14="http://schemas.microsoft.com/office/drawing/2010/main">
                <a:noFill/>
              </a14:hiddenFill>
            </a:ext>
          </a:extLst>
        </p:spPr>
        <p:txBody>
          <a:bodyPr/>
          <a:lstStyle/>
          <a:p>
            <a:endParaRPr lang="zh-CN" altLang="en-US" sz="2105"/>
          </a:p>
        </p:txBody>
      </p:sp>
      <p:sp>
        <p:nvSpPr>
          <p:cNvPr id="12" name="椭圆 24"/>
          <p:cNvSpPr/>
          <p:nvPr/>
        </p:nvSpPr>
        <p:spPr bwMode="auto">
          <a:xfrm>
            <a:off x="4119947" y="1300326"/>
            <a:ext cx="2455818" cy="2453962"/>
          </a:xfrm>
          <a:prstGeom prst="ellipse">
            <a:avLst/>
          </a:prstGeom>
          <a:solidFill>
            <a:srgbClr val="159BFF"/>
          </a:solidFill>
          <a:ln w="28575">
            <a:solidFill>
              <a:srgbClr val="F2F2F2"/>
            </a:solidFill>
            <a:bevel/>
          </a:ln>
        </p:spPr>
        <p:txBody>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endParaRPr lang="zh-CN" altLang="zh-CN" sz="1870">
              <a:latin typeface="Corbel" panose="020B0503020204020204" pitchFamily="34" charset="0"/>
              <a:sym typeface="Corbel" panose="020B0503020204020204" pitchFamily="34" charset="0"/>
            </a:endParaRPr>
          </a:p>
        </p:txBody>
      </p:sp>
      <p:sp>
        <p:nvSpPr>
          <p:cNvPr id="13" name="椭圆 32"/>
          <p:cNvSpPr/>
          <p:nvPr/>
        </p:nvSpPr>
        <p:spPr bwMode="auto">
          <a:xfrm>
            <a:off x="7238475" y="1310486"/>
            <a:ext cx="2455818" cy="2453962"/>
          </a:xfrm>
          <a:prstGeom prst="ellipse">
            <a:avLst/>
          </a:prstGeom>
          <a:solidFill>
            <a:srgbClr val="159BFF"/>
          </a:solidFill>
          <a:ln w="28575">
            <a:solidFill>
              <a:srgbClr val="F2F2F2"/>
            </a:solidFill>
            <a:bevel/>
          </a:ln>
        </p:spPr>
        <p:txBody>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endParaRPr lang="zh-CN" altLang="zh-CN" sz="1870">
              <a:latin typeface="Corbel" panose="020B0503020204020204" pitchFamily="34" charset="0"/>
              <a:sym typeface="Corbel" panose="020B0503020204020204" pitchFamily="34" charset="0"/>
            </a:endParaRPr>
          </a:p>
        </p:txBody>
      </p:sp>
      <p:sp>
        <p:nvSpPr>
          <p:cNvPr id="14" name="流程图: 过程 21"/>
          <p:cNvSpPr/>
          <p:nvPr/>
        </p:nvSpPr>
        <p:spPr bwMode="auto">
          <a:xfrm>
            <a:off x="-7426" y="3840052"/>
            <a:ext cx="10710562" cy="454782"/>
          </a:xfrm>
          <a:prstGeom prst="flowChartProcess">
            <a:avLst/>
          </a:prstGeom>
          <a:solidFill>
            <a:srgbClr val="159BFF"/>
          </a:solidFill>
          <a:ln w="28575">
            <a:solidFill>
              <a:srgbClr val="F2F2F2"/>
            </a:solidFill>
            <a:bevel/>
          </a:ln>
        </p:spPr>
        <p:txBody>
          <a:bodyPr lIns="40084" tIns="20041" rIns="40084" bIns="20041"/>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endParaRPr lang="zh-CN" altLang="zh-CN" sz="1870">
              <a:latin typeface="Corbel" panose="020B0503020204020204" pitchFamily="34" charset="0"/>
              <a:sym typeface="Corbel" panose="020B0503020204020204" pitchFamily="34" charset="0"/>
            </a:endParaRPr>
          </a:p>
        </p:txBody>
      </p:sp>
      <p:sp>
        <p:nvSpPr>
          <p:cNvPr id="15" name="TextBox 5"/>
          <p:cNvSpPr>
            <a:spLocks noChangeArrowheads="1"/>
          </p:cNvSpPr>
          <p:nvPr/>
        </p:nvSpPr>
        <p:spPr bwMode="auto">
          <a:xfrm>
            <a:off x="1564218" y="3878531"/>
            <a:ext cx="1447121"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40084" tIns="20041" rIns="40084" bIns="20041">
            <a:spAutoFit/>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algn="ctr"/>
            <a:r>
              <a:rPr lang="zh-CN" altLang="en-US" sz="22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Corbel" panose="020B0503020204020204" pitchFamily="34" charset="0"/>
              </a:rPr>
              <a:t>控水器</a:t>
            </a:r>
            <a:r>
              <a:rPr lang="en-US" altLang="zh-CN" sz="22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Corbel" panose="020B0503020204020204" pitchFamily="34" charset="0"/>
              </a:rPr>
              <a:t> </a:t>
            </a:r>
            <a:endParaRPr lang="zh-CN" altLang="en-US" sz="2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直接连接符 26"/>
          <p:cNvSpPr>
            <a:spLocks noChangeShapeType="1"/>
          </p:cNvSpPr>
          <p:nvPr/>
        </p:nvSpPr>
        <p:spPr bwMode="auto">
          <a:xfrm>
            <a:off x="3743360" y="2537467"/>
            <a:ext cx="261731" cy="1857"/>
          </a:xfrm>
          <a:prstGeom prst="line">
            <a:avLst/>
          </a:prstGeom>
          <a:noFill/>
          <a:ln w="47625">
            <a:solidFill>
              <a:srgbClr val="FFFFFF"/>
            </a:solidFill>
            <a:bevel/>
          </a:ln>
          <a:extLst>
            <a:ext uri="{909E8E84-426E-40DD-AFC4-6F175D3DCCD1}">
              <a14:hiddenFill xmlns:a14="http://schemas.microsoft.com/office/drawing/2010/main">
                <a:noFill/>
              </a14:hiddenFill>
            </a:ext>
          </a:extLst>
        </p:spPr>
        <p:txBody>
          <a:bodyPr/>
          <a:lstStyle/>
          <a:p>
            <a:endParaRPr lang="zh-CN" altLang="en-US" sz="2105"/>
          </a:p>
        </p:txBody>
      </p:sp>
      <p:sp>
        <p:nvSpPr>
          <p:cNvPr id="17" name="直接连接符 28"/>
          <p:cNvSpPr>
            <a:spLocks noChangeShapeType="1"/>
          </p:cNvSpPr>
          <p:nvPr/>
        </p:nvSpPr>
        <p:spPr bwMode="auto">
          <a:xfrm>
            <a:off x="6459053" y="2537467"/>
            <a:ext cx="256162" cy="1857"/>
          </a:xfrm>
          <a:prstGeom prst="line">
            <a:avLst/>
          </a:prstGeom>
          <a:noFill/>
          <a:ln w="47625">
            <a:solidFill>
              <a:srgbClr val="FFFFFF"/>
            </a:solidFill>
            <a:bevel/>
          </a:ln>
          <a:extLst>
            <a:ext uri="{909E8E84-426E-40DD-AFC4-6F175D3DCCD1}">
              <a14:hiddenFill xmlns:a14="http://schemas.microsoft.com/office/drawing/2010/main">
                <a:noFill/>
              </a14:hiddenFill>
            </a:ext>
          </a:extLst>
        </p:spPr>
        <p:txBody>
          <a:bodyPr/>
          <a:lstStyle/>
          <a:p>
            <a:endParaRPr lang="zh-CN" altLang="en-US" sz="2105"/>
          </a:p>
        </p:txBody>
      </p:sp>
      <p:pic>
        <p:nvPicPr>
          <p:cNvPr id="18" name="图片 17"/>
          <p:cNvPicPr>
            <a:picLocks noChangeAspect="1" noChangeArrowheads="1"/>
          </p:cNvPicPr>
          <p:nvPr/>
        </p:nvPicPr>
        <p:blipFill rotWithShape="1">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l="25433" t="2844" r="18275" b="4055"/>
          <a:stretch>
            <a:fillRect/>
          </a:stretch>
        </p:blipFill>
        <p:spPr bwMode="auto">
          <a:xfrm>
            <a:off x="1794251" y="1717123"/>
            <a:ext cx="987056" cy="162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rcRect l="38921" t="3873" r="27840" b="-3873"/>
          <a:stretch>
            <a:fillRect/>
          </a:stretch>
        </p:blipFill>
        <p:spPr bwMode="auto">
          <a:xfrm>
            <a:off x="4958044" y="1859761"/>
            <a:ext cx="779625" cy="132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3421" y="1944256"/>
            <a:ext cx="1185927" cy="1265977"/>
          </a:xfrm>
          <a:prstGeom prst="rect">
            <a:avLst/>
          </a:prstGeom>
        </p:spPr>
      </p:pic>
      <p:sp>
        <p:nvSpPr>
          <p:cNvPr id="21" name="TextBox 5"/>
          <p:cNvSpPr>
            <a:spLocks noChangeArrowheads="1"/>
          </p:cNvSpPr>
          <p:nvPr/>
        </p:nvSpPr>
        <p:spPr bwMode="auto">
          <a:xfrm>
            <a:off x="4624296" y="3868371"/>
            <a:ext cx="1447121"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40084" tIns="20041" rIns="40084" bIns="20041">
            <a:spAutoFit/>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algn="ctr"/>
            <a:r>
              <a:rPr lang="zh-CN" altLang="en-US" sz="22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Corbel" panose="020B0503020204020204" pitchFamily="34" charset="0"/>
              </a:rPr>
              <a:t>级联器</a:t>
            </a:r>
            <a:r>
              <a:rPr lang="en-US" altLang="zh-CN" sz="22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Corbel" panose="020B0503020204020204" pitchFamily="34" charset="0"/>
              </a:rPr>
              <a:t> </a:t>
            </a:r>
            <a:endParaRPr lang="zh-CN" altLang="en-US" sz="2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TextBox 5"/>
          <p:cNvSpPr>
            <a:spLocks noChangeArrowheads="1"/>
          </p:cNvSpPr>
          <p:nvPr/>
        </p:nvSpPr>
        <p:spPr bwMode="auto">
          <a:xfrm>
            <a:off x="7742824" y="3878531"/>
            <a:ext cx="1447121"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40084" tIns="20041" rIns="40084" bIns="20041">
            <a:spAutoFit/>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algn="ctr"/>
            <a:r>
              <a:rPr lang="zh-CN" altLang="en-US" sz="22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Corbel" panose="020B0503020204020204" pitchFamily="34" charset="0"/>
              </a:rPr>
              <a:t>控水阀</a:t>
            </a:r>
            <a:r>
              <a:rPr lang="en-US" altLang="zh-CN" sz="22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Corbel" panose="020B0503020204020204" pitchFamily="34" charset="0"/>
              </a:rPr>
              <a:t> </a:t>
            </a:r>
            <a:endParaRPr lang="zh-CN" altLang="en-US" sz="2200"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0" name="组合 39"/>
          <p:cNvGrpSpPr/>
          <p:nvPr/>
        </p:nvGrpSpPr>
        <p:grpSpPr>
          <a:xfrm rot="0">
            <a:off x="254677" y="605813"/>
            <a:ext cx="10080000" cy="417928"/>
            <a:chOff x="214282" y="142856"/>
            <a:chExt cx="7598078" cy="357190"/>
          </a:xfrm>
        </p:grpSpPr>
        <p:sp>
          <p:nvSpPr>
            <p:cNvPr id="43" name="TextBox 42"/>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a:t>
              </a:r>
              <a:r>
                <a:rPr lang="zh-CN" altLang="en-US" sz="2105" baseline="10000" dirty="0">
                  <a:solidFill>
                    <a:srgbClr val="0F6FC6"/>
                  </a:solidFill>
                  <a:latin typeface="Ebrima" panose="02000000000000000000" pitchFamily="2" charset="0"/>
                  <a:ea typeface="微软雅黑" panose="020B0503020204020204" pitchFamily="34" charset="-122"/>
                  <a:cs typeface="Ebrima" panose="02000000000000000000" pitchFamily="2" charset="0"/>
                </a:rPr>
                <a:t>水控</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系统组成及产品介绍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44" name="矩形 43"/>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5" name="矩形 44"/>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46" name="直接连接符 45"/>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5" grpId="0"/>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5792" y="1719893"/>
            <a:ext cx="10861584" cy="5671106"/>
          </a:xfrm>
          <a:prstGeom prst="rect">
            <a:avLst/>
          </a:prstGeom>
        </p:spPr>
      </p:pic>
      <p:pic>
        <p:nvPicPr>
          <p:cNvPr id="27"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5534"/>
          <a:stretch>
            <a:fillRect/>
          </a:stretch>
        </p:blipFill>
        <p:spPr bwMode="auto">
          <a:xfrm>
            <a:off x="6998974" y="3238185"/>
            <a:ext cx="2135160" cy="2459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图片 2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5433" t="2844" r="18275"/>
          <a:stretch>
            <a:fillRect/>
          </a:stretch>
        </p:blipFill>
        <p:spPr bwMode="auto">
          <a:xfrm>
            <a:off x="4637622" y="2886894"/>
            <a:ext cx="611081" cy="104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2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3470" y="4391888"/>
            <a:ext cx="589388" cy="701562"/>
          </a:xfrm>
          <a:prstGeom prst="rect">
            <a:avLst/>
          </a:prstGeom>
        </p:spPr>
      </p:pic>
      <p:sp>
        <p:nvSpPr>
          <p:cNvPr id="30" name="矩形 29"/>
          <p:cNvSpPr/>
          <p:nvPr/>
        </p:nvSpPr>
        <p:spPr>
          <a:xfrm>
            <a:off x="1653765" y="2222185"/>
            <a:ext cx="5346000" cy="558165"/>
          </a:xfrm>
          <a:prstGeom prst="rect">
            <a:avLst/>
          </a:prstGeom>
        </p:spPr>
        <p:txBody>
          <a:bodyPr>
            <a:spAutoFit/>
          </a:bodyPr>
          <a:lstStyle/>
          <a:p>
            <a:r>
              <a:rPr lang="zh-CN" altLang="zh-CN" sz="1520" b="1" dirty="0">
                <a:latin typeface="微软雅黑" panose="020B0503020204020204" pitchFamily="34" charset="-122"/>
                <a:ea typeface="微软雅黑" panose="020B0503020204020204" pitchFamily="34" charset="-122"/>
              </a:rPr>
              <a:t>放</a:t>
            </a:r>
            <a:r>
              <a:rPr lang="zh-CN" altLang="zh-CN" sz="1520" b="1" dirty="0" smtClean="0">
                <a:latin typeface="微软雅黑" panose="020B0503020204020204" pitchFamily="34" charset="-122"/>
                <a:ea typeface="微软雅黑" panose="020B0503020204020204" pitchFamily="34" charset="-122"/>
              </a:rPr>
              <a:t>卡－</a:t>
            </a:r>
            <a:r>
              <a:rPr lang="zh-CN" altLang="zh-CN" sz="1520" b="1" dirty="0">
                <a:latin typeface="微软雅黑" panose="020B0503020204020204" pitchFamily="34" charset="-122"/>
                <a:ea typeface="微软雅黑" panose="020B0503020204020204" pitchFamily="34" charset="-122"/>
              </a:rPr>
              <a:t>出水</a:t>
            </a:r>
            <a:r>
              <a:rPr lang="zh-CN" altLang="zh-CN" sz="1520" b="1" dirty="0" smtClean="0">
                <a:latin typeface="微软雅黑" panose="020B0503020204020204" pitchFamily="34" charset="-122"/>
                <a:ea typeface="微软雅黑" panose="020B0503020204020204" pitchFamily="34" charset="-122"/>
              </a:rPr>
              <a:t>－</a:t>
            </a:r>
            <a:r>
              <a:rPr lang="zh-CN" altLang="en-US" sz="1520" b="1" dirty="0" smtClean="0">
                <a:latin typeface="微软雅黑" panose="020B0503020204020204" pitchFamily="34" charset="-122"/>
                <a:ea typeface="微软雅黑" panose="020B0503020204020204" pitchFamily="34" charset="-122"/>
              </a:rPr>
              <a:t>按时间扣费或按次扣费</a:t>
            </a:r>
            <a:endParaRPr lang="en-US" altLang="zh-CN" sz="1520" b="1" dirty="0">
              <a:latin typeface="微软雅黑" panose="020B0503020204020204" pitchFamily="34" charset="-122"/>
              <a:ea typeface="微软雅黑" panose="020B0503020204020204" pitchFamily="34" charset="-122"/>
            </a:endParaRPr>
          </a:p>
          <a:p>
            <a:endParaRPr lang="zh-CN" altLang="zh-CN" sz="1520" b="1" dirty="0">
              <a:latin typeface="微软雅黑" panose="020B0503020204020204" pitchFamily="34" charset="-122"/>
              <a:ea typeface="微软雅黑" panose="020B0503020204020204" pitchFamily="34" charset="-122"/>
            </a:endParaRPr>
          </a:p>
        </p:txBody>
      </p:sp>
      <p:pic>
        <p:nvPicPr>
          <p:cNvPr id="31" name="图片 3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0282" y="4018933"/>
            <a:ext cx="1403325" cy="1799600"/>
          </a:xfrm>
          <a:prstGeom prst="rect">
            <a:avLst/>
          </a:prstGeom>
        </p:spPr>
      </p:pic>
      <p:grpSp>
        <p:nvGrpSpPr>
          <p:cNvPr id="21" name="组合 20"/>
          <p:cNvGrpSpPr/>
          <p:nvPr/>
        </p:nvGrpSpPr>
        <p:grpSpPr>
          <a:xfrm rot="0">
            <a:off x="250222" y="605813"/>
            <a:ext cx="10080000" cy="417928"/>
            <a:chOff x="214282" y="142856"/>
            <a:chExt cx="7598078" cy="357190"/>
          </a:xfrm>
        </p:grpSpPr>
        <p:sp>
          <p:nvSpPr>
            <p:cNvPr id="24" name="TextBox 23"/>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a:t>
              </a:r>
              <a:r>
                <a:rPr lang="zh-CN" altLang="en-US" sz="2105" baseline="10000" dirty="0">
                  <a:solidFill>
                    <a:srgbClr val="0F6FC6"/>
                  </a:solidFill>
                  <a:latin typeface="Ebrima" panose="02000000000000000000" pitchFamily="2" charset="0"/>
                  <a:ea typeface="微软雅黑" panose="020B0503020204020204" pitchFamily="34" charset="-122"/>
                  <a:cs typeface="Ebrima" panose="02000000000000000000" pitchFamily="2" charset="0"/>
                </a:rPr>
                <a:t>水控</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系统功能</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26" name="矩形 25"/>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2" name="矩形 31"/>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33" name="直接连接符 32"/>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 name="曲线连接符 3"/>
          <p:cNvCxnSpPr/>
          <p:nvPr/>
        </p:nvCxnSpPr>
        <p:spPr>
          <a:xfrm flipV="1">
            <a:off x="2988945" y="3420110"/>
            <a:ext cx="1492885" cy="981710"/>
          </a:xfrm>
          <a:prstGeom prst="curvedConnector3">
            <a:avLst>
              <a:gd name="adj1" fmla="val 5002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曲线连接符 4"/>
          <p:cNvCxnSpPr>
            <a:endCxn id="27" idx="1"/>
          </p:cNvCxnSpPr>
          <p:nvPr/>
        </p:nvCxnSpPr>
        <p:spPr>
          <a:xfrm>
            <a:off x="5389245" y="3373120"/>
            <a:ext cx="1609725" cy="1095375"/>
          </a:xfrm>
          <a:prstGeom prst="curvedConnector3">
            <a:avLst>
              <a:gd name="adj1" fmla="val 50020"/>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3.88889E-6 -3.08077E-7 L 0.0934 -3.08077E-7 C 0.13524 -3.08077E-7 0.1868 -0.04691 0.1868 -0.08465 L 0.1868 -0.1693 " pathEditMode="relative" rAng="0" ptsTypes="FfFF">
                                      <p:cBhvr>
                                        <p:cTn id="6" dur="1850" fill="hold"/>
                                        <p:tgtEl>
                                          <p:spTgt spid="29"/>
                                        </p:tgtEl>
                                        <p:attrNameLst>
                                          <p:attrName>ppt_x</p:attrName>
                                          <p:attrName>ppt_y</p:attrName>
                                        </p:attrNameLst>
                                      </p:cBhvr>
                                      <p:rCtr x="9340" y="-8465"/>
                                    </p:animMotion>
                                  </p:childTnLst>
                                </p:cTn>
                              </p:par>
                              <p:par>
                                <p:cTn id="7" presetID="50" presetClass="path" presetSubtype="0" accel="50000" decel="50000" fill="hold" nodeType="withEffect">
                                  <p:stCondLst>
                                    <p:cond delay="0"/>
                                  </p:stCondLst>
                                  <p:childTnLst>
                                    <p:animMotion origin="layout" path="M 0.0368 -0.00028 L 0.15087 -0.00028 C 0.20191 -0.00028 0.26528 -0.05801 0.26528 -0.10436 L 0.26528 -0.20788 " pathEditMode="relative" rAng="0" ptsTypes="FfFF">
                                      <p:cBhvr>
                                        <p:cTn id="8" dur="2000" fill="hold"/>
                                        <p:tgtEl>
                                          <p:spTgt spid="31"/>
                                        </p:tgtEl>
                                        <p:attrNameLst>
                                          <p:attrName>ppt_x</p:attrName>
                                          <p:attrName>ppt_y</p:attrName>
                                        </p:attrNameLst>
                                      </p:cBhvr>
                                      <p:rCtr x="11424" y="-10380"/>
                                    </p:animMotion>
                                  </p:childTnLst>
                                </p:cTn>
                              </p:par>
                            </p:childTnLst>
                          </p:cTn>
                        </p:par>
                        <p:par>
                          <p:cTn id="9" fill="hold">
                            <p:stCondLst>
                              <p:cond delay="2000"/>
                            </p:stCondLst>
                            <p:childTnLst>
                              <p:par>
                                <p:cTn id="10" presetID="22" presetClass="entr" presetSubtype="8"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0.3059 -0.15626 L 0.34462 -0.05107 C 0.35225 -0.02692 0.36771 -0.00416 0.38663 0.01193 C 0.40833 0.03025 0.42795 0.03691 0.44496 0.03358 L 0.52205 0.02609 " pathEditMode="relative" rAng="1670580" ptsTypes="FffFF">
                                      <p:cBhvr>
                                        <p:cTn id="16" dur="2000" fill="hold"/>
                                        <p:tgtEl>
                                          <p:spTgt spid="31"/>
                                        </p:tgtEl>
                                        <p:attrNameLst>
                                          <p:attrName>ppt_x</p:attrName>
                                          <p:attrName>ppt_y</p:attrName>
                                        </p:attrNameLst>
                                      </p:cBhvr>
                                      <p:rCtr x="9514" y="13017"/>
                                    </p:animMotion>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9"/>
                                        </p:tgtEl>
                                      </p:cBhvr>
                                    </p:animEffect>
                                    <p:set>
                                      <p:cBhvr>
                                        <p:cTn id="21" dur="1" fill="hold">
                                          <p:stCondLst>
                                            <p:cond delay="499"/>
                                          </p:stCondLst>
                                        </p:cTn>
                                        <p:tgtEl>
                                          <p:spTgt spid="2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31"/>
                                        </p:tgtEl>
                                      </p:cBhvr>
                                    </p:animEffect>
                                    <p:set>
                                      <p:cBhvr>
                                        <p:cTn id="24" dur="1" fill="hold">
                                          <p:stCondLst>
                                            <p:cond delay="499"/>
                                          </p:stCondLst>
                                        </p:cTn>
                                        <p:tgtEl>
                                          <p:spTgt spid="31"/>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5792" y="1719893"/>
            <a:ext cx="10861584" cy="5671106"/>
          </a:xfrm>
          <a:prstGeom prst="rect">
            <a:avLst/>
          </a:prstGeom>
        </p:spPr>
      </p:pic>
      <p:sp>
        <p:nvSpPr>
          <p:cNvPr id="25" name="TextBox 24"/>
          <p:cNvSpPr txBox="1"/>
          <p:nvPr/>
        </p:nvSpPr>
        <p:spPr>
          <a:xfrm>
            <a:off x="1465025" y="2203020"/>
            <a:ext cx="7692604" cy="4100830"/>
          </a:xfrm>
          <a:prstGeom prst="rect">
            <a:avLst/>
          </a:prstGeom>
          <a:noFill/>
        </p:spPr>
        <p:txBody>
          <a:bodyPr wrap="square" rtlCol="0">
            <a:spAutoFit/>
          </a:bodyPr>
          <a:lstStyle/>
          <a:p>
            <a:pPr>
              <a:lnSpc>
                <a:spcPct val="150000"/>
              </a:lnSpc>
            </a:pPr>
            <a:endParaRPr lang="zh-CN" altLang="zh-CN" sz="1230" b="1" dirty="0">
              <a:latin typeface="微软雅黑" panose="020B0503020204020204" pitchFamily="34" charset="-122"/>
              <a:ea typeface="微软雅黑" panose="020B0503020204020204" pitchFamily="34" charset="-122"/>
            </a:endParaRPr>
          </a:p>
          <a:p>
            <a:pPr marL="228600" indent="-228600">
              <a:lnSpc>
                <a:spcPct val="150000"/>
              </a:lnSpc>
              <a:buFont typeface="+mj-lt"/>
              <a:buAutoNum type="arabicPeriod"/>
            </a:pPr>
            <a:r>
              <a:rPr lang="zh-CN" altLang="en-US" sz="1170" b="1" dirty="0" smtClean="0">
                <a:latin typeface="微软雅黑" panose="020B0503020204020204" pitchFamily="34" charset="-122"/>
                <a:ea typeface="微软雅黑" panose="020B0503020204020204" pitchFamily="34" charset="-122"/>
              </a:rPr>
              <a:t>持卡</a:t>
            </a:r>
            <a:r>
              <a:rPr lang="zh-CN" altLang="zh-CN" sz="1170" b="1" dirty="0" smtClean="0">
                <a:latin typeface="微软雅黑" panose="020B0503020204020204" pitchFamily="34" charset="-122"/>
                <a:ea typeface="微软雅黑" panose="020B0503020204020204" pitchFamily="34" charset="-122"/>
              </a:rPr>
              <a:t>者</a:t>
            </a:r>
            <a:r>
              <a:rPr lang="zh-CN" altLang="zh-CN" sz="1170" b="1" dirty="0">
                <a:latin typeface="微软雅黑" panose="020B0503020204020204" pitchFamily="34" charset="-122"/>
                <a:ea typeface="微软雅黑" panose="020B0503020204020204" pitchFamily="34" charset="-122"/>
              </a:rPr>
              <a:t>将已发行充值的用户卡插入节能控制器上，节能控制器自动判断该卡是否为有合法效卡、卡中小钱包内是否有储值金额。若卡合法有效，并且有储值金额，则允许使用该节能控制器。若为非法卡和无效卡则报警，且不允许使用该节能控制器。 </a:t>
            </a:r>
            <a:endParaRPr lang="zh-CN" altLang="zh-CN" sz="1170" b="1" dirty="0">
              <a:latin typeface="微软雅黑" panose="020B0503020204020204" pitchFamily="34" charset="-122"/>
              <a:ea typeface="微软雅黑" panose="020B0503020204020204" pitchFamily="34" charset="-122"/>
            </a:endParaRPr>
          </a:p>
          <a:p>
            <a:pPr marL="228600" indent="-228600">
              <a:lnSpc>
                <a:spcPct val="150000"/>
              </a:lnSpc>
              <a:buFont typeface="+mj-lt"/>
              <a:buAutoNum type="arabicPeriod"/>
            </a:pPr>
            <a:r>
              <a:rPr lang="zh-CN" altLang="en-US" sz="1170" b="1" dirty="0">
                <a:latin typeface="微软雅黑" panose="020B0503020204020204" pitchFamily="34" charset="-122"/>
                <a:ea typeface="微软雅黑" panose="020B0503020204020204" pitchFamily="34" charset="-122"/>
              </a:rPr>
              <a:t>持卡</a:t>
            </a:r>
            <a:r>
              <a:rPr lang="zh-CN" altLang="zh-CN" sz="1170" b="1" dirty="0">
                <a:latin typeface="微软雅黑" panose="020B0503020204020204" pitchFamily="34" charset="-122"/>
                <a:ea typeface="微软雅黑" panose="020B0503020204020204" pitchFamily="34" charset="-122"/>
              </a:rPr>
              <a:t>者</a:t>
            </a:r>
            <a:r>
              <a:rPr lang="zh-CN" altLang="zh-CN" sz="1170" b="1" dirty="0" smtClean="0">
                <a:latin typeface="微软雅黑" panose="020B0503020204020204" pitchFamily="34" charset="-122"/>
                <a:ea typeface="微软雅黑" panose="020B0503020204020204" pitchFamily="34" charset="-122"/>
              </a:rPr>
              <a:t>需要</a:t>
            </a:r>
            <a:r>
              <a:rPr lang="zh-CN" altLang="zh-CN" sz="1170" b="1" dirty="0">
                <a:latin typeface="微软雅黑" panose="020B0503020204020204" pitchFamily="34" charset="-122"/>
                <a:ea typeface="微软雅黑" panose="020B0503020204020204" pitchFamily="34" charset="-122"/>
              </a:rPr>
              <a:t>用水时，只需按动该节能控制器的开始按钮，则控</a:t>
            </a:r>
            <a:r>
              <a:rPr lang="zh-CN" altLang="zh-CN" sz="1170" b="1" dirty="0" smtClean="0">
                <a:latin typeface="微软雅黑" panose="020B0503020204020204" pitchFamily="34" charset="-122"/>
                <a:ea typeface="微软雅黑" panose="020B0503020204020204" pitchFamily="34" charset="-122"/>
              </a:rPr>
              <a:t>水装置</a:t>
            </a:r>
            <a:r>
              <a:rPr lang="zh-CN" altLang="zh-CN" sz="1170" b="1" dirty="0">
                <a:latin typeface="微软雅黑" panose="020B0503020204020204" pitchFamily="34" charset="-122"/>
                <a:ea typeface="微软雅黑" panose="020B0503020204020204" pitchFamily="34" charset="-122"/>
              </a:rPr>
              <a:t>立即放水或，计费开始，同时从小钱包中扣款。节能控制器显示消费金额。 </a:t>
            </a:r>
            <a:endParaRPr lang="zh-CN" altLang="zh-CN" sz="1170" b="1" dirty="0">
              <a:latin typeface="微软雅黑" panose="020B0503020204020204" pitchFamily="34" charset="-122"/>
              <a:ea typeface="微软雅黑" panose="020B0503020204020204" pitchFamily="34" charset="-122"/>
            </a:endParaRPr>
          </a:p>
          <a:p>
            <a:pPr marL="228600" indent="-228600">
              <a:lnSpc>
                <a:spcPct val="150000"/>
              </a:lnSpc>
              <a:buFont typeface="+mj-lt"/>
              <a:buAutoNum type="arabicPeriod"/>
            </a:pPr>
            <a:r>
              <a:rPr lang="zh-CN" altLang="en-US" sz="1170" b="1" dirty="0">
                <a:latin typeface="微软雅黑" panose="020B0503020204020204" pitchFamily="34" charset="-122"/>
                <a:ea typeface="微软雅黑" panose="020B0503020204020204" pitchFamily="34" charset="-122"/>
              </a:rPr>
              <a:t>持卡</a:t>
            </a:r>
            <a:r>
              <a:rPr lang="zh-CN" altLang="zh-CN" sz="1170" b="1" dirty="0">
                <a:latin typeface="微软雅黑" panose="020B0503020204020204" pitchFamily="34" charset="-122"/>
                <a:ea typeface="微软雅黑" panose="020B0503020204020204" pitchFamily="34" charset="-122"/>
              </a:rPr>
              <a:t>者</a:t>
            </a:r>
            <a:r>
              <a:rPr lang="zh-CN" altLang="zh-CN" sz="1170" b="1" dirty="0" smtClean="0">
                <a:latin typeface="微软雅黑" panose="020B0503020204020204" pitchFamily="34" charset="-122"/>
                <a:ea typeface="微软雅黑" panose="020B0503020204020204" pitchFamily="34" charset="-122"/>
              </a:rPr>
              <a:t>需要</a:t>
            </a:r>
            <a:r>
              <a:rPr lang="zh-CN" altLang="zh-CN" sz="1170" b="1" dirty="0">
                <a:latin typeface="微软雅黑" panose="020B0503020204020204" pitchFamily="34" charset="-122"/>
                <a:ea typeface="微软雅黑" panose="020B0503020204020204" pitchFamily="34" charset="-122"/>
              </a:rPr>
              <a:t>暂停用水时，只需按动该节能控制器的停止按钮，则控水装置立即断水，计费和扣款均停止。再次按动开始按钮后恢复供水和计费扣款。 </a:t>
            </a:r>
            <a:endParaRPr lang="zh-CN" altLang="zh-CN" sz="1170" b="1" dirty="0">
              <a:latin typeface="微软雅黑" panose="020B0503020204020204" pitchFamily="34" charset="-122"/>
              <a:ea typeface="微软雅黑" panose="020B0503020204020204" pitchFamily="34" charset="-122"/>
            </a:endParaRPr>
          </a:p>
          <a:p>
            <a:pPr marL="228600" indent="-228600">
              <a:lnSpc>
                <a:spcPct val="150000"/>
              </a:lnSpc>
              <a:buFont typeface="+mj-lt"/>
              <a:buAutoNum type="arabicPeriod"/>
            </a:pPr>
            <a:r>
              <a:rPr lang="zh-CN" altLang="en-US" sz="1170" b="1" dirty="0" smtClean="0">
                <a:latin typeface="微软雅黑" panose="020B0503020204020204" pitchFamily="34" charset="-122"/>
                <a:ea typeface="微软雅黑" panose="020B0503020204020204" pitchFamily="34" charset="-122"/>
              </a:rPr>
              <a:t>持</a:t>
            </a:r>
            <a:r>
              <a:rPr lang="zh-CN" altLang="en-US" sz="1170" b="1" dirty="0">
                <a:latin typeface="微软雅黑" panose="020B0503020204020204" pitchFamily="34" charset="-122"/>
                <a:ea typeface="微软雅黑" panose="020B0503020204020204" pitchFamily="34" charset="-122"/>
              </a:rPr>
              <a:t>卡</a:t>
            </a:r>
            <a:r>
              <a:rPr lang="zh-CN" altLang="zh-CN" sz="1170" b="1" dirty="0">
                <a:latin typeface="微软雅黑" panose="020B0503020204020204" pitchFamily="34" charset="-122"/>
                <a:ea typeface="微软雅黑" panose="020B0503020204020204" pitchFamily="34" charset="-122"/>
              </a:rPr>
              <a:t>者</a:t>
            </a:r>
            <a:r>
              <a:rPr lang="zh-CN" altLang="zh-CN" sz="1170" b="1" dirty="0" smtClean="0">
                <a:latin typeface="微软雅黑" panose="020B0503020204020204" pitchFamily="34" charset="-122"/>
                <a:ea typeface="微软雅黑" panose="020B0503020204020204" pitchFamily="34" charset="-122"/>
              </a:rPr>
              <a:t>使用</a:t>
            </a:r>
            <a:r>
              <a:rPr lang="zh-CN" altLang="zh-CN" sz="1170" b="1" dirty="0">
                <a:latin typeface="微软雅黑" panose="020B0503020204020204" pitchFamily="34" charset="-122"/>
                <a:ea typeface="微软雅黑" panose="020B0503020204020204" pitchFamily="34" charset="-122"/>
              </a:rPr>
              <a:t>完毕</a:t>
            </a:r>
            <a:r>
              <a:rPr lang="zh-CN" altLang="zh-CN" sz="1170" b="1" dirty="0" smtClean="0">
                <a:latin typeface="微软雅黑" panose="020B0503020204020204" pitchFamily="34" charset="-122"/>
                <a:ea typeface="微软雅黑" panose="020B0503020204020204" pitchFamily="34" charset="-122"/>
              </a:rPr>
              <a:t>，</a:t>
            </a:r>
            <a:r>
              <a:rPr lang="zh-CN" altLang="en-US" sz="1170" b="1" dirty="0">
                <a:latin typeface="微软雅黑" panose="020B0503020204020204" pitchFamily="34" charset="-122"/>
                <a:ea typeface="微软雅黑" panose="020B0503020204020204" pitchFamily="34" charset="-122"/>
              </a:rPr>
              <a:t>持卡</a:t>
            </a:r>
            <a:r>
              <a:rPr lang="zh-CN" altLang="zh-CN" sz="1170" b="1" dirty="0">
                <a:latin typeface="微软雅黑" panose="020B0503020204020204" pitchFamily="34" charset="-122"/>
                <a:ea typeface="微软雅黑" panose="020B0503020204020204" pitchFamily="34" charset="-122"/>
              </a:rPr>
              <a:t>者</a:t>
            </a:r>
            <a:r>
              <a:rPr lang="zh-CN" altLang="zh-CN" sz="1170" b="1" dirty="0" smtClean="0">
                <a:latin typeface="微软雅黑" panose="020B0503020204020204" pitchFamily="34" charset="-122"/>
                <a:ea typeface="微软雅黑" panose="020B0503020204020204" pitchFamily="34" charset="-122"/>
              </a:rPr>
              <a:t>将</a:t>
            </a:r>
            <a:r>
              <a:rPr lang="zh-CN" altLang="zh-CN" sz="1170" b="1" dirty="0">
                <a:latin typeface="微软雅黑" panose="020B0503020204020204" pitchFamily="34" charset="-122"/>
                <a:ea typeface="微软雅黑" panose="020B0503020204020204" pitchFamily="34" charset="-122"/>
              </a:rPr>
              <a:t>用户卡从节能控制器里抽出，则控水装置立即断水，计费和扣款均停止。并且使开始按钮失效，直至下一次插卡使用。 </a:t>
            </a:r>
            <a:endParaRPr lang="zh-CN" altLang="zh-CN" sz="1170" b="1" dirty="0">
              <a:latin typeface="微软雅黑" panose="020B0503020204020204" pitchFamily="34" charset="-122"/>
              <a:ea typeface="微软雅黑" panose="020B0503020204020204" pitchFamily="34" charset="-122"/>
            </a:endParaRPr>
          </a:p>
          <a:p>
            <a:pPr marL="228600" indent="-228600">
              <a:lnSpc>
                <a:spcPct val="150000"/>
              </a:lnSpc>
              <a:buFont typeface="+mj-lt"/>
              <a:buAutoNum type="arabicPeriod"/>
            </a:pPr>
            <a:r>
              <a:rPr lang="zh-CN" altLang="zh-CN" sz="1170" b="1" dirty="0" smtClean="0">
                <a:latin typeface="微软雅黑" panose="020B0503020204020204" pitchFamily="34" charset="-122"/>
                <a:ea typeface="微软雅黑" panose="020B0503020204020204" pitchFamily="34" charset="-122"/>
              </a:rPr>
              <a:t>如果</a:t>
            </a:r>
            <a:r>
              <a:rPr lang="zh-CN" altLang="zh-CN" sz="1170" b="1" dirty="0">
                <a:latin typeface="微软雅黑" panose="020B0503020204020204" pitchFamily="34" charset="-122"/>
                <a:ea typeface="微软雅黑" panose="020B0503020204020204" pitchFamily="34" charset="-122"/>
              </a:rPr>
              <a:t>用户卡中小钱包内储值金额已扣完，则控水</a:t>
            </a:r>
            <a:r>
              <a:rPr lang="en-US" altLang="zh-CN" sz="1170" b="1" dirty="0">
                <a:latin typeface="微软雅黑" panose="020B0503020204020204" pitchFamily="34" charset="-122"/>
                <a:ea typeface="微软雅黑" panose="020B0503020204020204" pitchFamily="34" charset="-122"/>
              </a:rPr>
              <a:t>/</a:t>
            </a:r>
            <a:r>
              <a:rPr lang="zh-CN" altLang="zh-CN" sz="1170" b="1" dirty="0">
                <a:latin typeface="微软雅黑" panose="020B0503020204020204" pitchFamily="34" charset="-122"/>
                <a:ea typeface="微软雅黑" panose="020B0503020204020204" pitchFamily="34" charset="-122"/>
              </a:rPr>
              <a:t>控电装置立即断水，按钮失效，计费和扣款均停止。必须转存储值金额到小钱包后方可继续使用。</a:t>
            </a:r>
            <a:endParaRPr lang="zh-CN" altLang="zh-CN" sz="1170" b="1" dirty="0">
              <a:latin typeface="微软雅黑" panose="020B0503020204020204" pitchFamily="34" charset="-122"/>
              <a:ea typeface="微软雅黑" panose="020B0503020204020204" pitchFamily="34" charset="-122"/>
            </a:endParaRPr>
          </a:p>
          <a:p>
            <a:pPr marL="228600" indent="-228600">
              <a:lnSpc>
                <a:spcPct val="150000"/>
              </a:lnSpc>
              <a:buFont typeface="+mj-lt"/>
              <a:buAutoNum type="arabicPeriod"/>
            </a:pPr>
            <a:r>
              <a:rPr lang="zh-CN" altLang="zh-CN" sz="1170" b="1" dirty="0" smtClean="0">
                <a:latin typeface="微软雅黑" panose="020B0503020204020204" pitchFamily="34" charset="-122"/>
                <a:ea typeface="微软雅黑" panose="020B0503020204020204" pitchFamily="34" charset="-122"/>
              </a:rPr>
              <a:t>管理</a:t>
            </a:r>
            <a:r>
              <a:rPr lang="zh-CN" altLang="zh-CN" sz="1170" b="1" dirty="0">
                <a:latin typeface="微软雅黑" panose="020B0503020204020204" pitchFamily="34" charset="-122"/>
                <a:ea typeface="微软雅黑" panose="020B0503020204020204" pitchFamily="34" charset="-122"/>
              </a:rPr>
              <a:t>者可通过管理软件或采集卡采集节能控制器内的收费数据。用户卡发卡、充值、挂失、换卡、回收等卡片管理由中心统一处理。 </a:t>
            </a:r>
            <a:endParaRPr lang="zh-CN" altLang="zh-CN" sz="1170" b="1" dirty="0">
              <a:latin typeface="微软雅黑" panose="020B0503020204020204" pitchFamily="34" charset="-122"/>
              <a:ea typeface="微软雅黑" panose="020B0503020204020204" pitchFamily="34" charset="-122"/>
            </a:endParaRPr>
          </a:p>
          <a:p>
            <a:pPr>
              <a:lnSpc>
                <a:spcPct val="150000"/>
              </a:lnSpc>
            </a:pPr>
            <a:endParaRPr lang="zh-CN" altLang="en-US" sz="935" b="1" dirty="0">
              <a:latin typeface="微软雅黑" panose="020B0503020204020204" pitchFamily="34" charset="-122"/>
              <a:ea typeface="微软雅黑" panose="020B0503020204020204" pitchFamily="34" charset="-122"/>
            </a:endParaRPr>
          </a:p>
        </p:txBody>
      </p:sp>
      <p:sp>
        <p:nvSpPr>
          <p:cNvPr id="30" name="矩形 29"/>
          <p:cNvSpPr/>
          <p:nvPr/>
        </p:nvSpPr>
        <p:spPr>
          <a:xfrm>
            <a:off x="1653765" y="2222185"/>
            <a:ext cx="5346000" cy="558165"/>
          </a:xfrm>
          <a:prstGeom prst="rect">
            <a:avLst/>
          </a:prstGeom>
        </p:spPr>
        <p:txBody>
          <a:bodyPr>
            <a:spAutoFit/>
          </a:bodyPr>
          <a:lstStyle/>
          <a:p>
            <a:r>
              <a:rPr lang="zh-CN" altLang="zh-CN" sz="1520" b="1" dirty="0">
                <a:latin typeface="微软雅黑" panose="020B0503020204020204" pitchFamily="34" charset="-122"/>
                <a:ea typeface="微软雅黑" panose="020B0503020204020204" pitchFamily="34" charset="-122"/>
              </a:rPr>
              <a:t>放</a:t>
            </a:r>
            <a:r>
              <a:rPr lang="zh-CN" altLang="zh-CN" sz="1520" b="1" dirty="0" smtClean="0">
                <a:latin typeface="微软雅黑" panose="020B0503020204020204" pitchFamily="34" charset="-122"/>
                <a:ea typeface="微软雅黑" panose="020B0503020204020204" pitchFamily="34" charset="-122"/>
              </a:rPr>
              <a:t>卡－</a:t>
            </a:r>
            <a:r>
              <a:rPr lang="zh-CN" altLang="zh-CN" sz="1520" b="1" dirty="0">
                <a:latin typeface="微软雅黑" panose="020B0503020204020204" pitchFamily="34" charset="-122"/>
                <a:ea typeface="微软雅黑" panose="020B0503020204020204" pitchFamily="34" charset="-122"/>
              </a:rPr>
              <a:t>出水</a:t>
            </a:r>
            <a:r>
              <a:rPr lang="zh-CN" altLang="zh-CN" sz="1520" b="1" dirty="0" smtClean="0">
                <a:latin typeface="微软雅黑" panose="020B0503020204020204" pitchFamily="34" charset="-122"/>
                <a:ea typeface="微软雅黑" panose="020B0503020204020204" pitchFamily="34" charset="-122"/>
              </a:rPr>
              <a:t>－</a:t>
            </a:r>
            <a:r>
              <a:rPr lang="zh-CN" altLang="en-US" sz="1520" b="1" dirty="0" smtClean="0">
                <a:latin typeface="微软雅黑" panose="020B0503020204020204" pitchFamily="34" charset="-122"/>
                <a:ea typeface="微软雅黑" panose="020B0503020204020204" pitchFamily="34" charset="-122"/>
              </a:rPr>
              <a:t>按时间扣费或按次扣费</a:t>
            </a:r>
            <a:endParaRPr lang="en-US" altLang="zh-CN" sz="1520" b="1" dirty="0">
              <a:latin typeface="微软雅黑" panose="020B0503020204020204" pitchFamily="34" charset="-122"/>
              <a:ea typeface="微软雅黑" panose="020B0503020204020204" pitchFamily="34" charset="-122"/>
            </a:endParaRPr>
          </a:p>
          <a:p>
            <a:endParaRPr lang="zh-CN" altLang="zh-CN" sz="1520" b="1" dirty="0">
              <a:latin typeface="微软雅黑" panose="020B0503020204020204" pitchFamily="34" charset="-122"/>
              <a:ea typeface="微软雅黑" panose="020B0503020204020204" pitchFamily="34" charset="-122"/>
            </a:endParaRPr>
          </a:p>
        </p:txBody>
      </p:sp>
      <p:grpSp>
        <p:nvGrpSpPr>
          <p:cNvPr id="21" name="组合 20"/>
          <p:cNvGrpSpPr/>
          <p:nvPr/>
        </p:nvGrpSpPr>
        <p:grpSpPr>
          <a:xfrm rot="0">
            <a:off x="250222" y="605813"/>
            <a:ext cx="10080000" cy="417928"/>
            <a:chOff x="214282" y="142856"/>
            <a:chExt cx="7598078" cy="357190"/>
          </a:xfrm>
        </p:grpSpPr>
        <p:sp>
          <p:nvSpPr>
            <p:cNvPr id="24" name="TextBox 23"/>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a:t>
              </a:r>
              <a:r>
                <a:rPr lang="zh-CN" altLang="en-US" sz="2105" baseline="10000" dirty="0">
                  <a:solidFill>
                    <a:srgbClr val="0F6FC6"/>
                  </a:solidFill>
                  <a:latin typeface="Ebrima" panose="02000000000000000000" pitchFamily="2" charset="0"/>
                  <a:ea typeface="微软雅黑" panose="020B0503020204020204" pitchFamily="34" charset="-122"/>
                  <a:cs typeface="Ebrima" panose="02000000000000000000" pitchFamily="2" charset="0"/>
                </a:rPr>
                <a:t>水控</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系统功能</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26" name="矩形 25"/>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2" name="矩形 31"/>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33" name="直接连接符 32"/>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51" descr="C:\Users\Administrator\Desktop\修改图片\图片5.png图片5"/>
          <p:cNvPicPr>
            <a:picLocks noChangeAspect="1" noChangeArrowheads="1"/>
          </p:cNvPicPr>
          <p:nvPr/>
        </p:nvPicPr>
        <p:blipFill>
          <a:blip r:embed="rId1"/>
          <a:srcRect/>
          <a:stretch>
            <a:fillRect/>
          </a:stretch>
        </p:blipFill>
        <p:spPr bwMode="auto">
          <a:xfrm>
            <a:off x="970944" y="1420157"/>
            <a:ext cx="8486775" cy="530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右箭头 5"/>
          <p:cNvSpPr/>
          <p:nvPr/>
        </p:nvSpPr>
        <p:spPr>
          <a:xfrm>
            <a:off x="5038465" y="4164277"/>
            <a:ext cx="505190" cy="23125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2105"/>
          </a:p>
        </p:txBody>
      </p:sp>
      <p:grpSp>
        <p:nvGrpSpPr>
          <p:cNvPr id="9" name="组合 8"/>
          <p:cNvGrpSpPr/>
          <p:nvPr/>
        </p:nvGrpSpPr>
        <p:grpSpPr>
          <a:xfrm rot="0">
            <a:off x="250222" y="605813"/>
            <a:ext cx="10080000" cy="417928"/>
            <a:chOff x="214282" y="142856"/>
            <a:chExt cx="7598078" cy="357190"/>
          </a:xfrm>
        </p:grpSpPr>
        <p:sp>
          <p:nvSpPr>
            <p:cNvPr id="12" name="TextBox 11"/>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Ebrima" panose="02000000000000000000" pitchFamily="2" charset="0"/>
                  <a:ea typeface="微软雅黑" panose="020B0503020204020204" pitchFamily="34" charset="-122"/>
                  <a:cs typeface="Ebrima" panose="02000000000000000000" pitchFamily="2" charset="0"/>
                </a:rPr>
                <a:t>消费</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产品介绍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13" name="矩形 12"/>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4" name="矩形 13"/>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5" name="直接连接符 14"/>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6"/>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0">
            <a:off x="250222" y="605813"/>
            <a:ext cx="10080000" cy="417928"/>
            <a:chOff x="214282" y="142856"/>
            <a:chExt cx="7598078" cy="357190"/>
          </a:xfrm>
        </p:grpSpPr>
        <p:sp>
          <p:nvSpPr>
            <p:cNvPr id="6" name="TextBox 5"/>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校园现状分析</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7" name="矩形 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 name="矩形 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9" name="直接连接符 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71092" y="1790180"/>
            <a:ext cx="8258085" cy="4523105"/>
          </a:xfrm>
          <a:prstGeom prst="rect">
            <a:avLst/>
          </a:prstGeom>
          <a:noFill/>
        </p:spPr>
        <p:txBody>
          <a:bodyPr wrap="square" rtlCol="0">
            <a:spAutoFit/>
          </a:bodyPr>
          <a:lstStyle/>
          <a:p>
            <a:pPr indent="288290" algn="just" fontAlgn="auto">
              <a:lnSpc>
                <a:spcPct val="150000"/>
              </a:lnSpc>
            </a:pPr>
            <a:r>
              <a:rPr lang="zh-CN" altLang="en-US" sz="1600" b="1" dirty="0" smtClean="0">
                <a:latin typeface="微软雅黑" panose="020B0503020204020204" pitchFamily="34" charset="-122"/>
                <a:ea typeface="微软雅黑" panose="020B0503020204020204" pitchFamily="34" charset="-122"/>
              </a:rPr>
              <a:t>智慧校园管理系统是学校信息化建设中的核心项目之一，参考教育部关于印发《教育信息化2.0行动计划》的文件精神，结合各大高校的现实需要，全面提升学校的安全管理，同时还要具有一定的先进性和引领示范作用，因此建设安全、快捷又具有智慧化的管理系统尤为关键。</a:t>
            </a:r>
            <a:endParaRPr lang="zh-CN" altLang="en-US" sz="1600" b="1" dirty="0" smtClean="0">
              <a:latin typeface="微软雅黑" panose="020B0503020204020204" pitchFamily="34" charset="-122"/>
              <a:ea typeface="微软雅黑" panose="020B0503020204020204" pitchFamily="34" charset="-122"/>
            </a:endParaRPr>
          </a:p>
          <a:p>
            <a:pPr indent="288290" algn="just" fontAlgn="auto">
              <a:lnSpc>
                <a:spcPct val="150000"/>
              </a:lnSpc>
            </a:pPr>
            <a:r>
              <a:rPr lang="zh-CN" altLang="en-US" sz="1600" b="1" dirty="0" smtClean="0">
                <a:latin typeface="微软雅黑" panose="020B0503020204020204" pitchFamily="34" charset="-122"/>
                <a:ea typeface="微软雅黑" panose="020B0503020204020204" pitchFamily="34" charset="-122"/>
              </a:rPr>
              <a:t>智慧校园管理系统是学校信息化建设中的核心项目之一，是数字化校园的基础工程和重要组成部分，是基于物联网的主要应用。通过与数字化校园的融合，使数字化校园获得了感知、判断、辨别、记忆等能力，让数字化校园拥有智慧。</a:t>
            </a:r>
            <a:endParaRPr lang="zh-CN" altLang="en-US" sz="1600" b="1" dirty="0" smtClean="0">
              <a:latin typeface="微软雅黑" panose="020B0503020204020204" pitchFamily="34" charset="-122"/>
              <a:ea typeface="微软雅黑" panose="020B0503020204020204" pitchFamily="34" charset="-122"/>
            </a:endParaRPr>
          </a:p>
          <a:p>
            <a:pPr indent="288290" algn="just" fontAlgn="auto">
              <a:lnSpc>
                <a:spcPct val="150000"/>
              </a:lnSpc>
            </a:pPr>
            <a:r>
              <a:rPr lang="zh-CN" altLang="en-US" sz="1600" b="1" dirty="0" smtClean="0">
                <a:latin typeface="微软雅黑" panose="020B0503020204020204" pitchFamily="34" charset="-122"/>
                <a:ea typeface="微软雅黑" panose="020B0503020204020204" pitchFamily="34" charset="-122"/>
              </a:rPr>
              <a:t>智慧校园建设初期是通过校园一卡通将计算机技术、网络与通信技术、数据库技术和IC卡识别技术相融合，利用IC卡作为信息的载体，在学校范围内，通过统一授权，快速方便的使用校内的各种应用。</a:t>
            </a:r>
            <a:endParaRPr lang="zh-CN" altLang="en-US" sz="1600" b="1" dirty="0" smtClean="0">
              <a:latin typeface="微软雅黑" panose="020B0503020204020204" pitchFamily="34" charset="-122"/>
              <a:ea typeface="微软雅黑" panose="020B0503020204020204" pitchFamily="34" charset="-122"/>
            </a:endParaRPr>
          </a:p>
          <a:p>
            <a:pPr indent="288290" algn="just" fontAlgn="auto">
              <a:lnSpc>
                <a:spcPct val="150000"/>
              </a:lnSpc>
            </a:pPr>
            <a:r>
              <a:rPr lang="zh-CN" altLang="en-US" sz="1600" b="1" dirty="0" smtClean="0">
                <a:latin typeface="微软雅黑" panose="020B0503020204020204" pitchFamily="34" charset="-122"/>
                <a:ea typeface="微软雅黑" panose="020B0503020204020204" pitchFamily="34" charset="-122"/>
              </a:rPr>
              <a:t>随着AI、AR技术的应用和推广，校园安全管理、校园生活管理、校园教务管理、校园资源管理更加精准，让学校实现更加方便、高效的智慧化校园管理。</a:t>
            </a:r>
            <a:endParaRPr lang="zh-CN" altLang="en-US" sz="1600" b="1" dirty="0" smtClean="0">
              <a:latin typeface="微软雅黑" panose="020B0503020204020204" pitchFamily="34" charset="-122"/>
              <a:ea typeface="微软雅黑" panose="020B0503020204020204" pitchFamily="34" charset="-122"/>
            </a:endParaRPr>
          </a:p>
        </p:txBody>
      </p:sp>
      <p:sp>
        <p:nvSpPr>
          <p:cNvPr id="15" name="椭圆 14"/>
          <p:cNvSpPr/>
          <p:nvPr/>
        </p:nvSpPr>
        <p:spPr>
          <a:xfrm rot="10498052">
            <a:off x="9875917" y="6320965"/>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16" name="组合 15"/>
          <p:cNvGrpSpPr/>
          <p:nvPr/>
        </p:nvGrpSpPr>
        <p:grpSpPr>
          <a:xfrm>
            <a:off x="9931152" y="5934572"/>
            <a:ext cx="316183" cy="316183"/>
            <a:chOff x="304800" y="673100"/>
            <a:chExt cx="4000500" cy="4000500"/>
          </a:xfrm>
          <a:effectLst>
            <a:outerShdw blurRad="50800" dist="38100" dir="5400000" algn="t" rotWithShape="0">
              <a:prstClr val="black">
                <a:alpha val="40000"/>
              </a:prstClr>
            </a:outerShdw>
          </a:effectLst>
        </p:grpSpPr>
        <p:sp>
          <p:nvSpPr>
            <p:cNvPr id="17" name="同心圆 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18" name="椭圆 1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19" name="椭圆 18"/>
          <p:cNvSpPr/>
          <p:nvPr/>
        </p:nvSpPr>
        <p:spPr>
          <a:xfrm rot="10498052">
            <a:off x="10346648" y="6292312"/>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0" name="椭圆 19"/>
          <p:cNvSpPr/>
          <p:nvPr/>
        </p:nvSpPr>
        <p:spPr>
          <a:xfrm rot="10498052">
            <a:off x="9565106" y="6148507"/>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1" name="组合 20"/>
          <p:cNvGrpSpPr/>
          <p:nvPr/>
        </p:nvGrpSpPr>
        <p:grpSpPr>
          <a:xfrm>
            <a:off x="9254592" y="6413592"/>
            <a:ext cx="213413" cy="213413"/>
            <a:chOff x="304800" y="673100"/>
            <a:chExt cx="4000500" cy="4000500"/>
          </a:xfrm>
          <a:effectLst>
            <a:outerShdw blurRad="50800" dist="38100" dir="5400000" algn="t" rotWithShape="0">
              <a:prstClr val="black">
                <a:alpha val="40000"/>
              </a:prstClr>
            </a:outerShdw>
          </a:effectLst>
        </p:grpSpPr>
        <p:sp>
          <p:nvSpPr>
            <p:cNvPr id="22" name="同心圆 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23" name="椭圆 2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4" name="椭圆 23"/>
          <p:cNvSpPr/>
          <p:nvPr/>
        </p:nvSpPr>
        <p:spPr>
          <a:xfrm rot="10498052">
            <a:off x="807689" y="1675927"/>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5" name="椭圆 24"/>
          <p:cNvSpPr/>
          <p:nvPr/>
        </p:nvSpPr>
        <p:spPr>
          <a:xfrm rot="10498052">
            <a:off x="1052481" y="1523572"/>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6" name="组合 25"/>
          <p:cNvGrpSpPr/>
          <p:nvPr/>
        </p:nvGrpSpPr>
        <p:grpSpPr>
          <a:xfrm>
            <a:off x="1439885" y="1473629"/>
            <a:ext cx="316183" cy="316183"/>
            <a:chOff x="304800" y="673100"/>
            <a:chExt cx="4000500" cy="4000500"/>
          </a:xfrm>
          <a:effectLst>
            <a:outerShdw blurRad="50800" dist="38100" dir="5400000" algn="t" rotWithShape="0">
              <a:prstClr val="black">
                <a:alpha val="40000"/>
              </a:prstClr>
            </a:outerShdw>
          </a:effectLst>
        </p:grpSpPr>
        <p:sp>
          <p:nvSpPr>
            <p:cNvPr id="2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28" name="椭圆 2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9" name="椭圆 28"/>
          <p:cNvSpPr/>
          <p:nvPr/>
        </p:nvSpPr>
        <p:spPr>
          <a:xfrm rot="10498052">
            <a:off x="718068" y="1399470"/>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0" name="椭圆 29"/>
          <p:cNvSpPr/>
          <p:nvPr/>
        </p:nvSpPr>
        <p:spPr>
          <a:xfrm rot="10498052">
            <a:off x="1975421" y="1480226"/>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par>
                                <p:cTn id="40" presetID="53" presetClass="entr" presetSubtype="16"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animEffect transition="in" filter="fade">
                                      <p:cBhvr>
                                        <p:cTn id="49" dur="500"/>
                                        <p:tgtEl>
                                          <p:spTgt spid="2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iterate type="lt">
                                    <p:tmAbs val="0"/>
                                  </p:iterate>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bldLvl="0" animBg="1"/>
      <p:bldP spid="19" grpId="0" bldLvl="0" animBg="1"/>
      <p:bldP spid="20" grpId="0" bldLvl="0" animBg="1"/>
      <p:bldP spid="24" grpId="0" bldLvl="0" animBg="1"/>
      <p:bldP spid="25" grpId="0" bldLvl="0" animBg="1"/>
      <p:bldP spid="29" grpId="0" bldLvl="0" animBg="1"/>
      <p:bldP spid="30"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rot="0">
            <a:off x="250222" y="605813"/>
            <a:ext cx="10080000" cy="417928"/>
            <a:chOff x="214282" y="142856"/>
            <a:chExt cx="7598078" cy="357190"/>
          </a:xfrm>
        </p:grpSpPr>
        <p:sp>
          <p:nvSpPr>
            <p:cNvPr id="12" name="TextBox 11"/>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Ebrima" panose="02000000000000000000" pitchFamily="2" charset="0"/>
                  <a:ea typeface="微软雅黑" panose="020B0503020204020204" pitchFamily="34" charset="-122"/>
                  <a:cs typeface="Ebrima" panose="02000000000000000000" pitchFamily="2" charset="0"/>
                </a:rPr>
                <a:t>消费</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产品介绍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13" name="矩形 12"/>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4" name="矩形 13"/>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5" name="直接连接符 14"/>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2" name="Picture 3" descr="C:\Users\Administrator\Desktop\修改图片\图片4.png图片4"/>
          <p:cNvPicPr>
            <a:picLocks noChangeAspect="1" noChangeArrowheads="1"/>
          </p:cNvPicPr>
          <p:nvPr/>
        </p:nvPicPr>
        <p:blipFill>
          <a:blip r:embed="rId1"/>
          <a:srcRect/>
          <a:stretch>
            <a:fillRect/>
          </a:stretch>
        </p:blipFill>
        <p:spPr bwMode="auto">
          <a:xfrm>
            <a:off x="582174" y="1302395"/>
            <a:ext cx="5507122" cy="3031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descr="C:\Users\Administrator\Desktop\图片2.png图片2"/>
          <p:cNvPicPr>
            <a:picLocks noChangeAspect="1" noChangeArrowheads="1"/>
          </p:cNvPicPr>
          <p:nvPr/>
        </p:nvPicPr>
        <p:blipFill>
          <a:blip r:embed="rId2"/>
          <a:srcRect/>
          <a:stretch>
            <a:fillRect/>
          </a:stretch>
        </p:blipFill>
        <p:spPr bwMode="auto">
          <a:xfrm>
            <a:off x="582843" y="4527385"/>
            <a:ext cx="5336197" cy="279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575" y="1247775"/>
            <a:ext cx="3926205"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8575" y="4526915"/>
            <a:ext cx="2609850" cy="2792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04719" y="2822784"/>
            <a:ext cx="4860591" cy="297928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44" y="1409461"/>
            <a:ext cx="4209916" cy="27723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44" y="4277297"/>
            <a:ext cx="4209916" cy="260967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487957" y="1843438"/>
            <a:ext cx="4294115" cy="415290"/>
          </a:xfrm>
          <a:prstGeom prst="rect">
            <a:avLst/>
          </a:prstGeom>
          <a:noFill/>
        </p:spPr>
        <p:txBody>
          <a:bodyPr wrap="square" rtlCol="0">
            <a:spAutoFit/>
          </a:bodyPr>
          <a:lstStyle/>
          <a:p>
            <a:r>
              <a:rPr lang="zh-CN" altLang="en-US" sz="2105"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某市一中水控系统工程实施案例图</a:t>
            </a:r>
            <a:endParaRPr lang="zh-CN" altLang="en-US" sz="2105"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15" name="组合 14"/>
          <p:cNvGrpSpPr/>
          <p:nvPr/>
        </p:nvGrpSpPr>
        <p:grpSpPr>
          <a:xfrm rot="0">
            <a:off x="250222" y="605813"/>
            <a:ext cx="10080000" cy="417928"/>
            <a:chOff x="214282" y="142856"/>
            <a:chExt cx="7598078" cy="357190"/>
          </a:xfrm>
        </p:grpSpPr>
        <p:sp>
          <p:nvSpPr>
            <p:cNvPr id="18" name="TextBox 17"/>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a:t>
              </a:r>
              <a:r>
                <a:rPr lang="zh-CN" altLang="en-US" sz="2105" baseline="10000" dirty="0">
                  <a:solidFill>
                    <a:srgbClr val="0F6FC6"/>
                  </a:solidFill>
                  <a:latin typeface="Ebrima" panose="02000000000000000000" pitchFamily="2" charset="0"/>
                  <a:ea typeface="微软雅黑" panose="020B0503020204020204" pitchFamily="34" charset="-122"/>
                  <a:cs typeface="Ebrima" panose="02000000000000000000" pitchFamily="2" charset="0"/>
                </a:rPr>
                <a:t>水控</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系统软件</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19" name="矩形 18"/>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0" name="矩形 19"/>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21" name="直接连接符 20"/>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03799" y="1119844"/>
            <a:ext cx="4413593" cy="4413593"/>
            <a:chOff x="1008115" y="2542722"/>
            <a:chExt cx="1360493" cy="1360493"/>
          </a:xfrm>
        </p:grpSpPr>
        <p:grpSp>
          <p:nvGrpSpPr>
            <p:cNvPr id="3" name="组合 2"/>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6" name="椭圆 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4" name="TextBox 3"/>
            <p:cNvSpPr txBox="1"/>
            <p:nvPr/>
          </p:nvSpPr>
          <p:spPr>
            <a:xfrm>
              <a:off x="1357180" y="2796039"/>
              <a:ext cx="95521" cy="294587"/>
            </a:xfrm>
            <a:prstGeom prst="rect">
              <a:avLst/>
            </a:prstGeom>
            <a:noFill/>
          </p:spPr>
          <p:txBody>
            <a:bodyPr wrap="none" rtlCol="0">
              <a:spAutoFit/>
            </a:bodyPr>
            <a:lstStyle/>
            <a:p>
              <a:endParaRPr lang="zh-CN" altLang="en-US" sz="5615" dirty="0">
                <a:latin typeface="Watford DB" pitchFamily="2" charset="0"/>
                <a:ea typeface="造字工房劲黑（非商用）常规体" pitchFamily="50" charset="-122"/>
              </a:endParaRPr>
            </a:p>
          </p:txBody>
        </p:sp>
      </p:grpSp>
      <p:sp>
        <p:nvSpPr>
          <p:cNvPr id="7" name="TextBox 6"/>
          <p:cNvSpPr txBox="1"/>
          <p:nvPr/>
        </p:nvSpPr>
        <p:spPr>
          <a:xfrm>
            <a:off x="3583609" y="3502404"/>
            <a:ext cx="3779006" cy="631190"/>
          </a:xfrm>
          <a:prstGeom prst="rect">
            <a:avLst/>
          </a:prstGeom>
          <a:noFill/>
          <a:ln>
            <a:noFill/>
          </a:ln>
        </p:spPr>
        <p:txBody>
          <a:bodyPr wrap="square" rtlCol="0">
            <a:spAutoFit/>
          </a:bodyPr>
          <a:lstStyle/>
          <a:p>
            <a:pPr algn="ctr"/>
            <a:r>
              <a:rPr lang="zh-CN" altLang="en-US" sz="3510" b="1" dirty="0" smtClean="0">
                <a:latin typeface="方正大黑简体" panose="02010601030101010101" pitchFamily="2" charset="-122"/>
                <a:ea typeface="方正大黑简体" panose="02010601030101010101" pitchFamily="2" charset="-122"/>
              </a:rPr>
              <a:t>系统介绍</a:t>
            </a:r>
            <a:endParaRPr lang="zh-CN" altLang="en-US" sz="3510" b="1" dirty="0">
              <a:latin typeface="方正大黑简体" panose="02010601030101010101" pitchFamily="2" charset="-122"/>
              <a:ea typeface="方正大黑简体" panose="02010601030101010101" pitchFamily="2" charset="-122"/>
            </a:endParaRPr>
          </a:p>
        </p:txBody>
      </p:sp>
      <p:cxnSp>
        <p:nvCxnSpPr>
          <p:cNvPr id="8" name="直接连接符 7"/>
          <p:cNvCxnSpPr/>
          <p:nvPr/>
        </p:nvCxnSpPr>
        <p:spPr>
          <a:xfrm>
            <a:off x="3779715" y="3412971"/>
            <a:ext cx="35829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779714" y="3468146"/>
            <a:ext cx="35829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597605" y="2585246"/>
            <a:ext cx="3764280" cy="811530"/>
          </a:xfrm>
          <a:prstGeom prst="rect">
            <a:avLst/>
          </a:prstGeom>
          <a:noFill/>
        </p:spPr>
        <p:txBody>
          <a:bodyPr wrap="none" rtlCol="0">
            <a:spAutoFit/>
          </a:bodyPr>
          <a:lstStyle/>
          <a:p>
            <a:r>
              <a:rPr lang="zh-CN" altLang="en-US" sz="4675" b="1" dirty="0" smtClean="0">
                <a:solidFill>
                  <a:srgbClr val="163A5A"/>
                </a:solidFill>
                <a:latin typeface="方正大黑简体" panose="02010601030101010101" pitchFamily="2" charset="-122"/>
                <a:ea typeface="方正大黑简体" panose="02010601030101010101" pitchFamily="2" charset="-122"/>
              </a:rPr>
              <a:t>校园门禁系统</a:t>
            </a:r>
            <a:endParaRPr lang="zh-CN" altLang="en-US" sz="4675" b="1" dirty="0">
              <a:solidFill>
                <a:srgbClr val="163A5A"/>
              </a:solidFill>
              <a:latin typeface="方正大黑简体" panose="02010601030101010101" pitchFamily="2" charset="-122"/>
              <a:ea typeface="方正大黑简体" panose="02010601030101010101" pitchFamily="2" charset="-122"/>
            </a:endParaRPr>
          </a:p>
        </p:txBody>
      </p:sp>
      <p:sp>
        <p:nvSpPr>
          <p:cNvPr id="11" name="椭圆 10"/>
          <p:cNvSpPr/>
          <p:nvPr/>
        </p:nvSpPr>
        <p:spPr>
          <a:xfrm>
            <a:off x="5829673" y="5308506"/>
            <a:ext cx="585707" cy="585707"/>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2" name="椭圆 11"/>
          <p:cNvSpPr/>
          <p:nvPr/>
        </p:nvSpPr>
        <p:spPr>
          <a:xfrm>
            <a:off x="6897849" y="591042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3" name="椭圆 12"/>
          <p:cNvSpPr/>
          <p:nvPr/>
        </p:nvSpPr>
        <p:spPr>
          <a:xfrm>
            <a:off x="3303799" y="5936614"/>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4" name="椭圆 13"/>
          <p:cNvSpPr/>
          <p:nvPr/>
        </p:nvSpPr>
        <p:spPr>
          <a:xfrm>
            <a:off x="2521356" y="6187401"/>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5" name="椭圆 14"/>
          <p:cNvSpPr/>
          <p:nvPr/>
        </p:nvSpPr>
        <p:spPr>
          <a:xfrm>
            <a:off x="8319649" y="560430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6" name="椭圆 15"/>
          <p:cNvSpPr/>
          <p:nvPr/>
        </p:nvSpPr>
        <p:spPr>
          <a:xfrm>
            <a:off x="3870230" y="5770904"/>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7" name="椭圆 16"/>
          <p:cNvSpPr/>
          <p:nvPr/>
        </p:nvSpPr>
        <p:spPr>
          <a:xfrm>
            <a:off x="7982151" y="6086940"/>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8" name="椭圆 17"/>
          <p:cNvSpPr/>
          <p:nvPr/>
        </p:nvSpPr>
        <p:spPr>
          <a:xfrm>
            <a:off x="4675194" y="5601359"/>
            <a:ext cx="292854" cy="292854"/>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9" name="椭圆 18"/>
          <p:cNvSpPr/>
          <p:nvPr/>
        </p:nvSpPr>
        <p:spPr>
          <a:xfrm>
            <a:off x="8319650" y="6125852"/>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0" name="椭圆 19"/>
          <p:cNvSpPr/>
          <p:nvPr/>
        </p:nvSpPr>
        <p:spPr>
          <a:xfrm>
            <a:off x="5173838" y="6265408"/>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1" name="椭圆 20"/>
          <p:cNvSpPr/>
          <p:nvPr/>
        </p:nvSpPr>
        <p:spPr>
          <a:xfrm>
            <a:off x="8925142" y="6001568"/>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2" name="椭圆 21"/>
          <p:cNvSpPr/>
          <p:nvPr/>
        </p:nvSpPr>
        <p:spPr>
          <a:xfrm>
            <a:off x="7313964" y="5894212"/>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3" name="椭圆 22"/>
          <p:cNvSpPr/>
          <p:nvPr/>
        </p:nvSpPr>
        <p:spPr>
          <a:xfrm>
            <a:off x="1705243" y="6357062"/>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4" name="椭圆 23"/>
          <p:cNvSpPr/>
          <p:nvPr/>
        </p:nvSpPr>
        <p:spPr>
          <a:xfrm>
            <a:off x="5448547" y="5813889"/>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5" name="椭圆 24"/>
          <p:cNvSpPr/>
          <p:nvPr/>
        </p:nvSpPr>
        <p:spPr>
          <a:xfrm>
            <a:off x="4139039" y="6047290"/>
            <a:ext cx="376688" cy="376688"/>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6" name="椭圆 25"/>
          <p:cNvSpPr/>
          <p:nvPr/>
        </p:nvSpPr>
        <p:spPr>
          <a:xfrm>
            <a:off x="6332511" y="6116092"/>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7" name="椭圆 26"/>
          <p:cNvSpPr/>
          <p:nvPr/>
        </p:nvSpPr>
        <p:spPr>
          <a:xfrm>
            <a:off x="1959348" y="561532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8" name="椭圆 27"/>
          <p:cNvSpPr/>
          <p:nvPr/>
        </p:nvSpPr>
        <p:spPr>
          <a:xfrm>
            <a:off x="2682003" y="5533436"/>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9" name="椭圆 28"/>
          <p:cNvSpPr/>
          <p:nvPr/>
        </p:nvSpPr>
        <p:spPr>
          <a:xfrm>
            <a:off x="3453308" y="5254307"/>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0" name="椭圆 29"/>
          <p:cNvSpPr/>
          <p:nvPr/>
        </p:nvSpPr>
        <p:spPr>
          <a:xfrm>
            <a:off x="1136083" y="6101905"/>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1" name="椭圆 30"/>
          <p:cNvSpPr/>
          <p:nvPr/>
        </p:nvSpPr>
        <p:spPr>
          <a:xfrm>
            <a:off x="7720203" y="5575601"/>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2" name="椭圆 31"/>
          <p:cNvSpPr/>
          <p:nvPr/>
        </p:nvSpPr>
        <p:spPr>
          <a:xfrm>
            <a:off x="9234210" y="5679682"/>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35" name="组合 34"/>
          <p:cNvGrpSpPr/>
          <p:nvPr/>
        </p:nvGrpSpPr>
        <p:grpSpPr>
          <a:xfrm rot="0">
            <a:off x="250222" y="605813"/>
            <a:ext cx="10080000" cy="417928"/>
            <a:chOff x="214282" y="142856"/>
            <a:chExt cx="7598078" cy="357190"/>
          </a:xfrm>
        </p:grpSpPr>
        <p:sp>
          <p:nvSpPr>
            <p:cNvPr id="38" name="TextBox 37"/>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门禁系统</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39" name="矩形 38"/>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0" name="矩形 39"/>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41" name="直接连接符 40"/>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9" fill="hold" grpId="0" nodeType="afterEffect">
                                  <p:stCondLst>
                                    <p:cond delay="0"/>
                                  </p:stCondLst>
                                  <p:iterate type="lt">
                                    <p:tmPct val="15000"/>
                                  </p:iterate>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par>
                          <p:cTn id="15" fill="hold">
                            <p:stCondLst>
                              <p:cond delay="1225"/>
                            </p:stCondLst>
                            <p:childTnLst>
                              <p:par>
                                <p:cTn id="16" presetID="53" presetClass="entr" presetSubtype="1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40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2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par>
                                <p:cTn id="46" presetID="53" presetClass="entr" presetSubtype="16" fill="hold" grpId="0" nodeType="withEffect">
                                  <p:stCondLst>
                                    <p:cond delay="20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Effect transition="in" filter="fade">
                                      <p:cBhvr>
                                        <p:cTn id="55" dur="500"/>
                                        <p:tgtEl>
                                          <p:spTgt spid="18"/>
                                        </p:tgtEl>
                                      </p:cBhvr>
                                    </p:animEffect>
                                  </p:childTnLst>
                                </p:cTn>
                              </p:par>
                              <p:par>
                                <p:cTn id="56" presetID="53" presetClass="entr" presetSubtype="16" fill="hold" grpId="0" nodeType="withEffect">
                                  <p:stCondLst>
                                    <p:cond delay="40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Effect transition="in" filter="fade">
                                      <p:cBhvr>
                                        <p:cTn id="60" dur="500"/>
                                        <p:tgtEl>
                                          <p:spTgt spid="19"/>
                                        </p:tgtEl>
                                      </p:cBhvr>
                                    </p:animEffect>
                                  </p:childTnLst>
                                </p:cTn>
                              </p:par>
                              <p:par>
                                <p:cTn id="61" presetID="53" presetClass="entr" presetSubtype="16" fill="hold" grpId="0" nodeType="withEffect">
                                  <p:stCondLst>
                                    <p:cond delay="20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ppt_w</p:attrName>
                                        </p:attrNameLst>
                                      </p:cBhvr>
                                      <p:tavLst>
                                        <p:tav tm="0">
                                          <p:val>
                                            <p:fltVal val="0"/>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animEffect transition="in" filter="fade">
                                      <p:cBhvr>
                                        <p:cTn id="65" dur="500"/>
                                        <p:tgtEl>
                                          <p:spTgt spid="20"/>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ppt_w</p:attrName>
                                        </p:attrNameLst>
                                      </p:cBhvr>
                                      <p:tavLst>
                                        <p:tav tm="0">
                                          <p:val>
                                            <p:fltVal val="0"/>
                                          </p:val>
                                        </p:tav>
                                        <p:tav tm="100000">
                                          <p:val>
                                            <p:strVal val="#ppt_w"/>
                                          </p:val>
                                        </p:tav>
                                      </p:tavLst>
                                    </p:anim>
                                    <p:anim calcmode="lin" valueType="num">
                                      <p:cBhvr>
                                        <p:cTn id="69" dur="500" fill="hold"/>
                                        <p:tgtEl>
                                          <p:spTgt spid="21"/>
                                        </p:tgtEl>
                                        <p:attrNameLst>
                                          <p:attrName>ppt_h</p:attrName>
                                        </p:attrNameLst>
                                      </p:cBhvr>
                                      <p:tavLst>
                                        <p:tav tm="0">
                                          <p:val>
                                            <p:fltVal val="0"/>
                                          </p:val>
                                        </p:tav>
                                        <p:tav tm="100000">
                                          <p:val>
                                            <p:strVal val="#ppt_h"/>
                                          </p:val>
                                        </p:tav>
                                      </p:tavLst>
                                    </p:anim>
                                    <p:animEffect transition="in" filter="fade">
                                      <p:cBhvr>
                                        <p:cTn id="70" dur="500"/>
                                        <p:tgtEl>
                                          <p:spTgt spid="21"/>
                                        </p:tgtEl>
                                      </p:cBhvr>
                                    </p:animEffect>
                                  </p:childTnLst>
                                </p:cTn>
                              </p:par>
                              <p:par>
                                <p:cTn id="71" presetID="53" presetClass="entr" presetSubtype="16" fill="hold" grpId="0" nodeType="withEffect">
                                  <p:stCondLst>
                                    <p:cond delay="400"/>
                                  </p:stCondLst>
                                  <p:childTnLst>
                                    <p:set>
                                      <p:cBhvr>
                                        <p:cTn id="72" dur="1" fill="hold">
                                          <p:stCondLst>
                                            <p:cond delay="0"/>
                                          </p:stCondLst>
                                        </p:cTn>
                                        <p:tgtEl>
                                          <p:spTgt spid="22"/>
                                        </p:tgtEl>
                                        <p:attrNameLst>
                                          <p:attrName>style.visibility</p:attrName>
                                        </p:attrNameLst>
                                      </p:cBhvr>
                                      <p:to>
                                        <p:strVal val="visible"/>
                                      </p:to>
                                    </p:set>
                                    <p:anim calcmode="lin" valueType="num">
                                      <p:cBhvr>
                                        <p:cTn id="73" dur="500" fill="hold"/>
                                        <p:tgtEl>
                                          <p:spTgt spid="22"/>
                                        </p:tgtEl>
                                        <p:attrNameLst>
                                          <p:attrName>ppt_w</p:attrName>
                                        </p:attrNameLst>
                                      </p:cBhvr>
                                      <p:tavLst>
                                        <p:tav tm="0">
                                          <p:val>
                                            <p:fltVal val="0"/>
                                          </p:val>
                                        </p:tav>
                                        <p:tav tm="100000">
                                          <p:val>
                                            <p:strVal val="#ppt_w"/>
                                          </p:val>
                                        </p:tav>
                                      </p:tavLst>
                                    </p:anim>
                                    <p:anim calcmode="lin" valueType="num">
                                      <p:cBhvr>
                                        <p:cTn id="74" dur="500" fill="hold"/>
                                        <p:tgtEl>
                                          <p:spTgt spid="22"/>
                                        </p:tgtEl>
                                        <p:attrNameLst>
                                          <p:attrName>ppt_h</p:attrName>
                                        </p:attrNameLst>
                                      </p:cBhvr>
                                      <p:tavLst>
                                        <p:tav tm="0">
                                          <p:val>
                                            <p:fltVal val="0"/>
                                          </p:val>
                                        </p:tav>
                                        <p:tav tm="100000">
                                          <p:val>
                                            <p:strVal val="#ppt_h"/>
                                          </p:val>
                                        </p:tav>
                                      </p:tavLst>
                                    </p:anim>
                                    <p:animEffect transition="in" filter="fade">
                                      <p:cBhvr>
                                        <p:cTn id="75" dur="500"/>
                                        <p:tgtEl>
                                          <p:spTgt spid="22"/>
                                        </p:tgtEl>
                                      </p:cBhvr>
                                    </p:animEffect>
                                  </p:childTnLst>
                                </p:cTn>
                              </p:par>
                              <p:par>
                                <p:cTn id="76" presetID="53" presetClass="entr" presetSubtype="16" fill="hold" grpId="0" nodeType="withEffect">
                                  <p:stCondLst>
                                    <p:cond delay="200"/>
                                  </p:stCondLst>
                                  <p:childTnLst>
                                    <p:set>
                                      <p:cBhvr>
                                        <p:cTn id="77" dur="1" fill="hold">
                                          <p:stCondLst>
                                            <p:cond delay="0"/>
                                          </p:stCondLst>
                                        </p:cTn>
                                        <p:tgtEl>
                                          <p:spTgt spid="23"/>
                                        </p:tgtEl>
                                        <p:attrNameLst>
                                          <p:attrName>style.visibility</p:attrName>
                                        </p:attrNameLst>
                                      </p:cBhvr>
                                      <p:to>
                                        <p:strVal val="visible"/>
                                      </p:to>
                                    </p:set>
                                    <p:anim calcmode="lin" valueType="num">
                                      <p:cBhvr>
                                        <p:cTn id="78" dur="500" fill="hold"/>
                                        <p:tgtEl>
                                          <p:spTgt spid="23"/>
                                        </p:tgtEl>
                                        <p:attrNameLst>
                                          <p:attrName>ppt_w</p:attrName>
                                        </p:attrNameLst>
                                      </p:cBhvr>
                                      <p:tavLst>
                                        <p:tav tm="0">
                                          <p:val>
                                            <p:fltVal val="0"/>
                                          </p:val>
                                        </p:tav>
                                        <p:tav tm="100000">
                                          <p:val>
                                            <p:strVal val="#ppt_w"/>
                                          </p:val>
                                        </p:tav>
                                      </p:tavLst>
                                    </p:anim>
                                    <p:anim calcmode="lin" valueType="num">
                                      <p:cBhvr>
                                        <p:cTn id="79" dur="500" fill="hold"/>
                                        <p:tgtEl>
                                          <p:spTgt spid="23"/>
                                        </p:tgtEl>
                                        <p:attrNameLst>
                                          <p:attrName>ppt_h</p:attrName>
                                        </p:attrNameLst>
                                      </p:cBhvr>
                                      <p:tavLst>
                                        <p:tav tm="0">
                                          <p:val>
                                            <p:fltVal val="0"/>
                                          </p:val>
                                        </p:tav>
                                        <p:tav tm="100000">
                                          <p:val>
                                            <p:strVal val="#ppt_h"/>
                                          </p:val>
                                        </p:tav>
                                      </p:tavLst>
                                    </p:anim>
                                    <p:animEffect transition="in" filter="fade">
                                      <p:cBhvr>
                                        <p:cTn id="80" dur="500"/>
                                        <p:tgtEl>
                                          <p:spTgt spid="23"/>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24"/>
                                        </p:tgtEl>
                                        <p:attrNameLst>
                                          <p:attrName>style.visibility</p:attrName>
                                        </p:attrNameLst>
                                      </p:cBhvr>
                                      <p:to>
                                        <p:strVal val="visible"/>
                                      </p:to>
                                    </p:set>
                                    <p:anim calcmode="lin" valueType="num">
                                      <p:cBhvr>
                                        <p:cTn id="83" dur="500" fill="hold"/>
                                        <p:tgtEl>
                                          <p:spTgt spid="24"/>
                                        </p:tgtEl>
                                        <p:attrNameLst>
                                          <p:attrName>ppt_w</p:attrName>
                                        </p:attrNameLst>
                                      </p:cBhvr>
                                      <p:tavLst>
                                        <p:tav tm="0">
                                          <p:val>
                                            <p:fltVal val="0"/>
                                          </p:val>
                                        </p:tav>
                                        <p:tav tm="100000">
                                          <p:val>
                                            <p:strVal val="#ppt_w"/>
                                          </p:val>
                                        </p:tav>
                                      </p:tavLst>
                                    </p:anim>
                                    <p:anim calcmode="lin" valueType="num">
                                      <p:cBhvr>
                                        <p:cTn id="84" dur="500" fill="hold"/>
                                        <p:tgtEl>
                                          <p:spTgt spid="24"/>
                                        </p:tgtEl>
                                        <p:attrNameLst>
                                          <p:attrName>ppt_h</p:attrName>
                                        </p:attrNameLst>
                                      </p:cBhvr>
                                      <p:tavLst>
                                        <p:tav tm="0">
                                          <p:val>
                                            <p:fltVal val="0"/>
                                          </p:val>
                                        </p:tav>
                                        <p:tav tm="100000">
                                          <p:val>
                                            <p:strVal val="#ppt_h"/>
                                          </p:val>
                                        </p:tav>
                                      </p:tavLst>
                                    </p:anim>
                                    <p:animEffect transition="in" filter="fade">
                                      <p:cBhvr>
                                        <p:cTn id="85" dur="500"/>
                                        <p:tgtEl>
                                          <p:spTgt spid="24"/>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 calcmode="lin" valueType="num">
                                      <p:cBhvr>
                                        <p:cTn id="88" dur="500" fill="hold"/>
                                        <p:tgtEl>
                                          <p:spTgt spid="25"/>
                                        </p:tgtEl>
                                        <p:attrNameLst>
                                          <p:attrName>ppt_w</p:attrName>
                                        </p:attrNameLst>
                                      </p:cBhvr>
                                      <p:tavLst>
                                        <p:tav tm="0">
                                          <p:val>
                                            <p:fltVal val="0"/>
                                          </p:val>
                                        </p:tav>
                                        <p:tav tm="100000">
                                          <p:val>
                                            <p:strVal val="#ppt_w"/>
                                          </p:val>
                                        </p:tav>
                                      </p:tavLst>
                                    </p:anim>
                                    <p:anim calcmode="lin" valueType="num">
                                      <p:cBhvr>
                                        <p:cTn id="89" dur="500" fill="hold"/>
                                        <p:tgtEl>
                                          <p:spTgt spid="25"/>
                                        </p:tgtEl>
                                        <p:attrNameLst>
                                          <p:attrName>ppt_h</p:attrName>
                                        </p:attrNameLst>
                                      </p:cBhvr>
                                      <p:tavLst>
                                        <p:tav tm="0">
                                          <p:val>
                                            <p:fltVal val="0"/>
                                          </p:val>
                                        </p:tav>
                                        <p:tav tm="100000">
                                          <p:val>
                                            <p:strVal val="#ppt_h"/>
                                          </p:val>
                                        </p:tav>
                                      </p:tavLst>
                                    </p:anim>
                                    <p:animEffect transition="in" filter="fade">
                                      <p:cBhvr>
                                        <p:cTn id="90" dur="500"/>
                                        <p:tgtEl>
                                          <p:spTgt spid="25"/>
                                        </p:tgtEl>
                                      </p:cBhvr>
                                    </p:animEffect>
                                  </p:childTnLst>
                                </p:cTn>
                              </p:par>
                              <p:par>
                                <p:cTn id="91" presetID="53" presetClass="entr" presetSubtype="16" fill="hold" grpId="0" nodeType="withEffect">
                                  <p:stCondLst>
                                    <p:cond delay="400"/>
                                  </p:stCondLst>
                                  <p:childTnLst>
                                    <p:set>
                                      <p:cBhvr>
                                        <p:cTn id="92" dur="1" fill="hold">
                                          <p:stCondLst>
                                            <p:cond delay="0"/>
                                          </p:stCondLst>
                                        </p:cTn>
                                        <p:tgtEl>
                                          <p:spTgt spid="26"/>
                                        </p:tgtEl>
                                        <p:attrNameLst>
                                          <p:attrName>style.visibility</p:attrName>
                                        </p:attrNameLst>
                                      </p:cBhvr>
                                      <p:to>
                                        <p:strVal val="visible"/>
                                      </p:to>
                                    </p:set>
                                    <p:anim calcmode="lin" valueType="num">
                                      <p:cBhvr>
                                        <p:cTn id="93" dur="500" fill="hold"/>
                                        <p:tgtEl>
                                          <p:spTgt spid="26"/>
                                        </p:tgtEl>
                                        <p:attrNameLst>
                                          <p:attrName>ppt_w</p:attrName>
                                        </p:attrNameLst>
                                      </p:cBhvr>
                                      <p:tavLst>
                                        <p:tav tm="0">
                                          <p:val>
                                            <p:fltVal val="0"/>
                                          </p:val>
                                        </p:tav>
                                        <p:tav tm="100000">
                                          <p:val>
                                            <p:strVal val="#ppt_w"/>
                                          </p:val>
                                        </p:tav>
                                      </p:tavLst>
                                    </p:anim>
                                    <p:anim calcmode="lin" valueType="num">
                                      <p:cBhvr>
                                        <p:cTn id="94" dur="500" fill="hold"/>
                                        <p:tgtEl>
                                          <p:spTgt spid="26"/>
                                        </p:tgtEl>
                                        <p:attrNameLst>
                                          <p:attrName>ppt_h</p:attrName>
                                        </p:attrNameLst>
                                      </p:cBhvr>
                                      <p:tavLst>
                                        <p:tav tm="0">
                                          <p:val>
                                            <p:fltVal val="0"/>
                                          </p:val>
                                        </p:tav>
                                        <p:tav tm="100000">
                                          <p:val>
                                            <p:strVal val="#ppt_h"/>
                                          </p:val>
                                        </p:tav>
                                      </p:tavLst>
                                    </p:anim>
                                    <p:animEffect transition="in" filter="fade">
                                      <p:cBhvr>
                                        <p:cTn id="95" dur="500"/>
                                        <p:tgtEl>
                                          <p:spTgt spid="26"/>
                                        </p:tgtEl>
                                      </p:cBhvr>
                                    </p:animEffect>
                                  </p:childTnLst>
                                </p:cTn>
                              </p:par>
                              <p:par>
                                <p:cTn id="96" presetID="53" presetClass="entr" presetSubtype="16" fill="hold" grpId="0" nodeType="withEffect">
                                  <p:stCondLst>
                                    <p:cond delay="200"/>
                                  </p:stCondLst>
                                  <p:childTnLst>
                                    <p:set>
                                      <p:cBhvr>
                                        <p:cTn id="97" dur="1" fill="hold">
                                          <p:stCondLst>
                                            <p:cond delay="0"/>
                                          </p:stCondLst>
                                        </p:cTn>
                                        <p:tgtEl>
                                          <p:spTgt spid="27"/>
                                        </p:tgtEl>
                                        <p:attrNameLst>
                                          <p:attrName>style.visibility</p:attrName>
                                        </p:attrNameLst>
                                      </p:cBhvr>
                                      <p:to>
                                        <p:strVal val="visible"/>
                                      </p:to>
                                    </p:set>
                                    <p:anim calcmode="lin" valueType="num">
                                      <p:cBhvr>
                                        <p:cTn id="98" dur="500" fill="hold"/>
                                        <p:tgtEl>
                                          <p:spTgt spid="27"/>
                                        </p:tgtEl>
                                        <p:attrNameLst>
                                          <p:attrName>ppt_w</p:attrName>
                                        </p:attrNameLst>
                                      </p:cBhvr>
                                      <p:tavLst>
                                        <p:tav tm="0">
                                          <p:val>
                                            <p:fltVal val="0"/>
                                          </p:val>
                                        </p:tav>
                                        <p:tav tm="100000">
                                          <p:val>
                                            <p:strVal val="#ppt_w"/>
                                          </p:val>
                                        </p:tav>
                                      </p:tavLst>
                                    </p:anim>
                                    <p:anim calcmode="lin" valueType="num">
                                      <p:cBhvr>
                                        <p:cTn id="99" dur="500" fill="hold"/>
                                        <p:tgtEl>
                                          <p:spTgt spid="27"/>
                                        </p:tgtEl>
                                        <p:attrNameLst>
                                          <p:attrName>ppt_h</p:attrName>
                                        </p:attrNameLst>
                                      </p:cBhvr>
                                      <p:tavLst>
                                        <p:tav tm="0">
                                          <p:val>
                                            <p:fltVal val="0"/>
                                          </p:val>
                                        </p:tav>
                                        <p:tav tm="100000">
                                          <p:val>
                                            <p:strVal val="#ppt_h"/>
                                          </p:val>
                                        </p:tav>
                                      </p:tavLst>
                                    </p:anim>
                                    <p:animEffect transition="in" filter="fade">
                                      <p:cBhvr>
                                        <p:cTn id="100" dur="500"/>
                                        <p:tgtEl>
                                          <p:spTgt spid="27"/>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28"/>
                                        </p:tgtEl>
                                        <p:attrNameLst>
                                          <p:attrName>style.visibility</p:attrName>
                                        </p:attrNameLst>
                                      </p:cBhvr>
                                      <p:to>
                                        <p:strVal val="visible"/>
                                      </p:to>
                                    </p:set>
                                    <p:anim calcmode="lin" valueType="num">
                                      <p:cBhvr>
                                        <p:cTn id="103" dur="500" fill="hold"/>
                                        <p:tgtEl>
                                          <p:spTgt spid="28"/>
                                        </p:tgtEl>
                                        <p:attrNameLst>
                                          <p:attrName>ppt_w</p:attrName>
                                        </p:attrNameLst>
                                      </p:cBhvr>
                                      <p:tavLst>
                                        <p:tav tm="0">
                                          <p:val>
                                            <p:fltVal val="0"/>
                                          </p:val>
                                        </p:tav>
                                        <p:tav tm="100000">
                                          <p:val>
                                            <p:strVal val="#ppt_w"/>
                                          </p:val>
                                        </p:tav>
                                      </p:tavLst>
                                    </p:anim>
                                    <p:anim calcmode="lin" valueType="num">
                                      <p:cBhvr>
                                        <p:cTn id="104" dur="500" fill="hold"/>
                                        <p:tgtEl>
                                          <p:spTgt spid="28"/>
                                        </p:tgtEl>
                                        <p:attrNameLst>
                                          <p:attrName>ppt_h</p:attrName>
                                        </p:attrNameLst>
                                      </p:cBhvr>
                                      <p:tavLst>
                                        <p:tav tm="0">
                                          <p:val>
                                            <p:fltVal val="0"/>
                                          </p:val>
                                        </p:tav>
                                        <p:tav tm="100000">
                                          <p:val>
                                            <p:strVal val="#ppt_h"/>
                                          </p:val>
                                        </p:tav>
                                      </p:tavLst>
                                    </p:anim>
                                    <p:animEffect transition="in" filter="fade">
                                      <p:cBhvr>
                                        <p:cTn id="105" dur="500"/>
                                        <p:tgtEl>
                                          <p:spTgt spid="28"/>
                                        </p:tgtEl>
                                      </p:cBhvr>
                                    </p:animEffect>
                                  </p:childTnLst>
                                </p:cTn>
                              </p:par>
                              <p:par>
                                <p:cTn id="106" presetID="53" presetClass="entr" presetSubtype="16" fill="hold" grpId="0" nodeType="withEffect">
                                  <p:stCondLst>
                                    <p:cond delay="400"/>
                                  </p:stCondLst>
                                  <p:childTnLst>
                                    <p:set>
                                      <p:cBhvr>
                                        <p:cTn id="107" dur="1" fill="hold">
                                          <p:stCondLst>
                                            <p:cond delay="0"/>
                                          </p:stCondLst>
                                        </p:cTn>
                                        <p:tgtEl>
                                          <p:spTgt spid="29"/>
                                        </p:tgtEl>
                                        <p:attrNameLst>
                                          <p:attrName>style.visibility</p:attrName>
                                        </p:attrNameLst>
                                      </p:cBhvr>
                                      <p:to>
                                        <p:strVal val="visible"/>
                                      </p:to>
                                    </p:set>
                                    <p:anim calcmode="lin" valueType="num">
                                      <p:cBhvr>
                                        <p:cTn id="108" dur="500" fill="hold"/>
                                        <p:tgtEl>
                                          <p:spTgt spid="29"/>
                                        </p:tgtEl>
                                        <p:attrNameLst>
                                          <p:attrName>ppt_w</p:attrName>
                                        </p:attrNameLst>
                                      </p:cBhvr>
                                      <p:tavLst>
                                        <p:tav tm="0">
                                          <p:val>
                                            <p:fltVal val="0"/>
                                          </p:val>
                                        </p:tav>
                                        <p:tav tm="100000">
                                          <p:val>
                                            <p:strVal val="#ppt_w"/>
                                          </p:val>
                                        </p:tav>
                                      </p:tavLst>
                                    </p:anim>
                                    <p:anim calcmode="lin" valueType="num">
                                      <p:cBhvr>
                                        <p:cTn id="109" dur="500" fill="hold"/>
                                        <p:tgtEl>
                                          <p:spTgt spid="29"/>
                                        </p:tgtEl>
                                        <p:attrNameLst>
                                          <p:attrName>ppt_h</p:attrName>
                                        </p:attrNameLst>
                                      </p:cBhvr>
                                      <p:tavLst>
                                        <p:tav tm="0">
                                          <p:val>
                                            <p:fltVal val="0"/>
                                          </p:val>
                                        </p:tav>
                                        <p:tav tm="100000">
                                          <p:val>
                                            <p:strVal val="#ppt_h"/>
                                          </p:val>
                                        </p:tav>
                                      </p:tavLst>
                                    </p:anim>
                                    <p:animEffect transition="in" filter="fade">
                                      <p:cBhvr>
                                        <p:cTn id="110" dur="500"/>
                                        <p:tgtEl>
                                          <p:spTgt spid="29"/>
                                        </p:tgtEl>
                                      </p:cBhvr>
                                    </p:animEffect>
                                  </p:childTnLst>
                                </p:cTn>
                              </p:par>
                              <p:par>
                                <p:cTn id="111" presetID="53" presetClass="entr" presetSubtype="16" fill="hold" grpId="0" nodeType="withEffect">
                                  <p:stCondLst>
                                    <p:cond delay="200"/>
                                  </p:stCondLst>
                                  <p:childTnLst>
                                    <p:set>
                                      <p:cBhvr>
                                        <p:cTn id="112" dur="1" fill="hold">
                                          <p:stCondLst>
                                            <p:cond delay="0"/>
                                          </p:stCondLst>
                                        </p:cTn>
                                        <p:tgtEl>
                                          <p:spTgt spid="30"/>
                                        </p:tgtEl>
                                        <p:attrNameLst>
                                          <p:attrName>style.visibility</p:attrName>
                                        </p:attrNameLst>
                                      </p:cBhvr>
                                      <p:to>
                                        <p:strVal val="visible"/>
                                      </p:to>
                                    </p:set>
                                    <p:anim calcmode="lin" valueType="num">
                                      <p:cBhvr>
                                        <p:cTn id="113" dur="500" fill="hold"/>
                                        <p:tgtEl>
                                          <p:spTgt spid="30"/>
                                        </p:tgtEl>
                                        <p:attrNameLst>
                                          <p:attrName>ppt_w</p:attrName>
                                        </p:attrNameLst>
                                      </p:cBhvr>
                                      <p:tavLst>
                                        <p:tav tm="0">
                                          <p:val>
                                            <p:fltVal val="0"/>
                                          </p:val>
                                        </p:tav>
                                        <p:tav tm="100000">
                                          <p:val>
                                            <p:strVal val="#ppt_w"/>
                                          </p:val>
                                        </p:tav>
                                      </p:tavLst>
                                    </p:anim>
                                    <p:anim calcmode="lin" valueType="num">
                                      <p:cBhvr>
                                        <p:cTn id="114" dur="500" fill="hold"/>
                                        <p:tgtEl>
                                          <p:spTgt spid="30"/>
                                        </p:tgtEl>
                                        <p:attrNameLst>
                                          <p:attrName>ppt_h</p:attrName>
                                        </p:attrNameLst>
                                      </p:cBhvr>
                                      <p:tavLst>
                                        <p:tav tm="0">
                                          <p:val>
                                            <p:fltVal val="0"/>
                                          </p:val>
                                        </p:tav>
                                        <p:tav tm="100000">
                                          <p:val>
                                            <p:strVal val="#ppt_h"/>
                                          </p:val>
                                        </p:tav>
                                      </p:tavLst>
                                    </p:anim>
                                    <p:animEffect transition="in" filter="fade">
                                      <p:cBhvr>
                                        <p:cTn id="115" dur="500"/>
                                        <p:tgtEl>
                                          <p:spTgt spid="30"/>
                                        </p:tgtEl>
                                      </p:cBhvr>
                                    </p:animEffect>
                                  </p:childTnLst>
                                </p:cTn>
                              </p:par>
                              <p:par>
                                <p:cTn id="116" presetID="53" presetClass="entr" presetSubtype="16" fill="hold" grpId="0" nodeType="withEffect">
                                  <p:stCondLst>
                                    <p:cond delay="200"/>
                                  </p:stCondLst>
                                  <p:childTnLst>
                                    <p:set>
                                      <p:cBhvr>
                                        <p:cTn id="117" dur="1" fill="hold">
                                          <p:stCondLst>
                                            <p:cond delay="0"/>
                                          </p:stCondLst>
                                        </p:cTn>
                                        <p:tgtEl>
                                          <p:spTgt spid="31"/>
                                        </p:tgtEl>
                                        <p:attrNameLst>
                                          <p:attrName>style.visibility</p:attrName>
                                        </p:attrNameLst>
                                      </p:cBhvr>
                                      <p:to>
                                        <p:strVal val="visible"/>
                                      </p:to>
                                    </p:set>
                                    <p:anim calcmode="lin" valueType="num">
                                      <p:cBhvr>
                                        <p:cTn id="118" dur="500" fill="hold"/>
                                        <p:tgtEl>
                                          <p:spTgt spid="31"/>
                                        </p:tgtEl>
                                        <p:attrNameLst>
                                          <p:attrName>ppt_w</p:attrName>
                                        </p:attrNameLst>
                                      </p:cBhvr>
                                      <p:tavLst>
                                        <p:tav tm="0">
                                          <p:val>
                                            <p:fltVal val="0"/>
                                          </p:val>
                                        </p:tav>
                                        <p:tav tm="100000">
                                          <p:val>
                                            <p:strVal val="#ppt_w"/>
                                          </p:val>
                                        </p:tav>
                                      </p:tavLst>
                                    </p:anim>
                                    <p:anim calcmode="lin" valueType="num">
                                      <p:cBhvr>
                                        <p:cTn id="119" dur="500" fill="hold"/>
                                        <p:tgtEl>
                                          <p:spTgt spid="31"/>
                                        </p:tgtEl>
                                        <p:attrNameLst>
                                          <p:attrName>ppt_h</p:attrName>
                                        </p:attrNameLst>
                                      </p:cBhvr>
                                      <p:tavLst>
                                        <p:tav tm="0">
                                          <p:val>
                                            <p:fltVal val="0"/>
                                          </p:val>
                                        </p:tav>
                                        <p:tav tm="100000">
                                          <p:val>
                                            <p:strVal val="#ppt_h"/>
                                          </p:val>
                                        </p:tav>
                                      </p:tavLst>
                                    </p:anim>
                                    <p:animEffect transition="in" filter="fade">
                                      <p:cBhvr>
                                        <p:cTn id="120" dur="500"/>
                                        <p:tgtEl>
                                          <p:spTgt spid="31"/>
                                        </p:tgtEl>
                                      </p:cBhvr>
                                    </p:animEffect>
                                  </p:childTnLst>
                                </p:cTn>
                              </p:par>
                              <p:par>
                                <p:cTn id="121" presetID="53" presetClass="entr" presetSubtype="16" fill="hold" grpId="0" nodeType="withEffect">
                                  <p:stCondLst>
                                    <p:cond delay="200"/>
                                  </p:stCondLst>
                                  <p:childTnLst>
                                    <p:set>
                                      <p:cBhvr>
                                        <p:cTn id="122" dur="1" fill="hold">
                                          <p:stCondLst>
                                            <p:cond delay="0"/>
                                          </p:stCondLst>
                                        </p:cTn>
                                        <p:tgtEl>
                                          <p:spTgt spid="32"/>
                                        </p:tgtEl>
                                        <p:attrNameLst>
                                          <p:attrName>style.visibility</p:attrName>
                                        </p:attrNameLst>
                                      </p:cBhvr>
                                      <p:to>
                                        <p:strVal val="visible"/>
                                      </p:to>
                                    </p:set>
                                    <p:anim calcmode="lin" valueType="num">
                                      <p:cBhvr>
                                        <p:cTn id="123" dur="500" fill="hold"/>
                                        <p:tgtEl>
                                          <p:spTgt spid="32"/>
                                        </p:tgtEl>
                                        <p:attrNameLst>
                                          <p:attrName>ppt_w</p:attrName>
                                        </p:attrNameLst>
                                      </p:cBhvr>
                                      <p:tavLst>
                                        <p:tav tm="0">
                                          <p:val>
                                            <p:fltVal val="0"/>
                                          </p:val>
                                        </p:tav>
                                        <p:tav tm="100000">
                                          <p:val>
                                            <p:strVal val="#ppt_w"/>
                                          </p:val>
                                        </p:tav>
                                      </p:tavLst>
                                    </p:anim>
                                    <p:anim calcmode="lin" valueType="num">
                                      <p:cBhvr>
                                        <p:cTn id="124" dur="500" fill="hold"/>
                                        <p:tgtEl>
                                          <p:spTgt spid="32"/>
                                        </p:tgtEl>
                                        <p:attrNameLst>
                                          <p:attrName>ppt_h</p:attrName>
                                        </p:attrNameLst>
                                      </p:cBhvr>
                                      <p:tavLst>
                                        <p:tav tm="0">
                                          <p:val>
                                            <p:fltVal val="0"/>
                                          </p:val>
                                        </p:tav>
                                        <p:tav tm="100000">
                                          <p:val>
                                            <p:strVal val="#ppt_h"/>
                                          </p:val>
                                        </p:tav>
                                      </p:tavLst>
                                    </p:anim>
                                    <p:animEffect transition="in" filter="fade">
                                      <p:cBhvr>
                                        <p:cTn id="1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37528" y="939416"/>
            <a:ext cx="10692000" cy="6465318"/>
          </a:xfrm>
          <a:prstGeom prst="rect">
            <a:avLst/>
          </a:prstGeom>
        </p:spPr>
      </p:pic>
      <p:grpSp>
        <p:nvGrpSpPr>
          <p:cNvPr id="36" name="组合 35"/>
          <p:cNvGrpSpPr/>
          <p:nvPr/>
        </p:nvGrpSpPr>
        <p:grpSpPr>
          <a:xfrm>
            <a:off x="2510654" y="2428518"/>
            <a:ext cx="1328909" cy="1038768"/>
            <a:chOff x="827584" y="1705372"/>
            <a:chExt cx="1136508" cy="888374"/>
          </a:xfrm>
        </p:grpSpPr>
        <p:pic>
          <p:nvPicPr>
            <p:cNvPr id="37" name="图片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705372"/>
              <a:ext cx="1136508" cy="825397"/>
            </a:xfrm>
            <a:prstGeom prst="rect">
              <a:avLst/>
            </a:prstGeom>
          </p:spPr>
        </p:pic>
        <p:sp>
          <p:nvSpPr>
            <p:cNvPr id="38" name="TextBox 37"/>
            <p:cNvSpPr txBox="1"/>
            <p:nvPr/>
          </p:nvSpPr>
          <p:spPr>
            <a:xfrm>
              <a:off x="1244012" y="2392269"/>
              <a:ext cx="720080" cy="201477"/>
            </a:xfrm>
            <a:prstGeom prst="rect">
              <a:avLst/>
            </a:prstGeom>
            <a:noFill/>
          </p:spPr>
          <p:txBody>
            <a:bodyPr wrap="square" rtlCol="0">
              <a:spAutoFit/>
            </a:bodyPr>
            <a:lstStyle/>
            <a:p>
              <a:r>
                <a:rPr lang="zh-CN" altLang="en-US" sz="935" b="1" dirty="0" smtClean="0">
                  <a:latin typeface="微软雅黑" panose="020B0503020204020204" pitchFamily="34" charset="-122"/>
                  <a:ea typeface="微软雅黑" panose="020B0503020204020204" pitchFamily="34" charset="-122"/>
                </a:rPr>
                <a:t>发卡器</a:t>
              </a:r>
              <a:endParaRPr lang="zh-CN" altLang="en-US" sz="935" b="1" dirty="0">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4286977" y="2802103"/>
            <a:ext cx="2667023" cy="983697"/>
            <a:chOff x="2339752" y="2080568"/>
            <a:chExt cx="2280888" cy="841276"/>
          </a:xfrm>
        </p:grpSpPr>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2080568"/>
              <a:ext cx="1186576" cy="841276"/>
            </a:xfrm>
            <a:prstGeom prst="rect">
              <a:avLst/>
            </a:prstGeom>
          </p:spPr>
        </p:pic>
        <p:sp>
          <p:nvSpPr>
            <p:cNvPr id="41" name="TextBox 40"/>
            <p:cNvSpPr txBox="1"/>
            <p:nvPr/>
          </p:nvSpPr>
          <p:spPr>
            <a:xfrm>
              <a:off x="3612528" y="2408422"/>
              <a:ext cx="1008112" cy="201477"/>
            </a:xfrm>
            <a:prstGeom prst="rect">
              <a:avLst/>
            </a:prstGeom>
            <a:noFill/>
          </p:spPr>
          <p:txBody>
            <a:bodyPr wrap="square" rtlCol="0">
              <a:spAutoFit/>
            </a:bodyPr>
            <a:lstStyle/>
            <a:p>
              <a:r>
                <a:rPr lang="zh-CN" altLang="en-US" sz="935" b="1" dirty="0" smtClean="0">
                  <a:latin typeface="微软雅黑" panose="020B0503020204020204" pitchFamily="34" charset="-122"/>
                  <a:ea typeface="微软雅黑" panose="020B0503020204020204" pitchFamily="34" charset="-122"/>
                </a:rPr>
                <a:t>门禁控制器</a:t>
              </a:r>
              <a:endParaRPr lang="zh-CN" altLang="en-US" sz="935" b="1" dirty="0">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6914393" y="2758740"/>
            <a:ext cx="2567890" cy="983697"/>
            <a:chOff x="2339752" y="2080568"/>
            <a:chExt cx="2196108" cy="841276"/>
          </a:xfrm>
        </p:grpSpPr>
        <p:pic>
          <p:nvPicPr>
            <p:cNvPr id="43" name="图片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2080568"/>
              <a:ext cx="1186576" cy="841276"/>
            </a:xfrm>
            <a:prstGeom prst="rect">
              <a:avLst/>
            </a:prstGeom>
          </p:spPr>
        </p:pic>
        <p:sp>
          <p:nvSpPr>
            <p:cNvPr id="44" name="TextBox 43"/>
            <p:cNvSpPr txBox="1"/>
            <p:nvPr/>
          </p:nvSpPr>
          <p:spPr>
            <a:xfrm>
              <a:off x="3527748" y="2206538"/>
              <a:ext cx="1008112" cy="201477"/>
            </a:xfrm>
            <a:prstGeom prst="rect">
              <a:avLst/>
            </a:prstGeom>
            <a:noFill/>
          </p:spPr>
          <p:txBody>
            <a:bodyPr wrap="square" rtlCol="0">
              <a:spAutoFit/>
            </a:bodyPr>
            <a:lstStyle/>
            <a:p>
              <a:r>
                <a:rPr lang="zh-CN" altLang="en-US" sz="935" b="1" dirty="0" smtClean="0">
                  <a:latin typeface="微软雅黑" panose="020B0503020204020204" pitchFamily="34" charset="-122"/>
                  <a:ea typeface="微软雅黑" panose="020B0503020204020204" pitchFamily="34" charset="-122"/>
                </a:rPr>
                <a:t>门禁控制器</a:t>
              </a:r>
              <a:endParaRPr lang="zh-CN" altLang="en-US" sz="935" b="1" dirty="0">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8230909" y="2863317"/>
            <a:ext cx="2125921" cy="1209728"/>
            <a:chOff x="5747361" y="2137351"/>
            <a:chExt cx="1818128" cy="1034582"/>
          </a:xfrm>
        </p:grpSpPr>
        <p:pic>
          <p:nvPicPr>
            <p:cNvPr id="46" name="图片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296359">
              <a:off x="5747361" y="2137351"/>
              <a:ext cx="1424540" cy="1034582"/>
            </a:xfrm>
            <a:prstGeom prst="rect">
              <a:avLst/>
            </a:prstGeom>
          </p:spPr>
        </p:pic>
        <p:sp>
          <p:nvSpPr>
            <p:cNvPr id="47" name="TextBox 46"/>
            <p:cNvSpPr txBox="1"/>
            <p:nvPr/>
          </p:nvSpPr>
          <p:spPr>
            <a:xfrm>
              <a:off x="6372200" y="2866145"/>
              <a:ext cx="1193289" cy="201477"/>
            </a:xfrm>
            <a:prstGeom prst="rect">
              <a:avLst/>
            </a:prstGeom>
            <a:noFill/>
          </p:spPr>
          <p:txBody>
            <a:bodyPr wrap="square" rtlCol="0">
              <a:spAutoFit/>
            </a:bodyPr>
            <a:lstStyle/>
            <a:p>
              <a:r>
                <a:rPr lang="zh-CN" altLang="en-US" sz="935" b="1" dirty="0" smtClean="0">
                  <a:latin typeface="微软雅黑" panose="020B0503020204020204" pitchFamily="34" charset="-122"/>
                  <a:ea typeface="微软雅黑" panose="020B0503020204020204" pitchFamily="34" charset="-122"/>
                </a:rPr>
                <a:t>消防联动控制器</a:t>
              </a:r>
              <a:endParaRPr lang="zh-CN" altLang="en-US" sz="935" b="1" dirty="0">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6154877" y="4989217"/>
            <a:ext cx="1385783" cy="1042345"/>
            <a:chOff x="3992755" y="3937620"/>
            <a:chExt cx="1185148" cy="891433"/>
          </a:xfrm>
        </p:grpSpPr>
        <p:pic>
          <p:nvPicPr>
            <p:cNvPr id="49" name="图片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2755" y="3937620"/>
              <a:ext cx="1185148" cy="860722"/>
            </a:xfrm>
            <a:prstGeom prst="rect">
              <a:avLst/>
            </a:prstGeom>
          </p:spPr>
        </p:pic>
        <p:sp>
          <p:nvSpPr>
            <p:cNvPr id="50" name="TextBox 49"/>
            <p:cNvSpPr txBox="1"/>
            <p:nvPr/>
          </p:nvSpPr>
          <p:spPr>
            <a:xfrm>
              <a:off x="4279751" y="4627576"/>
              <a:ext cx="561661" cy="201477"/>
            </a:xfrm>
            <a:prstGeom prst="rect">
              <a:avLst/>
            </a:prstGeom>
            <a:noFill/>
          </p:spPr>
          <p:txBody>
            <a:bodyPr wrap="square" rtlCol="0">
              <a:spAutoFit/>
            </a:bodyPr>
            <a:lstStyle/>
            <a:p>
              <a:r>
                <a:rPr lang="zh-CN" altLang="en-US" sz="935" b="1" dirty="0" smtClean="0">
                  <a:latin typeface="微软雅黑" panose="020B0503020204020204" pitchFamily="34" charset="-122"/>
                  <a:ea typeface="微软雅黑" panose="020B0503020204020204" pitchFamily="34" charset="-122"/>
                </a:rPr>
                <a:t>读卡器</a:t>
              </a:r>
              <a:endParaRPr lang="zh-CN" altLang="en-US" sz="935" b="1" dirty="0">
                <a:latin typeface="微软雅黑" panose="020B0503020204020204" pitchFamily="34" charset="-122"/>
                <a:ea typeface="微软雅黑" panose="020B0503020204020204" pitchFamily="34" charset="-122"/>
              </a:endParaRPr>
            </a:p>
          </p:txBody>
        </p:sp>
      </p:grpSp>
      <p:grpSp>
        <p:nvGrpSpPr>
          <p:cNvPr id="51" name="组合 50"/>
          <p:cNvGrpSpPr/>
          <p:nvPr/>
        </p:nvGrpSpPr>
        <p:grpSpPr>
          <a:xfrm>
            <a:off x="3118847" y="5012072"/>
            <a:ext cx="1385782" cy="1042345"/>
            <a:chOff x="1428373" y="3937620"/>
            <a:chExt cx="1185147" cy="891433"/>
          </a:xfrm>
        </p:grpSpPr>
        <p:pic>
          <p:nvPicPr>
            <p:cNvPr id="52" name="图片 5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8373" y="3937620"/>
              <a:ext cx="1185147" cy="860722"/>
            </a:xfrm>
            <a:prstGeom prst="rect">
              <a:avLst/>
            </a:prstGeom>
          </p:spPr>
        </p:pic>
        <p:sp>
          <p:nvSpPr>
            <p:cNvPr id="53" name="TextBox 52"/>
            <p:cNvSpPr txBox="1"/>
            <p:nvPr/>
          </p:nvSpPr>
          <p:spPr>
            <a:xfrm>
              <a:off x="1715935" y="4627576"/>
              <a:ext cx="705677" cy="201477"/>
            </a:xfrm>
            <a:prstGeom prst="rect">
              <a:avLst/>
            </a:prstGeom>
            <a:noFill/>
          </p:spPr>
          <p:txBody>
            <a:bodyPr wrap="square" rtlCol="0">
              <a:spAutoFit/>
            </a:bodyPr>
            <a:lstStyle/>
            <a:p>
              <a:r>
                <a:rPr lang="zh-CN" altLang="en-US" sz="935" b="1" dirty="0" smtClean="0">
                  <a:latin typeface="微软雅黑" panose="020B0503020204020204" pitchFamily="34" charset="-122"/>
                  <a:ea typeface="微软雅黑" panose="020B0503020204020204" pitchFamily="34" charset="-122"/>
                </a:rPr>
                <a:t>出门按钮</a:t>
              </a:r>
              <a:endParaRPr lang="zh-CN" altLang="en-US" sz="935" b="1" dirty="0">
                <a:latin typeface="微软雅黑" panose="020B0503020204020204" pitchFamily="34" charset="-122"/>
                <a:ea typeface="微软雅黑" panose="020B0503020204020204" pitchFamily="34" charset="-122"/>
              </a:endParaRPr>
            </a:p>
          </p:txBody>
        </p:sp>
      </p:grpSp>
      <p:pic>
        <p:nvPicPr>
          <p:cNvPr id="54" name="图片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4726" y="2010501"/>
            <a:ext cx="449681" cy="318822"/>
          </a:xfrm>
          <a:prstGeom prst="rect">
            <a:avLst/>
          </a:prstGeom>
        </p:spPr>
      </p:pic>
      <p:grpSp>
        <p:nvGrpSpPr>
          <p:cNvPr id="57" name="组合 56"/>
          <p:cNvGrpSpPr/>
          <p:nvPr/>
        </p:nvGrpSpPr>
        <p:grpSpPr>
          <a:xfrm>
            <a:off x="2009042" y="1289750"/>
            <a:ext cx="1802696" cy="1149370"/>
            <a:chOff x="398596" y="731476"/>
            <a:chExt cx="1541700" cy="982963"/>
          </a:xfrm>
        </p:grpSpPr>
        <p:pic>
          <p:nvPicPr>
            <p:cNvPr id="55" name="图片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7109" y="731476"/>
              <a:ext cx="1523187" cy="982963"/>
            </a:xfrm>
            <a:prstGeom prst="rect">
              <a:avLst/>
            </a:prstGeom>
          </p:spPr>
        </p:pic>
        <p:sp>
          <p:nvSpPr>
            <p:cNvPr id="56" name="TextBox 55"/>
            <p:cNvSpPr txBox="1"/>
            <p:nvPr/>
          </p:nvSpPr>
          <p:spPr>
            <a:xfrm>
              <a:off x="398596" y="899432"/>
              <a:ext cx="202876" cy="571303"/>
            </a:xfrm>
            <a:prstGeom prst="rect">
              <a:avLst/>
            </a:prstGeom>
            <a:noFill/>
          </p:spPr>
          <p:txBody>
            <a:bodyPr wrap="square" rtlCol="0">
              <a:spAutoFit/>
            </a:bodyPr>
            <a:lstStyle/>
            <a:p>
              <a:r>
                <a:rPr lang="zh-CN" altLang="en-US" sz="935" b="1" dirty="0" smtClean="0">
                  <a:latin typeface="微软雅黑" panose="020B0503020204020204" pitchFamily="34" charset="-122"/>
                  <a:ea typeface="微软雅黑" panose="020B0503020204020204" pitchFamily="34" charset="-122"/>
                </a:rPr>
                <a:t>管理主机</a:t>
              </a:r>
              <a:endParaRPr lang="zh-CN" altLang="en-US" sz="935" b="1" dirty="0">
                <a:latin typeface="微软雅黑" panose="020B0503020204020204" pitchFamily="34" charset="-122"/>
                <a:ea typeface="微软雅黑" panose="020B0503020204020204" pitchFamily="34" charset="-122"/>
              </a:endParaRPr>
            </a:p>
          </p:txBody>
        </p:sp>
      </p:grpSp>
      <p:pic>
        <p:nvPicPr>
          <p:cNvPr id="58" name="图片 5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89712" y="3869510"/>
            <a:ext cx="2263960" cy="1461008"/>
          </a:xfrm>
          <a:prstGeom prst="rect">
            <a:avLst/>
          </a:prstGeom>
        </p:spPr>
      </p:pic>
      <p:sp>
        <p:nvSpPr>
          <p:cNvPr id="59" name="TextBox 58"/>
          <p:cNvSpPr txBox="1"/>
          <p:nvPr/>
        </p:nvSpPr>
        <p:spPr>
          <a:xfrm>
            <a:off x="811771" y="2118497"/>
            <a:ext cx="690476" cy="3813175"/>
          </a:xfrm>
          <a:prstGeom prst="rect">
            <a:avLst/>
          </a:prstGeom>
          <a:noFill/>
        </p:spPr>
        <p:txBody>
          <a:bodyPr wrap="square" rtlCol="0">
            <a:spAutoFit/>
          </a:bodyPr>
          <a:lstStyle/>
          <a:p>
            <a:r>
              <a:rPr lang="zh-CN" altLang="en-US" sz="2690" b="1" dirty="0" smtClean="0">
                <a:effectLst>
                  <a:outerShdw blurRad="38100" dist="38100" dir="2700000" algn="tl">
                    <a:srgbClr val="000000">
                      <a:alpha val="43137"/>
                    </a:srgbClr>
                  </a:outerShdw>
                </a:effectLst>
              </a:rPr>
              <a:t>门禁系统连接示意图</a:t>
            </a:r>
            <a:endParaRPr lang="zh-CN" altLang="en-US" sz="2690" b="1" dirty="0">
              <a:effectLst>
                <a:outerShdw blurRad="38100" dist="38100" dir="2700000" algn="tl">
                  <a:srgbClr val="000000">
                    <a:alpha val="43137"/>
                  </a:srgbClr>
                </a:outerShdw>
              </a:effectLst>
            </a:endParaRPr>
          </a:p>
        </p:txBody>
      </p:sp>
      <p:grpSp>
        <p:nvGrpSpPr>
          <p:cNvPr id="61" name="组合 60"/>
          <p:cNvGrpSpPr/>
          <p:nvPr/>
        </p:nvGrpSpPr>
        <p:grpSpPr>
          <a:xfrm rot="0">
            <a:off x="250222" y="605813"/>
            <a:ext cx="10080000" cy="417523"/>
            <a:chOff x="214282" y="142856"/>
            <a:chExt cx="7598078" cy="357190"/>
          </a:xfrm>
        </p:grpSpPr>
        <p:sp>
          <p:nvSpPr>
            <p:cNvPr id="64" name="TextBox 63"/>
            <p:cNvSpPr txBox="1"/>
            <p:nvPr/>
          </p:nvSpPr>
          <p:spPr>
            <a:xfrm>
              <a:off x="571472" y="142856"/>
              <a:ext cx="3280448" cy="355279"/>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门禁系统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组成及链接示意图</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65" name="矩形 64"/>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6" name="矩形 65"/>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67" name="直接连接符 66"/>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69" name="椭圆 68"/>
          <p:cNvSpPr/>
          <p:nvPr/>
        </p:nvSpPr>
        <p:spPr>
          <a:xfrm rot="10498052">
            <a:off x="1508123" y="6196632"/>
            <a:ext cx="233392" cy="248460"/>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70" name="组合 69"/>
          <p:cNvGrpSpPr/>
          <p:nvPr/>
        </p:nvGrpSpPr>
        <p:grpSpPr>
          <a:xfrm>
            <a:off x="1599905" y="5729824"/>
            <a:ext cx="253467" cy="273689"/>
            <a:chOff x="1067409" y="-1420361"/>
            <a:chExt cx="4036006" cy="4093703"/>
          </a:xfrm>
          <a:effectLst>
            <a:outerShdw blurRad="50800" dist="38100" dir="5400000" algn="t" rotWithShape="0">
              <a:prstClr val="black">
                <a:alpha val="40000"/>
              </a:prstClr>
            </a:outerShdw>
          </a:effectLst>
        </p:grpSpPr>
        <p:sp>
          <p:nvSpPr>
            <p:cNvPr id="76" name="同心圆 75"/>
            <p:cNvSpPr/>
            <p:nvPr/>
          </p:nvSpPr>
          <p:spPr>
            <a:xfrm>
              <a:off x="1067409" y="-1420361"/>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77" name="椭圆 76"/>
            <p:cNvSpPr/>
            <p:nvPr/>
          </p:nvSpPr>
          <p:spPr>
            <a:xfrm>
              <a:off x="1277541" y="-1152524"/>
              <a:ext cx="3825874" cy="382586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71" name="椭圆 70"/>
          <p:cNvSpPr/>
          <p:nvPr/>
        </p:nvSpPr>
        <p:spPr>
          <a:xfrm rot="10498052">
            <a:off x="1882163" y="6172395"/>
            <a:ext cx="125003" cy="133074"/>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2" name="椭圆 71"/>
          <p:cNvSpPr/>
          <p:nvPr/>
        </p:nvSpPr>
        <p:spPr>
          <a:xfrm rot="10498052">
            <a:off x="1291364" y="6155133"/>
            <a:ext cx="125003" cy="133074"/>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73" name="组合 72"/>
          <p:cNvGrpSpPr/>
          <p:nvPr/>
        </p:nvGrpSpPr>
        <p:grpSpPr>
          <a:xfrm>
            <a:off x="873785" y="6274985"/>
            <a:ext cx="189713" cy="180526"/>
            <a:chOff x="-3013001" y="673100"/>
            <a:chExt cx="4475540" cy="4000500"/>
          </a:xfrm>
          <a:effectLst>
            <a:outerShdw blurRad="50800" dist="38100" dir="5400000" algn="t" rotWithShape="0">
              <a:prstClr val="black">
                <a:alpha val="40000"/>
              </a:prstClr>
            </a:outerShdw>
          </a:effectLst>
        </p:grpSpPr>
        <p:sp>
          <p:nvSpPr>
            <p:cNvPr id="74" name="同心圆 73"/>
            <p:cNvSpPr/>
            <p:nvPr/>
          </p:nvSpPr>
          <p:spPr>
            <a:xfrm>
              <a:off x="-3013001"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75" name="椭圆 74"/>
            <p:cNvSpPr/>
            <p:nvPr/>
          </p:nvSpPr>
          <p:spPr>
            <a:xfrm>
              <a:off x="-2363349" y="760423"/>
              <a:ext cx="3825888" cy="382588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78" name="椭圆 77"/>
          <p:cNvSpPr/>
          <p:nvPr/>
        </p:nvSpPr>
        <p:spPr>
          <a:xfrm rot="10498052">
            <a:off x="275090" y="1872928"/>
            <a:ext cx="245569" cy="245569"/>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9" name="椭圆 78"/>
          <p:cNvSpPr/>
          <p:nvPr/>
        </p:nvSpPr>
        <p:spPr>
          <a:xfrm rot="10498052">
            <a:off x="549895" y="1745551"/>
            <a:ext cx="131524" cy="131524"/>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80" name="组合 79"/>
          <p:cNvGrpSpPr/>
          <p:nvPr/>
        </p:nvGrpSpPr>
        <p:grpSpPr>
          <a:xfrm>
            <a:off x="873785" y="1703797"/>
            <a:ext cx="264345" cy="264345"/>
            <a:chOff x="304800" y="673100"/>
            <a:chExt cx="4000500" cy="4000500"/>
          </a:xfrm>
          <a:effectLst>
            <a:outerShdw blurRad="50800" dist="38100" dir="5400000" algn="t" rotWithShape="0">
              <a:prstClr val="black">
                <a:alpha val="40000"/>
              </a:prstClr>
            </a:outerShdw>
          </a:effectLst>
        </p:grpSpPr>
        <p:sp>
          <p:nvSpPr>
            <p:cNvPr id="81" name="同心圆 8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82" name="椭圆 8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83" name="椭圆 82"/>
          <p:cNvSpPr/>
          <p:nvPr/>
        </p:nvSpPr>
        <p:spPr>
          <a:xfrm rot="10498052">
            <a:off x="270309" y="1641796"/>
            <a:ext cx="131524" cy="131524"/>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4" name="椭圆 83"/>
          <p:cNvSpPr/>
          <p:nvPr/>
        </p:nvSpPr>
        <p:spPr>
          <a:xfrm rot="10498052">
            <a:off x="1321519" y="1709313"/>
            <a:ext cx="131524" cy="131524"/>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 name="TextBox 1"/>
          <p:cNvSpPr txBox="1"/>
          <p:nvPr/>
        </p:nvSpPr>
        <p:spPr>
          <a:xfrm>
            <a:off x="4504017" y="1260160"/>
            <a:ext cx="4490392" cy="558165"/>
          </a:xfrm>
          <a:prstGeom prst="rect">
            <a:avLst/>
          </a:prstGeom>
          <a:noFill/>
        </p:spPr>
        <p:txBody>
          <a:bodyPr wrap="square" rtlCol="0">
            <a:spAutoFit/>
          </a:bodyPr>
          <a:lstStyle/>
          <a:p>
            <a:r>
              <a:rPr lang="zh-CN" altLang="en-US" sz="1520" b="1" dirty="0" smtClean="0">
                <a:solidFill>
                  <a:srgbClr val="0F6FC6"/>
                </a:solidFill>
                <a:latin typeface="微软雅黑" panose="020B0503020204020204" pitchFamily="34" charset="-122"/>
                <a:ea typeface="微软雅黑" panose="020B0503020204020204" pitchFamily="34" charset="-122"/>
              </a:rPr>
              <a:t>       校园门禁系统可以用于校园宿舍门禁、校门门禁、学校机房、财务室、教务办公室等地。</a:t>
            </a:r>
            <a:endParaRPr lang="zh-CN" altLang="en-US" sz="1520" b="1" dirty="0">
              <a:solidFill>
                <a:srgbClr val="0F6FC6"/>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8"/>
                                        </p:tgtEl>
                                        <p:attrNameLst>
                                          <p:attrName>style.visibility</p:attrName>
                                        </p:attrNameLst>
                                      </p:cBhvr>
                                      <p:to>
                                        <p:strVal val="visible"/>
                                      </p:to>
                                    </p:set>
                                    <p:anim calcmode="lin" valueType="num">
                                      <p:cBhvr>
                                        <p:cTn id="20" dur="500" fill="hold"/>
                                        <p:tgtEl>
                                          <p:spTgt spid="78"/>
                                        </p:tgtEl>
                                        <p:attrNameLst>
                                          <p:attrName>ppt_w</p:attrName>
                                        </p:attrNameLst>
                                      </p:cBhvr>
                                      <p:tavLst>
                                        <p:tav tm="0">
                                          <p:val>
                                            <p:fltVal val="0"/>
                                          </p:val>
                                        </p:tav>
                                        <p:tav tm="100000">
                                          <p:val>
                                            <p:strVal val="#ppt_w"/>
                                          </p:val>
                                        </p:tav>
                                      </p:tavLst>
                                    </p:anim>
                                    <p:anim calcmode="lin" valueType="num">
                                      <p:cBhvr>
                                        <p:cTn id="21" dur="500" fill="hold"/>
                                        <p:tgtEl>
                                          <p:spTgt spid="78"/>
                                        </p:tgtEl>
                                        <p:attrNameLst>
                                          <p:attrName>ppt_h</p:attrName>
                                        </p:attrNameLst>
                                      </p:cBhvr>
                                      <p:tavLst>
                                        <p:tav tm="0">
                                          <p:val>
                                            <p:fltVal val="0"/>
                                          </p:val>
                                        </p:tav>
                                        <p:tav tm="100000">
                                          <p:val>
                                            <p:strVal val="#ppt_h"/>
                                          </p:val>
                                        </p:tav>
                                      </p:tavLst>
                                    </p:anim>
                                    <p:animEffect transition="in" filter="fade">
                                      <p:cBhvr>
                                        <p:cTn id="22" dur="500"/>
                                        <p:tgtEl>
                                          <p:spTgt spid="78"/>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anim calcmode="lin" valueType="num">
                                      <p:cBhvr>
                                        <p:cTn id="25" dur="500" fill="hold"/>
                                        <p:tgtEl>
                                          <p:spTgt spid="79"/>
                                        </p:tgtEl>
                                        <p:attrNameLst>
                                          <p:attrName>ppt_w</p:attrName>
                                        </p:attrNameLst>
                                      </p:cBhvr>
                                      <p:tavLst>
                                        <p:tav tm="0">
                                          <p:val>
                                            <p:fltVal val="0"/>
                                          </p:val>
                                        </p:tav>
                                        <p:tav tm="100000">
                                          <p:val>
                                            <p:strVal val="#ppt_w"/>
                                          </p:val>
                                        </p:tav>
                                      </p:tavLst>
                                    </p:anim>
                                    <p:anim calcmode="lin" valueType="num">
                                      <p:cBhvr>
                                        <p:cTn id="26" dur="500" fill="hold"/>
                                        <p:tgtEl>
                                          <p:spTgt spid="79"/>
                                        </p:tgtEl>
                                        <p:attrNameLst>
                                          <p:attrName>ppt_h</p:attrName>
                                        </p:attrNameLst>
                                      </p:cBhvr>
                                      <p:tavLst>
                                        <p:tav tm="0">
                                          <p:val>
                                            <p:fltVal val="0"/>
                                          </p:val>
                                        </p:tav>
                                        <p:tav tm="100000">
                                          <p:val>
                                            <p:strVal val="#ppt_h"/>
                                          </p:val>
                                        </p:tav>
                                      </p:tavLst>
                                    </p:anim>
                                    <p:animEffect transition="in" filter="fade">
                                      <p:cBhvr>
                                        <p:cTn id="27" dur="500"/>
                                        <p:tgtEl>
                                          <p:spTgt spid="79"/>
                                        </p:tgtEl>
                                      </p:cBhvr>
                                    </p:animEffect>
                                  </p:childTnLst>
                                </p:cTn>
                              </p:par>
                              <p:par>
                                <p:cTn id="28" presetID="53" presetClass="entr" presetSubtype="16" fill="hold" nodeType="with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p:cTn id="30" dur="500" fill="hold"/>
                                        <p:tgtEl>
                                          <p:spTgt spid="80"/>
                                        </p:tgtEl>
                                        <p:attrNameLst>
                                          <p:attrName>ppt_w</p:attrName>
                                        </p:attrNameLst>
                                      </p:cBhvr>
                                      <p:tavLst>
                                        <p:tav tm="0">
                                          <p:val>
                                            <p:fltVal val="0"/>
                                          </p:val>
                                        </p:tav>
                                        <p:tav tm="100000">
                                          <p:val>
                                            <p:strVal val="#ppt_w"/>
                                          </p:val>
                                        </p:tav>
                                      </p:tavLst>
                                    </p:anim>
                                    <p:anim calcmode="lin" valueType="num">
                                      <p:cBhvr>
                                        <p:cTn id="31" dur="500" fill="hold"/>
                                        <p:tgtEl>
                                          <p:spTgt spid="80"/>
                                        </p:tgtEl>
                                        <p:attrNameLst>
                                          <p:attrName>ppt_h</p:attrName>
                                        </p:attrNameLst>
                                      </p:cBhvr>
                                      <p:tavLst>
                                        <p:tav tm="0">
                                          <p:val>
                                            <p:fltVal val="0"/>
                                          </p:val>
                                        </p:tav>
                                        <p:tav tm="100000">
                                          <p:val>
                                            <p:strVal val="#ppt_h"/>
                                          </p:val>
                                        </p:tav>
                                      </p:tavLst>
                                    </p:anim>
                                    <p:animEffect transition="in" filter="fade">
                                      <p:cBhvr>
                                        <p:cTn id="32" dur="500"/>
                                        <p:tgtEl>
                                          <p:spTgt spid="8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anim calcmode="lin" valueType="num">
                                      <p:cBhvr>
                                        <p:cTn id="35" dur="500" fill="hold"/>
                                        <p:tgtEl>
                                          <p:spTgt spid="83"/>
                                        </p:tgtEl>
                                        <p:attrNameLst>
                                          <p:attrName>ppt_w</p:attrName>
                                        </p:attrNameLst>
                                      </p:cBhvr>
                                      <p:tavLst>
                                        <p:tav tm="0">
                                          <p:val>
                                            <p:fltVal val="0"/>
                                          </p:val>
                                        </p:tav>
                                        <p:tav tm="100000">
                                          <p:val>
                                            <p:strVal val="#ppt_w"/>
                                          </p:val>
                                        </p:tav>
                                      </p:tavLst>
                                    </p:anim>
                                    <p:anim calcmode="lin" valueType="num">
                                      <p:cBhvr>
                                        <p:cTn id="36" dur="500" fill="hold"/>
                                        <p:tgtEl>
                                          <p:spTgt spid="83"/>
                                        </p:tgtEl>
                                        <p:attrNameLst>
                                          <p:attrName>ppt_h</p:attrName>
                                        </p:attrNameLst>
                                      </p:cBhvr>
                                      <p:tavLst>
                                        <p:tav tm="0">
                                          <p:val>
                                            <p:fltVal val="0"/>
                                          </p:val>
                                        </p:tav>
                                        <p:tav tm="100000">
                                          <p:val>
                                            <p:strVal val="#ppt_h"/>
                                          </p:val>
                                        </p:tav>
                                      </p:tavLst>
                                    </p:anim>
                                    <p:animEffect transition="in" filter="fade">
                                      <p:cBhvr>
                                        <p:cTn id="37" dur="500"/>
                                        <p:tgtEl>
                                          <p:spTgt spid="83"/>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84"/>
                                        </p:tgtEl>
                                        <p:attrNameLst>
                                          <p:attrName>style.visibility</p:attrName>
                                        </p:attrNameLst>
                                      </p:cBhvr>
                                      <p:to>
                                        <p:strVal val="visible"/>
                                      </p:to>
                                    </p:set>
                                    <p:anim calcmode="lin" valueType="num">
                                      <p:cBhvr>
                                        <p:cTn id="40" dur="500" fill="hold"/>
                                        <p:tgtEl>
                                          <p:spTgt spid="84"/>
                                        </p:tgtEl>
                                        <p:attrNameLst>
                                          <p:attrName>ppt_w</p:attrName>
                                        </p:attrNameLst>
                                      </p:cBhvr>
                                      <p:tavLst>
                                        <p:tav tm="0">
                                          <p:val>
                                            <p:fltVal val="0"/>
                                          </p:val>
                                        </p:tav>
                                        <p:tav tm="100000">
                                          <p:val>
                                            <p:strVal val="#ppt_w"/>
                                          </p:val>
                                        </p:tav>
                                      </p:tavLst>
                                    </p:anim>
                                    <p:anim calcmode="lin" valueType="num">
                                      <p:cBhvr>
                                        <p:cTn id="41" dur="500" fill="hold"/>
                                        <p:tgtEl>
                                          <p:spTgt spid="84"/>
                                        </p:tgtEl>
                                        <p:attrNameLst>
                                          <p:attrName>ppt_h</p:attrName>
                                        </p:attrNameLst>
                                      </p:cBhvr>
                                      <p:tavLst>
                                        <p:tav tm="0">
                                          <p:val>
                                            <p:fltVal val="0"/>
                                          </p:val>
                                        </p:tav>
                                        <p:tav tm="100000">
                                          <p:val>
                                            <p:strVal val="#ppt_h"/>
                                          </p:val>
                                        </p:tav>
                                      </p:tavLst>
                                    </p:anim>
                                    <p:animEffect transition="in" filter="fade">
                                      <p:cBhvr>
                                        <p:cTn id="42" dur="500"/>
                                        <p:tgtEl>
                                          <p:spTgt spid="84"/>
                                        </p:tgtEl>
                                      </p:cBhvr>
                                    </p:animEffect>
                                  </p:childTnLst>
                                </p:cTn>
                              </p:par>
                              <p:par>
                                <p:cTn id="43" presetID="53" presetClass="entr" presetSubtype="16"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anim calcmode="lin" valueType="num">
                                      <p:cBhvr>
                                        <p:cTn id="45" dur="500" fill="hold"/>
                                        <p:tgtEl>
                                          <p:spTgt spid="73"/>
                                        </p:tgtEl>
                                        <p:attrNameLst>
                                          <p:attrName>ppt_w</p:attrName>
                                        </p:attrNameLst>
                                      </p:cBhvr>
                                      <p:tavLst>
                                        <p:tav tm="0">
                                          <p:val>
                                            <p:fltVal val="0"/>
                                          </p:val>
                                        </p:tav>
                                        <p:tav tm="100000">
                                          <p:val>
                                            <p:strVal val="#ppt_w"/>
                                          </p:val>
                                        </p:tav>
                                      </p:tavLst>
                                    </p:anim>
                                    <p:anim calcmode="lin" valueType="num">
                                      <p:cBhvr>
                                        <p:cTn id="46" dur="500" fill="hold"/>
                                        <p:tgtEl>
                                          <p:spTgt spid="73"/>
                                        </p:tgtEl>
                                        <p:attrNameLst>
                                          <p:attrName>ppt_h</p:attrName>
                                        </p:attrNameLst>
                                      </p:cBhvr>
                                      <p:tavLst>
                                        <p:tav tm="0">
                                          <p:val>
                                            <p:fltVal val="0"/>
                                          </p:val>
                                        </p:tav>
                                        <p:tav tm="100000">
                                          <p:val>
                                            <p:strVal val="#ppt_h"/>
                                          </p:val>
                                        </p:tav>
                                      </p:tavLst>
                                    </p:anim>
                                    <p:animEffect transition="in" filter="fade">
                                      <p:cBhvr>
                                        <p:cTn id="47" dur="500"/>
                                        <p:tgtEl>
                                          <p:spTgt spid="73"/>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72"/>
                                        </p:tgtEl>
                                        <p:attrNameLst>
                                          <p:attrName>style.visibility</p:attrName>
                                        </p:attrNameLst>
                                      </p:cBhvr>
                                      <p:to>
                                        <p:strVal val="visible"/>
                                      </p:to>
                                    </p:set>
                                    <p:anim calcmode="lin" valueType="num">
                                      <p:cBhvr>
                                        <p:cTn id="50" dur="500" fill="hold"/>
                                        <p:tgtEl>
                                          <p:spTgt spid="72"/>
                                        </p:tgtEl>
                                        <p:attrNameLst>
                                          <p:attrName>ppt_w</p:attrName>
                                        </p:attrNameLst>
                                      </p:cBhvr>
                                      <p:tavLst>
                                        <p:tav tm="0">
                                          <p:val>
                                            <p:fltVal val="0"/>
                                          </p:val>
                                        </p:tav>
                                        <p:tav tm="100000">
                                          <p:val>
                                            <p:strVal val="#ppt_w"/>
                                          </p:val>
                                        </p:tav>
                                      </p:tavLst>
                                    </p:anim>
                                    <p:anim calcmode="lin" valueType="num">
                                      <p:cBhvr>
                                        <p:cTn id="51" dur="500" fill="hold"/>
                                        <p:tgtEl>
                                          <p:spTgt spid="72"/>
                                        </p:tgtEl>
                                        <p:attrNameLst>
                                          <p:attrName>ppt_h</p:attrName>
                                        </p:attrNameLst>
                                      </p:cBhvr>
                                      <p:tavLst>
                                        <p:tav tm="0">
                                          <p:val>
                                            <p:fltVal val="0"/>
                                          </p:val>
                                        </p:tav>
                                        <p:tav tm="100000">
                                          <p:val>
                                            <p:strVal val="#ppt_h"/>
                                          </p:val>
                                        </p:tav>
                                      </p:tavLst>
                                    </p:anim>
                                    <p:animEffect transition="in" filter="fade">
                                      <p:cBhvr>
                                        <p:cTn id="52" dur="500"/>
                                        <p:tgtEl>
                                          <p:spTgt spid="72"/>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69"/>
                                        </p:tgtEl>
                                        <p:attrNameLst>
                                          <p:attrName>style.visibility</p:attrName>
                                        </p:attrNameLst>
                                      </p:cBhvr>
                                      <p:to>
                                        <p:strVal val="visible"/>
                                      </p:to>
                                    </p:set>
                                    <p:anim calcmode="lin" valueType="num">
                                      <p:cBhvr>
                                        <p:cTn id="55" dur="500" fill="hold"/>
                                        <p:tgtEl>
                                          <p:spTgt spid="69"/>
                                        </p:tgtEl>
                                        <p:attrNameLst>
                                          <p:attrName>ppt_w</p:attrName>
                                        </p:attrNameLst>
                                      </p:cBhvr>
                                      <p:tavLst>
                                        <p:tav tm="0">
                                          <p:val>
                                            <p:fltVal val="0"/>
                                          </p:val>
                                        </p:tav>
                                        <p:tav tm="100000">
                                          <p:val>
                                            <p:strVal val="#ppt_w"/>
                                          </p:val>
                                        </p:tav>
                                      </p:tavLst>
                                    </p:anim>
                                    <p:anim calcmode="lin" valueType="num">
                                      <p:cBhvr>
                                        <p:cTn id="56" dur="500" fill="hold"/>
                                        <p:tgtEl>
                                          <p:spTgt spid="69"/>
                                        </p:tgtEl>
                                        <p:attrNameLst>
                                          <p:attrName>ppt_h</p:attrName>
                                        </p:attrNameLst>
                                      </p:cBhvr>
                                      <p:tavLst>
                                        <p:tav tm="0">
                                          <p:val>
                                            <p:fltVal val="0"/>
                                          </p:val>
                                        </p:tav>
                                        <p:tav tm="100000">
                                          <p:val>
                                            <p:strVal val="#ppt_h"/>
                                          </p:val>
                                        </p:tav>
                                      </p:tavLst>
                                    </p:anim>
                                    <p:animEffect transition="in" filter="fade">
                                      <p:cBhvr>
                                        <p:cTn id="57" dur="500"/>
                                        <p:tgtEl>
                                          <p:spTgt spid="69"/>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71"/>
                                        </p:tgtEl>
                                        <p:attrNameLst>
                                          <p:attrName>style.visibility</p:attrName>
                                        </p:attrNameLst>
                                      </p:cBhvr>
                                      <p:to>
                                        <p:strVal val="visible"/>
                                      </p:to>
                                    </p:set>
                                    <p:anim calcmode="lin" valueType="num">
                                      <p:cBhvr>
                                        <p:cTn id="60" dur="500" fill="hold"/>
                                        <p:tgtEl>
                                          <p:spTgt spid="71"/>
                                        </p:tgtEl>
                                        <p:attrNameLst>
                                          <p:attrName>ppt_w</p:attrName>
                                        </p:attrNameLst>
                                      </p:cBhvr>
                                      <p:tavLst>
                                        <p:tav tm="0">
                                          <p:val>
                                            <p:fltVal val="0"/>
                                          </p:val>
                                        </p:tav>
                                        <p:tav tm="100000">
                                          <p:val>
                                            <p:strVal val="#ppt_w"/>
                                          </p:val>
                                        </p:tav>
                                      </p:tavLst>
                                    </p:anim>
                                    <p:anim calcmode="lin" valueType="num">
                                      <p:cBhvr>
                                        <p:cTn id="61" dur="500" fill="hold"/>
                                        <p:tgtEl>
                                          <p:spTgt spid="71"/>
                                        </p:tgtEl>
                                        <p:attrNameLst>
                                          <p:attrName>ppt_h</p:attrName>
                                        </p:attrNameLst>
                                      </p:cBhvr>
                                      <p:tavLst>
                                        <p:tav tm="0">
                                          <p:val>
                                            <p:fltVal val="0"/>
                                          </p:val>
                                        </p:tav>
                                        <p:tav tm="100000">
                                          <p:val>
                                            <p:strVal val="#ppt_h"/>
                                          </p:val>
                                        </p:tav>
                                      </p:tavLst>
                                    </p:anim>
                                    <p:animEffect transition="in" filter="fade">
                                      <p:cBhvr>
                                        <p:cTn id="62" dur="500"/>
                                        <p:tgtEl>
                                          <p:spTgt spid="71"/>
                                        </p:tgtEl>
                                      </p:cBhvr>
                                    </p:animEffect>
                                  </p:childTnLst>
                                </p:cTn>
                              </p:par>
                              <p:par>
                                <p:cTn id="63" presetID="53" presetClass="entr" presetSubtype="16" fill="hold" nodeType="withEffect">
                                  <p:stCondLst>
                                    <p:cond delay="0"/>
                                  </p:stCondLst>
                                  <p:childTnLst>
                                    <p:set>
                                      <p:cBhvr>
                                        <p:cTn id="64" dur="1" fill="hold">
                                          <p:stCondLst>
                                            <p:cond delay="0"/>
                                          </p:stCondLst>
                                        </p:cTn>
                                        <p:tgtEl>
                                          <p:spTgt spid="70"/>
                                        </p:tgtEl>
                                        <p:attrNameLst>
                                          <p:attrName>style.visibility</p:attrName>
                                        </p:attrNameLst>
                                      </p:cBhvr>
                                      <p:to>
                                        <p:strVal val="visible"/>
                                      </p:to>
                                    </p:set>
                                    <p:anim calcmode="lin" valueType="num">
                                      <p:cBhvr>
                                        <p:cTn id="65" dur="500" fill="hold"/>
                                        <p:tgtEl>
                                          <p:spTgt spid="70"/>
                                        </p:tgtEl>
                                        <p:attrNameLst>
                                          <p:attrName>ppt_w</p:attrName>
                                        </p:attrNameLst>
                                      </p:cBhvr>
                                      <p:tavLst>
                                        <p:tav tm="0">
                                          <p:val>
                                            <p:fltVal val="0"/>
                                          </p:val>
                                        </p:tav>
                                        <p:tav tm="100000">
                                          <p:val>
                                            <p:strVal val="#ppt_w"/>
                                          </p:val>
                                        </p:tav>
                                      </p:tavLst>
                                    </p:anim>
                                    <p:anim calcmode="lin" valueType="num">
                                      <p:cBhvr>
                                        <p:cTn id="66" dur="500" fill="hold"/>
                                        <p:tgtEl>
                                          <p:spTgt spid="70"/>
                                        </p:tgtEl>
                                        <p:attrNameLst>
                                          <p:attrName>ppt_h</p:attrName>
                                        </p:attrNameLst>
                                      </p:cBhvr>
                                      <p:tavLst>
                                        <p:tav tm="0">
                                          <p:val>
                                            <p:fltVal val="0"/>
                                          </p:val>
                                        </p:tav>
                                        <p:tav tm="100000">
                                          <p:val>
                                            <p:strVal val="#ppt_h"/>
                                          </p:val>
                                        </p:tav>
                                      </p:tavLst>
                                    </p:anim>
                                    <p:animEffect transition="in" filter="fade">
                                      <p:cBhvr>
                                        <p:cTn id="67" dur="500"/>
                                        <p:tgtEl>
                                          <p:spTgt spid="70"/>
                                        </p:tgtEl>
                                      </p:cBhvr>
                                    </p:animEffect>
                                  </p:childTnLst>
                                </p:cTn>
                              </p:par>
                            </p:childTnLst>
                          </p:cTn>
                        </p:par>
                        <p:par>
                          <p:cTn id="68" fill="hold">
                            <p:stCondLst>
                              <p:cond delay="500"/>
                            </p:stCondLst>
                            <p:childTnLst>
                              <p:par>
                                <p:cTn id="69" presetID="53" presetClass="entr" presetSubtype="16" fill="hold" nodeType="afterEffect">
                                  <p:stCondLst>
                                    <p:cond delay="0"/>
                                  </p:stCondLst>
                                  <p:childTnLst>
                                    <p:set>
                                      <p:cBhvr>
                                        <p:cTn id="70" dur="1" fill="hold">
                                          <p:stCondLst>
                                            <p:cond delay="0"/>
                                          </p:stCondLst>
                                        </p:cTn>
                                        <p:tgtEl>
                                          <p:spTgt spid="57"/>
                                        </p:tgtEl>
                                        <p:attrNameLst>
                                          <p:attrName>style.visibility</p:attrName>
                                        </p:attrNameLst>
                                      </p:cBhvr>
                                      <p:to>
                                        <p:strVal val="visible"/>
                                      </p:to>
                                    </p:set>
                                    <p:anim calcmode="lin" valueType="num">
                                      <p:cBhvr>
                                        <p:cTn id="71" dur="500" fill="hold"/>
                                        <p:tgtEl>
                                          <p:spTgt spid="57"/>
                                        </p:tgtEl>
                                        <p:attrNameLst>
                                          <p:attrName>ppt_w</p:attrName>
                                        </p:attrNameLst>
                                      </p:cBhvr>
                                      <p:tavLst>
                                        <p:tav tm="0">
                                          <p:val>
                                            <p:fltVal val="0"/>
                                          </p:val>
                                        </p:tav>
                                        <p:tav tm="100000">
                                          <p:val>
                                            <p:strVal val="#ppt_w"/>
                                          </p:val>
                                        </p:tav>
                                      </p:tavLst>
                                    </p:anim>
                                    <p:anim calcmode="lin" valueType="num">
                                      <p:cBhvr>
                                        <p:cTn id="72" dur="500" fill="hold"/>
                                        <p:tgtEl>
                                          <p:spTgt spid="57"/>
                                        </p:tgtEl>
                                        <p:attrNameLst>
                                          <p:attrName>ppt_h</p:attrName>
                                        </p:attrNameLst>
                                      </p:cBhvr>
                                      <p:tavLst>
                                        <p:tav tm="0">
                                          <p:val>
                                            <p:fltVal val="0"/>
                                          </p:val>
                                        </p:tav>
                                        <p:tav tm="100000">
                                          <p:val>
                                            <p:strVal val="#ppt_h"/>
                                          </p:val>
                                        </p:tav>
                                      </p:tavLst>
                                    </p:anim>
                                    <p:animEffect transition="in" filter="fade">
                                      <p:cBhvr>
                                        <p:cTn id="73" dur="500"/>
                                        <p:tgtEl>
                                          <p:spTgt spid="57"/>
                                        </p:tgtEl>
                                      </p:cBhvr>
                                    </p:animEffect>
                                  </p:childTnLst>
                                </p:cTn>
                              </p:par>
                            </p:childTnLst>
                          </p:cTn>
                        </p:par>
                        <p:par>
                          <p:cTn id="74" fill="hold">
                            <p:stCondLst>
                              <p:cond delay="1000"/>
                            </p:stCondLst>
                            <p:childTnLst>
                              <p:par>
                                <p:cTn id="75" presetID="53" presetClass="entr" presetSubtype="16" fill="hold" nodeType="afterEffect">
                                  <p:stCondLst>
                                    <p:cond delay="0"/>
                                  </p:stCondLst>
                                  <p:childTnLst>
                                    <p:set>
                                      <p:cBhvr>
                                        <p:cTn id="76" dur="1" fill="hold">
                                          <p:stCondLst>
                                            <p:cond delay="0"/>
                                          </p:stCondLst>
                                        </p:cTn>
                                        <p:tgtEl>
                                          <p:spTgt spid="36"/>
                                        </p:tgtEl>
                                        <p:attrNameLst>
                                          <p:attrName>style.visibility</p:attrName>
                                        </p:attrNameLst>
                                      </p:cBhvr>
                                      <p:to>
                                        <p:strVal val="visible"/>
                                      </p:to>
                                    </p:set>
                                    <p:anim calcmode="lin" valueType="num">
                                      <p:cBhvr>
                                        <p:cTn id="77" dur="500" fill="hold"/>
                                        <p:tgtEl>
                                          <p:spTgt spid="36"/>
                                        </p:tgtEl>
                                        <p:attrNameLst>
                                          <p:attrName>ppt_w</p:attrName>
                                        </p:attrNameLst>
                                      </p:cBhvr>
                                      <p:tavLst>
                                        <p:tav tm="0">
                                          <p:val>
                                            <p:fltVal val="0"/>
                                          </p:val>
                                        </p:tav>
                                        <p:tav tm="100000">
                                          <p:val>
                                            <p:strVal val="#ppt_w"/>
                                          </p:val>
                                        </p:tav>
                                      </p:tavLst>
                                    </p:anim>
                                    <p:anim calcmode="lin" valueType="num">
                                      <p:cBhvr>
                                        <p:cTn id="78" dur="500" fill="hold"/>
                                        <p:tgtEl>
                                          <p:spTgt spid="36"/>
                                        </p:tgtEl>
                                        <p:attrNameLst>
                                          <p:attrName>ppt_h</p:attrName>
                                        </p:attrNameLst>
                                      </p:cBhvr>
                                      <p:tavLst>
                                        <p:tav tm="0">
                                          <p:val>
                                            <p:fltVal val="0"/>
                                          </p:val>
                                        </p:tav>
                                        <p:tav tm="100000">
                                          <p:val>
                                            <p:strVal val="#ppt_h"/>
                                          </p:val>
                                        </p:tav>
                                      </p:tavLst>
                                    </p:anim>
                                    <p:animEffect transition="in" filter="fade">
                                      <p:cBhvr>
                                        <p:cTn id="79" dur="500"/>
                                        <p:tgtEl>
                                          <p:spTgt spid="36"/>
                                        </p:tgtEl>
                                      </p:cBhvr>
                                    </p:animEffect>
                                  </p:childTnLst>
                                </p:cTn>
                              </p:par>
                            </p:childTnLst>
                          </p:cTn>
                        </p:par>
                        <p:par>
                          <p:cTn id="80" fill="hold">
                            <p:stCondLst>
                              <p:cond delay="1500"/>
                            </p:stCondLst>
                            <p:childTnLst>
                              <p:par>
                                <p:cTn id="81" presetID="53" presetClass="entr" presetSubtype="16" fill="hold" nodeType="afterEffect">
                                  <p:stCondLst>
                                    <p:cond delay="0"/>
                                  </p:stCondLst>
                                  <p:childTnLst>
                                    <p:set>
                                      <p:cBhvr>
                                        <p:cTn id="82" dur="1" fill="hold">
                                          <p:stCondLst>
                                            <p:cond delay="0"/>
                                          </p:stCondLst>
                                        </p:cTn>
                                        <p:tgtEl>
                                          <p:spTgt spid="39"/>
                                        </p:tgtEl>
                                        <p:attrNameLst>
                                          <p:attrName>style.visibility</p:attrName>
                                        </p:attrNameLst>
                                      </p:cBhvr>
                                      <p:to>
                                        <p:strVal val="visible"/>
                                      </p:to>
                                    </p:set>
                                    <p:anim calcmode="lin" valueType="num">
                                      <p:cBhvr>
                                        <p:cTn id="83" dur="500" fill="hold"/>
                                        <p:tgtEl>
                                          <p:spTgt spid="39"/>
                                        </p:tgtEl>
                                        <p:attrNameLst>
                                          <p:attrName>ppt_w</p:attrName>
                                        </p:attrNameLst>
                                      </p:cBhvr>
                                      <p:tavLst>
                                        <p:tav tm="0">
                                          <p:val>
                                            <p:fltVal val="0"/>
                                          </p:val>
                                        </p:tav>
                                        <p:tav tm="100000">
                                          <p:val>
                                            <p:strVal val="#ppt_w"/>
                                          </p:val>
                                        </p:tav>
                                      </p:tavLst>
                                    </p:anim>
                                    <p:anim calcmode="lin" valueType="num">
                                      <p:cBhvr>
                                        <p:cTn id="84" dur="500" fill="hold"/>
                                        <p:tgtEl>
                                          <p:spTgt spid="39"/>
                                        </p:tgtEl>
                                        <p:attrNameLst>
                                          <p:attrName>ppt_h</p:attrName>
                                        </p:attrNameLst>
                                      </p:cBhvr>
                                      <p:tavLst>
                                        <p:tav tm="0">
                                          <p:val>
                                            <p:fltVal val="0"/>
                                          </p:val>
                                        </p:tav>
                                        <p:tav tm="100000">
                                          <p:val>
                                            <p:strVal val="#ppt_h"/>
                                          </p:val>
                                        </p:tav>
                                      </p:tavLst>
                                    </p:anim>
                                    <p:animEffect transition="in" filter="fade">
                                      <p:cBhvr>
                                        <p:cTn id="85" dur="500"/>
                                        <p:tgtEl>
                                          <p:spTgt spid="39"/>
                                        </p:tgtEl>
                                      </p:cBhvr>
                                    </p:animEffect>
                                  </p:childTnLst>
                                </p:cTn>
                              </p:par>
                            </p:childTnLst>
                          </p:cTn>
                        </p:par>
                        <p:par>
                          <p:cTn id="86" fill="hold">
                            <p:stCondLst>
                              <p:cond delay="2000"/>
                            </p:stCondLst>
                            <p:childTnLst>
                              <p:par>
                                <p:cTn id="87" presetID="53" presetClass="entr" presetSubtype="16" fill="hold" nodeType="afterEffect">
                                  <p:stCondLst>
                                    <p:cond delay="0"/>
                                  </p:stCondLst>
                                  <p:childTnLst>
                                    <p:set>
                                      <p:cBhvr>
                                        <p:cTn id="88" dur="1" fill="hold">
                                          <p:stCondLst>
                                            <p:cond delay="0"/>
                                          </p:stCondLst>
                                        </p:cTn>
                                        <p:tgtEl>
                                          <p:spTgt spid="51"/>
                                        </p:tgtEl>
                                        <p:attrNameLst>
                                          <p:attrName>style.visibility</p:attrName>
                                        </p:attrNameLst>
                                      </p:cBhvr>
                                      <p:to>
                                        <p:strVal val="visible"/>
                                      </p:to>
                                    </p:set>
                                    <p:anim calcmode="lin" valueType="num">
                                      <p:cBhvr>
                                        <p:cTn id="89" dur="500" fill="hold"/>
                                        <p:tgtEl>
                                          <p:spTgt spid="51"/>
                                        </p:tgtEl>
                                        <p:attrNameLst>
                                          <p:attrName>ppt_w</p:attrName>
                                        </p:attrNameLst>
                                      </p:cBhvr>
                                      <p:tavLst>
                                        <p:tav tm="0">
                                          <p:val>
                                            <p:fltVal val="0"/>
                                          </p:val>
                                        </p:tav>
                                        <p:tav tm="100000">
                                          <p:val>
                                            <p:strVal val="#ppt_w"/>
                                          </p:val>
                                        </p:tav>
                                      </p:tavLst>
                                    </p:anim>
                                    <p:anim calcmode="lin" valueType="num">
                                      <p:cBhvr>
                                        <p:cTn id="90" dur="500" fill="hold"/>
                                        <p:tgtEl>
                                          <p:spTgt spid="51"/>
                                        </p:tgtEl>
                                        <p:attrNameLst>
                                          <p:attrName>ppt_h</p:attrName>
                                        </p:attrNameLst>
                                      </p:cBhvr>
                                      <p:tavLst>
                                        <p:tav tm="0">
                                          <p:val>
                                            <p:fltVal val="0"/>
                                          </p:val>
                                        </p:tav>
                                        <p:tav tm="100000">
                                          <p:val>
                                            <p:strVal val="#ppt_h"/>
                                          </p:val>
                                        </p:tav>
                                      </p:tavLst>
                                    </p:anim>
                                    <p:animEffect transition="in" filter="fade">
                                      <p:cBhvr>
                                        <p:cTn id="91" dur="500"/>
                                        <p:tgtEl>
                                          <p:spTgt spid="51"/>
                                        </p:tgtEl>
                                      </p:cBhvr>
                                    </p:animEffect>
                                  </p:childTnLst>
                                </p:cTn>
                              </p:par>
                            </p:childTnLst>
                          </p:cTn>
                        </p:par>
                        <p:par>
                          <p:cTn id="92" fill="hold">
                            <p:stCondLst>
                              <p:cond delay="2500"/>
                            </p:stCondLst>
                            <p:childTnLst>
                              <p:par>
                                <p:cTn id="93" presetID="53" presetClass="entr" presetSubtype="16" fill="hold" nodeType="afterEffect">
                                  <p:stCondLst>
                                    <p:cond delay="0"/>
                                  </p:stCondLst>
                                  <p:childTnLst>
                                    <p:set>
                                      <p:cBhvr>
                                        <p:cTn id="94" dur="1" fill="hold">
                                          <p:stCondLst>
                                            <p:cond delay="0"/>
                                          </p:stCondLst>
                                        </p:cTn>
                                        <p:tgtEl>
                                          <p:spTgt spid="48"/>
                                        </p:tgtEl>
                                        <p:attrNameLst>
                                          <p:attrName>style.visibility</p:attrName>
                                        </p:attrNameLst>
                                      </p:cBhvr>
                                      <p:to>
                                        <p:strVal val="visible"/>
                                      </p:to>
                                    </p:set>
                                    <p:anim calcmode="lin" valueType="num">
                                      <p:cBhvr>
                                        <p:cTn id="95" dur="500" fill="hold"/>
                                        <p:tgtEl>
                                          <p:spTgt spid="48"/>
                                        </p:tgtEl>
                                        <p:attrNameLst>
                                          <p:attrName>ppt_w</p:attrName>
                                        </p:attrNameLst>
                                      </p:cBhvr>
                                      <p:tavLst>
                                        <p:tav tm="0">
                                          <p:val>
                                            <p:fltVal val="0"/>
                                          </p:val>
                                        </p:tav>
                                        <p:tav tm="100000">
                                          <p:val>
                                            <p:strVal val="#ppt_w"/>
                                          </p:val>
                                        </p:tav>
                                      </p:tavLst>
                                    </p:anim>
                                    <p:anim calcmode="lin" valueType="num">
                                      <p:cBhvr>
                                        <p:cTn id="96" dur="500" fill="hold"/>
                                        <p:tgtEl>
                                          <p:spTgt spid="48"/>
                                        </p:tgtEl>
                                        <p:attrNameLst>
                                          <p:attrName>ppt_h</p:attrName>
                                        </p:attrNameLst>
                                      </p:cBhvr>
                                      <p:tavLst>
                                        <p:tav tm="0">
                                          <p:val>
                                            <p:fltVal val="0"/>
                                          </p:val>
                                        </p:tav>
                                        <p:tav tm="100000">
                                          <p:val>
                                            <p:strVal val="#ppt_h"/>
                                          </p:val>
                                        </p:tav>
                                      </p:tavLst>
                                    </p:anim>
                                    <p:animEffect transition="in" filter="fade">
                                      <p:cBhvr>
                                        <p:cTn id="97" dur="500"/>
                                        <p:tgtEl>
                                          <p:spTgt spid="48"/>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42"/>
                                        </p:tgtEl>
                                        <p:attrNameLst>
                                          <p:attrName>style.visibility</p:attrName>
                                        </p:attrNameLst>
                                      </p:cBhvr>
                                      <p:to>
                                        <p:strVal val="visible"/>
                                      </p:to>
                                    </p:set>
                                    <p:anim calcmode="lin" valueType="num">
                                      <p:cBhvr>
                                        <p:cTn id="102" dur="500" fill="hold"/>
                                        <p:tgtEl>
                                          <p:spTgt spid="42"/>
                                        </p:tgtEl>
                                        <p:attrNameLst>
                                          <p:attrName>ppt_w</p:attrName>
                                        </p:attrNameLst>
                                      </p:cBhvr>
                                      <p:tavLst>
                                        <p:tav tm="0">
                                          <p:val>
                                            <p:fltVal val="0"/>
                                          </p:val>
                                        </p:tav>
                                        <p:tav tm="100000">
                                          <p:val>
                                            <p:strVal val="#ppt_w"/>
                                          </p:val>
                                        </p:tav>
                                      </p:tavLst>
                                    </p:anim>
                                    <p:anim calcmode="lin" valueType="num">
                                      <p:cBhvr>
                                        <p:cTn id="103" dur="500" fill="hold"/>
                                        <p:tgtEl>
                                          <p:spTgt spid="42"/>
                                        </p:tgtEl>
                                        <p:attrNameLst>
                                          <p:attrName>ppt_h</p:attrName>
                                        </p:attrNameLst>
                                      </p:cBhvr>
                                      <p:tavLst>
                                        <p:tav tm="0">
                                          <p:val>
                                            <p:fltVal val="0"/>
                                          </p:val>
                                        </p:tav>
                                        <p:tav tm="100000">
                                          <p:val>
                                            <p:strVal val="#ppt_h"/>
                                          </p:val>
                                        </p:tav>
                                      </p:tavLst>
                                    </p:anim>
                                    <p:animEffect transition="in" filter="fade">
                                      <p:cBhvr>
                                        <p:cTn id="104" dur="500"/>
                                        <p:tgtEl>
                                          <p:spTgt spid="42"/>
                                        </p:tgtEl>
                                      </p:cBhvr>
                                    </p:animEffect>
                                  </p:childTnLst>
                                </p:cTn>
                              </p:par>
                            </p:childTnLst>
                          </p:cTn>
                        </p:par>
                        <p:par>
                          <p:cTn id="105" fill="hold">
                            <p:stCondLst>
                              <p:cond delay="500"/>
                            </p:stCondLst>
                            <p:childTnLst>
                              <p:par>
                                <p:cTn id="106" presetID="53" presetClass="entr" presetSubtype="16" fill="hold" nodeType="afterEffect">
                                  <p:stCondLst>
                                    <p:cond delay="0"/>
                                  </p:stCondLst>
                                  <p:childTnLst>
                                    <p:set>
                                      <p:cBhvr>
                                        <p:cTn id="107" dur="1" fill="hold">
                                          <p:stCondLst>
                                            <p:cond delay="0"/>
                                          </p:stCondLst>
                                        </p:cTn>
                                        <p:tgtEl>
                                          <p:spTgt spid="45"/>
                                        </p:tgtEl>
                                        <p:attrNameLst>
                                          <p:attrName>style.visibility</p:attrName>
                                        </p:attrNameLst>
                                      </p:cBhvr>
                                      <p:to>
                                        <p:strVal val="visible"/>
                                      </p:to>
                                    </p:set>
                                    <p:anim calcmode="lin" valueType="num">
                                      <p:cBhvr>
                                        <p:cTn id="108" dur="500" fill="hold"/>
                                        <p:tgtEl>
                                          <p:spTgt spid="45"/>
                                        </p:tgtEl>
                                        <p:attrNameLst>
                                          <p:attrName>ppt_w</p:attrName>
                                        </p:attrNameLst>
                                      </p:cBhvr>
                                      <p:tavLst>
                                        <p:tav tm="0">
                                          <p:val>
                                            <p:fltVal val="0"/>
                                          </p:val>
                                        </p:tav>
                                        <p:tav tm="100000">
                                          <p:val>
                                            <p:strVal val="#ppt_w"/>
                                          </p:val>
                                        </p:tav>
                                      </p:tavLst>
                                    </p:anim>
                                    <p:anim calcmode="lin" valueType="num">
                                      <p:cBhvr>
                                        <p:cTn id="109" dur="500" fill="hold"/>
                                        <p:tgtEl>
                                          <p:spTgt spid="45"/>
                                        </p:tgtEl>
                                        <p:attrNameLst>
                                          <p:attrName>ppt_h</p:attrName>
                                        </p:attrNameLst>
                                      </p:cBhvr>
                                      <p:tavLst>
                                        <p:tav tm="0">
                                          <p:val>
                                            <p:fltVal val="0"/>
                                          </p:val>
                                        </p:tav>
                                        <p:tav tm="100000">
                                          <p:val>
                                            <p:strVal val="#ppt_h"/>
                                          </p:val>
                                        </p:tav>
                                      </p:tavLst>
                                    </p:anim>
                                    <p:animEffect transition="in" filter="fade">
                                      <p:cBhvr>
                                        <p:cTn id="110" dur="500"/>
                                        <p:tgtEl>
                                          <p:spTgt spid="45"/>
                                        </p:tgtEl>
                                      </p:cBhvr>
                                    </p:animEffect>
                                  </p:childTnLst>
                                </p:cTn>
                              </p:par>
                            </p:childTnLst>
                          </p:cTn>
                        </p:par>
                        <p:par>
                          <p:cTn id="111" fill="hold">
                            <p:stCondLst>
                              <p:cond delay="1000"/>
                            </p:stCondLst>
                            <p:childTnLst>
                              <p:par>
                                <p:cTn id="112" presetID="53" presetClass="entr" presetSubtype="16" fill="hold" nodeType="afterEffect">
                                  <p:stCondLst>
                                    <p:cond delay="0"/>
                                  </p:stCondLst>
                                  <p:childTnLst>
                                    <p:set>
                                      <p:cBhvr>
                                        <p:cTn id="113" dur="1" fill="hold">
                                          <p:stCondLst>
                                            <p:cond delay="0"/>
                                          </p:stCondLst>
                                        </p:cTn>
                                        <p:tgtEl>
                                          <p:spTgt spid="58"/>
                                        </p:tgtEl>
                                        <p:attrNameLst>
                                          <p:attrName>style.visibility</p:attrName>
                                        </p:attrNameLst>
                                      </p:cBhvr>
                                      <p:to>
                                        <p:strVal val="visible"/>
                                      </p:to>
                                    </p:set>
                                    <p:anim calcmode="lin" valueType="num">
                                      <p:cBhvr>
                                        <p:cTn id="114" dur="500" fill="hold"/>
                                        <p:tgtEl>
                                          <p:spTgt spid="58"/>
                                        </p:tgtEl>
                                        <p:attrNameLst>
                                          <p:attrName>ppt_w</p:attrName>
                                        </p:attrNameLst>
                                      </p:cBhvr>
                                      <p:tavLst>
                                        <p:tav tm="0">
                                          <p:val>
                                            <p:fltVal val="0"/>
                                          </p:val>
                                        </p:tav>
                                        <p:tav tm="100000">
                                          <p:val>
                                            <p:strVal val="#ppt_w"/>
                                          </p:val>
                                        </p:tav>
                                      </p:tavLst>
                                    </p:anim>
                                    <p:anim calcmode="lin" valueType="num">
                                      <p:cBhvr>
                                        <p:cTn id="115" dur="500" fill="hold"/>
                                        <p:tgtEl>
                                          <p:spTgt spid="58"/>
                                        </p:tgtEl>
                                        <p:attrNameLst>
                                          <p:attrName>ppt_h</p:attrName>
                                        </p:attrNameLst>
                                      </p:cBhvr>
                                      <p:tavLst>
                                        <p:tav tm="0">
                                          <p:val>
                                            <p:fltVal val="0"/>
                                          </p:val>
                                        </p:tav>
                                        <p:tav tm="100000">
                                          <p:val>
                                            <p:strVal val="#ppt_h"/>
                                          </p:val>
                                        </p:tav>
                                      </p:tavLst>
                                    </p:anim>
                                    <p:animEffect transition="in" filter="fade">
                                      <p:cBhvr>
                                        <p:cTn id="116" dur="500"/>
                                        <p:tgtEl>
                                          <p:spTgt spid="58"/>
                                        </p:tgtEl>
                                      </p:cBhvr>
                                    </p:animEffect>
                                  </p:childTnLst>
                                </p:cTn>
                              </p:par>
                            </p:childTnLst>
                          </p:cTn>
                        </p:par>
                        <p:par>
                          <p:cTn id="117" fill="hold">
                            <p:stCondLst>
                              <p:cond delay="1500"/>
                            </p:stCondLst>
                            <p:childTnLst>
                              <p:par>
                                <p:cTn id="118" presetID="53" presetClass="entr" presetSubtype="16" fill="hold" nodeType="afterEffect">
                                  <p:stCondLst>
                                    <p:cond delay="0"/>
                                  </p:stCondLst>
                                  <p:childTnLst>
                                    <p:set>
                                      <p:cBhvr>
                                        <p:cTn id="119" dur="1" fill="hold">
                                          <p:stCondLst>
                                            <p:cond delay="0"/>
                                          </p:stCondLst>
                                        </p:cTn>
                                        <p:tgtEl>
                                          <p:spTgt spid="54"/>
                                        </p:tgtEl>
                                        <p:attrNameLst>
                                          <p:attrName>style.visibility</p:attrName>
                                        </p:attrNameLst>
                                      </p:cBhvr>
                                      <p:to>
                                        <p:strVal val="visible"/>
                                      </p:to>
                                    </p:set>
                                    <p:anim calcmode="lin" valueType="num">
                                      <p:cBhvr>
                                        <p:cTn id="120" dur="500" fill="hold"/>
                                        <p:tgtEl>
                                          <p:spTgt spid="54"/>
                                        </p:tgtEl>
                                        <p:attrNameLst>
                                          <p:attrName>ppt_w</p:attrName>
                                        </p:attrNameLst>
                                      </p:cBhvr>
                                      <p:tavLst>
                                        <p:tav tm="0">
                                          <p:val>
                                            <p:fltVal val="0"/>
                                          </p:val>
                                        </p:tav>
                                        <p:tav tm="100000">
                                          <p:val>
                                            <p:strVal val="#ppt_w"/>
                                          </p:val>
                                        </p:tav>
                                      </p:tavLst>
                                    </p:anim>
                                    <p:anim calcmode="lin" valueType="num">
                                      <p:cBhvr>
                                        <p:cTn id="121" dur="500" fill="hold"/>
                                        <p:tgtEl>
                                          <p:spTgt spid="54"/>
                                        </p:tgtEl>
                                        <p:attrNameLst>
                                          <p:attrName>ppt_h</p:attrName>
                                        </p:attrNameLst>
                                      </p:cBhvr>
                                      <p:tavLst>
                                        <p:tav tm="0">
                                          <p:val>
                                            <p:fltVal val="0"/>
                                          </p:val>
                                        </p:tav>
                                        <p:tav tm="100000">
                                          <p:val>
                                            <p:strVal val="#ppt_h"/>
                                          </p:val>
                                        </p:tav>
                                      </p:tavLst>
                                    </p:anim>
                                    <p:animEffect transition="in" filter="fade">
                                      <p:cBhvr>
                                        <p:cTn id="1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9" grpId="0" bldLvl="0" animBg="1"/>
      <p:bldP spid="71" grpId="0" bldLvl="0" animBg="1"/>
      <p:bldP spid="72" grpId="0" bldLvl="0" animBg="1"/>
      <p:bldP spid="78" grpId="0" bldLvl="0" animBg="1"/>
      <p:bldP spid="79" grpId="0" bldLvl="0" animBg="1"/>
      <p:bldP spid="83" grpId="0" bldLvl="0" animBg="1"/>
      <p:bldP spid="84" grpId="0" bldLvl="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67988" y="1759240"/>
            <a:ext cx="5478966" cy="4558380"/>
          </a:xfrm>
          <a:prstGeom prst="rect">
            <a:avLst/>
          </a:prstGeom>
        </p:spPr>
      </p:pic>
      <p:grpSp>
        <p:nvGrpSpPr>
          <p:cNvPr id="23" name="组合 22"/>
          <p:cNvGrpSpPr/>
          <p:nvPr/>
        </p:nvGrpSpPr>
        <p:grpSpPr>
          <a:xfrm>
            <a:off x="1051885" y="2499517"/>
            <a:ext cx="4346842" cy="2378286"/>
            <a:chOff x="899592" y="1762407"/>
            <a:chExt cx="3717501" cy="2033955"/>
          </a:xfrm>
        </p:grpSpPr>
        <p:grpSp>
          <p:nvGrpSpPr>
            <p:cNvPr id="20" name="组合 19"/>
            <p:cNvGrpSpPr/>
            <p:nvPr/>
          </p:nvGrpSpPr>
          <p:grpSpPr>
            <a:xfrm>
              <a:off x="899592" y="1762407"/>
              <a:ext cx="1152128" cy="2022475"/>
              <a:chOff x="899592" y="1762407"/>
              <a:chExt cx="1152128" cy="2022475"/>
            </a:xfrm>
          </p:grpSpPr>
          <p:pic>
            <p:nvPicPr>
              <p:cNvPr id="14" name="Picture 3" descr="D:\Users\Desktop\双门控制器.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33778" y="2000229"/>
                <a:ext cx="1483756" cy="1008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99592" y="3246163"/>
                <a:ext cx="1152128" cy="538719"/>
              </a:xfrm>
              <a:prstGeom prst="rect">
                <a:avLst/>
              </a:prstGeom>
              <a:noFill/>
            </p:spPr>
            <p:txBody>
              <a:bodyPr wrap="square" rtlCol="0">
                <a:spAutoFit/>
              </a:bodyPr>
              <a:lstStyle/>
              <a:p>
                <a:r>
                  <a:rPr lang="zh-CN" altLang="en-US" sz="1170" b="1" dirty="0" smtClean="0"/>
                  <a:t>     单门控制器</a:t>
                </a:r>
                <a:endParaRPr lang="en-US" altLang="zh-CN" sz="1170" b="1" dirty="0" smtClean="0"/>
              </a:p>
              <a:p>
                <a:r>
                  <a:rPr lang="zh-CN" altLang="en-US" sz="1170" b="1" dirty="0"/>
                  <a:t>（</a:t>
                </a:r>
                <a:r>
                  <a:rPr lang="en-US" altLang="zh-CN" sz="1170" b="1" dirty="0" smtClean="0"/>
                  <a:t>485</a:t>
                </a:r>
                <a:r>
                  <a:rPr lang="zh-CN" altLang="en-US" sz="1170" b="1" dirty="0"/>
                  <a:t>或</a:t>
                </a:r>
                <a:r>
                  <a:rPr lang="en-US" altLang="zh-CN" sz="1170" b="1" dirty="0" smtClean="0"/>
                  <a:t>TCP/IP</a:t>
                </a:r>
                <a:r>
                  <a:rPr lang="zh-CN" altLang="en-US" sz="1170" b="1" dirty="0" smtClean="0"/>
                  <a:t>）</a:t>
                </a:r>
                <a:endParaRPr lang="en-US" altLang="zh-CN" sz="1170" b="1" dirty="0"/>
              </a:p>
              <a:p>
                <a:endParaRPr lang="zh-CN" altLang="en-US" sz="1170" b="1" dirty="0"/>
              </a:p>
            </p:txBody>
          </p:sp>
        </p:grpSp>
        <p:grpSp>
          <p:nvGrpSpPr>
            <p:cNvPr id="21" name="组合 20"/>
            <p:cNvGrpSpPr/>
            <p:nvPr/>
          </p:nvGrpSpPr>
          <p:grpSpPr>
            <a:xfrm>
              <a:off x="2233883" y="1813053"/>
              <a:ext cx="1059314" cy="1983309"/>
              <a:chOff x="2233883" y="1813053"/>
              <a:chExt cx="1059314" cy="1983309"/>
            </a:xfrm>
          </p:grpSpPr>
          <p:pic>
            <p:nvPicPr>
              <p:cNvPr id="13" name="Picture 3" descr="E:\张文娜\PPT一卡通方案\一卡通-参考图片\PPT所用设备\单门控制器.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046907" y="2033888"/>
                <a:ext cx="1377775" cy="9361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233883" y="3257643"/>
                <a:ext cx="1059314" cy="538719"/>
              </a:xfrm>
              <a:prstGeom prst="rect">
                <a:avLst/>
              </a:prstGeom>
              <a:noFill/>
            </p:spPr>
            <p:txBody>
              <a:bodyPr wrap="square" rtlCol="0">
                <a:spAutoFit/>
              </a:bodyPr>
              <a:lstStyle/>
              <a:p>
                <a:r>
                  <a:rPr lang="en-US" altLang="zh-CN" sz="1170" b="1" dirty="0" smtClean="0"/>
                  <a:t>     </a:t>
                </a:r>
                <a:r>
                  <a:rPr lang="zh-CN" altLang="en-US" sz="1170" b="1" dirty="0" smtClean="0"/>
                  <a:t>双门控制器</a:t>
                </a:r>
                <a:r>
                  <a:rPr lang="zh-CN" altLang="en-US" sz="1170" b="1" dirty="0"/>
                  <a:t>（</a:t>
                </a:r>
                <a:r>
                  <a:rPr lang="en-US" altLang="zh-CN" sz="1170" b="1" dirty="0"/>
                  <a:t>485</a:t>
                </a:r>
                <a:r>
                  <a:rPr lang="zh-CN" altLang="en-US" sz="1170" b="1" dirty="0"/>
                  <a:t>或</a:t>
                </a:r>
                <a:r>
                  <a:rPr lang="en-US" altLang="zh-CN" sz="1170" b="1" dirty="0"/>
                  <a:t>TCP/IP</a:t>
                </a:r>
                <a:r>
                  <a:rPr lang="zh-CN" altLang="en-US" sz="1170" b="1" dirty="0"/>
                  <a:t>）</a:t>
                </a:r>
                <a:endParaRPr lang="en-US" altLang="zh-CN" sz="1170" b="1" dirty="0"/>
              </a:p>
              <a:p>
                <a:endParaRPr lang="zh-CN" altLang="en-US" sz="1170" b="1" dirty="0"/>
              </a:p>
            </p:txBody>
          </p:sp>
        </p:grpSp>
        <p:grpSp>
          <p:nvGrpSpPr>
            <p:cNvPr id="22" name="组合 21"/>
            <p:cNvGrpSpPr/>
            <p:nvPr/>
          </p:nvGrpSpPr>
          <p:grpSpPr>
            <a:xfrm>
              <a:off x="3553184" y="1813054"/>
              <a:ext cx="1063909" cy="1983308"/>
              <a:chOff x="3553184" y="1813054"/>
              <a:chExt cx="1063909" cy="1983308"/>
            </a:xfrm>
          </p:grpSpPr>
          <p:pic>
            <p:nvPicPr>
              <p:cNvPr id="15" name="Picture 5" descr="D:\Users\Desktop\四门控制器.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396748" y="2033394"/>
                <a:ext cx="1376784" cy="936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553184" y="3257643"/>
                <a:ext cx="1063909" cy="538719"/>
              </a:xfrm>
              <a:prstGeom prst="rect">
                <a:avLst/>
              </a:prstGeom>
              <a:noFill/>
            </p:spPr>
            <p:txBody>
              <a:bodyPr wrap="square" rtlCol="0">
                <a:spAutoFit/>
              </a:bodyPr>
              <a:lstStyle/>
              <a:p>
                <a:r>
                  <a:rPr lang="en-US" altLang="zh-CN" sz="1170" b="1" dirty="0" smtClean="0"/>
                  <a:t>     </a:t>
                </a:r>
                <a:r>
                  <a:rPr lang="zh-CN" altLang="en-US" sz="1170" b="1" dirty="0" smtClean="0"/>
                  <a:t>四门控制器</a:t>
                </a:r>
                <a:r>
                  <a:rPr lang="zh-CN" altLang="en-US" sz="1170" b="1" dirty="0"/>
                  <a:t>（</a:t>
                </a:r>
                <a:r>
                  <a:rPr lang="en-US" altLang="zh-CN" sz="1170" b="1" dirty="0"/>
                  <a:t>485</a:t>
                </a:r>
                <a:r>
                  <a:rPr lang="zh-CN" altLang="en-US" sz="1170" b="1" dirty="0"/>
                  <a:t>或</a:t>
                </a:r>
                <a:r>
                  <a:rPr lang="en-US" altLang="zh-CN" sz="1170" b="1" dirty="0"/>
                  <a:t>TCP/IP</a:t>
                </a:r>
                <a:r>
                  <a:rPr lang="zh-CN" altLang="en-US" sz="1170" b="1" dirty="0"/>
                  <a:t>）</a:t>
                </a:r>
                <a:endParaRPr lang="en-US" altLang="zh-CN" sz="1170" b="1" dirty="0"/>
              </a:p>
              <a:p>
                <a:endParaRPr lang="zh-CN" altLang="en-US" sz="1170" b="1" dirty="0"/>
              </a:p>
            </p:txBody>
          </p:sp>
        </p:grpSp>
      </p:grpSp>
      <p:sp>
        <p:nvSpPr>
          <p:cNvPr id="27" name="椭圆 26"/>
          <p:cNvSpPr/>
          <p:nvPr/>
        </p:nvSpPr>
        <p:spPr>
          <a:xfrm rot="10498052">
            <a:off x="6226943" y="1697438"/>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8" name="椭圆 27"/>
          <p:cNvSpPr/>
          <p:nvPr/>
        </p:nvSpPr>
        <p:spPr>
          <a:xfrm rot="10498052">
            <a:off x="6555638" y="1545083"/>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9" name="组合 28"/>
          <p:cNvGrpSpPr/>
          <p:nvPr/>
        </p:nvGrpSpPr>
        <p:grpSpPr>
          <a:xfrm>
            <a:off x="6943041" y="1495140"/>
            <a:ext cx="316183" cy="316183"/>
            <a:chOff x="304800" y="673100"/>
            <a:chExt cx="4000500" cy="4000500"/>
          </a:xfrm>
          <a:effectLst>
            <a:outerShdw blurRad="50800" dist="38100" dir="5400000" algn="t" rotWithShape="0">
              <a:prstClr val="black">
                <a:alpha val="40000"/>
              </a:prstClr>
            </a:outerShdw>
          </a:effectLst>
        </p:grpSpPr>
        <p:sp>
          <p:nvSpPr>
            <p:cNvPr id="30" name="同心圆 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31" name="椭圆 3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32" name="椭圆 31"/>
          <p:cNvSpPr/>
          <p:nvPr/>
        </p:nvSpPr>
        <p:spPr>
          <a:xfrm rot="10498052">
            <a:off x="6221224" y="1420982"/>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3" name="椭圆 32"/>
          <p:cNvSpPr/>
          <p:nvPr/>
        </p:nvSpPr>
        <p:spPr>
          <a:xfrm rot="10498052">
            <a:off x="7478577" y="1501738"/>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4" name="椭圆 33"/>
          <p:cNvSpPr/>
          <p:nvPr/>
        </p:nvSpPr>
        <p:spPr>
          <a:xfrm rot="10498052">
            <a:off x="9798238" y="6243991"/>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35" name="组合 34"/>
          <p:cNvGrpSpPr/>
          <p:nvPr/>
        </p:nvGrpSpPr>
        <p:grpSpPr>
          <a:xfrm>
            <a:off x="9853473" y="5857599"/>
            <a:ext cx="316183" cy="316183"/>
            <a:chOff x="304800" y="673100"/>
            <a:chExt cx="4000500" cy="4000500"/>
          </a:xfrm>
          <a:effectLst>
            <a:outerShdw blurRad="50800" dist="38100" dir="5400000" algn="t" rotWithShape="0">
              <a:prstClr val="black">
                <a:alpha val="40000"/>
              </a:prstClr>
            </a:outerShdw>
          </a:effectLst>
        </p:grpSpPr>
        <p:sp>
          <p:nvSpPr>
            <p:cNvPr id="3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37" name="椭圆 3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38" name="椭圆 37"/>
          <p:cNvSpPr/>
          <p:nvPr/>
        </p:nvSpPr>
        <p:spPr>
          <a:xfrm rot="10498052">
            <a:off x="10268969" y="6215339"/>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9" name="椭圆 38"/>
          <p:cNvSpPr/>
          <p:nvPr/>
        </p:nvSpPr>
        <p:spPr>
          <a:xfrm rot="10498052">
            <a:off x="9487426" y="6071534"/>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40" name="组合 39"/>
          <p:cNvGrpSpPr/>
          <p:nvPr/>
        </p:nvGrpSpPr>
        <p:grpSpPr>
          <a:xfrm>
            <a:off x="9176913" y="6336619"/>
            <a:ext cx="213413" cy="213413"/>
            <a:chOff x="304800" y="673100"/>
            <a:chExt cx="4000500" cy="4000500"/>
          </a:xfrm>
          <a:effectLst>
            <a:outerShdw blurRad="50800" dist="38100" dir="5400000" algn="t" rotWithShape="0">
              <a:prstClr val="black">
                <a:alpha val="4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42" name="椭圆 4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43" name="矩形 42"/>
          <p:cNvSpPr/>
          <p:nvPr/>
        </p:nvSpPr>
        <p:spPr>
          <a:xfrm>
            <a:off x="6532983" y="1926643"/>
            <a:ext cx="3893303" cy="4140200"/>
          </a:xfrm>
          <a:prstGeom prst="rect">
            <a:avLst/>
          </a:prstGeom>
        </p:spPr>
        <p:txBody>
          <a:bodyPr wrap="square">
            <a:spAutoFit/>
          </a:bodyPr>
          <a:lstStyle/>
          <a:p>
            <a:pPr>
              <a:lnSpc>
                <a:spcPct val="150000"/>
              </a:lnSpc>
            </a:pPr>
            <a:r>
              <a:rPr lang="zh-CN" altLang="en-US" sz="1170" b="1" dirty="0" smtClean="0">
                <a:latin typeface="微软雅黑" panose="020B0503020204020204" pitchFamily="34" charset="-122"/>
                <a:ea typeface="微软雅黑" panose="020B0503020204020204" pitchFamily="34" charset="-122"/>
              </a:rPr>
              <a:t>门禁控制器的基本参数：</a:t>
            </a:r>
            <a:endParaRPr lang="en-US" altLang="zh-CN" sz="1170" b="1" dirty="0" smtClean="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170" dirty="0">
                <a:latin typeface="微软雅黑" panose="020B0503020204020204" pitchFamily="34" charset="-122"/>
                <a:ea typeface="微软雅黑" panose="020B0503020204020204" pitchFamily="34" charset="-122"/>
              </a:rPr>
              <a:t>通讯方式；</a:t>
            </a:r>
            <a:r>
              <a:rPr lang="en-US" altLang="zh-CN" sz="1170" dirty="0">
                <a:latin typeface="微软雅黑" panose="020B0503020204020204" pitchFamily="34" charset="-122"/>
                <a:ea typeface="微软雅黑" panose="020B0503020204020204" pitchFamily="34" charset="-122"/>
              </a:rPr>
              <a:t>TCP-IP</a:t>
            </a:r>
            <a:r>
              <a:rPr lang="zh-CN" altLang="en-US" sz="1170" dirty="0">
                <a:latin typeface="微软雅黑" panose="020B0503020204020204" pitchFamily="34" charset="-122"/>
                <a:ea typeface="微软雅黑" panose="020B0503020204020204" pitchFamily="34" charset="-122"/>
              </a:rPr>
              <a:t>免跳线自适应 </a:t>
            </a:r>
            <a:r>
              <a:rPr lang="en-US" altLang="zh-CN" sz="1170" dirty="0">
                <a:latin typeface="微软雅黑" panose="020B0503020204020204" pitchFamily="34" charset="-122"/>
                <a:ea typeface="微软雅黑" panose="020B0503020204020204" pitchFamily="34" charset="-122"/>
              </a:rPr>
              <a:t>9600 </a:t>
            </a:r>
            <a:r>
              <a:rPr lang="zh-CN" altLang="en-US" sz="1170" dirty="0">
                <a:latin typeface="微软雅黑" panose="020B0503020204020204" pitchFamily="34" charset="-122"/>
                <a:ea typeface="微软雅黑" panose="020B0503020204020204" pitchFamily="34" charset="-122"/>
              </a:rPr>
              <a:t>波特率</a:t>
            </a:r>
            <a:endParaRPr lang="zh-CN" altLang="en-US" sz="117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170" dirty="0">
                <a:latin typeface="微软雅黑" panose="020B0503020204020204" pitchFamily="34" charset="-122"/>
                <a:ea typeface="微软雅黑" panose="020B0503020204020204" pitchFamily="34" charset="-122"/>
              </a:rPr>
              <a:t>存储容量：可存储注册卡</a:t>
            </a:r>
            <a:r>
              <a:rPr lang="en-US" altLang="zh-CN" sz="1170" dirty="0">
                <a:latin typeface="微软雅黑" panose="020B0503020204020204" pitchFamily="34" charset="-122"/>
                <a:ea typeface="微软雅黑" panose="020B0503020204020204" pitchFamily="34" charset="-122"/>
              </a:rPr>
              <a:t>10</a:t>
            </a:r>
            <a:r>
              <a:rPr lang="zh-CN" altLang="en-US" sz="1170" dirty="0">
                <a:latin typeface="微软雅黑" panose="020B0503020204020204" pitchFamily="34" charset="-122"/>
                <a:ea typeface="微软雅黑" panose="020B0503020204020204" pitchFamily="34" charset="-122"/>
              </a:rPr>
              <a:t>万张，存储记录数</a:t>
            </a:r>
            <a:r>
              <a:rPr lang="en-US" altLang="zh-CN" sz="1170" dirty="0">
                <a:latin typeface="微软雅黑" panose="020B0503020204020204" pitchFamily="34" charset="-122"/>
                <a:ea typeface="微软雅黑" panose="020B0503020204020204" pitchFamily="34" charset="-122"/>
              </a:rPr>
              <a:t>10</a:t>
            </a:r>
            <a:r>
              <a:rPr lang="zh-CN" altLang="en-US" sz="1170" dirty="0">
                <a:latin typeface="微软雅黑" panose="020B0503020204020204" pitchFamily="34" charset="-122"/>
                <a:ea typeface="微软雅黑" panose="020B0503020204020204" pitchFamily="34" charset="-122"/>
              </a:rPr>
              <a:t>万条</a:t>
            </a:r>
            <a:endParaRPr lang="zh-CN" altLang="en-US" sz="117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170" dirty="0">
                <a:latin typeface="微软雅黑" panose="020B0503020204020204" pitchFamily="34" charset="-122"/>
                <a:ea typeface="微软雅黑" panose="020B0503020204020204" pitchFamily="34" charset="-122"/>
              </a:rPr>
              <a:t>功能描述</a:t>
            </a:r>
            <a:r>
              <a:rPr lang="zh-CN" altLang="en-US" sz="1170" dirty="0" smtClean="0">
                <a:latin typeface="微软雅黑" panose="020B0503020204020204" pitchFamily="34" charset="-122"/>
                <a:ea typeface="微软雅黑" panose="020B0503020204020204" pitchFamily="34" charset="-122"/>
              </a:rPr>
              <a:t>：单门控制器可以</a:t>
            </a:r>
            <a:r>
              <a:rPr lang="zh-CN" altLang="en-US" sz="1170" dirty="0">
                <a:latin typeface="微软雅黑" panose="020B0503020204020204" pitchFamily="34" charset="-122"/>
                <a:ea typeface="微软雅黑" panose="020B0503020204020204" pitchFamily="34" charset="-122"/>
              </a:rPr>
              <a:t>管</a:t>
            </a:r>
            <a:r>
              <a:rPr lang="en-US" altLang="zh-CN" sz="1170" dirty="0" smtClean="0">
                <a:latin typeface="微软雅黑" panose="020B0503020204020204" pitchFamily="34" charset="-122"/>
                <a:ea typeface="微软雅黑" panose="020B0503020204020204" pitchFamily="34" charset="-122"/>
              </a:rPr>
              <a:t>1</a:t>
            </a:r>
            <a:r>
              <a:rPr lang="zh-CN" altLang="en-US" sz="1170" dirty="0" smtClean="0">
                <a:latin typeface="微软雅黑" panose="020B0503020204020204" pitchFamily="34" charset="-122"/>
                <a:ea typeface="微软雅黑" panose="020B0503020204020204" pitchFamily="34" charset="-122"/>
              </a:rPr>
              <a:t>个</a:t>
            </a:r>
            <a:r>
              <a:rPr lang="zh-CN" altLang="en-US" sz="1170" dirty="0">
                <a:latin typeface="微软雅黑" panose="020B0503020204020204" pitchFamily="34" charset="-122"/>
                <a:ea typeface="微软雅黑" panose="020B0503020204020204" pitchFamily="34" charset="-122"/>
              </a:rPr>
              <a:t>门的进门刷卡和出门按钮，或者进出门都刷</a:t>
            </a:r>
            <a:r>
              <a:rPr lang="zh-CN" altLang="en-US" sz="1170" dirty="0" smtClean="0">
                <a:latin typeface="微软雅黑" panose="020B0503020204020204" pitchFamily="34" charset="-122"/>
                <a:ea typeface="微软雅黑" panose="020B0503020204020204" pitchFamily="34" charset="-122"/>
              </a:rPr>
              <a:t>卡、双门</a:t>
            </a:r>
            <a:r>
              <a:rPr lang="zh-CN" altLang="en-US" sz="1170" dirty="0">
                <a:latin typeface="微软雅黑" panose="020B0503020204020204" pitchFamily="34" charset="-122"/>
                <a:ea typeface="微软雅黑" panose="020B0503020204020204" pitchFamily="34" charset="-122"/>
              </a:rPr>
              <a:t>控制器可以</a:t>
            </a:r>
            <a:r>
              <a:rPr lang="zh-CN" altLang="en-US" sz="1170" dirty="0" smtClean="0">
                <a:latin typeface="微软雅黑" panose="020B0503020204020204" pitchFamily="34" charset="-122"/>
                <a:ea typeface="微软雅黑" panose="020B0503020204020204" pitchFamily="34" charset="-122"/>
              </a:rPr>
              <a:t>管</a:t>
            </a:r>
            <a:r>
              <a:rPr lang="en-US" altLang="zh-CN" sz="1170" dirty="0" smtClean="0">
                <a:latin typeface="微软雅黑" panose="020B0503020204020204" pitchFamily="34" charset="-122"/>
                <a:ea typeface="微软雅黑" panose="020B0503020204020204" pitchFamily="34" charset="-122"/>
              </a:rPr>
              <a:t>2</a:t>
            </a:r>
            <a:r>
              <a:rPr lang="zh-CN" altLang="en-US" sz="1170" dirty="0" smtClean="0">
                <a:latin typeface="微软雅黑" panose="020B0503020204020204" pitchFamily="34" charset="-122"/>
                <a:ea typeface="微软雅黑" panose="020B0503020204020204" pitchFamily="34" charset="-122"/>
              </a:rPr>
              <a:t>个</a:t>
            </a:r>
            <a:r>
              <a:rPr lang="zh-CN" altLang="en-US" sz="1170" dirty="0">
                <a:latin typeface="微软雅黑" panose="020B0503020204020204" pitchFamily="34" charset="-122"/>
                <a:ea typeface="微软雅黑" panose="020B0503020204020204" pitchFamily="34" charset="-122"/>
              </a:rPr>
              <a:t>门的进门刷卡和出门按钮，或者进出门都刷</a:t>
            </a:r>
            <a:r>
              <a:rPr lang="zh-CN" altLang="en-US" sz="1170" dirty="0" smtClean="0">
                <a:latin typeface="微软雅黑" panose="020B0503020204020204" pitchFamily="34" charset="-122"/>
                <a:ea typeface="微软雅黑" panose="020B0503020204020204" pitchFamily="34" charset="-122"/>
              </a:rPr>
              <a:t>卡、四门</a:t>
            </a:r>
            <a:r>
              <a:rPr lang="zh-CN" altLang="en-US" sz="1170" dirty="0">
                <a:latin typeface="微软雅黑" panose="020B0503020204020204" pitchFamily="34" charset="-122"/>
                <a:ea typeface="微软雅黑" panose="020B0503020204020204" pitchFamily="34" charset="-122"/>
              </a:rPr>
              <a:t>控制器可以</a:t>
            </a:r>
            <a:r>
              <a:rPr lang="zh-CN" altLang="en-US" sz="1170" dirty="0" smtClean="0">
                <a:latin typeface="微软雅黑" panose="020B0503020204020204" pitchFamily="34" charset="-122"/>
                <a:ea typeface="微软雅黑" panose="020B0503020204020204" pitchFamily="34" charset="-122"/>
              </a:rPr>
              <a:t>管</a:t>
            </a:r>
            <a:r>
              <a:rPr lang="en-US" altLang="zh-CN" sz="1170" dirty="0" smtClean="0">
                <a:latin typeface="微软雅黑" panose="020B0503020204020204" pitchFamily="34" charset="-122"/>
                <a:ea typeface="微软雅黑" panose="020B0503020204020204" pitchFamily="34" charset="-122"/>
              </a:rPr>
              <a:t>4</a:t>
            </a:r>
            <a:r>
              <a:rPr lang="zh-CN" altLang="en-US" sz="1170" dirty="0" smtClean="0">
                <a:latin typeface="微软雅黑" panose="020B0503020204020204" pitchFamily="34" charset="-122"/>
                <a:ea typeface="微软雅黑" panose="020B0503020204020204" pitchFamily="34" charset="-122"/>
              </a:rPr>
              <a:t>个</a:t>
            </a:r>
            <a:r>
              <a:rPr lang="zh-CN" altLang="en-US" sz="1170" dirty="0">
                <a:latin typeface="微软雅黑" panose="020B0503020204020204" pitchFamily="34" charset="-122"/>
                <a:ea typeface="微软雅黑" panose="020B0503020204020204" pitchFamily="34" charset="-122"/>
              </a:rPr>
              <a:t>门的进门刷卡和出门</a:t>
            </a:r>
            <a:r>
              <a:rPr lang="zh-CN" altLang="en-US" sz="1170" dirty="0" smtClean="0">
                <a:latin typeface="微软雅黑" panose="020B0503020204020204" pitchFamily="34" charset="-122"/>
                <a:ea typeface="微软雅黑" panose="020B0503020204020204" pitchFamily="34" charset="-122"/>
              </a:rPr>
              <a:t>按钮</a:t>
            </a:r>
            <a:endParaRPr lang="en-US" altLang="zh-CN" sz="1170" dirty="0" smtClean="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170" dirty="0" smtClean="0">
                <a:latin typeface="微软雅黑" panose="020B0503020204020204" pitchFamily="34" charset="-122"/>
                <a:ea typeface="微软雅黑" panose="020B0503020204020204" pitchFamily="34" charset="-122"/>
              </a:rPr>
              <a:t>配套</a:t>
            </a:r>
            <a:r>
              <a:rPr lang="zh-CN" altLang="en-US" sz="1170" dirty="0">
                <a:latin typeface="微软雅黑" panose="020B0503020204020204" pitchFamily="34" charset="-122"/>
                <a:ea typeface="微软雅黑" panose="020B0503020204020204" pitchFamily="34" charset="-122"/>
              </a:rPr>
              <a:t>电源功率；</a:t>
            </a:r>
            <a:r>
              <a:rPr lang="en-US" altLang="zh-CN" sz="1170" dirty="0">
                <a:latin typeface="微软雅黑" panose="020B0503020204020204" pitchFamily="34" charset="-122"/>
                <a:ea typeface="微软雅黑" panose="020B0503020204020204" pitchFamily="34" charset="-122"/>
              </a:rPr>
              <a:t>12VDC 4-7A</a:t>
            </a:r>
            <a:endParaRPr lang="en-US" altLang="zh-CN" sz="117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170" dirty="0">
                <a:latin typeface="微软雅黑" panose="020B0503020204020204" pitchFamily="34" charset="-122"/>
                <a:ea typeface="微软雅黑" panose="020B0503020204020204" pitchFamily="34" charset="-122"/>
              </a:rPr>
              <a:t>电路板功耗；待机小于</a:t>
            </a:r>
            <a:r>
              <a:rPr lang="en-US" altLang="zh-CN" sz="1170" dirty="0">
                <a:latin typeface="微软雅黑" panose="020B0503020204020204" pitchFamily="34" charset="-122"/>
                <a:ea typeface="微软雅黑" panose="020B0503020204020204" pitchFamily="34" charset="-122"/>
              </a:rPr>
              <a:t>20mA</a:t>
            </a:r>
            <a:endParaRPr lang="en-US" altLang="zh-CN" sz="117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170" dirty="0">
                <a:latin typeface="微软雅黑" panose="020B0503020204020204" pitchFamily="34" charset="-122"/>
                <a:ea typeface="微软雅黑" panose="020B0503020204020204" pitchFamily="34" charset="-122"/>
              </a:rPr>
              <a:t>读卡器输入格式；</a:t>
            </a:r>
            <a:r>
              <a:rPr lang="en-US" altLang="zh-CN" sz="1170" dirty="0">
                <a:latin typeface="微软雅黑" panose="020B0503020204020204" pitchFamily="34" charset="-122"/>
                <a:ea typeface="微软雅黑" panose="020B0503020204020204" pitchFamily="34" charset="-122"/>
              </a:rPr>
              <a:t>Wigand 26 </a:t>
            </a:r>
            <a:endParaRPr lang="en-US" altLang="zh-CN" sz="117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170" dirty="0">
                <a:latin typeface="微软雅黑" panose="020B0503020204020204" pitchFamily="34" charset="-122"/>
                <a:ea typeface="微软雅黑" panose="020B0503020204020204" pitchFamily="34" charset="-122"/>
              </a:rPr>
              <a:t>可接读卡器数量</a:t>
            </a:r>
            <a:r>
              <a:rPr lang="zh-CN" altLang="en-US" sz="1170" dirty="0" smtClean="0">
                <a:latin typeface="微软雅黑" panose="020B0503020204020204" pitchFamily="34" charset="-122"/>
                <a:ea typeface="微软雅黑" panose="020B0503020204020204" pitchFamily="34" charset="-122"/>
              </a:rPr>
              <a:t>；单门控制器最多可接</a:t>
            </a:r>
            <a:r>
              <a:rPr lang="en-US" altLang="zh-CN" sz="1170" dirty="0" smtClean="0">
                <a:latin typeface="微软雅黑" panose="020B0503020204020204" pitchFamily="34" charset="-122"/>
                <a:ea typeface="微软雅黑" panose="020B0503020204020204" pitchFamily="34" charset="-122"/>
              </a:rPr>
              <a:t>2</a:t>
            </a:r>
            <a:r>
              <a:rPr lang="zh-CN" altLang="en-US" sz="1170" dirty="0" smtClean="0">
                <a:latin typeface="微软雅黑" panose="020B0503020204020204" pitchFamily="34" charset="-122"/>
                <a:ea typeface="微软雅黑" panose="020B0503020204020204" pitchFamily="34" charset="-122"/>
              </a:rPr>
              <a:t>个读卡器、双门</a:t>
            </a:r>
            <a:r>
              <a:rPr lang="zh-CN" altLang="en-US" sz="1170" dirty="0">
                <a:latin typeface="微软雅黑" panose="020B0503020204020204" pitchFamily="34" charset="-122"/>
                <a:ea typeface="微软雅黑" panose="020B0503020204020204" pitchFamily="34" charset="-122"/>
              </a:rPr>
              <a:t>控制器最多可</a:t>
            </a:r>
            <a:r>
              <a:rPr lang="zh-CN" altLang="en-US" sz="1170" dirty="0" smtClean="0">
                <a:latin typeface="微软雅黑" panose="020B0503020204020204" pitchFamily="34" charset="-122"/>
                <a:ea typeface="微软雅黑" panose="020B0503020204020204" pitchFamily="34" charset="-122"/>
              </a:rPr>
              <a:t>接</a:t>
            </a:r>
            <a:r>
              <a:rPr lang="en-US" altLang="zh-CN" sz="1170" dirty="0" smtClean="0">
                <a:latin typeface="微软雅黑" panose="020B0503020204020204" pitchFamily="34" charset="-122"/>
                <a:ea typeface="微软雅黑" panose="020B0503020204020204" pitchFamily="34" charset="-122"/>
              </a:rPr>
              <a:t>4</a:t>
            </a:r>
            <a:r>
              <a:rPr lang="zh-CN" altLang="en-US" sz="1170" dirty="0" smtClean="0">
                <a:latin typeface="微软雅黑" panose="020B0503020204020204" pitchFamily="34" charset="-122"/>
                <a:ea typeface="微软雅黑" panose="020B0503020204020204" pitchFamily="34" charset="-122"/>
              </a:rPr>
              <a:t>个</a:t>
            </a:r>
            <a:r>
              <a:rPr lang="zh-CN" altLang="en-US" sz="1170" dirty="0">
                <a:latin typeface="微软雅黑" panose="020B0503020204020204" pitchFamily="34" charset="-122"/>
                <a:ea typeface="微软雅黑" panose="020B0503020204020204" pitchFamily="34" charset="-122"/>
              </a:rPr>
              <a:t>读卡器</a:t>
            </a:r>
            <a:r>
              <a:rPr lang="zh-CN" altLang="en-US" sz="1170" dirty="0" smtClean="0">
                <a:latin typeface="微软雅黑" panose="020B0503020204020204" pitchFamily="34" charset="-122"/>
                <a:ea typeface="微软雅黑" panose="020B0503020204020204" pitchFamily="34" charset="-122"/>
              </a:rPr>
              <a:t>、四门</a:t>
            </a:r>
            <a:r>
              <a:rPr lang="zh-CN" altLang="en-US" sz="1170" dirty="0">
                <a:latin typeface="微软雅黑" panose="020B0503020204020204" pitchFamily="34" charset="-122"/>
                <a:ea typeface="微软雅黑" panose="020B0503020204020204" pitchFamily="34" charset="-122"/>
              </a:rPr>
              <a:t>控制器最多可</a:t>
            </a:r>
            <a:r>
              <a:rPr lang="zh-CN" altLang="en-US" sz="1170" dirty="0" smtClean="0">
                <a:latin typeface="微软雅黑" panose="020B0503020204020204" pitchFamily="34" charset="-122"/>
                <a:ea typeface="微软雅黑" panose="020B0503020204020204" pitchFamily="34" charset="-122"/>
              </a:rPr>
              <a:t>接</a:t>
            </a:r>
            <a:r>
              <a:rPr lang="en-US" altLang="zh-CN" sz="1170" dirty="0" smtClean="0">
                <a:latin typeface="微软雅黑" panose="020B0503020204020204" pitchFamily="34" charset="-122"/>
                <a:ea typeface="微软雅黑" panose="020B0503020204020204" pitchFamily="34" charset="-122"/>
              </a:rPr>
              <a:t>4</a:t>
            </a:r>
            <a:r>
              <a:rPr lang="zh-CN" altLang="en-US" sz="1170" dirty="0" smtClean="0">
                <a:latin typeface="微软雅黑" panose="020B0503020204020204" pitchFamily="34" charset="-122"/>
                <a:ea typeface="微软雅黑" panose="020B0503020204020204" pitchFamily="34" charset="-122"/>
              </a:rPr>
              <a:t>个</a:t>
            </a:r>
            <a:r>
              <a:rPr lang="zh-CN" altLang="en-US" sz="1170" dirty="0">
                <a:latin typeface="微软雅黑" panose="020B0503020204020204" pitchFamily="34" charset="-122"/>
                <a:ea typeface="微软雅黑" panose="020B0503020204020204" pitchFamily="34" charset="-122"/>
              </a:rPr>
              <a:t>读卡</a:t>
            </a:r>
            <a:r>
              <a:rPr lang="zh-CN" altLang="en-US" sz="1170" dirty="0" smtClean="0">
                <a:latin typeface="微软雅黑" panose="020B0503020204020204" pitchFamily="34" charset="-122"/>
                <a:ea typeface="微软雅黑" panose="020B0503020204020204" pitchFamily="34" charset="-122"/>
              </a:rPr>
              <a:t>器</a:t>
            </a:r>
            <a:endParaRPr lang="zh-CN" altLang="en-US" sz="117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170" dirty="0">
                <a:latin typeface="微软雅黑" panose="020B0503020204020204" pitchFamily="34" charset="-122"/>
                <a:ea typeface="微软雅黑" panose="020B0503020204020204" pitchFamily="34" charset="-122"/>
              </a:rPr>
              <a:t>可控制门输出；</a:t>
            </a:r>
            <a:r>
              <a:rPr lang="en-US" altLang="zh-CN" sz="1170" dirty="0">
                <a:latin typeface="微软雅黑" panose="020B0503020204020204" pitchFamily="34" charset="-122"/>
                <a:ea typeface="微软雅黑" panose="020B0503020204020204" pitchFamily="34" charset="-122"/>
              </a:rPr>
              <a:t>1</a:t>
            </a:r>
            <a:r>
              <a:rPr lang="zh-CN" altLang="en-US" sz="1170" dirty="0">
                <a:latin typeface="微软雅黑" panose="020B0503020204020204" pitchFamily="34" charset="-122"/>
                <a:ea typeface="微软雅黑" panose="020B0503020204020204" pitchFamily="34" charset="-122"/>
              </a:rPr>
              <a:t>组</a:t>
            </a:r>
            <a:endParaRPr lang="zh-CN" altLang="en-US" sz="117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170" dirty="0">
                <a:latin typeface="微软雅黑" panose="020B0503020204020204" pitchFamily="34" charset="-122"/>
                <a:ea typeface="微软雅黑" panose="020B0503020204020204" pitchFamily="34" charset="-122"/>
              </a:rPr>
              <a:t>开门延时时间；</a:t>
            </a:r>
            <a:r>
              <a:rPr lang="en-US" altLang="zh-CN" sz="1170" dirty="0">
                <a:latin typeface="微软雅黑" panose="020B0503020204020204" pitchFamily="34" charset="-122"/>
                <a:ea typeface="微软雅黑" panose="020B0503020204020204" pitchFamily="34" charset="-122"/>
              </a:rPr>
              <a:t>1-600 </a:t>
            </a:r>
            <a:r>
              <a:rPr lang="zh-CN" altLang="en-US" sz="1170" dirty="0">
                <a:latin typeface="微软雅黑" panose="020B0503020204020204" pitchFamily="34" charset="-122"/>
                <a:ea typeface="微软雅黑" panose="020B0503020204020204" pitchFamily="34" charset="-122"/>
              </a:rPr>
              <a:t>秒可调</a:t>
            </a:r>
            <a:endParaRPr lang="zh-CN" altLang="en-US" sz="1170" dirty="0">
              <a:latin typeface="微软雅黑" panose="020B0503020204020204" pitchFamily="34" charset="-122"/>
              <a:ea typeface="微软雅黑" panose="020B0503020204020204" pitchFamily="34" charset="-122"/>
            </a:endParaRPr>
          </a:p>
        </p:txBody>
      </p:sp>
      <p:grpSp>
        <p:nvGrpSpPr>
          <p:cNvPr id="46" name="组合 45"/>
          <p:cNvGrpSpPr/>
          <p:nvPr/>
        </p:nvGrpSpPr>
        <p:grpSpPr>
          <a:xfrm rot="0">
            <a:off x="250222" y="605813"/>
            <a:ext cx="10080000" cy="417523"/>
            <a:chOff x="214282" y="142856"/>
            <a:chExt cx="7598078" cy="357190"/>
          </a:xfrm>
        </p:grpSpPr>
        <p:sp>
          <p:nvSpPr>
            <p:cNvPr id="49" name="TextBox 48"/>
            <p:cNvSpPr txBox="1"/>
            <p:nvPr/>
          </p:nvSpPr>
          <p:spPr>
            <a:xfrm>
              <a:off x="571472" y="142856"/>
              <a:ext cx="3280448" cy="355279"/>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门禁系统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产品介绍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50" name="矩形 49"/>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1" name="矩形 50"/>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52" name="直接连接符 51"/>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500" fill="hold"/>
                                        <p:tgtEl>
                                          <p:spTgt spid="28"/>
                                        </p:tgtEl>
                                        <p:attrNameLst>
                                          <p:attrName>ppt_w</p:attrName>
                                        </p:attrNameLst>
                                      </p:cBhvr>
                                      <p:tavLst>
                                        <p:tav tm="0">
                                          <p:val>
                                            <p:fltVal val="0"/>
                                          </p:val>
                                        </p:tav>
                                        <p:tav tm="100000">
                                          <p:val>
                                            <p:strVal val="#ppt_w"/>
                                          </p:val>
                                        </p:tav>
                                      </p:tavLst>
                                    </p:anim>
                                    <p:anim calcmode="lin" valueType="num">
                                      <p:cBhvr>
                                        <p:cTn id="16" dur="500" fill="hold"/>
                                        <p:tgtEl>
                                          <p:spTgt spid="28"/>
                                        </p:tgtEl>
                                        <p:attrNameLst>
                                          <p:attrName>ppt_h</p:attrName>
                                        </p:attrNameLst>
                                      </p:cBhvr>
                                      <p:tavLst>
                                        <p:tav tm="0">
                                          <p:val>
                                            <p:fltVal val="0"/>
                                          </p:val>
                                        </p:tav>
                                        <p:tav tm="100000">
                                          <p:val>
                                            <p:strVal val="#ppt_h"/>
                                          </p:val>
                                        </p:tav>
                                      </p:tavLst>
                                    </p:anim>
                                    <p:animEffect transition="in" filter="fade">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p:cTn id="30" dur="500" fill="hold"/>
                                        <p:tgtEl>
                                          <p:spTgt spid="33"/>
                                        </p:tgtEl>
                                        <p:attrNameLst>
                                          <p:attrName>ppt_w</p:attrName>
                                        </p:attrNameLst>
                                      </p:cBhvr>
                                      <p:tavLst>
                                        <p:tav tm="0">
                                          <p:val>
                                            <p:fltVal val="0"/>
                                          </p:val>
                                        </p:tav>
                                        <p:tav tm="100000">
                                          <p:val>
                                            <p:strVal val="#ppt_w"/>
                                          </p:val>
                                        </p:tav>
                                      </p:tavLst>
                                    </p:anim>
                                    <p:anim calcmode="lin" valueType="num">
                                      <p:cBhvr>
                                        <p:cTn id="31" dur="500" fill="hold"/>
                                        <p:tgtEl>
                                          <p:spTgt spid="33"/>
                                        </p:tgtEl>
                                        <p:attrNameLst>
                                          <p:attrName>ppt_h</p:attrName>
                                        </p:attrNameLst>
                                      </p:cBhvr>
                                      <p:tavLst>
                                        <p:tav tm="0">
                                          <p:val>
                                            <p:fltVal val="0"/>
                                          </p:val>
                                        </p:tav>
                                        <p:tav tm="100000">
                                          <p:val>
                                            <p:strVal val="#ppt_h"/>
                                          </p:val>
                                        </p:tav>
                                      </p:tavLst>
                                    </p:anim>
                                    <p:animEffect transition="in" filter="fade">
                                      <p:cBhvr>
                                        <p:cTn id="32" dur="500"/>
                                        <p:tgtEl>
                                          <p:spTgt spid="33"/>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par>
                                <p:cTn id="38" presetID="53" presetClass="entr" presetSubtype="16"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Effect transition="in" filter="fade">
                                      <p:cBhvr>
                                        <p:cTn id="42" dur="500"/>
                                        <p:tgtEl>
                                          <p:spTgt spid="35"/>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p:cTn id="45" dur="500" fill="hold"/>
                                        <p:tgtEl>
                                          <p:spTgt spid="38"/>
                                        </p:tgtEl>
                                        <p:attrNameLst>
                                          <p:attrName>ppt_w</p:attrName>
                                        </p:attrNameLst>
                                      </p:cBhvr>
                                      <p:tavLst>
                                        <p:tav tm="0">
                                          <p:val>
                                            <p:fltVal val="0"/>
                                          </p:val>
                                        </p:tav>
                                        <p:tav tm="100000">
                                          <p:val>
                                            <p:strVal val="#ppt_w"/>
                                          </p:val>
                                        </p:tav>
                                      </p:tavLst>
                                    </p:anim>
                                    <p:anim calcmode="lin" valueType="num">
                                      <p:cBhvr>
                                        <p:cTn id="46" dur="500" fill="hold"/>
                                        <p:tgtEl>
                                          <p:spTgt spid="38"/>
                                        </p:tgtEl>
                                        <p:attrNameLst>
                                          <p:attrName>ppt_h</p:attrName>
                                        </p:attrNameLst>
                                      </p:cBhvr>
                                      <p:tavLst>
                                        <p:tav tm="0">
                                          <p:val>
                                            <p:fltVal val="0"/>
                                          </p:val>
                                        </p:tav>
                                        <p:tav tm="100000">
                                          <p:val>
                                            <p:strVal val="#ppt_h"/>
                                          </p:val>
                                        </p:tav>
                                      </p:tavLst>
                                    </p:anim>
                                    <p:animEffect transition="in" filter="fade">
                                      <p:cBhvr>
                                        <p:cTn id="47" dur="500"/>
                                        <p:tgtEl>
                                          <p:spTgt spid="38"/>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500" fill="hold"/>
                                        <p:tgtEl>
                                          <p:spTgt spid="39"/>
                                        </p:tgtEl>
                                        <p:attrNameLst>
                                          <p:attrName>ppt_w</p:attrName>
                                        </p:attrNameLst>
                                      </p:cBhvr>
                                      <p:tavLst>
                                        <p:tav tm="0">
                                          <p:val>
                                            <p:fltVal val="0"/>
                                          </p:val>
                                        </p:tav>
                                        <p:tav tm="100000">
                                          <p:val>
                                            <p:strVal val="#ppt_w"/>
                                          </p:val>
                                        </p:tav>
                                      </p:tavLst>
                                    </p:anim>
                                    <p:anim calcmode="lin" valueType="num">
                                      <p:cBhvr>
                                        <p:cTn id="51" dur="500" fill="hold"/>
                                        <p:tgtEl>
                                          <p:spTgt spid="39"/>
                                        </p:tgtEl>
                                        <p:attrNameLst>
                                          <p:attrName>ppt_h</p:attrName>
                                        </p:attrNameLst>
                                      </p:cBhvr>
                                      <p:tavLst>
                                        <p:tav tm="0">
                                          <p:val>
                                            <p:fltVal val="0"/>
                                          </p:val>
                                        </p:tav>
                                        <p:tav tm="100000">
                                          <p:val>
                                            <p:strVal val="#ppt_h"/>
                                          </p:val>
                                        </p:tav>
                                      </p:tavLst>
                                    </p:anim>
                                    <p:animEffect transition="in" filter="fade">
                                      <p:cBhvr>
                                        <p:cTn id="52" dur="500"/>
                                        <p:tgtEl>
                                          <p:spTgt spid="39"/>
                                        </p:tgtEl>
                                      </p:cBhvr>
                                    </p:animEffect>
                                  </p:childTnLst>
                                </p:cTn>
                              </p:par>
                              <p:par>
                                <p:cTn id="53" presetID="53" presetClass="entr" presetSubtype="16"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p:cTn id="55" dur="500" fill="hold"/>
                                        <p:tgtEl>
                                          <p:spTgt spid="40"/>
                                        </p:tgtEl>
                                        <p:attrNameLst>
                                          <p:attrName>ppt_w</p:attrName>
                                        </p:attrNameLst>
                                      </p:cBhvr>
                                      <p:tavLst>
                                        <p:tav tm="0">
                                          <p:val>
                                            <p:fltVal val="0"/>
                                          </p:val>
                                        </p:tav>
                                        <p:tav tm="100000">
                                          <p:val>
                                            <p:strVal val="#ppt_w"/>
                                          </p:val>
                                        </p:tav>
                                      </p:tavLst>
                                    </p:anim>
                                    <p:anim calcmode="lin" valueType="num">
                                      <p:cBhvr>
                                        <p:cTn id="56" dur="500" fill="hold"/>
                                        <p:tgtEl>
                                          <p:spTgt spid="40"/>
                                        </p:tgtEl>
                                        <p:attrNameLst>
                                          <p:attrName>ppt_h</p:attrName>
                                        </p:attrNameLst>
                                      </p:cBhvr>
                                      <p:tavLst>
                                        <p:tav tm="0">
                                          <p:val>
                                            <p:fltVal val="0"/>
                                          </p:val>
                                        </p:tav>
                                        <p:tav tm="100000">
                                          <p:val>
                                            <p:strVal val="#ppt_h"/>
                                          </p:val>
                                        </p:tav>
                                      </p:tavLst>
                                    </p:anim>
                                    <p:animEffect transition="in" filter="fade">
                                      <p:cBhvr>
                                        <p:cTn id="57" dur="500"/>
                                        <p:tgtEl>
                                          <p:spTgt spid="40"/>
                                        </p:tgtEl>
                                      </p:cBhvr>
                                    </p:animEffect>
                                  </p:childTnLst>
                                </p:cTn>
                              </p:par>
                            </p:childTnLst>
                          </p:cTn>
                        </p:par>
                        <p:par>
                          <p:cTn id="58" fill="hold">
                            <p:stCondLst>
                              <p:cond delay="500"/>
                            </p:stCondLst>
                            <p:childTnLst>
                              <p:par>
                                <p:cTn id="59" presetID="53" presetClass="entr" presetSubtype="16" fill="hold" grpId="0"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p:cTn id="61" dur="500" fill="hold"/>
                                        <p:tgtEl>
                                          <p:spTgt spid="43"/>
                                        </p:tgtEl>
                                        <p:attrNameLst>
                                          <p:attrName>ppt_w</p:attrName>
                                        </p:attrNameLst>
                                      </p:cBhvr>
                                      <p:tavLst>
                                        <p:tav tm="0">
                                          <p:val>
                                            <p:fltVal val="0"/>
                                          </p:val>
                                        </p:tav>
                                        <p:tav tm="100000">
                                          <p:val>
                                            <p:strVal val="#ppt_w"/>
                                          </p:val>
                                        </p:tav>
                                      </p:tavLst>
                                    </p:anim>
                                    <p:anim calcmode="lin" valueType="num">
                                      <p:cBhvr>
                                        <p:cTn id="62" dur="500" fill="hold"/>
                                        <p:tgtEl>
                                          <p:spTgt spid="43"/>
                                        </p:tgtEl>
                                        <p:attrNameLst>
                                          <p:attrName>ppt_h</p:attrName>
                                        </p:attrNameLst>
                                      </p:cBhvr>
                                      <p:tavLst>
                                        <p:tav tm="0">
                                          <p:val>
                                            <p:fltVal val="0"/>
                                          </p:val>
                                        </p:tav>
                                        <p:tav tm="100000">
                                          <p:val>
                                            <p:strVal val="#ppt_h"/>
                                          </p:val>
                                        </p:tav>
                                      </p:tavLst>
                                    </p:anim>
                                    <p:animEffect transition="in" filter="fade">
                                      <p:cBhvr>
                                        <p:cTn id="6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bldLvl="0" animBg="1"/>
      <p:bldP spid="32" grpId="0" bldLvl="0" animBg="1"/>
      <p:bldP spid="33" grpId="0" bldLvl="0" animBg="1"/>
      <p:bldP spid="34" grpId="0" bldLvl="0" animBg="1"/>
      <p:bldP spid="38" grpId="0" bldLvl="0" animBg="1"/>
      <p:bldP spid="39" grpId="0" bldLvl="0" animBg="1"/>
      <p:bldP spid="4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67988" y="1759240"/>
            <a:ext cx="5478966" cy="4558380"/>
          </a:xfrm>
          <a:prstGeom prst="rect">
            <a:avLst/>
          </a:prstGeom>
        </p:spPr>
      </p:pic>
      <p:sp>
        <p:nvSpPr>
          <p:cNvPr id="27" name="椭圆 26"/>
          <p:cNvSpPr/>
          <p:nvPr/>
        </p:nvSpPr>
        <p:spPr>
          <a:xfrm rot="10498052">
            <a:off x="6532843" y="2180601"/>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8" name="椭圆 27"/>
          <p:cNvSpPr/>
          <p:nvPr/>
        </p:nvSpPr>
        <p:spPr>
          <a:xfrm rot="10498052">
            <a:off x="6861538" y="2028246"/>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9" name="组合 28"/>
          <p:cNvGrpSpPr/>
          <p:nvPr/>
        </p:nvGrpSpPr>
        <p:grpSpPr>
          <a:xfrm>
            <a:off x="7248942" y="1978303"/>
            <a:ext cx="316183" cy="316183"/>
            <a:chOff x="304800" y="673100"/>
            <a:chExt cx="4000500" cy="4000500"/>
          </a:xfrm>
          <a:effectLst>
            <a:outerShdw blurRad="50800" dist="38100" dir="5400000" algn="t" rotWithShape="0">
              <a:prstClr val="black">
                <a:alpha val="40000"/>
              </a:prstClr>
            </a:outerShdw>
          </a:effectLst>
        </p:grpSpPr>
        <p:sp>
          <p:nvSpPr>
            <p:cNvPr id="30" name="同心圆 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31" name="椭圆 3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32" name="椭圆 31"/>
          <p:cNvSpPr/>
          <p:nvPr/>
        </p:nvSpPr>
        <p:spPr>
          <a:xfrm rot="10498052">
            <a:off x="6527124" y="1904145"/>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3" name="椭圆 32"/>
          <p:cNvSpPr/>
          <p:nvPr/>
        </p:nvSpPr>
        <p:spPr>
          <a:xfrm rot="10498052">
            <a:off x="7784477" y="1984900"/>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4" name="椭圆 33"/>
          <p:cNvSpPr/>
          <p:nvPr/>
        </p:nvSpPr>
        <p:spPr>
          <a:xfrm rot="10498052">
            <a:off x="9534530" y="5504031"/>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35" name="组合 34"/>
          <p:cNvGrpSpPr/>
          <p:nvPr/>
        </p:nvGrpSpPr>
        <p:grpSpPr>
          <a:xfrm>
            <a:off x="9589765" y="5117639"/>
            <a:ext cx="316183" cy="316183"/>
            <a:chOff x="304800" y="673100"/>
            <a:chExt cx="4000500" cy="4000500"/>
          </a:xfrm>
          <a:effectLst>
            <a:outerShdw blurRad="50800" dist="38100" dir="5400000" algn="t" rotWithShape="0">
              <a:prstClr val="black">
                <a:alpha val="40000"/>
              </a:prstClr>
            </a:outerShdw>
          </a:effectLst>
        </p:grpSpPr>
        <p:sp>
          <p:nvSpPr>
            <p:cNvPr id="3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37" name="椭圆 3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38" name="椭圆 37"/>
          <p:cNvSpPr/>
          <p:nvPr/>
        </p:nvSpPr>
        <p:spPr>
          <a:xfrm rot="10498052">
            <a:off x="10005261" y="5475379"/>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9" name="椭圆 38"/>
          <p:cNvSpPr/>
          <p:nvPr/>
        </p:nvSpPr>
        <p:spPr>
          <a:xfrm rot="10498052">
            <a:off x="9223718" y="5331574"/>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40" name="组合 39"/>
          <p:cNvGrpSpPr/>
          <p:nvPr/>
        </p:nvGrpSpPr>
        <p:grpSpPr>
          <a:xfrm>
            <a:off x="8913205" y="5596659"/>
            <a:ext cx="213413" cy="213413"/>
            <a:chOff x="304800" y="673100"/>
            <a:chExt cx="4000500" cy="4000500"/>
          </a:xfrm>
          <a:effectLst>
            <a:outerShdw blurRad="50800" dist="38100" dir="5400000" algn="t" rotWithShape="0">
              <a:prstClr val="black">
                <a:alpha val="4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42" name="椭圆 4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pic>
        <p:nvPicPr>
          <p:cNvPr id="48" name="图片 47" descr="2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214" t="4666" r="6494" b="2333"/>
          <a:stretch>
            <a:fillRect/>
          </a:stretch>
        </p:blipFill>
        <p:spPr bwMode="auto">
          <a:xfrm>
            <a:off x="3072645" y="2179861"/>
            <a:ext cx="1377557" cy="136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图片 48" descr="CPU读卡器"/>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9390" t="6805" r="4268"/>
          <a:stretch>
            <a:fillRect/>
          </a:stretch>
        </p:blipFill>
        <p:spPr bwMode="auto">
          <a:xfrm>
            <a:off x="1123413" y="2179861"/>
            <a:ext cx="1439745" cy="136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4948" y="3542607"/>
            <a:ext cx="1325345" cy="1356653"/>
          </a:xfrm>
          <a:prstGeom prst="rect">
            <a:avLst/>
          </a:prstGeom>
        </p:spPr>
      </p:pic>
      <p:pic>
        <p:nvPicPr>
          <p:cNvPr id="24" name="图片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897" y="3588949"/>
            <a:ext cx="1274122" cy="1263970"/>
          </a:xfrm>
          <a:prstGeom prst="rect">
            <a:avLst/>
          </a:prstGeom>
        </p:spPr>
      </p:pic>
      <p:sp>
        <p:nvSpPr>
          <p:cNvPr id="50" name="矩形 49"/>
          <p:cNvSpPr/>
          <p:nvPr/>
        </p:nvSpPr>
        <p:spPr>
          <a:xfrm>
            <a:off x="6854941" y="2455326"/>
            <a:ext cx="3541345" cy="2790825"/>
          </a:xfrm>
          <a:prstGeom prst="rect">
            <a:avLst/>
          </a:prstGeom>
        </p:spPr>
        <p:txBody>
          <a:bodyPr wrap="square">
            <a:spAutoFit/>
          </a:bodyPr>
          <a:lstStyle/>
          <a:p>
            <a:pPr>
              <a:lnSpc>
                <a:spcPct val="150000"/>
              </a:lnSpc>
            </a:pPr>
            <a:r>
              <a:rPr lang="zh-CN" altLang="en-US" sz="1170" b="1" dirty="0" smtClean="0">
                <a:latin typeface="微软雅黑" panose="020B0503020204020204" pitchFamily="34" charset="-122"/>
                <a:ea typeface="微软雅黑" panose="020B0503020204020204" pitchFamily="34" charset="-122"/>
              </a:rPr>
              <a:t>门禁读卡器基本参数说明：</a:t>
            </a:r>
            <a:endParaRPr lang="en-US" altLang="zh-CN" sz="1170" b="1" dirty="0" smtClean="0">
              <a:latin typeface="微软雅黑" panose="020B0503020204020204" pitchFamily="34" charset="-122"/>
              <a:ea typeface="微软雅黑" panose="020B0503020204020204" pitchFamily="34" charset="-122"/>
            </a:endParaRPr>
          </a:p>
          <a:p>
            <a:pPr>
              <a:lnSpc>
                <a:spcPct val="150000"/>
              </a:lnSpc>
            </a:pPr>
            <a:endParaRPr lang="en-US" altLang="zh-CN" sz="1170" b="1" dirty="0" smtClean="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170" dirty="0">
                <a:latin typeface="微软雅黑" panose="020B0503020204020204" pitchFamily="34" charset="-122"/>
                <a:ea typeface="微软雅黑" panose="020B0503020204020204" pitchFamily="34" charset="-122"/>
              </a:rPr>
              <a:t>读卡类型：</a:t>
            </a:r>
            <a:r>
              <a:rPr lang="en-US" altLang="zh-CN" sz="1170" dirty="0" err="1">
                <a:latin typeface="微软雅黑" panose="020B0503020204020204" pitchFamily="34" charset="-122"/>
                <a:ea typeface="微软雅黑" panose="020B0503020204020204" pitchFamily="34" charset="-122"/>
              </a:rPr>
              <a:t>Mifare</a:t>
            </a:r>
            <a:r>
              <a:rPr lang="en-US" altLang="zh-CN" sz="1170" dirty="0">
                <a:latin typeface="微软雅黑" panose="020B0503020204020204" pitchFamily="34" charset="-122"/>
                <a:ea typeface="微软雅黑" panose="020B0503020204020204" pitchFamily="34" charset="-122"/>
              </a:rPr>
              <a:t> 1</a:t>
            </a:r>
            <a:r>
              <a:rPr lang="zh-CN" altLang="en-US" sz="1170" dirty="0">
                <a:latin typeface="微软雅黑" panose="020B0503020204020204" pitchFamily="34" charset="-122"/>
                <a:ea typeface="微软雅黑" panose="020B0503020204020204" pitchFamily="34" charset="-122"/>
              </a:rPr>
              <a:t>卡</a:t>
            </a:r>
            <a:r>
              <a:rPr lang="en-US" altLang="zh-CN" sz="1170" dirty="0">
                <a:latin typeface="微软雅黑" panose="020B0503020204020204" pitchFamily="34" charset="-122"/>
                <a:ea typeface="微软雅黑" panose="020B0503020204020204" pitchFamily="34" charset="-122"/>
              </a:rPr>
              <a:t>/ID</a:t>
            </a:r>
            <a:r>
              <a:rPr lang="zh-CN" altLang="en-US" sz="1170" dirty="0" smtClean="0">
                <a:latin typeface="微软雅黑" panose="020B0503020204020204" pitchFamily="34" charset="-122"/>
                <a:ea typeface="微软雅黑" panose="020B0503020204020204" pitchFamily="34" charset="-122"/>
              </a:rPr>
              <a:t>卡</a:t>
            </a:r>
            <a:r>
              <a:rPr lang="en-US" altLang="zh-CN" sz="1170" dirty="0" smtClean="0">
                <a:latin typeface="微软雅黑" panose="020B0503020204020204" pitchFamily="34" charset="-122"/>
                <a:ea typeface="微软雅黑" panose="020B0503020204020204" pitchFamily="34" charset="-122"/>
              </a:rPr>
              <a:t>/CPU/</a:t>
            </a:r>
            <a:r>
              <a:rPr lang="zh-CN" altLang="en-US" sz="1170" dirty="0" smtClean="0">
                <a:latin typeface="微软雅黑" panose="020B0503020204020204" pitchFamily="34" charset="-122"/>
                <a:ea typeface="微软雅黑" panose="020B0503020204020204" pitchFamily="34" charset="-122"/>
              </a:rPr>
              <a:t>手机</a:t>
            </a:r>
            <a:r>
              <a:rPr lang="en-US" altLang="zh-CN" sz="1170" dirty="0" smtClean="0">
                <a:latin typeface="微软雅黑" panose="020B0503020204020204" pitchFamily="34" charset="-122"/>
                <a:ea typeface="微软雅黑" panose="020B0503020204020204" pitchFamily="34" charset="-122"/>
              </a:rPr>
              <a:t>NFC</a:t>
            </a:r>
            <a:endParaRPr lang="zh-CN" altLang="en-US" sz="117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170" dirty="0">
                <a:latin typeface="微软雅黑" panose="020B0503020204020204" pitchFamily="34" charset="-122"/>
                <a:ea typeface="微软雅黑" panose="020B0503020204020204" pitchFamily="34" charset="-122"/>
              </a:rPr>
              <a:t>输出格式：</a:t>
            </a:r>
            <a:r>
              <a:rPr lang="en-US" altLang="zh-CN" sz="1170" dirty="0" err="1">
                <a:latin typeface="微软雅黑" panose="020B0503020204020204" pitchFamily="34" charset="-122"/>
                <a:ea typeface="微软雅黑" panose="020B0503020204020204" pitchFamily="34" charset="-122"/>
              </a:rPr>
              <a:t>Wiegand</a:t>
            </a:r>
            <a:r>
              <a:rPr lang="en-US" altLang="zh-CN" sz="1170" dirty="0">
                <a:latin typeface="微软雅黑" panose="020B0503020204020204" pitchFamily="34" charset="-122"/>
                <a:ea typeface="微软雅黑" panose="020B0503020204020204" pitchFamily="34" charset="-122"/>
              </a:rPr>
              <a:t> 26bit</a:t>
            </a:r>
            <a:r>
              <a:rPr lang="zh-CN" altLang="en-US" sz="1170" dirty="0">
                <a:latin typeface="微软雅黑" panose="020B0503020204020204" pitchFamily="34" charset="-122"/>
                <a:ea typeface="微软雅黑" panose="020B0503020204020204" pitchFamily="34" charset="-122"/>
              </a:rPr>
              <a:t>，</a:t>
            </a:r>
            <a:r>
              <a:rPr lang="en-US" altLang="zh-CN" sz="1170" dirty="0" err="1">
                <a:latin typeface="微软雅黑" panose="020B0503020204020204" pitchFamily="34" charset="-122"/>
                <a:ea typeface="微软雅黑" panose="020B0503020204020204" pitchFamily="34" charset="-122"/>
              </a:rPr>
              <a:t>Wiegand</a:t>
            </a:r>
            <a:r>
              <a:rPr lang="en-US" altLang="zh-CN" sz="1170" dirty="0">
                <a:latin typeface="微软雅黑" panose="020B0503020204020204" pitchFamily="34" charset="-122"/>
                <a:ea typeface="微软雅黑" panose="020B0503020204020204" pitchFamily="34" charset="-122"/>
              </a:rPr>
              <a:t> 34bit</a:t>
            </a:r>
            <a:endParaRPr lang="en-US" altLang="zh-CN" sz="117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170" dirty="0">
                <a:latin typeface="微软雅黑" panose="020B0503020204020204" pitchFamily="34" charset="-122"/>
                <a:ea typeface="微软雅黑" panose="020B0503020204020204" pitchFamily="34" charset="-122"/>
              </a:rPr>
              <a:t>刷卡距离：</a:t>
            </a:r>
            <a:r>
              <a:rPr lang="en-US" altLang="zh-CN" sz="1170" dirty="0" smtClean="0">
                <a:latin typeface="微软雅黑" panose="020B0503020204020204" pitchFamily="34" charset="-122"/>
                <a:ea typeface="微软雅黑" panose="020B0503020204020204" pitchFamily="34" charset="-122"/>
              </a:rPr>
              <a:t>5-12CM</a:t>
            </a:r>
            <a:endParaRPr lang="en-US" altLang="zh-CN" sz="117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170" dirty="0">
                <a:latin typeface="微软雅黑" panose="020B0503020204020204" pitchFamily="34" charset="-122"/>
                <a:ea typeface="微软雅黑" panose="020B0503020204020204" pitchFamily="34" charset="-122"/>
              </a:rPr>
              <a:t>工作电压：</a:t>
            </a:r>
            <a:r>
              <a:rPr lang="en-US" altLang="zh-CN" sz="1170" dirty="0">
                <a:latin typeface="微软雅黑" panose="020B0503020204020204" pitchFamily="34" charset="-122"/>
                <a:ea typeface="微软雅黑" panose="020B0503020204020204" pitchFamily="34" charset="-122"/>
              </a:rPr>
              <a:t>DC 6~16V</a:t>
            </a:r>
            <a:r>
              <a:rPr lang="zh-CN" altLang="en-US" sz="1170" dirty="0">
                <a:latin typeface="微软雅黑" panose="020B0503020204020204" pitchFamily="34" charset="-122"/>
                <a:ea typeface="微软雅黑" panose="020B0503020204020204" pitchFamily="34" charset="-122"/>
              </a:rPr>
              <a:t>（建议用</a:t>
            </a:r>
            <a:r>
              <a:rPr lang="en-US" altLang="zh-CN" sz="1170" dirty="0">
                <a:latin typeface="微软雅黑" panose="020B0503020204020204" pitchFamily="34" charset="-122"/>
                <a:ea typeface="微软雅黑" panose="020B0503020204020204" pitchFamily="34" charset="-122"/>
              </a:rPr>
              <a:t>DC12V</a:t>
            </a:r>
            <a:r>
              <a:rPr lang="zh-CN" altLang="en-US" sz="1170" dirty="0">
                <a:latin typeface="微软雅黑" panose="020B0503020204020204" pitchFamily="34" charset="-122"/>
                <a:ea typeface="微软雅黑" panose="020B0503020204020204" pitchFamily="34" charset="-122"/>
              </a:rPr>
              <a:t>）</a:t>
            </a:r>
            <a:endParaRPr lang="zh-CN" altLang="en-US" sz="117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170" dirty="0">
                <a:latin typeface="微软雅黑" panose="020B0503020204020204" pitchFamily="34" charset="-122"/>
                <a:ea typeface="微软雅黑" panose="020B0503020204020204" pitchFamily="34" charset="-122"/>
              </a:rPr>
              <a:t>工作温度：</a:t>
            </a:r>
            <a:r>
              <a:rPr lang="en-US" altLang="zh-CN" sz="1170" dirty="0">
                <a:latin typeface="微软雅黑" panose="020B0503020204020204" pitchFamily="34" charset="-122"/>
                <a:ea typeface="微软雅黑" panose="020B0503020204020204" pitchFamily="34" charset="-122"/>
              </a:rPr>
              <a:t>-10℃~70℃</a:t>
            </a:r>
            <a:endParaRPr lang="en-US" altLang="zh-CN" sz="117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170" dirty="0">
                <a:latin typeface="微软雅黑" panose="020B0503020204020204" pitchFamily="34" charset="-122"/>
                <a:ea typeface="微软雅黑" panose="020B0503020204020204" pitchFamily="34" charset="-122"/>
              </a:rPr>
              <a:t>工作湿度：</a:t>
            </a:r>
            <a:r>
              <a:rPr lang="en-US" altLang="zh-CN" sz="1170" dirty="0">
                <a:latin typeface="微软雅黑" panose="020B0503020204020204" pitchFamily="34" charset="-122"/>
                <a:ea typeface="微软雅黑" panose="020B0503020204020204" pitchFamily="34" charset="-122"/>
              </a:rPr>
              <a:t>10%</a:t>
            </a:r>
            <a:r>
              <a:rPr lang="zh-CN" altLang="en-US" sz="1170" dirty="0">
                <a:latin typeface="微软雅黑" panose="020B0503020204020204" pitchFamily="34" charset="-122"/>
                <a:ea typeface="微软雅黑" panose="020B0503020204020204" pitchFamily="34" charset="-122"/>
              </a:rPr>
              <a:t>～</a:t>
            </a:r>
            <a:r>
              <a:rPr lang="en-US" altLang="zh-CN" sz="1170" dirty="0">
                <a:latin typeface="微软雅黑" panose="020B0503020204020204" pitchFamily="34" charset="-122"/>
                <a:ea typeface="微软雅黑" panose="020B0503020204020204" pitchFamily="34" charset="-122"/>
              </a:rPr>
              <a:t>90%</a:t>
            </a:r>
            <a:endParaRPr lang="en-US" altLang="zh-CN" sz="117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170" dirty="0">
                <a:latin typeface="微软雅黑" panose="020B0503020204020204" pitchFamily="34" charset="-122"/>
                <a:ea typeface="微软雅黑" panose="020B0503020204020204" pitchFamily="34" charset="-122"/>
              </a:rPr>
              <a:t>外壳材料：</a:t>
            </a:r>
            <a:r>
              <a:rPr lang="en-US" altLang="zh-CN" sz="1170" dirty="0">
                <a:latin typeface="微软雅黑" panose="020B0503020204020204" pitchFamily="34" charset="-122"/>
                <a:ea typeface="微软雅黑" panose="020B0503020204020204" pitchFamily="34" charset="-122"/>
              </a:rPr>
              <a:t>PVC</a:t>
            </a:r>
            <a:r>
              <a:rPr lang="zh-CN" altLang="en-US" sz="1170" dirty="0">
                <a:latin typeface="微软雅黑" panose="020B0503020204020204" pitchFamily="34" charset="-122"/>
                <a:ea typeface="微软雅黑" panose="020B0503020204020204" pitchFamily="34" charset="-122"/>
              </a:rPr>
              <a:t>及亚克力</a:t>
            </a:r>
            <a:r>
              <a:rPr lang="zh-CN" altLang="en-US" sz="1170" dirty="0" smtClean="0">
                <a:latin typeface="微软雅黑" panose="020B0503020204020204" pitchFamily="34" charset="-122"/>
                <a:ea typeface="微软雅黑" panose="020B0503020204020204" pitchFamily="34" charset="-122"/>
              </a:rPr>
              <a:t>板</a:t>
            </a:r>
            <a:endParaRPr lang="en-US" altLang="zh-CN" sz="1170" dirty="0" smtClean="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170" dirty="0" smtClean="0">
                <a:latin typeface="微软雅黑" panose="020B0503020204020204" pitchFamily="34" charset="-122"/>
                <a:ea typeface="微软雅黑" panose="020B0503020204020204" pitchFamily="34" charset="-122"/>
              </a:rPr>
              <a:t>适用于各类门禁、通道等需刷卡场所</a:t>
            </a:r>
            <a:endParaRPr lang="zh-CN" altLang="en-US" sz="1170" dirty="0">
              <a:latin typeface="微软雅黑" panose="020B0503020204020204" pitchFamily="34" charset="-122"/>
              <a:ea typeface="微软雅黑" panose="020B0503020204020204" pitchFamily="34" charset="-122"/>
            </a:endParaRPr>
          </a:p>
        </p:txBody>
      </p:sp>
      <p:grpSp>
        <p:nvGrpSpPr>
          <p:cNvPr id="45" name="组合 44"/>
          <p:cNvGrpSpPr/>
          <p:nvPr/>
        </p:nvGrpSpPr>
        <p:grpSpPr>
          <a:xfrm rot="0">
            <a:off x="250222" y="605813"/>
            <a:ext cx="10080000" cy="417523"/>
            <a:chOff x="214282" y="142856"/>
            <a:chExt cx="7598078" cy="357190"/>
          </a:xfrm>
        </p:grpSpPr>
        <p:sp>
          <p:nvSpPr>
            <p:cNvPr id="51" name="TextBox 50"/>
            <p:cNvSpPr txBox="1"/>
            <p:nvPr/>
          </p:nvSpPr>
          <p:spPr>
            <a:xfrm>
              <a:off x="571472" y="142856"/>
              <a:ext cx="3280448" cy="355279"/>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门禁系统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产品介绍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52" name="矩形 51"/>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3" name="矩形 52"/>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54" name="直接连接符 53"/>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randombar(horizontal)">
                                      <p:cBhvr>
                                        <p:cTn id="7" dur="500"/>
                                        <p:tgtEl>
                                          <p:spTgt spid="49"/>
                                        </p:tgtEl>
                                      </p:cBhvr>
                                    </p:animEffect>
                                  </p:childTnLst>
                                </p:cTn>
                              </p:par>
                              <p:par>
                                <p:cTn id="8" presetID="14" presetClass="entr" presetSubtype="1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randombar(horizontal)">
                                      <p:cBhvr>
                                        <p:cTn id="10" dur="500"/>
                                        <p:tgtEl>
                                          <p:spTgt spid="48"/>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fltVal val="0"/>
                                          </p:val>
                                        </p:tav>
                                        <p:tav tm="100000">
                                          <p:val>
                                            <p:strVal val="#ppt_w"/>
                                          </p:val>
                                        </p:tav>
                                      </p:tavLst>
                                    </p:anim>
                                    <p:anim calcmode="lin" valueType="num">
                                      <p:cBhvr>
                                        <p:cTn id="27" dur="500" fill="hold"/>
                                        <p:tgtEl>
                                          <p:spTgt spid="28"/>
                                        </p:tgtEl>
                                        <p:attrNameLst>
                                          <p:attrName>ppt_h</p:attrName>
                                        </p:attrNameLst>
                                      </p:cBhvr>
                                      <p:tavLst>
                                        <p:tav tm="0">
                                          <p:val>
                                            <p:fltVal val="0"/>
                                          </p:val>
                                        </p:tav>
                                        <p:tav tm="100000">
                                          <p:val>
                                            <p:strVal val="#ppt_h"/>
                                          </p:val>
                                        </p:tav>
                                      </p:tavLst>
                                    </p:anim>
                                    <p:animEffect transition="in" filter="fade">
                                      <p:cBhvr>
                                        <p:cTn id="28" dur="500"/>
                                        <p:tgtEl>
                                          <p:spTgt spid="28"/>
                                        </p:tgtEl>
                                      </p:cBhvr>
                                    </p:animEffect>
                                  </p:childTnLst>
                                </p:cTn>
                              </p:par>
                              <p:par>
                                <p:cTn id="29" presetID="53" presetClass="entr" presetSubtype="16"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500" fill="hold"/>
                                        <p:tgtEl>
                                          <p:spTgt spid="32"/>
                                        </p:tgtEl>
                                        <p:attrNameLst>
                                          <p:attrName>ppt_w</p:attrName>
                                        </p:attrNameLst>
                                      </p:cBhvr>
                                      <p:tavLst>
                                        <p:tav tm="0">
                                          <p:val>
                                            <p:fltVal val="0"/>
                                          </p:val>
                                        </p:tav>
                                        <p:tav tm="100000">
                                          <p:val>
                                            <p:strVal val="#ppt_w"/>
                                          </p:val>
                                        </p:tav>
                                      </p:tavLst>
                                    </p:anim>
                                    <p:anim calcmode="lin" valueType="num">
                                      <p:cBhvr>
                                        <p:cTn id="37" dur="500" fill="hold"/>
                                        <p:tgtEl>
                                          <p:spTgt spid="32"/>
                                        </p:tgtEl>
                                        <p:attrNameLst>
                                          <p:attrName>ppt_h</p:attrName>
                                        </p:attrNameLst>
                                      </p:cBhvr>
                                      <p:tavLst>
                                        <p:tav tm="0">
                                          <p:val>
                                            <p:fltVal val="0"/>
                                          </p:val>
                                        </p:tav>
                                        <p:tav tm="100000">
                                          <p:val>
                                            <p:strVal val="#ppt_h"/>
                                          </p:val>
                                        </p:tav>
                                      </p:tavLst>
                                    </p:anim>
                                    <p:animEffect transition="in" filter="fade">
                                      <p:cBhvr>
                                        <p:cTn id="38" dur="500"/>
                                        <p:tgtEl>
                                          <p:spTgt spid="32"/>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Effect transition="in" filter="fade">
                                      <p:cBhvr>
                                        <p:cTn id="43" dur="500"/>
                                        <p:tgtEl>
                                          <p:spTgt spid="33"/>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p:cTn id="46" dur="500" fill="hold"/>
                                        <p:tgtEl>
                                          <p:spTgt spid="34"/>
                                        </p:tgtEl>
                                        <p:attrNameLst>
                                          <p:attrName>ppt_w</p:attrName>
                                        </p:attrNameLst>
                                      </p:cBhvr>
                                      <p:tavLst>
                                        <p:tav tm="0">
                                          <p:val>
                                            <p:fltVal val="0"/>
                                          </p:val>
                                        </p:tav>
                                        <p:tav tm="100000">
                                          <p:val>
                                            <p:strVal val="#ppt_w"/>
                                          </p:val>
                                        </p:tav>
                                      </p:tavLst>
                                    </p:anim>
                                    <p:anim calcmode="lin" valueType="num">
                                      <p:cBhvr>
                                        <p:cTn id="47" dur="500" fill="hold"/>
                                        <p:tgtEl>
                                          <p:spTgt spid="34"/>
                                        </p:tgtEl>
                                        <p:attrNameLst>
                                          <p:attrName>ppt_h</p:attrName>
                                        </p:attrNameLst>
                                      </p:cBhvr>
                                      <p:tavLst>
                                        <p:tav tm="0">
                                          <p:val>
                                            <p:fltVal val="0"/>
                                          </p:val>
                                        </p:tav>
                                        <p:tav tm="100000">
                                          <p:val>
                                            <p:strVal val="#ppt_h"/>
                                          </p:val>
                                        </p:tav>
                                      </p:tavLst>
                                    </p:anim>
                                    <p:animEffect transition="in" filter="fade">
                                      <p:cBhvr>
                                        <p:cTn id="48" dur="500"/>
                                        <p:tgtEl>
                                          <p:spTgt spid="34"/>
                                        </p:tgtEl>
                                      </p:cBhvr>
                                    </p:animEffect>
                                  </p:childTnLst>
                                </p:cTn>
                              </p:par>
                              <p:par>
                                <p:cTn id="49" presetID="53" presetClass="entr" presetSubtype="16"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p:cTn id="51" dur="500" fill="hold"/>
                                        <p:tgtEl>
                                          <p:spTgt spid="35"/>
                                        </p:tgtEl>
                                        <p:attrNameLst>
                                          <p:attrName>ppt_w</p:attrName>
                                        </p:attrNameLst>
                                      </p:cBhvr>
                                      <p:tavLst>
                                        <p:tav tm="0">
                                          <p:val>
                                            <p:fltVal val="0"/>
                                          </p:val>
                                        </p:tav>
                                        <p:tav tm="100000">
                                          <p:val>
                                            <p:strVal val="#ppt_w"/>
                                          </p:val>
                                        </p:tav>
                                      </p:tavLst>
                                    </p:anim>
                                    <p:anim calcmode="lin" valueType="num">
                                      <p:cBhvr>
                                        <p:cTn id="52" dur="500" fill="hold"/>
                                        <p:tgtEl>
                                          <p:spTgt spid="35"/>
                                        </p:tgtEl>
                                        <p:attrNameLst>
                                          <p:attrName>ppt_h</p:attrName>
                                        </p:attrNameLst>
                                      </p:cBhvr>
                                      <p:tavLst>
                                        <p:tav tm="0">
                                          <p:val>
                                            <p:fltVal val="0"/>
                                          </p:val>
                                        </p:tav>
                                        <p:tav tm="100000">
                                          <p:val>
                                            <p:strVal val="#ppt_h"/>
                                          </p:val>
                                        </p:tav>
                                      </p:tavLst>
                                    </p:anim>
                                    <p:animEffect transition="in" filter="fade">
                                      <p:cBhvr>
                                        <p:cTn id="53" dur="500"/>
                                        <p:tgtEl>
                                          <p:spTgt spid="35"/>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p:cTn id="56" dur="500" fill="hold"/>
                                        <p:tgtEl>
                                          <p:spTgt spid="38"/>
                                        </p:tgtEl>
                                        <p:attrNameLst>
                                          <p:attrName>ppt_w</p:attrName>
                                        </p:attrNameLst>
                                      </p:cBhvr>
                                      <p:tavLst>
                                        <p:tav tm="0">
                                          <p:val>
                                            <p:fltVal val="0"/>
                                          </p:val>
                                        </p:tav>
                                        <p:tav tm="100000">
                                          <p:val>
                                            <p:strVal val="#ppt_w"/>
                                          </p:val>
                                        </p:tav>
                                      </p:tavLst>
                                    </p:anim>
                                    <p:anim calcmode="lin" valueType="num">
                                      <p:cBhvr>
                                        <p:cTn id="57" dur="500" fill="hold"/>
                                        <p:tgtEl>
                                          <p:spTgt spid="38"/>
                                        </p:tgtEl>
                                        <p:attrNameLst>
                                          <p:attrName>ppt_h</p:attrName>
                                        </p:attrNameLst>
                                      </p:cBhvr>
                                      <p:tavLst>
                                        <p:tav tm="0">
                                          <p:val>
                                            <p:fltVal val="0"/>
                                          </p:val>
                                        </p:tav>
                                        <p:tav tm="100000">
                                          <p:val>
                                            <p:strVal val="#ppt_h"/>
                                          </p:val>
                                        </p:tav>
                                      </p:tavLst>
                                    </p:anim>
                                    <p:animEffect transition="in" filter="fade">
                                      <p:cBhvr>
                                        <p:cTn id="58" dur="500"/>
                                        <p:tgtEl>
                                          <p:spTgt spid="38"/>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p:cTn id="61" dur="500" fill="hold"/>
                                        <p:tgtEl>
                                          <p:spTgt spid="39"/>
                                        </p:tgtEl>
                                        <p:attrNameLst>
                                          <p:attrName>ppt_w</p:attrName>
                                        </p:attrNameLst>
                                      </p:cBhvr>
                                      <p:tavLst>
                                        <p:tav tm="0">
                                          <p:val>
                                            <p:fltVal val="0"/>
                                          </p:val>
                                        </p:tav>
                                        <p:tav tm="100000">
                                          <p:val>
                                            <p:strVal val="#ppt_w"/>
                                          </p:val>
                                        </p:tav>
                                      </p:tavLst>
                                    </p:anim>
                                    <p:anim calcmode="lin" valueType="num">
                                      <p:cBhvr>
                                        <p:cTn id="62" dur="500" fill="hold"/>
                                        <p:tgtEl>
                                          <p:spTgt spid="39"/>
                                        </p:tgtEl>
                                        <p:attrNameLst>
                                          <p:attrName>ppt_h</p:attrName>
                                        </p:attrNameLst>
                                      </p:cBhvr>
                                      <p:tavLst>
                                        <p:tav tm="0">
                                          <p:val>
                                            <p:fltVal val="0"/>
                                          </p:val>
                                        </p:tav>
                                        <p:tav tm="100000">
                                          <p:val>
                                            <p:strVal val="#ppt_h"/>
                                          </p:val>
                                        </p:tav>
                                      </p:tavLst>
                                    </p:anim>
                                    <p:animEffect transition="in" filter="fade">
                                      <p:cBhvr>
                                        <p:cTn id="63" dur="500"/>
                                        <p:tgtEl>
                                          <p:spTgt spid="39"/>
                                        </p:tgtEl>
                                      </p:cBhvr>
                                    </p:animEffect>
                                  </p:childTnLst>
                                </p:cTn>
                              </p:par>
                              <p:par>
                                <p:cTn id="64" presetID="53" presetClass="entr" presetSubtype="16" fill="hold" nodeType="withEffect">
                                  <p:stCondLst>
                                    <p:cond delay="0"/>
                                  </p:stCondLst>
                                  <p:childTnLst>
                                    <p:set>
                                      <p:cBhvr>
                                        <p:cTn id="65" dur="1" fill="hold">
                                          <p:stCondLst>
                                            <p:cond delay="0"/>
                                          </p:stCondLst>
                                        </p:cTn>
                                        <p:tgtEl>
                                          <p:spTgt spid="40"/>
                                        </p:tgtEl>
                                        <p:attrNameLst>
                                          <p:attrName>style.visibility</p:attrName>
                                        </p:attrNameLst>
                                      </p:cBhvr>
                                      <p:to>
                                        <p:strVal val="visible"/>
                                      </p:to>
                                    </p:set>
                                    <p:anim calcmode="lin" valueType="num">
                                      <p:cBhvr>
                                        <p:cTn id="66" dur="500" fill="hold"/>
                                        <p:tgtEl>
                                          <p:spTgt spid="40"/>
                                        </p:tgtEl>
                                        <p:attrNameLst>
                                          <p:attrName>ppt_w</p:attrName>
                                        </p:attrNameLst>
                                      </p:cBhvr>
                                      <p:tavLst>
                                        <p:tav tm="0">
                                          <p:val>
                                            <p:fltVal val="0"/>
                                          </p:val>
                                        </p:tav>
                                        <p:tav tm="100000">
                                          <p:val>
                                            <p:strVal val="#ppt_w"/>
                                          </p:val>
                                        </p:tav>
                                      </p:tavLst>
                                    </p:anim>
                                    <p:anim calcmode="lin" valueType="num">
                                      <p:cBhvr>
                                        <p:cTn id="67" dur="500" fill="hold"/>
                                        <p:tgtEl>
                                          <p:spTgt spid="40"/>
                                        </p:tgtEl>
                                        <p:attrNameLst>
                                          <p:attrName>ppt_h</p:attrName>
                                        </p:attrNameLst>
                                      </p:cBhvr>
                                      <p:tavLst>
                                        <p:tav tm="0">
                                          <p:val>
                                            <p:fltVal val="0"/>
                                          </p:val>
                                        </p:tav>
                                        <p:tav tm="100000">
                                          <p:val>
                                            <p:strVal val="#ppt_h"/>
                                          </p:val>
                                        </p:tav>
                                      </p:tavLst>
                                    </p:anim>
                                    <p:animEffect transition="in" filter="fade">
                                      <p:cBhvr>
                                        <p:cTn id="68" dur="500"/>
                                        <p:tgtEl>
                                          <p:spTgt spid="40"/>
                                        </p:tgtEl>
                                      </p:cBhvr>
                                    </p:animEffect>
                                  </p:childTnLst>
                                </p:cTn>
                              </p:par>
                            </p:childTnLst>
                          </p:cTn>
                        </p:par>
                        <p:par>
                          <p:cTn id="69" fill="hold">
                            <p:stCondLst>
                              <p:cond delay="500"/>
                            </p:stCondLst>
                            <p:childTnLst>
                              <p:par>
                                <p:cTn id="70" presetID="53" presetClass="entr" presetSubtype="16" fill="hold" grpId="0" nodeType="afterEffect">
                                  <p:stCondLst>
                                    <p:cond delay="0"/>
                                  </p:stCondLst>
                                  <p:childTnLst>
                                    <p:set>
                                      <p:cBhvr>
                                        <p:cTn id="71" dur="1" fill="hold">
                                          <p:stCondLst>
                                            <p:cond delay="0"/>
                                          </p:stCondLst>
                                        </p:cTn>
                                        <p:tgtEl>
                                          <p:spTgt spid="50"/>
                                        </p:tgtEl>
                                        <p:attrNameLst>
                                          <p:attrName>style.visibility</p:attrName>
                                        </p:attrNameLst>
                                      </p:cBhvr>
                                      <p:to>
                                        <p:strVal val="visible"/>
                                      </p:to>
                                    </p:set>
                                    <p:anim calcmode="lin" valueType="num">
                                      <p:cBhvr>
                                        <p:cTn id="72" dur="500" fill="hold"/>
                                        <p:tgtEl>
                                          <p:spTgt spid="50"/>
                                        </p:tgtEl>
                                        <p:attrNameLst>
                                          <p:attrName>ppt_w</p:attrName>
                                        </p:attrNameLst>
                                      </p:cBhvr>
                                      <p:tavLst>
                                        <p:tav tm="0">
                                          <p:val>
                                            <p:fltVal val="0"/>
                                          </p:val>
                                        </p:tav>
                                        <p:tav tm="100000">
                                          <p:val>
                                            <p:strVal val="#ppt_w"/>
                                          </p:val>
                                        </p:tav>
                                      </p:tavLst>
                                    </p:anim>
                                    <p:anim calcmode="lin" valueType="num">
                                      <p:cBhvr>
                                        <p:cTn id="73" dur="500" fill="hold"/>
                                        <p:tgtEl>
                                          <p:spTgt spid="50"/>
                                        </p:tgtEl>
                                        <p:attrNameLst>
                                          <p:attrName>ppt_h</p:attrName>
                                        </p:attrNameLst>
                                      </p:cBhvr>
                                      <p:tavLst>
                                        <p:tav tm="0">
                                          <p:val>
                                            <p:fltVal val="0"/>
                                          </p:val>
                                        </p:tav>
                                        <p:tav tm="100000">
                                          <p:val>
                                            <p:strVal val="#ppt_h"/>
                                          </p:val>
                                        </p:tav>
                                      </p:tavLst>
                                    </p:anim>
                                    <p:animEffect transition="in" filter="fade">
                                      <p:cBhvr>
                                        <p:cTn id="7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bldLvl="0" animBg="1"/>
      <p:bldP spid="32" grpId="0" bldLvl="0" animBg="1"/>
      <p:bldP spid="33" grpId="0" bldLvl="0" animBg="1"/>
      <p:bldP spid="34" grpId="0" bldLvl="0" animBg="1"/>
      <p:bldP spid="38" grpId="0" bldLvl="0" animBg="1"/>
      <p:bldP spid="39" grpId="0" bldLvl="0" animBg="1"/>
      <p:bldP spid="5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rot="0">
            <a:off x="250222" y="605813"/>
            <a:ext cx="10080000" cy="417928"/>
            <a:chOff x="214282" y="142856"/>
            <a:chExt cx="7598078" cy="357190"/>
          </a:xfrm>
        </p:grpSpPr>
        <p:sp>
          <p:nvSpPr>
            <p:cNvPr id="15" name="TextBox 14"/>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门禁系统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功能介绍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16" name="矩形 15"/>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7" name="矩形 16"/>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8" name="直接连接符 17"/>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152696" y="2002400"/>
            <a:ext cx="2789553" cy="632460"/>
          </a:xfrm>
          <a:prstGeom prst="rect">
            <a:avLst/>
          </a:prstGeom>
          <a:noFill/>
        </p:spPr>
        <p:txBody>
          <a:bodyPr wrap="square" rtlCol="0">
            <a:spAutoFit/>
          </a:bodyPr>
          <a:lstStyle/>
          <a:p>
            <a:r>
              <a:rPr lang="zh-CN" altLang="en-US" sz="1755" b="1" dirty="0" smtClean="0">
                <a:latin typeface="微软雅黑" panose="020B0503020204020204" pitchFamily="34" charset="-122"/>
                <a:ea typeface="微软雅黑" panose="020B0503020204020204" pitchFamily="34" charset="-122"/>
                <a:cs typeface="方正兰亭细黑_GBK_M" panose="02010600010101010101" pitchFamily="2" charset="2"/>
              </a:rPr>
              <a:t>门禁</a:t>
            </a:r>
            <a:r>
              <a:rPr lang="zh-CN" altLang="en-US" sz="1755" b="1" dirty="0">
                <a:latin typeface="微软雅黑" panose="020B0503020204020204" pitchFamily="34" charset="-122"/>
                <a:ea typeface="微软雅黑" panose="020B0503020204020204" pitchFamily="34" charset="-122"/>
                <a:cs typeface="方正兰亭细黑_GBK_M" panose="02010600010101010101" pitchFamily="2" charset="2"/>
              </a:rPr>
              <a:t>系统</a:t>
            </a:r>
            <a:r>
              <a:rPr lang="zh-CN" altLang="en-US" sz="1755" b="1" dirty="0" smtClean="0">
                <a:latin typeface="微软雅黑" panose="020B0503020204020204" pitchFamily="34" charset="-122"/>
                <a:ea typeface="微软雅黑" panose="020B0503020204020204" pitchFamily="34" charset="-122"/>
                <a:cs typeface="方正兰亭细黑_GBK_M" panose="02010600010101010101" pitchFamily="2" charset="2"/>
              </a:rPr>
              <a:t>的身份识别模式：</a:t>
            </a:r>
            <a:endParaRPr lang="zh-CN" altLang="zh-CN" sz="1870" dirty="0"/>
          </a:p>
          <a:p>
            <a:endParaRPr lang="en-US" altLang="zh-CN" sz="1755" b="1" dirty="0" smtClean="0">
              <a:latin typeface="微软雅黑" panose="020B0503020204020204" pitchFamily="34" charset="-122"/>
              <a:ea typeface="微软雅黑" panose="020B0503020204020204" pitchFamily="34" charset="-122"/>
              <a:cs typeface="方正兰亭细黑_GBK_M" panose="02010600010101010101" pitchFamily="2" charset="2"/>
            </a:endParaRPr>
          </a:p>
        </p:txBody>
      </p:sp>
      <p:grpSp>
        <p:nvGrpSpPr>
          <p:cNvPr id="36" name="组合 35"/>
          <p:cNvGrpSpPr/>
          <p:nvPr/>
        </p:nvGrpSpPr>
        <p:grpSpPr>
          <a:xfrm>
            <a:off x="1288166" y="5097534"/>
            <a:ext cx="2012509" cy="1164035"/>
            <a:chOff x="717172" y="3755298"/>
            <a:chExt cx="1721136" cy="995505"/>
          </a:xfrm>
        </p:grpSpPr>
        <p:grpSp>
          <p:nvGrpSpPr>
            <p:cNvPr id="21" name="组合 20"/>
            <p:cNvGrpSpPr/>
            <p:nvPr/>
          </p:nvGrpSpPr>
          <p:grpSpPr>
            <a:xfrm>
              <a:off x="717172" y="3755298"/>
              <a:ext cx="1721136" cy="995505"/>
              <a:chOff x="4304043" y="1286668"/>
              <a:chExt cx="3837944" cy="2757793"/>
            </a:xfrm>
            <a:effectLst>
              <a:outerShdw blurRad="381000" dist="254000" dir="8100000" algn="tr" rotWithShape="0">
                <a:prstClr val="black">
                  <a:alpha val="40000"/>
                </a:prstClr>
              </a:outerShdw>
            </a:effectLst>
          </p:grpSpPr>
          <p:sp>
            <p:nvSpPr>
              <p:cNvPr id="23" name="圆角矩形 2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4" name="圆角矩形 23"/>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2" name="椭圆 21"/>
            <p:cNvSpPr/>
            <p:nvPr/>
          </p:nvSpPr>
          <p:spPr>
            <a:xfrm>
              <a:off x="815548" y="3899847"/>
              <a:ext cx="279463" cy="279463"/>
            </a:xfrm>
            <a:prstGeom prst="ellipse">
              <a:avLst/>
            </a:prstGeom>
            <a:solidFill>
              <a:srgbClr val="005B9E"/>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0" name="TextBox 39"/>
            <p:cNvSpPr txBox="1"/>
            <p:nvPr/>
          </p:nvSpPr>
          <p:spPr>
            <a:xfrm>
              <a:off x="1095011" y="3910929"/>
              <a:ext cx="765720" cy="323666"/>
            </a:xfrm>
            <a:prstGeom prst="rect">
              <a:avLst/>
            </a:prstGeom>
            <a:noFill/>
            <a:effectLst/>
          </p:spPr>
          <p:txBody>
            <a:bodyPr wrap="none" rtlCol="0">
              <a:spAutoFit/>
            </a:bodyPr>
            <a:lstStyle/>
            <a:p>
              <a:r>
                <a:rPr lang="zh-CN" altLang="en-US" sz="1870" dirty="0" smtClean="0">
                  <a:solidFill>
                    <a:srgbClr val="163A5A"/>
                  </a:solidFill>
                  <a:latin typeface="方正兰亭细黑_GBK" panose="02000000000000000000" pitchFamily="2" charset="-122"/>
                  <a:ea typeface="方正兰亭细黑_GBK" panose="02000000000000000000" pitchFamily="2" charset="-122"/>
                </a:rPr>
                <a:t>原则一</a:t>
              </a:r>
              <a:endParaRPr lang="zh-CN" altLang="en-US" sz="1870" dirty="0">
                <a:solidFill>
                  <a:srgbClr val="163A5A"/>
                </a:solidFill>
                <a:latin typeface="方正兰亭细黑_GBK" panose="02000000000000000000" pitchFamily="2" charset="-122"/>
                <a:ea typeface="方正兰亭细黑_GBK" panose="02000000000000000000" pitchFamily="2" charset="-122"/>
              </a:endParaRPr>
            </a:p>
          </p:txBody>
        </p:sp>
      </p:grpSp>
      <p:grpSp>
        <p:nvGrpSpPr>
          <p:cNvPr id="37" name="组合 36"/>
          <p:cNvGrpSpPr/>
          <p:nvPr/>
        </p:nvGrpSpPr>
        <p:grpSpPr>
          <a:xfrm>
            <a:off x="3785684" y="4502489"/>
            <a:ext cx="2221968" cy="1323630"/>
            <a:chOff x="1891407" y="3460469"/>
            <a:chExt cx="1721136" cy="986828"/>
          </a:xfrm>
        </p:grpSpPr>
        <p:grpSp>
          <p:nvGrpSpPr>
            <p:cNvPr id="26" name="组合 25"/>
            <p:cNvGrpSpPr/>
            <p:nvPr/>
          </p:nvGrpSpPr>
          <p:grpSpPr>
            <a:xfrm>
              <a:off x="1891407" y="3460469"/>
              <a:ext cx="1721136" cy="986828"/>
              <a:chOff x="4304043" y="1286668"/>
              <a:chExt cx="3837944" cy="2757793"/>
            </a:xfrm>
            <a:effectLst>
              <a:outerShdw blurRad="381000" dist="254000" dir="8100000" algn="tr" rotWithShape="0">
                <a:prstClr val="black">
                  <a:alpha val="40000"/>
                </a:prstClr>
              </a:outerShdw>
            </a:effectLst>
          </p:grpSpPr>
          <p:sp>
            <p:nvSpPr>
              <p:cNvPr id="28" name="圆角矩形 27"/>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9" name="圆角矩形 28"/>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7" name="椭圆 26"/>
            <p:cNvSpPr/>
            <p:nvPr/>
          </p:nvSpPr>
          <p:spPr>
            <a:xfrm>
              <a:off x="2024608" y="3595161"/>
              <a:ext cx="279463" cy="279463"/>
            </a:xfrm>
            <a:prstGeom prst="ellipse">
              <a:avLst/>
            </a:prstGeom>
            <a:solidFill>
              <a:srgbClr val="005B9E"/>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1" name="TextBox 40"/>
            <p:cNvSpPr txBox="1"/>
            <p:nvPr/>
          </p:nvSpPr>
          <p:spPr>
            <a:xfrm>
              <a:off x="2348054" y="3565615"/>
              <a:ext cx="693538" cy="282160"/>
            </a:xfrm>
            <a:prstGeom prst="rect">
              <a:avLst/>
            </a:prstGeom>
            <a:noFill/>
            <a:effectLst/>
          </p:spPr>
          <p:txBody>
            <a:bodyPr wrap="none" rtlCol="0">
              <a:spAutoFit/>
            </a:bodyPr>
            <a:lstStyle/>
            <a:p>
              <a:r>
                <a:rPr lang="zh-CN" altLang="en-US" sz="1870" dirty="0" smtClean="0">
                  <a:solidFill>
                    <a:srgbClr val="163A5A"/>
                  </a:solidFill>
                  <a:latin typeface="方正兰亭细黑_GBK" panose="02000000000000000000" pitchFamily="2" charset="-122"/>
                  <a:ea typeface="方正兰亭细黑_GBK" panose="02000000000000000000" pitchFamily="2" charset="-122"/>
                </a:rPr>
                <a:t>原则二</a:t>
              </a:r>
              <a:endParaRPr lang="zh-CN" altLang="en-US" sz="1870" dirty="0">
                <a:solidFill>
                  <a:srgbClr val="163A5A"/>
                </a:solidFill>
                <a:latin typeface="方正兰亭细黑_GBK" panose="02000000000000000000" pitchFamily="2" charset="-122"/>
                <a:ea typeface="方正兰亭细黑_GBK" panose="02000000000000000000" pitchFamily="2" charset="-122"/>
              </a:endParaRPr>
            </a:p>
          </p:txBody>
        </p:sp>
      </p:grpSp>
      <p:grpSp>
        <p:nvGrpSpPr>
          <p:cNvPr id="44" name="组合 43"/>
          <p:cNvGrpSpPr/>
          <p:nvPr/>
        </p:nvGrpSpPr>
        <p:grpSpPr>
          <a:xfrm>
            <a:off x="400915" y="1441689"/>
            <a:ext cx="509263" cy="509263"/>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46" name="椭圆 4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47" name="椭圆 46"/>
          <p:cNvSpPr/>
          <p:nvPr/>
        </p:nvSpPr>
        <p:spPr>
          <a:xfrm>
            <a:off x="8920142" y="5993823"/>
            <a:ext cx="585707" cy="585707"/>
          </a:xfrm>
          <a:prstGeom prst="ellipse">
            <a:avLst/>
          </a:prstGeom>
          <a:solidFill>
            <a:srgbClr val="005B9E"/>
          </a:solidFill>
          <a:ln>
            <a:solidFill>
              <a:srgbClr val="005B9E"/>
            </a:solid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8" name="椭圆 47"/>
          <p:cNvSpPr/>
          <p:nvPr/>
        </p:nvSpPr>
        <p:spPr>
          <a:xfrm>
            <a:off x="9655529" y="5150439"/>
            <a:ext cx="321294" cy="321294"/>
          </a:xfrm>
          <a:prstGeom prst="ellipse">
            <a:avLst/>
          </a:prstGeom>
          <a:solidFill>
            <a:srgbClr val="005B9E"/>
          </a:solidFill>
          <a:ln>
            <a:solidFill>
              <a:srgbClr val="005B9E"/>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49" name="组合 48"/>
          <p:cNvGrpSpPr/>
          <p:nvPr/>
        </p:nvGrpSpPr>
        <p:grpSpPr>
          <a:xfrm>
            <a:off x="207143" y="2794138"/>
            <a:ext cx="254204" cy="254204"/>
            <a:chOff x="304800" y="673100"/>
            <a:chExt cx="4000500" cy="4000500"/>
          </a:xfrm>
          <a:effectLst>
            <a:outerShdw blurRad="317500" dist="1905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51" name="椭圆 5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grpSp>
        <p:nvGrpSpPr>
          <p:cNvPr id="52" name="组合 51"/>
          <p:cNvGrpSpPr/>
          <p:nvPr/>
        </p:nvGrpSpPr>
        <p:grpSpPr>
          <a:xfrm>
            <a:off x="8206130" y="6367270"/>
            <a:ext cx="256983" cy="256983"/>
            <a:chOff x="304800" y="673100"/>
            <a:chExt cx="4000500" cy="4000500"/>
          </a:xfrm>
          <a:effectLst>
            <a:outerShdw blurRad="381000" dist="152400" dir="8100000" algn="tr" rotWithShape="0">
              <a:prstClr val="black">
                <a:alpha val="7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54" name="椭圆 5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grpSp>
        <p:nvGrpSpPr>
          <p:cNvPr id="55" name="组合 54"/>
          <p:cNvGrpSpPr/>
          <p:nvPr/>
        </p:nvGrpSpPr>
        <p:grpSpPr>
          <a:xfrm>
            <a:off x="8360778" y="5588405"/>
            <a:ext cx="336661" cy="336661"/>
            <a:chOff x="304800" y="673100"/>
            <a:chExt cx="4000500" cy="4000500"/>
          </a:xfrm>
          <a:effectLst>
            <a:outerShdw blurRad="381000" dist="152400" dir="8100000" algn="tr" rotWithShape="0">
              <a:prstClr val="black">
                <a:alpha val="70000"/>
              </a:prstClr>
            </a:outerShdw>
          </a:effectLst>
        </p:grpSpPr>
        <p:sp>
          <p:nvSpPr>
            <p:cNvPr id="56" name="同心圆 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57" name="椭圆 56"/>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58" name="椭圆 57"/>
          <p:cNvSpPr/>
          <p:nvPr/>
        </p:nvSpPr>
        <p:spPr>
          <a:xfrm>
            <a:off x="1436175" y="1281041"/>
            <a:ext cx="321294" cy="321294"/>
          </a:xfrm>
          <a:prstGeom prst="ellipse">
            <a:avLst/>
          </a:prstGeom>
          <a:solidFill>
            <a:srgbClr val="005B9E"/>
          </a:solidFill>
          <a:ln>
            <a:solidFill>
              <a:srgbClr val="005B9E"/>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9" name="椭圆 58"/>
          <p:cNvSpPr/>
          <p:nvPr/>
        </p:nvSpPr>
        <p:spPr>
          <a:xfrm>
            <a:off x="515494" y="2273130"/>
            <a:ext cx="160648" cy="160648"/>
          </a:xfrm>
          <a:prstGeom prst="ellipse">
            <a:avLst/>
          </a:prstGeom>
          <a:solidFill>
            <a:srgbClr val="005B9E"/>
          </a:solidFill>
          <a:ln>
            <a:solidFill>
              <a:srgbClr val="005B9E"/>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60" name="组合 59"/>
          <p:cNvGrpSpPr/>
          <p:nvPr/>
        </p:nvGrpSpPr>
        <p:grpSpPr>
          <a:xfrm>
            <a:off x="9641942" y="5652371"/>
            <a:ext cx="477512" cy="477512"/>
            <a:chOff x="304800" y="673100"/>
            <a:chExt cx="4000500" cy="4000500"/>
          </a:xfrm>
          <a:effectLst>
            <a:outerShdw blurRad="317500" dist="1905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62" name="椭圆 6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63" name="椭圆 62"/>
          <p:cNvSpPr/>
          <p:nvPr/>
        </p:nvSpPr>
        <p:spPr>
          <a:xfrm>
            <a:off x="7558062" y="6302959"/>
            <a:ext cx="321294" cy="321294"/>
          </a:xfrm>
          <a:prstGeom prst="ellipse">
            <a:avLst/>
          </a:prstGeom>
          <a:solidFill>
            <a:srgbClr val="005B9E"/>
          </a:solidFill>
          <a:ln>
            <a:solidFill>
              <a:srgbClr val="005B9E"/>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4" name="椭圆 63"/>
          <p:cNvSpPr/>
          <p:nvPr/>
        </p:nvSpPr>
        <p:spPr>
          <a:xfrm>
            <a:off x="990592" y="1361363"/>
            <a:ext cx="160648" cy="160648"/>
          </a:xfrm>
          <a:prstGeom prst="ellipse">
            <a:avLst/>
          </a:prstGeom>
          <a:solidFill>
            <a:srgbClr val="005B9E"/>
          </a:solidFill>
          <a:ln>
            <a:solidFill>
              <a:srgbClr val="005B9E"/>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65" name="组合 64"/>
          <p:cNvGrpSpPr/>
          <p:nvPr/>
        </p:nvGrpSpPr>
        <p:grpSpPr>
          <a:xfrm>
            <a:off x="1757469" y="1184705"/>
            <a:ext cx="256983" cy="256983"/>
            <a:chOff x="304800" y="673100"/>
            <a:chExt cx="4000500" cy="4000500"/>
          </a:xfrm>
          <a:effectLst>
            <a:outerShdw blurRad="381000" dist="152400" dir="8100000" algn="tr" rotWithShape="0">
              <a:prstClr val="black">
                <a:alpha val="70000"/>
              </a:prstClr>
            </a:outerShdw>
          </a:effectLst>
        </p:grpSpPr>
        <p:sp>
          <p:nvSpPr>
            <p:cNvPr id="66" name="同心圆 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67" name="椭圆 66"/>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68" name="TextBox 67"/>
          <p:cNvSpPr txBox="1"/>
          <p:nvPr/>
        </p:nvSpPr>
        <p:spPr>
          <a:xfrm>
            <a:off x="1514104" y="5569812"/>
            <a:ext cx="1828138" cy="686435"/>
          </a:xfrm>
          <a:prstGeom prst="rect">
            <a:avLst/>
          </a:prstGeom>
          <a:noFill/>
        </p:spPr>
        <p:txBody>
          <a:bodyPr wrap="square" rtlCol="0">
            <a:spAutoFit/>
          </a:bodyPr>
          <a:lstStyle/>
          <a:p>
            <a:pPr>
              <a:lnSpc>
                <a:spcPct val="150000"/>
              </a:lnSpc>
            </a:pPr>
            <a:r>
              <a:rPr lang="zh-CN" altLang="en-US" sz="1285" dirty="0">
                <a:latin typeface="微软雅黑" panose="020B0503020204020204" pitchFamily="34" charset="-122"/>
                <a:ea typeface="微软雅黑" panose="020B0503020204020204" pitchFamily="34" charset="-122"/>
              </a:rPr>
              <a:t>系统的</a:t>
            </a:r>
            <a:r>
              <a:rPr lang="zh-CN" altLang="en-US" sz="1285" dirty="0" smtClean="0">
                <a:latin typeface="微软雅黑" panose="020B0503020204020204" pitchFamily="34" charset="-122"/>
                <a:ea typeface="微软雅黑" panose="020B0503020204020204" pitchFamily="34" charset="-122"/>
              </a:rPr>
              <a:t>实用性</a:t>
            </a:r>
            <a:endParaRPr lang="en-US" altLang="zh-CN" sz="1285" dirty="0" smtClean="0">
              <a:latin typeface="微软雅黑" panose="020B0503020204020204" pitchFamily="34" charset="-122"/>
              <a:ea typeface="微软雅黑" panose="020B0503020204020204" pitchFamily="34" charset="-122"/>
            </a:endParaRPr>
          </a:p>
          <a:p>
            <a:pPr>
              <a:lnSpc>
                <a:spcPct val="150000"/>
              </a:lnSpc>
            </a:pPr>
            <a:r>
              <a:rPr lang="zh-CN" altLang="en-US" sz="1285" dirty="0" smtClean="0">
                <a:latin typeface="微软雅黑" panose="020B0503020204020204" pitchFamily="34" charset="-122"/>
                <a:ea typeface="微软雅黑" panose="020B0503020204020204" pitchFamily="34" charset="-122"/>
              </a:rPr>
              <a:t>系统</a:t>
            </a:r>
            <a:r>
              <a:rPr lang="zh-CN" altLang="en-US" sz="1285" dirty="0">
                <a:latin typeface="微软雅黑" panose="020B0503020204020204" pitchFamily="34" charset="-122"/>
                <a:ea typeface="微软雅黑" panose="020B0503020204020204" pitchFamily="34" charset="-122"/>
              </a:rPr>
              <a:t>的稳定性</a:t>
            </a:r>
            <a:endParaRPr lang="en-US" altLang="zh-CN" sz="1285" dirty="0">
              <a:latin typeface="微软雅黑" panose="020B0503020204020204" pitchFamily="34" charset="-122"/>
              <a:ea typeface="微软雅黑" panose="020B0503020204020204" pitchFamily="34" charset="-122"/>
            </a:endParaRPr>
          </a:p>
        </p:txBody>
      </p:sp>
      <p:sp>
        <p:nvSpPr>
          <p:cNvPr id="3" name="TextBox 2"/>
          <p:cNvSpPr txBox="1"/>
          <p:nvPr/>
        </p:nvSpPr>
        <p:spPr>
          <a:xfrm>
            <a:off x="1152696" y="3552434"/>
            <a:ext cx="2932460" cy="361950"/>
          </a:xfrm>
          <a:prstGeom prst="rect">
            <a:avLst/>
          </a:prstGeom>
          <a:noFill/>
        </p:spPr>
        <p:txBody>
          <a:bodyPr wrap="square" rtlCol="0">
            <a:spAutoFit/>
          </a:bodyPr>
          <a:lstStyle/>
          <a:p>
            <a:r>
              <a:rPr lang="zh-CN" altLang="en-US" sz="1755" b="1" dirty="0" smtClean="0">
                <a:latin typeface="微软雅黑" panose="020B0503020204020204" pitchFamily="34" charset="-122"/>
                <a:ea typeface="微软雅黑" panose="020B0503020204020204" pitchFamily="34" charset="-122"/>
              </a:rPr>
              <a:t>门禁系统的设计原则：</a:t>
            </a:r>
            <a:endParaRPr lang="zh-CN" altLang="en-US" sz="1755" b="1" dirty="0">
              <a:latin typeface="微软雅黑" panose="020B0503020204020204" pitchFamily="34" charset="-122"/>
              <a:ea typeface="微软雅黑" panose="020B0503020204020204" pitchFamily="34" charset="-122"/>
            </a:endParaRPr>
          </a:p>
        </p:txBody>
      </p:sp>
      <p:grpSp>
        <p:nvGrpSpPr>
          <p:cNvPr id="38" name="组合 37"/>
          <p:cNvGrpSpPr/>
          <p:nvPr/>
        </p:nvGrpSpPr>
        <p:grpSpPr>
          <a:xfrm>
            <a:off x="6454100" y="3861896"/>
            <a:ext cx="2259477" cy="1404658"/>
            <a:chOff x="3174921" y="3140960"/>
            <a:chExt cx="1721136" cy="1038350"/>
          </a:xfrm>
        </p:grpSpPr>
        <p:grpSp>
          <p:nvGrpSpPr>
            <p:cNvPr id="105" name="组合 104"/>
            <p:cNvGrpSpPr/>
            <p:nvPr/>
          </p:nvGrpSpPr>
          <p:grpSpPr>
            <a:xfrm>
              <a:off x="3174921" y="3140960"/>
              <a:ext cx="1721136" cy="1038350"/>
              <a:chOff x="4304043" y="1286668"/>
              <a:chExt cx="3837944" cy="2757793"/>
            </a:xfrm>
            <a:effectLst>
              <a:outerShdw blurRad="381000" dist="254000" dir="8100000" algn="tr" rotWithShape="0">
                <a:prstClr val="black">
                  <a:alpha val="40000"/>
                </a:prstClr>
              </a:outerShdw>
            </a:effectLst>
          </p:grpSpPr>
          <p:sp>
            <p:nvSpPr>
              <p:cNvPr id="107" name="圆角矩形 10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08" name="圆角矩形 107"/>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106" name="椭圆 105"/>
            <p:cNvSpPr/>
            <p:nvPr/>
          </p:nvSpPr>
          <p:spPr>
            <a:xfrm>
              <a:off x="3318757" y="3275653"/>
              <a:ext cx="279463" cy="279463"/>
            </a:xfrm>
            <a:prstGeom prst="ellipse">
              <a:avLst/>
            </a:prstGeom>
            <a:solidFill>
              <a:srgbClr val="005B9E"/>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09" name="TextBox 108"/>
            <p:cNvSpPr txBox="1"/>
            <p:nvPr/>
          </p:nvSpPr>
          <p:spPr>
            <a:xfrm>
              <a:off x="3598220" y="3271508"/>
              <a:ext cx="682025" cy="279765"/>
            </a:xfrm>
            <a:prstGeom prst="rect">
              <a:avLst/>
            </a:prstGeom>
            <a:noFill/>
            <a:effectLst/>
          </p:spPr>
          <p:txBody>
            <a:bodyPr wrap="none" rtlCol="0">
              <a:spAutoFit/>
            </a:bodyPr>
            <a:lstStyle/>
            <a:p>
              <a:r>
                <a:rPr lang="zh-CN" altLang="en-US" sz="1870" dirty="0" smtClean="0">
                  <a:solidFill>
                    <a:srgbClr val="163A5A"/>
                  </a:solidFill>
                  <a:latin typeface="方正兰亭细黑_GBK" panose="02000000000000000000" pitchFamily="2" charset="-122"/>
                  <a:ea typeface="方正兰亭细黑_GBK" panose="02000000000000000000" pitchFamily="2" charset="-122"/>
                </a:rPr>
                <a:t>原则三</a:t>
              </a:r>
              <a:endParaRPr lang="zh-CN" altLang="en-US" sz="1870" dirty="0">
                <a:solidFill>
                  <a:srgbClr val="163A5A"/>
                </a:solidFill>
                <a:latin typeface="方正兰亭细黑_GBK" panose="02000000000000000000" pitchFamily="2" charset="-122"/>
                <a:ea typeface="方正兰亭细黑_GBK" panose="02000000000000000000" pitchFamily="2" charset="-122"/>
              </a:endParaRPr>
            </a:p>
          </p:txBody>
        </p:sp>
      </p:grpSp>
      <p:sp>
        <p:nvSpPr>
          <p:cNvPr id="128" name="TextBox 127"/>
          <p:cNvSpPr txBox="1"/>
          <p:nvPr/>
        </p:nvSpPr>
        <p:spPr>
          <a:xfrm>
            <a:off x="4177588" y="5054968"/>
            <a:ext cx="1918671" cy="686435"/>
          </a:xfrm>
          <a:prstGeom prst="rect">
            <a:avLst/>
          </a:prstGeom>
          <a:noFill/>
        </p:spPr>
        <p:txBody>
          <a:bodyPr wrap="square" rtlCol="0">
            <a:spAutoFit/>
          </a:bodyPr>
          <a:lstStyle/>
          <a:p>
            <a:pPr>
              <a:lnSpc>
                <a:spcPct val="150000"/>
              </a:lnSpc>
            </a:pPr>
            <a:r>
              <a:rPr lang="zh-CN" altLang="en-US" sz="1285" dirty="0">
                <a:latin typeface="微软雅黑" panose="020B0503020204020204" pitchFamily="34" charset="-122"/>
                <a:ea typeface="微软雅黑" panose="020B0503020204020204" pitchFamily="34" charset="-122"/>
              </a:rPr>
              <a:t>系统安全</a:t>
            </a:r>
            <a:r>
              <a:rPr lang="zh-CN" altLang="en-US" sz="1285" dirty="0" smtClean="0">
                <a:latin typeface="微软雅黑" panose="020B0503020204020204" pitchFamily="34" charset="-122"/>
                <a:ea typeface="微软雅黑" panose="020B0503020204020204" pitchFamily="34" charset="-122"/>
              </a:rPr>
              <a:t>性</a:t>
            </a:r>
            <a:endParaRPr lang="en-US" altLang="zh-CN" sz="1285" dirty="0" smtClean="0">
              <a:latin typeface="微软雅黑" panose="020B0503020204020204" pitchFamily="34" charset="-122"/>
              <a:ea typeface="微软雅黑" panose="020B0503020204020204" pitchFamily="34" charset="-122"/>
            </a:endParaRPr>
          </a:p>
          <a:p>
            <a:pPr>
              <a:lnSpc>
                <a:spcPct val="150000"/>
              </a:lnSpc>
            </a:pPr>
            <a:r>
              <a:rPr lang="zh-CN" altLang="en-US" sz="1285" dirty="0">
                <a:latin typeface="微软雅黑" panose="020B0503020204020204" pitchFamily="34" charset="-122"/>
                <a:ea typeface="微软雅黑" panose="020B0503020204020204" pitchFamily="34" charset="-122"/>
              </a:rPr>
              <a:t>系统可扩展性</a:t>
            </a:r>
            <a:endParaRPr lang="en-US" altLang="zh-CN" sz="1285" dirty="0">
              <a:latin typeface="微软雅黑" panose="020B0503020204020204" pitchFamily="34" charset="-122"/>
              <a:ea typeface="微软雅黑" panose="020B0503020204020204" pitchFamily="34" charset="-122"/>
            </a:endParaRPr>
          </a:p>
        </p:txBody>
      </p:sp>
      <p:sp>
        <p:nvSpPr>
          <p:cNvPr id="129" name="TextBox 128"/>
          <p:cNvSpPr txBox="1"/>
          <p:nvPr/>
        </p:nvSpPr>
        <p:spPr>
          <a:xfrm>
            <a:off x="6971486" y="4448672"/>
            <a:ext cx="1655916" cy="686435"/>
          </a:xfrm>
          <a:prstGeom prst="rect">
            <a:avLst/>
          </a:prstGeom>
          <a:noFill/>
        </p:spPr>
        <p:txBody>
          <a:bodyPr wrap="square" rtlCol="0">
            <a:spAutoFit/>
          </a:bodyPr>
          <a:lstStyle/>
          <a:p>
            <a:pPr>
              <a:lnSpc>
                <a:spcPct val="150000"/>
              </a:lnSpc>
            </a:pPr>
            <a:r>
              <a:rPr lang="zh-CN" altLang="en-US" sz="1285" dirty="0">
                <a:latin typeface="微软雅黑" panose="020B0503020204020204" pitchFamily="34" charset="-122"/>
                <a:ea typeface="微软雅黑" panose="020B0503020204020204" pitchFamily="34" charset="-122"/>
              </a:rPr>
              <a:t>系统易维护</a:t>
            </a:r>
            <a:r>
              <a:rPr lang="zh-CN" altLang="en-US" sz="1285" dirty="0" smtClean="0">
                <a:latin typeface="微软雅黑" panose="020B0503020204020204" pitchFamily="34" charset="-122"/>
                <a:ea typeface="微软雅黑" panose="020B0503020204020204" pitchFamily="34" charset="-122"/>
              </a:rPr>
              <a:t>性</a:t>
            </a:r>
            <a:endParaRPr lang="en-US" altLang="zh-CN" sz="1285" dirty="0" smtClean="0">
              <a:latin typeface="微软雅黑" panose="020B0503020204020204" pitchFamily="34" charset="-122"/>
              <a:ea typeface="微软雅黑" panose="020B0503020204020204" pitchFamily="34" charset="-122"/>
            </a:endParaRPr>
          </a:p>
          <a:p>
            <a:pPr>
              <a:lnSpc>
                <a:spcPct val="150000"/>
              </a:lnSpc>
            </a:pPr>
            <a:r>
              <a:rPr lang="zh-CN" altLang="en-US" sz="1285" dirty="0">
                <a:latin typeface="微软雅黑" panose="020B0503020204020204" pitchFamily="34" charset="-122"/>
                <a:ea typeface="微软雅黑" panose="020B0503020204020204" pitchFamily="34" charset="-122"/>
              </a:rPr>
              <a:t>先进性</a:t>
            </a:r>
            <a:endParaRPr lang="en-US" altLang="zh-CN" sz="1285" dirty="0">
              <a:latin typeface="微软雅黑" panose="020B0503020204020204" pitchFamily="34" charset="-122"/>
              <a:ea typeface="微软雅黑" panose="020B0503020204020204" pitchFamily="34" charset="-122"/>
            </a:endParaRPr>
          </a:p>
        </p:txBody>
      </p:sp>
      <p:grpSp>
        <p:nvGrpSpPr>
          <p:cNvPr id="142" name="组合 141"/>
          <p:cNvGrpSpPr/>
          <p:nvPr/>
        </p:nvGrpSpPr>
        <p:grpSpPr>
          <a:xfrm>
            <a:off x="3942248" y="1563608"/>
            <a:ext cx="5563601" cy="1479186"/>
            <a:chOff x="4304043" y="1286668"/>
            <a:chExt cx="3837944" cy="2757793"/>
          </a:xfrm>
          <a:effectLst>
            <a:outerShdw blurRad="381000" dist="254000" dir="8100000" algn="tr" rotWithShape="0">
              <a:prstClr val="black">
                <a:alpha val="40000"/>
              </a:prstClr>
            </a:outerShdw>
          </a:effectLst>
        </p:grpSpPr>
        <p:sp>
          <p:nvSpPr>
            <p:cNvPr id="145" name="圆角矩形 144"/>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46" name="圆角矩形 145"/>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77" name="矩形 76"/>
          <p:cNvSpPr/>
          <p:nvPr/>
        </p:nvSpPr>
        <p:spPr>
          <a:xfrm>
            <a:off x="4458517" y="1612610"/>
            <a:ext cx="5346000" cy="1385570"/>
          </a:xfrm>
          <a:prstGeom prst="rect">
            <a:avLst/>
          </a:prstGeom>
        </p:spPr>
        <p:txBody>
          <a:bodyPr>
            <a:spAutoFit/>
          </a:bodyPr>
          <a:lstStyle/>
          <a:p>
            <a:pPr>
              <a:lnSpc>
                <a:spcPct val="150000"/>
              </a:lnSpc>
            </a:pPr>
            <a:r>
              <a:rPr lang="zh-CN" altLang="zh-CN" sz="1870" dirty="0">
                <a:solidFill>
                  <a:srgbClr val="163A5A"/>
                </a:solidFill>
                <a:latin typeface="方正兰亭细黑_GBK" panose="02000000000000000000" pitchFamily="2" charset="-122"/>
                <a:ea typeface="方正兰亭细黑_GBK" panose="02000000000000000000" pitchFamily="2" charset="-122"/>
              </a:rPr>
              <a:t>模式一</a:t>
            </a:r>
            <a:r>
              <a:rPr lang="zh-CN" altLang="zh-CN" sz="1405" dirty="0"/>
              <a:t>：</a:t>
            </a:r>
            <a:r>
              <a:rPr lang="zh-CN" altLang="zh-CN" sz="1405" dirty="0">
                <a:latin typeface="微软雅黑" panose="020B0503020204020204" pitchFamily="34" charset="-122"/>
                <a:ea typeface="微软雅黑" panose="020B0503020204020204" pitchFamily="34" charset="-122"/>
              </a:rPr>
              <a:t>单向感应式 （读卡器＋控制器＋出门按钮＋电锁</a:t>
            </a:r>
            <a:r>
              <a:rPr lang="zh-CN" altLang="zh-CN" sz="1405" dirty="0" smtClean="0">
                <a:latin typeface="微软雅黑" panose="020B0503020204020204" pitchFamily="34" charset="-122"/>
                <a:ea typeface="微软雅黑" panose="020B0503020204020204" pitchFamily="34" charset="-122"/>
              </a:rPr>
              <a:t>）</a:t>
            </a:r>
            <a:endParaRPr lang="en-US" altLang="zh-CN" sz="1405" dirty="0" smtClean="0">
              <a:latin typeface="微软雅黑" panose="020B0503020204020204" pitchFamily="34" charset="-122"/>
              <a:ea typeface="微软雅黑" panose="020B0503020204020204" pitchFamily="34" charset="-122"/>
            </a:endParaRPr>
          </a:p>
          <a:p>
            <a:pPr>
              <a:lnSpc>
                <a:spcPct val="150000"/>
              </a:lnSpc>
            </a:pPr>
            <a:r>
              <a:rPr lang="zh-CN" altLang="zh-CN" sz="1870" dirty="0">
                <a:solidFill>
                  <a:srgbClr val="163A5A"/>
                </a:solidFill>
                <a:latin typeface="方正兰亭细黑_GBK" panose="02000000000000000000" pitchFamily="2" charset="-122"/>
                <a:ea typeface="方正兰亭细黑_GBK" panose="02000000000000000000" pitchFamily="2" charset="-122"/>
              </a:rPr>
              <a:t>模式二</a:t>
            </a:r>
            <a:r>
              <a:rPr lang="zh-CN" altLang="zh-CN" sz="1405" dirty="0"/>
              <a:t>：</a:t>
            </a:r>
            <a:r>
              <a:rPr lang="zh-CN" altLang="zh-CN" sz="1405" dirty="0">
                <a:latin typeface="微软雅黑" panose="020B0503020204020204" pitchFamily="34" charset="-122"/>
                <a:ea typeface="微软雅黑" panose="020B0503020204020204" pitchFamily="34" charset="-122"/>
              </a:rPr>
              <a:t>双向感应式 （读卡器＋控制器＋读卡器＋电锁</a:t>
            </a:r>
            <a:r>
              <a:rPr lang="zh-CN" altLang="zh-CN" sz="1405" dirty="0" smtClean="0">
                <a:latin typeface="微软雅黑" panose="020B0503020204020204" pitchFamily="34" charset="-122"/>
                <a:ea typeface="微软雅黑" panose="020B0503020204020204" pitchFamily="34" charset="-122"/>
              </a:rPr>
              <a:t>）</a:t>
            </a:r>
            <a:endParaRPr lang="en-US" altLang="zh-CN" sz="1405" dirty="0" smtClean="0">
              <a:latin typeface="微软雅黑" panose="020B0503020204020204" pitchFamily="34" charset="-122"/>
              <a:ea typeface="微软雅黑" panose="020B0503020204020204" pitchFamily="34" charset="-122"/>
            </a:endParaRPr>
          </a:p>
          <a:p>
            <a:pPr>
              <a:lnSpc>
                <a:spcPct val="150000"/>
              </a:lnSpc>
            </a:pPr>
            <a:r>
              <a:rPr lang="zh-CN" altLang="zh-CN" sz="1870" dirty="0">
                <a:solidFill>
                  <a:srgbClr val="163A5A"/>
                </a:solidFill>
                <a:latin typeface="方正兰亭细黑_GBK" panose="02000000000000000000" pitchFamily="2" charset="-122"/>
                <a:ea typeface="方正兰亭细黑_GBK" panose="02000000000000000000" pitchFamily="2" charset="-122"/>
              </a:rPr>
              <a:t>模式三</a:t>
            </a:r>
            <a:r>
              <a:rPr lang="zh-CN" altLang="zh-CN" sz="1405" dirty="0"/>
              <a:t>：</a:t>
            </a:r>
            <a:r>
              <a:rPr lang="zh-CN" altLang="zh-CN" sz="1405" dirty="0">
                <a:latin typeface="微软雅黑" panose="020B0503020204020204" pitchFamily="34" charset="-122"/>
                <a:ea typeface="微软雅黑" panose="020B0503020204020204" pitchFamily="34" charset="-122"/>
              </a:rPr>
              <a:t>卡＋密码 </a:t>
            </a:r>
            <a:r>
              <a:rPr lang="zh-CN" altLang="en-US" sz="1405" dirty="0">
                <a:latin typeface="微软雅黑" panose="020B0503020204020204" pitchFamily="34" charset="-122"/>
                <a:ea typeface="微软雅黑" panose="020B0503020204020204" pitchFamily="34" charset="-122"/>
              </a:rPr>
              <a:t>式</a:t>
            </a:r>
            <a:endParaRPr lang="zh-CN" altLang="zh-CN" sz="1405" dirty="0">
              <a:latin typeface="微软雅黑" panose="020B0503020204020204" pitchFamily="34" charset="-122"/>
              <a:ea typeface="微软雅黑" panose="020B0503020204020204" pitchFamily="34" charset="-122"/>
            </a:endParaRPr>
          </a:p>
        </p:txBody>
      </p:sp>
      <p:sp>
        <p:nvSpPr>
          <p:cNvPr id="147" name="椭圆 146"/>
          <p:cNvSpPr/>
          <p:nvPr/>
        </p:nvSpPr>
        <p:spPr>
          <a:xfrm>
            <a:off x="4121173" y="1744293"/>
            <a:ext cx="326774" cy="326774"/>
          </a:xfrm>
          <a:prstGeom prst="ellipse">
            <a:avLst/>
          </a:prstGeom>
          <a:solidFill>
            <a:srgbClr val="005B9E"/>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500" fill="hold"/>
                                        <p:tgtEl>
                                          <p:spTgt spid="47"/>
                                        </p:tgtEl>
                                        <p:attrNameLst>
                                          <p:attrName>ppt_w</p:attrName>
                                        </p:attrNameLst>
                                      </p:cBhvr>
                                      <p:tavLst>
                                        <p:tav tm="0">
                                          <p:val>
                                            <p:fltVal val="0"/>
                                          </p:val>
                                        </p:tav>
                                        <p:tav tm="100000">
                                          <p:val>
                                            <p:strVal val="#ppt_w"/>
                                          </p:val>
                                        </p:tav>
                                      </p:tavLst>
                                    </p:anim>
                                    <p:anim calcmode="lin" valueType="num">
                                      <p:cBhvr>
                                        <p:cTn id="13" dur="500" fill="hold"/>
                                        <p:tgtEl>
                                          <p:spTgt spid="47"/>
                                        </p:tgtEl>
                                        <p:attrNameLst>
                                          <p:attrName>ppt_h</p:attrName>
                                        </p:attrNameLst>
                                      </p:cBhvr>
                                      <p:tavLst>
                                        <p:tav tm="0">
                                          <p:val>
                                            <p:fltVal val="0"/>
                                          </p:val>
                                        </p:tav>
                                        <p:tav tm="100000">
                                          <p:val>
                                            <p:strVal val="#ppt_h"/>
                                          </p:val>
                                        </p:tav>
                                      </p:tavLst>
                                    </p:anim>
                                    <p:animEffect transition="in" filter="fade">
                                      <p:cBhvr>
                                        <p:cTn id="14" dur="500"/>
                                        <p:tgtEl>
                                          <p:spTgt spid="47"/>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48"/>
                                        </p:tgtEl>
                                        <p:attrNameLst>
                                          <p:attrName>style.visibility</p:attrName>
                                        </p:attrNameLst>
                                      </p:cBhvr>
                                      <p:to>
                                        <p:strVal val="visible"/>
                                      </p:to>
                                    </p:set>
                                    <p:anim calcmode="lin" valueType="num">
                                      <p:cBhvr>
                                        <p:cTn id="17" dur="500" fill="hold"/>
                                        <p:tgtEl>
                                          <p:spTgt spid="48"/>
                                        </p:tgtEl>
                                        <p:attrNameLst>
                                          <p:attrName>ppt_w</p:attrName>
                                        </p:attrNameLst>
                                      </p:cBhvr>
                                      <p:tavLst>
                                        <p:tav tm="0">
                                          <p:val>
                                            <p:fltVal val="0"/>
                                          </p:val>
                                        </p:tav>
                                        <p:tav tm="100000">
                                          <p:val>
                                            <p:strVal val="#ppt_w"/>
                                          </p:val>
                                        </p:tav>
                                      </p:tavLst>
                                    </p:anim>
                                    <p:anim calcmode="lin" valueType="num">
                                      <p:cBhvr>
                                        <p:cTn id="18" dur="500" fill="hold"/>
                                        <p:tgtEl>
                                          <p:spTgt spid="48"/>
                                        </p:tgtEl>
                                        <p:attrNameLst>
                                          <p:attrName>ppt_h</p:attrName>
                                        </p:attrNameLst>
                                      </p:cBhvr>
                                      <p:tavLst>
                                        <p:tav tm="0">
                                          <p:val>
                                            <p:fltVal val="0"/>
                                          </p:val>
                                        </p:tav>
                                        <p:tav tm="100000">
                                          <p:val>
                                            <p:strVal val="#ppt_h"/>
                                          </p:val>
                                        </p:tav>
                                      </p:tavLst>
                                    </p:anim>
                                    <p:animEffect transition="in" filter="fade">
                                      <p:cBhvr>
                                        <p:cTn id="19" dur="500"/>
                                        <p:tgtEl>
                                          <p:spTgt spid="48"/>
                                        </p:tgtEl>
                                      </p:cBhvr>
                                    </p:animEffect>
                                  </p:childTnLst>
                                </p:cTn>
                              </p:par>
                              <p:par>
                                <p:cTn id="20" presetID="53" presetClass="entr" presetSubtype="16"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00" fill="hold"/>
                                        <p:tgtEl>
                                          <p:spTgt spid="49"/>
                                        </p:tgtEl>
                                        <p:attrNameLst>
                                          <p:attrName>ppt_w</p:attrName>
                                        </p:attrNameLst>
                                      </p:cBhvr>
                                      <p:tavLst>
                                        <p:tav tm="0">
                                          <p:val>
                                            <p:fltVal val="0"/>
                                          </p:val>
                                        </p:tav>
                                        <p:tav tm="100000">
                                          <p:val>
                                            <p:strVal val="#ppt_w"/>
                                          </p:val>
                                        </p:tav>
                                      </p:tavLst>
                                    </p:anim>
                                    <p:anim calcmode="lin" valueType="num">
                                      <p:cBhvr>
                                        <p:cTn id="23" dur="500" fill="hold"/>
                                        <p:tgtEl>
                                          <p:spTgt spid="49"/>
                                        </p:tgtEl>
                                        <p:attrNameLst>
                                          <p:attrName>ppt_h</p:attrName>
                                        </p:attrNameLst>
                                      </p:cBhvr>
                                      <p:tavLst>
                                        <p:tav tm="0">
                                          <p:val>
                                            <p:fltVal val="0"/>
                                          </p:val>
                                        </p:tav>
                                        <p:tav tm="100000">
                                          <p:val>
                                            <p:strVal val="#ppt_h"/>
                                          </p:val>
                                        </p:tav>
                                      </p:tavLst>
                                    </p:anim>
                                    <p:animEffect transition="in" filter="fade">
                                      <p:cBhvr>
                                        <p:cTn id="24" dur="500"/>
                                        <p:tgtEl>
                                          <p:spTgt spid="49"/>
                                        </p:tgtEl>
                                      </p:cBhvr>
                                    </p:animEffect>
                                  </p:childTnLst>
                                </p:cTn>
                              </p:par>
                              <p:par>
                                <p:cTn id="25" presetID="53" presetClass="entr" presetSubtype="16" fill="hold" nodeType="withEffect">
                                  <p:stCondLst>
                                    <p:cond delay="400"/>
                                  </p:stCondLst>
                                  <p:childTnLst>
                                    <p:set>
                                      <p:cBhvr>
                                        <p:cTn id="26" dur="1" fill="hold">
                                          <p:stCondLst>
                                            <p:cond delay="0"/>
                                          </p:stCondLst>
                                        </p:cTn>
                                        <p:tgtEl>
                                          <p:spTgt spid="52"/>
                                        </p:tgtEl>
                                        <p:attrNameLst>
                                          <p:attrName>style.visibility</p:attrName>
                                        </p:attrNameLst>
                                      </p:cBhvr>
                                      <p:to>
                                        <p:strVal val="visible"/>
                                      </p:to>
                                    </p:set>
                                    <p:anim calcmode="lin" valueType="num">
                                      <p:cBhvr>
                                        <p:cTn id="27" dur="500" fill="hold"/>
                                        <p:tgtEl>
                                          <p:spTgt spid="52"/>
                                        </p:tgtEl>
                                        <p:attrNameLst>
                                          <p:attrName>ppt_w</p:attrName>
                                        </p:attrNameLst>
                                      </p:cBhvr>
                                      <p:tavLst>
                                        <p:tav tm="0">
                                          <p:val>
                                            <p:fltVal val="0"/>
                                          </p:val>
                                        </p:tav>
                                        <p:tav tm="100000">
                                          <p:val>
                                            <p:strVal val="#ppt_w"/>
                                          </p:val>
                                        </p:tav>
                                      </p:tavLst>
                                    </p:anim>
                                    <p:anim calcmode="lin" valueType="num">
                                      <p:cBhvr>
                                        <p:cTn id="28" dur="500" fill="hold"/>
                                        <p:tgtEl>
                                          <p:spTgt spid="52"/>
                                        </p:tgtEl>
                                        <p:attrNameLst>
                                          <p:attrName>ppt_h</p:attrName>
                                        </p:attrNameLst>
                                      </p:cBhvr>
                                      <p:tavLst>
                                        <p:tav tm="0">
                                          <p:val>
                                            <p:fltVal val="0"/>
                                          </p:val>
                                        </p:tav>
                                        <p:tav tm="100000">
                                          <p:val>
                                            <p:strVal val="#ppt_h"/>
                                          </p:val>
                                        </p:tav>
                                      </p:tavLst>
                                    </p:anim>
                                    <p:animEffect transition="in" filter="fade">
                                      <p:cBhvr>
                                        <p:cTn id="29" dur="500"/>
                                        <p:tgtEl>
                                          <p:spTgt spid="52"/>
                                        </p:tgtEl>
                                      </p:cBhvr>
                                    </p:animEffect>
                                  </p:childTnLst>
                                </p:cTn>
                              </p:par>
                              <p:par>
                                <p:cTn id="30" presetID="53" presetClass="entr" presetSubtype="16" fill="hold" nodeType="withEffect">
                                  <p:stCondLst>
                                    <p:cond delay="200"/>
                                  </p:stCondLst>
                                  <p:childTnLst>
                                    <p:set>
                                      <p:cBhvr>
                                        <p:cTn id="31" dur="1" fill="hold">
                                          <p:stCondLst>
                                            <p:cond delay="0"/>
                                          </p:stCondLst>
                                        </p:cTn>
                                        <p:tgtEl>
                                          <p:spTgt spid="55"/>
                                        </p:tgtEl>
                                        <p:attrNameLst>
                                          <p:attrName>style.visibility</p:attrName>
                                        </p:attrNameLst>
                                      </p:cBhvr>
                                      <p:to>
                                        <p:strVal val="visible"/>
                                      </p:to>
                                    </p:set>
                                    <p:anim calcmode="lin" valueType="num">
                                      <p:cBhvr>
                                        <p:cTn id="32" dur="500" fill="hold"/>
                                        <p:tgtEl>
                                          <p:spTgt spid="55"/>
                                        </p:tgtEl>
                                        <p:attrNameLst>
                                          <p:attrName>ppt_w</p:attrName>
                                        </p:attrNameLst>
                                      </p:cBhvr>
                                      <p:tavLst>
                                        <p:tav tm="0">
                                          <p:val>
                                            <p:fltVal val="0"/>
                                          </p:val>
                                        </p:tav>
                                        <p:tav tm="100000">
                                          <p:val>
                                            <p:strVal val="#ppt_w"/>
                                          </p:val>
                                        </p:tav>
                                      </p:tavLst>
                                    </p:anim>
                                    <p:anim calcmode="lin" valueType="num">
                                      <p:cBhvr>
                                        <p:cTn id="33" dur="500" fill="hold"/>
                                        <p:tgtEl>
                                          <p:spTgt spid="55"/>
                                        </p:tgtEl>
                                        <p:attrNameLst>
                                          <p:attrName>ppt_h</p:attrName>
                                        </p:attrNameLst>
                                      </p:cBhvr>
                                      <p:tavLst>
                                        <p:tav tm="0">
                                          <p:val>
                                            <p:fltVal val="0"/>
                                          </p:val>
                                        </p:tav>
                                        <p:tav tm="100000">
                                          <p:val>
                                            <p:strVal val="#ppt_h"/>
                                          </p:val>
                                        </p:tav>
                                      </p:tavLst>
                                    </p:anim>
                                    <p:animEffect transition="in" filter="fade">
                                      <p:cBhvr>
                                        <p:cTn id="34" dur="500"/>
                                        <p:tgtEl>
                                          <p:spTgt spid="55"/>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58"/>
                                        </p:tgtEl>
                                        <p:attrNameLst>
                                          <p:attrName>style.visibility</p:attrName>
                                        </p:attrNameLst>
                                      </p:cBhvr>
                                      <p:to>
                                        <p:strVal val="visible"/>
                                      </p:to>
                                    </p:set>
                                    <p:anim calcmode="lin" valueType="num">
                                      <p:cBhvr>
                                        <p:cTn id="37" dur="500" fill="hold"/>
                                        <p:tgtEl>
                                          <p:spTgt spid="58"/>
                                        </p:tgtEl>
                                        <p:attrNameLst>
                                          <p:attrName>ppt_w</p:attrName>
                                        </p:attrNameLst>
                                      </p:cBhvr>
                                      <p:tavLst>
                                        <p:tav tm="0">
                                          <p:val>
                                            <p:fltVal val="0"/>
                                          </p:val>
                                        </p:tav>
                                        <p:tav tm="100000">
                                          <p:val>
                                            <p:strVal val="#ppt_w"/>
                                          </p:val>
                                        </p:tav>
                                      </p:tavLst>
                                    </p:anim>
                                    <p:anim calcmode="lin" valueType="num">
                                      <p:cBhvr>
                                        <p:cTn id="38" dur="500" fill="hold"/>
                                        <p:tgtEl>
                                          <p:spTgt spid="58"/>
                                        </p:tgtEl>
                                        <p:attrNameLst>
                                          <p:attrName>ppt_h</p:attrName>
                                        </p:attrNameLst>
                                      </p:cBhvr>
                                      <p:tavLst>
                                        <p:tav tm="0">
                                          <p:val>
                                            <p:fltVal val="0"/>
                                          </p:val>
                                        </p:tav>
                                        <p:tav tm="100000">
                                          <p:val>
                                            <p:strVal val="#ppt_h"/>
                                          </p:val>
                                        </p:tav>
                                      </p:tavLst>
                                    </p:anim>
                                    <p:animEffect transition="in" filter="fade">
                                      <p:cBhvr>
                                        <p:cTn id="39" dur="500"/>
                                        <p:tgtEl>
                                          <p:spTgt spid="5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 calcmode="lin" valueType="num">
                                      <p:cBhvr>
                                        <p:cTn id="42" dur="500" fill="hold"/>
                                        <p:tgtEl>
                                          <p:spTgt spid="59"/>
                                        </p:tgtEl>
                                        <p:attrNameLst>
                                          <p:attrName>ppt_w</p:attrName>
                                        </p:attrNameLst>
                                      </p:cBhvr>
                                      <p:tavLst>
                                        <p:tav tm="0">
                                          <p:val>
                                            <p:fltVal val="0"/>
                                          </p:val>
                                        </p:tav>
                                        <p:tav tm="100000">
                                          <p:val>
                                            <p:strVal val="#ppt_w"/>
                                          </p:val>
                                        </p:tav>
                                      </p:tavLst>
                                    </p:anim>
                                    <p:anim calcmode="lin" valueType="num">
                                      <p:cBhvr>
                                        <p:cTn id="43" dur="500" fill="hold"/>
                                        <p:tgtEl>
                                          <p:spTgt spid="59"/>
                                        </p:tgtEl>
                                        <p:attrNameLst>
                                          <p:attrName>ppt_h</p:attrName>
                                        </p:attrNameLst>
                                      </p:cBhvr>
                                      <p:tavLst>
                                        <p:tav tm="0">
                                          <p:val>
                                            <p:fltVal val="0"/>
                                          </p:val>
                                        </p:tav>
                                        <p:tav tm="100000">
                                          <p:val>
                                            <p:strVal val="#ppt_h"/>
                                          </p:val>
                                        </p:tav>
                                      </p:tavLst>
                                    </p:anim>
                                    <p:animEffect transition="in" filter="fade">
                                      <p:cBhvr>
                                        <p:cTn id="44" dur="500"/>
                                        <p:tgtEl>
                                          <p:spTgt spid="59"/>
                                        </p:tgtEl>
                                      </p:cBhvr>
                                    </p:animEffect>
                                  </p:childTnLst>
                                </p:cTn>
                              </p:par>
                              <p:par>
                                <p:cTn id="45" presetID="53" presetClass="entr" presetSubtype="16" fill="hold" nodeType="withEffect">
                                  <p:stCondLst>
                                    <p:cond delay="400"/>
                                  </p:stCondLst>
                                  <p:childTnLst>
                                    <p:set>
                                      <p:cBhvr>
                                        <p:cTn id="46" dur="1" fill="hold">
                                          <p:stCondLst>
                                            <p:cond delay="0"/>
                                          </p:stCondLst>
                                        </p:cTn>
                                        <p:tgtEl>
                                          <p:spTgt spid="60"/>
                                        </p:tgtEl>
                                        <p:attrNameLst>
                                          <p:attrName>style.visibility</p:attrName>
                                        </p:attrNameLst>
                                      </p:cBhvr>
                                      <p:to>
                                        <p:strVal val="visible"/>
                                      </p:to>
                                    </p:set>
                                    <p:anim calcmode="lin" valueType="num">
                                      <p:cBhvr>
                                        <p:cTn id="47" dur="500" fill="hold"/>
                                        <p:tgtEl>
                                          <p:spTgt spid="60"/>
                                        </p:tgtEl>
                                        <p:attrNameLst>
                                          <p:attrName>ppt_w</p:attrName>
                                        </p:attrNameLst>
                                      </p:cBhvr>
                                      <p:tavLst>
                                        <p:tav tm="0">
                                          <p:val>
                                            <p:fltVal val="0"/>
                                          </p:val>
                                        </p:tav>
                                        <p:tav tm="100000">
                                          <p:val>
                                            <p:strVal val="#ppt_w"/>
                                          </p:val>
                                        </p:tav>
                                      </p:tavLst>
                                    </p:anim>
                                    <p:anim calcmode="lin" valueType="num">
                                      <p:cBhvr>
                                        <p:cTn id="48" dur="500" fill="hold"/>
                                        <p:tgtEl>
                                          <p:spTgt spid="60"/>
                                        </p:tgtEl>
                                        <p:attrNameLst>
                                          <p:attrName>ppt_h</p:attrName>
                                        </p:attrNameLst>
                                      </p:cBhvr>
                                      <p:tavLst>
                                        <p:tav tm="0">
                                          <p:val>
                                            <p:fltVal val="0"/>
                                          </p:val>
                                        </p:tav>
                                        <p:tav tm="100000">
                                          <p:val>
                                            <p:strVal val="#ppt_h"/>
                                          </p:val>
                                        </p:tav>
                                      </p:tavLst>
                                    </p:anim>
                                    <p:animEffect transition="in" filter="fade">
                                      <p:cBhvr>
                                        <p:cTn id="49" dur="500"/>
                                        <p:tgtEl>
                                          <p:spTgt spid="60"/>
                                        </p:tgtEl>
                                      </p:cBhvr>
                                    </p:animEffect>
                                  </p:childTnLst>
                                </p:cTn>
                              </p:par>
                              <p:par>
                                <p:cTn id="50" presetID="53" presetClass="entr" presetSubtype="16" fill="hold" grpId="0" nodeType="withEffect">
                                  <p:stCondLst>
                                    <p:cond delay="400"/>
                                  </p:stCondLst>
                                  <p:childTnLst>
                                    <p:set>
                                      <p:cBhvr>
                                        <p:cTn id="51" dur="1" fill="hold">
                                          <p:stCondLst>
                                            <p:cond delay="0"/>
                                          </p:stCondLst>
                                        </p:cTn>
                                        <p:tgtEl>
                                          <p:spTgt spid="63"/>
                                        </p:tgtEl>
                                        <p:attrNameLst>
                                          <p:attrName>style.visibility</p:attrName>
                                        </p:attrNameLst>
                                      </p:cBhvr>
                                      <p:to>
                                        <p:strVal val="visible"/>
                                      </p:to>
                                    </p:set>
                                    <p:anim calcmode="lin" valueType="num">
                                      <p:cBhvr>
                                        <p:cTn id="52" dur="500" fill="hold"/>
                                        <p:tgtEl>
                                          <p:spTgt spid="63"/>
                                        </p:tgtEl>
                                        <p:attrNameLst>
                                          <p:attrName>ppt_w</p:attrName>
                                        </p:attrNameLst>
                                      </p:cBhvr>
                                      <p:tavLst>
                                        <p:tav tm="0">
                                          <p:val>
                                            <p:fltVal val="0"/>
                                          </p:val>
                                        </p:tav>
                                        <p:tav tm="100000">
                                          <p:val>
                                            <p:strVal val="#ppt_w"/>
                                          </p:val>
                                        </p:tav>
                                      </p:tavLst>
                                    </p:anim>
                                    <p:anim calcmode="lin" valueType="num">
                                      <p:cBhvr>
                                        <p:cTn id="53" dur="500" fill="hold"/>
                                        <p:tgtEl>
                                          <p:spTgt spid="63"/>
                                        </p:tgtEl>
                                        <p:attrNameLst>
                                          <p:attrName>ppt_h</p:attrName>
                                        </p:attrNameLst>
                                      </p:cBhvr>
                                      <p:tavLst>
                                        <p:tav tm="0">
                                          <p:val>
                                            <p:fltVal val="0"/>
                                          </p:val>
                                        </p:tav>
                                        <p:tav tm="100000">
                                          <p:val>
                                            <p:strVal val="#ppt_h"/>
                                          </p:val>
                                        </p:tav>
                                      </p:tavLst>
                                    </p:anim>
                                    <p:animEffect transition="in" filter="fade">
                                      <p:cBhvr>
                                        <p:cTn id="54" dur="500"/>
                                        <p:tgtEl>
                                          <p:spTgt spid="63"/>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64"/>
                                        </p:tgtEl>
                                        <p:attrNameLst>
                                          <p:attrName>style.visibility</p:attrName>
                                        </p:attrNameLst>
                                      </p:cBhvr>
                                      <p:to>
                                        <p:strVal val="visible"/>
                                      </p:to>
                                    </p:set>
                                    <p:anim calcmode="lin" valueType="num">
                                      <p:cBhvr>
                                        <p:cTn id="57" dur="500" fill="hold"/>
                                        <p:tgtEl>
                                          <p:spTgt spid="64"/>
                                        </p:tgtEl>
                                        <p:attrNameLst>
                                          <p:attrName>ppt_w</p:attrName>
                                        </p:attrNameLst>
                                      </p:cBhvr>
                                      <p:tavLst>
                                        <p:tav tm="0">
                                          <p:val>
                                            <p:fltVal val="0"/>
                                          </p:val>
                                        </p:tav>
                                        <p:tav tm="100000">
                                          <p:val>
                                            <p:strVal val="#ppt_w"/>
                                          </p:val>
                                        </p:tav>
                                      </p:tavLst>
                                    </p:anim>
                                    <p:anim calcmode="lin" valueType="num">
                                      <p:cBhvr>
                                        <p:cTn id="58" dur="500" fill="hold"/>
                                        <p:tgtEl>
                                          <p:spTgt spid="64"/>
                                        </p:tgtEl>
                                        <p:attrNameLst>
                                          <p:attrName>ppt_h</p:attrName>
                                        </p:attrNameLst>
                                      </p:cBhvr>
                                      <p:tavLst>
                                        <p:tav tm="0">
                                          <p:val>
                                            <p:fltVal val="0"/>
                                          </p:val>
                                        </p:tav>
                                        <p:tav tm="100000">
                                          <p:val>
                                            <p:strVal val="#ppt_h"/>
                                          </p:val>
                                        </p:tav>
                                      </p:tavLst>
                                    </p:anim>
                                    <p:animEffect transition="in" filter="fade">
                                      <p:cBhvr>
                                        <p:cTn id="59" dur="500"/>
                                        <p:tgtEl>
                                          <p:spTgt spid="64"/>
                                        </p:tgtEl>
                                      </p:cBhvr>
                                    </p:animEffect>
                                  </p:childTnLst>
                                </p:cTn>
                              </p:par>
                              <p:par>
                                <p:cTn id="60" presetID="53" presetClass="entr" presetSubtype="16" fill="hold" nodeType="withEffect">
                                  <p:stCondLst>
                                    <p:cond delay="400"/>
                                  </p:stCondLst>
                                  <p:childTnLst>
                                    <p:set>
                                      <p:cBhvr>
                                        <p:cTn id="61" dur="1" fill="hold">
                                          <p:stCondLst>
                                            <p:cond delay="0"/>
                                          </p:stCondLst>
                                        </p:cTn>
                                        <p:tgtEl>
                                          <p:spTgt spid="65"/>
                                        </p:tgtEl>
                                        <p:attrNameLst>
                                          <p:attrName>style.visibility</p:attrName>
                                        </p:attrNameLst>
                                      </p:cBhvr>
                                      <p:to>
                                        <p:strVal val="visible"/>
                                      </p:to>
                                    </p:set>
                                    <p:anim calcmode="lin" valueType="num">
                                      <p:cBhvr>
                                        <p:cTn id="62" dur="500" fill="hold"/>
                                        <p:tgtEl>
                                          <p:spTgt spid="65"/>
                                        </p:tgtEl>
                                        <p:attrNameLst>
                                          <p:attrName>ppt_w</p:attrName>
                                        </p:attrNameLst>
                                      </p:cBhvr>
                                      <p:tavLst>
                                        <p:tav tm="0">
                                          <p:val>
                                            <p:fltVal val="0"/>
                                          </p:val>
                                        </p:tav>
                                        <p:tav tm="100000">
                                          <p:val>
                                            <p:strVal val="#ppt_w"/>
                                          </p:val>
                                        </p:tav>
                                      </p:tavLst>
                                    </p:anim>
                                    <p:anim calcmode="lin" valueType="num">
                                      <p:cBhvr>
                                        <p:cTn id="63" dur="500" fill="hold"/>
                                        <p:tgtEl>
                                          <p:spTgt spid="65"/>
                                        </p:tgtEl>
                                        <p:attrNameLst>
                                          <p:attrName>ppt_h</p:attrName>
                                        </p:attrNameLst>
                                      </p:cBhvr>
                                      <p:tavLst>
                                        <p:tav tm="0">
                                          <p:val>
                                            <p:fltVal val="0"/>
                                          </p:val>
                                        </p:tav>
                                        <p:tav tm="100000">
                                          <p:val>
                                            <p:strVal val="#ppt_h"/>
                                          </p:val>
                                        </p:tav>
                                      </p:tavLst>
                                    </p:anim>
                                    <p:animEffect transition="in" filter="fade">
                                      <p:cBhvr>
                                        <p:cTn id="64" dur="500"/>
                                        <p:tgtEl>
                                          <p:spTgt spid="65"/>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p:cTn id="69" dur="500" fill="hold"/>
                                        <p:tgtEl>
                                          <p:spTgt spid="3"/>
                                        </p:tgtEl>
                                        <p:attrNameLst>
                                          <p:attrName>ppt_w</p:attrName>
                                        </p:attrNameLst>
                                      </p:cBhvr>
                                      <p:tavLst>
                                        <p:tav tm="0">
                                          <p:val>
                                            <p:fltVal val="0"/>
                                          </p:val>
                                        </p:tav>
                                        <p:tav tm="100000">
                                          <p:val>
                                            <p:strVal val="#ppt_w"/>
                                          </p:val>
                                        </p:tav>
                                      </p:tavLst>
                                    </p:anim>
                                    <p:anim calcmode="lin" valueType="num">
                                      <p:cBhvr>
                                        <p:cTn id="70" dur="500" fill="hold"/>
                                        <p:tgtEl>
                                          <p:spTgt spid="3"/>
                                        </p:tgtEl>
                                        <p:attrNameLst>
                                          <p:attrName>ppt_h</p:attrName>
                                        </p:attrNameLst>
                                      </p:cBhvr>
                                      <p:tavLst>
                                        <p:tav tm="0">
                                          <p:val>
                                            <p:fltVal val="0"/>
                                          </p:val>
                                        </p:tav>
                                        <p:tav tm="100000">
                                          <p:val>
                                            <p:strVal val="#ppt_h"/>
                                          </p:val>
                                        </p:tav>
                                      </p:tavLst>
                                    </p:anim>
                                    <p:animEffect transition="in" filter="fade">
                                      <p:cBhvr>
                                        <p:cTn id="71" dur="500"/>
                                        <p:tgtEl>
                                          <p:spTgt spid="3"/>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12" fill="hold" nodeType="clickEffect">
                                  <p:stCondLst>
                                    <p:cond delay="0"/>
                                  </p:stCondLst>
                                  <p:childTnLst>
                                    <p:set>
                                      <p:cBhvr>
                                        <p:cTn id="75" dur="1" fill="hold">
                                          <p:stCondLst>
                                            <p:cond delay="0"/>
                                          </p:stCondLst>
                                        </p:cTn>
                                        <p:tgtEl>
                                          <p:spTgt spid="36"/>
                                        </p:tgtEl>
                                        <p:attrNameLst>
                                          <p:attrName>style.visibility</p:attrName>
                                        </p:attrNameLst>
                                      </p:cBhvr>
                                      <p:to>
                                        <p:strVal val="visible"/>
                                      </p:to>
                                    </p:set>
                                    <p:anim calcmode="lin" valueType="num">
                                      <p:cBhvr additive="base">
                                        <p:cTn id="76" dur="500" fill="hold"/>
                                        <p:tgtEl>
                                          <p:spTgt spid="36"/>
                                        </p:tgtEl>
                                        <p:attrNameLst>
                                          <p:attrName>ppt_x</p:attrName>
                                        </p:attrNameLst>
                                      </p:cBhvr>
                                      <p:tavLst>
                                        <p:tav tm="0">
                                          <p:val>
                                            <p:strVal val="0-#ppt_w/2"/>
                                          </p:val>
                                        </p:tav>
                                        <p:tav tm="100000">
                                          <p:val>
                                            <p:strVal val="#ppt_x"/>
                                          </p:val>
                                        </p:tav>
                                      </p:tavLst>
                                    </p:anim>
                                    <p:anim calcmode="lin" valueType="num">
                                      <p:cBhvr additive="base">
                                        <p:cTn id="77" dur="500" fill="hold"/>
                                        <p:tgtEl>
                                          <p:spTgt spid="36"/>
                                        </p:tgtEl>
                                        <p:attrNameLst>
                                          <p:attrName>ppt_y</p:attrName>
                                        </p:attrNameLst>
                                      </p:cBhvr>
                                      <p:tavLst>
                                        <p:tav tm="0">
                                          <p:val>
                                            <p:strVal val="1+#ppt_h/2"/>
                                          </p:val>
                                        </p:tav>
                                        <p:tav tm="100000">
                                          <p:val>
                                            <p:strVal val="#ppt_y"/>
                                          </p:val>
                                        </p:tav>
                                      </p:tavLst>
                                    </p:anim>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68"/>
                                        </p:tgtEl>
                                        <p:attrNameLst>
                                          <p:attrName>style.visibility</p:attrName>
                                        </p:attrNameLst>
                                      </p:cBhvr>
                                      <p:to>
                                        <p:strVal val="visible"/>
                                      </p:to>
                                    </p:set>
                                    <p:animEffect transition="in" filter="fade">
                                      <p:cBhvr>
                                        <p:cTn id="81" dur="500"/>
                                        <p:tgtEl>
                                          <p:spTgt spid="68"/>
                                        </p:tgtEl>
                                      </p:cBhvr>
                                    </p:animEffect>
                                  </p:childTnLst>
                                </p:cTn>
                              </p:par>
                              <p:par>
                                <p:cTn id="82" presetID="2" presetClass="entr" presetSubtype="12"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additive="base">
                                        <p:cTn id="84" dur="500" fill="hold"/>
                                        <p:tgtEl>
                                          <p:spTgt spid="37"/>
                                        </p:tgtEl>
                                        <p:attrNameLst>
                                          <p:attrName>ppt_x</p:attrName>
                                        </p:attrNameLst>
                                      </p:cBhvr>
                                      <p:tavLst>
                                        <p:tav tm="0">
                                          <p:val>
                                            <p:strVal val="0-#ppt_w/2"/>
                                          </p:val>
                                        </p:tav>
                                        <p:tav tm="100000">
                                          <p:val>
                                            <p:strVal val="#ppt_x"/>
                                          </p:val>
                                        </p:tav>
                                      </p:tavLst>
                                    </p:anim>
                                    <p:anim calcmode="lin" valueType="num">
                                      <p:cBhvr additive="base">
                                        <p:cTn id="85" dur="500" fill="hold"/>
                                        <p:tgtEl>
                                          <p:spTgt spid="37"/>
                                        </p:tgtEl>
                                        <p:attrNameLst>
                                          <p:attrName>ppt_y</p:attrName>
                                        </p:attrNameLst>
                                      </p:cBhvr>
                                      <p:tavLst>
                                        <p:tav tm="0">
                                          <p:val>
                                            <p:strVal val="1+#ppt_h/2"/>
                                          </p:val>
                                        </p:tav>
                                        <p:tav tm="100000">
                                          <p:val>
                                            <p:strVal val="#ppt_y"/>
                                          </p:val>
                                        </p:tav>
                                      </p:tavLst>
                                    </p:anim>
                                  </p:childTnLst>
                                </p:cTn>
                              </p:par>
                            </p:childTnLst>
                          </p:cTn>
                        </p:par>
                        <p:par>
                          <p:cTn id="86" fill="hold">
                            <p:stCondLst>
                              <p:cond delay="1000"/>
                            </p:stCondLst>
                            <p:childTnLst>
                              <p:par>
                                <p:cTn id="87" presetID="10" presetClass="entr" presetSubtype="0" fill="hold" grpId="0" nodeType="afterEffect">
                                  <p:stCondLst>
                                    <p:cond delay="0"/>
                                  </p:stCondLst>
                                  <p:childTnLst>
                                    <p:set>
                                      <p:cBhvr>
                                        <p:cTn id="88" dur="1" fill="hold">
                                          <p:stCondLst>
                                            <p:cond delay="0"/>
                                          </p:stCondLst>
                                        </p:cTn>
                                        <p:tgtEl>
                                          <p:spTgt spid="128"/>
                                        </p:tgtEl>
                                        <p:attrNameLst>
                                          <p:attrName>style.visibility</p:attrName>
                                        </p:attrNameLst>
                                      </p:cBhvr>
                                      <p:to>
                                        <p:strVal val="visible"/>
                                      </p:to>
                                    </p:set>
                                    <p:animEffect transition="in" filter="fade">
                                      <p:cBhvr>
                                        <p:cTn id="89" dur="500"/>
                                        <p:tgtEl>
                                          <p:spTgt spid="128"/>
                                        </p:tgtEl>
                                      </p:cBhvr>
                                    </p:animEffect>
                                  </p:childTnLst>
                                </p:cTn>
                              </p:par>
                              <p:par>
                                <p:cTn id="90" presetID="2" presetClass="entr" presetSubtype="12" fill="hold" nodeType="withEffect">
                                  <p:stCondLst>
                                    <p:cond delay="0"/>
                                  </p:stCondLst>
                                  <p:childTnLst>
                                    <p:set>
                                      <p:cBhvr>
                                        <p:cTn id="91" dur="1" fill="hold">
                                          <p:stCondLst>
                                            <p:cond delay="0"/>
                                          </p:stCondLst>
                                        </p:cTn>
                                        <p:tgtEl>
                                          <p:spTgt spid="38"/>
                                        </p:tgtEl>
                                        <p:attrNameLst>
                                          <p:attrName>style.visibility</p:attrName>
                                        </p:attrNameLst>
                                      </p:cBhvr>
                                      <p:to>
                                        <p:strVal val="visible"/>
                                      </p:to>
                                    </p:set>
                                    <p:anim calcmode="lin" valueType="num">
                                      <p:cBhvr additive="base">
                                        <p:cTn id="92" dur="500" fill="hold"/>
                                        <p:tgtEl>
                                          <p:spTgt spid="38"/>
                                        </p:tgtEl>
                                        <p:attrNameLst>
                                          <p:attrName>ppt_x</p:attrName>
                                        </p:attrNameLst>
                                      </p:cBhvr>
                                      <p:tavLst>
                                        <p:tav tm="0">
                                          <p:val>
                                            <p:strVal val="0-#ppt_w/2"/>
                                          </p:val>
                                        </p:tav>
                                        <p:tav tm="100000">
                                          <p:val>
                                            <p:strVal val="#ppt_x"/>
                                          </p:val>
                                        </p:tav>
                                      </p:tavLst>
                                    </p:anim>
                                    <p:anim calcmode="lin" valueType="num">
                                      <p:cBhvr additive="base">
                                        <p:cTn id="93" dur="500" fill="hold"/>
                                        <p:tgtEl>
                                          <p:spTgt spid="38"/>
                                        </p:tgtEl>
                                        <p:attrNameLst>
                                          <p:attrName>ppt_y</p:attrName>
                                        </p:attrNameLst>
                                      </p:cBhvr>
                                      <p:tavLst>
                                        <p:tav tm="0">
                                          <p:val>
                                            <p:strVal val="1+#ppt_h/2"/>
                                          </p:val>
                                        </p:tav>
                                        <p:tav tm="100000">
                                          <p:val>
                                            <p:strVal val="#ppt_y"/>
                                          </p:val>
                                        </p:tav>
                                      </p:tavLst>
                                    </p:anim>
                                  </p:childTnLst>
                                </p:cTn>
                              </p:par>
                            </p:childTnLst>
                          </p:cTn>
                        </p:par>
                        <p:par>
                          <p:cTn id="94" fill="hold">
                            <p:stCondLst>
                              <p:cond delay="1500"/>
                            </p:stCondLst>
                            <p:childTnLst>
                              <p:par>
                                <p:cTn id="95" presetID="10" presetClass="entr" presetSubtype="0" fill="hold" grpId="0" nodeType="afterEffect">
                                  <p:stCondLst>
                                    <p:cond delay="0"/>
                                  </p:stCondLst>
                                  <p:childTnLst>
                                    <p:set>
                                      <p:cBhvr>
                                        <p:cTn id="96" dur="1" fill="hold">
                                          <p:stCondLst>
                                            <p:cond delay="0"/>
                                          </p:stCondLst>
                                        </p:cTn>
                                        <p:tgtEl>
                                          <p:spTgt spid="129"/>
                                        </p:tgtEl>
                                        <p:attrNameLst>
                                          <p:attrName>style.visibility</p:attrName>
                                        </p:attrNameLst>
                                      </p:cBhvr>
                                      <p:to>
                                        <p:strVal val="visible"/>
                                      </p:to>
                                    </p:set>
                                    <p:animEffect transition="in" filter="fade">
                                      <p:cBhvr>
                                        <p:cTn id="97" dur="500"/>
                                        <p:tgtEl>
                                          <p:spTgt spid="129"/>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randombar(horizontal)">
                                      <p:cBhvr>
                                        <p:cTn id="102" dur="500"/>
                                        <p:tgtEl>
                                          <p:spTgt spid="19"/>
                                        </p:tgtEl>
                                      </p:cBhvr>
                                    </p:animEffect>
                                  </p:childTnLst>
                                </p:cTn>
                              </p:par>
                            </p:childTnLst>
                          </p:cTn>
                        </p:par>
                        <p:par>
                          <p:cTn id="103" fill="hold">
                            <p:stCondLst>
                              <p:cond delay="500"/>
                            </p:stCondLst>
                            <p:childTnLst>
                              <p:par>
                                <p:cTn id="104" presetID="10" presetClass="entr" presetSubtype="0" fill="hold" grpId="0" nodeType="afterEffect">
                                  <p:stCondLst>
                                    <p:cond delay="0"/>
                                  </p:stCondLst>
                                  <p:childTnLst>
                                    <p:set>
                                      <p:cBhvr>
                                        <p:cTn id="105" dur="1" fill="hold">
                                          <p:stCondLst>
                                            <p:cond delay="0"/>
                                          </p:stCondLst>
                                        </p:cTn>
                                        <p:tgtEl>
                                          <p:spTgt spid="77"/>
                                        </p:tgtEl>
                                        <p:attrNameLst>
                                          <p:attrName>style.visibility</p:attrName>
                                        </p:attrNameLst>
                                      </p:cBhvr>
                                      <p:to>
                                        <p:strVal val="visible"/>
                                      </p:to>
                                    </p:set>
                                    <p:animEffect transition="in" filter="fade">
                                      <p:cBhvr>
                                        <p:cTn id="106" dur="500"/>
                                        <p:tgtEl>
                                          <p:spTgt spid="77"/>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47"/>
                                        </p:tgtEl>
                                        <p:attrNameLst>
                                          <p:attrName>style.visibility</p:attrName>
                                        </p:attrNameLst>
                                      </p:cBhvr>
                                      <p:to>
                                        <p:strVal val="visible"/>
                                      </p:to>
                                    </p:set>
                                    <p:animEffect transition="in" filter="fade">
                                      <p:cBhvr>
                                        <p:cTn id="109" dur="500"/>
                                        <p:tgtEl>
                                          <p:spTgt spid="147"/>
                                        </p:tgtEl>
                                      </p:cBhvr>
                                    </p:animEffect>
                                  </p:childTnLst>
                                </p:cTn>
                              </p:par>
                              <p:par>
                                <p:cTn id="110" presetID="10" presetClass="entr" presetSubtype="0" fill="hold" nodeType="withEffect">
                                  <p:stCondLst>
                                    <p:cond delay="0"/>
                                  </p:stCondLst>
                                  <p:childTnLst>
                                    <p:set>
                                      <p:cBhvr>
                                        <p:cTn id="111" dur="1" fill="hold">
                                          <p:stCondLst>
                                            <p:cond delay="0"/>
                                          </p:stCondLst>
                                        </p:cTn>
                                        <p:tgtEl>
                                          <p:spTgt spid="142"/>
                                        </p:tgtEl>
                                        <p:attrNameLst>
                                          <p:attrName>style.visibility</p:attrName>
                                        </p:attrNameLst>
                                      </p:cBhvr>
                                      <p:to>
                                        <p:strVal val="visible"/>
                                      </p:to>
                                    </p:set>
                                    <p:animEffect transition="in" filter="fade">
                                      <p:cBhvr>
                                        <p:cTn id="112"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7" grpId="0" bldLvl="0" animBg="1"/>
      <p:bldP spid="48" grpId="0" bldLvl="0" animBg="1"/>
      <p:bldP spid="58" grpId="0" bldLvl="0" animBg="1"/>
      <p:bldP spid="59" grpId="0" bldLvl="0" animBg="1"/>
      <p:bldP spid="63" grpId="0" bldLvl="0" animBg="1"/>
      <p:bldP spid="64" grpId="0" bldLvl="0" animBg="1"/>
      <p:bldP spid="68" grpId="0"/>
      <p:bldP spid="3" grpId="0"/>
      <p:bldP spid="128" grpId="0"/>
      <p:bldP spid="129" grpId="0"/>
      <p:bldP spid="77" grpId="0"/>
      <p:bldP spid="147"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0">
            <a:off x="250222" y="605813"/>
            <a:ext cx="10080000" cy="417928"/>
            <a:chOff x="214282" y="142856"/>
            <a:chExt cx="7598078" cy="357190"/>
          </a:xfrm>
        </p:grpSpPr>
        <p:sp>
          <p:nvSpPr>
            <p:cNvPr id="6" name="TextBox 5"/>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门禁系统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功能介绍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7" name="矩形 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 name="矩形 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9" name="直接连接符 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9268845" y="5427644"/>
            <a:ext cx="141110" cy="141110"/>
            <a:chOff x="304800" y="673100"/>
            <a:chExt cx="4000500" cy="4000500"/>
          </a:xfrm>
          <a:effectLst>
            <a:outerShdw blurRad="444500" dist="2540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12" name="椭圆 1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grpSp>
        <p:nvGrpSpPr>
          <p:cNvPr id="13" name="组合 12"/>
          <p:cNvGrpSpPr/>
          <p:nvPr/>
        </p:nvGrpSpPr>
        <p:grpSpPr>
          <a:xfrm>
            <a:off x="7705983" y="4395977"/>
            <a:ext cx="2347392" cy="2069492"/>
            <a:chOff x="3118234" y="1361263"/>
            <a:chExt cx="1409930" cy="1243013"/>
          </a:xfrm>
        </p:grpSpPr>
        <p:pic>
          <p:nvPicPr>
            <p:cNvPr id="14" name="Picture 10" descr="C:\Users\Administrator\Desktop\图形1.pn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118234" y="1378726"/>
              <a:ext cx="1093788" cy="12255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descr="C:\Users\Administrator\Desktop\图形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8502" y="1361263"/>
              <a:ext cx="1109662" cy="1243012"/>
            </a:xfrm>
            <a:prstGeom prst="rect">
              <a:avLst/>
            </a:prstGeom>
            <a:noFill/>
            <a:effectLst>
              <a:outerShdw blurRad="279400" dist="127000" dir="5400000" sx="102000" sy="102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6" name="组合 15"/>
          <p:cNvGrpSpPr/>
          <p:nvPr/>
        </p:nvGrpSpPr>
        <p:grpSpPr>
          <a:xfrm>
            <a:off x="7306718" y="4061506"/>
            <a:ext cx="1089568" cy="1220821"/>
            <a:chOff x="894217" y="2901436"/>
            <a:chExt cx="585515" cy="656048"/>
          </a:xfrm>
        </p:grpSpPr>
        <p:pic>
          <p:nvPicPr>
            <p:cNvPr id="17" name="Picture 7" descr="C:\Users\Administrator\Desktop\图形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217" y="2901436"/>
              <a:ext cx="585515" cy="65604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istrator\Desktop\图形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3431" y="2923815"/>
              <a:ext cx="547089" cy="61299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9" name="直接连接符 18"/>
          <p:cNvCxnSpPr/>
          <p:nvPr/>
        </p:nvCxnSpPr>
        <p:spPr>
          <a:xfrm>
            <a:off x="980367" y="5737567"/>
            <a:ext cx="6309292" cy="0"/>
          </a:xfrm>
          <a:prstGeom prst="line">
            <a:avLst/>
          </a:prstGeom>
          <a:ln>
            <a:solidFill>
              <a:srgbClr val="0065B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774087" y="5305710"/>
            <a:ext cx="1376680" cy="450850"/>
          </a:xfrm>
          <a:prstGeom prst="rect">
            <a:avLst/>
          </a:prstGeom>
          <a:noFill/>
        </p:spPr>
        <p:txBody>
          <a:bodyPr wrap="none" rtlCol="0">
            <a:spAutoFit/>
          </a:bodyPr>
          <a:lstStyle/>
          <a:p>
            <a:r>
              <a:rPr lang="zh-CN" altLang="en-US" sz="2340" b="1" dirty="0" smtClean="0"/>
              <a:t>基本功能</a:t>
            </a:r>
            <a:endParaRPr lang="zh-CN" altLang="en-US" sz="2340" b="1" dirty="0"/>
          </a:p>
        </p:txBody>
      </p:sp>
      <p:sp>
        <p:nvSpPr>
          <p:cNvPr id="21" name="TextBox 20"/>
          <p:cNvSpPr txBox="1"/>
          <p:nvPr/>
        </p:nvSpPr>
        <p:spPr>
          <a:xfrm>
            <a:off x="7610456" y="4352113"/>
            <a:ext cx="447040" cy="666115"/>
          </a:xfrm>
          <a:prstGeom prst="rect">
            <a:avLst/>
          </a:prstGeom>
          <a:noFill/>
        </p:spPr>
        <p:txBody>
          <a:bodyPr wrap="none" rtlCol="0">
            <a:spAutoFit/>
          </a:bodyPr>
          <a:lstStyle/>
          <a:p>
            <a:r>
              <a:rPr lang="en-US" altLang="zh-CN" sz="374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1</a:t>
            </a:r>
            <a:endParaRPr lang="zh-CN" altLang="en-US" sz="374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3" name="图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77545" y="4934030"/>
            <a:ext cx="1024017" cy="987227"/>
          </a:xfrm>
          <a:prstGeom prst="rect">
            <a:avLst/>
          </a:prstGeom>
        </p:spPr>
      </p:pic>
      <p:sp>
        <p:nvSpPr>
          <p:cNvPr id="29" name="椭圆 28"/>
          <p:cNvSpPr/>
          <p:nvPr/>
        </p:nvSpPr>
        <p:spPr>
          <a:xfrm rot="10498052">
            <a:off x="322837" y="1857494"/>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0" name="椭圆 29"/>
          <p:cNvSpPr/>
          <p:nvPr/>
        </p:nvSpPr>
        <p:spPr>
          <a:xfrm rot="10498052">
            <a:off x="651531" y="1705139"/>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31" name="组合 30"/>
          <p:cNvGrpSpPr/>
          <p:nvPr/>
        </p:nvGrpSpPr>
        <p:grpSpPr>
          <a:xfrm>
            <a:off x="1038935" y="1655197"/>
            <a:ext cx="316183" cy="316183"/>
            <a:chOff x="304800" y="673100"/>
            <a:chExt cx="4000500" cy="4000500"/>
          </a:xfrm>
          <a:effectLst>
            <a:outerShdw blurRad="50800" dist="38100" dir="5400000" algn="t" rotWithShape="0">
              <a:prstClr val="black">
                <a:alpha val="40000"/>
              </a:prstClr>
            </a:outerShdw>
          </a:effectLst>
        </p:grpSpPr>
        <p:sp>
          <p:nvSpPr>
            <p:cNvPr id="32" name="同心圆 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33" name="椭圆 3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34" name="椭圆 33"/>
          <p:cNvSpPr/>
          <p:nvPr/>
        </p:nvSpPr>
        <p:spPr>
          <a:xfrm rot="10498052">
            <a:off x="317118" y="1581038"/>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5" name="椭圆 34"/>
          <p:cNvSpPr/>
          <p:nvPr/>
        </p:nvSpPr>
        <p:spPr>
          <a:xfrm rot="10498052">
            <a:off x="1574471" y="1661794"/>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6" name="TextBox 45"/>
          <p:cNvSpPr txBox="1"/>
          <p:nvPr/>
        </p:nvSpPr>
        <p:spPr>
          <a:xfrm>
            <a:off x="1134022" y="2139853"/>
            <a:ext cx="9985163" cy="3832225"/>
          </a:xfrm>
          <a:prstGeom prst="rect">
            <a:avLst/>
          </a:prstGeom>
          <a:noFill/>
        </p:spPr>
        <p:txBody>
          <a:bodyPr wrap="square" rtlCol="0">
            <a:spAutoFit/>
          </a:bodyPr>
          <a:lstStyle/>
          <a:p>
            <a:pPr marL="400050" lvl="0" indent="-400050">
              <a:lnSpc>
                <a:spcPct val="150000"/>
              </a:lnSpc>
              <a:buFont typeface="+mj-ea"/>
              <a:buAutoNum type="circleNumDbPlain"/>
            </a:pPr>
            <a:r>
              <a:rPr lang="zh-CN" altLang="en-US" sz="1520" dirty="0" smtClean="0">
                <a:latin typeface="微软雅黑" panose="020B0503020204020204" pitchFamily="34" charset="-122"/>
                <a:ea typeface="微软雅黑" panose="020B0503020204020204" pitchFamily="34" charset="-122"/>
                <a:sym typeface="Arial" panose="020B0604020202020204" pitchFamily="34" charset="0"/>
              </a:rPr>
              <a:t>灵活的权限管理</a:t>
            </a:r>
            <a:endParaRPr lang="en-US" altLang="zh-CN" sz="1520" dirty="0" smtClean="0">
              <a:latin typeface="微软雅黑" panose="020B0503020204020204" pitchFamily="34" charset="-122"/>
              <a:ea typeface="微软雅黑" panose="020B0503020204020204" pitchFamily="34" charset="-122"/>
              <a:sym typeface="Arial" panose="020B0604020202020204" pitchFamily="34" charset="0"/>
            </a:endParaRPr>
          </a:p>
          <a:p>
            <a:pPr lvl="1">
              <a:lnSpc>
                <a:spcPct val="150000"/>
              </a:lnSpc>
            </a:pPr>
            <a:r>
              <a:rPr lang="zh-CN" altLang="en-US" sz="1520"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rPr>
              <a:t>区域管理、设备管理、控制台管理</a:t>
            </a:r>
            <a:endParaRPr lang="en-US" altLang="zh-CN" sz="1520" dirty="0" smtClean="0">
              <a:latin typeface="微软雅黑" panose="020B0503020204020204" pitchFamily="34" charset="-122"/>
              <a:ea typeface="微软雅黑" panose="020B0503020204020204" pitchFamily="34" charset="-122"/>
              <a:sym typeface="Arial" panose="020B0604020202020204" pitchFamily="34" charset="0"/>
            </a:endParaRPr>
          </a:p>
          <a:p>
            <a:pPr marL="400050" lvl="0" indent="-400050">
              <a:lnSpc>
                <a:spcPct val="150000"/>
              </a:lnSpc>
              <a:buFont typeface="+mj-ea"/>
              <a:buAutoNum type="circleNumDbPlain"/>
            </a:pPr>
            <a:r>
              <a:rPr lang="zh-CN" altLang="en-US" sz="1520" dirty="0" smtClean="0">
                <a:latin typeface="微软雅黑" panose="020B0503020204020204" pitchFamily="34" charset="-122"/>
                <a:ea typeface="微软雅黑" panose="020B0503020204020204" pitchFamily="34" charset="-122"/>
                <a:sym typeface="Arial" panose="020B0604020202020204" pitchFamily="34" charset="0"/>
              </a:rPr>
              <a:t>时间段权限管理功能</a:t>
            </a:r>
            <a:endParaRPr lang="en-US" altLang="zh-CN" sz="1520" dirty="0" smtClean="0">
              <a:latin typeface="微软雅黑" panose="020B0503020204020204" pitchFamily="34" charset="-122"/>
              <a:ea typeface="微软雅黑" panose="020B0503020204020204" pitchFamily="34" charset="-122"/>
              <a:sym typeface="Arial" panose="020B0604020202020204" pitchFamily="34" charset="0"/>
            </a:endParaRPr>
          </a:p>
          <a:p>
            <a:pPr lvl="1">
              <a:lnSpc>
                <a:spcPct val="150000"/>
              </a:lnSpc>
            </a:pPr>
            <a:r>
              <a:rPr lang="zh-CN" altLang="zh-CN" sz="1520" dirty="0" smtClean="0">
                <a:solidFill>
                  <a:prstClr val="black"/>
                </a:solidFill>
                <a:latin typeface="微软雅黑" panose="020B0503020204020204" pitchFamily="34" charset="-122"/>
                <a:ea typeface="微软雅黑" panose="020B0503020204020204" pitchFamily="34" charset="-122"/>
              </a:rPr>
              <a:t>更新时间</a:t>
            </a:r>
            <a:r>
              <a:rPr lang="zh-CN" altLang="en-US" sz="1520" dirty="0" smtClean="0">
                <a:solidFill>
                  <a:prstClr val="black"/>
                </a:solidFill>
                <a:latin typeface="微软雅黑" panose="020B0503020204020204" pitchFamily="34" charset="-122"/>
                <a:ea typeface="微软雅黑" panose="020B0503020204020204" pitchFamily="34" charset="-122"/>
              </a:rPr>
              <a:t>、</a:t>
            </a:r>
            <a:r>
              <a:rPr lang="zh-CN" altLang="zh-CN" sz="1520" dirty="0" smtClean="0">
                <a:solidFill>
                  <a:prstClr val="black"/>
                </a:solidFill>
                <a:latin typeface="微软雅黑" panose="020B0503020204020204" pitchFamily="34" charset="-122"/>
                <a:ea typeface="微软雅黑" panose="020B0503020204020204" pitchFamily="34" charset="-122"/>
              </a:rPr>
              <a:t>下发配置</a:t>
            </a:r>
            <a:r>
              <a:rPr lang="zh-CN" altLang="en-US" sz="1520" dirty="0" smtClean="0">
                <a:solidFill>
                  <a:prstClr val="black"/>
                </a:solidFill>
                <a:latin typeface="微软雅黑" panose="020B0503020204020204" pitchFamily="34" charset="-122"/>
                <a:ea typeface="微软雅黑" panose="020B0503020204020204" pitchFamily="34" charset="-122"/>
              </a:rPr>
              <a:t>、</a:t>
            </a:r>
            <a:r>
              <a:rPr lang="zh-CN" altLang="zh-CN" sz="1520" dirty="0" smtClean="0">
                <a:solidFill>
                  <a:prstClr val="black"/>
                </a:solidFill>
                <a:latin typeface="微软雅黑" panose="020B0503020204020204" pitchFamily="34" charset="-122"/>
                <a:ea typeface="微软雅黑" panose="020B0503020204020204" pitchFamily="34" charset="-122"/>
              </a:rPr>
              <a:t>下发全部档案</a:t>
            </a:r>
            <a:r>
              <a:rPr lang="zh-CN" altLang="en-US" sz="1520" dirty="0" smtClean="0">
                <a:solidFill>
                  <a:prstClr val="black"/>
                </a:solidFill>
                <a:latin typeface="微软雅黑" panose="020B0503020204020204" pitchFamily="34" charset="-122"/>
                <a:ea typeface="微软雅黑" panose="020B0503020204020204" pitchFamily="34" charset="-122"/>
              </a:rPr>
              <a:t>、</a:t>
            </a:r>
            <a:r>
              <a:rPr lang="zh-CN" altLang="zh-CN" sz="1520" dirty="0" smtClean="0">
                <a:solidFill>
                  <a:prstClr val="black"/>
                </a:solidFill>
                <a:latin typeface="微软雅黑" panose="020B0503020204020204" pitchFamily="34" charset="-122"/>
                <a:ea typeface="微软雅黑" panose="020B0503020204020204" pitchFamily="34" charset="-122"/>
              </a:rPr>
              <a:t>下发增量档案</a:t>
            </a:r>
            <a:r>
              <a:rPr lang="zh-CN" altLang="en-US" sz="1520" dirty="0" smtClean="0">
                <a:solidFill>
                  <a:prstClr val="black"/>
                </a:solidFill>
                <a:latin typeface="微软雅黑" panose="020B0503020204020204" pitchFamily="34" charset="-122"/>
                <a:ea typeface="微软雅黑" panose="020B0503020204020204" pitchFamily="34" charset="-122"/>
              </a:rPr>
              <a:t>、</a:t>
            </a:r>
            <a:r>
              <a:rPr lang="zh-CN" altLang="zh-CN" sz="1520" dirty="0" smtClean="0">
                <a:solidFill>
                  <a:prstClr val="black"/>
                </a:solidFill>
                <a:latin typeface="微软雅黑" panose="020B0503020204020204" pitchFamily="34" charset="-122"/>
                <a:ea typeface="微软雅黑" panose="020B0503020204020204" pitchFamily="34" charset="-122"/>
              </a:rPr>
              <a:t>回收刷卡数据</a:t>
            </a:r>
            <a:endParaRPr lang="en-US" altLang="zh-CN" sz="1520" dirty="0" smtClean="0">
              <a:latin typeface="微软雅黑" panose="020B0503020204020204" pitchFamily="34" charset="-122"/>
              <a:ea typeface="微软雅黑" panose="020B0503020204020204" pitchFamily="34" charset="-122"/>
              <a:sym typeface="Arial" panose="020B0604020202020204" pitchFamily="34" charset="0"/>
            </a:endParaRPr>
          </a:p>
          <a:p>
            <a:pPr marL="400050" indent="-400050">
              <a:lnSpc>
                <a:spcPct val="150000"/>
              </a:lnSpc>
              <a:buFont typeface="+mj-ea"/>
              <a:buAutoNum type="circleNumDbPlain"/>
            </a:pPr>
            <a:r>
              <a:rPr lang="zh-CN" altLang="en-US" sz="1520" dirty="0" smtClean="0">
                <a:latin typeface="微软雅黑" panose="020B0503020204020204" pitchFamily="34" charset="-122"/>
                <a:ea typeface="微软雅黑" panose="020B0503020204020204" pitchFamily="34" charset="-122"/>
                <a:sym typeface="Arial" panose="020B0604020202020204" pitchFamily="34" charset="0"/>
              </a:rPr>
              <a:t>实时监控 照片显示 门状态显示功能</a:t>
            </a:r>
            <a:endParaRPr lang="zh-CN" altLang="en-US" sz="1520" dirty="0" smtClean="0">
              <a:latin typeface="微软雅黑" panose="020B0503020204020204" pitchFamily="34" charset="-122"/>
              <a:ea typeface="微软雅黑" panose="020B0503020204020204" pitchFamily="34" charset="-122"/>
              <a:sym typeface="Arial" panose="020B0604020202020204" pitchFamily="34" charset="0"/>
            </a:endParaRPr>
          </a:p>
          <a:p>
            <a:pPr marL="400050" indent="-400050">
              <a:lnSpc>
                <a:spcPct val="150000"/>
              </a:lnSpc>
              <a:buFont typeface="+mj-ea"/>
              <a:buAutoNum type="circleNumDbPlain"/>
            </a:pPr>
            <a:r>
              <a:rPr lang="zh-CN" altLang="en-US" sz="1520" dirty="0" smtClean="0">
                <a:latin typeface="微软雅黑" panose="020B0503020204020204" pitchFamily="34" charset="-122"/>
                <a:ea typeface="微软雅黑" panose="020B0503020204020204" pitchFamily="34" charset="-122"/>
                <a:sym typeface="Arial" panose="020B0604020202020204" pitchFamily="34" charset="0"/>
              </a:rPr>
              <a:t>实时提取功能</a:t>
            </a:r>
            <a:endParaRPr lang="en-US" altLang="zh-CN" sz="1520" dirty="0" smtClean="0">
              <a:latin typeface="微软雅黑" panose="020B0503020204020204" pitchFamily="34" charset="-122"/>
              <a:ea typeface="微软雅黑" panose="020B0503020204020204" pitchFamily="34" charset="-122"/>
              <a:sym typeface="Arial" panose="020B0604020202020204" pitchFamily="34" charset="0"/>
            </a:endParaRPr>
          </a:p>
          <a:p>
            <a:pPr lvl="1">
              <a:lnSpc>
                <a:spcPct val="150000"/>
              </a:lnSpc>
            </a:pPr>
            <a:r>
              <a:rPr lang="zh-CN" altLang="zh-CN" sz="1520" dirty="0" smtClean="0">
                <a:solidFill>
                  <a:prstClr val="black"/>
                </a:solidFill>
                <a:latin typeface="微软雅黑" panose="020B0503020204020204" pitchFamily="34" charset="-122"/>
                <a:ea typeface="微软雅黑" panose="020B0503020204020204" pitchFamily="34" charset="-122"/>
              </a:rPr>
              <a:t>实时</a:t>
            </a:r>
            <a:r>
              <a:rPr lang="zh-CN" altLang="zh-CN" sz="1520" dirty="0">
                <a:solidFill>
                  <a:prstClr val="black"/>
                </a:solidFill>
                <a:latin typeface="微软雅黑" panose="020B0503020204020204" pitchFamily="34" charset="-122"/>
                <a:ea typeface="微软雅黑" panose="020B0503020204020204" pitchFamily="34" charset="-122"/>
              </a:rPr>
              <a:t>回收</a:t>
            </a:r>
            <a:r>
              <a:rPr lang="zh-CN" altLang="en-US" sz="1520" dirty="0">
                <a:solidFill>
                  <a:prstClr val="black"/>
                </a:solidFill>
                <a:latin typeface="微软雅黑" panose="020B0503020204020204" pitchFamily="34" charset="-122"/>
                <a:ea typeface="微软雅黑" panose="020B0503020204020204" pitchFamily="34" charset="-122"/>
              </a:rPr>
              <a:t>、</a:t>
            </a:r>
            <a:r>
              <a:rPr lang="zh-CN" altLang="zh-CN" sz="1520" dirty="0">
                <a:solidFill>
                  <a:prstClr val="black"/>
                </a:solidFill>
                <a:latin typeface="微软雅黑" panose="020B0503020204020204" pitchFamily="34" charset="-122"/>
                <a:ea typeface="微软雅黑" panose="020B0503020204020204" pitchFamily="34" charset="-122"/>
              </a:rPr>
              <a:t>实时显示最新</a:t>
            </a:r>
            <a:r>
              <a:rPr lang="zh-CN" altLang="en-US" sz="1520" dirty="0">
                <a:solidFill>
                  <a:prstClr val="black"/>
                </a:solidFill>
                <a:latin typeface="微软雅黑" panose="020B0503020204020204" pitchFamily="34" charset="-122"/>
                <a:ea typeface="微软雅黑" panose="020B0503020204020204" pitchFamily="34" charset="-122"/>
              </a:rPr>
              <a:t>、</a:t>
            </a:r>
            <a:r>
              <a:rPr lang="zh-CN" altLang="zh-CN" sz="1520" dirty="0">
                <a:solidFill>
                  <a:prstClr val="black"/>
                </a:solidFill>
                <a:latin typeface="微软雅黑" panose="020B0503020204020204" pitchFamily="34" charset="-122"/>
                <a:ea typeface="微软雅黑" panose="020B0503020204020204" pitchFamily="34" charset="-122"/>
              </a:rPr>
              <a:t>数据处理</a:t>
            </a:r>
            <a:endParaRPr lang="zh-CN" altLang="en-US" sz="1520" dirty="0" smtClean="0">
              <a:latin typeface="微软雅黑" panose="020B0503020204020204" pitchFamily="34" charset="-122"/>
              <a:ea typeface="微软雅黑" panose="020B0503020204020204" pitchFamily="34" charset="-122"/>
              <a:sym typeface="Arial" panose="020B0604020202020204" pitchFamily="34" charset="0"/>
            </a:endParaRPr>
          </a:p>
          <a:p>
            <a:pPr marL="400050" indent="-400050">
              <a:lnSpc>
                <a:spcPct val="150000"/>
              </a:lnSpc>
              <a:buFont typeface="+mj-ea"/>
              <a:buAutoNum type="circleNumDbPlain"/>
            </a:pPr>
            <a:r>
              <a:rPr lang="zh-CN" altLang="en-US" sz="1520" dirty="0" smtClean="0">
                <a:latin typeface="微软雅黑" panose="020B0503020204020204" pitchFamily="34" charset="-122"/>
                <a:ea typeface="微软雅黑" panose="020B0503020204020204" pitchFamily="34" charset="-122"/>
                <a:sym typeface="Arial" panose="020B0604020202020204" pitchFamily="34" charset="0"/>
              </a:rPr>
              <a:t>强制关门和强制开门功能</a:t>
            </a:r>
            <a:endParaRPr lang="zh-CN" altLang="en-US" sz="1520" dirty="0" smtClean="0">
              <a:latin typeface="微软雅黑" panose="020B0503020204020204" pitchFamily="34" charset="-122"/>
              <a:ea typeface="微软雅黑" panose="020B0503020204020204" pitchFamily="34" charset="-122"/>
              <a:sym typeface="Arial" panose="020B0604020202020204" pitchFamily="34" charset="0"/>
            </a:endParaRPr>
          </a:p>
          <a:p>
            <a:pPr marL="400050" indent="-400050">
              <a:lnSpc>
                <a:spcPct val="150000"/>
              </a:lnSpc>
              <a:buFont typeface="+mj-ea"/>
              <a:buAutoNum type="circleNumDbPlain"/>
            </a:pPr>
            <a:r>
              <a:rPr lang="zh-CN" altLang="en-US" sz="1520" dirty="0" smtClean="0">
                <a:latin typeface="微软雅黑" panose="020B0503020204020204" pitchFamily="34" charset="-122"/>
                <a:ea typeface="微软雅黑" panose="020B0503020204020204" pitchFamily="34" charset="-122"/>
                <a:sym typeface="Arial" panose="020B0604020202020204" pitchFamily="34" charset="0"/>
              </a:rPr>
              <a:t>远程开门功能</a:t>
            </a:r>
            <a:endParaRPr lang="en-US" altLang="zh-CN" sz="1520" dirty="0" smtClean="0">
              <a:latin typeface="微软雅黑" panose="020B0503020204020204" pitchFamily="34" charset="-122"/>
              <a:ea typeface="微软雅黑" panose="020B0503020204020204" pitchFamily="34" charset="-122"/>
              <a:sym typeface="Arial" panose="020B0604020202020204" pitchFamily="34" charset="0"/>
            </a:endParaRPr>
          </a:p>
          <a:p>
            <a:pPr>
              <a:lnSpc>
                <a:spcPct val="150000"/>
              </a:lnSpc>
            </a:pPr>
            <a:endParaRPr lang="zh-CN" altLang="en-US" sz="1520" dirty="0">
              <a:latin typeface="微软雅黑" panose="020B0503020204020204" pitchFamily="34" charset="-122"/>
              <a:ea typeface="微软雅黑" panose="020B0503020204020204" pitchFamily="34" charset="-122"/>
              <a:sym typeface="Arial" panose="020B0604020202020204" pitchFamily="34" charset="0"/>
            </a:endParaRPr>
          </a:p>
          <a:p>
            <a:pPr marL="228600" indent="-228600">
              <a:buFont typeface="+mj-ea"/>
              <a:buAutoNum type="circleNumDbPlain"/>
            </a:pPr>
            <a:endParaRPr lang="zh-CN" altLang="en-US" sz="152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500" fill="hold"/>
                                        <p:tgtEl>
                                          <p:spTgt spid="46"/>
                                        </p:tgtEl>
                                        <p:attrNameLst>
                                          <p:attrName>ppt_w</p:attrName>
                                        </p:attrNameLst>
                                      </p:cBhvr>
                                      <p:tavLst>
                                        <p:tav tm="0">
                                          <p:val>
                                            <p:fltVal val="0"/>
                                          </p:val>
                                        </p:tav>
                                        <p:tav tm="100000">
                                          <p:val>
                                            <p:strVal val="#ppt_w"/>
                                          </p:val>
                                        </p:tav>
                                      </p:tavLst>
                                    </p:anim>
                                    <p:anim calcmode="lin" valueType="num">
                                      <p:cBhvr>
                                        <p:cTn id="12" dur="500" fill="hold"/>
                                        <p:tgtEl>
                                          <p:spTgt spid="46"/>
                                        </p:tgtEl>
                                        <p:attrNameLst>
                                          <p:attrName>ppt_h</p:attrName>
                                        </p:attrNameLst>
                                      </p:cBhvr>
                                      <p:tavLst>
                                        <p:tav tm="0">
                                          <p:val>
                                            <p:fltVal val="0"/>
                                          </p:val>
                                        </p:tav>
                                        <p:tav tm="100000">
                                          <p:val>
                                            <p:strVal val="#ppt_h"/>
                                          </p:val>
                                        </p:tav>
                                      </p:tavLst>
                                    </p:anim>
                                    <p:animEffect transition="in" filter="fade">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6">
                                            <p:txEl>
                                              <p:pRg st="0" end="0"/>
                                            </p:txEl>
                                          </p:spTgt>
                                        </p:tgtEl>
                                        <p:attrNameLst>
                                          <p:attrName>style.visibility</p:attrName>
                                        </p:attrNameLst>
                                      </p:cBhvr>
                                      <p:to>
                                        <p:strVal val="visible"/>
                                      </p:to>
                                    </p:set>
                                    <p:animEffect transition="in" filter="fade">
                                      <p:cBhvr>
                                        <p:cTn id="18" dur="500"/>
                                        <p:tgtEl>
                                          <p:spTgt spid="46">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6">
                                            <p:txEl>
                                              <p:pRg st="1" end="1"/>
                                            </p:txEl>
                                          </p:spTgt>
                                        </p:tgtEl>
                                        <p:attrNameLst>
                                          <p:attrName>style.visibility</p:attrName>
                                        </p:attrNameLst>
                                      </p:cBhvr>
                                      <p:to>
                                        <p:strVal val="visible"/>
                                      </p:to>
                                    </p:set>
                                    <p:animEffect transition="in" filter="fade">
                                      <p:cBhvr>
                                        <p:cTn id="21" dur="500"/>
                                        <p:tgtEl>
                                          <p:spTgt spid="4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6">
                                            <p:txEl>
                                              <p:pRg st="2" end="2"/>
                                            </p:txEl>
                                          </p:spTgt>
                                        </p:tgtEl>
                                        <p:attrNameLst>
                                          <p:attrName>style.visibility</p:attrName>
                                        </p:attrNameLst>
                                      </p:cBhvr>
                                      <p:to>
                                        <p:strVal val="visible"/>
                                      </p:to>
                                    </p:set>
                                    <p:animEffect transition="in" filter="fade">
                                      <p:cBhvr>
                                        <p:cTn id="26" dur="500"/>
                                        <p:tgtEl>
                                          <p:spTgt spid="46">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6">
                                            <p:txEl>
                                              <p:pRg st="3" end="3"/>
                                            </p:txEl>
                                          </p:spTgt>
                                        </p:tgtEl>
                                        <p:attrNameLst>
                                          <p:attrName>style.visibility</p:attrName>
                                        </p:attrNameLst>
                                      </p:cBhvr>
                                      <p:to>
                                        <p:strVal val="visible"/>
                                      </p:to>
                                    </p:set>
                                    <p:animEffect transition="in" filter="fade">
                                      <p:cBhvr>
                                        <p:cTn id="29" dur="500"/>
                                        <p:tgtEl>
                                          <p:spTgt spid="4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6">
                                            <p:txEl>
                                              <p:pRg st="4" end="4"/>
                                            </p:txEl>
                                          </p:spTgt>
                                        </p:tgtEl>
                                        <p:attrNameLst>
                                          <p:attrName>style.visibility</p:attrName>
                                        </p:attrNameLst>
                                      </p:cBhvr>
                                      <p:to>
                                        <p:strVal val="visible"/>
                                      </p:to>
                                    </p:set>
                                    <p:animEffect transition="in" filter="fade">
                                      <p:cBhvr>
                                        <p:cTn id="34" dur="500"/>
                                        <p:tgtEl>
                                          <p:spTgt spid="4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6">
                                            <p:txEl>
                                              <p:pRg st="5" end="5"/>
                                            </p:txEl>
                                          </p:spTgt>
                                        </p:tgtEl>
                                        <p:attrNameLst>
                                          <p:attrName>style.visibility</p:attrName>
                                        </p:attrNameLst>
                                      </p:cBhvr>
                                      <p:to>
                                        <p:strVal val="visible"/>
                                      </p:to>
                                    </p:set>
                                    <p:animEffect transition="in" filter="fade">
                                      <p:cBhvr>
                                        <p:cTn id="39" dur="500"/>
                                        <p:tgtEl>
                                          <p:spTgt spid="46">
                                            <p:txEl>
                                              <p:pRg st="5" end="5"/>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6">
                                            <p:txEl>
                                              <p:pRg st="6" end="6"/>
                                            </p:txEl>
                                          </p:spTgt>
                                        </p:tgtEl>
                                        <p:attrNameLst>
                                          <p:attrName>style.visibility</p:attrName>
                                        </p:attrNameLst>
                                      </p:cBhvr>
                                      <p:to>
                                        <p:strVal val="visible"/>
                                      </p:to>
                                    </p:set>
                                    <p:animEffect transition="in" filter="fade">
                                      <p:cBhvr>
                                        <p:cTn id="42" dur="500"/>
                                        <p:tgtEl>
                                          <p:spTgt spid="4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6">
                                            <p:txEl>
                                              <p:pRg st="7" end="7"/>
                                            </p:txEl>
                                          </p:spTgt>
                                        </p:tgtEl>
                                        <p:attrNameLst>
                                          <p:attrName>style.visibility</p:attrName>
                                        </p:attrNameLst>
                                      </p:cBhvr>
                                      <p:to>
                                        <p:strVal val="visible"/>
                                      </p:to>
                                    </p:set>
                                    <p:animEffect transition="in" filter="fade">
                                      <p:cBhvr>
                                        <p:cTn id="47" dur="500"/>
                                        <p:tgtEl>
                                          <p:spTgt spid="4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6">
                                            <p:txEl>
                                              <p:pRg st="8" end="8"/>
                                            </p:txEl>
                                          </p:spTgt>
                                        </p:tgtEl>
                                        <p:attrNameLst>
                                          <p:attrName>style.visibility</p:attrName>
                                        </p:attrNameLst>
                                      </p:cBhvr>
                                      <p:to>
                                        <p:strVal val="visible"/>
                                      </p:to>
                                    </p:set>
                                    <p:animEffect transition="in" filter="fade">
                                      <p:cBhvr>
                                        <p:cTn id="52" dur="500"/>
                                        <p:tgtEl>
                                          <p:spTgt spid="4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880157" y="5107556"/>
            <a:ext cx="141110" cy="141110"/>
            <a:chOff x="304800" y="673100"/>
            <a:chExt cx="4000500" cy="4000500"/>
          </a:xfrm>
          <a:effectLst>
            <a:outerShdw blurRad="444500" dist="254000" dir="8100000" algn="tr" rotWithShape="0">
              <a:prstClr val="black">
                <a:alpha val="50000"/>
              </a:prstClr>
            </a:outerShdw>
          </a:effectLst>
        </p:grpSpPr>
        <p:sp>
          <p:nvSpPr>
            <p:cNvPr id="3" name="同心圆 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4" name="椭圆 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grpSp>
        <p:nvGrpSpPr>
          <p:cNvPr id="5" name="组合 4"/>
          <p:cNvGrpSpPr/>
          <p:nvPr/>
        </p:nvGrpSpPr>
        <p:grpSpPr>
          <a:xfrm>
            <a:off x="3317295" y="4075889"/>
            <a:ext cx="2347392" cy="2069492"/>
            <a:chOff x="3118234" y="1361263"/>
            <a:chExt cx="1409930" cy="1243013"/>
          </a:xfrm>
        </p:grpSpPr>
        <p:pic>
          <p:nvPicPr>
            <p:cNvPr id="6" name="Picture 10" descr="C:\Users\Administrator\Desktop\图形1.pn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118234" y="1378726"/>
              <a:ext cx="1093788" cy="12255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C:\Users\Administrator\Desktop\图形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8502" y="1361263"/>
              <a:ext cx="1109662" cy="1243012"/>
            </a:xfrm>
            <a:prstGeom prst="rect">
              <a:avLst/>
            </a:prstGeom>
            <a:noFill/>
            <a:effectLst>
              <a:outerShdw blurRad="279400" dist="127000" dir="5400000" sx="102000" sy="102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2918030" y="3741418"/>
            <a:ext cx="1089568" cy="1220821"/>
            <a:chOff x="894217" y="2901436"/>
            <a:chExt cx="585515" cy="656048"/>
          </a:xfrm>
        </p:grpSpPr>
        <p:pic>
          <p:nvPicPr>
            <p:cNvPr id="9" name="Picture 7" descr="C:\Users\Administrator\Desktop\图形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217" y="2901436"/>
              <a:ext cx="585515" cy="6560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istrator\Desktop\图形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3431" y="2923815"/>
              <a:ext cx="547089" cy="6129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5168839" y="1480250"/>
            <a:ext cx="2445203" cy="2093273"/>
            <a:chOff x="1398764" y="1346979"/>
            <a:chExt cx="1468678" cy="1257297"/>
          </a:xfrm>
        </p:grpSpPr>
        <p:pic>
          <p:nvPicPr>
            <p:cNvPr id="12" name="Picture 10" descr="C:\Users\Administrator\Desktop\图形1.pn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773654" y="1378726"/>
              <a:ext cx="1093788" cy="12255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C:\Users\Administrator\Desktop\图形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8764" y="1346979"/>
              <a:ext cx="1109662" cy="1243012"/>
            </a:xfrm>
            <a:prstGeom prst="rect">
              <a:avLst/>
            </a:prstGeom>
            <a:noFill/>
            <a:effectLst>
              <a:outerShdw blurRad="279400" dist="127000" dir="5400000" sx="102000" sy="102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6743198" y="2669305"/>
            <a:ext cx="1089568" cy="1220821"/>
            <a:chOff x="894217" y="2901436"/>
            <a:chExt cx="585515" cy="656048"/>
          </a:xfrm>
        </p:grpSpPr>
        <p:pic>
          <p:nvPicPr>
            <p:cNvPr id="15" name="Picture 7" descr="C:\Users\Administrator\Desktop\图形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217" y="2901436"/>
              <a:ext cx="585515" cy="6560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Administrator\Desktop\图形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3431" y="2923815"/>
              <a:ext cx="547089" cy="61299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7" name="直接连接符 16"/>
          <p:cNvCxnSpPr/>
          <p:nvPr/>
        </p:nvCxnSpPr>
        <p:spPr>
          <a:xfrm>
            <a:off x="8199979" y="3549740"/>
            <a:ext cx="1852363" cy="0"/>
          </a:xfrm>
          <a:prstGeom prst="line">
            <a:avLst/>
          </a:prstGeom>
          <a:ln>
            <a:solidFill>
              <a:srgbClr val="0065B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875542" y="4484242"/>
            <a:ext cx="1852363" cy="0"/>
          </a:xfrm>
          <a:prstGeom prst="line">
            <a:avLst/>
          </a:prstGeom>
          <a:ln>
            <a:solidFill>
              <a:srgbClr val="0065B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212333" y="4052385"/>
            <a:ext cx="1259840" cy="415290"/>
          </a:xfrm>
          <a:prstGeom prst="rect">
            <a:avLst/>
          </a:prstGeom>
          <a:noFill/>
        </p:spPr>
        <p:txBody>
          <a:bodyPr wrap="none" rtlCol="0">
            <a:spAutoFit/>
          </a:bodyPr>
          <a:lstStyle/>
          <a:p>
            <a:r>
              <a:rPr lang="zh-CN" altLang="en-US" sz="2105" b="1" dirty="0" smtClean="0"/>
              <a:t>拓展功能</a:t>
            </a:r>
            <a:endParaRPr lang="zh-CN" altLang="en-US" sz="2105" b="1" dirty="0"/>
          </a:p>
        </p:txBody>
      </p:sp>
      <p:sp>
        <p:nvSpPr>
          <p:cNvPr id="20" name="TextBox 19"/>
          <p:cNvSpPr txBox="1"/>
          <p:nvPr/>
        </p:nvSpPr>
        <p:spPr>
          <a:xfrm>
            <a:off x="8287041" y="3105432"/>
            <a:ext cx="1798320" cy="415290"/>
          </a:xfrm>
          <a:prstGeom prst="rect">
            <a:avLst/>
          </a:prstGeom>
          <a:noFill/>
        </p:spPr>
        <p:txBody>
          <a:bodyPr wrap="none" rtlCol="0">
            <a:spAutoFit/>
          </a:bodyPr>
          <a:lstStyle/>
          <a:p>
            <a:r>
              <a:rPr lang="zh-CN" altLang="en-US" sz="2105" b="1" dirty="0" smtClean="0"/>
              <a:t>高级专业功能</a:t>
            </a:r>
            <a:endParaRPr lang="zh-CN" altLang="en-US" sz="2105" b="1" dirty="0"/>
          </a:p>
        </p:txBody>
      </p:sp>
      <p:sp>
        <p:nvSpPr>
          <p:cNvPr id="21" name="TextBox 20"/>
          <p:cNvSpPr txBox="1"/>
          <p:nvPr/>
        </p:nvSpPr>
        <p:spPr>
          <a:xfrm>
            <a:off x="6440578" y="3983934"/>
            <a:ext cx="3924365" cy="2546350"/>
          </a:xfrm>
          <a:prstGeom prst="rect">
            <a:avLst/>
          </a:prstGeom>
          <a:noFill/>
        </p:spPr>
        <p:txBody>
          <a:bodyPr wrap="square" rtlCol="0">
            <a:spAutoFit/>
          </a:bodyPr>
          <a:lstStyle/>
          <a:p>
            <a:pPr marL="342900" indent="-342900">
              <a:lnSpc>
                <a:spcPct val="150000"/>
              </a:lnSpc>
              <a:buFont typeface="+mj-ea"/>
              <a:buAutoNum type="circleNumDbPlain"/>
            </a:pPr>
            <a:r>
              <a:rPr lang="zh-CN" altLang="zh-CN" sz="1520" dirty="0" smtClean="0">
                <a:latin typeface="微软雅黑" panose="020B0503020204020204" pitchFamily="34" charset="-122"/>
                <a:ea typeface="微软雅黑" panose="020B0503020204020204" pitchFamily="34" charset="-122"/>
              </a:rPr>
              <a:t>界面</a:t>
            </a:r>
            <a:r>
              <a:rPr lang="zh-CN" altLang="zh-CN" sz="1520" dirty="0">
                <a:latin typeface="微软雅黑" panose="020B0503020204020204" pitchFamily="34" charset="-122"/>
                <a:ea typeface="微软雅黑" panose="020B0503020204020204" pitchFamily="34" charset="-122"/>
              </a:rPr>
              <a:t>锁定</a:t>
            </a:r>
            <a:r>
              <a:rPr lang="zh-CN" altLang="zh-CN" sz="1520" dirty="0" smtClean="0">
                <a:latin typeface="微软雅黑" panose="020B0503020204020204" pitchFamily="34" charset="-122"/>
                <a:ea typeface="微软雅黑" panose="020B0503020204020204" pitchFamily="34" charset="-122"/>
              </a:rPr>
              <a:t>功能</a:t>
            </a:r>
            <a:r>
              <a:rPr lang="zh-CN" altLang="en-US" sz="1520" dirty="0">
                <a:latin typeface="微软雅黑" panose="020B0503020204020204" pitchFamily="34" charset="-122"/>
                <a:ea typeface="微软雅黑" panose="020B0503020204020204" pitchFamily="34" charset="-122"/>
              </a:rPr>
              <a:t>、</a:t>
            </a:r>
            <a:r>
              <a:rPr lang="zh-CN" altLang="en-US" sz="1520" dirty="0" smtClean="0">
                <a:latin typeface="微软雅黑" panose="020B0503020204020204" pitchFamily="34" charset="-122"/>
                <a:ea typeface="微软雅黑" panose="020B0503020204020204" pitchFamily="34" charset="-122"/>
              </a:rPr>
              <a:t>胁迫报警</a:t>
            </a:r>
            <a:endParaRPr lang="en-US" altLang="zh-CN" sz="1520" dirty="0" smtClean="0">
              <a:latin typeface="微软雅黑" panose="020B0503020204020204" pitchFamily="34" charset="-122"/>
              <a:ea typeface="微软雅黑" panose="020B0503020204020204" pitchFamily="34" charset="-122"/>
            </a:endParaRPr>
          </a:p>
          <a:p>
            <a:pPr marL="342900" indent="-342900">
              <a:lnSpc>
                <a:spcPct val="150000"/>
              </a:lnSpc>
              <a:buFont typeface="+mj-ea"/>
              <a:buAutoNum type="circleNumDbPlain"/>
            </a:pPr>
            <a:r>
              <a:rPr lang="zh-CN" altLang="en-US" sz="1520" dirty="0" smtClean="0">
                <a:latin typeface="微软雅黑" panose="020B0503020204020204" pitchFamily="34" charset="-122"/>
                <a:ea typeface="微软雅黑" panose="020B0503020204020204" pitchFamily="34" charset="-122"/>
              </a:rPr>
              <a:t>反潜</a:t>
            </a:r>
            <a:r>
              <a:rPr lang="zh-CN" altLang="en-US" sz="1520" dirty="0">
                <a:latin typeface="微软雅黑" panose="020B0503020204020204" pitchFamily="34" charset="-122"/>
                <a:ea typeface="微软雅黑" panose="020B0503020204020204" pitchFamily="34" charset="-122"/>
              </a:rPr>
              <a:t>回 防尾随 </a:t>
            </a:r>
            <a:r>
              <a:rPr lang="zh-CN" altLang="en-US" sz="1520" dirty="0" smtClean="0">
                <a:latin typeface="微软雅黑" panose="020B0503020204020204" pitchFamily="34" charset="-122"/>
                <a:ea typeface="微软雅黑" panose="020B0503020204020204" pitchFamily="34" charset="-122"/>
              </a:rPr>
              <a:t>功能</a:t>
            </a:r>
            <a:endParaRPr lang="en-US" altLang="zh-CN" sz="1520" dirty="0" smtClean="0">
              <a:latin typeface="微软雅黑" panose="020B0503020204020204" pitchFamily="34" charset="-122"/>
              <a:ea typeface="微软雅黑" panose="020B0503020204020204" pitchFamily="34" charset="-122"/>
            </a:endParaRPr>
          </a:p>
          <a:p>
            <a:pPr marL="342900" indent="-342900">
              <a:lnSpc>
                <a:spcPct val="150000"/>
              </a:lnSpc>
              <a:buFont typeface="+mj-ea"/>
              <a:buAutoNum type="circleNumDbPlain"/>
            </a:pPr>
            <a:r>
              <a:rPr lang="zh-CN" altLang="zh-CN" sz="1520" dirty="0" smtClean="0">
                <a:latin typeface="微软雅黑" panose="020B0503020204020204" pitchFamily="34" charset="-122"/>
                <a:ea typeface="微软雅黑" panose="020B0503020204020204" pitchFamily="34" charset="-122"/>
              </a:rPr>
              <a:t>互</a:t>
            </a:r>
            <a:r>
              <a:rPr lang="zh-CN" altLang="zh-CN" sz="1520" dirty="0">
                <a:latin typeface="微软雅黑" panose="020B0503020204020204" pitchFamily="34" charset="-122"/>
                <a:ea typeface="微软雅黑" panose="020B0503020204020204" pitchFamily="34" charset="-122"/>
              </a:rPr>
              <a:t>锁</a:t>
            </a:r>
            <a:r>
              <a:rPr lang="zh-CN" altLang="en-US" sz="1520" dirty="0">
                <a:latin typeface="微软雅黑" panose="020B0503020204020204" pitchFamily="34" charset="-122"/>
                <a:ea typeface="微软雅黑" panose="020B0503020204020204" pitchFamily="34" charset="-122"/>
              </a:rPr>
              <a:t>、</a:t>
            </a:r>
            <a:r>
              <a:rPr lang="zh-CN" altLang="zh-CN" sz="1520" dirty="0">
                <a:latin typeface="微软雅黑" panose="020B0503020204020204" pitchFamily="34" charset="-122"/>
                <a:ea typeface="微软雅黑" panose="020B0503020204020204" pitchFamily="34" charset="-122"/>
              </a:rPr>
              <a:t>多卡</a:t>
            </a:r>
            <a:r>
              <a:rPr lang="zh-CN" altLang="zh-CN" sz="1520" dirty="0" smtClean="0">
                <a:latin typeface="微软雅黑" panose="020B0503020204020204" pitchFamily="34" charset="-122"/>
                <a:ea typeface="微软雅黑" panose="020B0503020204020204" pitchFamily="34" charset="-122"/>
              </a:rPr>
              <a:t>开门</a:t>
            </a:r>
            <a:endParaRPr lang="en-US" altLang="zh-CN" sz="1520" dirty="0" smtClean="0">
              <a:latin typeface="微软雅黑" panose="020B0503020204020204" pitchFamily="34" charset="-122"/>
              <a:ea typeface="微软雅黑" panose="020B0503020204020204" pitchFamily="34" charset="-122"/>
            </a:endParaRPr>
          </a:p>
          <a:p>
            <a:pPr marL="342900" indent="-342900">
              <a:lnSpc>
                <a:spcPct val="150000"/>
              </a:lnSpc>
              <a:buFont typeface="+mj-ea"/>
              <a:buAutoNum type="circleNumDbPlain"/>
            </a:pPr>
            <a:r>
              <a:rPr lang="zh-CN" altLang="zh-CN" sz="1520" dirty="0" smtClean="0">
                <a:latin typeface="微软雅黑" panose="020B0503020204020204" pitchFamily="34" charset="-122"/>
                <a:ea typeface="微软雅黑" panose="020B0503020204020204" pitchFamily="34" charset="-122"/>
              </a:rPr>
              <a:t>定</a:t>
            </a:r>
            <a:r>
              <a:rPr lang="zh-CN" altLang="zh-CN" sz="1520" dirty="0">
                <a:latin typeface="微软雅黑" panose="020B0503020204020204" pitchFamily="34" charset="-122"/>
                <a:ea typeface="微软雅黑" panose="020B0503020204020204" pitchFamily="34" charset="-122"/>
              </a:rPr>
              <a:t>时常开门 定时常闭门 </a:t>
            </a:r>
            <a:r>
              <a:rPr lang="zh-CN" altLang="zh-CN" sz="1520" dirty="0" smtClean="0">
                <a:latin typeface="微软雅黑" panose="020B0503020204020204" pitchFamily="34" charset="-122"/>
                <a:ea typeface="微软雅黑" panose="020B0503020204020204" pitchFamily="34" charset="-122"/>
              </a:rPr>
              <a:t>功能</a:t>
            </a:r>
            <a:endParaRPr lang="en-US" altLang="zh-CN" sz="1520" dirty="0" smtClean="0">
              <a:latin typeface="微软雅黑" panose="020B0503020204020204" pitchFamily="34" charset="-122"/>
              <a:ea typeface="微软雅黑" panose="020B0503020204020204" pitchFamily="34" charset="-122"/>
            </a:endParaRPr>
          </a:p>
          <a:p>
            <a:pPr marL="342900" indent="-342900">
              <a:lnSpc>
                <a:spcPct val="150000"/>
              </a:lnSpc>
              <a:buFont typeface="+mj-ea"/>
              <a:buAutoNum type="circleNumDbPlain"/>
            </a:pPr>
            <a:r>
              <a:rPr lang="zh-CN" altLang="zh-CN" sz="1520" dirty="0" smtClean="0">
                <a:latin typeface="微软雅黑" panose="020B0503020204020204" pitchFamily="34" charset="-122"/>
                <a:ea typeface="微软雅黑" panose="020B0503020204020204" pitchFamily="34" charset="-122"/>
              </a:rPr>
              <a:t>紧急</a:t>
            </a:r>
            <a:r>
              <a:rPr lang="zh-CN" altLang="zh-CN" sz="1520" dirty="0">
                <a:latin typeface="微软雅黑" panose="020B0503020204020204" pitchFamily="34" charset="-122"/>
                <a:ea typeface="微软雅黑" panose="020B0503020204020204" pitchFamily="34" charset="-122"/>
              </a:rPr>
              <a:t>关门</a:t>
            </a:r>
            <a:r>
              <a:rPr lang="zh-CN" altLang="zh-CN" sz="1520" dirty="0" smtClean="0">
                <a:latin typeface="微软雅黑" panose="020B0503020204020204" pitchFamily="34" charset="-122"/>
                <a:ea typeface="微软雅黑" panose="020B0503020204020204" pitchFamily="34" charset="-122"/>
              </a:rPr>
              <a:t>功能</a:t>
            </a:r>
            <a:r>
              <a:rPr lang="zh-CN" altLang="en-US" sz="1520" dirty="0">
                <a:latin typeface="微软雅黑" panose="020B0503020204020204" pitchFamily="34" charset="-122"/>
                <a:ea typeface="微软雅黑" panose="020B0503020204020204" pitchFamily="34" charset="-122"/>
              </a:rPr>
              <a:t>、</a:t>
            </a:r>
            <a:r>
              <a:rPr lang="zh-CN" altLang="zh-CN" sz="1520" dirty="0" smtClean="0">
                <a:latin typeface="微软雅黑" panose="020B0503020204020204" pitchFamily="34" charset="-122"/>
                <a:ea typeface="微软雅黑" panose="020B0503020204020204" pitchFamily="34" charset="-122"/>
              </a:rPr>
              <a:t>电子地图功能</a:t>
            </a:r>
            <a:endParaRPr lang="en-US" altLang="zh-CN" sz="1520" dirty="0" smtClean="0">
              <a:latin typeface="微软雅黑" panose="020B0503020204020204" pitchFamily="34" charset="-122"/>
              <a:ea typeface="微软雅黑" panose="020B0503020204020204" pitchFamily="34" charset="-122"/>
            </a:endParaRPr>
          </a:p>
          <a:p>
            <a:pPr marL="342900" indent="-342900">
              <a:lnSpc>
                <a:spcPct val="150000"/>
              </a:lnSpc>
              <a:buFont typeface="+mj-ea"/>
              <a:buAutoNum type="circleNumDbPlain"/>
            </a:pPr>
            <a:r>
              <a:rPr lang="zh-CN" altLang="en-US" sz="1520" dirty="0" smtClean="0">
                <a:latin typeface="微软雅黑" panose="020B0503020204020204" pitchFamily="34" charset="-122"/>
                <a:ea typeface="微软雅黑" panose="020B0503020204020204" pitchFamily="34" charset="-122"/>
              </a:rPr>
              <a:t>刷</a:t>
            </a:r>
            <a:r>
              <a:rPr lang="zh-CN" altLang="en-US" sz="1520" dirty="0">
                <a:latin typeface="微软雅黑" panose="020B0503020204020204" pitchFamily="34" charset="-122"/>
                <a:ea typeface="微软雅黑" panose="020B0503020204020204" pitchFamily="34" charset="-122"/>
              </a:rPr>
              <a:t>卡开关门设置 刷一下合法卡，继电器开，刷一下继电器关</a:t>
            </a:r>
            <a:endParaRPr lang="en-US" altLang="zh-CN" sz="1520" dirty="0" smtClean="0">
              <a:latin typeface="微软雅黑" panose="020B0503020204020204" pitchFamily="34" charset="-122"/>
              <a:ea typeface="微软雅黑" panose="020B0503020204020204" pitchFamily="34" charset="-122"/>
            </a:endParaRPr>
          </a:p>
        </p:txBody>
      </p:sp>
      <p:sp>
        <p:nvSpPr>
          <p:cNvPr id="22" name="TextBox 21"/>
          <p:cNvSpPr txBox="1"/>
          <p:nvPr/>
        </p:nvSpPr>
        <p:spPr>
          <a:xfrm>
            <a:off x="3221768" y="4032026"/>
            <a:ext cx="447040" cy="666115"/>
          </a:xfrm>
          <a:prstGeom prst="rect">
            <a:avLst/>
          </a:prstGeom>
          <a:noFill/>
        </p:spPr>
        <p:txBody>
          <a:bodyPr wrap="none" rtlCol="0">
            <a:spAutoFit/>
          </a:bodyPr>
          <a:lstStyle/>
          <a:p>
            <a:r>
              <a:rPr lang="en-US" altLang="zh-CN" sz="374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2</a:t>
            </a:r>
            <a:endParaRPr lang="zh-CN" altLang="en-US" sz="374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TextBox 22"/>
          <p:cNvSpPr txBox="1"/>
          <p:nvPr/>
        </p:nvSpPr>
        <p:spPr>
          <a:xfrm>
            <a:off x="7046939" y="2979474"/>
            <a:ext cx="447040" cy="666115"/>
          </a:xfrm>
          <a:prstGeom prst="rect">
            <a:avLst/>
          </a:prstGeom>
          <a:noFill/>
        </p:spPr>
        <p:txBody>
          <a:bodyPr wrap="none" rtlCol="0">
            <a:spAutoFit/>
          </a:bodyPr>
          <a:lstStyle/>
          <a:p>
            <a:r>
              <a:rPr lang="en-US" altLang="zh-CN" sz="374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3</a:t>
            </a:r>
            <a:endParaRPr lang="zh-CN" altLang="en-US" sz="374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TextBox 24"/>
          <p:cNvSpPr txBox="1"/>
          <p:nvPr/>
        </p:nvSpPr>
        <p:spPr>
          <a:xfrm>
            <a:off x="669236" y="1363966"/>
            <a:ext cx="4213998" cy="2780030"/>
          </a:xfrm>
          <a:prstGeom prst="rect">
            <a:avLst/>
          </a:prstGeom>
          <a:noFill/>
        </p:spPr>
        <p:txBody>
          <a:bodyPr wrap="square" rtlCol="0">
            <a:spAutoFit/>
          </a:bodyPr>
          <a:lstStyle/>
          <a:p>
            <a:pPr marL="342900" indent="-342900">
              <a:lnSpc>
                <a:spcPct val="150000"/>
              </a:lnSpc>
              <a:buFont typeface="+mj-ea"/>
              <a:buAutoNum type="circleNumDbPlain"/>
            </a:pPr>
            <a:r>
              <a:rPr lang="zh-CN" altLang="zh-CN" sz="1520" dirty="0">
                <a:latin typeface="微软雅黑" panose="020B0503020204020204" pitchFamily="34" charset="-122"/>
                <a:ea typeface="微软雅黑" panose="020B0503020204020204" pitchFamily="34" charset="-122"/>
              </a:rPr>
              <a:t>门内人数快速查询</a:t>
            </a:r>
            <a:endParaRPr lang="en-US" altLang="zh-CN" sz="1520" dirty="0">
              <a:latin typeface="微软雅黑" panose="020B0503020204020204" pitchFamily="34" charset="-122"/>
              <a:ea typeface="微软雅黑" panose="020B0503020204020204" pitchFamily="34" charset="-122"/>
            </a:endParaRPr>
          </a:p>
          <a:p>
            <a:pPr marL="342900" indent="-342900">
              <a:lnSpc>
                <a:spcPct val="150000"/>
              </a:lnSpc>
              <a:buFont typeface="+mj-ea"/>
              <a:buAutoNum type="circleNumDbPlain"/>
            </a:pPr>
            <a:r>
              <a:rPr lang="zh-CN" altLang="zh-CN" sz="1520" dirty="0">
                <a:latin typeface="微软雅黑" panose="020B0503020204020204" pitchFamily="34" charset="-122"/>
                <a:ea typeface="微软雅黑" panose="020B0503020204020204" pitchFamily="34" charset="-122"/>
              </a:rPr>
              <a:t>人员快速定位查询</a:t>
            </a:r>
            <a:endParaRPr lang="en-US" altLang="zh-CN" sz="1520" dirty="0">
              <a:latin typeface="微软雅黑" panose="020B0503020204020204" pitchFamily="34" charset="-122"/>
              <a:ea typeface="微软雅黑" panose="020B0503020204020204" pitchFamily="34" charset="-122"/>
            </a:endParaRPr>
          </a:p>
          <a:p>
            <a:pPr marL="342900" indent="-342900">
              <a:lnSpc>
                <a:spcPct val="150000"/>
              </a:lnSpc>
              <a:buFont typeface="+mj-ea"/>
              <a:buAutoNum type="circleNumDbPlain"/>
            </a:pPr>
            <a:r>
              <a:rPr lang="zh-CN" altLang="zh-CN" sz="1520" dirty="0">
                <a:latin typeface="微软雅黑" panose="020B0503020204020204" pitchFamily="34" charset="-122"/>
                <a:ea typeface="微软雅黑" panose="020B0503020204020204" pitchFamily="34" charset="-122"/>
              </a:rPr>
              <a:t>卡＋密码 功能</a:t>
            </a:r>
            <a:r>
              <a:rPr lang="zh-CN" altLang="en-US" sz="1520" dirty="0">
                <a:latin typeface="微软雅黑" panose="020B0503020204020204" pitchFamily="34" charset="-122"/>
                <a:ea typeface="微软雅黑" panose="020B0503020204020204" pitchFamily="34" charset="-122"/>
              </a:rPr>
              <a:t>、</a:t>
            </a:r>
            <a:r>
              <a:rPr lang="zh-CN" altLang="zh-CN" sz="1520" dirty="0">
                <a:latin typeface="微软雅黑" panose="020B0503020204020204" pitchFamily="34" charset="-122"/>
                <a:ea typeface="微软雅黑" panose="020B0503020204020204" pitchFamily="34" charset="-122"/>
              </a:rPr>
              <a:t>超级通行密码功能</a:t>
            </a:r>
            <a:endParaRPr lang="en-US" altLang="zh-CN" sz="1520" dirty="0">
              <a:latin typeface="微软雅黑" panose="020B0503020204020204" pitchFamily="34" charset="-122"/>
              <a:ea typeface="微软雅黑" panose="020B0503020204020204" pitchFamily="34" charset="-122"/>
            </a:endParaRPr>
          </a:p>
          <a:p>
            <a:pPr marL="342900" indent="-342900">
              <a:lnSpc>
                <a:spcPct val="150000"/>
              </a:lnSpc>
              <a:buFont typeface="+mj-ea"/>
              <a:buAutoNum type="circleNumDbPlain"/>
            </a:pPr>
            <a:r>
              <a:rPr lang="zh-CN" altLang="zh-CN" sz="1520" dirty="0">
                <a:latin typeface="微软雅黑" panose="020B0503020204020204" pitchFamily="34" charset="-122"/>
                <a:ea typeface="微软雅黑" panose="020B0503020204020204" pitchFamily="34" charset="-122"/>
              </a:rPr>
              <a:t>消防报警及紧急开门功能</a:t>
            </a:r>
            <a:r>
              <a:rPr lang="zh-CN" altLang="en-US" sz="1520" dirty="0">
                <a:latin typeface="微软雅黑" panose="020B0503020204020204" pitchFamily="34" charset="-122"/>
                <a:ea typeface="微软雅黑" panose="020B0503020204020204" pitchFamily="34" charset="-122"/>
              </a:rPr>
              <a:t>、</a:t>
            </a:r>
            <a:r>
              <a:rPr lang="zh-CN" altLang="zh-CN" sz="1520" dirty="0">
                <a:latin typeface="微软雅黑" panose="020B0503020204020204" pitchFamily="34" charset="-122"/>
                <a:ea typeface="微软雅黑" panose="020B0503020204020204" pitchFamily="34" charset="-122"/>
              </a:rPr>
              <a:t>联动输出功能</a:t>
            </a:r>
            <a:endParaRPr lang="en-US" altLang="zh-CN" sz="1520" dirty="0">
              <a:latin typeface="微软雅黑" panose="020B0503020204020204" pitchFamily="34" charset="-122"/>
              <a:ea typeface="微软雅黑" panose="020B0503020204020204" pitchFamily="34" charset="-122"/>
            </a:endParaRPr>
          </a:p>
          <a:p>
            <a:pPr marL="342900" indent="-342900">
              <a:lnSpc>
                <a:spcPct val="150000"/>
              </a:lnSpc>
              <a:buFont typeface="+mj-ea"/>
              <a:buAutoNum type="circleNumDbPlain"/>
            </a:pPr>
            <a:r>
              <a:rPr lang="zh-CN" altLang="zh-CN" sz="1520" dirty="0">
                <a:latin typeface="微软雅黑" panose="020B0503020204020204" pitchFamily="34" charset="-122"/>
                <a:ea typeface="微软雅黑" panose="020B0503020204020204" pitchFamily="34" charset="-122"/>
              </a:rPr>
              <a:t>非法闯入报警 </a:t>
            </a:r>
            <a:r>
              <a:rPr lang="zh-CN" altLang="en-US" sz="1520" dirty="0">
                <a:latin typeface="微软雅黑" panose="020B0503020204020204" pitchFamily="34" charset="-122"/>
                <a:ea typeface="微软雅黑" panose="020B0503020204020204" pitchFamily="34" charset="-122"/>
              </a:rPr>
              <a:t>、</a:t>
            </a:r>
            <a:r>
              <a:rPr lang="zh-CN" altLang="zh-CN" sz="1520" dirty="0">
                <a:latin typeface="微软雅黑" panose="020B0503020204020204" pitchFamily="34" charset="-122"/>
                <a:ea typeface="微软雅黑" panose="020B0503020204020204" pitchFamily="34" charset="-122"/>
              </a:rPr>
              <a:t>门长时间未关闭报警</a:t>
            </a:r>
            <a:endParaRPr lang="en-US" altLang="zh-CN" sz="1520" dirty="0">
              <a:latin typeface="微软雅黑" panose="020B0503020204020204" pitchFamily="34" charset="-122"/>
              <a:ea typeface="微软雅黑" panose="020B0503020204020204" pitchFamily="34" charset="-122"/>
            </a:endParaRPr>
          </a:p>
          <a:p>
            <a:pPr marL="342900" indent="-342900">
              <a:lnSpc>
                <a:spcPct val="150000"/>
              </a:lnSpc>
              <a:buFont typeface="+mj-ea"/>
              <a:buAutoNum type="circleNumDbPlain"/>
            </a:pPr>
            <a:r>
              <a:rPr lang="zh-CN" altLang="zh-CN" sz="1520" dirty="0">
                <a:latin typeface="微软雅黑" panose="020B0503020204020204" pitchFamily="34" charset="-122"/>
                <a:ea typeface="微软雅黑" panose="020B0503020204020204" pitchFamily="34" charset="-122"/>
              </a:rPr>
              <a:t>定时上传权限功能</a:t>
            </a:r>
            <a:r>
              <a:rPr lang="zh-CN" altLang="en-US" sz="1520" dirty="0">
                <a:latin typeface="微软雅黑" panose="020B0503020204020204" pitchFamily="34" charset="-122"/>
                <a:ea typeface="微软雅黑" panose="020B0503020204020204" pitchFamily="34" charset="-122"/>
              </a:rPr>
              <a:t>、</a:t>
            </a:r>
            <a:r>
              <a:rPr lang="zh-CN" altLang="zh-CN" sz="1520" dirty="0">
                <a:latin typeface="微软雅黑" panose="020B0503020204020204" pitchFamily="34" charset="-122"/>
                <a:ea typeface="微软雅黑" panose="020B0503020204020204" pitchFamily="34" charset="-122"/>
              </a:rPr>
              <a:t>操作员分部门管理功能</a:t>
            </a:r>
            <a:r>
              <a:rPr lang="zh-CN" altLang="en-US" sz="1520" dirty="0">
                <a:latin typeface="微软雅黑" panose="020B0503020204020204" pitchFamily="34" charset="-122"/>
                <a:ea typeface="微软雅黑" panose="020B0503020204020204" pitchFamily="34" charset="-122"/>
              </a:rPr>
              <a:t>、</a:t>
            </a:r>
            <a:r>
              <a:rPr lang="zh-CN" altLang="zh-CN" sz="1520" dirty="0">
                <a:latin typeface="微软雅黑" panose="020B0503020204020204" pitchFamily="34" charset="-122"/>
                <a:ea typeface="微软雅黑" panose="020B0503020204020204" pitchFamily="34" charset="-122"/>
              </a:rPr>
              <a:t>首卡开门</a:t>
            </a:r>
            <a:endParaRPr lang="en-US" altLang="zh-CN" sz="1520" dirty="0">
              <a:latin typeface="微软雅黑" panose="020B0503020204020204" pitchFamily="34" charset="-122"/>
              <a:ea typeface="微软雅黑" panose="020B0503020204020204" pitchFamily="34" charset="-122"/>
            </a:endParaRPr>
          </a:p>
          <a:p>
            <a:endParaRPr lang="zh-CN" altLang="en-US" sz="1520" dirty="0">
              <a:latin typeface="微软雅黑" panose="020B0503020204020204" pitchFamily="34" charset="-122"/>
              <a:ea typeface="微软雅黑" panose="020B0503020204020204" pitchFamily="34" charset="-122"/>
            </a:endParaRPr>
          </a:p>
        </p:txBody>
      </p:sp>
      <p:pic>
        <p:nvPicPr>
          <p:cNvPr id="26" name="Picture 3" descr="C:\Users\Administrator\Desktop\222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1124" y="1852099"/>
            <a:ext cx="1312394" cy="1325786"/>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组合 27"/>
          <p:cNvGrpSpPr/>
          <p:nvPr/>
        </p:nvGrpSpPr>
        <p:grpSpPr>
          <a:xfrm rot="0">
            <a:off x="250222" y="605813"/>
            <a:ext cx="10080000" cy="417928"/>
            <a:chOff x="214282" y="142856"/>
            <a:chExt cx="7598078" cy="357190"/>
          </a:xfrm>
        </p:grpSpPr>
        <p:sp>
          <p:nvSpPr>
            <p:cNvPr id="31" name="TextBox 30"/>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门禁系统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功能介绍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32" name="矩形 31"/>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3" name="矩形 32"/>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34" name="直接连接符 33"/>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5" name="图片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02963" y="4840021"/>
            <a:ext cx="847749" cy="817290"/>
          </a:xfrm>
          <a:prstGeom prst="rect">
            <a:avLst/>
          </a:prstGeom>
        </p:spPr>
      </p:pic>
      <p:pic>
        <p:nvPicPr>
          <p:cNvPr id="36" name="图片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8235" y="4605950"/>
            <a:ext cx="638162" cy="615234"/>
          </a:xfrm>
          <a:prstGeom prst="rect">
            <a:avLst/>
          </a:prstGeom>
        </p:spPr>
      </p:pic>
      <p:sp>
        <p:nvSpPr>
          <p:cNvPr id="37" name="椭圆 36"/>
          <p:cNvSpPr/>
          <p:nvPr/>
        </p:nvSpPr>
        <p:spPr>
          <a:xfrm rot="10498052">
            <a:off x="9768163" y="6401220"/>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38" name="组合 37"/>
          <p:cNvGrpSpPr/>
          <p:nvPr/>
        </p:nvGrpSpPr>
        <p:grpSpPr>
          <a:xfrm>
            <a:off x="10299210" y="5657311"/>
            <a:ext cx="316183" cy="316183"/>
            <a:chOff x="304800" y="673100"/>
            <a:chExt cx="4000500" cy="4000500"/>
          </a:xfrm>
          <a:effectLst>
            <a:outerShdw blurRad="50800" dist="38100" dir="5400000" algn="t" rotWithShape="0">
              <a:prstClr val="black">
                <a:alpha val="40000"/>
              </a:prstClr>
            </a:outerShdw>
          </a:effectLst>
        </p:grpSpPr>
        <p:sp>
          <p:nvSpPr>
            <p:cNvPr id="39" name="同心圆 3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40" name="椭圆 3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41" name="椭圆 40"/>
          <p:cNvSpPr/>
          <p:nvPr/>
        </p:nvSpPr>
        <p:spPr>
          <a:xfrm rot="10498052">
            <a:off x="10130325" y="6244484"/>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2" name="椭圆 41"/>
          <p:cNvSpPr/>
          <p:nvPr/>
        </p:nvSpPr>
        <p:spPr>
          <a:xfrm rot="10498052">
            <a:off x="9468683" y="6224990"/>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43" name="组合 42"/>
          <p:cNvGrpSpPr/>
          <p:nvPr/>
        </p:nvGrpSpPr>
        <p:grpSpPr>
          <a:xfrm>
            <a:off x="8987658" y="6513340"/>
            <a:ext cx="213413" cy="213413"/>
            <a:chOff x="304800" y="673100"/>
            <a:chExt cx="4000500" cy="4000500"/>
          </a:xfrm>
          <a:effectLst>
            <a:outerShdw blurRad="50800" dist="38100" dir="5400000" algn="t" rotWithShape="0">
              <a:prstClr val="black">
                <a:alpha val="4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45" name="椭圆 4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26" presetClass="emph" presetSubtype="0" fill="hold" nodeType="withEffect">
                                  <p:stCondLst>
                                    <p:cond delay="0"/>
                                  </p:stCondLst>
                                  <p:childTnLst>
                                    <p:animEffect transition="out" filter="fade">
                                      <p:cBhvr>
                                        <p:cTn id="23" dur="500" tmFilter="0, 0; .2, .5; .8, .5; 1, 0"/>
                                        <p:tgtEl>
                                          <p:spTgt spid="26"/>
                                        </p:tgtEl>
                                      </p:cBhvr>
                                    </p:animEffect>
                                    <p:animScale>
                                      <p:cBhvr>
                                        <p:cTn id="24" dur="250" autoRev="1" fill="hold"/>
                                        <p:tgtEl>
                                          <p:spTgt spid="26"/>
                                        </p:tgtEl>
                                      </p:cBhvr>
                                      <p:by x="105000" y="105000"/>
                                    </p:animScale>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p:cTn id="33" dur="500" fill="hold"/>
                                        <p:tgtEl>
                                          <p:spTgt spid="37"/>
                                        </p:tgtEl>
                                        <p:attrNameLst>
                                          <p:attrName>ppt_w</p:attrName>
                                        </p:attrNameLst>
                                      </p:cBhvr>
                                      <p:tavLst>
                                        <p:tav tm="0">
                                          <p:val>
                                            <p:fltVal val="0"/>
                                          </p:val>
                                        </p:tav>
                                        <p:tav tm="100000">
                                          <p:val>
                                            <p:strVal val="#ppt_w"/>
                                          </p:val>
                                        </p:tav>
                                      </p:tavLst>
                                    </p:anim>
                                    <p:anim calcmode="lin" valueType="num">
                                      <p:cBhvr>
                                        <p:cTn id="34" dur="500" fill="hold"/>
                                        <p:tgtEl>
                                          <p:spTgt spid="37"/>
                                        </p:tgtEl>
                                        <p:attrNameLst>
                                          <p:attrName>ppt_h</p:attrName>
                                        </p:attrNameLst>
                                      </p:cBhvr>
                                      <p:tavLst>
                                        <p:tav tm="0">
                                          <p:val>
                                            <p:fltVal val="0"/>
                                          </p:val>
                                        </p:tav>
                                        <p:tav tm="100000">
                                          <p:val>
                                            <p:strVal val="#ppt_h"/>
                                          </p:val>
                                        </p:tav>
                                      </p:tavLst>
                                    </p:anim>
                                    <p:animEffect transition="in" filter="fade">
                                      <p:cBhvr>
                                        <p:cTn id="35" dur="500"/>
                                        <p:tgtEl>
                                          <p:spTgt spid="37"/>
                                        </p:tgtEl>
                                      </p:cBhvr>
                                    </p:animEffect>
                                  </p:childTnLst>
                                </p:cTn>
                              </p:par>
                              <p:par>
                                <p:cTn id="36" presetID="53" presetClass="entr" presetSubtype="16"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 calcmode="lin" valueType="num">
                                      <p:cBhvr>
                                        <p:cTn id="38" dur="500" fill="hold"/>
                                        <p:tgtEl>
                                          <p:spTgt spid="38"/>
                                        </p:tgtEl>
                                        <p:attrNameLst>
                                          <p:attrName>ppt_w</p:attrName>
                                        </p:attrNameLst>
                                      </p:cBhvr>
                                      <p:tavLst>
                                        <p:tav tm="0">
                                          <p:val>
                                            <p:fltVal val="0"/>
                                          </p:val>
                                        </p:tav>
                                        <p:tav tm="100000">
                                          <p:val>
                                            <p:strVal val="#ppt_w"/>
                                          </p:val>
                                        </p:tav>
                                      </p:tavLst>
                                    </p:anim>
                                    <p:anim calcmode="lin" valueType="num">
                                      <p:cBhvr>
                                        <p:cTn id="39" dur="500" fill="hold"/>
                                        <p:tgtEl>
                                          <p:spTgt spid="38"/>
                                        </p:tgtEl>
                                        <p:attrNameLst>
                                          <p:attrName>ppt_h</p:attrName>
                                        </p:attrNameLst>
                                      </p:cBhvr>
                                      <p:tavLst>
                                        <p:tav tm="0">
                                          <p:val>
                                            <p:fltVal val="0"/>
                                          </p:val>
                                        </p:tav>
                                        <p:tav tm="100000">
                                          <p:val>
                                            <p:strVal val="#ppt_h"/>
                                          </p:val>
                                        </p:tav>
                                      </p:tavLst>
                                    </p:anim>
                                    <p:animEffect transition="in" filter="fade">
                                      <p:cBhvr>
                                        <p:cTn id="40" dur="500"/>
                                        <p:tgtEl>
                                          <p:spTgt spid="38"/>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p:cTn id="43" dur="500" fill="hold"/>
                                        <p:tgtEl>
                                          <p:spTgt spid="41"/>
                                        </p:tgtEl>
                                        <p:attrNameLst>
                                          <p:attrName>ppt_w</p:attrName>
                                        </p:attrNameLst>
                                      </p:cBhvr>
                                      <p:tavLst>
                                        <p:tav tm="0">
                                          <p:val>
                                            <p:fltVal val="0"/>
                                          </p:val>
                                        </p:tav>
                                        <p:tav tm="100000">
                                          <p:val>
                                            <p:strVal val="#ppt_w"/>
                                          </p:val>
                                        </p:tav>
                                      </p:tavLst>
                                    </p:anim>
                                    <p:anim calcmode="lin" valueType="num">
                                      <p:cBhvr>
                                        <p:cTn id="44" dur="500" fill="hold"/>
                                        <p:tgtEl>
                                          <p:spTgt spid="41"/>
                                        </p:tgtEl>
                                        <p:attrNameLst>
                                          <p:attrName>ppt_h</p:attrName>
                                        </p:attrNameLst>
                                      </p:cBhvr>
                                      <p:tavLst>
                                        <p:tav tm="0">
                                          <p:val>
                                            <p:fltVal val="0"/>
                                          </p:val>
                                        </p:tav>
                                        <p:tav tm="100000">
                                          <p:val>
                                            <p:strVal val="#ppt_h"/>
                                          </p:val>
                                        </p:tav>
                                      </p:tavLst>
                                    </p:anim>
                                    <p:animEffect transition="in" filter="fade">
                                      <p:cBhvr>
                                        <p:cTn id="45" dur="500"/>
                                        <p:tgtEl>
                                          <p:spTgt spid="41"/>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 calcmode="lin" valueType="num">
                                      <p:cBhvr>
                                        <p:cTn id="48" dur="500" fill="hold"/>
                                        <p:tgtEl>
                                          <p:spTgt spid="42"/>
                                        </p:tgtEl>
                                        <p:attrNameLst>
                                          <p:attrName>ppt_w</p:attrName>
                                        </p:attrNameLst>
                                      </p:cBhvr>
                                      <p:tavLst>
                                        <p:tav tm="0">
                                          <p:val>
                                            <p:fltVal val="0"/>
                                          </p:val>
                                        </p:tav>
                                        <p:tav tm="100000">
                                          <p:val>
                                            <p:strVal val="#ppt_w"/>
                                          </p:val>
                                        </p:tav>
                                      </p:tavLst>
                                    </p:anim>
                                    <p:anim calcmode="lin" valueType="num">
                                      <p:cBhvr>
                                        <p:cTn id="49" dur="500" fill="hold"/>
                                        <p:tgtEl>
                                          <p:spTgt spid="42"/>
                                        </p:tgtEl>
                                        <p:attrNameLst>
                                          <p:attrName>ppt_h</p:attrName>
                                        </p:attrNameLst>
                                      </p:cBhvr>
                                      <p:tavLst>
                                        <p:tav tm="0">
                                          <p:val>
                                            <p:fltVal val="0"/>
                                          </p:val>
                                        </p:tav>
                                        <p:tav tm="100000">
                                          <p:val>
                                            <p:strVal val="#ppt_h"/>
                                          </p:val>
                                        </p:tav>
                                      </p:tavLst>
                                    </p:anim>
                                    <p:animEffect transition="in" filter="fade">
                                      <p:cBhvr>
                                        <p:cTn id="50" dur="500"/>
                                        <p:tgtEl>
                                          <p:spTgt spid="42"/>
                                        </p:tgtEl>
                                      </p:cBhvr>
                                    </p:animEffect>
                                  </p:childTnLst>
                                </p:cTn>
                              </p:par>
                              <p:par>
                                <p:cTn id="51" presetID="53" presetClass="entr" presetSubtype="16"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p:cTn id="53" dur="500" fill="hold"/>
                                        <p:tgtEl>
                                          <p:spTgt spid="43"/>
                                        </p:tgtEl>
                                        <p:attrNameLst>
                                          <p:attrName>ppt_w</p:attrName>
                                        </p:attrNameLst>
                                      </p:cBhvr>
                                      <p:tavLst>
                                        <p:tav tm="0">
                                          <p:val>
                                            <p:fltVal val="0"/>
                                          </p:val>
                                        </p:tav>
                                        <p:tav tm="100000">
                                          <p:val>
                                            <p:strVal val="#ppt_w"/>
                                          </p:val>
                                        </p:tav>
                                      </p:tavLst>
                                    </p:anim>
                                    <p:anim calcmode="lin" valueType="num">
                                      <p:cBhvr>
                                        <p:cTn id="54" dur="500" fill="hold"/>
                                        <p:tgtEl>
                                          <p:spTgt spid="43"/>
                                        </p:tgtEl>
                                        <p:attrNameLst>
                                          <p:attrName>ppt_h</p:attrName>
                                        </p:attrNameLst>
                                      </p:cBhvr>
                                      <p:tavLst>
                                        <p:tav tm="0">
                                          <p:val>
                                            <p:fltVal val="0"/>
                                          </p:val>
                                        </p:tav>
                                        <p:tav tm="100000">
                                          <p:val>
                                            <p:strVal val="#ppt_h"/>
                                          </p:val>
                                        </p:tav>
                                      </p:tavLst>
                                    </p:anim>
                                    <p:animEffect transition="in" filter="fade">
                                      <p:cBhvr>
                                        <p:cTn id="5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p:bldP spid="37" grpId="0" bldLvl="0" animBg="1"/>
      <p:bldP spid="41" grpId="0" bldLvl="0" animBg="1"/>
      <p:bldP spid="42"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51" descr="C:\Users\Administrator\Desktop\修改图片\图片6.png图片6"/>
          <p:cNvPicPr>
            <a:picLocks noChangeAspect="1" noChangeArrowheads="1"/>
          </p:cNvPicPr>
          <p:nvPr/>
        </p:nvPicPr>
        <p:blipFill>
          <a:blip r:embed="rId1"/>
          <a:srcRect/>
          <a:stretch>
            <a:fillRect/>
          </a:stretch>
        </p:blipFill>
        <p:spPr bwMode="auto">
          <a:xfrm>
            <a:off x="1041031" y="1469315"/>
            <a:ext cx="8486775" cy="530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右箭头 3"/>
          <p:cNvSpPr/>
          <p:nvPr/>
        </p:nvSpPr>
        <p:spPr>
          <a:xfrm>
            <a:off x="4027173" y="3106413"/>
            <a:ext cx="505190" cy="23125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2105"/>
          </a:p>
        </p:txBody>
      </p:sp>
      <p:grpSp>
        <p:nvGrpSpPr>
          <p:cNvPr id="7" name="组合 6"/>
          <p:cNvGrpSpPr/>
          <p:nvPr/>
        </p:nvGrpSpPr>
        <p:grpSpPr>
          <a:xfrm rot="0">
            <a:off x="250222" y="605813"/>
            <a:ext cx="10080000" cy="417928"/>
            <a:chOff x="214282" y="142856"/>
            <a:chExt cx="7598078" cy="357190"/>
          </a:xfrm>
        </p:grpSpPr>
        <p:sp>
          <p:nvSpPr>
            <p:cNvPr id="10" name="TextBox 9"/>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门禁系统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软件介绍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11" name="矩形 10"/>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2" name="矩形 11"/>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3" name="直接连接符 12"/>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0">
            <a:off x="250222" y="605813"/>
            <a:ext cx="10080000" cy="417928"/>
            <a:chOff x="214282" y="142856"/>
            <a:chExt cx="7598078" cy="357190"/>
          </a:xfrm>
        </p:grpSpPr>
        <p:sp>
          <p:nvSpPr>
            <p:cNvPr id="6" name="TextBox 5"/>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系统涵括</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7" name="矩形 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 name="矩形 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9" name="直接连接符 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6713778" y="2049741"/>
            <a:ext cx="105594" cy="84198"/>
          </a:xfrm>
          <a:prstGeom prst="rect">
            <a:avLst/>
          </a:prstGeom>
          <a:solidFill>
            <a:srgbClr val="005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2" name="文本框 77"/>
          <p:cNvSpPr txBox="1"/>
          <p:nvPr/>
        </p:nvSpPr>
        <p:spPr>
          <a:xfrm>
            <a:off x="6965981" y="1929893"/>
            <a:ext cx="2298201" cy="368300"/>
          </a:xfrm>
          <a:prstGeom prst="rect">
            <a:avLst/>
          </a:prstGeom>
          <a:noFill/>
        </p:spPr>
        <p:txBody>
          <a:bodyPr wrap="square" rtlCol="0">
            <a:spAutoFit/>
          </a:bodyPr>
          <a:lstStyle/>
          <a:p>
            <a:r>
              <a:rPr lang="zh-CN" altLang="en-US" b="1" dirty="0" smtClean="0">
                <a:latin typeface="微软雅黑" panose="020B0503020204020204" pitchFamily="34" charset="-122"/>
                <a:ea typeface="微软雅黑" panose="020B0503020204020204" pitchFamily="34" charset="-122"/>
              </a:rPr>
              <a:t>智慧校园一卡通涵括</a:t>
            </a:r>
            <a:endParaRPr lang="zh-CN" altLang="en-US" b="1" dirty="0" smtClean="0">
              <a:latin typeface="微软雅黑" panose="020B0503020204020204" pitchFamily="34" charset="-122"/>
              <a:ea typeface="微软雅黑" panose="020B0503020204020204" pitchFamily="34" charset="-122"/>
            </a:endParaRPr>
          </a:p>
        </p:txBody>
      </p:sp>
      <p:sp>
        <p:nvSpPr>
          <p:cNvPr id="13" name="文本框 78"/>
          <p:cNvSpPr txBox="1"/>
          <p:nvPr/>
        </p:nvSpPr>
        <p:spPr>
          <a:xfrm>
            <a:off x="6589310" y="2451033"/>
            <a:ext cx="3640192" cy="3969385"/>
          </a:xfrm>
          <a:prstGeom prst="rect">
            <a:avLst/>
          </a:prstGeom>
          <a:noFill/>
        </p:spPr>
        <p:txBody>
          <a:bodyPr wrap="square" rtlCol="0">
            <a:spAutoFit/>
          </a:bodyPr>
          <a:lstStyle/>
          <a:p>
            <a:pPr marL="171450" indent="-171450">
              <a:lnSpc>
                <a:spcPct val="150000"/>
              </a:lnSpc>
              <a:buFont typeface="Wingdings" panose="05000000000000000000" pitchFamily="2" charset="2"/>
              <a:buChar char="l"/>
            </a:pPr>
            <a:r>
              <a:rPr lang="zh-CN" altLang="en-US" sz="1400" b="1" dirty="0">
                <a:latin typeface="微软雅黑" panose="020B0503020204020204" pitchFamily="34" charset="-122"/>
                <a:ea typeface="微软雅黑" panose="020B0503020204020204" pitchFamily="34" charset="-122"/>
              </a:rPr>
              <a:t>学生管理：注册、注销、学籍、成绩单等；</a:t>
            </a:r>
            <a:endParaRPr lang="zh-CN" altLang="en-US" sz="14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l"/>
            </a:pPr>
            <a:r>
              <a:rPr lang="zh-CN" altLang="en-US" sz="1400" b="1" dirty="0">
                <a:latin typeface="微软雅黑" panose="020B0503020204020204" pitchFamily="34" charset="-122"/>
                <a:ea typeface="微软雅黑" panose="020B0503020204020204" pitchFamily="34" charset="-122"/>
              </a:rPr>
              <a:t>身份识别：门禁、考勤、图书馆、计算中心、体育中心等；</a:t>
            </a:r>
            <a:endParaRPr lang="zh-CN" altLang="en-US" sz="14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l"/>
            </a:pPr>
            <a:r>
              <a:rPr lang="zh-CN" altLang="en-US" sz="1400" b="1" dirty="0">
                <a:latin typeface="微软雅黑" panose="020B0503020204020204" pitchFamily="34" charset="-122"/>
                <a:ea typeface="微软雅黑" panose="020B0503020204020204" pitchFamily="34" charset="-122"/>
              </a:rPr>
              <a:t>交费：杂费、书费、上机、试验；</a:t>
            </a:r>
            <a:endParaRPr lang="zh-CN" altLang="en-US" sz="14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l"/>
            </a:pPr>
            <a:r>
              <a:rPr lang="zh-CN" altLang="en-US" sz="1400" b="1" dirty="0">
                <a:latin typeface="微软雅黑" panose="020B0503020204020204" pitchFamily="34" charset="-122"/>
                <a:ea typeface="微软雅黑" panose="020B0503020204020204" pitchFamily="34" charset="-122"/>
              </a:rPr>
              <a:t>用餐：餐厅、食堂、快餐店；</a:t>
            </a:r>
            <a:endParaRPr lang="zh-CN" altLang="en-US" sz="14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l"/>
            </a:pPr>
            <a:r>
              <a:rPr lang="zh-CN" altLang="en-US" sz="1400" b="1" dirty="0">
                <a:latin typeface="微软雅黑" panose="020B0503020204020204" pitchFamily="34" charset="-122"/>
                <a:ea typeface="微软雅黑" panose="020B0503020204020204" pitchFamily="34" charset="-122"/>
              </a:rPr>
              <a:t>购物：百货商场、自选商场、零售商店、书店、教材部；</a:t>
            </a:r>
            <a:endParaRPr lang="zh-CN" altLang="en-US" sz="14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l"/>
            </a:pPr>
            <a:r>
              <a:rPr lang="zh-CN" altLang="en-US" sz="1400" b="1" dirty="0">
                <a:latin typeface="微软雅黑" panose="020B0503020204020204" pitchFamily="34" charset="-122"/>
                <a:ea typeface="微软雅黑" panose="020B0503020204020204" pitchFamily="34" charset="-122"/>
              </a:rPr>
              <a:t>娱乐：俱乐部、娱乐中心；</a:t>
            </a:r>
            <a:endParaRPr lang="zh-CN" altLang="en-US" sz="14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l"/>
            </a:pPr>
            <a:r>
              <a:rPr lang="zh-CN" altLang="en-US" sz="1400" b="1" dirty="0">
                <a:latin typeface="微软雅黑" panose="020B0503020204020204" pitchFamily="34" charset="-122"/>
                <a:ea typeface="微软雅黑" panose="020B0503020204020204" pitchFamily="34" charset="-122"/>
              </a:rPr>
              <a:t>医疗：各种校内医疗收费；</a:t>
            </a:r>
            <a:endParaRPr lang="zh-CN" altLang="en-US" sz="14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l"/>
            </a:pPr>
            <a:r>
              <a:rPr lang="zh-CN" altLang="en-US" sz="1400" b="1" dirty="0">
                <a:latin typeface="微软雅黑" panose="020B0503020204020204" pitchFamily="34" charset="-122"/>
                <a:ea typeface="微软雅黑" panose="020B0503020204020204" pitchFamily="34" charset="-122"/>
              </a:rPr>
              <a:t>代收代付：代收学费、代发奖学金、代发补助、代发工资等</a:t>
            </a:r>
            <a:br>
              <a:rPr lang="zh-CN" altLang="en-US" sz="1400" dirty="0">
                <a:latin typeface="微软雅黑" panose="020B0503020204020204" pitchFamily="34" charset="-122"/>
                <a:ea typeface="微软雅黑" panose="020B0503020204020204" pitchFamily="34" charset="-122"/>
              </a:rPr>
            </a:br>
            <a:endParaRPr lang="zh-CN" altLang="en-US" sz="1400" dirty="0">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8043" y="1522019"/>
            <a:ext cx="5136624" cy="54601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 presetClass="entr" presetSubtype="0" fill="hold" grpId="0" nodeType="afterEffect">
                                  <p:stCondLst>
                                    <p:cond delay="0"/>
                                  </p:stCondLst>
                                  <p:iterate type="lt">
                                    <p:tmAbs val="0"/>
                                  </p:iterate>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右箭头 3"/>
          <p:cNvSpPr/>
          <p:nvPr/>
        </p:nvSpPr>
        <p:spPr>
          <a:xfrm>
            <a:off x="4027173" y="3106413"/>
            <a:ext cx="505190" cy="23125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2105"/>
          </a:p>
        </p:txBody>
      </p:sp>
      <p:pic>
        <p:nvPicPr>
          <p:cNvPr id="46082" name="Picture 2" descr="C:\Users\Administrator\Desktop\修改图片\图片7.png图片7"/>
          <p:cNvPicPr>
            <a:picLocks noChangeAspect="1" noChangeArrowheads="1"/>
          </p:cNvPicPr>
          <p:nvPr/>
        </p:nvPicPr>
        <p:blipFill>
          <a:blip r:embed="rId1"/>
          <a:srcRect/>
          <a:stretch>
            <a:fillRect/>
          </a:stretch>
        </p:blipFill>
        <p:spPr bwMode="auto">
          <a:xfrm>
            <a:off x="641350" y="1256030"/>
            <a:ext cx="5544185" cy="305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组合 6"/>
          <p:cNvGrpSpPr/>
          <p:nvPr/>
        </p:nvGrpSpPr>
        <p:grpSpPr>
          <a:xfrm rot="0">
            <a:off x="250222" y="605813"/>
            <a:ext cx="10080000" cy="417928"/>
            <a:chOff x="214282" y="142856"/>
            <a:chExt cx="7598078" cy="357190"/>
          </a:xfrm>
        </p:grpSpPr>
        <p:sp>
          <p:nvSpPr>
            <p:cNvPr id="10" name="TextBox 9"/>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门禁系统</a:t>
              </a:r>
              <a:r>
                <a:rPr lang="en-US" altLang="zh-CN"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软件介绍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11" name="矩形 10"/>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2" name="矩形 11"/>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3" name="直接连接符 12"/>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5" name="Picture 3" descr="C:\Users\Administrator\Desktop\图片3.png图片3"/>
          <p:cNvPicPr>
            <a:picLocks noChangeAspect="1" noChangeArrowheads="1"/>
          </p:cNvPicPr>
          <p:nvPr/>
        </p:nvPicPr>
        <p:blipFill rotWithShape="1">
          <a:blip r:embed="rId2"/>
          <a:srcRect/>
          <a:stretch>
            <a:fillRect/>
          </a:stretch>
        </p:blipFill>
        <p:spPr bwMode="auto">
          <a:xfrm>
            <a:off x="642620" y="4607560"/>
            <a:ext cx="5520055" cy="2519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7175" y="1256030"/>
            <a:ext cx="3074670" cy="305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7175" y="4599940"/>
            <a:ext cx="3625215" cy="252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6082"/>
                                        </p:tgtEl>
                                        <p:attrNameLst>
                                          <p:attrName>style.visibility</p:attrName>
                                        </p:attrNameLst>
                                      </p:cBhvr>
                                      <p:to>
                                        <p:strVal val="visible"/>
                                      </p:to>
                                    </p:set>
                                    <p:anim calcmode="lin" valueType="num">
                                      <p:cBhvr additive="base">
                                        <p:cTn id="18" dur="500" fill="hold"/>
                                        <p:tgtEl>
                                          <p:spTgt spid="46082"/>
                                        </p:tgtEl>
                                        <p:attrNameLst>
                                          <p:attrName>ppt_x</p:attrName>
                                        </p:attrNameLst>
                                      </p:cBhvr>
                                      <p:tavLst>
                                        <p:tav tm="0">
                                          <p:val>
                                            <p:strVal val="#ppt_x"/>
                                          </p:val>
                                        </p:tav>
                                        <p:tav tm="100000">
                                          <p:val>
                                            <p:strVal val="#ppt_x"/>
                                          </p:val>
                                        </p:tav>
                                      </p:tavLst>
                                    </p:anim>
                                    <p:anim calcmode="lin" valueType="num">
                                      <p:cBhvr additive="base">
                                        <p:cTn id="19" dur="500" fill="hold"/>
                                        <p:tgtEl>
                                          <p:spTgt spid="4608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rot="0">
            <a:off x="250222" y="605813"/>
            <a:ext cx="10080000" cy="417928"/>
            <a:chOff x="214282" y="142856"/>
            <a:chExt cx="7598078" cy="357190"/>
          </a:xfrm>
        </p:grpSpPr>
        <p:sp>
          <p:nvSpPr>
            <p:cNvPr id="37" name="TextBox 36"/>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车辆</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管理系统</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38" name="矩形 37"/>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9" name="矩形 38"/>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40" name="直接连接符 39"/>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3303799" y="1119844"/>
            <a:ext cx="4413593" cy="4413593"/>
            <a:chOff x="1008115" y="2542722"/>
            <a:chExt cx="1360493" cy="1360493"/>
          </a:xfrm>
        </p:grpSpPr>
        <p:grpSp>
          <p:nvGrpSpPr>
            <p:cNvPr id="42" name="组合 41"/>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45" name="椭圆 4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43" name="TextBox 42"/>
            <p:cNvSpPr txBox="1"/>
            <p:nvPr/>
          </p:nvSpPr>
          <p:spPr>
            <a:xfrm>
              <a:off x="1357180" y="2796039"/>
              <a:ext cx="95521" cy="294587"/>
            </a:xfrm>
            <a:prstGeom prst="rect">
              <a:avLst/>
            </a:prstGeom>
            <a:noFill/>
          </p:spPr>
          <p:txBody>
            <a:bodyPr wrap="none" rtlCol="0">
              <a:spAutoFit/>
            </a:bodyPr>
            <a:lstStyle/>
            <a:p>
              <a:endParaRPr lang="zh-CN" altLang="en-US" sz="5615" dirty="0">
                <a:latin typeface="Watford DB" pitchFamily="2" charset="0"/>
                <a:ea typeface="造字工房劲黑（非商用）常规体" pitchFamily="50" charset="-122"/>
              </a:endParaRPr>
            </a:p>
          </p:txBody>
        </p:sp>
      </p:grpSp>
      <p:sp>
        <p:nvSpPr>
          <p:cNvPr id="46" name="TextBox 45"/>
          <p:cNvSpPr txBox="1"/>
          <p:nvPr/>
        </p:nvSpPr>
        <p:spPr>
          <a:xfrm>
            <a:off x="3583609" y="3502404"/>
            <a:ext cx="3779006" cy="631190"/>
          </a:xfrm>
          <a:prstGeom prst="rect">
            <a:avLst/>
          </a:prstGeom>
          <a:noFill/>
          <a:ln>
            <a:noFill/>
          </a:ln>
        </p:spPr>
        <p:txBody>
          <a:bodyPr wrap="square" rtlCol="0">
            <a:spAutoFit/>
          </a:bodyPr>
          <a:lstStyle/>
          <a:p>
            <a:pPr algn="ctr"/>
            <a:r>
              <a:rPr lang="zh-CN" altLang="en-US" sz="3510" b="1" dirty="0" smtClean="0">
                <a:latin typeface="方正大黑简体" panose="02010601030101010101" pitchFamily="2" charset="-122"/>
                <a:ea typeface="方正大黑简体" panose="02010601030101010101" pitchFamily="2" charset="-122"/>
              </a:rPr>
              <a:t>系统介绍</a:t>
            </a:r>
            <a:endParaRPr lang="zh-CN" altLang="en-US" sz="3510" b="1" dirty="0">
              <a:latin typeface="方正大黑简体" panose="02010601030101010101" pitchFamily="2" charset="-122"/>
              <a:ea typeface="方正大黑简体" panose="02010601030101010101" pitchFamily="2" charset="-122"/>
            </a:endParaRPr>
          </a:p>
        </p:txBody>
      </p:sp>
      <p:cxnSp>
        <p:nvCxnSpPr>
          <p:cNvPr id="47" name="直接连接符 46"/>
          <p:cNvCxnSpPr/>
          <p:nvPr/>
        </p:nvCxnSpPr>
        <p:spPr>
          <a:xfrm>
            <a:off x="3779715" y="3412971"/>
            <a:ext cx="35829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3779714" y="3468146"/>
            <a:ext cx="35829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513380" y="1757521"/>
            <a:ext cx="4030980" cy="1638935"/>
          </a:xfrm>
          <a:prstGeom prst="rect">
            <a:avLst/>
          </a:prstGeom>
          <a:noFill/>
        </p:spPr>
        <p:txBody>
          <a:bodyPr wrap="none" rtlCol="0">
            <a:spAutoFit/>
          </a:bodyPr>
          <a:lstStyle/>
          <a:p>
            <a:pPr algn="ctr"/>
            <a:r>
              <a:rPr lang="zh-CN" altLang="en-US" sz="5030" b="1" dirty="0" smtClean="0">
                <a:solidFill>
                  <a:srgbClr val="163A5A"/>
                </a:solidFill>
                <a:latin typeface="方正大黑简体" panose="02010601030101010101" pitchFamily="2" charset="-122"/>
                <a:ea typeface="方正大黑简体" panose="02010601030101010101" pitchFamily="2" charset="-122"/>
              </a:rPr>
              <a:t>教职工</a:t>
            </a:r>
            <a:endParaRPr lang="en-US" altLang="zh-CN" sz="5030" b="1" dirty="0" smtClean="0">
              <a:solidFill>
                <a:srgbClr val="163A5A"/>
              </a:solidFill>
              <a:latin typeface="方正大黑简体" panose="02010601030101010101" pitchFamily="2" charset="-122"/>
              <a:ea typeface="方正大黑简体" panose="02010601030101010101" pitchFamily="2" charset="-122"/>
            </a:endParaRPr>
          </a:p>
          <a:p>
            <a:pPr algn="ctr"/>
            <a:r>
              <a:rPr lang="zh-CN" altLang="en-US" sz="5030" b="1" dirty="0" smtClean="0">
                <a:solidFill>
                  <a:srgbClr val="163A5A"/>
                </a:solidFill>
                <a:latin typeface="方正大黑简体" panose="02010601030101010101" pitchFamily="2" charset="-122"/>
                <a:ea typeface="方正大黑简体" panose="02010601030101010101" pitchFamily="2" charset="-122"/>
              </a:rPr>
              <a:t>车辆管理系统</a:t>
            </a:r>
            <a:endParaRPr lang="zh-CN" altLang="en-US" sz="5030" b="1" dirty="0">
              <a:solidFill>
                <a:srgbClr val="163A5A"/>
              </a:solidFill>
              <a:latin typeface="方正大黑简体" panose="02010601030101010101" pitchFamily="2" charset="-122"/>
              <a:ea typeface="方正大黑简体" panose="02010601030101010101" pitchFamily="2" charset="-122"/>
            </a:endParaRPr>
          </a:p>
        </p:txBody>
      </p:sp>
      <p:sp>
        <p:nvSpPr>
          <p:cNvPr id="50" name="椭圆 49"/>
          <p:cNvSpPr/>
          <p:nvPr/>
        </p:nvSpPr>
        <p:spPr>
          <a:xfrm>
            <a:off x="5829673" y="5308506"/>
            <a:ext cx="585707" cy="585707"/>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1" name="椭圆 50"/>
          <p:cNvSpPr/>
          <p:nvPr/>
        </p:nvSpPr>
        <p:spPr>
          <a:xfrm>
            <a:off x="6897849" y="591042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2" name="椭圆 51"/>
          <p:cNvSpPr/>
          <p:nvPr/>
        </p:nvSpPr>
        <p:spPr>
          <a:xfrm>
            <a:off x="3303799" y="5936614"/>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3" name="椭圆 52"/>
          <p:cNvSpPr/>
          <p:nvPr/>
        </p:nvSpPr>
        <p:spPr>
          <a:xfrm>
            <a:off x="2521356" y="6187401"/>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4" name="椭圆 53"/>
          <p:cNvSpPr/>
          <p:nvPr/>
        </p:nvSpPr>
        <p:spPr>
          <a:xfrm>
            <a:off x="8319649" y="560430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5" name="椭圆 54"/>
          <p:cNvSpPr/>
          <p:nvPr/>
        </p:nvSpPr>
        <p:spPr>
          <a:xfrm>
            <a:off x="3870230" y="5770904"/>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6" name="椭圆 55"/>
          <p:cNvSpPr/>
          <p:nvPr/>
        </p:nvSpPr>
        <p:spPr>
          <a:xfrm>
            <a:off x="7982151" y="6086940"/>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7" name="椭圆 56"/>
          <p:cNvSpPr/>
          <p:nvPr/>
        </p:nvSpPr>
        <p:spPr>
          <a:xfrm>
            <a:off x="4675194" y="5601359"/>
            <a:ext cx="292854" cy="292854"/>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8" name="椭圆 57"/>
          <p:cNvSpPr/>
          <p:nvPr/>
        </p:nvSpPr>
        <p:spPr>
          <a:xfrm>
            <a:off x="8319650" y="6125852"/>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9" name="椭圆 58"/>
          <p:cNvSpPr/>
          <p:nvPr/>
        </p:nvSpPr>
        <p:spPr>
          <a:xfrm>
            <a:off x="5173838" y="6265408"/>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0" name="椭圆 59"/>
          <p:cNvSpPr/>
          <p:nvPr/>
        </p:nvSpPr>
        <p:spPr>
          <a:xfrm>
            <a:off x="8925142" y="6001568"/>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1" name="椭圆 60"/>
          <p:cNvSpPr/>
          <p:nvPr/>
        </p:nvSpPr>
        <p:spPr>
          <a:xfrm>
            <a:off x="7313964" y="5894212"/>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2" name="椭圆 61"/>
          <p:cNvSpPr/>
          <p:nvPr/>
        </p:nvSpPr>
        <p:spPr>
          <a:xfrm>
            <a:off x="1705243" y="6357062"/>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3" name="椭圆 62"/>
          <p:cNvSpPr/>
          <p:nvPr/>
        </p:nvSpPr>
        <p:spPr>
          <a:xfrm>
            <a:off x="5448547" y="5813889"/>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4" name="椭圆 63"/>
          <p:cNvSpPr/>
          <p:nvPr/>
        </p:nvSpPr>
        <p:spPr>
          <a:xfrm>
            <a:off x="4139039" y="6047290"/>
            <a:ext cx="376688" cy="376688"/>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5" name="椭圆 64"/>
          <p:cNvSpPr/>
          <p:nvPr/>
        </p:nvSpPr>
        <p:spPr>
          <a:xfrm>
            <a:off x="6332511" y="6116092"/>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6" name="椭圆 65"/>
          <p:cNvSpPr/>
          <p:nvPr/>
        </p:nvSpPr>
        <p:spPr>
          <a:xfrm>
            <a:off x="1959348" y="561532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7" name="椭圆 66"/>
          <p:cNvSpPr/>
          <p:nvPr/>
        </p:nvSpPr>
        <p:spPr>
          <a:xfrm>
            <a:off x="2682003" y="5533436"/>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8" name="椭圆 67"/>
          <p:cNvSpPr/>
          <p:nvPr/>
        </p:nvSpPr>
        <p:spPr>
          <a:xfrm>
            <a:off x="3453308" y="5254307"/>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9" name="椭圆 68"/>
          <p:cNvSpPr/>
          <p:nvPr/>
        </p:nvSpPr>
        <p:spPr>
          <a:xfrm>
            <a:off x="1136083" y="6101905"/>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0" name="椭圆 69"/>
          <p:cNvSpPr/>
          <p:nvPr/>
        </p:nvSpPr>
        <p:spPr>
          <a:xfrm>
            <a:off x="7720203" y="5575601"/>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1" name="椭圆 70"/>
          <p:cNvSpPr/>
          <p:nvPr/>
        </p:nvSpPr>
        <p:spPr>
          <a:xfrm>
            <a:off x="9233545" y="569058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 presetClass="entr" presetSubtype="9" fill="hold" grpId="0" nodeType="afterEffect">
                                  <p:stCondLst>
                                    <p:cond delay="0"/>
                                  </p:stCondLst>
                                  <p:iterate type="lt">
                                    <p:tmPct val="15000"/>
                                  </p:iterate>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0-#ppt_w/2"/>
                                          </p:val>
                                        </p:tav>
                                        <p:tav tm="100000">
                                          <p:val>
                                            <p:strVal val="#ppt_x"/>
                                          </p:val>
                                        </p:tav>
                                      </p:tavLst>
                                    </p:anim>
                                    <p:anim calcmode="lin" valueType="num">
                                      <p:cBhvr additive="base">
                                        <p:cTn id="14" dur="500" fill="hold"/>
                                        <p:tgtEl>
                                          <p:spTgt spid="46"/>
                                        </p:tgtEl>
                                        <p:attrNameLst>
                                          <p:attrName>ppt_y</p:attrName>
                                        </p:attrNameLst>
                                      </p:cBhvr>
                                      <p:tavLst>
                                        <p:tav tm="0">
                                          <p:val>
                                            <p:strVal val="0-#ppt_h/2"/>
                                          </p:val>
                                        </p:tav>
                                        <p:tav tm="100000">
                                          <p:val>
                                            <p:strVal val="#ppt_y"/>
                                          </p:val>
                                        </p:tav>
                                      </p:tavLst>
                                    </p:anim>
                                  </p:childTnLst>
                                </p:cTn>
                              </p:par>
                            </p:childTnLst>
                          </p:cTn>
                        </p:par>
                        <p:par>
                          <p:cTn id="15" fill="hold">
                            <p:stCondLst>
                              <p:cond delay="1225"/>
                            </p:stCondLst>
                            <p:childTnLst>
                              <p:par>
                                <p:cTn id="16" presetID="53" presetClass="entr" presetSubtype="16"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fltVal val="0"/>
                                          </p:val>
                                        </p:tav>
                                        <p:tav tm="100000">
                                          <p:val>
                                            <p:strVal val="#ppt_w"/>
                                          </p:val>
                                        </p:tav>
                                      </p:tavLst>
                                    </p:anim>
                                    <p:anim calcmode="lin" valueType="num">
                                      <p:cBhvr>
                                        <p:cTn id="19" dur="500" fill="hold"/>
                                        <p:tgtEl>
                                          <p:spTgt spid="50"/>
                                        </p:tgtEl>
                                        <p:attrNameLst>
                                          <p:attrName>ppt_h</p:attrName>
                                        </p:attrNameLst>
                                      </p:cBhvr>
                                      <p:tavLst>
                                        <p:tav tm="0">
                                          <p:val>
                                            <p:fltVal val="0"/>
                                          </p:val>
                                        </p:tav>
                                        <p:tav tm="100000">
                                          <p:val>
                                            <p:strVal val="#ppt_h"/>
                                          </p:val>
                                        </p:tav>
                                      </p:tavLst>
                                    </p:anim>
                                    <p:animEffect transition="in" filter="fade">
                                      <p:cBhvr>
                                        <p:cTn id="20" dur="500"/>
                                        <p:tgtEl>
                                          <p:spTgt spid="50"/>
                                        </p:tgtEl>
                                      </p:cBhvr>
                                    </p:animEffect>
                                  </p:childTnLst>
                                </p:cTn>
                              </p:par>
                              <p:par>
                                <p:cTn id="21" presetID="53" presetClass="entr" presetSubtype="16" fill="hold" grpId="0" nodeType="withEffect">
                                  <p:stCondLst>
                                    <p:cond delay="400"/>
                                  </p:stCondLst>
                                  <p:childTnLst>
                                    <p:set>
                                      <p:cBhvr>
                                        <p:cTn id="22" dur="1" fill="hold">
                                          <p:stCondLst>
                                            <p:cond delay="0"/>
                                          </p:stCondLst>
                                        </p:cTn>
                                        <p:tgtEl>
                                          <p:spTgt spid="51"/>
                                        </p:tgtEl>
                                        <p:attrNameLst>
                                          <p:attrName>style.visibility</p:attrName>
                                        </p:attrNameLst>
                                      </p:cBhvr>
                                      <p:to>
                                        <p:strVal val="visible"/>
                                      </p:to>
                                    </p:set>
                                    <p:anim calcmode="lin" valueType="num">
                                      <p:cBhvr>
                                        <p:cTn id="23" dur="500" fill="hold"/>
                                        <p:tgtEl>
                                          <p:spTgt spid="51"/>
                                        </p:tgtEl>
                                        <p:attrNameLst>
                                          <p:attrName>ppt_w</p:attrName>
                                        </p:attrNameLst>
                                      </p:cBhvr>
                                      <p:tavLst>
                                        <p:tav tm="0">
                                          <p:val>
                                            <p:fltVal val="0"/>
                                          </p:val>
                                        </p:tav>
                                        <p:tav tm="100000">
                                          <p:val>
                                            <p:strVal val="#ppt_w"/>
                                          </p:val>
                                        </p:tav>
                                      </p:tavLst>
                                    </p:anim>
                                    <p:anim calcmode="lin" valueType="num">
                                      <p:cBhvr>
                                        <p:cTn id="24" dur="500" fill="hold"/>
                                        <p:tgtEl>
                                          <p:spTgt spid="51"/>
                                        </p:tgtEl>
                                        <p:attrNameLst>
                                          <p:attrName>ppt_h</p:attrName>
                                        </p:attrNameLst>
                                      </p:cBhvr>
                                      <p:tavLst>
                                        <p:tav tm="0">
                                          <p:val>
                                            <p:fltVal val="0"/>
                                          </p:val>
                                        </p:tav>
                                        <p:tav tm="100000">
                                          <p:val>
                                            <p:strVal val="#ppt_h"/>
                                          </p:val>
                                        </p:tav>
                                      </p:tavLst>
                                    </p:anim>
                                    <p:animEffect transition="in" filter="fade">
                                      <p:cBhvr>
                                        <p:cTn id="25" dur="500"/>
                                        <p:tgtEl>
                                          <p:spTgt spid="51"/>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52"/>
                                        </p:tgtEl>
                                        <p:attrNameLst>
                                          <p:attrName>style.visibility</p:attrName>
                                        </p:attrNameLst>
                                      </p:cBhvr>
                                      <p:to>
                                        <p:strVal val="visible"/>
                                      </p:to>
                                    </p:set>
                                    <p:anim calcmode="lin" valueType="num">
                                      <p:cBhvr>
                                        <p:cTn id="28" dur="500" fill="hold"/>
                                        <p:tgtEl>
                                          <p:spTgt spid="52"/>
                                        </p:tgtEl>
                                        <p:attrNameLst>
                                          <p:attrName>ppt_w</p:attrName>
                                        </p:attrNameLst>
                                      </p:cBhvr>
                                      <p:tavLst>
                                        <p:tav tm="0">
                                          <p:val>
                                            <p:fltVal val="0"/>
                                          </p:val>
                                        </p:tav>
                                        <p:tav tm="100000">
                                          <p:val>
                                            <p:strVal val="#ppt_w"/>
                                          </p:val>
                                        </p:tav>
                                      </p:tavLst>
                                    </p:anim>
                                    <p:anim calcmode="lin" valueType="num">
                                      <p:cBhvr>
                                        <p:cTn id="29" dur="500" fill="hold"/>
                                        <p:tgtEl>
                                          <p:spTgt spid="52"/>
                                        </p:tgtEl>
                                        <p:attrNameLst>
                                          <p:attrName>ppt_h</p:attrName>
                                        </p:attrNameLst>
                                      </p:cBhvr>
                                      <p:tavLst>
                                        <p:tav tm="0">
                                          <p:val>
                                            <p:fltVal val="0"/>
                                          </p:val>
                                        </p:tav>
                                        <p:tav tm="100000">
                                          <p:val>
                                            <p:strVal val="#ppt_h"/>
                                          </p:val>
                                        </p:tav>
                                      </p:tavLst>
                                    </p:anim>
                                    <p:animEffect transition="in" filter="fade">
                                      <p:cBhvr>
                                        <p:cTn id="30" dur="500"/>
                                        <p:tgtEl>
                                          <p:spTgt spid="52"/>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p:cTn id="33" dur="500" fill="hold"/>
                                        <p:tgtEl>
                                          <p:spTgt spid="53"/>
                                        </p:tgtEl>
                                        <p:attrNameLst>
                                          <p:attrName>ppt_w</p:attrName>
                                        </p:attrNameLst>
                                      </p:cBhvr>
                                      <p:tavLst>
                                        <p:tav tm="0">
                                          <p:val>
                                            <p:fltVal val="0"/>
                                          </p:val>
                                        </p:tav>
                                        <p:tav tm="100000">
                                          <p:val>
                                            <p:strVal val="#ppt_w"/>
                                          </p:val>
                                        </p:tav>
                                      </p:tavLst>
                                    </p:anim>
                                    <p:anim calcmode="lin" valueType="num">
                                      <p:cBhvr>
                                        <p:cTn id="34" dur="500" fill="hold"/>
                                        <p:tgtEl>
                                          <p:spTgt spid="53"/>
                                        </p:tgtEl>
                                        <p:attrNameLst>
                                          <p:attrName>ppt_h</p:attrName>
                                        </p:attrNameLst>
                                      </p:cBhvr>
                                      <p:tavLst>
                                        <p:tav tm="0">
                                          <p:val>
                                            <p:fltVal val="0"/>
                                          </p:val>
                                        </p:tav>
                                        <p:tav tm="100000">
                                          <p:val>
                                            <p:strVal val="#ppt_h"/>
                                          </p:val>
                                        </p:tav>
                                      </p:tavLst>
                                    </p:anim>
                                    <p:animEffect transition="in" filter="fade">
                                      <p:cBhvr>
                                        <p:cTn id="35" dur="500"/>
                                        <p:tgtEl>
                                          <p:spTgt spid="53"/>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54"/>
                                        </p:tgtEl>
                                        <p:attrNameLst>
                                          <p:attrName>style.visibility</p:attrName>
                                        </p:attrNameLst>
                                      </p:cBhvr>
                                      <p:to>
                                        <p:strVal val="visible"/>
                                      </p:to>
                                    </p:set>
                                    <p:anim calcmode="lin" valueType="num">
                                      <p:cBhvr>
                                        <p:cTn id="38" dur="500" fill="hold"/>
                                        <p:tgtEl>
                                          <p:spTgt spid="54"/>
                                        </p:tgtEl>
                                        <p:attrNameLst>
                                          <p:attrName>ppt_w</p:attrName>
                                        </p:attrNameLst>
                                      </p:cBhvr>
                                      <p:tavLst>
                                        <p:tav tm="0">
                                          <p:val>
                                            <p:fltVal val="0"/>
                                          </p:val>
                                        </p:tav>
                                        <p:tav tm="100000">
                                          <p:val>
                                            <p:strVal val="#ppt_w"/>
                                          </p:val>
                                        </p:tav>
                                      </p:tavLst>
                                    </p:anim>
                                    <p:anim calcmode="lin" valueType="num">
                                      <p:cBhvr>
                                        <p:cTn id="39" dur="500" fill="hold"/>
                                        <p:tgtEl>
                                          <p:spTgt spid="54"/>
                                        </p:tgtEl>
                                        <p:attrNameLst>
                                          <p:attrName>ppt_h</p:attrName>
                                        </p:attrNameLst>
                                      </p:cBhvr>
                                      <p:tavLst>
                                        <p:tav tm="0">
                                          <p:val>
                                            <p:fltVal val="0"/>
                                          </p:val>
                                        </p:tav>
                                        <p:tav tm="100000">
                                          <p:val>
                                            <p:strVal val="#ppt_h"/>
                                          </p:val>
                                        </p:tav>
                                      </p:tavLst>
                                    </p:anim>
                                    <p:animEffect transition="in" filter="fade">
                                      <p:cBhvr>
                                        <p:cTn id="40" dur="500"/>
                                        <p:tgtEl>
                                          <p:spTgt spid="54"/>
                                        </p:tgtEl>
                                      </p:cBhvr>
                                    </p:animEffect>
                                  </p:childTnLst>
                                </p:cTn>
                              </p:par>
                              <p:par>
                                <p:cTn id="41" presetID="53" presetClass="entr" presetSubtype="16" fill="hold" grpId="0" nodeType="withEffect">
                                  <p:stCondLst>
                                    <p:cond delay="200"/>
                                  </p:stCondLst>
                                  <p:childTnLst>
                                    <p:set>
                                      <p:cBhvr>
                                        <p:cTn id="42" dur="1" fill="hold">
                                          <p:stCondLst>
                                            <p:cond delay="0"/>
                                          </p:stCondLst>
                                        </p:cTn>
                                        <p:tgtEl>
                                          <p:spTgt spid="55"/>
                                        </p:tgtEl>
                                        <p:attrNameLst>
                                          <p:attrName>style.visibility</p:attrName>
                                        </p:attrNameLst>
                                      </p:cBhvr>
                                      <p:to>
                                        <p:strVal val="visible"/>
                                      </p:to>
                                    </p:set>
                                    <p:anim calcmode="lin" valueType="num">
                                      <p:cBhvr>
                                        <p:cTn id="43" dur="500" fill="hold"/>
                                        <p:tgtEl>
                                          <p:spTgt spid="55"/>
                                        </p:tgtEl>
                                        <p:attrNameLst>
                                          <p:attrName>ppt_w</p:attrName>
                                        </p:attrNameLst>
                                      </p:cBhvr>
                                      <p:tavLst>
                                        <p:tav tm="0">
                                          <p:val>
                                            <p:fltVal val="0"/>
                                          </p:val>
                                        </p:tav>
                                        <p:tav tm="100000">
                                          <p:val>
                                            <p:strVal val="#ppt_w"/>
                                          </p:val>
                                        </p:tav>
                                      </p:tavLst>
                                    </p:anim>
                                    <p:anim calcmode="lin" valueType="num">
                                      <p:cBhvr>
                                        <p:cTn id="44" dur="500" fill="hold"/>
                                        <p:tgtEl>
                                          <p:spTgt spid="55"/>
                                        </p:tgtEl>
                                        <p:attrNameLst>
                                          <p:attrName>ppt_h</p:attrName>
                                        </p:attrNameLst>
                                      </p:cBhvr>
                                      <p:tavLst>
                                        <p:tav tm="0">
                                          <p:val>
                                            <p:fltVal val="0"/>
                                          </p:val>
                                        </p:tav>
                                        <p:tav tm="100000">
                                          <p:val>
                                            <p:strVal val="#ppt_h"/>
                                          </p:val>
                                        </p:tav>
                                      </p:tavLst>
                                    </p:anim>
                                    <p:animEffect transition="in" filter="fade">
                                      <p:cBhvr>
                                        <p:cTn id="45" dur="500"/>
                                        <p:tgtEl>
                                          <p:spTgt spid="55"/>
                                        </p:tgtEl>
                                      </p:cBhvr>
                                    </p:animEffect>
                                  </p:childTnLst>
                                </p:cTn>
                              </p:par>
                              <p:par>
                                <p:cTn id="46" presetID="53" presetClass="entr" presetSubtype="16" fill="hold" grpId="0" nodeType="withEffect">
                                  <p:stCondLst>
                                    <p:cond delay="200"/>
                                  </p:stCondLst>
                                  <p:childTnLst>
                                    <p:set>
                                      <p:cBhvr>
                                        <p:cTn id="47" dur="1" fill="hold">
                                          <p:stCondLst>
                                            <p:cond delay="0"/>
                                          </p:stCondLst>
                                        </p:cTn>
                                        <p:tgtEl>
                                          <p:spTgt spid="56"/>
                                        </p:tgtEl>
                                        <p:attrNameLst>
                                          <p:attrName>style.visibility</p:attrName>
                                        </p:attrNameLst>
                                      </p:cBhvr>
                                      <p:to>
                                        <p:strVal val="visible"/>
                                      </p:to>
                                    </p:set>
                                    <p:anim calcmode="lin" valueType="num">
                                      <p:cBhvr>
                                        <p:cTn id="48" dur="500" fill="hold"/>
                                        <p:tgtEl>
                                          <p:spTgt spid="56"/>
                                        </p:tgtEl>
                                        <p:attrNameLst>
                                          <p:attrName>ppt_w</p:attrName>
                                        </p:attrNameLst>
                                      </p:cBhvr>
                                      <p:tavLst>
                                        <p:tav tm="0">
                                          <p:val>
                                            <p:fltVal val="0"/>
                                          </p:val>
                                        </p:tav>
                                        <p:tav tm="100000">
                                          <p:val>
                                            <p:strVal val="#ppt_w"/>
                                          </p:val>
                                        </p:tav>
                                      </p:tavLst>
                                    </p:anim>
                                    <p:anim calcmode="lin" valueType="num">
                                      <p:cBhvr>
                                        <p:cTn id="49" dur="500" fill="hold"/>
                                        <p:tgtEl>
                                          <p:spTgt spid="56"/>
                                        </p:tgtEl>
                                        <p:attrNameLst>
                                          <p:attrName>ppt_h</p:attrName>
                                        </p:attrNameLst>
                                      </p:cBhvr>
                                      <p:tavLst>
                                        <p:tav tm="0">
                                          <p:val>
                                            <p:fltVal val="0"/>
                                          </p:val>
                                        </p:tav>
                                        <p:tav tm="100000">
                                          <p:val>
                                            <p:strVal val="#ppt_h"/>
                                          </p:val>
                                        </p:tav>
                                      </p:tavLst>
                                    </p:anim>
                                    <p:animEffect transition="in" filter="fade">
                                      <p:cBhvr>
                                        <p:cTn id="50" dur="500"/>
                                        <p:tgtEl>
                                          <p:spTgt spid="56"/>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anim calcmode="lin" valueType="num">
                                      <p:cBhvr>
                                        <p:cTn id="53" dur="500" fill="hold"/>
                                        <p:tgtEl>
                                          <p:spTgt spid="57"/>
                                        </p:tgtEl>
                                        <p:attrNameLst>
                                          <p:attrName>ppt_w</p:attrName>
                                        </p:attrNameLst>
                                      </p:cBhvr>
                                      <p:tavLst>
                                        <p:tav tm="0">
                                          <p:val>
                                            <p:fltVal val="0"/>
                                          </p:val>
                                        </p:tav>
                                        <p:tav tm="100000">
                                          <p:val>
                                            <p:strVal val="#ppt_w"/>
                                          </p:val>
                                        </p:tav>
                                      </p:tavLst>
                                    </p:anim>
                                    <p:anim calcmode="lin" valueType="num">
                                      <p:cBhvr>
                                        <p:cTn id="54" dur="500" fill="hold"/>
                                        <p:tgtEl>
                                          <p:spTgt spid="57"/>
                                        </p:tgtEl>
                                        <p:attrNameLst>
                                          <p:attrName>ppt_h</p:attrName>
                                        </p:attrNameLst>
                                      </p:cBhvr>
                                      <p:tavLst>
                                        <p:tav tm="0">
                                          <p:val>
                                            <p:fltVal val="0"/>
                                          </p:val>
                                        </p:tav>
                                        <p:tav tm="100000">
                                          <p:val>
                                            <p:strVal val="#ppt_h"/>
                                          </p:val>
                                        </p:tav>
                                      </p:tavLst>
                                    </p:anim>
                                    <p:animEffect transition="in" filter="fade">
                                      <p:cBhvr>
                                        <p:cTn id="55" dur="500"/>
                                        <p:tgtEl>
                                          <p:spTgt spid="57"/>
                                        </p:tgtEl>
                                      </p:cBhvr>
                                    </p:animEffect>
                                  </p:childTnLst>
                                </p:cTn>
                              </p:par>
                              <p:par>
                                <p:cTn id="56" presetID="53" presetClass="entr" presetSubtype="16" fill="hold" grpId="0" nodeType="withEffect">
                                  <p:stCondLst>
                                    <p:cond delay="400"/>
                                  </p:stCondLst>
                                  <p:childTnLst>
                                    <p:set>
                                      <p:cBhvr>
                                        <p:cTn id="57" dur="1" fill="hold">
                                          <p:stCondLst>
                                            <p:cond delay="0"/>
                                          </p:stCondLst>
                                        </p:cTn>
                                        <p:tgtEl>
                                          <p:spTgt spid="58"/>
                                        </p:tgtEl>
                                        <p:attrNameLst>
                                          <p:attrName>style.visibility</p:attrName>
                                        </p:attrNameLst>
                                      </p:cBhvr>
                                      <p:to>
                                        <p:strVal val="visible"/>
                                      </p:to>
                                    </p:set>
                                    <p:anim calcmode="lin" valueType="num">
                                      <p:cBhvr>
                                        <p:cTn id="58" dur="500" fill="hold"/>
                                        <p:tgtEl>
                                          <p:spTgt spid="58"/>
                                        </p:tgtEl>
                                        <p:attrNameLst>
                                          <p:attrName>ppt_w</p:attrName>
                                        </p:attrNameLst>
                                      </p:cBhvr>
                                      <p:tavLst>
                                        <p:tav tm="0">
                                          <p:val>
                                            <p:fltVal val="0"/>
                                          </p:val>
                                        </p:tav>
                                        <p:tav tm="100000">
                                          <p:val>
                                            <p:strVal val="#ppt_w"/>
                                          </p:val>
                                        </p:tav>
                                      </p:tavLst>
                                    </p:anim>
                                    <p:anim calcmode="lin" valueType="num">
                                      <p:cBhvr>
                                        <p:cTn id="59" dur="500" fill="hold"/>
                                        <p:tgtEl>
                                          <p:spTgt spid="58"/>
                                        </p:tgtEl>
                                        <p:attrNameLst>
                                          <p:attrName>ppt_h</p:attrName>
                                        </p:attrNameLst>
                                      </p:cBhvr>
                                      <p:tavLst>
                                        <p:tav tm="0">
                                          <p:val>
                                            <p:fltVal val="0"/>
                                          </p:val>
                                        </p:tav>
                                        <p:tav tm="100000">
                                          <p:val>
                                            <p:strVal val="#ppt_h"/>
                                          </p:val>
                                        </p:tav>
                                      </p:tavLst>
                                    </p:anim>
                                    <p:animEffect transition="in" filter="fade">
                                      <p:cBhvr>
                                        <p:cTn id="60" dur="500"/>
                                        <p:tgtEl>
                                          <p:spTgt spid="58"/>
                                        </p:tgtEl>
                                      </p:cBhvr>
                                    </p:animEffect>
                                  </p:childTnLst>
                                </p:cTn>
                              </p:par>
                              <p:par>
                                <p:cTn id="61" presetID="53" presetClass="entr" presetSubtype="16" fill="hold" grpId="0" nodeType="withEffect">
                                  <p:stCondLst>
                                    <p:cond delay="20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53" presetClass="entr" presetSubtype="16" fill="hold" grpId="0" nodeType="withEffect">
                                  <p:stCondLst>
                                    <p:cond delay="400"/>
                                  </p:stCondLst>
                                  <p:childTnLst>
                                    <p:set>
                                      <p:cBhvr>
                                        <p:cTn id="72" dur="1" fill="hold">
                                          <p:stCondLst>
                                            <p:cond delay="0"/>
                                          </p:stCondLst>
                                        </p:cTn>
                                        <p:tgtEl>
                                          <p:spTgt spid="61"/>
                                        </p:tgtEl>
                                        <p:attrNameLst>
                                          <p:attrName>style.visibility</p:attrName>
                                        </p:attrNameLst>
                                      </p:cBhvr>
                                      <p:to>
                                        <p:strVal val="visible"/>
                                      </p:to>
                                    </p:set>
                                    <p:anim calcmode="lin" valueType="num">
                                      <p:cBhvr>
                                        <p:cTn id="73" dur="500" fill="hold"/>
                                        <p:tgtEl>
                                          <p:spTgt spid="61"/>
                                        </p:tgtEl>
                                        <p:attrNameLst>
                                          <p:attrName>ppt_w</p:attrName>
                                        </p:attrNameLst>
                                      </p:cBhvr>
                                      <p:tavLst>
                                        <p:tav tm="0">
                                          <p:val>
                                            <p:fltVal val="0"/>
                                          </p:val>
                                        </p:tav>
                                        <p:tav tm="100000">
                                          <p:val>
                                            <p:strVal val="#ppt_w"/>
                                          </p:val>
                                        </p:tav>
                                      </p:tavLst>
                                    </p:anim>
                                    <p:anim calcmode="lin" valueType="num">
                                      <p:cBhvr>
                                        <p:cTn id="74" dur="500" fill="hold"/>
                                        <p:tgtEl>
                                          <p:spTgt spid="61"/>
                                        </p:tgtEl>
                                        <p:attrNameLst>
                                          <p:attrName>ppt_h</p:attrName>
                                        </p:attrNameLst>
                                      </p:cBhvr>
                                      <p:tavLst>
                                        <p:tav tm="0">
                                          <p:val>
                                            <p:fltVal val="0"/>
                                          </p:val>
                                        </p:tav>
                                        <p:tav tm="100000">
                                          <p:val>
                                            <p:strVal val="#ppt_h"/>
                                          </p:val>
                                        </p:tav>
                                      </p:tavLst>
                                    </p:anim>
                                    <p:animEffect transition="in" filter="fade">
                                      <p:cBhvr>
                                        <p:cTn id="75" dur="500"/>
                                        <p:tgtEl>
                                          <p:spTgt spid="61"/>
                                        </p:tgtEl>
                                      </p:cBhvr>
                                    </p:animEffect>
                                  </p:childTnLst>
                                </p:cTn>
                              </p:par>
                              <p:par>
                                <p:cTn id="76" presetID="53" presetClass="entr" presetSubtype="16" fill="hold" grpId="0" nodeType="withEffect">
                                  <p:stCondLst>
                                    <p:cond delay="200"/>
                                  </p:stCondLst>
                                  <p:childTnLst>
                                    <p:set>
                                      <p:cBhvr>
                                        <p:cTn id="77" dur="1" fill="hold">
                                          <p:stCondLst>
                                            <p:cond delay="0"/>
                                          </p:stCondLst>
                                        </p:cTn>
                                        <p:tgtEl>
                                          <p:spTgt spid="62"/>
                                        </p:tgtEl>
                                        <p:attrNameLst>
                                          <p:attrName>style.visibility</p:attrName>
                                        </p:attrNameLst>
                                      </p:cBhvr>
                                      <p:to>
                                        <p:strVal val="visible"/>
                                      </p:to>
                                    </p:set>
                                    <p:anim calcmode="lin" valueType="num">
                                      <p:cBhvr>
                                        <p:cTn id="78" dur="500" fill="hold"/>
                                        <p:tgtEl>
                                          <p:spTgt spid="62"/>
                                        </p:tgtEl>
                                        <p:attrNameLst>
                                          <p:attrName>ppt_w</p:attrName>
                                        </p:attrNameLst>
                                      </p:cBhvr>
                                      <p:tavLst>
                                        <p:tav tm="0">
                                          <p:val>
                                            <p:fltVal val="0"/>
                                          </p:val>
                                        </p:tav>
                                        <p:tav tm="100000">
                                          <p:val>
                                            <p:strVal val="#ppt_w"/>
                                          </p:val>
                                        </p:tav>
                                      </p:tavLst>
                                    </p:anim>
                                    <p:anim calcmode="lin" valueType="num">
                                      <p:cBhvr>
                                        <p:cTn id="79" dur="500" fill="hold"/>
                                        <p:tgtEl>
                                          <p:spTgt spid="62"/>
                                        </p:tgtEl>
                                        <p:attrNameLst>
                                          <p:attrName>ppt_h</p:attrName>
                                        </p:attrNameLst>
                                      </p:cBhvr>
                                      <p:tavLst>
                                        <p:tav tm="0">
                                          <p:val>
                                            <p:fltVal val="0"/>
                                          </p:val>
                                        </p:tav>
                                        <p:tav tm="100000">
                                          <p:val>
                                            <p:strVal val="#ppt_h"/>
                                          </p:val>
                                        </p:tav>
                                      </p:tavLst>
                                    </p:anim>
                                    <p:animEffect transition="in" filter="fade">
                                      <p:cBhvr>
                                        <p:cTn id="80" dur="500"/>
                                        <p:tgtEl>
                                          <p:spTgt spid="62"/>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63"/>
                                        </p:tgtEl>
                                        <p:attrNameLst>
                                          <p:attrName>style.visibility</p:attrName>
                                        </p:attrNameLst>
                                      </p:cBhvr>
                                      <p:to>
                                        <p:strVal val="visible"/>
                                      </p:to>
                                    </p:set>
                                    <p:anim calcmode="lin" valueType="num">
                                      <p:cBhvr>
                                        <p:cTn id="83" dur="500" fill="hold"/>
                                        <p:tgtEl>
                                          <p:spTgt spid="63"/>
                                        </p:tgtEl>
                                        <p:attrNameLst>
                                          <p:attrName>ppt_w</p:attrName>
                                        </p:attrNameLst>
                                      </p:cBhvr>
                                      <p:tavLst>
                                        <p:tav tm="0">
                                          <p:val>
                                            <p:fltVal val="0"/>
                                          </p:val>
                                        </p:tav>
                                        <p:tav tm="100000">
                                          <p:val>
                                            <p:strVal val="#ppt_w"/>
                                          </p:val>
                                        </p:tav>
                                      </p:tavLst>
                                    </p:anim>
                                    <p:anim calcmode="lin" valueType="num">
                                      <p:cBhvr>
                                        <p:cTn id="84" dur="500" fill="hold"/>
                                        <p:tgtEl>
                                          <p:spTgt spid="63"/>
                                        </p:tgtEl>
                                        <p:attrNameLst>
                                          <p:attrName>ppt_h</p:attrName>
                                        </p:attrNameLst>
                                      </p:cBhvr>
                                      <p:tavLst>
                                        <p:tav tm="0">
                                          <p:val>
                                            <p:fltVal val="0"/>
                                          </p:val>
                                        </p:tav>
                                        <p:tav tm="100000">
                                          <p:val>
                                            <p:strVal val="#ppt_h"/>
                                          </p:val>
                                        </p:tav>
                                      </p:tavLst>
                                    </p:anim>
                                    <p:animEffect transition="in" filter="fade">
                                      <p:cBhvr>
                                        <p:cTn id="85" dur="500"/>
                                        <p:tgtEl>
                                          <p:spTgt spid="63"/>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64"/>
                                        </p:tgtEl>
                                        <p:attrNameLst>
                                          <p:attrName>style.visibility</p:attrName>
                                        </p:attrNameLst>
                                      </p:cBhvr>
                                      <p:to>
                                        <p:strVal val="visible"/>
                                      </p:to>
                                    </p:set>
                                    <p:anim calcmode="lin" valueType="num">
                                      <p:cBhvr>
                                        <p:cTn id="88" dur="500" fill="hold"/>
                                        <p:tgtEl>
                                          <p:spTgt spid="64"/>
                                        </p:tgtEl>
                                        <p:attrNameLst>
                                          <p:attrName>ppt_w</p:attrName>
                                        </p:attrNameLst>
                                      </p:cBhvr>
                                      <p:tavLst>
                                        <p:tav tm="0">
                                          <p:val>
                                            <p:fltVal val="0"/>
                                          </p:val>
                                        </p:tav>
                                        <p:tav tm="100000">
                                          <p:val>
                                            <p:strVal val="#ppt_w"/>
                                          </p:val>
                                        </p:tav>
                                      </p:tavLst>
                                    </p:anim>
                                    <p:anim calcmode="lin" valueType="num">
                                      <p:cBhvr>
                                        <p:cTn id="89" dur="500" fill="hold"/>
                                        <p:tgtEl>
                                          <p:spTgt spid="64"/>
                                        </p:tgtEl>
                                        <p:attrNameLst>
                                          <p:attrName>ppt_h</p:attrName>
                                        </p:attrNameLst>
                                      </p:cBhvr>
                                      <p:tavLst>
                                        <p:tav tm="0">
                                          <p:val>
                                            <p:fltVal val="0"/>
                                          </p:val>
                                        </p:tav>
                                        <p:tav tm="100000">
                                          <p:val>
                                            <p:strVal val="#ppt_h"/>
                                          </p:val>
                                        </p:tav>
                                      </p:tavLst>
                                    </p:anim>
                                    <p:animEffect transition="in" filter="fade">
                                      <p:cBhvr>
                                        <p:cTn id="90" dur="500"/>
                                        <p:tgtEl>
                                          <p:spTgt spid="64"/>
                                        </p:tgtEl>
                                      </p:cBhvr>
                                    </p:animEffect>
                                  </p:childTnLst>
                                </p:cTn>
                              </p:par>
                              <p:par>
                                <p:cTn id="91" presetID="53" presetClass="entr" presetSubtype="16" fill="hold" grpId="0" nodeType="withEffect">
                                  <p:stCondLst>
                                    <p:cond delay="400"/>
                                  </p:stCondLst>
                                  <p:childTnLst>
                                    <p:set>
                                      <p:cBhvr>
                                        <p:cTn id="92" dur="1" fill="hold">
                                          <p:stCondLst>
                                            <p:cond delay="0"/>
                                          </p:stCondLst>
                                        </p:cTn>
                                        <p:tgtEl>
                                          <p:spTgt spid="65"/>
                                        </p:tgtEl>
                                        <p:attrNameLst>
                                          <p:attrName>style.visibility</p:attrName>
                                        </p:attrNameLst>
                                      </p:cBhvr>
                                      <p:to>
                                        <p:strVal val="visible"/>
                                      </p:to>
                                    </p:set>
                                    <p:anim calcmode="lin" valueType="num">
                                      <p:cBhvr>
                                        <p:cTn id="93" dur="500" fill="hold"/>
                                        <p:tgtEl>
                                          <p:spTgt spid="65"/>
                                        </p:tgtEl>
                                        <p:attrNameLst>
                                          <p:attrName>ppt_w</p:attrName>
                                        </p:attrNameLst>
                                      </p:cBhvr>
                                      <p:tavLst>
                                        <p:tav tm="0">
                                          <p:val>
                                            <p:fltVal val="0"/>
                                          </p:val>
                                        </p:tav>
                                        <p:tav tm="100000">
                                          <p:val>
                                            <p:strVal val="#ppt_w"/>
                                          </p:val>
                                        </p:tav>
                                      </p:tavLst>
                                    </p:anim>
                                    <p:anim calcmode="lin" valueType="num">
                                      <p:cBhvr>
                                        <p:cTn id="94" dur="500" fill="hold"/>
                                        <p:tgtEl>
                                          <p:spTgt spid="65"/>
                                        </p:tgtEl>
                                        <p:attrNameLst>
                                          <p:attrName>ppt_h</p:attrName>
                                        </p:attrNameLst>
                                      </p:cBhvr>
                                      <p:tavLst>
                                        <p:tav tm="0">
                                          <p:val>
                                            <p:fltVal val="0"/>
                                          </p:val>
                                        </p:tav>
                                        <p:tav tm="100000">
                                          <p:val>
                                            <p:strVal val="#ppt_h"/>
                                          </p:val>
                                        </p:tav>
                                      </p:tavLst>
                                    </p:anim>
                                    <p:animEffect transition="in" filter="fade">
                                      <p:cBhvr>
                                        <p:cTn id="95" dur="500"/>
                                        <p:tgtEl>
                                          <p:spTgt spid="65"/>
                                        </p:tgtEl>
                                      </p:cBhvr>
                                    </p:animEffect>
                                  </p:childTnLst>
                                </p:cTn>
                              </p:par>
                              <p:par>
                                <p:cTn id="96" presetID="53" presetClass="entr" presetSubtype="16" fill="hold" grpId="0" nodeType="withEffect">
                                  <p:stCondLst>
                                    <p:cond delay="200"/>
                                  </p:stCondLst>
                                  <p:childTnLst>
                                    <p:set>
                                      <p:cBhvr>
                                        <p:cTn id="97" dur="1" fill="hold">
                                          <p:stCondLst>
                                            <p:cond delay="0"/>
                                          </p:stCondLst>
                                        </p:cTn>
                                        <p:tgtEl>
                                          <p:spTgt spid="66"/>
                                        </p:tgtEl>
                                        <p:attrNameLst>
                                          <p:attrName>style.visibility</p:attrName>
                                        </p:attrNameLst>
                                      </p:cBhvr>
                                      <p:to>
                                        <p:strVal val="visible"/>
                                      </p:to>
                                    </p:set>
                                    <p:anim calcmode="lin" valueType="num">
                                      <p:cBhvr>
                                        <p:cTn id="98" dur="500" fill="hold"/>
                                        <p:tgtEl>
                                          <p:spTgt spid="66"/>
                                        </p:tgtEl>
                                        <p:attrNameLst>
                                          <p:attrName>ppt_w</p:attrName>
                                        </p:attrNameLst>
                                      </p:cBhvr>
                                      <p:tavLst>
                                        <p:tav tm="0">
                                          <p:val>
                                            <p:fltVal val="0"/>
                                          </p:val>
                                        </p:tav>
                                        <p:tav tm="100000">
                                          <p:val>
                                            <p:strVal val="#ppt_w"/>
                                          </p:val>
                                        </p:tav>
                                      </p:tavLst>
                                    </p:anim>
                                    <p:anim calcmode="lin" valueType="num">
                                      <p:cBhvr>
                                        <p:cTn id="99" dur="500" fill="hold"/>
                                        <p:tgtEl>
                                          <p:spTgt spid="66"/>
                                        </p:tgtEl>
                                        <p:attrNameLst>
                                          <p:attrName>ppt_h</p:attrName>
                                        </p:attrNameLst>
                                      </p:cBhvr>
                                      <p:tavLst>
                                        <p:tav tm="0">
                                          <p:val>
                                            <p:fltVal val="0"/>
                                          </p:val>
                                        </p:tav>
                                        <p:tav tm="100000">
                                          <p:val>
                                            <p:strVal val="#ppt_h"/>
                                          </p:val>
                                        </p:tav>
                                      </p:tavLst>
                                    </p:anim>
                                    <p:animEffect transition="in" filter="fade">
                                      <p:cBhvr>
                                        <p:cTn id="100" dur="500"/>
                                        <p:tgtEl>
                                          <p:spTgt spid="66"/>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67"/>
                                        </p:tgtEl>
                                        <p:attrNameLst>
                                          <p:attrName>style.visibility</p:attrName>
                                        </p:attrNameLst>
                                      </p:cBhvr>
                                      <p:to>
                                        <p:strVal val="visible"/>
                                      </p:to>
                                    </p:set>
                                    <p:anim calcmode="lin" valueType="num">
                                      <p:cBhvr>
                                        <p:cTn id="103" dur="500" fill="hold"/>
                                        <p:tgtEl>
                                          <p:spTgt spid="67"/>
                                        </p:tgtEl>
                                        <p:attrNameLst>
                                          <p:attrName>ppt_w</p:attrName>
                                        </p:attrNameLst>
                                      </p:cBhvr>
                                      <p:tavLst>
                                        <p:tav tm="0">
                                          <p:val>
                                            <p:fltVal val="0"/>
                                          </p:val>
                                        </p:tav>
                                        <p:tav tm="100000">
                                          <p:val>
                                            <p:strVal val="#ppt_w"/>
                                          </p:val>
                                        </p:tav>
                                      </p:tavLst>
                                    </p:anim>
                                    <p:anim calcmode="lin" valueType="num">
                                      <p:cBhvr>
                                        <p:cTn id="104" dur="500" fill="hold"/>
                                        <p:tgtEl>
                                          <p:spTgt spid="67"/>
                                        </p:tgtEl>
                                        <p:attrNameLst>
                                          <p:attrName>ppt_h</p:attrName>
                                        </p:attrNameLst>
                                      </p:cBhvr>
                                      <p:tavLst>
                                        <p:tav tm="0">
                                          <p:val>
                                            <p:fltVal val="0"/>
                                          </p:val>
                                        </p:tav>
                                        <p:tav tm="100000">
                                          <p:val>
                                            <p:strVal val="#ppt_h"/>
                                          </p:val>
                                        </p:tav>
                                      </p:tavLst>
                                    </p:anim>
                                    <p:animEffect transition="in" filter="fade">
                                      <p:cBhvr>
                                        <p:cTn id="105" dur="500"/>
                                        <p:tgtEl>
                                          <p:spTgt spid="67"/>
                                        </p:tgtEl>
                                      </p:cBhvr>
                                    </p:animEffect>
                                  </p:childTnLst>
                                </p:cTn>
                              </p:par>
                              <p:par>
                                <p:cTn id="106" presetID="53" presetClass="entr" presetSubtype="16" fill="hold" grpId="0" nodeType="withEffect">
                                  <p:stCondLst>
                                    <p:cond delay="400"/>
                                  </p:stCondLst>
                                  <p:childTnLst>
                                    <p:set>
                                      <p:cBhvr>
                                        <p:cTn id="107" dur="1" fill="hold">
                                          <p:stCondLst>
                                            <p:cond delay="0"/>
                                          </p:stCondLst>
                                        </p:cTn>
                                        <p:tgtEl>
                                          <p:spTgt spid="68"/>
                                        </p:tgtEl>
                                        <p:attrNameLst>
                                          <p:attrName>style.visibility</p:attrName>
                                        </p:attrNameLst>
                                      </p:cBhvr>
                                      <p:to>
                                        <p:strVal val="visible"/>
                                      </p:to>
                                    </p:set>
                                    <p:anim calcmode="lin" valueType="num">
                                      <p:cBhvr>
                                        <p:cTn id="108" dur="500" fill="hold"/>
                                        <p:tgtEl>
                                          <p:spTgt spid="68"/>
                                        </p:tgtEl>
                                        <p:attrNameLst>
                                          <p:attrName>ppt_w</p:attrName>
                                        </p:attrNameLst>
                                      </p:cBhvr>
                                      <p:tavLst>
                                        <p:tav tm="0">
                                          <p:val>
                                            <p:fltVal val="0"/>
                                          </p:val>
                                        </p:tav>
                                        <p:tav tm="100000">
                                          <p:val>
                                            <p:strVal val="#ppt_w"/>
                                          </p:val>
                                        </p:tav>
                                      </p:tavLst>
                                    </p:anim>
                                    <p:anim calcmode="lin" valueType="num">
                                      <p:cBhvr>
                                        <p:cTn id="109" dur="500" fill="hold"/>
                                        <p:tgtEl>
                                          <p:spTgt spid="68"/>
                                        </p:tgtEl>
                                        <p:attrNameLst>
                                          <p:attrName>ppt_h</p:attrName>
                                        </p:attrNameLst>
                                      </p:cBhvr>
                                      <p:tavLst>
                                        <p:tav tm="0">
                                          <p:val>
                                            <p:fltVal val="0"/>
                                          </p:val>
                                        </p:tav>
                                        <p:tav tm="100000">
                                          <p:val>
                                            <p:strVal val="#ppt_h"/>
                                          </p:val>
                                        </p:tav>
                                      </p:tavLst>
                                    </p:anim>
                                    <p:animEffect transition="in" filter="fade">
                                      <p:cBhvr>
                                        <p:cTn id="110" dur="500"/>
                                        <p:tgtEl>
                                          <p:spTgt spid="68"/>
                                        </p:tgtEl>
                                      </p:cBhvr>
                                    </p:animEffect>
                                  </p:childTnLst>
                                </p:cTn>
                              </p:par>
                              <p:par>
                                <p:cTn id="111" presetID="53" presetClass="entr" presetSubtype="16" fill="hold" grpId="0" nodeType="withEffect">
                                  <p:stCondLst>
                                    <p:cond delay="200"/>
                                  </p:stCondLst>
                                  <p:childTnLst>
                                    <p:set>
                                      <p:cBhvr>
                                        <p:cTn id="112" dur="1" fill="hold">
                                          <p:stCondLst>
                                            <p:cond delay="0"/>
                                          </p:stCondLst>
                                        </p:cTn>
                                        <p:tgtEl>
                                          <p:spTgt spid="69"/>
                                        </p:tgtEl>
                                        <p:attrNameLst>
                                          <p:attrName>style.visibility</p:attrName>
                                        </p:attrNameLst>
                                      </p:cBhvr>
                                      <p:to>
                                        <p:strVal val="visible"/>
                                      </p:to>
                                    </p:set>
                                    <p:anim calcmode="lin" valueType="num">
                                      <p:cBhvr>
                                        <p:cTn id="113" dur="500" fill="hold"/>
                                        <p:tgtEl>
                                          <p:spTgt spid="69"/>
                                        </p:tgtEl>
                                        <p:attrNameLst>
                                          <p:attrName>ppt_w</p:attrName>
                                        </p:attrNameLst>
                                      </p:cBhvr>
                                      <p:tavLst>
                                        <p:tav tm="0">
                                          <p:val>
                                            <p:fltVal val="0"/>
                                          </p:val>
                                        </p:tav>
                                        <p:tav tm="100000">
                                          <p:val>
                                            <p:strVal val="#ppt_w"/>
                                          </p:val>
                                        </p:tav>
                                      </p:tavLst>
                                    </p:anim>
                                    <p:anim calcmode="lin" valueType="num">
                                      <p:cBhvr>
                                        <p:cTn id="114" dur="500" fill="hold"/>
                                        <p:tgtEl>
                                          <p:spTgt spid="69"/>
                                        </p:tgtEl>
                                        <p:attrNameLst>
                                          <p:attrName>ppt_h</p:attrName>
                                        </p:attrNameLst>
                                      </p:cBhvr>
                                      <p:tavLst>
                                        <p:tav tm="0">
                                          <p:val>
                                            <p:fltVal val="0"/>
                                          </p:val>
                                        </p:tav>
                                        <p:tav tm="100000">
                                          <p:val>
                                            <p:strVal val="#ppt_h"/>
                                          </p:val>
                                        </p:tav>
                                      </p:tavLst>
                                    </p:anim>
                                    <p:animEffect transition="in" filter="fade">
                                      <p:cBhvr>
                                        <p:cTn id="115" dur="500"/>
                                        <p:tgtEl>
                                          <p:spTgt spid="69"/>
                                        </p:tgtEl>
                                      </p:cBhvr>
                                    </p:animEffect>
                                  </p:childTnLst>
                                </p:cTn>
                              </p:par>
                              <p:par>
                                <p:cTn id="116" presetID="53" presetClass="entr" presetSubtype="16" fill="hold" grpId="0" nodeType="withEffect">
                                  <p:stCondLst>
                                    <p:cond delay="200"/>
                                  </p:stCondLst>
                                  <p:childTnLst>
                                    <p:set>
                                      <p:cBhvr>
                                        <p:cTn id="117" dur="1" fill="hold">
                                          <p:stCondLst>
                                            <p:cond delay="0"/>
                                          </p:stCondLst>
                                        </p:cTn>
                                        <p:tgtEl>
                                          <p:spTgt spid="70"/>
                                        </p:tgtEl>
                                        <p:attrNameLst>
                                          <p:attrName>style.visibility</p:attrName>
                                        </p:attrNameLst>
                                      </p:cBhvr>
                                      <p:to>
                                        <p:strVal val="visible"/>
                                      </p:to>
                                    </p:set>
                                    <p:anim calcmode="lin" valueType="num">
                                      <p:cBhvr>
                                        <p:cTn id="118" dur="500" fill="hold"/>
                                        <p:tgtEl>
                                          <p:spTgt spid="70"/>
                                        </p:tgtEl>
                                        <p:attrNameLst>
                                          <p:attrName>ppt_w</p:attrName>
                                        </p:attrNameLst>
                                      </p:cBhvr>
                                      <p:tavLst>
                                        <p:tav tm="0">
                                          <p:val>
                                            <p:fltVal val="0"/>
                                          </p:val>
                                        </p:tav>
                                        <p:tav tm="100000">
                                          <p:val>
                                            <p:strVal val="#ppt_w"/>
                                          </p:val>
                                        </p:tav>
                                      </p:tavLst>
                                    </p:anim>
                                    <p:anim calcmode="lin" valueType="num">
                                      <p:cBhvr>
                                        <p:cTn id="119" dur="500" fill="hold"/>
                                        <p:tgtEl>
                                          <p:spTgt spid="70"/>
                                        </p:tgtEl>
                                        <p:attrNameLst>
                                          <p:attrName>ppt_h</p:attrName>
                                        </p:attrNameLst>
                                      </p:cBhvr>
                                      <p:tavLst>
                                        <p:tav tm="0">
                                          <p:val>
                                            <p:fltVal val="0"/>
                                          </p:val>
                                        </p:tav>
                                        <p:tav tm="100000">
                                          <p:val>
                                            <p:strVal val="#ppt_h"/>
                                          </p:val>
                                        </p:tav>
                                      </p:tavLst>
                                    </p:anim>
                                    <p:animEffect transition="in" filter="fade">
                                      <p:cBhvr>
                                        <p:cTn id="120" dur="500"/>
                                        <p:tgtEl>
                                          <p:spTgt spid="70"/>
                                        </p:tgtEl>
                                      </p:cBhvr>
                                    </p:animEffect>
                                  </p:childTnLst>
                                </p:cTn>
                              </p:par>
                              <p:par>
                                <p:cTn id="121" presetID="53" presetClass="entr" presetSubtype="16" fill="hold" grpId="0" nodeType="withEffect">
                                  <p:stCondLst>
                                    <p:cond delay="200"/>
                                  </p:stCondLst>
                                  <p:childTnLst>
                                    <p:set>
                                      <p:cBhvr>
                                        <p:cTn id="122" dur="1" fill="hold">
                                          <p:stCondLst>
                                            <p:cond delay="0"/>
                                          </p:stCondLst>
                                        </p:cTn>
                                        <p:tgtEl>
                                          <p:spTgt spid="71"/>
                                        </p:tgtEl>
                                        <p:attrNameLst>
                                          <p:attrName>style.visibility</p:attrName>
                                        </p:attrNameLst>
                                      </p:cBhvr>
                                      <p:to>
                                        <p:strVal val="visible"/>
                                      </p:to>
                                    </p:set>
                                    <p:anim calcmode="lin" valueType="num">
                                      <p:cBhvr>
                                        <p:cTn id="123" dur="500" fill="hold"/>
                                        <p:tgtEl>
                                          <p:spTgt spid="71"/>
                                        </p:tgtEl>
                                        <p:attrNameLst>
                                          <p:attrName>ppt_w</p:attrName>
                                        </p:attrNameLst>
                                      </p:cBhvr>
                                      <p:tavLst>
                                        <p:tav tm="0">
                                          <p:val>
                                            <p:fltVal val="0"/>
                                          </p:val>
                                        </p:tav>
                                        <p:tav tm="100000">
                                          <p:val>
                                            <p:strVal val="#ppt_w"/>
                                          </p:val>
                                        </p:tav>
                                      </p:tavLst>
                                    </p:anim>
                                    <p:anim calcmode="lin" valueType="num">
                                      <p:cBhvr>
                                        <p:cTn id="124" dur="500" fill="hold"/>
                                        <p:tgtEl>
                                          <p:spTgt spid="71"/>
                                        </p:tgtEl>
                                        <p:attrNameLst>
                                          <p:attrName>ppt_h</p:attrName>
                                        </p:attrNameLst>
                                      </p:cBhvr>
                                      <p:tavLst>
                                        <p:tav tm="0">
                                          <p:val>
                                            <p:fltVal val="0"/>
                                          </p:val>
                                        </p:tav>
                                        <p:tav tm="100000">
                                          <p:val>
                                            <p:strVal val="#ppt_h"/>
                                          </p:val>
                                        </p:tav>
                                      </p:tavLst>
                                    </p:anim>
                                    <p:animEffect transition="in" filter="fade">
                                      <p:cBhvr>
                                        <p:cTn id="12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0" grpId="0" bldLvl="0" animBg="1"/>
      <p:bldP spid="51" grpId="0" bldLvl="0" animBg="1"/>
      <p:bldP spid="52" grpId="0" bldLvl="0" animBg="1"/>
      <p:bldP spid="53" grpId="0" bldLvl="0" animBg="1"/>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P spid="70" grpId="0" bldLvl="0" animBg="1"/>
      <p:bldP spid="71"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肘形连接符 3"/>
          <p:cNvCxnSpPr>
            <a:cxnSpLocks noChangeShapeType="1"/>
          </p:cNvCxnSpPr>
          <p:nvPr/>
        </p:nvCxnSpPr>
        <p:spPr bwMode="auto">
          <a:xfrm flipV="1">
            <a:off x="1530105" y="1769407"/>
            <a:ext cx="3512786" cy="478914"/>
          </a:xfrm>
          <a:prstGeom prst="bentConnector3">
            <a:avLst>
              <a:gd name="adj1" fmla="val 374"/>
            </a:avLst>
          </a:prstGeom>
          <a:noFill/>
          <a:ln w="19050">
            <a:solidFill>
              <a:schemeClr val="bg1">
                <a:lumMod val="50000"/>
              </a:schemeClr>
            </a:solidFill>
            <a:bevel/>
            <a:headEnd type="oval" w="med" len="med"/>
            <a:tailEnd type="oval" w="med" len="med"/>
          </a:ln>
          <a:extLst>
            <a:ext uri="{909E8E84-426E-40DD-AFC4-6F175D3DCCD1}">
              <a14:hiddenFill xmlns:a14="http://schemas.microsoft.com/office/drawing/2010/main">
                <a:noFill/>
              </a14:hiddenFill>
            </a:ext>
          </a:extLst>
        </p:spPr>
      </p:cxnSp>
      <p:cxnSp>
        <p:nvCxnSpPr>
          <p:cNvPr id="3" name="肘形连接符 2"/>
          <p:cNvCxnSpPr>
            <a:cxnSpLocks noChangeShapeType="1"/>
          </p:cNvCxnSpPr>
          <p:nvPr/>
        </p:nvCxnSpPr>
        <p:spPr bwMode="auto">
          <a:xfrm rot="10800000">
            <a:off x="5529753" y="1769407"/>
            <a:ext cx="3603073" cy="463874"/>
          </a:xfrm>
          <a:prstGeom prst="bentConnector3">
            <a:avLst>
              <a:gd name="adj1" fmla="val 327"/>
            </a:avLst>
          </a:prstGeom>
          <a:noFill/>
          <a:ln w="19050">
            <a:solidFill>
              <a:schemeClr val="bg1">
                <a:lumMod val="50000"/>
              </a:schemeClr>
            </a:solidFill>
            <a:bevel/>
            <a:headEnd type="oval" w="med" len="med"/>
            <a:tailEnd type="oval" w="med" len="med"/>
          </a:ln>
          <a:extLst>
            <a:ext uri="{909E8E84-426E-40DD-AFC4-6F175D3DCCD1}">
              <a14:hiddenFill xmlns:a14="http://schemas.microsoft.com/office/drawing/2010/main">
                <a:noFill/>
              </a14:hiddenFill>
            </a:ext>
          </a:extLst>
        </p:spPr>
      </p:cxnSp>
      <p:cxnSp>
        <p:nvCxnSpPr>
          <p:cNvPr id="4" name="肘形连接符 2"/>
          <p:cNvCxnSpPr>
            <a:cxnSpLocks noChangeShapeType="1"/>
          </p:cNvCxnSpPr>
          <p:nvPr/>
        </p:nvCxnSpPr>
        <p:spPr bwMode="auto">
          <a:xfrm rot="10800000" flipV="1">
            <a:off x="5613951" y="5506899"/>
            <a:ext cx="3556760" cy="493658"/>
          </a:xfrm>
          <a:prstGeom prst="bentConnector3">
            <a:avLst>
              <a:gd name="adj1" fmla="val -646"/>
            </a:avLst>
          </a:prstGeom>
          <a:noFill/>
          <a:ln w="19050">
            <a:solidFill>
              <a:schemeClr val="bg1">
                <a:lumMod val="50000"/>
              </a:schemeClr>
            </a:solidFill>
            <a:bevel/>
            <a:headEnd type="oval" w="med" len="med"/>
            <a:tailEnd type="oval" w="med" len="med"/>
          </a:ln>
          <a:extLst>
            <a:ext uri="{909E8E84-426E-40DD-AFC4-6F175D3DCCD1}">
              <a14:hiddenFill xmlns:a14="http://schemas.microsoft.com/office/drawing/2010/main">
                <a:noFill/>
              </a14:hiddenFill>
            </a:ext>
          </a:extLst>
        </p:spPr>
      </p:cxnSp>
      <p:cxnSp>
        <p:nvCxnSpPr>
          <p:cNvPr id="5" name="肘形连接符 4"/>
          <p:cNvCxnSpPr>
            <a:cxnSpLocks noChangeShapeType="1"/>
          </p:cNvCxnSpPr>
          <p:nvPr/>
        </p:nvCxnSpPr>
        <p:spPr bwMode="auto">
          <a:xfrm>
            <a:off x="1559490" y="5523037"/>
            <a:ext cx="3483402" cy="477522"/>
          </a:xfrm>
          <a:prstGeom prst="bentConnector3">
            <a:avLst>
              <a:gd name="adj1" fmla="val 289"/>
            </a:avLst>
          </a:prstGeom>
          <a:noFill/>
          <a:ln w="19050">
            <a:solidFill>
              <a:schemeClr val="bg1">
                <a:lumMod val="50000"/>
              </a:schemeClr>
            </a:solidFill>
            <a:bevel/>
            <a:headEnd type="oval" w="med" len="med"/>
            <a:tailEnd type="oval" w="med" len="med"/>
          </a:ln>
          <a:extLst>
            <a:ext uri="{909E8E84-426E-40DD-AFC4-6F175D3DCCD1}">
              <a14:hiddenFill xmlns:a14="http://schemas.microsoft.com/office/drawing/2010/main">
                <a:noFill/>
              </a14:hiddenFill>
            </a:ext>
          </a:extLst>
        </p:spPr>
      </p:cxnSp>
      <p:sp>
        <p:nvSpPr>
          <p:cNvPr id="6" name="文本框 5"/>
          <p:cNvSpPr>
            <a:spLocks noChangeArrowheads="1"/>
          </p:cNvSpPr>
          <p:nvPr/>
        </p:nvSpPr>
        <p:spPr bwMode="auto">
          <a:xfrm>
            <a:off x="2119630" y="4460875"/>
            <a:ext cx="3302635" cy="61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89" tIns="40094" rIns="80189" bIns="40094"/>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marL="228600" indent="-228600" fontAlgn="auto">
              <a:lnSpc>
                <a:spcPct val="120000"/>
              </a:lnSpc>
              <a:spcBef>
                <a:spcPts val="0"/>
              </a:spcBef>
              <a:buFont typeface="+mj-ea"/>
              <a:buAutoNum type="circleNumDbPlain"/>
            </a:pPr>
            <a:r>
              <a:rPr lang="zh-CN" altLang="en-US" sz="1285" dirty="0">
                <a:latin typeface="微软雅黑" panose="020B0503020204020204" pitchFamily="34" charset="-122"/>
                <a:ea typeface="微软雅黑" panose="020B0503020204020204" pitchFamily="34" charset="-122"/>
                <a:sym typeface="Arial" panose="020B0604020202020204" pitchFamily="34" charset="0"/>
              </a:rPr>
              <a:t>内置中距离读卡器（识读距离在</a:t>
            </a:r>
            <a:r>
              <a:rPr lang="en-US" altLang="zh-CN" sz="1285" dirty="0" smtClean="0">
                <a:latin typeface="微软雅黑" panose="020B0503020204020204" pitchFamily="34" charset="-122"/>
                <a:ea typeface="微软雅黑" panose="020B0503020204020204" pitchFamily="34" charset="-122"/>
                <a:sym typeface="Arial" panose="020B0604020202020204" pitchFamily="34" charset="0"/>
              </a:rPr>
              <a:t>3-8m</a:t>
            </a:r>
            <a:r>
              <a:rPr lang="zh-CN" altLang="en-US" sz="1285" dirty="0">
                <a:latin typeface="微软雅黑" panose="020B0503020204020204" pitchFamily="34" charset="-122"/>
                <a:ea typeface="微软雅黑" panose="020B0503020204020204" pitchFamily="34" charset="-122"/>
                <a:sym typeface="Arial" panose="020B0604020202020204" pitchFamily="34" charset="0"/>
              </a:rPr>
              <a:t>）</a:t>
            </a:r>
            <a:endParaRPr lang="en-US" altLang="zh-CN" sz="1285" dirty="0">
              <a:latin typeface="微软雅黑" panose="020B0503020204020204" pitchFamily="34" charset="-122"/>
              <a:ea typeface="微软雅黑" panose="020B0503020204020204" pitchFamily="34" charset="-122"/>
              <a:sym typeface="Arial" panose="020B0604020202020204" pitchFamily="34" charset="0"/>
            </a:endParaRPr>
          </a:p>
          <a:p>
            <a:pPr marL="228600" indent="-228600" fontAlgn="auto">
              <a:lnSpc>
                <a:spcPct val="120000"/>
              </a:lnSpc>
              <a:spcBef>
                <a:spcPts val="0"/>
              </a:spcBef>
              <a:buFont typeface="+mj-ea"/>
              <a:buAutoNum type="circleNumDbPlain"/>
            </a:pPr>
            <a:r>
              <a:rPr lang="zh-CN" altLang="en-US" sz="1285" dirty="0">
                <a:latin typeface="微软雅黑" panose="020B0503020204020204" pitchFamily="34" charset="-122"/>
                <a:ea typeface="微软雅黑" panose="020B0503020204020204" pitchFamily="34" charset="-122"/>
                <a:sym typeface="Arial" panose="020B0604020202020204" pitchFamily="34" charset="0"/>
              </a:rPr>
              <a:t>安装方便 、布线简单</a:t>
            </a:r>
            <a:endParaRPr lang="en-US" altLang="zh-CN" sz="1285" dirty="0">
              <a:latin typeface="微软雅黑" panose="020B0503020204020204" pitchFamily="34" charset="-122"/>
              <a:ea typeface="微软雅黑" panose="020B0503020204020204" pitchFamily="34" charset="-122"/>
              <a:sym typeface="Arial" panose="020B0604020202020204" pitchFamily="34" charset="0"/>
            </a:endParaRPr>
          </a:p>
          <a:p>
            <a:pPr marL="228600" indent="-228600" fontAlgn="auto">
              <a:lnSpc>
                <a:spcPct val="120000"/>
              </a:lnSpc>
              <a:spcBef>
                <a:spcPts val="0"/>
              </a:spcBef>
              <a:buFont typeface="+mj-ea"/>
              <a:buAutoNum type="circleNumDbPlain"/>
            </a:pPr>
            <a:r>
              <a:rPr lang="zh-CN" altLang="en-US" sz="1285" dirty="0">
                <a:latin typeface="微软雅黑" panose="020B0503020204020204" pitchFamily="34" charset="-122"/>
                <a:ea typeface="微软雅黑" panose="020B0503020204020204" pitchFamily="34" charset="-122"/>
                <a:sym typeface="Arial" panose="020B0604020202020204" pitchFamily="34" charset="0"/>
              </a:rPr>
              <a:t>无需刷卡，无需停车，无需按钮。</a:t>
            </a:r>
            <a:endParaRPr lang="zh-CN" altLang="en-US" sz="1285" dirty="0">
              <a:latin typeface="微软雅黑" panose="020B0503020204020204" pitchFamily="34" charset="-122"/>
              <a:ea typeface="微软雅黑" panose="020B0503020204020204" pitchFamily="34" charset="-122"/>
              <a:sym typeface="Arial" panose="020B0604020202020204" pitchFamily="34" charset="0"/>
            </a:endParaRPr>
          </a:p>
          <a:p>
            <a:pPr marL="228600" indent="-228600" fontAlgn="auto">
              <a:lnSpc>
                <a:spcPct val="120000"/>
              </a:lnSpc>
              <a:spcBef>
                <a:spcPts val="0"/>
              </a:spcBef>
              <a:buFont typeface="+mj-ea"/>
              <a:buAutoNum type="circleNumDbPlain"/>
            </a:pPr>
            <a:r>
              <a:rPr lang="zh-CN" altLang="en-US" sz="1285" dirty="0">
                <a:latin typeface="微软雅黑" panose="020B0503020204020204" pitchFamily="34" charset="-122"/>
                <a:ea typeface="微软雅黑" panose="020B0503020204020204" pitchFamily="34" charset="-122"/>
                <a:sym typeface="Arial" panose="020B0604020202020204" pitchFamily="34" charset="0"/>
              </a:rPr>
              <a:t>详细的统计报表功能：卡片数量查询，卡片延期统计，临时卡收费统计，同行记录统计。</a:t>
            </a:r>
            <a:endParaRPr lang="zh-CN" altLang="en-US" sz="1285" dirty="0">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8" name="组合 7"/>
          <p:cNvGrpSpPr/>
          <p:nvPr/>
        </p:nvGrpSpPr>
        <p:grpSpPr>
          <a:xfrm>
            <a:off x="848776" y="4071190"/>
            <a:ext cx="1270855" cy="1276701"/>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椭圆 1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sp>
        <p:nvSpPr>
          <p:cNvPr id="15" name="文本框 13"/>
          <p:cNvSpPr>
            <a:spLocks noChangeArrowheads="1"/>
          </p:cNvSpPr>
          <p:nvPr/>
        </p:nvSpPr>
        <p:spPr bwMode="auto">
          <a:xfrm>
            <a:off x="5698150" y="4492308"/>
            <a:ext cx="2929017" cy="618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89" tIns="40094" rIns="80189" bIns="40094"/>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marL="228600" indent="-228600" fontAlgn="auto">
              <a:lnSpc>
                <a:spcPct val="120000"/>
              </a:lnSpc>
              <a:spcBef>
                <a:spcPts val="0"/>
              </a:spcBef>
              <a:buFont typeface="+mj-ea"/>
              <a:buAutoNum type="circleNumDbPlain"/>
            </a:pPr>
            <a:r>
              <a:rPr lang="zh-CN" altLang="en-US" sz="1285" dirty="0">
                <a:latin typeface="微软雅黑" panose="020B0503020204020204" pitchFamily="34" charset="-122"/>
                <a:ea typeface="微软雅黑" panose="020B0503020204020204" pitchFamily="34" charset="-122"/>
                <a:sym typeface="Arial" panose="020B0604020202020204" pitchFamily="34" charset="0"/>
              </a:rPr>
              <a:t>内置远距离读卡器（识</a:t>
            </a:r>
            <a:r>
              <a:rPr lang="zh-CN" altLang="en-US" sz="1285" dirty="0" smtClean="0">
                <a:latin typeface="微软雅黑" panose="020B0503020204020204" pitchFamily="34" charset="-122"/>
                <a:ea typeface="微软雅黑" panose="020B0503020204020204" pitchFamily="34" charset="-122"/>
                <a:sym typeface="Arial" panose="020B0604020202020204" pitchFamily="34" charset="0"/>
              </a:rPr>
              <a:t>读距离</a:t>
            </a:r>
            <a:r>
              <a:rPr lang="en-US" altLang="zh-CN" sz="1285" dirty="0" smtClean="0">
                <a:latin typeface="微软雅黑" panose="020B0503020204020204" pitchFamily="34" charset="-122"/>
                <a:ea typeface="微软雅黑" panose="020B0503020204020204" pitchFamily="34" charset="-122"/>
                <a:sym typeface="Arial" panose="020B0604020202020204" pitchFamily="34" charset="0"/>
              </a:rPr>
              <a:t>80m</a:t>
            </a:r>
            <a:r>
              <a:rPr lang="zh-CN" altLang="en-US" sz="1285" dirty="0" smtClean="0">
                <a:latin typeface="微软雅黑" panose="020B0503020204020204" pitchFamily="34" charset="-122"/>
                <a:ea typeface="微软雅黑" panose="020B0503020204020204" pitchFamily="34" charset="-122"/>
                <a:sym typeface="Arial" panose="020B0604020202020204" pitchFamily="34" charset="0"/>
              </a:rPr>
              <a:t>以内）</a:t>
            </a:r>
            <a:endParaRPr lang="en-US" altLang="zh-CN" sz="1285" dirty="0">
              <a:latin typeface="微软雅黑" panose="020B0503020204020204" pitchFamily="34" charset="-122"/>
              <a:ea typeface="微软雅黑" panose="020B0503020204020204" pitchFamily="34" charset="-122"/>
              <a:sym typeface="Arial" panose="020B0604020202020204" pitchFamily="34" charset="0"/>
            </a:endParaRPr>
          </a:p>
          <a:p>
            <a:pPr marL="228600" indent="-228600" fontAlgn="auto">
              <a:lnSpc>
                <a:spcPct val="120000"/>
              </a:lnSpc>
              <a:spcBef>
                <a:spcPts val="0"/>
              </a:spcBef>
              <a:buFont typeface="+mj-ea"/>
              <a:buAutoNum type="circleNumDbPlain"/>
            </a:pPr>
            <a:r>
              <a:rPr lang="zh-CN" altLang="en-US" sz="1285" dirty="0">
                <a:latin typeface="微软雅黑" panose="020B0503020204020204" pitchFamily="34" charset="-122"/>
                <a:ea typeface="微软雅黑" panose="020B0503020204020204" pitchFamily="34" charset="-122"/>
                <a:sym typeface="Arial" panose="020B0604020202020204" pitchFamily="34" charset="0"/>
              </a:rPr>
              <a:t>无需刷卡，无需停车，无需按钮。</a:t>
            </a:r>
            <a:endParaRPr lang="zh-CN" altLang="en-US" sz="1285" dirty="0">
              <a:latin typeface="微软雅黑" panose="020B0503020204020204" pitchFamily="34" charset="-122"/>
              <a:ea typeface="微软雅黑" panose="020B0503020204020204" pitchFamily="34" charset="-122"/>
              <a:sym typeface="Arial" panose="020B0604020202020204" pitchFamily="34" charset="0"/>
            </a:endParaRPr>
          </a:p>
          <a:p>
            <a:pPr marL="228600" indent="-228600" fontAlgn="auto">
              <a:lnSpc>
                <a:spcPct val="120000"/>
              </a:lnSpc>
              <a:spcBef>
                <a:spcPts val="0"/>
              </a:spcBef>
              <a:buFont typeface="+mj-ea"/>
              <a:buAutoNum type="circleNumDbPlain"/>
            </a:pPr>
            <a:r>
              <a:rPr lang="zh-CN" altLang="en-US" sz="1285" dirty="0">
                <a:latin typeface="微软雅黑" panose="020B0503020204020204" pitchFamily="34" charset="-122"/>
                <a:ea typeface="微软雅黑" panose="020B0503020204020204" pitchFamily="34" charset="-122"/>
                <a:sym typeface="Arial" panose="020B0604020202020204" pitchFamily="34" charset="0"/>
              </a:rPr>
              <a:t>详细的统计报表功能：卡片数量查询，卡片延期统计，临时卡收费统计，同行记录统计。</a:t>
            </a:r>
            <a:endParaRPr lang="zh-CN" altLang="en-US" sz="1285"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6" name="文本框 16"/>
          <p:cNvSpPr>
            <a:spLocks noChangeArrowheads="1"/>
          </p:cNvSpPr>
          <p:nvPr/>
        </p:nvSpPr>
        <p:spPr bwMode="auto">
          <a:xfrm>
            <a:off x="2374083" y="1364541"/>
            <a:ext cx="1767840" cy="40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89" tIns="40094" rIns="80189" bIns="40094">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00000"/>
              </a:lnSpc>
              <a:spcBef>
                <a:spcPct val="0"/>
              </a:spcBef>
              <a:buFont typeface="Arial" panose="020B0604020202020204" pitchFamily="34" charset="0"/>
              <a:buNone/>
            </a:pPr>
            <a:r>
              <a:rPr lang="zh-CN" altLang="en-US" sz="2105" dirty="0">
                <a:solidFill>
                  <a:srgbClr val="0067B0"/>
                </a:solidFill>
                <a:latin typeface="Arial" panose="020B0604020202020204" pitchFamily="34" charset="0"/>
                <a:ea typeface="微软雅黑" panose="020B0503020204020204" pitchFamily="34" charset="-122"/>
                <a:sym typeface="Arial" panose="020B0604020202020204" pitchFamily="34" charset="0"/>
              </a:rPr>
              <a:t>车牌</a:t>
            </a:r>
            <a:r>
              <a:rPr lang="zh-CN" altLang="en-US" sz="2105"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识别系统</a:t>
            </a:r>
            <a:endParaRPr lang="zh-CN" altLang="en-US" sz="2105"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17"/>
          <p:cNvSpPr>
            <a:spLocks noChangeArrowheads="1"/>
          </p:cNvSpPr>
          <p:nvPr/>
        </p:nvSpPr>
        <p:spPr bwMode="auto">
          <a:xfrm>
            <a:off x="5805475" y="1874779"/>
            <a:ext cx="2671220" cy="138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89" tIns="40094" rIns="80189" bIns="40094"/>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marL="228600" indent="-228600" eaLnBrk="1" fontAlgn="auto" hangingPunct="1">
              <a:lnSpc>
                <a:spcPct val="120000"/>
              </a:lnSpc>
              <a:spcBef>
                <a:spcPct val="0"/>
              </a:spcBef>
              <a:buFont typeface="+mj-ea"/>
              <a:buAutoNum type="circleNumDbPlain"/>
            </a:pPr>
            <a:r>
              <a:rPr lang="zh-CN" altLang="en-US" sz="1170" dirty="0" smtClean="0">
                <a:latin typeface="微软雅黑" panose="020B0503020204020204" pitchFamily="34" charset="-122"/>
                <a:ea typeface="微软雅黑" panose="020B0503020204020204" pitchFamily="34" charset="-122"/>
                <a:sym typeface="Arial" panose="020B0604020202020204" pitchFamily="34" charset="0"/>
              </a:rPr>
              <a:t>工作</a:t>
            </a:r>
            <a:r>
              <a:rPr lang="zh-CN" altLang="en-US" sz="1170" dirty="0">
                <a:latin typeface="微软雅黑" panose="020B0503020204020204" pitchFamily="34" charset="-122"/>
                <a:ea typeface="微软雅黑" panose="020B0503020204020204" pitchFamily="34" charset="-122"/>
                <a:sym typeface="Arial" panose="020B0604020202020204" pitchFamily="34" charset="0"/>
              </a:rPr>
              <a:t>模式：光激励定位、</a:t>
            </a:r>
            <a:r>
              <a:rPr lang="en-US" altLang="zh-CN" sz="1170" dirty="0">
                <a:latin typeface="微软雅黑" panose="020B0503020204020204" pitchFamily="34" charset="-122"/>
                <a:ea typeface="微软雅黑" panose="020B0503020204020204" pitchFamily="34" charset="-122"/>
                <a:sym typeface="Arial" panose="020B0604020202020204" pitchFamily="34" charset="0"/>
              </a:rPr>
              <a:t>CDMA</a:t>
            </a:r>
            <a:r>
              <a:rPr lang="zh-CN" altLang="en-US" sz="1170" dirty="0">
                <a:latin typeface="微软雅黑" panose="020B0503020204020204" pitchFamily="34" charset="-122"/>
                <a:ea typeface="微软雅黑" panose="020B0503020204020204" pitchFamily="34" charset="-122"/>
                <a:sym typeface="Arial" panose="020B0604020202020204" pitchFamily="34" charset="0"/>
              </a:rPr>
              <a:t>蓝牙通信、休眠</a:t>
            </a:r>
            <a:r>
              <a:rPr lang="zh-CN" altLang="en-US" sz="1170" dirty="0" smtClean="0">
                <a:latin typeface="微软雅黑" panose="020B0503020204020204" pitchFamily="34" charset="-122"/>
                <a:ea typeface="微软雅黑" panose="020B0503020204020204" pitchFamily="34" charset="-122"/>
                <a:sym typeface="Arial" panose="020B0604020202020204" pitchFamily="34" charset="0"/>
              </a:rPr>
              <a:t>唤醒</a:t>
            </a:r>
            <a:r>
              <a:rPr lang="zh-CN" altLang="en-US" sz="1170" dirty="0">
                <a:latin typeface="微软雅黑" panose="020B0503020204020204" pitchFamily="34" charset="-122"/>
                <a:ea typeface="微软雅黑" panose="020B0503020204020204" pitchFamily="34" charset="-122"/>
                <a:sym typeface="Arial" panose="020B0604020202020204" pitchFamily="34" charset="0"/>
              </a:rPr>
              <a:t>可实现不停车识读</a:t>
            </a:r>
            <a:r>
              <a:rPr lang="zh-CN" altLang="en-US" sz="1170" dirty="0" smtClean="0">
                <a:latin typeface="微软雅黑" panose="020B0503020204020204" pitchFamily="34" charset="-122"/>
                <a:ea typeface="微软雅黑" panose="020B0503020204020204" pitchFamily="34" charset="-122"/>
                <a:sym typeface="Arial" panose="020B0604020202020204" pitchFamily="34" charset="0"/>
              </a:rPr>
              <a:t>进出；</a:t>
            </a:r>
            <a:r>
              <a:rPr lang="zh-CN" altLang="en-US" sz="1170" dirty="0" smtClean="0">
                <a:latin typeface="微软雅黑" panose="020B0503020204020204" pitchFamily="34" charset="-122"/>
                <a:ea typeface="微软雅黑" panose="020B0503020204020204" pitchFamily="34" charset="-122"/>
              </a:rPr>
              <a:t>扩展</a:t>
            </a:r>
            <a:r>
              <a:rPr lang="zh-CN" altLang="en-US" sz="1170" dirty="0">
                <a:latin typeface="微软雅黑" panose="020B0503020204020204" pitchFamily="34" charset="-122"/>
                <a:ea typeface="微软雅黑" panose="020B0503020204020204" pitchFamily="34" charset="-122"/>
              </a:rPr>
              <a:t>简单，安装</a:t>
            </a:r>
            <a:r>
              <a:rPr lang="zh-CN" altLang="en-US" sz="1170" dirty="0" smtClean="0">
                <a:latin typeface="微软雅黑" panose="020B0503020204020204" pitchFamily="34" charset="-122"/>
                <a:ea typeface="微软雅黑" panose="020B0503020204020204" pitchFamily="34" charset="-122"/>
              </a:rPr>
              <a:t>方便、设备</a:t>
            </a:r>
            <a:r>
              <a:rPr lang="zh-CN" altLang="en-US" sz="1170" dirty="0">
                <a:latin typeface="微软雅黑" panose="020B0503020204020204" pitchFamily="34" charset="-122"/>
                <a:ea typeface="微软雅黑" panose="020B0503020204020204" pitchFamily="34" charset="-122"/>
              </a:rPr>
              <a:t>成本低，性能</a:t>
            </a:r>
            <a:r>
              <a:rPr lang="zh-CN" altLang="en-US" sz="1170" dirty="0" smtClean="0">
                <a:latin typeface="微软雅黑" panose="020B0503020204020204" pitchFamily="34" charset="-122"/>
                <a:ea typeface="微软雅黑" panose="020B0503020204020204" pitchFamily="34" charset="-122"/>
              </a:rPr>
              <a:t>稳定。</a:t>
            </a:r>
            <a:endParaRPr lang="en-US" altLang="zh-CN" sz="1170" dirty="0" smtClean="0">
              <a:latin typeface="微软雅黑" panose="020B0503020204020204" pitchFamily="34" charset="-122"/>
              <a:ea typeface="微软雅黑" panose="020B0503020204020204" pitchFamily="34" charset="-122"/>
              <a:sym typeface="Arial" panose="020B0604020202020204" pitchFamily="34" charset="0"/>
            </a:endParaRPr>
          </a:p>
          <a:p>
            <a:pPr marL="228600" indent="-228600" eaLnBrk="1" fontAlgn="auto" hangingPunct="1">
              <a:lnSpc>
                <a:spcPct val="120000"/>
              </a:lnSpc>
              <a:spcBef>
                <a:spcPct val="0"/>
              </a:spcBef>
              <a:buFont typeface="+mj-ea"/>
              <a:buAutoNum type="circleNumDbPlain"/>
            </a:pPr>
            <a:r>
              <a:rPr lang="zh-CN" altLang="en-US" sz="1170" dirty="0" smtClean="0">
                <a:latin typeface="微软雅黑" panose="020B0503020204020204" pitchFamily="34" charset="-122"/>
                <a:ea typeface="微软雅黑" panose="020B0503020204020204" pitchFamily="34" charset="-122"/>
                <a:sym typeface="Arial" panose="020B0604020202020204" pitchFamily="34" charset="0"/>
              </a:rPr>
              <a:t>蓝</a:t>
            </a:r>
            <a:r>
              <a:rPr lang="zh-CN" altLang="en-US" sz="1170" dirty="0">
                <a:latin typeface="微软雅黑" panose="020B0503020204020204" pitchFamily="34" charset="-122"/>
                <a:ea typeface="微软雅黑" panose="020B0503020204020204" pitchFamily="34" charset="-122"/>
                <a:sym typeface="Arial" panose="020B0604020202020204" pitchFamily="34" charset="0"/>
              </a:rPr>
              <a:t>牙功率：</a:t>
            </a:r>
            <a:r>
              <a:rPr lang="en-US" altLang="zh-CN" sz="1170" dirty="0" smtClean="0">
                <a:latin typeface="微软雅黑" panose="020B0503020204020204" pitchFamily="34" charset="-122"/>
                <a:ea typeface="微软雅黑" panose="020B0503020204020204" pitchFamily="34" charset="-122"/>
                <a:sym typeface="Arial" panose="020B0604020202020204" pitchFamily="34" charset="0"/>
              </a:rPr>
              <a:t>12W </a:t>
            </a:r>
            <a:r>
              <a:rPr lang="zh-CN" altLang="en-US" sz="1170" dirty="0" smtClean="0">
                <a:latin typeface="微软雅黑" panose="020B0503020204020204" pitchFamily="34" charset="-122"/>
                <a:ea typeface="微软雅黑" panose="020B0503020204020204" pitchFamily="34" charset="-122"/>
                <a:sym typeface="Arial" panose="020B0604020202020204" pitchFamily="34" charset="0"/>
              </a:rPr>
              <a:t>工作</a:t>
            </a:r>
            <a:r>
              <a:rPr lang="zh-CN" altLang="en-US" sz="1170" dirty="0">
                <a:latin typeface="微软雅黑" panose="020B0503020204020204" pitchFamily="34" charset="-122"/>
                <a:ea typeface="微软雅黑" panose="020B0503020204020204" pitchFamily="34" charset="-122"/>
                <a:sym typeface="Arial" panose="020B0604020202020204" pitchFamily="34" charset="0"/>
              </a:rPr>
              <a:t>频率：</a:t>
            </a:r>
            <a:r>
              <a:rPr lang="en-US" altLang="zh-CN" sz="1170" dirty="0" smtClean="0">
                <a:latin typeface="微软雅黑" panose="020B0503020204020204" pitchFamily="34" charset="-122"/>
                <a:ea typeface="微软雅黑" panose="020B0503020204020204" pitchFamily="34" charset="-122"/>
                <a:sym typeface="Arial" panose="020B0604020202020204" pitchFamily="34" charset="0"/>
              </a:rPr>
              <a:t>433MHZ</a:t>
            </a:r>
            <a:r>
              <a:rPr lang="zh-CN" altLang="en-US" sz="1170" dirty="0" smtClean="0">
                <a:latin typeface="微软雅黑" panose="020B0503020204020204" pitchFamily="34" charset="-122"/>
                <a:ea typeface="微软雅黑" panose="020B0503020204020204" pitchFamily="34" charset="-122"/>
                <a:sym typeface="Arial" panose="020B0604020202020204" pitchFamily="34" charset="0"/>
              </a:rPr>
              <a:t>、红外</a:t>
            </a:r>
            <a:r>
              <a:rPr lang="zh-CN" altLang="en-US" sz="1170" dirty="0">
                <a:latin typeface="微软雅黑" panose="020B0503020204020204" pitchFamily="34" charset="-122"/>
                <a:ea typeface="微软雅黑" panose="020B0503020204020204" pitchFamily="34" charset="-122"/>
                <a:sym typeface="Arial" panose="020B0604020202020204" pitchFamily="34" charset="0"/>
              </a:rPr>
              <a:t>频率：</a:t>
            </a:r>
            <a:r>
              <a:rPr lang="en-US" altLang="zh-CN" sz="1170" dirty="0">
                <a:latin typeface="微软雅黑" panose="020B0503020204020204" pitchFamily="34" charset="-122"/>
                <a:ea typeface="微软雅黑" panose="020B0503020204020204" pitchFamily="34" charset="-122"/>
                <a:sym typeface="Arial" panose="020B0604020202020204" pitchFamily="34" charset="0"/>
              </a:rPr>
              <a:t>38KHZ</a:t>
            </a:r>
            <a:endParaRPr lang="en-US" altLang="zh-CN" sz="1170" dirty="0">
              <a:latin typeface="微软雅黑" panose="020B0503020204020204" pitchFamily="34" charset="-122"/>
              <a:ea typeface="微软雅黑" panose="020B0503020204020204" pitchFamily="34" charset="-122"/>
              <a:sym typeface="Arial" panose="020B0604020202020204" pitchFamily="34" charset="0"/>
            </a:endParaRPr>
          </a:p>
          <a:p>
            <a:pPr marL="228600" indent="-228600" eaLnBrk="1" fontAlgn="auto" hangingPunct="1">
              <a:lnSpc>
                <a:spcPct val="120000"/>
              </a:lnSpc>
              <a:spcBef>
                <a:spcPct val="0"/>
              </a:spcBef>
              <a:buFont typeface="+mj-ea"/>
              <a:buAutoNum type="circleNumDbPlain"/>
            </a:pPr>
            <a:r>
              <a:rPr lang="zh-CN" altLang="en-US" sz="1170" dirty="0">
                <a:latin typeface="微软雅黑" panose="020B0503020204020204" pitchFamily="34" charset="-122"/>
                <a:ea typeface="微软雅黑" panose="020B0503020204020204" pitchFamily="34" charset="-122"/>
                <a:sym typeface="Arial" panose="020B0604020202020204" pitchFamily="34" charset="0"/>
              </a:rPr>
              <a:t>读卡角度：</a:t>
            </a:r>
            <a:r>
              <a:rPr lang="en-US" altLang="zh-CN" sz="1170" dirty="0">
                <a:latin typeface="微软雅黑" panose="020B0503020204020204" pitchFamily="34" charset="-122"/>
                <a:ea typeface="微软雅黑" panose="020B0503020204020204" pitchFamily="34" charset="-122"/>
                <a:sym typeface="Arial" panose="020B0604020202020204" pitchFamily="34" charset="0"/>
              </a:rPr>
              <a:t>80</a:t>
            </a:r>
            <a:r>
              <a:rPr lang="zh-CN" altLang="en-US" sz="1170" dirty="0">
                <a:latin typeface="微软雅黑" panose="020B0503020204020204" pitchFamily="34" charset="-122"/>
                <a:ea typeface="微软雅黑" panose="020B0503020204020204" pitchFamily="34" charset="-122"/>
                <a:sym typeface="Arial" panose="020B0604020202020204" pitchFamily="34" charset="0"/>
              </a:rPr>
              <a:t>度</a:t>
            </a:r>
            <a:endParaRPr lang="zh-CN" altLang="en-US" sz="1170" dirty="0">
              <a:latin typeface="微软雅黑" panose="020B0503020204020204" pitchFamily="34" charset="-122"/>
              <a:ea typeface="微软雅黑" panose="020B0503020204020204" pitchFamily="34" charset="-122"/>
              <a:sym typeface="Arial" panose="020B0604020202020204" pitchFamily="34" charset="0"/>
            </a:endParaRPr>
          </a:p>
          <a:p>
            <a:pPr marL="228600" indent="-228600" eaLnBrk="1" fontAlgn="auto" hangingPunct="1">
              <a:lnSpc>
                <a:spcPct val="120000"/>
              </a:lnSpc>
              <a:spcBef>
                <a:spcPct val="0"/>
              </a:spcBef>
              <a:buFont typeface="+mj-ea"/>
              <a:buAutoNum type="circleNumDbPlain"/>
            </a:pPr>
            <a:r>
              <a:rPr lang="zh-CN" altLang="en-US" sz="1170" dirty="0">
                <a:latin typeface="微软雅黑" panose="020B0503020204020204" pitchFamily="34" charset="-122"/>
                <a:ea typeface="微软雅黑" panose="020B0503020204020204" pitchFamily="34" charset="-122"/>
                <a:sym typeface="Arial" panose="020B0604020202020204" pitchFamily="34" charset="0"/>
              </a:rPr>
              <a:t>读卡最大距离：</a:t>
            </a:r>
            <a:r>
              <a:rPr lang="en-US" altLang="zh-CN" sz="1170" dirty="0">
                <a:latin typeface="微软雅黑" panose="020B0503020204020204" pitchFamily="34" charset="-122"/>
                <a:ea typeface="微软雅黑" panose="020B0503020204020204" pitchFamily="34" charset="-122"/>
                <a:sym typeface="Arial" panose="020B0604020202020204" pitchFamily="34" charset="0"/>
              </a:rPr>
              <a:t>1-20</a:t>
            </a:r>
            <a:r>
              <a:rPr lang="zh-CN" altLang="en-US" sz="1170" dirty="0">
                <a:latin typeface="微软雅黑" panose="020B0503020204020204" pitchFamily="34" charset="-122"/>
                <a:ea typeface="微软雅黑" panose="020B0503020204020204" pitchFamily="34" charset="-122"/>
                <a:sym typeface="Arial" panose="020B0604020202020204" pitchFamily="34" charset="0"/>
              </a:rPr>
              <a:t>米</a:t>
            </a:r>
            <a:endParaRPr lang="zh-CN" altLang="en-US" sz="1170" dirty="0">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9" name="组合 18"/>
          <p:cNvGrpSpPr/>
          <p:nvPr/>
        </p:nvGrpSpPr>
        <p:grpSpPr>
          <a:xfrm>
            <a:off x="8726722" y="4091016"/>
            <a:ext cx="1356495" cy="1241836"/>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椭圆 2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4" name="组合 23"/>
          <p:cNvGrpSpPr/>
          <p:nvPr/>
        </p:nvGrpSpPr>
        <p:grpSpPr>
          <a:xfrm>
            <a:off x="783456" y="2313289"/>
            <a:ext cx="1256972" cy="1301797"/>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椭圆 2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1" name="组合 30"/>
          <p:cNvGrpSpPr/>
          <p:nvPr/>
        </p:nvGrpSpPr>
        <p:grpSpPr>
          <a:xfrm>
            <a:off x="8627167" y="2329865"/>
            <a:ext cx="1327584" cy="1290512"/>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椭圆 3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sp>
        <p:nvSpPr>
          <p:cNvPr id="35" name="矩形 47"/>
          <p:cNvSpPr>
            <a:spLocks noChangeArrowheads="1"/>
          </p:cNvSpPr>
          <p:nvPr/>
        </p:nvSpPr>
        <p:spPr bwMode="auto">
          <a:xfrm>
            <a:off x="4091779" y="3616549"/>
            <a:ext cx="2599433"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0136" tIns="30068" rIns="60136" bIns="30068">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20000"/>
              </a:lnSpc>
              <a:spcBef>
                <a:spcPct val="0"/>
              </a:spcBef>
              <a:buFont typeface="Arial" panose="020B0604020202020204" pitchFamily="34" charset="0"/>
              <a:buNone/>
            </a:pPr>
            <a:r>
              <a:rPr lang="zh-CN" altLang="en-US" sz="3510" dirty="0" smtClean="0">
                <a:solidFill>
                  <a:srgbClr val="03A9F3"/>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系 统 分类</a:t>
            </a:r>
            <a:endParaRPr lang="zh-CN" altLang="en-US" sz="3510" dirty="0">
              <a:solidFill>
                <a:srgbClr val="03A9F3"/>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36" name="文本框 44"/>
          <p:cNvSpPr>
            <a:spLocks noChangeArrowheads="1"/>
          </p:cNvSpPr>
          <p:nvPr/>
        </p:nvSpPr>
        <p:spPr bwMode="auto">
          <a:xfrm>
            <a:off x="2085963" y="1874779"/>
            <a:ext cx="2980439" cy="1508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89" tIns="40094" rIns="80189" bIns="40094"/>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marL="228600" indent="-228600" fontAlgn="auto">
              <a:lnSpc>
                <a:spcPct val="120000"/>
              </a:lnSpc>
              <a:spcBef>
                <a:spcPts val="0"/>
              </a:spcBef>
              <a:buFont typeface="+mj-ea"/>
              <a:buAutoNum type="circleNumDbPlain"/>
            </a:pPr>
            <a:r>
              <a:rPr lang="zh-CN" altLang="en-US" sz="1170" dirty="0">
                <a:latin typeface="微软雅黑" panose="020B0503020204020204" pitchFamily="34" charset="-122"/>
                <a:ea typeface="微软雅黑" panose="020B0503020204020204" pitchFamily="34" charset="-122"/>
              </a:rPr>
              <a:t>车辆进出免取卡（票）减少通行时间，可支持不停车识别进出；</a:t>
            </a:r>
            <a:endParaRPr lang="en-US" altLang="zh-CN" sz="1170" dirty="0">
              <a:latin typeface="微软雅黑" panose="020B0503020204020204" pitchFamily="34" charset="-122"/>
              <a:ea typeface="微软雅黑" panose="020B0503020204020204" pitchFamily="34" charset="-122"/>
            </a:endParaRPr>
          </a:p>
          <a:p>
            <a:pPr marL="228600" indent="-228600" fontAlgn="auto">
              <a:lnSpc>
                <a:spcPct val="120000"/>
              </a:lnSpc>
              <a:spcBef>
                <a:spcPts val="0"/>
              </a:spcBef>
              <a:buFont typeface="+mj-ea"/>
              <a:buAutoNum type="circleNumDbPlain"/>
            </a:pPr>
            <a:r>
              <a:rPr lang="zh-CN" altLang="en-US" sz="1170" dirty="0">
                <a:latin typeface="微软雅黑" panose="020B0503020204020204" pitchFamily="34" charset="-122"/>
                <a:ea typeface="微软雅黑" panose="020B0503020204020204" pitchFamily="34" charset="-122"/>
              </a:rPr>
              <a:t>整套系统结构简单，出入口直接由电脑控制，大大提高管理效率</a:t>
            </a:r>
            <a:r>
              <a:rPr lang="zh-CN" altLang="en-US" sz="1170" dirty="0" smtClean="0">
                <a:latin typeface="微软雅黑" panose="020B0503020204020204" pitchFamily="34" charset="-122"/>
                <a:ea typeface="微软雅黑" panose="020B0503020204020204" pitchFamily="34" charset="-122"/>
              </a:rPr>
              <a:t>；</a:t>
            </a:r>
            <a:endParaRPr lang="en-US" altLang="zh-CN" sz="1170" dirty="0" smtClean="0">
              <a:latin typeface="微软雅黑" panose="020B0503020204020204" pitchFamily="34" charset="-122"/>
              <a:ea typeface="微软雅黑" panose="020B0503020204020204" pitchFamily="34" charset="-122"/>
            </a:endParaRPr>
          </a:p>
          <a:p>
            <a:pPr marL="228600" indent="-228600" fontAlgn="auto">
              <a:lnSpc>
                <a:spcPct val="120000"/>
              </a:lnSpc>
              <a:spcBef>
                <a:spcPts val="0"/>
              </a:spcBef>
              <a:buFont typeface="+mj-ea"/>
              <a:buAutoNum type="circleNumDbPlain"/>
            </a:pPr>
            <a:r>
              <a:rPr lang="zh-CN" altLang="en-US" sz="1170" dirty="0" smtClean="0">
                <a:latin typeface="微软雅黑" panose="020B0503020204020204" pitchFamily="34" charset="-122"/>
                <a:ea typeface="微软雅黑" panose="020B0503020204020204" pitchFamily="34" charset="-122"/>
              </a:rPr>
              <a:t>中央</a:t>
            </a:r>
            <a:r>
              <a:rPr lang="zh-CN" altLang="en-US" sz="1170" dirty="0">
                <a:latin typeface="微软雅黑" panose="020B0503020204020204" pitchFamily="34" charset="-122"/>
                <a:ea typeface="微软雅黑" panose="020B0503020204020204" pitchFamily="34" charset="-122"/>
              </a:rPr>
              <a:t>收费只要报出车牌号码，出场自动放行</a:t>
            </a:r>
            <a:r>
              <a:rPr lang="zh-CN" altLang="en-US" sz="1170" dirty="0" smtClean="0">
                <a:latin typeface="微软雅黑" panose="020B0503020204020204" pitchFamily="34" charset="-122"/>
                <a:ea typeface="微软雅黑" panose="020B0503020204020204" pitchFamily="34" charset="-122"/>
              </a:rPr>
              <a:t>；</a:t>
            </a:r>
            <a:endParaRPr lang="en-US" altLang="zh-CN" sz="1170" dirty="0" smtClean="0">
              <a:latin typeface="微软雅黑" panose="020B0503020204020204" pitchFamily="34" charset="-122"/>
              <a:ea typeface="微软雅黑" panose="020B0503020204020204" pitchFamily="34" charset="-122"/>
            </a:endParaRPr>
          </a:p>
          <a:p>
            <a:pPr marL="228600" indent="-228600" fontAlgn="auto">
              <a:lnSpc>
                <a:spcPct val="120000"/>
              </a:lnSpc>
              <a:spcBef>
                <a:spcPts val="0"/>
              </a:spcBef>
              <a:buFont typeface="+mj-ea"/>
              <a:buAutoNum type="circleNumDbPlain"/>
            </a:pPr>
            <a:r>
              <a:rPr lang="zh-CN" altLang="en-US" sz="1170" dirty="0" smtClean="0">
                <a:latin typeface="微软雅黑" panose="020B0503020204020204" pitchFamily="34" charset="-122"/>
                <a:ea typeface="微软雅黑" panose="020B0503020204020204" pitchFamily="34" charset="-122"/>
              </a:rPr>
              <a:t>减少</a:t>
            </a:r>
            <a:r>
              <a:rPr lang="zh-CN" altLang="en-US" sz="1170" dirty="0">
                <a:latin typeface="微软雅黑" panose="020B0503020204020204" pitchFamily="34" charset="-122"/>
                <a:ea typeface="微软雅黑" panose="020B0503020204020204" pitchFamily="34" charset="-122"/>
              </a:rPr>
              <a:t>人工和</a:t>
            </a:r>
            <a:r>
              <a:rPr lang="en-US" altLang="zh-CN" sz="1170" dirty="0">
                <a:latin typeface="微软雅黑" panose="020B0503020204020204" pitchFamily="34" charset="-122"/>
                <a:ea typeface="微软雅黑" panose="020B0503020204020204" pitchFamily="34" charset="-122"/>
              </a:rPr>
              <a:t>IC</a:t>
            </a:r>
            <a:r>
              <a:rPr lang="zh-CN" altLang="en-US" sz="1170" dirty="0">
                <a:latin typeface="微软雅黑" panose="020B0503020204020204" pitchFamily="34" charset="-122"/>
                <a:ea typeface="微软雅黑" panose="020B0503020204020204" pitchFamily="34" charset="-122"/>
              </a:rPr>
              <a:t>卡等资源</a:t>
            </a:r>
            <a:r>
              <a:rPr lang="zh-CN" altLang="en-US" sz="1170" dirty="0" smtClean="0">
                <a:latin typeface="微软雅黑" panose="020B0503020204020204" pitchFamily="34" charset="-122"/>
                <a:ea typeface="微软雅黑" panose="020B0503020204020204" pitchFamily="34" charset="-122"/>
              </a:rPr>
              <a:t>；</a:t>
            </a:r>
            <a:endParaRPr lang="en-US" altLang="zh-CN" sz="1170" dirty="0" smtClean="0">
              <a:latin typeface="微软雅黑" panose="020B0503020204020204" pitchFamily="34" charset="-122"/>
              <a:ea typeface="微软雅黑" panose="020B0503020204020204" pitchFamily="34" charset="-122"/>
            </a:endParaRPr>
          </a:p>
          <a:p>
            <a:pPr marL="228600" indent="-228600" fontAlgn="auto">
              <a:lnSpc>
                <a:spcPct val="120000"/>
              </a:lnSpc>
              <a:spcBef>
                <a:spcPts val="0"/>
              </a:spcBef>
              <a:buFont typeface="+mj-ea"/>
              <a:buAutoNum type="circleNumDbPlain"/>
            </a:pPr>
            <a:r>
              <a:rPr lang="zh-CN" altLang="en-US" sz="1170" dirty="0" smtClean="0">
                <a:latin typeface="微软雅黑" panose="020B0503020204020204" pitchFamily="34" charset="-122"/>
                <a:ea typeface="微软雅黑" panose="020B0503020204020204" pitchFamily="34" charset="-122"/>
              </a:rPr>
              <a:t>可</a:t>
            </a:r>
            <a:r>
              <a:rPr lang="zh-CN" altLang="en-US" sz="1170" dirty="0">
                <a:latin typeface="微软雅黑" panose="020B0503020204020204" pitchFamily="34" charset="-122"/>
                <a:ea typeface="微软雅黑" panose="020B0503020204020204" pitchFamily="34" charset="-122"/>
              </a:rPr>
              <a:t>在一定程度上缓解停车难的问题。</a:t>
            </a:r>
            <a:endParaRPr lang="zh-CN" altLang="en-US" sz="1170" dirty="0">
              <a:latin typeface="微软雅黑" panose="020B0503020204020204" pitchFamily="34" charset="-122"/>
              <a:ea typeface="微软雅黑" panose="020B0503020204020204" pitchFamily="34" charset="-122"/>
            </a:endParaRPr>
          </a:p>
          <a:p>
            <a:pPr eaLnBrk="1" hangingPunct="1">
              <a:lnSpc>
                <a:spcPct val="100000"/>
              </a:lnSpc>
              <a:spcBef>
                <a:spcPct val="0"/>
              </a:spcBef>
              <a:buFont typeface="Arial" panose="020B0604020202020204" pitchFamily="34" charset="0"/>
              <a:buNone/>
            </a:pPr>
            <a:endParaRPr lang="zh-CN" altLang="en-US" sz="117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8" name="文本框 16"/>
          <p:cNvSpPr>
            <a:spLocks noChangeArrowheads="1"/>
          </p:cNvSpPr>
          <p:nvPr/>
        </p:nvSpPr>
        <p:spPr bwMode="auto">
          <a:xfrm>
            <a:off x="6295445" y="1349499"/>
            <a:ext cx="1767840" cy="40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89" tIns="40094" rIns="80189" bIns="40094">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00000"/>
              </a:lnSpc>
              <a:spcBef>
                <a:spcPct val="0"/>
              </a:spcBef>
              <a:buFont typeface="Arial" panose="020B0604020202020204" pitchFamily="34" charset="0"/>
              <a:buNone/>
            </a:pPr>
            <a:r>
              <a:rPr lang="zh-CN" altLang="en-US" sz="2105"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蓝牙识别系统</a:t>
            </a:r>
            <a:endParaRPr lang="zh-CN" altLang="en-US" sz="2105"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文本框 16"/>
          <p:cNvSpPr>
            <a:spLocks noChangeArrowheads="1"/>
          </p:cNvSpPr>
          <p:nvPr/>
        </p:nvSpPr>
        <p:spPr bwMode="auto">
          <a:xfrm>
            <a:off x="6295445" y="6011707"/>
            <a:ext cx="1812925" cy="40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89" tIns="40094" rIns="80189" bIns="40094">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00000"/>
              </a:lnSpc>
              <a:spcBef>
                <a:spcPct val="0"/>
              </a:spcBef>
              <a:buFont typeface="Arial" panose="020B0604020202020204" pitchFamily="34" charset="0"/>
              <a:buNone/>
            </a:pPr>
            <a:r>
              <a:rPr lang="en-US" altLang="zh-CN" sz="2105"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2.4G</a:t>
            </a:r>
            <a:r>
              <a:rPr lang="zh-CN" altLang="en-US" sz="2105"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识别系统</a:t>
            </a:r>
            <a:endParaRPr lang="zh-CN" altLang="en-US" sz="2105"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文本框 16"/>
          <p:cNvSpPr>
            <a:spLocks noChangeArrowheads="1"/>
          </p:cNvSpPr>
          <p:nvPr/>
        </p:nvSpPr>
        <p:spPr bwMode="auto">
          <a:xfrm>
            <a:off x="2374083" y="6011707"/>
            <a:ext cx="1903095" cy="40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89" tIns="40094" rIns="80189" bIns="40094">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00000"/>
              </a:lnSpc>
              <a:spcBef>
                <a:spcPct val="0"/>
              </a:spcBef>
              <a:buFont typeface="Arial" panose="020B0604020202020204" pitchFamily="34" charset="0"/>
              <a:buNone/>
            </a:pPr>
            <a:r>
              <a:rPr lang="en-US" altLang="zh-CN" sz="2105"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900M</a:t>
            </a:r>
            <a:r>
              <a:rPr lang="zh-CN" altLang="en-US" sz="2105"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识别系统</a:t>
            </a:r>
            <a:endParaRPr lang="zh-CN" altLang="en-US" sz="2105"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2" name="组合 41"/>
          <p:cNvGrpSpPr/>
          <p:nvPr/>
        </p:nvGrpSpPr>
        <p:grpSpPr>
          <a:xfrm rot="0">
            <a:off x="250222" y="605813"/>
            <a:ext cx="10080000" cy="417928"/>
            <a:chOff x="214282" y="142856"/>
            <a:chExt cx="7598078" cy="357190"/>
          </a:xfrm>
        </p:grpSpPr>
        <p:sp>
          <p:nvSpPr>
            <p:cNvPr id="45" name="TextBox 44"/>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教职工车辆管理系统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介绍</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46" name="矩形 45"/>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7" name="矩形 46"/>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48" name="直接连接符 47"/>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65" name="Picture 2" descr="D:\Users\Desktop\苹果车牌.jpg"/>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0603" y="2444662"/>
            <a:ext cx="299332" cy="9383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7" name="图片 6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6406" y="2492865"/>
            <a:ext cx="362670" cy="890191"/>
          </a:xfrm>
          <a:prstGeom prst="rect">
            <a:avLst/>
          </a:prstGeom>
          <a:ln>
            <a:noFill/>
          </a:ln>
          <a:effectLst>
            <a:outerShdw blurRad="292100" dist="139700" dir="2700000" algn="tl" rotWithShape="0">
              <a:srgbClr val="333333">
                <a:alpha val="65000"/>
              </a:srgbClr>
            </a:outerShdw>
          </a:effectLst>
        </p:spPr>
      </p:pic>
      <p:pic>
        <p:nvPicPr>
          <p:cNvPr id="69" name="图片 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134" y="4308640"/>
            <a:ext cx="720135" cy="801799"/>
          </a:xfrm>
          <a:prstGeom prst="rect">
            <a:avLst/>
          </a:prstGeom>
          <a:noFill/>
          <a:ln>
            <a:noFill/>
          </a:ln>
        </p:spPr>
      </p:pic>
      <p:pic>
        <p:nvPicPr>
          <p:cNvPr id="70" name="图片 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012" y="4325446"/>
            <a:ext cx="517911" cy="888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out)">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par>
                                <p:cTn id="16" presetID="22" presetClass="entr" presetSubtype="8" fill="hold" nodeType="withEffect">
                                  <p:stCondLst>
                                    <p:cond delay="30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22" presetClass="entr" presetSubtype="2" fill="hold" nodeType="withEffect">
                                  <p:stCondLst>
                                    <p:cond delay="300"/>
                                  </p:stCondLst>
                                  <p:childTnLst>
                                    <p:set>
                                      <p:cBhvr>
                                        <p:cTn id="20" dur="1" fill="hold">
                                          <p:stCondLst>
                                            <p:cond delay="0"/>
                                          </p:stCondLst>
                                        </p:cTn>
                                        <p:tgtEl>
                                          <p:spTgt spid="4"/>
                                        </p:tgtEl>
                                        <p:attrNameLst>
                                          <p:attrName>style.visibility</p:attrName>
                                        </p:attrNameLst>
                                      </p:cBhvr>
                                      <p:to>
                                        <p:strVal val="visible"/>
                                      </p:to>
                                    </p:set>
                                    <p:animEffect transition="in" filter="wipe(righ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iterate type="lt">
                                    <p:tmPct val="12000"/>
                                  </p:iterate>
                                  <p:childTnLst>
                                    <p:set>
                                      <p:cBhvr>
                                        <p:cTn id="25" dur="1" fill="hold">
                                          <p:stCondLst>
                                            <p:cond delay="0"/>
                                          </p:stCondLst>
                                        </p:cTn>
                                        <p:tgtEl>
                                          <p:spTgt spid="16"/>
                                        </p:tgtEl>
                                        <p:attrNameLst>
                                          <p:attrName>style.visibility</p:attrName>
                                        </p:attrNameLst>
                                      </p:cBhvr>
                                      <p:to>
                                        <p:strVal val="visible"/>
                                      </p:to>
                                    </p:set>
                                    <p:animEffect transition="in" filter="fade">
                                      <p:cBhvr>
                                        <p:cTn id="26" dur="800"/>
                                        <p:tgtEl>
                                          <p:spTgt spid="16"/>
                                        </p:tgtEl>
                                      </p:cBhvr>
                                    </p:animEffect>
                                    <p:anim calcmode="lin" valueType="num">
                                      <p:cBhvr>
                                        <p:cTn id="27" dur="800" fill="hold"/>
                                        <p:tgtEl>
                                          <p:spTgt spid="16"/>
                                        </p:tgtEl>
                                        <p:attrNameLst>
                                          <p:attrName>ppt_x</p:attrName>
                                        </p:attrNameLst>
                                      </p:cBhvr>
                                      <p:tavLst>
                                        <p:tav tm="0">
                                          <p:val>
                                            <p:strVal val="#ppt_x"/>
                                          </p:val>
                                        </p:tav>
                                        <p:tav tm="100000">
                                          <p:val>
                                            <p:strVal val="#ppt_x"/>
                                          </p:val>
                                        </p:tav>
                                      </p:tavLst>
                                    </p:anim>
                                    <p:anim calcmode="lin" valueType="num">
                                      <p:cBhvr>
                                        <p:cTn id="28" dur="800" fill="hold"/>
                                        <p:tgtEl>
                                          <p:spTgt spid="16"/>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iterate type="lt">
                                    <p:tmPct val="12000"/>
                                  </p:iterate>
                                  <p:childTnLst>
                                    <p:set>
                                      <p:cBhvr>
                                        <p:cTn id="30" dur="1" fill="hold">
                                          <p:stCondLst>
                                            <p:cond delay="0"/>
                                          </p:stCondLst>
                                        </p:cTn>
                                        <p:tgtEl>
                                          <p:spTgt spid="38"/>
                                        </p:tgtEl>
                                        <p:attrNameLst>
                                          <p:attrName>style.visibility</p:attrName>
                                        </p:attrNameLst>
                                      </p:cBhvr>
                                      <p:to>
                                        <p:strVal val="visible"/>
                                      </p:to>
                                    </p:set>
                                    <p:animEffect transition="in" filter="fade">
                                      <p:cBhvr>
                                        <p:cTn id="31" dur="800"/>
                                        <p:tgtEl>
                                          <p:spTgt spid="38"/>
                                        </p:tgtEl>
                                      </p:cBhvr>
                                    </p:animEffect>
                                    <p:anim calcmode="lin" valueType="num">
                                      <p:cBhvr>
                                        <p:cTn id="32" dur="800" fill="hold"/>
                                        <p:tgtEl>
                                          <p:spTgt spid="38"/>
                                        </p:tgtEl>
                                        <p:attrNameLst>
                                          <p:attrName>ppt_x</p:attrName>
                                        </p:attrNameLst>
                                      </p:cBhvr>
                                      <p:tavLst>
                                        <p:tav tm="0">
                                          <p:val>
                                            <p:strVal val="#ppt_x"/>
                                          </p:val>
                                        </p:tav>
                                        <p:tav tm="100000">
                                          <p:val>
                                            <p:strVal val="#ppt_x"/>
                                          </p:val>
                                        </p:tav>
                                      </p:tavLst>
                                    </p:anim>
                                    <p:anim calcmode="lin" valueType="num">
                                      <p:cBhvr>
                                        <p:cTn id="33" dur="800" fill="hold"/>
                                        <p:tgtEl>
                                          <p:spTgt spid="3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300"/>
                                  </p:stCondLst>
                                  <p:iterate type="lt">
                                    <p:tmPct val="12000"/>
                                  </p:iterate>
                                  <p:childTnLst>
                                    <p:set>
                                      <p:cBhvr>
                                        <p:cTn id="35" dur="1" fill="hold">
                                          <p:stCondLst>
                                            <p:cond delay="0"/>
                                          </p:stCondLst>
                                        </p:cTn>
                                        <p:tgtEl>
                                          <p:spTgt spid="40"/>
                                        </p:tgtEl>
                                        <p:attrNameLst>
                                          <p:attrName>style.visibility</p:attrName>
                                        </p:attrNameLst>
                                      </p:cBhvr>
                                      <p:to>
                                        <p:strVal val="visible"/>
                                      </p:to>
                                    </p:set>
                                    <p:animEffect transition="in" filter="fade">
                                      <p:cBhvr>
                                        <p:cTn id="36" dur="800"/>
                                        <p:tgtEl>
                                          <p:spTgt spid="40"/>
                                        </p:tgtEl>
                                      </p:cBhvr>
                                    </p:animEffect>
                                    <p:anim calcmode="lin" valueType="num">
                                      <p:cBhvr>
                                        <p:cTn id="37" dur="800" fill="hold"/>
                                        <p:tgtEl>
                                          <p:spTgt spid="40"/>
                                        </p:tgtEl>
                                        <p:attrNameLst>
                                          <p:attrName>ppt_x</p:attrName>
                                        </p:attrNameLst>
                                      </p:cBhvr>
                                      <p:tavLst>
                                        <p:tav tm="0">
                                          <p:val>
                                            <p:strVal val="#ppt_x"/>
                                          </p:val>
                                        </p:tav>
                                        <p:tav tm="100000">
                                          <p:val>
                                            <p:strVal val="#ppt_x"/>
                                          </p:val>
                                        </p:tav>
                                      </p:tavLst>
                                    </p:anim>
                                    <p:anim calcmode="lin" valueType="num">
                                      <p:cBhvr>
                                        <p:cTn id="38" dur="800" fill="hold"/>
                                        <p:tgtEl>
                                          <p:spTgt spid="4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300"/>
                                  </p:stCondLst>
                                  <p:iterate type="lt">
                                    <p:tmPct val="12000"/>
                                  </p:iterate>
                                  <p:childTnLst>
                                    <p:set>
                                      <p:cBhvr>
                                        <p:cTn id="40" dur="1" fill="hold">
                                          <p:stCondLst>
                                            <p:cond delay="0"/>
                                          </p:stCondLst>
                                        </p:cTn>
                                        <p:tgtEl>
                                          <p:spTgt spid="39"/>
                                        </p:tgtEl>
                                        <p:attrNameLst>
                                          <p:attrName>style.visibility</p:attrName>
                                        </p:attrNameLst>
                                      </p:cBhvr>
                                      <p:to>
                                        <p:strVal val="visible"/>
                                      </p:to>
                                    </p:set>
                                    <p:animEffect transition="in" filter="fade">
                                      <p:cBhvr>
                                        <p:cTn id="41" dur="800"/>
                                        <p:tgtEl>
                                          <p:spTgt spid="39"/>
                                        </p:tgtEl>
                                      </p:cBhvr>
                                    </p:animEffect>
                                    <p:anim calcmode="lin" valueType="num">
                                      <p:cBhvr>
                                        <p:cTn id="42" dur="800" fill="hold"/>
                                        <p:tgtEl>
                                          <p:spTgt spid="39"/>
                                        </p:tgtEl>
                                        <p:attrNameLst>
                                          <p:attrName>ppt_x</p:attrName>
                                        </p:attrNameLst>
                                      </p:cBhvr>
                                      <p:tavLst>
                                        <p:tav tm="0">
                                          <p:val>
                                            <p:strVal val="#ppt_x"/>
                                          </p:val>
                                        </p:tav>
                                        <p:tav tm="100000">
                                          <p:val>
                                            <p:strVal val="#ppt_x"/>
                                          </p:val>
                                        </p:tav>
                                      </p:tavLst>
                                    </p:anim>
                                    <p:anim calcmode="lin" valueType="num">
                                      <p:cBhvr>
                                        <p:cTn id="43" dur="8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500"/>
                                        <p:tgtEl>
                                          <p:spTgt spid="65"/>
                                        </p:tgtEl>
                                      </p:cBhvr>
                                    </p:animEffect>
                                  </p:childTnLst>
                                </p:cTn>
                              </p:par>
                              <p:par>
                                <p:cTn id="49" presetID="10" presetClass="entr" presetSubtype="0" fill="hold" nodeType="with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fade">
                                      <p:cBhvr>
                                        <p:cTn id="51" dur="500"/>
                                        <p:tgtEl>
                                          <p:spTgt spid="67"/>
                                        </p:tgtEl>
                                      </p:cBhvr>
                                    </p:animEffect>
                                  </p:childTnLst>
                                </p:cTn>
                              </p:par>
                              <p:par>
                                <p:cTn id="52" presetID="10" presetClass="entr" presetSubtype="0" fill="hold" nodeType="withEffect">
                                  <p:stCondLst>
                                    <p:cond delay="0"/>
                                  </p:stCondLst>
                                  <p:childTnLst>
                                    <p:set>
                                      <p:cBhvr>
                                        <p:cTn id="53" dur="1" fill="hold">
                                          <p:stCondLst>
                                            <p:cond delay="0"/>
                                          </p:stCondLst>
                                        </p:cTn>
                                        <p:tgtEl>
                                          <p:spTgt spid="70"/>
                                        </p:tgtEl>
                                        <p:attrNameLst>
                                          <p:attrName>style.visibility</p:attrName>
                                        </p:attrNameLst>
                                      </p:cBhvr>
                                      <p:to>
                                        <p:strVal val="visible"/>
                                      </p:to>
                                    </p:set>
                                    <p:animEffect transition="in" filter="fade">
                                      <p:cBhvr>
                                        <p:cTn id="54" dur="500"/>
                                        <p:tgtEl>
                                          <p:spTgt spid="70"/>
                                        </p:tgtEl>
                                      </p:cBhvr>
                                    </p:animEffect>
                                  </p:childTnLst>
                                </p:cTn>
                              </p:par>
                              <p:par>
                                <p:cTn id="55" presetID="10" presetClass="entr" presetSubtype="0" fill="hold" nodeType="with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fade">
                                      <p:cBhvr>
                                        <p:cTn id="57" dur="500"/>
                                        <p:tgtEl>
                                          <p:spTgt spid="6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barn(inVertical)">
                                      <p:cBhvr>
                                        <p:cTn id="62" dur="500"/>
                                        <p:tgtEl>
                                          <p:spTgt spid="36"/>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arn(inVertical)">
                                      <p:cBhvr>
                                        <p:cTn id="65" dur="500"/>
                                        <p:tgtEl>
                                          <p:spTgt spid="17"/>
                                        </p:tgtEl>
                                      </p:cBhvr>
                                    </p:animEffect>
                                  </p:childTnLst>
                                </p:cTn>
                              </p:par>
                              <p:par>
                                <p:cTn id="66" presetID="16" presetClass="entr" presetSubtype="21" fill="hold" grpId="0" nodeType="withEffect">
                                  <p:stCondLst>
                                    <p:cond delay="300"/>
                                  </p:stCondLst>
                                  <p:childTnLst>
                                    <p:set>
                                      <p:cBhvr>
                                        <p:cTn id="67" dur="1" fill="hold">
                                          <p:stCondLst>
                                            <p:cond delay="0"/>
                                          </p:stCondLst>
                                        </p:cTn>
                                        <p:tgtEl>
                                          <p:spTgt spid="15"/>
                                        </p:tgtEl>
                                        <p:attrNameLst>
                                          <p:attrName>style.visibility</p:attrName>
                                        </p:attrNameLst>
                                      </p:cBhvr>
                                      <p:to>
                                        <p:strVal val="visible"/>
                                      </p:to>
                                    </p:set>
                                    <p:animEffect transition="in" filter="barn(inVertical)">
                                      <p:cBhvr>
                                        <p:cTn id="68" dur="500"/>
                                        <p:tgtEl>
                                          <p:spTgt spid="15"/>
                                        </p:tgtEl>
                                      </p:cBhvr>
                                    </p:animEffect>
                                  </p:childTnLst>
                                </p:cTn>
                              </p:par>
                              <p:par>
                                <p:cTn id="69" presetID="16" presetClass="entr" presetSubtype="21" fill="hold" grpId="0" nodeType="withEffect">
                                  <p:stCondLst>
                                    <p:cond delay="300"/>
                                  </p:stCondLst>
                                  <p:childTnLst>
                                    <p:set>
                                      <p:cBhvr>
                                        <p:cTn id="70" dur="1" fill="hold">
                                          <p:stCondLst>
                                            <p:cond delay="0"/>
                                          </p:stCondLst>
                                        </p:cTn>
                                        <p:tgtEl>
                                          <p:spTgt spid="6"/>
                                        </p:tgtEl>
                                        <p:attrNameLst>
                                          <p:attrName>style.visibility</p:attrName>
                                        </p:attrNameLst>
                                      </p:cBhvr>
                                      <p:to>
                                        <p:strVal val="visible"/>
                                      </p:to>
                                    </p:set>
                                    <p:animEffect transition="in" filter="barn(inVertical)">
                                      <p:cBhvr>
                                        <p:cTn id="7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35" grpId="0"/>
      <p:bldP spid="36" grpId="0"/>
      <p:bldP spid="38" grpId="0"/>
      <p:bldP spid="39" grpId="0"/>
      <p:bldP spid="4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4573309" y="1543194"/>
            <a:ext cx="5009264" cy="235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ranklin Gothic Book" panose="020B0503020102020204" pitchFamily="34" charset="0"/>
                <a:ea typeface="黑体" panose="02010609060101010101" charset="-122"/>
              </a:defRPr>
            </a:lvl1pPr>
            <a:lvl2pPr marL="742950" indent="-285750" eaLnBrk="0" hangingPunct="0">
              <a:defRPr>
                <a:solidFill>
                  <a:schemeClr val="tx1"/>
                </a:solidFill>
                <a:latin typeface="Franklin Gothic Book" panose="020B0503020102020204" pitchFamily="34" charset="0"/>
                <a:ea typeface="黑体" panose="02010609060101010101" charset="-122"/>
              </a:defRPr>
            </a:lvl2pPr>
            <a:lvl3pPr marL="1143000" indent="-228600" eaLnBrk="0" hangingPunct="0">
              <a:defRPr>
                <a:solidFill>
                  <a:schemeClr val="tx1"/>
                </a:solidFill>
                <a:latin typeface="Franklin Gothic Book" panose="020B0503020102020204" pitchFamily="34" charset="0"/>
                <a:ea typeface="黑体" panose="02010609060101010101" charset="-122"/>
              </a:defRPr>
            </a:lvl3pPr>
            <a:lvl4pPr marL="1600200" indent="-228600" eaLnBrk="0" hangingPunct="0">
              <a:defRPr>
                <a:solidFill>
                  <a:schemeClr val="tx1"/>
                </a:solidFill>
                <a:latin typeface="Franklin Gothic Book" panose="020B0503020102020204" pitchFamily="34" charset="0"/>
                <a:ea typeface="黑体" panose="02010609060101010101" charset="-122"/>
              </a:defRPr>
            </a:lvl4pPr>
            <a:lvl5pPr marL="2057400" indent="-228600" eaLnBrk="0" hangingPunct="0">
              <a:defRPr>
                <a:solidFill>
                  <a:schemeClr val="tx1"/>
                </a:solidFill>
                <a:latin typeface="Franklin Gothic Book" panose="020B0503020102020204" pitchFamily="34" charset="0"/>
                <a:ea typeface="黑体" panose="02010609060101010101" charset="-122"/>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黑体" panose="02010609060101010101" charset="-122"/>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黑体" panose="02010609060101010101" charset="-122"/>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黑体" panose="02010609060101010101" charset="-122"/>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黑体" panose="02010609060101010101" charset="-122"/>
              </a:defRPr>
            </a:lvl9pPr>
          </a:lstStyle>
          <a:p>
            <a:pPr marL="285750" indent="-285750" eaLnBrk="1" hangingPunct="1">
              <a:lnSpc>
                <a:spcPts val="1500"/>
              </a:lnSpc>
              <a:buFont typeface="Wingdings" panose="05000000000000000000" pitchFamily="2" charset="2"/>
              <a:buChar char="Ø"/>
            </a:pPr>
            <a:endParaRPr kumimoji="1" lang="fr-FR" altLang="zh-CN" sz="1635" dirty="0">
              <a:solidFill>
                <a:srgbClr val="000000"/>
              </a:solidFill>
              <a:latin typeface="华文仿宋" panose="02010600040101010101" pitchFamily="2" charset="-122"/>
              <a:ea typeface="华文仿宋" panose="02010600040101010101" pitchFamily="2" charset="-122"/>
            </a:endParaRPr>
          </a:p>
        </p:txBody>
      </p:sp>
      <p:graphicFrame>
        <p:nvGraphicFramePr>
          <p:cNvPr id="3" name="表格 2"/>
          <p:cNvGraphicFramePr>
            <a:graphicFrameLocks noGrp="1"/>
          </p:cNvGraphicFramePr>
          <p:nvPr>
            <p:custDataLst>
              <p:tags r:id="rId1"/>
            </p:custDataLst>
          </p:nvPr>
        </p:nvGraphicFramePr>
        <p:xfrm>
          <a:off x="1483695" y="1272183"/>
          <a:ext cx="8252460" cy="2832100"/>
        </p:xfrm>
        <a:graphic>
          <a:graphicData uri="http://schemas.openxmlformats.org/drawingml/2006/table">
            <a:tbl>
              <a:tblPr firstRow="1" bandRow="1">
                <a:tableStyleId>{BC89EF96-8CEA-46FF-86C4-4CE0E7609802}</a:tableStyleId>
              </a:tblPr>
              <a:tblGrid>
                <a:gridCol w="4126230"/>
                <a:gridCol w="4126230"/>
              </a:tblGrid>
              <a:tr h="2179320">
                <a:tc>
                  <a:txBody>
                    <a:bodyPr/>
                    <a:lstStyle/>
                    <a:p>
                      <a:endParaRPr lang="zh-CN" altLang="en-US" sz="1755" dirty="0">
                        <a:latin typeface="微软雅黑" panose="020B0503020204020204" pitchFamily="34" charset="-122"/>
                        <a:ea typeface="微软雅黑" panose="020B0503020204020204" pitchFamily="34" charset="-122"/>
                      </a:endParaRPr>
                    </a:p>
                  </a:txBody>
                  <a:tcPr marL="106919" marR="106919" marT="53459" marB="53459">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rowSpan="2">
                  <a:txBody>
                    <a:bodyPr/>
                    <a:lstStyle/>
                    <a:p>
                      <a:pPr marL="285750" indent="-285750" fontAlgn="auto">
                        <a:lnSpc>
                          <a:spcPct val="150000"/>
                        </a:lnSpc>
                        <a:buFont typeface="Wingdings" panose="05000000000000000000" pitchFamily="2" charset="2"/>
                        <a:buChar char="ü"/>
                      </a:pPr>
                      <a:r>
                        <a:rPr kumimoji="1" lang="zh-CN" altLang="en-US" sz="1300" b="0" dirty="0" smtClean="0">
                          <a:solidFill>
                            <a:srgbClr val="000000"/>
                          </a:solidFill>
                          <a:latin typeface="微软雅黑" panose="020B0503020204020204" pitchFamily="34" charset="-122"/>
                          <a:ea typeface="微软雅黑" panose="020B0503020204020204" pitchFamily="34" charset="-122"/>
                        </a:rPr>
                        <a:t>适用温度范围：</a:t>
                      </a:r>
                      <a:r>
                        <a:rPr kumimoji="1" lang="en-US" altLang="zh-CN" sz="1300" b="0" dirty="0" smtClean="0">
                          <a:solidFill>
                            <a:srgbClr val="000000"/>
                          </a:solidFill>
                          <a:latin typeface="微软雅黑" panose="020B0503020204020204" pitchFamily="34" charset="-122"/>
                          <a:ea typeface="微软雅黑" panose="020B0503020204020204" pitchFamily="34" charset="-122"/>
                        </a:rPr>
                        <a:t>—40℃</a:t>
                      </a:r>
                      <a:r>
                        <a:rPr kumimoji="1" lang="zh-CN" altLang="en-US" sz="1300" b="0" dirty="0" smtClean="0">
                          <a:solidFill>
                            <a:srgbClr val="000000"/>
                          </a:solidFill>
                          <a:latin typeface="微软雅黑" panose="020B0503020204020204" pitchFamily="34" charset="-122"/>
                          <a:ea typeface="微软雅黑" panose="020B0503020204020204" pitchFamily="34" charset="-122"/>
                        </a:rPr>
                        <a:t>～</a:t>
                      </a:r>
                      <a:r>
                        <a:rPr kumimoji="1" lang="en-US" altLang="zh-CN" sz="1300" b="0" dirty="0" smtClean="0">
                          <a:solidFill>
                            <a:srgbClr val="000000"/>
                          </a:solidFill>
                          <a:latin typeface="微软雅黑" panose="020B0503020204020204" pitchFamily="34" charset="-122"/>
                          <a:ea typeface="微软雅黑" panose="020B0503020204020204" pitchFamily="34" charset="-122"/>
                        </a:rPr>
                        <a:t>+80℃</a:t>
                      </a:r>
                      <a:endParaRPr kumimoji="1" lang="en-US" altLang="zh-CN" sz="1300" b="0" dirty="0" smtClean="0">
                        <a:solidFill>
                          <a:srgbClr val="000000"/>
                        </a:solidFill>
                        <a:latin typeface="微软雅黑" panose="020B0503020204020204" pitchFamily="34" charset="-122"/>
                        <a:ea typeface="微软雅黑" panose="020B0503020204020204" pitchFamily="34" charset="-122"/>
                      </a:endParaRPr>
                    </a:p>
                    <a:p>
                      <a:pPr marL="285750" indent="-285750" fontAlgn="auto">
                        <a:lnSpc>
                          <a:spcPct val="150000"/>
                        </a:lnSpc>
                        <a:buFont typeface="Wingdings" panose="05000000000000000000" pitchFamily="2" charset="2"/>
                        <a:buChar char="ü"/>
                      </a:pPr>
                      <a:r>
                        <a:rPr kumimoji="1" lang="zh-CN" altLang="en-US" sz="1300" b="0" dirty="0" smtClean="0">
                          <a:solidFill>
                            <a:srgbClr val="000000"/>
                          </a:solidFill>
                          <a:latin typeface="微软雅黑" panose="020B0503020204020204" pitchFamily="34" charset="-122"/>
                          <a:ea typeface="微软雅黑" panose="020B0503020204020204" pitchFamily="34" charset="-122"/>
                        </a:rPr>
                        <a:t>相对湿度：≤</a:t>
                      </a:r>
                      <a:r>
                        <a:rPr kumimoji="1" lang="en-US" altLang="zh-CN" sz="1300" b="0" dirty="0" smtClean="0">
                          <a:solidFill>
                            <a:srgbClr val="000000"/>
                          </a:solidFill>
                          <a:latin typeface="微软雅黑" panose="020B0503020204020204" pitchFamily="34" charset="-122"/>
                          <a:ea typeface="微软雅黑" panose="020B0503020204020204" pitchFamily="34" charset="-122"/>
                        </a:rPr>
                        <a:t>95% </a:t>
                      </a:r>
                      <a:endParaRPr kumimoji="1" lang="en-US" altLang="zh-CN" sz="1300" b="0" dirty="0" smtClean="0">
                        <a:solidFill>
                          <a:srgbClr val="000000"/>
                        </a:solidFill>
                        <a:latin typeface="微软雅黑" panose="020B0503020204020204" pitchFamily="34" charset="-122"/>
                        <a:ea typeface="微软雅黑" panose="020B0503020204020204" pitchFamily="34" charset="-122"/>
                      </a:endParaRPr>
                    </a:p>
                    <a:p>
                      <a:pPr marL="285750" indent="-285750" fontAlgn="auto">
                        <a:lnSpc>
                          <a:spcPct val="150000"/>
                        </a:lnSpc>
                        <a:buFont typeface="Wingdings" panose="05000000000000000000" pitchFamily="2" charset="2"/>
                        <a:buChar char="ü"/>
                      </a:pPr>
                      <a:r>
                        <a:rPr kumimoji="1" lang="zh-CN" altLang="en-US" sz="1300" b="0" dirty="0" smtClean="0">
                          <a:solidFill>
                            <a:srgbClr val="000000"/>
                          </a:solidFill>
                          <a:latin typeface="微软雅黑" panose="020B0503020204020204" pitchFamily="34" charset="-122"/>
                          <a:ea typeface="微软雅黑" panose="020B0503020204020204" pitchFamily="34" charset="-122"/>
                        </a:rPr>
                        <a:t>工作电压：</a:t>
                      </a:r>
                      <a:r>
                        <a:rPr kumimoji="1" lang="en-US" altLang="zh-CN" sz="1300" b="0" dirty="0" smtClean="0">
                          <a:solidFill>
                            <a:srgbClr val="000000"/>
                          </a:solidFill>
                          <a:latin typeface="微软雅黑" panose="020B0503020204020204" pitchFamily="34" charset="-122"/>
                          <a:ea typeface="微软雅黑" panose="020B0503020204020204" pitchFamily="34" charset="-122"/>
                        </a:rPr>
                        <a:t>AC 220V±15%</a:t>
                      </a:r>
                      <a:endParaRPr kumimoji="1" lang="en-US" altLang="zh-CN" sz="1300" b="0" dirty="0" smtClean="0">
                        <a:solidFill>
                          <a:srgbClr val="000000"/>
                        </a:solidFill>
                        <a:latin typeface="微软雅黑" panose="020B0503020204020204" pitchFamily="34" charset="-122"/>
                        <a:ea typeface="微软雅黑" panose="020B0503020204020204" pitchFamily="34" charset="-122"/>
                      </a:endParaRPr>
                    </a:p>
                    <a:p>
                      <a:pPr marL="285750" indent="-285750" fontAlgn="auto">
                        <a:lnSpc>
                          <a:spcPct val="150000"/>
                        </a:lnSpc>
                        <a:buFont typeface="Wingdings" panose="05000000000000000000" pitchFamily="2" charset="2"/>
                        <a:buChar char="ü"/>
                      </a:pPr>
                      <a:r>
                        <a:rPr kumimoji="1" lang="zh-CN" altLang="en-US" sz="1300" b="0" dirty="0" smtClean="0">
                          <a:solidFill>
                            <a:srgbClr val="000000"/>
                          </a:solidFill>
                          <a:latin typeface="微软雅黑" panose="020B0503020204020204" pitchFamily="34" charset="-122"/>
                          <a:ea typeface="微软雅黑" panose="020B0503020204020204" pitchFamily="34" charset="-122"/>
                        </a:rPr>
                        <a:t>电机参数：单相直流电机  功率：</a:t>
                      </a:r>
                      <a:r>
                        <a:rPr kumimoji="1" lang="en-US" altLang="zh-CN" sz="1300" b="0" dirty="0" smtClean="0">
                          <a:solidFill>
                            <a:srgbClr val="000000"/>
                          </a:solidFill>
                          <a:latin typeface="微软雅黑" panose="020B0503020204020204" pitchFamily="34" charset="-122"/>
                          <a:ea typeface="微软雅黑" panose="020B0503020204020204" pitchFamily="34" charset="-122"/>
                        </a:rPr>
                        <a:t>50W—150W</a:t>
                      </a:r>
                      <a:endParaRPr kumimoji="1" lang="en-US" altLang="zh-CN" sz="1300" b="0" dirty="0" smtClean="0">
                        <a:solidFill>
                          <a:srgbClr val="000000"/>
                        </a:solidFill>
                        <a:latin typeface="微软雅黑" panose="020B0503020204020204" pitchFamily="34" charset="-122"/>
                        <a:ea typeface="微软雅黑" panose="020B0503020204020204" pitchFamily="34" charset="-122"/>
                      </a:endParaRPr>
                    </a:p>
                    <a:p>
                      <a:pPr marL="285750" indent="-285750" fontAlgn="auto">
                        <a:lnSpc>
                          <a:spcPct val="150000"/>
                        </a:lnSpc>
                        <a:buFont typeface="Wingdings" panose="05000000000000000000" pitchFamily="2" charset="2"/>
                        <a:buChar char="ü"/>
                      </a:pPr>
                      <a:r>
                        <a:rPr kumimoji="1" lang="zh-CN" altLang="en-US" sz="1300" b="0" dirty="0" smtClean="0">
                          <a:solidFill>
                            <a:srgbClr val="000000"/>
                          </a:solidFill>
                          <a:latin typeface="微软雅黑" panose="020B0503020204020204" pitchFamily="34" charset="-122"/>
                          <a:ea typeface="微软雅黑" panose="020B0503020204020204" pitchFamily="34" charset="-122"/>
                        </a:rPr>
                        <a:t>转数：</a:t>
                      </a:r>
                      <a:r>
                        <a:rPr kumimoji="1" lang="en-US" altLang="zh-CN" sz="1300" b="0" dirty="0" smtClean="0">
                          <a:solidFill>
                            <a:srgbClr val="000000"/>
                          </a:solidFill>
                          <a:latin typeface="微软雅黑" panose="020B0503020204020204" pitchFamily="34" charset="-122"/>
                          <a:ea typeface="微软雅黑" panose="020B0503020204020204" pitchFamily="34" charset="-122"/>
                        </a:rPr>
                        <a:t>1400</a:t>
                      </a:r>
                      <a:r>
                        <a:rPr kumimoji="1" lang="zh-CN" altLang="en-US" sz="1300" b="0" dirty="0" smtClean="0">
                          <a:solidFill>
                            <a:srgbClr val="000000"/>
                          </a:solidFill>
                          <a:latin typeface="微软雅黑" panose="020B0503020204020204" pitchFamily="34" charset="-122"/>
                          <a:ea typeface="微软雅黑" panose="020B0503020204020204" pitchFamily="34" charset="-122"/>
                        </a:rPr>
                        <a:t>转</a:t>
                      </a:r>
                      <a:r>
                        <a:rPr kumimoji="1" lang="en-US" altLang="zh-CN" sz="1300" b="0" dirty="0" smtClean="0">
                          <a:solidFill>
                            <a:srgbClr val="000000"/>
                          </a:solidFill>
                          <a:latin typeface="微软雅黑" panose="020B0503020204020204" pitchFamily="34" charset="-122"/>
                          <a:ea typeface="微软雅黑" panose="020B0503020204020204" pitchFamily="34" charset="-122"/>
                        </a:rPr>
                        <a:t>/</a:t>
                      </a:r>
                      <a:r>
                        <a:rPr kumimoji="1" lang="zh-CN" altLang="en-US" sz="1300" b="0" dirty="0" smtClean="0">
                          <a:solidFill>
                            <a:srgbClr val="000000"/>
                          </a:solidFill>
                          <a:latin typeface="微软雅黑" panose="020B0503020204020204" pitchFamily="34" charset="-122"/>
                          <a:ea typeface="微软雅黑" panose="020B0503020204020204" pitchFamily="34" charset="-122"/>
                        </a:rPr>
                        <a:t>分</a:t>
                      </a:r>
                      <a:endParaRPr kumimoji="1" lang="en-US" altLang="zh-CN" sz="1300" b="0" dirty="0" smtClean="0">
                        <a:solidFill>
                          <a:srgbClr val="000000"/>
                        </a:solidFill>
                        <a:latin typeface="微软雅黑" panose="020B0503020204020204" pitchFamily="34" charset="-122"/>
                        <a:ea typeface="微软雅黑" panose="020B0503020204020204" pitchFamily="34" charset="-122"/>
                      </a:endParaRPr>
                    </a:p>
                    <a:p>
                      <a:pPr marL="285750" indent="-285750" fontAlgn="auto">
                        <a:lnSpc>
                          <a:spcPct val="150000"/>
                        </a:lnSpc>
                        <a:buFont typeface="Wingdings" panose="05000000000000000000" pitchFamily="2" charset="2"/>
                        <a:buChar char="ü"/>
                      </a:pPr>
                      <a:r>
                        <a:rPr kumimoji="1" lang="zh-CN" altLang="en-US" sz="1300" b="0" dirty="0" smtClean="0">
                          <a:solidFill>
                            <a:srgbClr val="000000"/>
                          </a:solidFill>
                          <a:latin typeface="微软雅黑" panose="020B0503020204020204" pitchFamily="34" charset="-122"/>
                          <a:ea typeface="微软雅黑" panose="020B0503020204020204" pitchFamily="34" charset="-122"/>
                        </a:rPr>
                        <a:t>电源：</a:t>
                      </a:r>
                      <a:r>
                        <a:rPr kumimoji="1" lang="en-US" altLang="zh-CN" sz="1300" b="0" dirty="0" smtClean="0">
                          <a:solidFill>
                            <a:srgbClr val="000000"/>
                          </a:solidFill>
                          <a:latin typeface="微软雅黑" panose="020B0503020204020204" pitchFamily="34" charset="-122"/>
                          <a:ea typeface="微软雅黑" panose="020B0503020204020204" pitchFamily="34" charset="-122"/>
                        </a:rPr>
                        <a:t>220V/50Hz</a:t>
                      </a:r>
                      <a:endParaRPr kumimoji="1" lang="en-US" altLang="zh-CN" sz="1300" b="0" dirty="0" smtClean="0">
                        <a:solidFill>
                          <a:srgbClr val="000000"/>
                        </a:solidFill>
                        <a:latin typeface="微软雅黑" panose="020B0503020204020204" pitchFamily="34" charset="-122"/>
                        <a:ea typeface="微软雅黑" panose="020B0503020204020204" pitchFamily="34" charset="-122"/>
                      </a:endParaRPr>
                    </a:p>
                    <a:p>
                      <a:pPr marL="285750" indent="-285750" fontAlgn="auto">
                        <a:lnSpc>
                          <a:spcPct val="150000"/>
                        </a:lnSpc>
                        <a:buFont typeface="Wingdings" panose="05000000000000000000" pitchFamily="2" charset="2"/>
                        <a:buChar char="ü"/>
                      </a:pPr>
                      <a:r>
                        <a:rPr kumimoji="1" lang="zh-CN" altLang="en-US" sz="1300" b="0" dirty="0" smtClean="0">
                          <a:solidFill>
                            <a:srgbClr val="000000"/>
                          </a:solidFill>
                          <a:latin typeface="微软雅黑" panose="020B0503020204020204" pitchFamily="34" charset="-122"/>
                          <a:ea typeface="微软雅黑" panose="020B0503020204020204" pitchFamily="34" charset="-122"/>
                        </a:rPr>
                        <a:t>闸杆运行时间：</a:t>
                      </a:r>
                      <a:r>
                        <a:rPr kumimoji="1" lang="en-US" altLang="zh-CN" sz="1300" b="0" dirty="0" smtClean="0">
                          <a:solidFill>
                            <a:srgbClr val="000000"/>
                          </a:solidFill>
                          <a:latin typeface="微软雅黑" panose="020B0503020204020204" pitchFamily="34" charset="-122"/>
                          <a:ea typeface="微软雅黑" panose="020B0503020204020204" pitchFamily="34" charset="-122"/>
                        </a:rPr>
                        <a:t>1.5</a:t>
                      </a:r>
                      <a:r>
                        <a:rPr kumimoji="1" lang="zh-CN" altLang="en-US" sz="1300" b="0" dirty="0" smtClean="0">
                          <a:solidFill>
                            <a:srgbClr val="000000"/>
                          </a:solidFill>
                          <a:latin typeface="微软雅黑" panose="020B0503020204020204" pitchFamily="34" charset="-122"/>
                          <a:ea typeface="微软雅黑" panose="020B0503020204020204" pitchFamily="34" charset="-122"/>
                        </a:rPr>
                        <a:t>秒</a:t>
                      </a:r>
                      <a:endParaRPr kumimoji="1" lang="zh-CN" altLang="en-US" sz="1300" b="0" dirty="0" smtClean="0">
                        <a:solidFill>
                          <a:srgbClr val="000000"/>
                        </a:solidFill>
                        <a:latin typeface="微软雅黑" panose="020B0503020204020204" pitchFamily="34" charset="-122"/>
                        <a:ea typeface="微软雅黑" panose="020B0503020204020204" pitchFamily="34" charset="-122"/>
                      </a:endParaRPr>
                    </a:p>
                    <a:p>
                      <a:pPr marL="285750" indent="-285750" fontAlgn="auto">
                        <a:lnSpc>
                          <a:spcPct val="150000"/>
                        </a:lnSpc>
                        <a:buFont typeface="Wingdings" panose="05000000000000000000" pitchFamily="2" charset="2"/>
                        <a:buChar char="ü"/>
                      </a:pPr>
                      <a:r>
                        <a:rPr kumimoji="1" lang="zh-CN" altLang="en-US" sz="1300" b="0" dirty="0" smtClean="0">
                          <a:solidFill>
                            <a:srgbClr val="000000"/>
                          </a:solidFill>
                          <a:latin typeface="微软雅黑" panose="020B0503020204020204" pitchFamily="34" charset="-122"/>
                          <a:ea typeface="微软雅黑" panose="020B0503020204020204" pitchFamily="34" charset="-122"/>
                        </a:rPr>
                        <a:t>使用环境：室内外全天候条件</a:t>
                      </a:r>
                      <a:endParaRPr kumimoji="1" lang="zh-CN" altLang="en-US" sz="1300" b="0" dirty="0" smtClean="0">
                        <a:solidFill>
                          <a:srgbClr val="000000"/>
                        </a:solidFill>
                        <a:latin typeface="微软雅黑" panose="020B0503020204020204" pitchFamily="34" charset="-122"/>
                        <a:ea typeface="微软雅黑" panose="020B0503020204020204" pitchFamily="34" charset="-122"/>
                      </a:endParaRPr>
                    </a:p>
                    <a:p>
                      <a:pPr marL="285750" indent="-285750" fontAlgn="auto">
                        <a:lnSpc>
                          <a:spcPct val="150000"/>
                        </a:lnSpc>
                        <a:buFont typeface="Wingdings" panose="05000000000000000000" pitchFamily="2" charset="2"/>
                        <a:buChar char="ü"/>
                      </a:pPr>
                      <a:r>
                        <a:rPr kumimoji="1" lang="zh-CN" altLang="en-US" sz="1300" b="0" dirty="0" smtClean="0">
                          <a:solidFill>
                            <a:srgbClr val="000000"/>
                          </a:solidFill>
                          <a:latin typeface="微软雅黑" panose="020B0503020204020204" pitchFamily="34" charset="-122"/>
                          <a:ea typeface="微软雅黑" panose="020B0503020204020204" pitchFamily="34" charset="-122"/>
                        </a:rPr>
                        <a:t>杆长：</a:t>
                      </a:r>
                      <a:r>
                        <a:rPr kumimoji="1" lang="en-US" altLang="zh-CN" sz="1300" b="0" dirty="0" smtClean="0">
                          <a:solidFill>
                            <a:srgbClr val="000000"/>
                          </a:solidFill>
                          <a:latin typeface="微软雅黑" panose="020B0503020204020204" pitchFamily="34" charset="-122"/>
                          <a:ea typeface="微软雅黑" panose="020B0503020204020204" pitchFamily="34" charset="-122"/>
                        </a:rPr>
                        <a:t>3</a:t>
                      </a:r>
                      <a:r>
                        <a:rPr kumimoji="1" lang="zh-CN" altLang="en-US" sz="1300" b="0" dirty="0" smtClean="0">
                          <a:solidFill>
                            <a:srgbClr val="000000"/>
                          </a:solidFill>
                          <a:latin typeface="微软雅黑" panose="020B0503020204020204" pitchFamily="34" charset="-122"/>
                          <a:ea typeface="微软雅黑" panose="020B0503020204020204" pitchFamily="34" charset="-122"/>
                        </a:rPr>
                        <a:t>米</a:t>
                      </a:r>
                      <a:endParaRPr kumimoji="1" lang="fr-FR" altLang="zh-CN" sz="1300" b="0" dirty="0" smtClean="0">
                        <a:solidFill>
                          <a:srgbClr val="000000"/>
                        </a:solidFill>
                        <a:latin typeface="微软雅黑" panose="020B0503020204020204" pitchFamily="34" charset="-122"/>
                        <a:ea typeface="微软雅黑" panose="020B0503020204020204" pitchFamily="34" charset="-122"/>
                      </a:endParaRPr>
                    </a:p>
                  </a:txBody>
                  <a:tcPr marL="106919" marR="106919" marT="53459" marB="53459">
                    <a:lnL w="12700" cap="flat" cmpd="sng" algn="ctr">
                      <a:solidFill>
                        <a:schemeClr val="tx1"/>
                      </a:solidFill>
                      <a:prstDash val="sysDot"/>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ash"/>
                      <a:round/>
                      <a:headEnd type="none" w="med" len="med"/>
                      <a:tailEnd type="none" w="med" len="med"/>
                    </a:lnB>
                  </a:tcPr>
                </a:tc>
              </a:tr>
              <a:tr h="652780">
                <a:tc>
                  <a:txBody>
                    <a:bodyPr/>
                    <a:lstStyle/>
                    <a:p>
                      <a:pPr marL="0" marR="0" algn="ctr" defTabSz="914400" rtl="0" eaLnBrk="1" fontAlgn="auto" latinLnBrk="0" hangingPunct="1">
                        <a:lnSpc>
                          <a:spcPct val="100000"/>
                        </a:lnSpc>
                        <a:spcBef>
                          <a:spcPts val="0"/>
                        </a:spcBef>
                        <a:spcAft>
                          <a:spcPts val="0"/>
                        </a:spcAft>
                        <a:buClrTx/>
                        <a:buSzTx/>
                        <a:buFontTx/>
                        <a:buNone/>
                        <a:defRPr/>
                      </a:pPr>
                      <a:r>
                        <a:rPr lang="zh-CN" altLang="en-US" sz="1755" b="1" dirty="0" smtClean="0"/>
                        <a:t>快速防撞直杆道闸</a:t>
                      </a:r>
                      <a:endParaRPr lang="zh-CN" altLang="en-US" sz="1755" b="1" dirty="0" smtClean="0"/>
                    </a:p>
                  </a:txBody>
                  <a:tcPr marL="106919" marR="106919" marT="53459" marB="53459">
                    <a:lnL w="12700"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ash"/>
                      <a:round/>
                      <a:headEnd type="none" w="med" len="med"/>
                      <a:tailEnd type="none" w="med" len="med"/>
                    </a:lnB>
                  </a:tcPr>
                </a:tc>
                <a:tc vMerge="1">
                  <a:tcPr/>
                </a:tc>
              </a:tr>
            </a:tbl>
          </a:graphicData>
        </a:graphic>
      </p:graphicFrame>
      <p:pic>
        <p:nvPicPr>
          <p:cNvPr id="4" name="图片 3" descr="HBG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0305" y="1543194"/>
            <a:ext cx="2082610" cy="15282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表格 4"/>
          <p:cNvGraphicFramePr>
            <a:graphicFrameLocks noGrp="1"/>
          </p:cNvGraphicFramePr>
          <p:nvPr>
            <p:custDataLst>
              <p:tags r:id="rId3"/>
            </p:custDataLst>
          </p:nvPr>
        </p:nvGraphicFramePr>
        <p:xfrm>
          <a:off x="1487984" y="4032595"/>
          <a:ext cx="8243570" cy="2591435"/>
        </p:xfrm>
        <a:graphic>
          <a:graphicData uri="http://schemas.openxmlformats.org/drawingml/2006/table">
            <a:tbl>
              <a:tblPr firstRow="1" bandRow="1">
                <a:tableStyleId>{BC89EF96-8CEA-46FF-86C4-4CE0E7609802}</a:tableStyleId>
              </a:tblPr>
              <a:tblGrid>
                <a:gridCol w="4121785"/>
                <a:gridCol w="4121785"/>
              </a:tblGrid>
              <a:tr h="2011045">
                <a:tc>
                  <a:txBody>
                    <a:bodyPr/>
                    <a:lstStyle/>
                    <a:p>
                      <a:endParaRPr lang="zh-CN" altLang="en-US" sz="2105" b="1" dirty="0"/>
                    </a:p>
                  </a:txBody>
                  <a:tcPr marL="106919" marR="106919" marT="53459" marB="53459">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endParaRPr lang="zh-CN" altLang="en-US" sz="1755" b="1" dirty="0">
                        <a:latin typeface="微软雅黑" panose="020B0503020204020204" pitchFamily="34" charset="-122"/>
                        <a:ea typeface="微软雅黑" panose="020B0503020204020204" pitchFamily="34" charset="-122"/>
                      </a:endParaRPr>
                    </a:p>
                  </a:txBody>
                  <a:tcPr marL="106919" marR="106919" marT="53459" marB="53459">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r>
              <a:tr h="58039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755" b="1" dirty="0" smtClean="0"/>
                        <a:t>栅栏杆道闸</a:t>
                      </a:r>
                      <a:endParaRPr lang="zh-CN" altLang="en-US" sz="1755" b="1" dirty="0" smtClean="0">
                        <a:latin typeface="微软雅黑" panose="020B0503020204020204" pitchFamily="34" charset="-122"/>
                        <a:ea typeface="微软雅黑" panose="020B0503020204020204" pitchFamily="34" charset="-122"/>
                      </a:endParaRPr>
                    </a:p>
                  </a:txBody>
                  <a:tcPr marL="106919" marR="106919" marT="53459" marB="53459">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755" b="1" dirty="0" smtClean="0"/>
                        <a:t>曲臂道闸</a:t>
                      </a:r>
                      <a:endParaRPr lang="zh-CN" altLang="en-US" sz="1755" b="1" dirty="0" smtClean="0">
                        <a:latin typeface="微软雅黑" panose="020B0503020204020204" pitchFamily="34" charset="-122"/>
                        <a:ea typeface="微软雅黑" panose="020B0503020204020204" pitchFamily="34" charset="-122"/>
                      </a:endParaRPr>
                    </a:p>
                  </a:txBody>
                  <a:tcPr marL="106919" marR="106919" marT="53459" marB="53459">
                    <a:lnL w="12700" cap="flat" cmpd="sng" algn="ctr">
                      <a:solidFill>
                        <a:schemeClr val="tx1"/>
                      </a:solidFill>
                      <a:prstDash val="sysDash"/>
                      <a:round/>
                      <a:headEnd type="none" w="med" len="med"/>
                      <a:tailEnd type="none" w="med" len="med"/>
                    </a:lnL>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r>
            </a:tbl>
          </a:graphicData>
        </a:graphic>
      </p:graphicFrame>
      <p:pic>
        <p:nvPicPr>
          <p:cNvPr id="6" name="图片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3329"/>
          <a:stretch>
            <a:fillRect/>
          </a:stretch>
        </p:blipFill>
        <p:spPr bwMode="auto">
          <a:xfrm>
            <a:off x="6956586" y="4026365"/>
            <a:ext cx="1620184" cy="18608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D:\Users\Desktop\道闸.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1852" y="4285190"/>
            <a:ext cx="3154421" cy="15168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5" name="组合 24"/>
          <p:cNvGrpSpPr/>
          <p:nvPr/>
        </p:nvGrpSpPr>
        <p:grpSpPr>
          <a:xfrm rot="0">
            <a:off x="250222" y="605813"/>
            <a:ext cx="10080000" cy="417928"/>
            <a:chOff x="214282" y="142856"/>
            <a:chExt cx="7598078" cy="357190"/>
          </a:xfrm>
        </p:grpSpPr>
        <p:sp>
          <p:nvSpPr>
            <p:cNvPr id="28" name="TextBox 27"/>
            <p:cNvSpPr txBox="1"/>
            <p:nvPr/>
          </p:nvSpPr>
          <p:spPr>
            <a:xfrm>
              <a:off x="571472" y="142856"/>
              <a:ext cx="400052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教职工车辆管理系统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硬件组成</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29" name="矩形 28"/>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0" name="矩形 29"/>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31" name="直接连接符 30"/>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687637" y="2426597"/>
            <a:ext cx="299470" cy="2037715"/>
          </a:xfrm>
          <a:prstGeom prst="rect">
            <a:avLst/>
          </a:prstGeom>
          <a:noFill/>
        </p:spPr>
        <p:txBody>
          <a:bodyPr wrap="square" rtlCol="0">
            <a:spAutoFit/>
          </a:bodyPr>
          <a:lstStyle/>
          <a:p>
            <a:r>
              <a:rPr lang="zh-CN" altLang="en-US" sz="2105" b="1" dirty="0" smtClean="0">
                <a:latin typeface="微软雅黑" panose="020B0503020204020204" pitchFamily="34" charset="-122"/>
                <a:ea typeface="微软雅黑" panose="020B0503020204020204" pitchFamily="34" charset="-122"/>
              </a:rPr>
              <a:t>通用设备介绍</a:t>
            </a:r>
            <a:endParaRPr lang="zh-CN" altLang="en-US" sz="2105"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0">
            <a:off x="250222" y="605813"/>
            <a:ext cx="10080000" cy="417928"/>
            <a:chOff x="214282" y="142856"/>
            <a:chExt cx="7598078" cy="357190"/>
          </a:xfrm>
        </p:grpSpPr>
        <p:sp>
          <p:nvSpPr>
            <p:cNvPr id="6" name="TextBox 5"/>
            <p:cNvSpPr txBox="1"/>
            <p:nvPr/>
          </p:nvSpPr>
          <p:spPr>
            <a:xfrm>
              <a:off x="571472" y="142856"/>
              <a:ext cx="400052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教职工车辆管理系统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分类说明</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7" name="矩形 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 name="矩形 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9" name="直接连接符 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5" name="任意多边形 14"/>
          <p:cNvSpPr/>
          <p:nvPr/>
        </p:nvSpPr>
        <p:spPr>
          <a:xfrm>
            <a:off x="8071284" y="4482441"/>
            <a:ext cx="106920" cy="347366"/>
          </a:xfrm>
          <a:custGeom>
            <a:avLst/>
            <a:gdLst/>
            <a:ahLst/>
            <a:cxnLst/>
            <a:rect l="0" t="0" r="0" b="0"/>
            <a:pathLst>
              <a:path>
                <a:moveTo>
                  <a:pt x="81378" y="0"/>
                </a:moveTo>
                <a:lnTo>
                  <a:pt x="81378" y="148537"/>
                </a:lnTo>
                <a:lnTo>
                  <a:pt x="45720" y="148537"/>
                </a:lnTo>
                <a:lnTo>
                  <a:pt x="45720" y="297074"/>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6" name="任意多边形 15"/>
          <p:cNvSpPr/>
          <p:nvPr/>
        </p:nvSpPr>
        <p:spPr>
          <a:xfrm>
            <a:off x="5788975" y="2856721"/>
            <a:ext cx="2377463" cy="347366"/>
          </a:xfrm>
          <a:custGeom>
            <a:avLst/>
            <a:gdLst/>
            <a:ahLst/>
            <a:cxnLst/>
            <a:rect l="0" t="0" r="0" b="0"/>
            <a:pathLst>
              <a:path>
                <a:moveTo>
                  <a:pt x="0" y="0"/>
                </a:moveTo>
                <a:lnTo>
                  <a:pt x="0" y="148537"/>
                </a:lnTo>
                <a:lnTo>
                  <a:pt x="2033251" y="148537"/>
                </a:lnTo>
                <a:lnTo>
                  <a:pt x="2033251" y="297074"/>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7" name="任意多边形 16"/>
          <p:cNvSpPr/>
          <p:nvPr/>
        </p:nvSpPr>
        <p:spPr>
          <a:xfrm>
            <a:off x="3512949" y="4505384"/>
            <a:ext cx="1406998" cy="347366"/>
          </a:xfrm>
          <a:custGeom>
            <a:avLst/>
            <a:gdLst/>
            <a:ahLst/>
            <a:cxnLst/>
            <a:rect l="0" t="0" r="0" b="0"/>
            <a:pathLst>
              <a:path>
                <a:moveTo>
                  <a:pt x="0" y="0"/>
                </a:moveTo>
                <a:lnTo>
                  <a:pt x="0" y="148537"/>
                </a:lnTo>
                <a:lnTo>
                  <a:pt x="1203291" y="148537"/>
                </a:lnTo>
                <a:lnTo>
                  <a:pt x="1203291" y="297074"/>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8" name="任意多边形 17"/>
          <p:cNvSpPr/>
          <p:nvPr/>
        </p:nvSpPr>
        <p:spPr>
          <a:xfrm>
            <a:off x="1863118" y="4505384"/>
            <a:ext cx="1649829" cy="347366"/>
          </a:xfrm>
          <a:custGeom>
            <a:avLst/>
            <a:gdLst/>
            <a:ahLst/>
            <a:cxnLst/>
            <a:rect l="0" t="0" r="0" b="0"/>
            <a:pathLst>
              <a:path>
                <a:moveTo>
                  <a:pt x="1410965" y="0"/>
                </a:moveTo>
                <a:lnTo>
                  <a:pt x="1410965" y="148537"/>
                </a:lnTo>
                <a:lnTo>
                  <a:pt x="0" y="148537"/>
                </a:lnTo>
                <a:lnTo>
                  <a:pt x="0" y="297074"/>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9" name="任意多边形 18"/>
          <p:cNvSpPr/>
          <p:nvPr/>
        </p:nvSpPr>
        <p:spPr>
          <a:xfrm>
            <a:off x="3512949" y="2856721"/>
            <a:ext cx="2276027" cy="347366"/>
          </a:xfrm>
          <a:custGeom>
            <a:avLst/>
            <a:gdLst/>
            <a:ahLst/>
            <a:cxnLst/>
            <a:rect l="0" t="0" r="0" b="0"/>
            <a:pathLst>
              <a:path>
                <a:moveTo>
                  <a:pt x="1946501" y="0"/>
                </a:moveTo>
                <a:lnTo>
                  <a:pt x="1946501" y="148537"/>
                </a:lnTo>
                <a:lnTo>
                  <a:pt x="0" y="148537"/>
                </a:lnTo>
                <a:lnTo>
                  <a:pt x="0" y="297074"/>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0" name="椭圆 19"/>
          <p:cNvSpPr/>
          <p:nvPr/>
        </p:nvSpPr>
        <p:spPr>
          <a:xfrm>
            <a:off x="5063073" y="1459272"/>
            <a:ext cx="1451804" cy="1397447"/>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21" name="任意多边形 20"/>
          <p:cNvSpPr/>
          <p:nvPr/>
        </p:nvSpPr>
        <p:spPr>
          <a:xfrm>
            <a:off x="4790449" y="1629844"/>
            <a:ext cx="2020740" cy="1111573"/>
          </a:xfrm>
          <a:custGeom>
            <a:avLst/>
            <a:gdLst>
              <a:gd name="connsiteX0" fmla="*/ 0 w 1728175"/>
              <a:gd name="connsiteY0" fmla="*/ 0 h 950638"/>
              <a:gd name="connsiteX1" fmla="*/ 1728175 w 1728175"/>
              <a:gd name="connsiteY1" fmla="*/ 0 h 950638"/>
              <a:gd name="connsiteX2" fmla="*/ 1728175 w 1728175"/>
              <a:gd name="connsiteY2" fmla="*/ 950638 h 950638"/>
              <a:gd name="connsiteX3" fmla="*/ 0 w 1728175"/>
              <a:gd name="connsiteY3" fmla="*/ 950638 h 950638"/>
              <a:gd name="connsiteX4" fmla="*/ 0 w 1728175"/>
              <a:gd name="connsiteY4" fmla="*/ 0 h 95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75" h="950638">
                <a:moveTo>
                  <a:pt x="0" y="0"/>
                </a:moveTo>
                <a:lnTo>
                  <a:pt x="1728175" y="0"/>
                </a:lnTo>
                <a:lnTo>
                  <a:pt x="1728175" y="950638"/>
                </a:lnTo>
                <a:lnTo>
                  <a:pt x="0" y="9506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914" tIns="57914" rIns="57914" bIns="57914" numCol="1" spcCol="1270" anchor="ctr" anchorCtr="0">
            <a:noAutofit/>
          </a:bodyPr>
          <a:lstStyle/>
          <a:p>
            <a:pPr lvl="0" algn="ctr" defTabSz="577850">
              <a:lnSpc>
                <a:spcPct val="90000"/>
              </a:lnSpc>
              <a:spcBef>
                <a:spcPct val="0"/>
              </a:spcBef>
              <a:spcAft>
                <a:spcPct val="35000"/>
              </a:spcAft>
            </a:pPr>
            <a:r>
              <a:rPr lang="zh-CN" altLang="en-US" sz="1520" b="1" kern="1200" dirty="0" smtClean="0">
                <a:latin typeface="微软雅黑" panose="020B0503020204020204" pitchFamily="34" charset="-122"/>
                <a:ea typeface="微软雅黑" panose="020B0503020204020204" pitchFamily="34" charset="-122"/>
              </a:rPr>
              <a:t>卡类型分类</a:t>
            </a:r>
            <a:endParaRPr lang="zh-CN" altLang="en-US" sz="1520" b="1" kern="1200" dirty="0">
              <a:latin typeface="微软雅黑" panose="020B0503020204020204" pitchFamily="34" charset="-122"/>
              <a:ea typeface="微软雅黑" panose="020B0503020204020204" pitchFamily="34" charset="-122"/>
            </a:endParaRPr>
          </a:p>
        </p:txBody>
      </p:sp>
      <p:sp>
        <p:nvSpPr>
          <p:cNvPr id="22" name="椭圆 21"/>
          <p:cNvSpPr/>
          <p:nvPr/>
        </p:nvSpPr>
        <p:spPr>
          <a:xfrm>
            <a:off x="2862300" y="3204088"/>
            <a:ext cx="1301296" cy="1301296"/>
          </a:xfrm>
          <a:prstGeom prst="ellipse">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23" name="任意多边形 22"/>
          <p:cNvSpPr/>
          <p:nvPr/>
        </p:nvSpPr>
        <p:spPr>
          <a:xfrm>
            <a:off x="2654146" y="3241470"/>
            <a:ext cx="1667360" cy="1111573"/>
          </a:xfrm>
          <a:custGeom>
            <a:avLst/>
            <a:gdLst>
              <a:gd name="connsiteX0" fmla="*/ 0 w 1425958"/>
              <a:gd name="connsiteY0" fmla="*/ 0 h 950638"/>
              <a:gd name="connsiteX1" fmla="*/ 1425958 w 1425958"/>
              <a:gd name="connsiteY1" fmla="*/ 0 h 950638"/>
              <a:gd name="connsiteX2" fmla="*/ 1425958 w 1425958"/>
              <a:gd name="connsiteY2" fmla="*/ 950638 h 950638"/>
              <a:gd name="connsiteX3" fmla="*/ 0 w 1425958"/>
              <a:gd name="connsiteY3" fmla="*/ 950638 h 950638"/>
              <a:gd name="connsiteX4" fmla="*/ 0 w 1425958"/>
              <a:gd name="connsiteY4" fmla="*/ 0 h 95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958" h="950638">
                <a:moveTo>
                  <a:pt x="0" y="0"/>
                </a:moveTo>
                <a:lnTo>
                  <a:pt x="1425958" y="0"/>
                </a:lnTo>
                <a:lnTo>
                  <a:pt x="1425958" y="950638"/>
                </a:lnTo>
                <a:lnTo>
                  <a:pt x="0" y="9506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914" tIns="57914" rIns="57914" bIns="57914" numCol="1" spcCol="1270" anchor="ctr" anchorCtr="0">
            <a:noAutofit/>
          </a:bodyPr>
          <a:lstStyle/>
          <a:p>
            <a:pPr lvl="0" algn="ctr" defTabSz="577850">
              <a:lnSpc>
                <a:spcPct val="90000"/>
              </a:lnSpc>
              <a:spcBef>
                <a:spcPct val="0"/>
              </a:spcBef>
              <a:spcAft>
                <a:spcPct val="35000"/>
              </a:spcAft>
            </a:pPr>
            <a:r>
              <a:rPr lang="zh-CN" altLang="en-US" sz="1520" b="1" kern="1200" dirty="0" smtClean="0">
                <a:latin typeface="微软雅黑" panose="020B0503020204020204" pitchFamily="34" charset="-122"/>
                <a:ea typeface="微软雅黑" panose="020B0503020204020204" pitchFamily="34" charset="-122"/>
              </a:rPr>
              <a:t>有卡识别</a:t>
            </a:r>
            <a:endParaRPr lang="zh-CN" altLang="en-US" sz="1520" b="1" kern="1200" dirty="0">
              <a:latin typeface="微软雅黑" panose="020B0503020204020204" pitchFamily="34" charset="-122"/>
              <a:ea typeface="微软雅黑" panose="020B0503020204020204" pitchFamily="34" charset="-122"/>
            </a:endParaRPr>
          </a:p>
        </p:txBody>
      </p:sp>
      <p:sp>
        <p:nvSpPr>
          <p:cNvPr id="24" name="椭圆 23"/>
          <p:cNvSpPr/>
          <p:nvPr/>
        </p:nvSpPr>
        <p:spPr>
          <a:xfrm>
            <a:off x="1307332" y="4852751"/>
            <a:ext cx="1111573" cy="1111573"/>
          </a:xfrm>
          <a:prstGeom prst="ellipse">
            <a:avLst/>
          </a:pr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25" name="任意多边形 24"/>
          <p:cNvSpPr/>
          <p:nvPr/>
        </p:nvSpPr>
        <p:spPr>
          <a:xfrm>
            <a:off x="2227927" y="5978836"/>
            <a:ext cx="1667360" cy="706193"/>
          </a:xfrm>
          <a:custGeom>
            <a:avLst/>
            <a:gdLst>
              <a:gd name="connsiteX0" fmla="*/ 0 w 1425958"/>
              <a:gd name="connsiteY0" fmla="*/ 0 h 603950"/>
              <a:gd name="connsiteX1" fmla="*/ 1425958 w 1425958"/>
              <a:gd name="connsiteY1" fmla="*/ 0 h 603950"/>
              <a:gd name="connsiteX2" fmla="*/ 1425958 w 1425958"/>
              <a:gd name="connsiteY2" fmla="*/ 603950 h 603950"/>
              <a:gd name="connsiteX3" fmla="*/ 0 w 1425958"/>
              <a:gd name="connsiteY3" fmla="*/ 603950 h 603950"/>
              <a:gd name="connsiteX4" fmla="*/ 0 w 1425958"/>
              <a:gd name="connsiteY4" fmla="*/ 0 h 60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958" h="603950">
                <a:moveTo>
                  <a:pt x="0" y="0"/>
                </a:moveTo>
                <a:lnTo>
                  <a:pt x="1425958" y="0"/>
                </a:lnTo>
                <a:lnTo>
                  <a:pt x="1425958" y="603950"/>
                </a:lnTo>
                <a:lnTo>
                  <a:pt x="0" y="6039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914" tIns="57914" rIns="57914" bIns="57914" numCol="1" spcCol="1270" anchor="ctr" anchorCtr="0">
            <a:noAutofit/>
          </a:bodyPr>
          <a:lstStyle/>
          <a:p>
            <a:pPr lvl="0" algn="l" defTabSz="577850">
              <a:lnSpc>
                <a:spcPct val="90000"/>
              </a:lnSpc>
              <a:spcBef>
                <a:spcPct val="0"/>
              </a:spcBef>
              <a:spcAft>
                <a:spcPct val="35000"/>
              </a:spcAft>
            </a:pPr>
            <a:r>
              <a:rPr lang="zh-CN" altLang="en-US" sz="1520" b="1" kern="1200" dirty="0" smtClean="0">
                <a:latin typeface="微软雅黑" panose="020B0503020204020204" pitchFamily="34" charset="-122"/>
                <a:ea typeface="微软雅黑" panose="020B0503020204020204" pitchFamily="34" charset="-122"/>
              </a:rPr>
              <a:t>蓝牙识别</a:t>
            </a:r>
            <a:endParaRPr lang="en-US" altLang="zh-CN" sz="1520" b="1" kern="1200" dirty="0" smtClean="0">
              <a:latin typeface="微软雅黑" panose="020B0503020204020204" pitchFamily="34" charset="-122"/>
              <a:ea typeface="微软雅黑" panose="020B0503020204020204" pitchFamily="34" charset="-122"/>
            </a:endParaRPr>
          </a:p>
          <a:p>
            <a:pPr lvl="0" algn="l" defTabSz="577850">
              <a:lnSpc>
                <a:spcPct val="90000"/>
              </a:lnSpc>
              <a:spcBef>
                <a:spcPct val="0"/>
              </a:spcBef>
              <a:spcAft>
                <a:spcPct val="35000"/>
              </a:spcAft>
            </a:pPr>
            <a:r>
              <a:rPr lang="en-US" altLang="zh-CN" sz="1520" b="1" kern="1200" dirty="0" smtClean="0">
                <a:latin typeface="微软雅黑" panose="020B0503020204020204" pitchFamily="34" charset="-122"/>
                <a:ea typeface="微软雅黑" panose="020B0503020204020204" pitchFamily="34" charset="-122"/>
              </a:rPr>
              <a:t>900m</a:t>
            </a:r>
            <a:r>
              <a:rPr lang="zh-CN" altLang="en-US" sz="1520" b="1" kern="1200" dirty="0" smtClean="0">
                <a:latin typeface="微软雅黑" panose="020B0503020204020204" pitchFamily="34" charset="-122"/>
                <a:ea typeface="微软雅黑" panose="020B0503020204020204" pitchFamily="34" charset="-122"/>
              </a:rPr>
              <a:t>识别系统</a:t>
            </a:r>
            <a:endParaRPr lang="zh-CN" altLang="en-US" sz="1520" b="1" kern="1200" dirty="0">
              <a:latin typeface="微软雅黑" panose="020B0503020204020204" pitchFamily="34" charset="-122"/>
              <a:ea typeface="微软雅黑" panose="020B0503020204020204" pitchFamily="34" charset="-122"/>
            </a:endParaRPr>
          </a:p>
        </p:txBody>
      </p:sp>
      <p:sp>
        <p:nvSpPr>
          <p:cNvPr id="26" name="椭圆 25"/>
          <p:cNvSpPr/>
          <p:nvPr/>
        </p:nvSpPr>
        <p:spPr>
          <a:xfrm>
            <a:off x="4364160" y="4852751"/>
            <a:ext cx="1111573" cy="1111573"/>
          </a:xfrm>
          <a:prstGeom prst="ellipse">
            <a:avLst/>
          </a:pr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27" name="任意多边形 26"/>
          <p:cNvSpPr/>
          <p:nvPr/>
        </p:nvSpPr>
        <p:spPr>
          <a:xfrm>
            <a:off x="5279360" y="6044375"/>
            <a:ext cx="1963300" cy="203784"/>
          </a:xfrm>
          <a:custGeom>
            <a:avLst/>
            <a:gdLst>
              <a:gd name="connsiteX0" fmla="*/ 0 w 1679051"/>
              <a:gd name="connsiteY0" fmla="*/ 0 h 174280"/>
              <a:gd name="connsiteX1" fmla="*/ 1679051 w 1679051"/>
              <a:gd name="connsiteY1" fmla="*/ 0 h 174280"/>
              <a:gd name="connsiteX2" fmla="*/ 1679051 w 1679051"/>
              <a:gd name="connsiteY2" fmla="*/ 174280 h 174280"/>
              <a:gd name="connsiteX3" fmla="*/ 0 w 1679051"/>
              <a:gd name="connsiteY3" fmla="*/ 174280 h 174280"/>
              <a:gd name="connsiteX4" fmla="*/ 0 w 1679051"/>
              <a:gd name="connsiteY4" fmla="*/ 0 h 17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9051" h="174280">
                <a:moveTo>
                  <a:pt x="0" y="0"/>
                </a:moveTo>
                <a:lnTo>
                  <a:pt x="1679051" y="0"/>
                </a:lnTo>
                <a:lnTo>
                  <a:pt x="1679051" y="174280"/>
                </a:lnTo>
                <a:lnTo>
                  <a:pt x="0" y="1742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914" tIns="57914" rIns="57914" bIns="57914" numCol="1" spcCol="1270" anchor="ctr" anchorCtr="0">
            <a:noAutofit/>
          </a:bodyPr>
          <a:lstStyle/>
          <a:p>
            <a:pPr lvl="0" algn="l" defTabSz="577850">
              <a:lnSpc>
                <a:spcPct val="90000"/>
              </a:lnSpc>
              <a:spcBef>
                <a:spcPct val="0"/>
              </a:spcBef>
              <a:spcAft>
                <a:spcPct val="35000"/>
              </a:spcAft>
            </a:pPr>
            <a:r>
              <a:rPr lang="en-US" altLang="zh-CN" sz="1520" b="1" kern="1200" dirty="0" smtClean="0">
                <a:latin typeface="微软雅黑" panose="020B0503020204020204" pitchFamily="34" charset="-122"/>
                <a:ea typeface="微软雅黑" panose="020B0503020204020204" pitchFamily="34" charset="-122"/>
              </a:rPr>
              <a:t>2.4G</a:t>
            </a:r>
            <a:r>
              <a:rPr lang="zh-CN" altLang="en-US" sz="1520" b="1" kern="1200" dirty="0" smtClean="0">
                <a:latin typeface="微软雅黑" panose="020B0503020204020204" pitchFamily="34" charset="-122"/>
                <a:ea typeface="微软雅黑" panose="020B0503020204020204" pitchFamily="34" charset="-122"/>
              </a:rPr>
              <a:t>识别系统</a:t>
            </a:r>
            <a:endParaRPr lang="zh-CN" altLang="en-US" sz="1520" b="1" kern="1200" dirty="0">
              <a:latin typeface="微软雅黑" panose="020B0503020204020204" pitchFamily="34" charset="-122"/>
              <a:ea typeface="微软雅黑" panose="020B0503020204020204" pitchFamily="34" charset="-122"/>
            </a:endParaRPr>
          </a:p>
        </p:txBody>
      </p:sp>
      <p:sp>
        <p:nvSpPr>
          <p:cNvPr id="28" name="椭圆 27"/>
          <p:cNvSpPr/>
          <p:nvPr/>
        </p:nvSpPr>
        <p:spPr>
          <a:xfrm>
            <a:off x="7527261" y="3204088"/>
            <a:ext cx="1278353" cy="1278353"/>
          </a:xfrm>
          <a:prstGeom prst="ellipse">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29" name="任意多边形 28"/>
          <p:cNvSpPr/>
          <p:nvPr/>
        </p:nvSpPr>
        <p:spPr>
          <a:xfrm>
            <a:off x="7326495" y="3229998"/>
            <a:ext cx="1667360" cy="1111573"/>
          </a:xfrm>
          <a:custGeom>
            <a:avLst/>
            <a:gdLst>
              <a:gd name="connsiteX0" fmla="*/ 0 w 1425958"/>
              <a:gd name="connsiteY0" fmla="*/ 0 h 950638"/>
              <a:gd name="connsiteX1" fmla="*/ 1425958 w 1425958"/>
              <a:gd name="connsiteY1" fmla="*/ 0 h 950638"/>
              <a:gd name="connsiteX2" fmla="*/ 1425958 w 1425958"/>
              <a:gd name="connsiteY2" fmla="*/ 950638 h 950638"/>
              <a:gd name="connsiteX3" fmla="*/ 0 w 1425958"/>
              <a:gd name="connsiteY3" fmla="*/ 950638 h 950638"/>
              <a:gd name="connsiteX4" fmla="*/ 0 w 1425958"/>
              <a:gd name="connsiteY4" fmla="*/ 0 h 95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958" h="950638">
                <a:moveTo>
                  <a:pt x="0" y="0"/>
                </a:moveTo>
                <a:lnTo>
                  <a:pt x="1425958" y="0"/>
                </a:lnTo>
                <a:lnTo>
                  <a:pt x="1425958" y="950638"/>
                </a:lnTo>
                <a:lnTo>
                  <a:pt x="0" y="9506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914" tIns="57914" rIns="57914" bIns="57914" numCol="1" spcCol="1270" anchor="ctr" anchorCtr="0">
            <a:noAutofit/>
          </a:bodyPr>
          <a:lstStyle/>
          <a:p>
            <a:pPr lvl="0" algn="ctr" defTabSz="577850">
              <a:lnSpc>
                <a:spcPct val="90000"/>
              </a:lnSpc>
              <a:spcBef>
                <a:spcPct val="0"/>
              </a:spcBef>
              <a:spcAft>
                <a:spcPct val="35000"/>
              </a:spcAft>
            </a:pPr>
            <a:r>
              <a:rPr lang="zh-CN" altLang="en-US" sz="1520" b="1" kern="1200" dirty="0" smtClean="0">
                <a:latin typeface="微软雅黑" panose="020B0503020204020204" pitchFamily="34" charset="-122"/>
                <a:ea typeface="微软雅黑" panose="020B0503020204020204" pitchFamily="34" charset="-122"/>
              </a:rPr>
              <a:t>无卡识别</a:t>
            </a:r>
            <a:endParaRPr lang="zh-CN" altLang="en-US" sz="1520" b="1" kern="1200" dirty="0">
              <a:latin typeface="微软雅黑" panose="020B0503020204020204" pitchFamily="34" charset="-122"/>
              <a:ea typeface="微软雅黑" panose="020B0503020204020204" pitchFamily="34" charset="-122"/>
            </a:endParaRPr>
          </a:p>
        </p:txBody>
      </p:sp>
      <p:sp>
        <p:nvSpPr>
          <p:cNvPr id="30" name="椭圆 29"/>
          <p:cNvSpPr/>
          <p:nvPr/>
        </p:nvSpPr>
        <p:spPr>
          <a:xfrm>
            <a:off x="7568957" y="4829808"/>
            <a:ext cx="1111573" cy="1111573"/>
          </a:xfrm>
          <a:prstGeom prst="ellipse">
            <a:avLst/>
          </a:pr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11" name="TextBox 10"/>
          <p:cNvSpPr txBox="1"/>
          <p:nvPr/>
        </p:nvSpPr>
        <p:spPr>
          <a:xfrm>
            <a:off x="1406914" y="5132102"/>
            <a:ext cx="841983" cy="558165"/>
          </a:xfrm>
          <a:prstGeom prst="rect">
            <a:avLst/>
          </a:prstGeom>
          <a:noFill/>
        </p:spPr>
        <p:txBody>
          <a:bodyPr wrap="square" rtlCol="0">
            <a:spAutoFit/>
          </a:bodyPr>
          <a:lstStyle/>
          <a:p>
            <a:pPr algn="ctr"/>
            <a:r>
              <a:rPr lang="zh-CN" altLang="en-US" sz="1520" b="1" dirty="0">
                <a:latin typeface="微软雅黑" panose="020B0503020204020204" pitchFamily="34" charset="-122"/>
                <a:ea typeface="微软雅黑" panose="020B0503020204020204" pitchFamily="34" charset="-122"/>
              </a:rPr>
              <a:t>近距离识别</a:t>
            </a:r>
            <a:endParaRPr lang="zh-CN" altLang="en-US" sz="1520" b="1" dirty="0">
              <a:latin typeface="微软雅黑" panose="020B0503020204020204" pitchFamily="34" charset="-122"/>
              <a:ea typeface="微软雅黑" panose="020B0503020204020204" pitchFamily="34" charset="-122"/>
            </a:endParaRPr>
          </a:p>
        </p:txBody>
      </p:sp>
      <p:sp>
        <p:nvSpPr>
          <p:cNvPr id="12" name="TextBox 11"/>
          <p:cNvSpPr txBox="1"/>
          <p:nvPr/>
        </p:nvSpPr>
        <p:spPr>
          <a:xfrm>
            <a:off x="4500950" y="5128533"/>
            <a:ext cx="841983" cy="558165"/>
          </a:xfrm>
          <a:prstGeom prst="rect">
            <a:avLst/>
          </a:prstGeom>
          <a:noFill/>
        </p:spPr>
        <p:txBody>
          <a:bodyPr wrap="square" rtlCol="0">
            <a:spAutoFit/>
          </a:bodyPr>
          <a:lstStyle/>
          <a:p>
            <a:pPr algn="ctr"/>
            <a:r>
              <a:rPr lang="zh-CN" altLang="en-US" sz="1520" b="1" dirty="0" smtClean="0">
                <a:latin typeface="微软雅黑" panose="020B0503020204020204" pitchFamily="34" charset="-122"/>
                <a:ea typeface="微软雅黑" panose="020B0503020204020204" pitchFamily="34" charset="-122"/>
              </a:rPr>
              <a:t>远距离</a:t>
            </a:r>
            <a:r>
              <a:rPr lang="zh-CN" altLang="en-US" sz="1520" b="1" dirty="0">
                <a:latin typeface="微软雅黑" panose="020B0503020204020204" pitchFamily="34" charset="-122"/>
                <a:ea typeface="微软雅黑" panose="020B0503020204020204" pitchFamily="34" charset="-122"/>
              </a:rPr>
              <a:t>识别</a:t>
            </a:r>
            <a:endParaRPr lang="zh-CN" altLang="en-US" sz="1520" b="1" dirty="0">
              <a:latin typeface="微软雅黑" panose="020B0503020204020204" pitchFamily="34" charset="-122"/>
              <a:ea typeface="微软雅黑" panose="020B0503020204020204" pitchFamily="34" charset="-122"/>
            </a:endParaRPr>
          </a:p>
        </p:txBody>
      </p:sp>
      <p:sp>
        <p:nvSpPr>
          <p:cNvPr id="13" name="TextBox 12"/>
          <p:cNvSpPr txBox="1"/>
          <p:nvPr/>
        </p:nvSpPr>
        <p:spPr>
          <a:xfrm>
            <a:off x="7637590" y="5212130"/>
            <a:ext cx="1010380" cy="324485"/>
          </a:xfrm>
          <a:prstGeom prst="rect">
            <a:avLst/>
          </a:prstGeom>
          <a:noFill/>
        </p:spPr>
        <p:txBody>
          <a:bodyPr wrap="square" rtlCol="0">
            <a:spAutoFit/>
          </a:bodyPr>
          <a:lstStyle/>
          <a:p>
            <a:pPr algn="ctr"/>
            <a:r>
              <a:rPr lang="zh-CN" altLang="en-US" sz="1520" b="1" dirty="0" smtClean="0">
                <a:latin typeface="微软雅黑" panose="020B0503020204020204" pitchFamily="34" charset="-122"/>
                <a:ea typeface="微软雅黑" panose="020B0503020204020204" pitchFamily="34" charset="-122"/>
              </a:rPr>
              <a:t>车牌识别</a:t>
            </a:r>
            <a:endParaRPr lang="zh-CN" altLang="en-US" sz="152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22" presetClass="entr" presetSubtype="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500"/>
                                        <p:tgtEl>
                                          <p:spTgt spid="2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up)">
                                      <p:cBhvr>
                                        <p:cTn id="16" dur="500"/>
                                        <p:tgtEl>
                                          <p:spTgt spid="21"/>
                                        </p:tgtEl>
                                      </p:cBhvr>
                                    </p:animEffect>
                                  </p:childTnLst>
                                </p:cTn>
                              </p:par>
                              <p:par>
                                <p:cTn id="17" presetID="22" presetClass="entr" presetSubtype="1"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par>
                                <p:cTn id="23" presetID="22" presetClass="entr" presetSubtype="1"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par>
                                <p:cTn id="34" presetID="22" presetClass="entr" presetSubtype="1"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childTnLst>
                          </p:cTn>
                        </p:par>
                        <p:par>
                          <p:cTn id="37" fill="hold">
                            <p:stCondLst>
                              <p:cond delay="500"/>
                            </p:stCondLst>
                            <p:childTnLst>
                              <p:par>
                                <p:cTn id="38" presetID="22" presetClass="entr" presetSubtype="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up)">
                                      <p:cBhvr>
                                        <p:cTn id="40" dur="500"/>
                                        <p:tgtEl>
                                          <p:spTgt spid="24"/>
                                        </p:tgtEl>
                                      </p:cBhvr>
                                    </p:animEffect>
                                  </p:childTnLst>
                                </p:cTn>
                              </p:par>
                              <p:par>
                                <p:cTn id="41" presetID="22" presetClass="entr" presetSubtype="1"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up)">
                                      <p:cBhvr>
                                        <p:cTn id="43" dur="500"/>
                                        <p:tgtEl>
                                          <p:spTgt spid="26"/>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up)">
                                      <p:cBhvr>
                                        <p:cTn id="46" dur="500"/>
                                        <p:tgtEl>
                                          <p:spTgt spid="11"/>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up)">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up)">
                                      <p:cBhvr>
                                        <p:cTn id="66" dur="500"/>
                                        <p:tgtEl>
                                          <p:spTgt spid="15"/>
                                        </p:tgtEl>
                                      </p:cBhvr>
                                    </p:animEffect>
                                  </p:childTnLst>
                                </p:cTn>
                              </p:par>
                              <p:par>
                                <p:cTn id="67" presetID="22" presetClass="entr" presetSubtype="1"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up)">
                                      <p:cBhvr>
                                        <p:cTn id="69" dur="500"/>
                                        <p:tgtEl>
                                          <p:spTgt spid="30"/>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up)">
                                      <p:cBhvr>
                                        <p:cTn id="7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3" grpId="0" bldLvl="0" animBg="1"/>
      <p:bldP spid="25" grpId="0" bldLvl="0" animBg="1"/>
      <p:bldP spid="27" grpId="0" bldLvl="0" animBg="1"/>
      <p:bldP spid="29" grpId="0" bldLvl="0" animBg="1"/>
      <p:bldP spid="11" grpId="0"/>
      <p:bldP spid="12"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0">
            <a:off x="250222" y="605813"/>
            <a:ext cx="10080000" cy="417928"/>
            <a:chOff x="214282" y="142856"/>
            <a:chExt cx="7598078" cy="357190"/>
          </a:xfrm>
        </p:grpSpPr>
        <p:sp>
          <p:nvSpPr>
            <p:cNvPr id="6" name="TextBox 5"/>
            <p:cNvSpPr txBox="1"/>
            <p:nvPr/>
          </p:nvSpPr>
          <p:spPr>
            <a:xfrm>
              <a:off x="571472" y="142856"/>
              <a:ext cx="400052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教职工车辆管理系统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车牌识别</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7" name="矩形 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 name="矩形 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9" name="直接连接符 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graphicFrame>
        <p:nvGraphicFramePr>
          <p:cNvPr id="12" name="图示 11"/>
          <p:cNvGraphicFramePr/>
          <p:nvPr/>
        </p:nvGraphicFramePr>
        <p:xfrm>
          <a:off x="1122248" y="1338248"/>
          <a:ext cx="8447503" cy="5205479"/>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3" name="矩形 12"/>
          <p:cNvSpPr/>
          <p:nvPr/>
        </p:nvSpPr>
        <p:spPr>
          <a:xfrm>
            <a:off x="900709" y="1698900"/>
            <a:ext cx="6164580" cy="556895"/>
          </a:xfrm>
          <a:prstGeom prst="rect">
            <a:avLst/>
          </a:prstGeom>
          <a:noFill/>
        </p:spPr>
        <p:txBody>
          <a:bodyPr wrap="none" lIns="106919" tIns="53459" rIns="106919" bIns="53459">
            <a:spAutoFit/>
          </a:bodyPr>
          <a:lstStyle/>
          <a:p>
            <a:pPr algn="ctr"/>
            <a:r>
              <a:rPr lang="zh-CN" altLang="en-US" sz="2925"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无卡识别</a:t>
            </a:r>
            <a:r>
              <a:rPr lang="en-US" altLang="zh-CN" sz="2925"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r>
              <a:rPr lang="zh-CN" altLang="en-US" sz="2925"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车牌识别系统的主要特点</a:t>
            </a:r>
            <a:endParaRPr lang="zh-CN" altLang="en-US" sz="2925"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椭圆 13"/>
          <p:cNvSpPr/>
          <p:nvPr/>
        </p:nvSpPr>
        <p:spPr>
          <a:xfrm rot="10498052">
            <a:off x="550367" y="1857869"/>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5" name="椭圆 14"/>
          <p:cNvSpPr/>
          <p:nvPr/>
        </p:nvSpPr>
        <p:spPr>
          <a:xfrm rot="10498052">
            <a:off x="1228412" y="1309600"/>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16" name="组合 15"/>
          <p:cNvGrpSpPr/>
          <p:nvPr/>
        </p:nvGrpSpPr>
        <p:grpSpPr>
          <a:xfrm>
            <a:off x="561722" y="2687535"/>
            <a:ext cx="316183" cy="316183"/>
            <a:chOff x="304800" y="673100"/>
            <a:chExt cx="4000500" cy="4000500"/>
          </a:xfrm>
          <a:effectLst>
            <a:outerShdw blurRad="50800" dist="38100" dir="5400000" algn="t" rotWithShape="0">
              <a:prstClr val="black">
                <a:alpha val="40000"/>
              </a:prstClr>
            </a:outerShdw>
          </a:effectLst>
        </p:grpSpPr>
        <p:sp>
          <p:nvSpPr>
            <p:cNvPr id="17" name="同心圆 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18" name="椭圆 1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19" name="椭圆 18"/>
          <p:cNvSpPr/>
          <p:nvPr/>
        </p:nvSpPr>
        <p:spPr>
          <a:xfrm rot="10498052">
            <a:off x="807375" y="2273139"/>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0" name="椭圆 19"/>
          <p:cNvSpPr/>
          <p:nvPr/>
        </p:nvSpPr>
        <p:spPr>
          <a:xfrm rot="10498052">
            <a:off x="692495" y="1480110"/>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3" grpId="0"/>
      <p:bldP spid="14" grpId="0" bldLvl="0" animBg="1"/>
      <p:bldP spid="15" grpId="0" bldLvl="0" animBg="1"/>
      <p:bldP spid="19" grpId="0" bldLvl="0" animBg="1"/>
      <p:bldP spid="20"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2651653" y="2024148"/>
          <a:ext cx="6623685" cy="4134485"/>
        </p:xfrm>
        <a:graphic>
          <a:graphicData uri="http://schemas.openxmlformats.org/drawingml/2006/table">
            <a:tbl>
              <a:tblPr firstRow="1" bandRow="1">
                <a:tableStyleId>{2D5ABB26-0587-4C30-8999-92F81FD0307C}</a:tableStyleId>
              </a:tblPr>
              <a:tblGrid>
                <a:gridCol w="1010285"/>
                <a:gridCol w="5613400"/>
              </a:tblGrid>
              <a:tr h="614045">
                <a:tc>
                  <a:txBody>
                    <a:bodyPr/>
                    <a:lstStyle/>
                    <a:p>
                      <a:pPr algn="ctr"/>
                      <a:endParaRPr lang="zh-CN" altLang="en-US" sz="1405" dirty="0">
                        <a:latin typeface="微软雅黑" panose="020B0503020204020204" pitchFamily="34" charset="-122"/>
                        <a:ea typeface="微软雅黑" panose="020B0503020204020204" pitchFamily="34" charset="-122"/>
                      </a:endParaRPr>
                    </a:p>
                  </a:txBody>
                  <a:tcPr marL="106939" marR="106939" marT="53457" marB="53457"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zh-CN" altLang="en-US" sz="1405" dirty="0" smtClean="0">
                          <a:latin typeface="微软雅黑" panose="020B0503020204020204" pitchFamily="34" charset="-122"/>
                          <a:ea typeface="微软雅黑" panose="020B0503020204020204" pitchFamily="34" charset="-122"/>
                        </a:rPr>
                        <a:t>苹果外形专利</a:t>
                      </a:r>
                      <a:r>
                        <a:rPr lang="zh-CN" altLang="en-US" sz="1405" dirty="0" smtClean="0">
                          <a:solidFill>
                            <a:schemeClr val="tx1"/>
                          </a:solidFill>
                          <a:latin typeface="微软雅黑" panose="020B0503020204020204" pitchFamily="34" charset="-122"/>
                          <a:ea typeface="微软雅黑" panose="020B0503020204020204" pitchFamily="34" charset="-122"/>
                        </a:rPr>
                        <a:t>高端</a:t>
                      </a:r>
                      <a:r>
                        <a:rPr lang="zh-CN" altLang="en-US" sz="1405" dirty="0" smtClean="0">
                          <a:latin typeface="微软雅黑" panose="020B0503020204020204" pitchFamily="34" charset="-122"/>
                          <a:ea typeface="微软雅黑" panose="020B0503020204020204" pitchFamily="34" charset="-122"/>
                        </a:rPr>
                        <a:t>车牌识别</a:t>
                      </a:r>
                      <a:endParaRPr lang="zh-CN" altLang="en-US" sz="1405" dirty="0">
                        <a:latin typeface="微软雅黑" panose="020B0503020204020204" pitchFamily="34" charset="-122"/>
                        <a:ea typeface="微软雅黑" panose="020B0503020204020204" pitchFamily="34" charset="-122"/>
                      </a:endParaRPr>
                    </a:p>
                  </a:txBody>
                  <a:tcPr marL="106939" marR="106939" marT="53457" marB="53457"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882650">
                <a:tc>
                  <a:txBody>
                    <a:bodyPr/>
                    <a:lstStyle/>
                    <a:p>
                      <a:pPr algn="ctr"/>
                      <a:r>
                        <a:rPr lang="zh-CN" altLang="en-US" sz="1405" dirty="0" smtClean="0">
                          <a:latin typeface="微软雅黑" panose="020B0503020204020204" pitchFamily="34" charset="-122"/>
                          <a:ea typeface="微软雅黑" panose="020B0503020204020204" pitchFamily="34" charset="-122"/>
                        </a:rPr>
                        <a:t>功能特点</a:t>
                      </a:r>
                      <a:endParaRPr lang="zh-CN" altLang="en-US" sz="1405" dirty="0">
                        <a:latin typeface="微软雅黑" panose="020B0503020204020204" pitchFamily="34" charset="-122"/>
                        <a:ea typeface="微软雅黑" panose="020B0503020204020204" pitchFamily="34" charset="-122"/>
                      </a:endParaRPr>
                    </a:p>
                  </a:txBody>
                  <a:tcPr marL="106939" marR="106939" marT="53457" marB="53457"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zh-CN" altLang="en-US" sz="1405" dirty="0" smtClean="0">
                          <a:latin typeface="微软雅黑" panose="020B0503020204020204" pitchFamily="34" charset="-122"/>
                          <a:ea typeface="微软雅黑" panose="020B0503020204020204" pitchFamily="34" charset="-122"/>
                        </a:rPr>
                        <a:t>苹果手机外观防水设计架构简单，维护方便；自主研发，中国首创外观专利；安装方便；</a:t>
                      </a:r>
                      <a:endParaRPr lang="zh-CN" altLang="en-US" sz="1405" dirty="0">
                        <a:latin typeface="微软雅黑" panose="020B0503020204020204" pitchFamily="34" charset="-122"/>
                        <a:ea typeface="微软雅黑" panose="020B0503020204020204" pitchFamily="34" charset="-122"/>
                      </a:endParaRPr>
                    </a:p>
                  </a:txBody>
                  <a:tcPr marL="106939" marR="106939" marT="53457" marB="53457"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491615">
                <a:tc>
                  <a:txBody>
                    <a:bodyPr/>
                    <a:lstStyle/>
                    <a:p>
                      <a:pPr algn="ctr"/>
                      <a:r>
                        <a:rPr lang="zh-CN" altLang="en-US" sz="1405" dirty="0" smtClean="0">
                          <a:latin typeface="微软雅黑" panose="020B0503020204020204" pitchFamily="34" charset="-122"/>
                          <a:ea typeface="微软雅黑" panose="020B0503020204020204" pitchFamily="34" charset="-122"/>
                        </a:rPr>
                        <a:t>屏幕显示</a:t>
                      </a:r>
                      <a:endParaRPr lang="zh-CN" altLang="en-US" sz="1405" dirty="0">
                        <a:latin typeface="微软雅黑" panose="020B0503020204020204" pitchFamily="34" charset="-122"/>
                        <a:ea typeface="微软雅黑" panose="020B0503020204020204" pitchFamily="34" charset="-122"/>
                      </a:endParaRPr>
                    </a:p>
                  </a:txBody>
                  <a:tcPr marL="106939" marR="106939" marT="53457" marB="53457"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zh-CN" altLang="en-US" sz="1405" dirty="0" smtClean="0">
                          <a:latin typeface="微软雅黑" panose="020B0503020204020204" pitchFamily="34" charset="-122"/>
                          <a:ea typeface="微软雅黑" panose="020B0503020204020204" pitchFamily="34" charset="-122"/>
                        </a:rPr>
                        <a:t>进口灯珠，超高亮度，超大字体，户外远距离也可清晰分辨；红绿灯指示，非法车辆显示红灯，禁止通行，合法车辆显示绿灯，道闸开启；四行字体显示，车牌、停车时长、应缴费用、剩余车位、月租有效期、储值余额等信息一目了然；苹果手机外观，防水设计，架构简单，维护方便；自主研发，中国首创，外观专利。</a:t>
                      </a:r>
                      <a:endParaRPr lang="en-US" altLang="zh-CN" sz="1405" dirty="0" smtClean="0">
                        <a:latin typeface="微软雅黑" panose="020B0503020204020204" pitchFamily="34" charset="-122"/>
                        <a:ea typeface="微软雅黑" panose="020B0503020204020204" pitchFamily="34" charset="-122"/>
                      </a:endParaRPr>
                    </a:p>
                  </a:txBody>
                  <a:tcPr marL="106939" marR="106939" marT="53457" marB="53457"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572770">
                <a:tc>
                  <a:txBody>
                    <a:bodyPr/>
                    <a:lstStyle/>
                    <a:p>
                      <a:pPr algn="ctr"/>
                      <a:r>
                        <a:rPr lang="zh-CN" altLang="en-US" sz="1405" smtClean="0">
                          <a:latin typeface="微软雅黑" panose="020B0503020204020204" pitchFamily="34" charset="-122"/>
                          <a:ea typeface="微软雅黑" panose="020B0503020204020204" pitchFamily="34" charset="-122"/>
                        </a:rPr>
                        <a:t>屏幕尺寸</a:t>
                      </a:r>
                      <a:endParaRPr lang="zh-CN" altLang="en-US" sz="1405">
                        <a:latin typeface="微软雅黑" panose="020B0503020204020204" pitchFamily="34" charset="-122"/>
                        <a:ea typeface="微软雅黑" panose="020B0503020204020204" pitchFamily="34" charset="-122"/>
                      </a:endParaRPr>
                    </a:p>
                  </a:txBody>
                  <a:tcPr marL="106939" marR="106939" marT="53457" marB="53457"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US" altLang="zh-CN" sz="1405" dirty="0" smtClean="0">
                          <a:latin typeface="微软雅黑" panose="020B0503020204020204" pitchFamily="34" charset="-122"/>
                          <a:ea typeface="微软雅黑" panose="020B0503020204020204" pitchFamily="34" charset="-122"/>
                        </a:rPr>
                        <a:t>305</a:t>
                      </a:r>
                      <a:r>
                        <a:rPr lang="zh-CN" altLang="en-US" sz="1405" dirty="0" smtClean="0">
                          <a:latin typeface="微软雅黑" panose="020B0503020204020204" pitchFamily="34" charset="-122"/>
                          <a:ea typeface="微软雅黑" panose="020B0503020204020204" pitchFamily="34" charset="-122"/>
                        </a:rPr>
                        <a:t>*</a:t>
                      </a:r>
                      <a:r>
                        <a:rPr lang="en-US" altLang="zh-CN" sz="1405" dirty="0" smtClean="0">
                          <a:latin typeface="微软雅黑" panose="020B0503020204020204" pitchFamily="34" charset="-122"/>
                          <a:ea typeface="微软雅黑" panose="020B0503020204020204" pitchFamily="34" charset="-122"/>
                        </a:rPr>
                        <a:t>305mm</a:t>
                      </a:r>
                      <a:endParaRPr lang="zh-CN" altLang="en-US" sz="1405" dirty="0">
                        <a:latin typeface="微软雅黑" panose="020B0503020204020204" pitchFamily="34" charset="-122"/>
                        <a:ea typeface="微软雅黑" panose="020B0503020204020204" pitchFamily="34" charset="-122"/>
                      </a:endParaRPr>
                    </a:p>
                  </a:txBody>
                  <a:tcPr marL="106939" marR="106939" marT="53457" marB="53457"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573405">
                <a:tc>
                  <a:txBody>
                    <a:bodyPr/>
                    <a:lstStyle/>
                    <a:p>
                      <a:pPr algn="ctr"/>
                      <a:r>
                        <a:rPr lang="zh-CN" altLang="en-US" sz="1405" dirty="0" smtClean="0">
                          <a:latin typeface="微软雅黑" panose="020B0503020204020204" pitchFamily="34" charset="-122"/>
                          <a:ea typeface="微软雅黑" panose="020B0503020204020204" pitchFamily="34" charset="-122"/>
                        </a:rPr>
                        <a:t>立柱尺寸</a:t>
                      </a:r>
                      <a:endParaRPr lang="zh-CN" altLang="en-US" sz="1405" dirty="0">
                        <a:latin typeface="微软雅黑" panose="020B0503020204020204" pitchFamily="34" charset="-122"/>
                        <a:ea typeface="微软雅黑" panose="020B0503020204020204" pitchFamily="34" charset="-122"/>
                      </a:endParaRPr>
                    </a:p>
                  </a:txBody>
                  <a:tcPr marL="106939" marR="106939" marT="53457" marB="53457"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US" altLang="zh-CN" sz="1405" dirty="0" smtClean="0">
                          <a:latin typeface="微软雅黑" panose="020B0503020204020204" pitchFamily="34" charset="-122"/>
                          <a:ea typeface="微软雅黑" panose="020B0503020204020204" pitchFamily="34" charset="-122"/>
                        </a:rPr>
                        <a:t>1502</a:t>
                      </a:r>
                      <a:r>
                        <a:rPr lang="zh-CN" altLang="en-US" sz="1405" dirty="0" smtClean="0">
                          <a:latin typeface="微软雅黑" panose="020B0503020204020204" pitchFamily="34" charset="-122"/>
                          <a:ea typeface="微软雅黑" panose="020B0503020204020204" pitchFamily="34" charset="-122"/>
                        </a:rPr>
                        <a:t>*</a:t>
                      </a:r>
                      <a:r>
                        <a:rPr lang="en-US" altLang="zh-CN" sz="1405" dirty="0" smtClean="0">
                          <a:latin typeface="微软雅黑" panose="020B0503020204020204" pitchFamily="34" charset="-122"/>
                          <a:ea typeface="微软雅黑" panose="020B0503020204020204" pitchFamily="34" charset="-122"/>
                        </a:rPr>
                        <a:t>150</a:t>
                      </a:r>
                      <a:r>
                        <a:rPr lang="zh-CN" altLang="en-US" sz="1405" dirty="0" smtClean="0">
                          <a:latin typeface="微软雅黑" panose="020B0503020204020204" pitchFamily="34" charset="-122"/>
                          <a:ea typeface="微软雅黑" panose="020B0503020204020204" pitchFamily="34" charset="-122"/>
                        </a:rPr>
                        <a:t>*</a:t>
                      </a:r>
                      <a:r>
                        <a:rPr lang="en-US" altLang="zh-CN" sz="1405" dirty="0" smtClean="0">
                          <a:latin typeface="微软雅黑" panose="020B0503020204020204" pitchFamily="34" charset="-122"/>
                          <a:ea typeface="微软雅黑" panose="020B0503020204020204" pitchFamily="34" charset="-122"/>
                        </a:rPr>
                        <a:t>100mm</a:t>
                      </a:r>
                      <a:endParaRPr lang="zh-CN" altLang="en-US" sz="1405" dirty="0">
                        <a:latin typeface="微软雅黑" panose="020B0503020204020204" pitchFamily="34" charset="-122"/>
                        <a:ea typeface="微软雅黑" panose="020B0503020204020204" pitchFamily="34" charset="-122"/>
                      </a:endParaRPr>
                    </a:p>
                  </a:txBody>
                  <a:tcPr marL="106939" marR="106939" marT="53457" marB="53457"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bl>
          </a:graphicData>
        </a:graphic>
      </p:graphicFrame>
      <p:pic>
        <p:nvPicPr>
          <p:cNvPr id="3" name="Picture 2" descr="D:\Users\Desktop\苹果车牌.jpg"/>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547" y="2281312"/>
            <a:ext cx="892545" cy="27980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椭圆 15"/>
          <p:cNvSpPr/>
          <p:nvPr/>
        </p:nvSpPr>
        <p:spPr>
          <a:xfrm rot="10498052">
            <a:off x="9684333" y="6341599"/>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17" name="组合 16"/>
          <p:cNvGrpSpPr/>
          <p:nvPr/>
        </p:nvGrpSpPr>
        <p:grpSpPr>
          <a:xfrm>
            <a:off x="9898487" y="5290004"/>
            <a:ext cx="316183" cy="316183"/>
            <a:chOff x="304800" y="673100"/>
            <a:chExt cx="4000500" cy="4000500"/>
          </a:xfrm>
          <a:effectLst>
            <a:outerShdw blurRad="50800" dist="38100" dir="5400000" algn="t" rotWithShape="0">
              <a:prstClr val="black">
                <a:alpha val="4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19" name="椭圆 1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0" name="椭圆 19"/>
          <p:cNvSpPr/>
          <p:nvPr/>
        </p:nvSpPr>
        <p:spPr>
          <a:xfrm rot="10498052">
            <a:off x="10074809" y="6165368"/>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1" name="椭圆 20"/>
          <p:cNvSpPr/>
          <p:nvPr/>
        </p:nvSpPr>
        <p:spPr>
          <a:xfrm rot="10498052">
            <a:off x="8768969" y="6828929"/>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2" name="组合 21"/>
          <p:cNvGrpSpPr/>
          <p:nvPr/>
        </p:nvGrpSpPr>
        <p:grpSpPr>
          <a:xfrm>
            <a:off x="9271199" y="6488461"/>
            <a:ext cx="213413" cy="213413"/>
            <a:chOff x="304800" y="673100"/>
            <a:chExt cx="4000500" cy="4000500"/>
          </a:xfrm>
          <a:effectLst>
            <a:outerShdw blurRad="50800" dist="38100" dir="5400000" algn="t" rotWithShape="0">
              <a:prstClr val="black">
                <a:alpha val="4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5" name="椭圆 24"/>
          <p:cNvSpPr/>
          <p:nvPr/>
        </p:nvSpPr>
        <p:spPr>
          <a:xfrm rot="10498052">
            <a:off x="550367" y="1857869"/>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6" name="椭圆 25"/>
          <p:cNvSpPr/>
          <p:nvPr/>
        </p:nvSpPr>
        <p:spPr>
          <a:xfrm rot="10498052">
            <a:off x="1228412" y="1309600"/>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7" name="组合 26"/>
          <p:cNvGrpSpPr/>
          <p:nvPr/>
        </p:nvGrpSpPr>
        <p:grpSpPr>
          <a:xfrm>
            <a:off x="561722" y="2687535"/>
            <a:ext cx="316183" cy="316183"/>
            <a:chOff x="304800" y="673100"/>
            <a:chExt cx="4000500" cy="4000500"/>
          </a:xfrm>
          <a:effectLst>
            <a:outerShdw blurRad="50800" dist="38100" dir="5400000" algn="t" rotWithShape="0">
              <a:prstClr val="black">
                <a:alpha val="4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37" name="椭圆 3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38" name="椭圆 37"/>
          <p:cNvSpPr/>
          <p:nvPr/>
        </p:nvSpPr>
        <p:spPr>
          <a:xfrm rot="10498052">
            <a:off x="807375" y="2273139"/>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9" name="椭圆 38"/>
          <p:cNvSpPr/>
          <p:nvPr/>
        </p:nvSpPr>
        <p:spPr>
          <a:xfrm rot="10498052">
            <a:off x="692495" y="1480110"/>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41" name="组合 40"/>
          <p:cNvGrpSpPr/>
          <p:nvPr/>
        </p:nvGrpSpPr>
        <p:grpSpPr>
          <a:xfrm rot="0">
            <a:off x="250222" y="605813"/>
            <a:ext cx="10080000" cy="417928"/>
            <a:chOff x="214282" y="142856"/>
            <a:chExt cx="7598078" cy="357190"/>
          </a:xfrm>
        </p:grpSpPr>
        <p:sp>
          <p:nvSpPr>
            <p:cNvPr id="44" name="TextBox 43"/>
            <p:cNvSpPr txBox="1"/>
            <p:nvPr/>
          </p:nvSpPr>
          <p:spPr>
            <a:xfrm>
              <a:off x="571472" y="142856"/>
              <a:ext cx="400052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教职工车辆管理系统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车牌识别硬件产品</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45" name="矩形 44"/>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6" name="矩形 45"/>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47" name="直接连接符 46"/>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par>
                                <p:cTn id="16" presetID="53"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par>
                                <p:cTn id="31" presetID="53" presetClass="entr" presetSubtype="16"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500" fill="hold"/>
                                        <p:tgtEl>
                                          <p:spTgt spid="25"/>
                                        </p:tgtEl>
                                        <p:attrNameLst>
                                          <p:attrName>ppt_w</p:attrName>
                                        </p:attrNameLst>
                                      </p:cBhvr>
                                      <p:tavLst>
                                        <p:tav tm="0">
                                          <p:val>
                                            <p:fltVal val="0"/>
                                          </p:val>
                                        </p:tav>
                                        <p:tav tm="100000">
                                          <p:val>
                                            <p:strVal val="#ppt_w"/>
                                          </p:val>
                                        </p:tav>
                                      </p:tavLst>
                                    </p:anim>
                                    <p:anim calcmode="lin" valueType="num">
                                      <p:cBhvr>
                                        <p:cTn id="39" dur="500" fill="hold"/>
                                        <p:tgtEl>
                                          <p:spTgt spid="25"/>
                                        </p:tgtEl>
                                        <p:attrNameLst>
                                          <p:attrName>ppt_h</p:attrName>
                                        </p:attrNameLst>
                                      </p:cBhvr>
                                      <p:tavLst>
                                        <p:tav tm="0">
                                          <p:val>
                                            <p:fltVal val="0"/>
                                          </p:val>
                                        </p:tav>
                                        <p:tav tm="100000">
                                          <p:val>
                                            <p:strVal val="#ppt_h"/>
                                          </p:val>
                                        </p:tav>
                                      </p:tavLst>
                                    </p:anim>
                                    <p:animEffect transition="in" filter="fade">
                                      <p:cBhvr>
                                        <p:cTn id="40" dur="500"/>
                                        <p:tgtEl>
                                          <p:spTgt spid="2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animEffect transition="in" filter="fade">
                                      <p:cBhvr>
                                        <p:cTn id="45" dur="500"/>
                                        <p:tgtEl>
                                          <p:spTgt spid="26"/>
                                        </p:tgtEl>
                                      </p:cBhvr>
                                    </p:animEffect>
                                  </p:childTnLst>
                                </p:cTn>
                              </p:par>
                              <p:par>
                                <p:cTn id="46" presetID="53" presetClass="entr" presetSubtype="16"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p:cTn id="48" dur="500" fill="hold"/>
                                        <p:tgtEl>
                                          <p:spTgt spid="27"/>
                                        </p:tgtEl>
                                        <p:attrNameLst>
                                          <p:attrName>ppt_w</p:attrName>
                                        </p:attrNameLst>
                                      </p:cBhvr>
                                      <p:tavLst>
                                        <p:tav tm="0">
                                          <p:val>
                                            <p:fltVal val="0"/>
                                          </p:val>
                                        </p:tav>
                                        <p:tav tm="100000">
                                          <p:val>
                                            <p:strVal val="#ppt_w"/>
                                          </p:val>
                                        </p:tav>
                                      </p:tavLst>
                                    </p:anim>
                                    <p:anim calcmode="lin" valueType="num">
                                      <p:cBhvr>
                                        <p:cTn id="49" dur="500" fill="hold"/>
                                        <p:tgtEl>
                                          <p:spTgt spid="27"/>
                                        </p:tgtEl>
                                        <p:attrNameLst>
                                          <p:attrName>ppt_h</p:attrName>
                                        </p:attrNameLst>
                                      </p:cBhvr>
                                      <p:tavLst>
                                        <p:tav tm="0">
                                          <p:val>
                                            <p:fltVal val="0"/>
                                          </p:val>
                                        </p:tav>
                                        <p:tav tm="100000">
                                          <p:val>
                                            <p:strVal val="#ppt_h"/>
                                          </p:val>
                                        </p:tav>
                                      </p:tavLst>
                                    </p:anim>
                                    <p:animEffect transition="in" filter="fade">
                                      <p:cBhvr>
                                        <p:cTn id="50" dur="500"/>
                                        <p:tgtEl>
                                          <p:spTgt spid="27"/>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p:cTn id="53" dur="500" fill="hold"/>
                                        <p:tgtEl>
                                          <p:spTgt spid="38"/>
                                        </p:tgtEl>
                                        <p:attrNameLst>
                                          <p:attrName>ppt_w</p:attrName>
                                        </p:attrNameLst>
                                      </p:cBhvr>
                                      <p:tavLst>
                                        <p:tav tm="0">
                                          <p:val>
                                            <p:fltVal val="0"/>
                                          </p:val>
                                        </p:tav>
                                        <p:tav tm="100000">
                                          <p:val>
                                            <p:strVal val="#ppt_w"/>
                                          </p:val>
                                        </p:tav>
                                      </p:tavLst>
                                    </p:anim>
                                    <p:anim calcmode="lin" valueType="num">
                                      <p:cBhvr>
                                        <p:cTn id="54" dur="500" fill="hold"/>
                                        <p:tgtEl>
                                          <p:spTgt spid="38"/>
                                        </p:tgtEl>
                                        <p:attrNameLst>
                                          <p:attrName>ppt_h</p:attrName>
                                        </p:attrNameLst>
                                      </p:cBhvr>
                                      <p:tavLst>
                                        <p:tav tm="0">
                                          <p:val>
                                            <p:fltVal val="0"/>
                                          </p:val>
                                        </p:tav>
                                        <p:tav tm="100000">
                                          <p:val>
                                            <p:strVal val="#ppt_h"/>
                                          </p:val>
                                        </p:tav>
                                      </p:tavLst>
                                    </p:anim>
                                    <p:animEffect transition="in" filter="fade">
                                      <p:cBhvr>
                                        <p:cTn id="55" dur="500"/>
                                        <p:tgtEl>
                                          <p:spTgt spid="3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 calcmode="lin" valueType="num">
                                      <p:cBhvr>
                                        <p:cTn id="58" dur="500" fill="hold"/>
                                        <p:tgtEl>
                                          <p:spTgt spid="39"/>
                                        </p:tgtEl>
                                        <p:attrNameLst>
                                          <p:attrName>ppt_w</p:attrName>
                                        </p:attrNameLst>
                                      </p:cBhvr>
                                      <p:tavLst>
                                        <p:tav tm="0">
                                          <p:val>
                                            <p:fltVal val="0"/>
                                          </p:val>
                                        </p:tav>
                                        <p:tav tm="100000">
                                          <p:val>
                                            <p:strVal val="#ppt_w"/>
                                          </p:val>
                                        </p:tav>
                                      </p:tavLst>
                                    </p:anim>
                                    <p:anim calcmode="lin" valueType="num">
                                      <p:cBhvr>
                                        <p:cTn id="59" dur="500" fill="hold"/>
                                        <p:tgtEl>
                                          <p:spTgt spid="39"/>
                                        </p:tgtEl>
                                        <p:attrNameLst>
                                          <p:attrName>ppt_h</p:attrName>
                                        </p:attrNameLst>
                                      </p:cBhvr>
                                      <p:tavLst>
                                        <p:tav tm="0">
                                          <p:val>
                                            <p:fltVal val="0"/>
                                          </p:val>
                                        </p:tav>
                                        <p:tav tm="100000">
                                          <p:val>
                                            <p:strVal val="#ppt_h"/>
                                          </p:val>
                                        </p:tav>
                                      </p:tavLst>
                                    </p:anim>
                                    <p:animEffect transition="in" filter="fade">
                                      <p:cBhvr>
                                        <p:cTn id="6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20" grpId="0" bldLvl="0" animBg="1"/>
      <p:bldP spid="21" grpId="0" bldLvl="0" animBg="1"/>
      <p:bldP spid="25" grpId="0" bldLvl="0" animBg="1"/>
      <p:bldP spid="26" grpId="0" bldLvl="0" animBg="1"/>
      <p:bldP spid="38" grpId="0" bldLvl="0" animBg="1"/>
      <p:bldP spid="39"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287400" y="1303004"/>
            <a:ext cx="7721171" cy="3228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图片 15"/>
          <p:cNvPicPr>
            <a:picLocks noChangeAspect="1"/>
          </p:cNvPicPr>
          <p:nvPr/>
        </p:nvPicPr>
        <p:blipFill>
          <a:blip r:embed="rId2"/>
          <a:stretch>
            <a:fillRect/>
          </a:stretch>
        </p:blipFill>
        <p:spPr>
          <a:xfrm>
            <a:off x="4717271" y="4211442"/>
            <a:ext cx="4417654" cy="2370083"/>
          </a:xfrm>
          <a:prstGeom prst="rect">
            <a:avLst/>
          </a:prstGeom>
        </p:spPr>
      </p:pic>
      <p:cxnSp>
        <p:nvCxnSpPr>
          <p:cNvPr id="18" name="直接箭头连接符 17"/>
          <p:cNvCxnSpPr/>
          <p:nvPr/>
        </p:nvCxnSpPr>
        <p:spPr>
          <a:xfrm>
            <a:off x="3072645" y="5427479"/>
            <a:ext cx="1870691" cy="6254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rot="10498052">
            <a:off x="406475" y="1687359"/>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1" name="椭圆 20"/>
          <p:cNvSpPr/>
          <p:nvPr/>
        </p:nvSpPr>
        <p:spPr>
          <a:xfrm rot="10498052">
            <a:off x="1084520" y="1139090"/>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2" name="组合 21"/>
          <p:cNvGrpSpPr/>
          <p:nvPr/>
        </p:nvGrpSpPr>
        <p:grpSpPr>
          <a:xfrm>
            <a:off x="417830" y="2517025"/>
            <a:ext cx="316183" cy="316183"/>
            <a:chOff x="304800" y="673100"/>
            <a:chExt cx="4000500" cy="4000500"/>
          </a:xfrm>
          <a:effectLst>
            <a:outerShdw blurRad="50800" dist="38100" dir="5400000" algn="t" rotWithShape="0">
              <a:prstClr val="black">
                <a:alpha val="4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5" name="椭圆 24"/>
          <p:cNvSpPr/>
          <p:nvPr/>
        </p:nvSpPr>
        <p:spPr>
          <a:xfrm rot="10498052">
            <a:off x="663483" y="2102629"/>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6" name="椭圆 25"/>
          <p:cNvSpPr/>
          <p:nvPr/>
        </p:nvSpPr>
        <p:spPr>
          <a:xfrm rot="10498052">
            <a:off x="548603" y="1309601"/>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7" name="椭圆 26"/>
          <p:cNvSpPr/>
          <p:nvPr/>
        </p:nvSpPr>
        <p:spPr>
          <a:xfrm rot="10498052">
            <a:off x="9461138" y="6320982"/>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8" name="组合 27"/>
          <p:cNvGrpSpPr/>
          <p:nvPr/>
        </p:nvGrpSpPr>
        <p:grpSpPr>
          <a:xfrm>
            <a:off x="9675293" y="5269387"/>
            <a:ext cx="316183" cy="316183"/>
            <a:chOff x="304800" y="673100"/>
            <a:chExt cx="4000500" cy="4000500"/>
          </a:xfrm>
          <a:effectLst>
            <a:outerShdw blurRad="50800" dist="38100" dir="5400000" algn="t" rotWithShape="0">
              <a:prstClr val="black">
                <a:alpha val="40000"/>
              </a:prstClr>
            </a:outerShdw>
          </a:effectLst>
        </p:grpSpPr>
        <p:sp>
          <p:nvSpPr>
            <p:cNvPr id="29"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30" name="椭圆 2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31" name="椭圆 30"/>
          <p:cNvSpPr/>
          <p:nvPr/>
        </p:nvSpPr>
        <p:spPr>
          <a:xfrm rot="10498052">
            <a:off x="9851615" y="6144751"/>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2" name="椭圆 31"/>
          <p:cNvSpPr/>
          <p:nvPr/>
        </p:nvSpPr>
        <p:spPr>
          <a:xfrm rot="10498052">
            <a:off x="8545775" y="6808312"/>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33" name="组合 32"/>
          <p:cNvGrpSpPr/>
          <p:nvPr/>
        </p:nvGrpSpPr>
        <p:grpSpPr>
          <a:xfrm>
            <a:off x="9048004" y="6467844"/>
            <a:ext cx="213413" cy="213413"/>
            <a:chOff x="304800" y="673100"/>
            <a:chExt cx="4000500" cy="4000500"/>
          </a:xfrm>
          <a:effectLst>
            <a:outerShdw blurRad="50800" dist="38100" dir="5400000" algn="t" rotWithShape="0">
              <a:prstClr val="black">
                <a:alpha val="40000"/>
              </a:prstClr>
            </a:outerShdw>
          </a:effectLst>
        </p:grpSpPr>
        <p:sp>
          <p:nvSpPr>
            <p:cNvPr id="34" name="同心圆 3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35" name="椭圆 3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grpSp>
        <p:nvGrpSpPr>
          <p:cNvPr id="36" name="组合 35"/>
          <p:cNvGrpSpPr/>
          <p:nvPr/>
        </p:nvGrpSpPr>
        <p:grpSpPr>
          <a:xfrm>
            <a:off x="1247722" y="4701288"/>
            <a:ext cx="1517658" cy="1402915"/>
            <a:chOff x="304800" y="673100"/>
            <a:chExt cx="4000500" cy="4000500"/>
          </a:xfrm>
          <a:effectLst>
            <a:outerShdw blurRad="444500" dist="2540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椭圆 3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sp>
        <p:nvSpPr>
          <p:cNvPr id="39" name="TextBox 38"/>
          <p:cNvSpPr txBox="1"/>
          <p:nvPr/>
        </p:nvSpPr>
        <p:spPr>
          <a:xfrm>
            <a:off x="1302392" y="5103771"/>
            <a:ext cx="1517658" cy="558165"/>
          </a:xfrm>
          <a:prstGeom prst="rect">
            <a:avLst/>
          </a:prstGeom>
          <a:noFill/>
        </p:spPr>
        <p:txBody>
          <a:bodyPr wrap="square" rtlCol="0">
            <a:spAutoFit/>
          </a:bodyPr>
          <a:lstStyle/>
          <a:p>
            <a:r>
              <a:rPr lang="zh-CN" altLang="en-US" sz="1520" dirty="0" smtClean="0">
                <a:latin typeface="微软雅黑" panose="020B0503020204020204" pitchFamily="34" charset="-122"/>
                <a:ea typeface="微软雅黑" panose="020B0503020204020204" pitchFamily="34" charset="-122"/>
              </a:rPr>
              <a:t>通过自动识别控制道闸起落</a:t>
            </a:r>
            <a:endParaRPr lang="zh-CN" altLang="en-US" sz="1520" dirty="0">
              <a:latin typeface="微软雅黑" panose="020B0503020204020204" pitchFamily="34" charset="-122"/>
              <a:ea typeface="微软雅黑" panose="020B0503020204020204" pitchFamily="34" charset="-122"/>
            </a:endParaRPr>
          </a:p>
        </p:txBody>
      </p:sp>
      <p:grpSp>
        <p:nvGrpSpPr>
          <p:cNvPr id="41" name="组合 40"/>
          <p:cNvGrpSpPr/>
          <p:nvPr/>
        </p:nvGrpSpPr>
        <p:grpSpPr>
          <a:xfrm rot="0">
            <a:off x="250222" y="605813"/>
            <a:ext cx="10080000" cy="417928"/>
            <a:chOff x="214282" y="142856"/>
            <a:chExt cx="7598078" cy="357190"/>
          </a:xfrm>
        </p:grpSpPr>
        <p:sp>
          <p:nvSpPr>
            <p:cNvPr id="44" name="TextBox 43"/>
            <p:cNvSpPr txBox="1"/>
            <p:nvPr/>
          </p:nvSpPr>
          <p:spPr>
            <a:xfrm>
              <a:off x="571472" y="142856"/>
              <a:ext cx="4144544"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教职工车辆管理系统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车牌识别系统动画展示</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45" name="矩形 44"/>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6" name="矩形 45"/>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47" name="直接连接符 46"/>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fltVal val="0"/>
                                          </p:val>
                                        </p:tav>
                                        <p:tav tm="100000">
                                          <p:val>
                                            <p:strVal val="#ppt_w"/>
                                          </p:val>
                                        </p:tav>
                                      </p:tavLst>
                                    </p:anim>
                                    <p:anim calcmode="lin" valueType="num">
                                      <p:cBhvr>
                                        <p:cTn id="16" dur="500" fill="hold"/>
                                        <p:tgtEl>
                                          <p:spTgt spid="21"/>
                                        </p:tgtEl>
                                        <p:attrNameLst>
                                          <p:attrName>ppt_h</p:attrName>
                                        </p:attrNameLst>
                                      </p:cBhvr>
                                      <p:tavLst>
                                        <p:tav tm="0">
                                          <p:val>
                                            <p:fltVal val="0"/>
                                          </p:val>
                                        </p:tav>
                                        <p:tav tm="100000">
                                          <p:val>
                                            <p:strVal val="#ppt_h"/>
                                          </p:val>
                                        </p:tav>
                                      </p:tavLst>
                                    </p:anim>
                                    <p:animEffect transition="in" filter="fade">
                                      <p:cBhvr>
                                        <p:cTn id="17" dur="500"/>
                                        <p:tgtEl>
                                          <p:spTgt spid="21"/>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par>
                                <p:cTn id="38" presetID="53" presetClass="entr" presetSubtype="16"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500" fill="hold"/>
                                        <p:tgtEl>
                                          <p:spTgt spid="31"/>
                                        </p:tgtEl>
                                        <p:attrNameLst>
                                          <p:attrName>ppt_w</p:attrName>
                                        </p:attrNameLst>
                                      </p:cBhvr>
                                      <p:tavLst>
                                        <p:tav tm="0">
                                          <p:val>
                                            <p:fltVal val="0"/>
                                          </p:val>
                                        </p:tav>
                                        <p:tav tm="100000">
                                          <p:val>
                                            <p:strVal val="#ppt_w"/>
                                          </p:val>
                                        </p:tav>
                                      </p:tavLst>
                                    </p:anim>
                                    <p:anim calcmode="lin" valueType="num">
                                      <p:cBhvr>
                                        <p:cTn id="46" dur="500" fill="hold"/>
                                        <p:tgtEl>
                                          <p:spTgt spid="31"/>
                                        </p:tgtEl>
                                        <p:attrNameLst>
                                          <p:attrName>ppt_h</p:attrName>
                                        </p:attrNameLst>
                                      </p:cBhvr>
                                      <p:tavLst>
                                        <p:tav tm="0">
                                          <p:val>
                                            <p:fltVal val="0"/>
                                          </p:val>
                                        </p:tav>
                                        <p:tav tm="100000">
                                          <p:val>
                                            <p:strVal val="#ppt_h"/>
                                          </p:val>
                                        </p:tav>
                                      </p:tavLst>
                                    </p:anim>
                                    <p:animEffect transition="in" filter="fade">
                                      <p:cBhvr>
                                        <p:cTn id="47" dur="500"/>
                                        <p:tgtEl>
                                          <p:spTgt spid="31"/>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p:cTn id="50" dur="500" fill="hold"/>
                                        <p:tgtEl>
                                          <p:spTgt spid="32"/>
                                        </p:tgtEl>
                                        <p:attrNameLst>
                                          <p:attrName>ppt_w</p:attrName>
                                        </p:attrNameLst>
                                      </p:cBhvr>
                                      <p:tavLst>
                                        <p:tav tm="0">
                                          <p:val>
                                            <p:fltVal val="0"/>
                                          </p:val>
                                        </p:tav>
                                        <p:tav tm="100000">
                                          <p:val>
                                            <p:strVal val="#ppt_w"/>
                                          </p:val>
                                        </p:tav>
                                      </p:tavLst>
                                    </p:anim>
                                    <p:anim calcmode="lin" valueType="num">
                                      <p:cBhvr>
                                        <p:cTn id="51" dur="500" fill="hold"/>
                                        <p:tgtEl>
                                          <p:spTgt spid="32"/>
                                        </p:tgtEl>
                                        <p:attrNameLst>
                                          <p:attrName>ppt_h</p:attrName>
                                        </p:attrNameLst>
                                      </p:cBhvr>
                                      <p:tavLst>
                                        <p:tav tm="0">
                                          <p:val>
                                            <p:fltVal val="0"/>
                                          </p:val>
                                        </p:tav>
                                        <p:tav tm="100000">
                                          <p:val>
                                            <p:strVal val="#ppt_h"/>
                                          </p:val>
                                        </p:tav>
                                      </p:tavLst>
                                    </p:anim>
                                    <p:animEffect transition="in" filter="fade">
                                      <p:cBhvr>
                                        <p:cTn id="52" dur="500"/>
                                        <p:tgtEl>
                                          <p:spTgt spid="32"/>
                                        </p:tgtEl>
                                      </p:cBhvr>
                                    </p:animEffect>
                                  </p:childTnLst>
                                </p:cTn>
                              </p:par>
                              <p:par>
                                <p:cTn id="53" presetID="53" presetClass="entr" presetSubtype="16"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500" fill="hold"/>
                                        <p:tgtEl>
                                          <p:spTgt spid="33"/>
                                        </p:tgtEl>
                                        <p:attrNameLst>
                                          <p:attrName>ppt_w</p:attrName>
                                        </p:attrNameLst>
                                      </p:cBhvr>
                                      <p:tavLst>
                                        <p:tav tm="0">
                                          <p:val>
                                            <p:fltVal val="0"/>
                                          </p:val>
                                        </p:tav>
                                        <p:tav tm="100000">
                                          <p:val>
                                            <p:strVal val="#ppt_w"/>
                                          </p:val>
                                        </p:tav>
                                      </p:tavLst>
                                    </p:anim>
                                    <p:anim calcmode="lin" valueType="num">
                                      <p:cBhvr>
                                        <p:cTn id="56" dur="500" fill="hold"/>
                                        <p:tgtEl>
                                          <p:spTgt spid="33"/>
                                        </p:tgtEl>
                                        <p:attrNameLst>
                                          <p:attrName>ppt_h</p:attrName>
                                        </p:attrNameLst>
                                      </p:cBhvr>
                                      <p:tavLst>
                                        <p:tav tm="0">
                                          <p:val>
                                            <p:fltVal val="0"/>
                                          </p:val>
                                        </p:tav>
                                        <p:tav tm="100000">
                                          <p:val>
                                            <p:strVal val="#ppt_h"/>
                                          </p:val>
                                        </p:tav>
                                      </p:tavLst>
                                    </p:anim>
                                    <p:animEffect transition="in" filter="fade">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up)">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1" grpId="0" bldLvl="0" animBg="1"/>
      <p:bldP spid="25" grpId="0" bldLvl="0" animBg="1"/>
      <p:bldP spid="26" grpId="0" bldLvl="0" animBg="1"/>
      <p:bldP spid="27" grpId="0" bldLvl="0" animBg="1"/>
      <p:bldP spid="31" grpId="0" bldLvl="0" animBg="1"/>
      <p:bldP spid="32" grpId="0" bldLvl="0" animBg="1"/>
      <p:bldP spid="3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Users\Desktop\车牌链接图.jpg"/>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9980" y="1428839"/>
            <a:ext cx="7998842" cy="5145712"/>
          </a:xfrm>
          <a:prstGeom prst="rect">
            <a:avLst/>
          </a:prstGeom>
          <a:noFill/>
          <a:extLst>
            <a:ext uri="{909E8E84-426E-40DD-AFC4-6F175D3DCCD1}">
              <a14:hiddenFill xmlns:a14="http://schemas.microsoft.com/office/drawing/2010/main">
                <a:solidFill>
                  <a:srgbClr val="FFFFFF"/>
                </a:solidFill>
              </a14:hiddenFill>
            </a:ext>
          </a:extLst>
        </p:spPr>
      </p:pic>
      <p:sp>
        <p:nvSpPr>
          <p:cNvPr id="3" name="椭圆 2"/>
          <p:cNvSpPr/>
          <p:nvPr/>
        </p:nvSpPr>
        <p:spPr>
          <a:xfrm rot="10498052">
            <a:off x="654542" y="1761816"/>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 name="椭圆 3"/>
          <p:cNvSpPr/>
          <p:nvPr/>
        </p:nvSpPr>
        <p:spPr>
          <a:xfrm rot="10498052">
            <a:off x="983237" y="1609461"/>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5" name="组合 4"/>
          <p:cNvGrpSpPr/>
          <p:nvPr/>
        </p:nvGrpSpPr>
        <p:grpSpPr>
          <a:xfrm>
            <a:off x="1146535" y="1192575"/>
            <a:ext cx="316183" cy="316183"/>
            <a:chOff x="304800" y="673100"/>
            <a:chExt cx="4000500" cy="4000500"/>
          </a:xfrm>
          <a:effectLst>
            <a:outerShdw blurRad="50800" dist="38100" dir="5400000" algn="t" rotWithShape="0">
              <a:prstClr val="black">
                <a:alpha val="40000"/>
              </a:prstClr>
            </a:outerShdw>
          </a:effectLst>
        </p:grpSpPr>
        <p:sp>
          <p:nvSpPr>
            <p:cNvPr id="6" name="同心圆 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7" name="椭圆 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8" name="椭圆 7"/>
          <p:cNvSpPr/>
          <p:nvPr/>
        </p:nvSpPr>
        <p:spPr>
          <a:xfrm rot="10498052">
            <a:off x="648823" y="1485359"/>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9" name="椭圆 8"/>
          <p:cNvSpPr/>
          <p:nvPr/>
        </p:nvSpPr>
        <p:spPr>
          <a:xfrm rot="10498052">
            <a:off x="1841682" y="1344844"/>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0" name="椭圆 9"/>
          <p:cNvSpPr/>
          <p:nvPr/>
        </p:nvSpPr>
        <p:spPr>
          <a:xfrm rot="10498052">
            <a:off x="9212789" y="6320982"/>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11" name="组合 10"/>
          <p:cNvGrpSpPr/>
          <p:nvPr/>
        </p:nvGrpSpPr>
        <p:grpSpPr>
          <a:xfrm>
            <a:off x="9352751" y="5689903"/>
            <a:ext cx="316183" cy="316183"/>
            <a:chOff x="304800" y="673100"/>
            <a:chExt cx="4000500" cy="4000500"/>
          </a:xfrm>
          <a:effectLst>
            <a:outerShdw blurRad="50800" dist="38100" dir="5400000" algn="t" rotWithShape="0">
              <a:prstClr val="black">
                <a:alpha val="4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13" name="椭圆 1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14" name="椭圆 13"/>
          <p:cNvSpPr/>
          <p:nvPr/>
        </p:nvSpPr>
        <p:spPr>
          <a:xfrm rot="10498052">
            <a:off x="9603266" y="6144751"/>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5" name="椭圆 14"/>
          <p:cNvSpPr/>
          <p:nvPr/>
        </p:nvSpPr>
        <p:spPr>
          <a:xfrm rot="10498052">
            <a:off x="8994585" y="6096760"/>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16" name="组合 15"/>
          <p:cNvGrpSpPr/>
          <p:nvPr/>
        </p:nvGrpSpPr>
        <p:grpSpPr>
          <a:xfrm>
            <a:off x="8461338" y="6361138"/>
            <a:ext cx="213413" cy="213413"/>
            <a:chOff x="304800" y="673100"/>
            <a:chExt cx="4000500" cy="4000500"/>
          </a:xfrm>
          <a:effectLst>
            <a:outerShdw blurRad="50800" dist="38100" dir="5400000" algn="t" rotWithShape="0">
              <a:prstClr val="black">
                <a:alpha val="40000"/>
              </a:prstClr>
            </a:outerShdw>
          </a:effectLst>
        </p:grpSpPr>
        <p:sp>
          <p:nvSpPr>
            <p:cNvPr id="17" name="同心圆 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18" name="椭圆 1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grpSp>
        <p:nvGrpSpPr>
          <p:cNvPr id="20" name="组合 19"/>
          <p:cNvGrpSpPr/>
          <p:nvPr/>
        </p:nvGrpSpPr>
        <p:grpSpPr>
          <a:xfrm rot="0">
            <a:off x="250222" y="605813"/>
            <a:ext cx="10080000" cy="417928"/>
            <a:chOff x="214282" y="142856"/>
            <a:chExt cx="7598078" cy="357190"/>
          </a:xfrm>
        </p:grpSpPr>
        <p:sp>
          <p:nvSpPr>
            <p:cNvPr id="23" name="TextBox 22"/>
            <p:cNvSpPr txBox="1"/>
            <p:nvPr/>
          </p:nvSpPr>
          <p:spPr>
            <a:xfrm>
              <a:off x="571472" y="142856"/>
              <a:ext cx="436056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教职工车辆管理系统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车牌识别系统</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24" name="矩形 23"/>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5" name="矩形 24"/>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26" name="直接连接符 25"/>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par>
                          <p:cTn id="55" fill="hold">
                            <p:stCondLst>
                              <p:cond delay="500"/>
                            </p:stCondLst>
                            <p:childTnLst>
                              <p:par>
                                <p:cTn id="56" presetID="14" presetClass="entr" presetSubtype="10" fill="hold"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randombar(horizontal)">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8" grpId="0" bldLvl="0" animBg="1"/>
      <p:bldP spid="9" grpId="0" bldLvl="0" animBg="1"/>
      <p:bldP spid="10" grpId="0" bldLvl="0" animBg="1"/>
      <p:bldP spid="14" grpId="0" bldLvl="0" animBg="1"/>
      <p:bldP spid="15"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823504" y="1506645"/>
          <a:ext cx="9347200" cy="5015865"/>
        </p:xfrm>
        <a:graphic>
          <a:graphicData uri="http://schemas.openxmlformats.org/drawingml/2006/table">
            <a:tbl>
              <a:tblPr firstRow="1" bandRow="1">
                <a:tableStyleId>{22838BEF-8BB2-4498-84A7-C5851F593DF1}</a:tableStyleId>
              </a:tblPr>
              <a:tblGrid>
                <a:gridCol w="4673600"/>
                <a:gridCol w="4673600"/>
              </a:tblGrid>
              <a:tr h="461010">
                <a:tc>
                  <a:txBody>
                    <a:bodyPr/>
                    <a:lstStyle/>
                    <a:p>
                      <a:pPr algn="ctr"/>
                      <a:r>
                        <a:rPr lang="zh-CN" altLang="en-US" sz="1755" dirty="0" smtClean="0">
                          <a:latin typeface="微软雅黑" panose="020B0503020204020204" pitchFamily="34" charset="-122"/>
                          <a:ea typeface="微软雅黑" panose="020B0503020204020204" pitchFamily="34" charset="-122"/>
                        </a:rPr>
                        <a:t>车牌识别系统基本功能</a:t>
                      </a:r>
                      <a:endParaRPr lang="zh-CN" altLang="en-US" sz="1755" dirty="0">
                        <a:latin typeface="微软雅黑" panose="020B0503020204020204" pitchFamily="34" charset="-122"/>
                        <a:ea typeface="微软雅黑" panose="020B0503020204020204" pitchFamily="34" charset="-122"/>
                      </a:endParaRPr>
                    </a:p>
                  </a:txBody>
                  <a:tcPr marL="106919" marR="106919" marT="53459" marB="53459" anchor="ctr"/>
                </a:tc>
                <a:tc>
                  <a:txBody>
                    <a:bodyPr/>
                    <a:lstStyle/>
                    <a:p>
                      <a:pPr algn="ctr"/>
                      <a:r>
                        <a:rPr lang="zh-CN" altLang="en-US" sz="1755" dirty="0" smtClean="0">
                          <a:latin typeface="微软雅黑" panose="020B0503020204020204" pitchFamily="34" charset="-122"/>
                          <a:ea typeface="微软雅黑" panose="020B0503020204020204" pitchFamily="34" charset="-122"/>
                        </a:rPr>
                        <a:t>车牌识别中心管理系统功能</a:t>
                      </a:r>
                      <a:endParaRPr lang="zh-CN" altLang="en-US" sz="1755" dirty="0">
                        <a:latin typeface="微软雅黑" panose="020B0503020204020204" pitchFamily="34" charset="-122"/>
                        <a:ea typeface="微软雅黑" panose="020B0503020204020204" pitchFamily="34" charset="-122"/>
                      </a:endParaRPr>
                    </a:p>
                  </a:txBody>
                  <a:tcPr marL="106919" marR="106919" marT="53459" marB="53459" anchor="ctr"/>
                </a:tc>
              </a:tr>
              <a:tr h="4554855">
                <a:tc>
                  <a:txBody>
                    <a:bodyPr/>
                    <a:lstStyle/>
                    <a:p>
                      <a:pPr marL="228600" lvl="0" indent="-228600" algn="l" fontAlgn="auto">
                        <a:lnSpc>
                          <a:spcPct val="120000"/>
                        </a:lnSpc>
                        <a:buFont typeface="+mj-lt"/>
                        <a:buAutoNum type="arabicPeriod"/>
                      </a:pPr>
                      <a:r>
                        <a:rPr lang="zh-CN" altLang="zh-CN" sz="1400" dirty="0" smtClean="0">
                          <a:latin typeface="微软雅黑" panose="020B0503020204020204" pitchFamily="34" charset="-122"/>
                          <a:ea typeface="微软雅黑" panose="020B0503020204020204" pitchFamily="34" charset="-122"/>
                        </a:rPr>
                        <a:t>车牌识别：车牌的识别采用车牌自动识别算法技术，可实现全天候工作。</a:t>
                      </a:r>
                      <a:endParaRPr lang="en-US" altLang="zh-CN" sz="1400" dirty="0" smtClean="0">
                        <a:latin typeface="微软雅黑" panose="020B0503020204020204" pitchFamily="34" charset="-122"/>
                        <a:ea typeface="微软雅黑" panose="020B0503020204020204" pitchFamily="34" charset="-122"/>
                      </a:endParaRPr>
                    </a:p>
                    <a:p>
                      <a:pPr marL="228600" lvl="0" indent="-228600" algn="l" fontAlgn="auto">
                        <a:lnSpc>
                          <a:spcPct val="120000"/>
                        </a:lnSpc>
                        <a:buFont typeface="+mj-lt"/>
                        <a:buAutoNum type="arabicPeriod"/>
                      </a:pPr>
                      <a:r>
                        <a:rPr lang="zh-CN" altLang="zh-CN" sz="1400" dirty="0" smtClean="0">
                          <a:latin typeface="微软雅黑" panose="020B0503020204020204" pitchFamily="34" charset="-122"/>
                          <a:ea typeface="微软雅黑" panose="020B0503020204020204" pitchFamily="34" charset="-122"/>
                        </a:rPr>
                        <a:t>车辆出入数据存储归档</a:t>
                      </a:r>
                      <a:r>
                        <a:rPr lang="zh-CN" altLang="en-US" sz="1400" dirty="0" smtClean="0">
                          <a:latin typeface="微软雅黑" panose="020B0503020204020204" pitchFamily="34" charset="-122"/>
                          <a:ea typeface="微软雅黑" panose="020B0503020204020204" pitchFamily="34" charset="-122"/>
                        </a:rPr>
                        <a:t>。</a:t>
                      </a:r>
                      <a:endParaRPr lang="zh-CN" altLang="zh-CN" sz="1400" dirty="0" smtClean="0">
                        <a:latin typeface="微软雅黑" panose="020B0503020204020204" pitchFamily="34" charset="-122"/>
                        <a:ea typeface="微软雅黑" panose="020B0503020204020204" pitchFamily="34" charset="-122"/>
                      </a:endParaRPr>
                    </a:p>
                    <a:p>
                      <a:pPr marL="228600" lvl="0" indent="-228600" algn="l" fontAlgn="auto">
                        <a:lnSpc>
                          <a:spcPct val="120000"/>
                        </a:lnSpc>
                        <a:buFont typeface="+mj-lt"/>
                        <a:buAutoNum type="arabicPeriod"/>
                      </a:pPr>
                      <a:r>
                        <a:rPr lang="zh-CN" altLang="zh-CN" sz="1400" dirty="0" smtClean="0">
                          <a:latin typeface="微软雅黑" panose="020B0503020204020204" pitchFamily="34" charset="-122"/>
                          <a:ea typeface="微软雅黑" panose="020B0503020204020204" pitchFamily="34" charset="-122"/>
                        </a:rPr>
                        <a:t>车牌号码自动比对功能，通过数据库的查询，对车牌号码进行比对，分类处理</a:t>
                      </a:r>
                      <a:r>
                        <a:rPr lang="zh-CN" altLang="en-US" sz="1400" dirty="0" smtClean="0">
                          <a:latin typeface="微软雅黑" panose="020B0503020204020204" pitchFamily="34" charset="-122"/>
                          <a:ea typeface="微软雅黑" panose="020B0503020204020204" pitchFamily="34" charset="-122"/>
                        </a:rPr>
                        <a:t>。</a:t>
                      </a:r>
                      <a:endParaRPr lang="zh-CN" altLang="zh-CN" sz="1400" dirty="0" smtClean="0">
                        <a:latin typeface="微软雅黑" panose="020B0503020204020204" pitchFamily="34" charset="-122"/>
                        <a:ea typeface="微软雅黑" panose="020B0503020204020204" pitchFamily="34" charset="-122"/>
                      </a:endParaRPr>
                    </a:p>
                    <a:p>
                      <a:pPr marL="228600" lvl="0" indent="-228600" algn="l" fontAlgn="auto">
                        <a:lnSpc>
                          <a:spcPct val="120000"/>
                        </a:lnSpc>
                        <a:buFont typeface="+mj-lt"/>
                        <a:buAutoNum type="arabicPeriod"/>
                      </a:pPr>
                      <a:r>
                        <a:rPr lang="zh-CN" altLang="zh-CN" sz="1400" dirty="0" smtClean="0">
                          <a:latin typeface="微软雅黑" panose="020B0503020204020204" pitchFamily="34" charset="-122"/>
                          <a:ea typeface="微软雅黑" panose="020B0503020204020204" pitchFamily="34" charset="-122"/>
                        </a:rPr>
                        <a:t>支持临时计费车，月租车，储值车，免费车四类车。</a:t>
                      </a:r>
                      <a:endParaRPr lang="zh-CN" altLang="zh-CN" sz="1400" dirty="0" smtClean="0">
                        <a:latin typeface="微软雅黑" panose="020B0503020204020204" pitchFamily="34" charset="-122"/>
                        <a:ea typeface="微软雅黑" panose="020B0503020204020204" pitchFamily="34" charset="-122"/>
                      </a:endParaRPr>
                    </a:p>
                    <a:p>
                      <a:pPr marL="228600" lvl="0" indent="-228600" algn="l" fontAlgn="auto">
                        <a:lnSpc>
                          <a:spcPct val="120000"/>
                        </a:lnSpc>
                        <a:buFont typeface="+mj-lt"/>
                        <a:buAutoNum type="arabicPeriod"/>
                      </a:pPr>
                      <a:r>
                        <a:rPr lang="zh-CN" altLang="zh-CN" sz="1400" dirty="0" smtClean="0">
                          <a:latin typeface="微软雅黑" panose="020B0503020204020204" pitchFamily="34" charset="-122"/>
                          <a:ea typeface="微软雅黑" panose="020B0503020204020204" pitchFamily="34" charset="-122"/>
                        </a:rPr>
                        <a:t>车牌查询：可进行包括</a:t>
                      </a:r>
                      <a:endParaRPr lang="en-US" altLang="zh-CN" sz="1400" dirty="0" smtClean="0">
                        <a:latin typeface="微软雅黑" panose="020B0503020204020204" pitchFamily="34" charset="-122"/>
                        <a:ea typeface="微软雅黑" panose="020B0503020204020204" pitchFamily="34" charset="-122"/>
                      </a:endParaRPr>
                    </a:p>
                    <a:p>
                      <a:pPr marL="685800" lvl="1" indent="-228600" algn="l" fontAlgn="auto">
                        <a:lnSpc>
                          <a:spcPct val="120000"/>
                        </a:lnSpc>
                        <a:buFont typeface="+mj-ea"/>
                        <a:buAutoNum type="arabicPeriod"/>
                      </a:pPr>
                      <a:r>
                        <a:rPr lang="zh-CN" altLang="zh-CN" sz="1400" dirty="0" smtClean="0">
                          <a:latin typeface="微软雅黑" panose="020B0503020204020204" pitchFamily="34" charset="-122"/>
                          <a:ea typeface="微软雅黑" panose="020B0503020204020204" pitchFamily="34" charset="-122"/>
                        </a:rPr>
                        <a:t>按出入时间查询；</a:t>
                      </a:r>
                      <a:endParaRPr lang="en-US" altLang="zh-CN" sz="1400" dirty="0" smtClean="0">
                        <a:latin typeface="微软雅黑" panose="020B0503020204020204" pitchFamily="34" charset="-122"/>
                        <a:ea typeface="微软雅黑" panose="020B0503020204020204" pitchFamily="34" charset="-122"/>
                      </a:endParaRPr>
                    </a:p>
                    <a:p>
                      <a:pPr marL="685800" lvl="1" indent="-228600" algn="l" fontAlgn="auto">
                        <a:lnSpc>
                          <a:spcPct val="120000"/>
                        </a:lnSpc>
                        <a:buFont typeface="+mj-ea"/>
                        <a:buAutoNum type="arabicPeriod"/>
                      </a:pPr>
                      <a:r>
                        <a:rPr lang="zh-CN" altLang="zh-CN" sz="1400" dirty="0" smtClean="0">
                          <a:latin typeface="微软雅黑" panose="020B0503020204020204" pitchFamily="34" charset="-122"/>
                          <a:ea typeface="微软雅黑" panose="020B0503020204020204" pitchFamily="34" charset="-122"/>
                        </a:rPr>
                        <a:t>按出入地点查询；</a:t>
                      </a:r>
                      <a:endParaRPr lang="en-US" altLang="zh-CN" sz="1400" dirty="0" smtClean="0">
                        <a:latin typeface="微软雅黑" panose="020B0503020204020204" pitchFamily="34" charset="-122"/>
                        <a:ea typeface="微软雅黑" panose="020B0503020204020204" pitchFamily="34" charset="-122"/>
                      </a:endParaRPr>
                    </a:p>
                    <a:p>
                      <a:pPr marL="685800" lvl="1" indent="-228600" algn="l" fontAlgn="auto">
                        <a:lnSpc>
                          <a:spcPct val="120000"/>
                        </a:lnSpc>
                        <a:buFont typeface="+mj-ea"/>
                        <a:buAutoNum type="arabicPeriod"/>
                      </a:pPr>
                      <a:r>
                        <a:rPr lang="zh-CN" altLang="zh-CN" sz="1400" dirty="0" smtClean="0">
                          <a:latin typeface="微软雅黑" panose="020B0503020204020204" pitchFamily="34" charset="-122"/>
                          <a:ea typeface="微软雅黑" panose="020B0503020204020204" pitchFamily="34" charset="-122"/>
                        </a:rPr>
                        <a:t>按车辆车牌号查询等各种查询条件的模糊查询</a:t>
                      </a:r>
                      <a:r>
                        <a:rPr lang="zh-CN" altLang="en-US" sz="1400" dirty="0" smtClean="0">
                          <a:latin typeface="微软雅黑" panose="020B0503020204020204" pitchFamily="34" charset="-122"/>
                          <a:ea typeface="微软雅黑" panose="020B0503020204020204" pitchFamily="34" charset="-122"/>
                        </a:rPr>
                        <a:t>。</a:t>
                      </a:r>
                      <a:endParaRPr lang="zh-CN" altLang="zh-CN" sz="1400" dirty="0" smtClean="0">
                        <a:latin typeface="微软雅黑" panose="020B0503020204020204" pitchFamily="34" charset="-122"/>
                        <a:ea typeface="微软雅黑" panose="020B0503020204020204" pitchFamily="34" charset="-122"/>
                      </a:endParaRPr>
                    </a:p>
                    <a:p>
                      <a:pPr marL="228600" lvl="0" indent="-228600" algn="l" fontAlgn="auto">
                        <a:lnSpc>
                          <a:spcPct val="120000"/>
                        </a:lnSpc>
                        <a:buFont typeface="+mj-lt"/>
                        <a:buAutoNum type="arabicPeriod"/>
                      </a:pPr>
                      <a:r>
                        <a:rPr lang="zh-CN" altLang="zh-CN" sz="1400" dirty="0" smtClean="0">
                          <a:latin typeface="微软雅黑" panose="020B0503020204020204" pitchFamily="34" charset="-122"/>
                          <a:ea typeface="微软雅黑" panose="020B0503020204020204" pitchFamily="34" charset="-122"/>
                        </a:rPr>
                        <a:t>车流统计功能：对任意时段任意方向出入车辆进行统计，生成统计报表</a:t>
                      </a:r>
                      <a:r>
                        <a:rPr lang="zh-CN" altLang="en-US" sz="1400" dirty="0" smtClean="0">
                          <a:latin typeface="微软雅黑" panose="020B0503020204020204" pitchFamily="34" charset="-122"/>
                          <a:ea typeface="微软雅黑" panose="020B0503020204020204" pitchFamily="34" charset="-122"/>
                        </a:rPr>
                        <a:t>。</a:t>
                      </a:r>
                      <a:endParaRPr lang="zh-CN" altLang="zh-CN" sz="1400" dirty="0" smtClean="0">
                        <a:latin typeface="微软雅黑" panose="020B0503020204020204" pitchFamily="34" charset="-122"/>
                        <a:ea typeface="微软雅黑" panose="020B0503020204020204" pitchFamily="34" charset="-122"/>
                      </a:endParaRPr>
                    </a:p>
                    <a:p>
                      <a:pPr marL="228600" lvl="0" indent="-228600" algn="l" fontAlgn="auto">
                        <a:lnSpc>
                          <a:spcPct val="120000"/>
                        </a:lnSpc>
                        <a:buFont typeface="+mj-lt"/>
                        <a:buAutoNum type="arabicPeriod"/>
                      </a:pPr>
                      <a:r>
                        <a:rPr lang="zh-CN" altLang="zh-CN" sz="1400" dirty="0" smtClean="0">
                          <a:latin typeface="微软雅黑" panose="020B0503020204020204" pitchFamily="34" charset="-122"/>
                          <a:ea typeface="微软雅黑" panose="020B0503020204020204" pitchFamily="34" charset="-122"/>
                        </a:rPr>
                        <a:t>打印数据清单或查询结果清单</a:t>
                      </a:r>
                      <a:r>
                        <a:rPr lang="zh-CN" altLang="en-US" sz="1400" dirty="0" smtClean="0">
                          <a:latin typeface="微软雅黑" panose="020B0503020204020204" pitchFamily="34" charset="-122"/>
                          <a:ea typeface="微软雅黑" panose="020B0503020204020204" pitchFamily="34" charset="-122"/>
                        </a:rPr>
                        <a:t>。</a:t>
                      </a:r>
                      <a:endParaRPr lang="zh-CN" altLang="zh-CN" sz="1400" dirty="0" smtClean="0">
                        <a:latin typeface="微软雅黑" panose="020B0503020204020204" pitchFamily="34" charset="-122"/>
                        <a:ea typeface="微软雅黑" panose="020B0503020204020204" pitchFamily="34" charset="-122"/>
                      </a:endParaRPr>
                    </a:p>
                    <a:p>
                      <a:pPr marL="228600" lvl="0" indent="-228600" algn="l" fontAlgn="auto">
                        <a:lnSpc>
                          <a:spcPct val="120000"/>
                        </a:lnSpc>
                        <a:buFont typeface="+mj-lt"/>
                        <a:buAutoNum type="arabicPeriod"/>
                      </a:pPr>
                      <a:r>
                        <a:rPr lang="zh-CN" altLang="zh-CN" sz="1400" dirty="0" smtClean="0">
                          <a:latin typeface="微软雅黑" panose="020B0503020204020204" pitchFamily="34" charset="-122"/>
                          <a:ea typeface="微软雅黑" panose="020B0503020204020204" pitchFamily="34" charset="-122"/>
                        </a:rPr>
                        <a:t>可外输出语音及</a:t>
                      </a:r>
                      <a:r>
                        <a:rPr lang="en-US" altLang="zh-CN" sz="1400" dirty="0" smtClean="0">
                          <a:latin typeface="微软雅黑" panose="020B0503020204020204" pitchFamily="34" charset="-122"/>
                          <a:ea typeface="微软雅黑" panose="020B0503020204020204" pitchFamily="34" charset="-122"/>
                        </a:rPr>
                        <a:t>LED</a:t>
                      </a:r>
                      <a:r>
                        <a:rPr lang="zh-CN" altLang="zh-CN" sz="1400" dirty="0" smtClean="0">
                          <a:latin typeface="微软雅黑" panose="020B0503020204020204" pitchFamily="34" charset="-122"/>
                          <a:ea typeface="微软雅黑" panose="020B0503020204020204" pitchFamily="34" charset="-122"/>
                        </a:rPr>
                        <a:t>信息显示屏（此项选配）</a:t>
                      </a:r>
                      <a:r>
                        <a:rPr lang="zh-CN" altLang="en-US" sz="1400" dirty="0" smtClean="0">
                          <a:latin typeface="微软雅黑" panose="020B0503020204020204" pitchFamily="34" charset="-122"/>
                          <a:ea typeface="微软雅黑" panose="020B0503020204020204" pitchFamily="34" charset="-122"/>
                        </a:rPr>
                        <a:t>。</a:t>
                      </a:r>
                      <a:endParaRPr lang="zh-CN" altLang="en-US" sz="1400" dirty="0" smtClean="0">
                        <a:latin typeface="微软雅黑" panose="020B0503020204020204" pitchFamily="34" charset="-122"/>
                        <a:ea typeface="微软雅黑" panose="020B0503020204020204" pitchFamily="34" charset="-122"/>
                      </a:endParaRPr>
                    </a:p>
                    <a:p>
                      <a:pPr marL="228600" lvl="0" indent="-228600" algn="l" fontAlgn="auto">
                        <a:lnSpc>
                          <a:spcPct val="120000"/>
                        </a:lnSpc>
                        <a:buFont typeface="+mj-lt"/>
                        <a:buAutoNum type="arabicPeriod"/>
                      </a:pPr>
                      <a:endParaRPr lang="zh-CN" altLang="en-US" sz="1400" dirty="0" smtClean="0">
                        <a:latin typeface="微软雅黑" panose="020B0503020204020204" pitchFamily="34" charset="-122"/>
                        <a:ea typeface="微软雅黑" panose="020B0503020204020204" pitchFamily="34" charset="-122"/>
                      </a:endParaRPr>
                    </a:p>
                    <a:p>
                      <a:pPr marL="228600" lvl="0" indent="-228600" algn="l" fontAlgn="auto">
                        <a:lnSpc>
                          <a:spcPct val="120000"/>
                        </a:lnSpc>
                        <a:buFont typeface="+mj-lt"/>
                        <a:buAutoNum type="arabicPeriod"/>
                      </a:pPr>
                      <a:endParaRPr lang="zh-CN" altLang="en-US" sz="1400" dirty="0" smtClean="0">
                        <a:latin typeface="微软雅黑" panose="020B0503020204020204" pitchFamily="34" charset="-122"/>
                        <a:ea typeface="微软雅黑" panose="020B0503020204020204" pitchFamily="34" charset="-122"/>
                      </a:endParaRPr>
                    </a:p>
                    <a:p>
                      <a:pPr marL="228600" lvl="0" indent="-228600" algn="l" fontAlgn="auto">
                        <a:lnSpc>
                          <a:spcPct val="120000"/>
                        </a:lnSpc>
                        <a:buFont typeface="+mj-lt"/>
                        <a:buAutoNum type="arabicPeriod"/>
                      </a:pPr>
                      <a:endParaRPr lang="zh-CN" altLang="zh-CN" sz="1400" dirty="0" smtClean="0">
                        <a:latin typeface="微软雅黑" panose="020B0503020204020204" pitchFamily="34" charset="-122"/>
                        <a:ea typeface="微软雅黑" panose="020B0503020204020204" pitchFamily="34" charset="-122"/>
                      </a:endParaRPr>
                    </a:p>
                    <a:p>
                      <a:pPr marL="228600" lvl="0" indent="-228600" algn="l">
                        <a:buFont typeface="+mj-lt"/>
                        <a:buAutoNum type="arabicPeriod"/>
                      </a:pPr>
                      <a:endParaRPr lang="zh-CN" altLang="zh-CN" sz="1400" dirty="0" smtClean="0">
                        <a:latin typeface="微软雅黑" panose="020B0503020204020204" pitchFamily="34" charset="-122"/>
                        <a:ea typeface="微软雅黑" panose="020B0503020204020204" pitchFamily="34" charset="-122"/>
                      </a:endParaRPr>
                    </a:p>
                  </a:txBody>
                  <a:tcPr marL="106919" marR="106919" marT="53459" marB="53459" anchor="ctr"/>
                </a:tc>
                <a:tc>
                  <a:txBody>
                    <a:bodyPr/>
                    <a:lstStyle/>
                    <a:p>
                      <a:pPr marL="228600" lvl="0" indent="-228600" algn="l" fontAlgn="auto">
                        <a:lnSpc>
                          <a:spcPct val="120000"/>
                        </a:lnSpc>
                        <a:buFont typeface="+mj-lt"/>
                        <a:buAutoNum type="arabicPeriod"/>
                      </a:pPr>
                      <a:r>
                        <a:rPr lang="zh-CN" altLang="zh-CN" sz="1400" dirty="0" smtClean="0">
                          <a:latin typeface="微软雅黑" panose="020B0503020204020204" pitchFamily="34" charset="-122"/>
                          <a:ea typeface="微软雅黑" panose="020B0503020204020204" pitchFamily="34" charset="-122"/>
                        </a:rPr>
                        <a:t>车场管理</a:t>
                      </a:r>
                      <a:r>
                        <a:rPr lang="en-US" altLang="zh-CN" sz="1400" dirty="0" smtClean="0">
                          <a:latin typeface="微软雅黑" panose="020B0503020204020204" pitchFamily="34" charset="-122"/>
                          <a:ea typeface="微软雅黑" panose="020B0503020204020204" pitchFamily="34" charset="-122"/>
                        </a:rPr>
                        <a:t>-</a:t>
                      </a:r>
                      <a:r>
                        <a:rPr lang="zh-CN" altLang="zh-CN" sz="1400" dirty="0" smtClean="0">
                          <a:latin typeface="微软雅黑" panose="020B0503020204020204" pitchFamily="34" charset="-122"/>
                          <a:ea typeface="微软雅黑" panose="020B0503020204020204" pitchFamily="34" charset="-122"/>
                        </a:rPr>
                        <a:t>包含车场名称定义，车位数目管理，车场编号</a:t>
                      </a:r>
                      <a:r>
                        <a:rPr lang="zh-CN" altLang="en-US" sz="1400" dirty="0" smtClean="0">
                          <a:latin typeface="微软雅黑" panose="020B0503020204020204" pitchFamily="34" charset="-122"/>
                          <a:ea typeface="微软雅黑" panose="020B0503020204020204" pitchFamily="34" charset="-122"/>
                        </a:rPr>
                        <a:t>（</a:t>
                      </a:r>
                      <a:r>
                        <a:rPr lang="zh-CN" altLang="zh-CN" sz="1400" dirty="0" smtClean="0">
                          <a:latin typeface="微软雅黑" panose="020B0503020204020204" pitchFamily="34" charset="-122"/>
                          <a:ea typeface="微软雅黑" panose="020B0503020204020204" pitchFamily="34" charset="-122"/>
                        </a:rPr>
                        <a:t>可增加，修改</a:t>
                      </a:r>
                      <a:r>
                        <a:rPr lang="zh-CN" altLang="en-US" sz="1400" dirty="0" smtClean="0">
                          <a:latin typeface="微软雅黑" panose="020B0503020204020204" pitchFamily="34" charset="-122"/>
                          <a:ea typeface="微软雅黑" panose="020B0503020204020204" pitchFamily="34" charset="-122"/>
                        </a:rPr>
                        <a:t>）。</a:t>
                      </a:r>
                      <a:endParaRPr lang="en-US" altLang="zh-CN" sz="1400" dirty="0" smtClean="0">
                        <a:latin typeface="微软雅黑" panose="020B0503020204020204" pitchFamily="34" charset="-122"/>
                        <a:ea typeface="微软雅黑" panose="020B0503020204020204" pitchFamily="34" charset="-122"/>
                      </a:endParaRPr>
                    </a:p>
                    <a:p>
                      <a:pPr marL="228600" lvl="0" indent="-228600" algn="l" fontAlgn="auto">
                        <a:lnSpc>
                          <a:spcPct val="120000"/>
                        </a:lnSpc>
                        <a:buFont typeface="+mj-lt"/>
                        <a:buAutoNum type="arabicPeriod"/>
                      </a:pPr>
                      <a:r>
                        <a:rPr lang="zh-CN" altLang="zh-CN" sz="1400" dirty="0" smtClean="0">
                          <a:latin typeface="微软雅黑" panose="020B0503020204020204" pitchFamily="34" charset="-122"/>
                          <a:ea typeface="微软雅黑" panose="020B0503020204020204" pitchFamily="34" charset="-122"/>
                        </a:rPr>
                        <a:t>用户管理</a:t>
                      </a:r>
                      <a:r>
                        <a:rPr lang="en-US" altLang="zh-CN" sz="1400" dirty="0" smtClean="0">
                          <a:latin typeface="微软雅黑" panose="020B0503020204020204" pitchFamily="34" charset="-122"/>
                          <a:ea typeface="微软雅黑" panose="020B0503020204020204" pitchFamily="34" charset="-122"/>
                        </a:rPr>
                        <a:t>-</a:t>
                      </a:r>
                      <a:r>
                        <a:rPr lang="zh-CN" altLang="zh-CN" sz="1400" dirty="0" smtClean="0">
                          <a:latin typeface="微软雅黑" panose="020B0503020204020204" pitchFamily="34" charset="-122"/>
                          <a:ea typeface="微软雅黑" panose="020B0503020204020204" pitchFamily="34" charset="-122"/>
                        </a:rPr>
                        <a:t>包含操作员权限管理，用户</a:t>
                      </a:r>
                      <a:r>
                        <a:rPr lang="en-US" altLang="zh-CN" sz="1400" dirty="0" smtClean="0">
                          <a:latin typeface="微软雅黑" panose="020B0503020204020204" pitchFamily="34" charset="-122"/>
                          <a:ea typeface="微软雅黑" panose="020B0503020204020204" pitchFamily="34" charset="-122"/>
                        </a:rPr>
                        <a:t>ID</a:t>
                      </a:r>
                      <a:r>
                        <a:rPr lang="zh-CN" altLang="zh-CN" sz="1400" dirty="0" smtClean="0">
                          <a:latin typeface="微软雅黑" panose="020B0503020204020204" pitchFamily="34" charset="-122"/>
                          <a:ea typeface="微软雅黑" panose="020B0503020204020204" pitchFamily="34" charset="-122"/>
                        </a:rPr>
                        <a:t>。</a:t>
                      </a:r>
                      <a:r>
                        <a:rPr lang="zh-CN" altLang="en-US" sz="1400" dirty="0" smtClean="0">
                          <a:latin typeface="微软雅黑" panose="020B0503020204020204" pitchFamily="34" charset="-122"/>
                          <a:ea typeface="微软雅黑" panose="020B0503020204020204" pitchFamily="34" charset="-122"/>
                        </a:rPr>
                        <a:t>（</a:t>
                      </a:r>
                      <a:r>
                        <a:rPr lang="zh-CN" altLang="zh-CN" sz="1400" dirty="0" smtClean="0">
                          <a:latin typeface="微软雅黑" panose="020B0503020204020204" pitchFamily="34" charset="-122"/>
                          <a:ea typeface="微软雅黑" panose="020B0503020204020204" pitchFamily="34" charset="-122"/>
                        </a:rPr>
                        <a:t>可增加，修改</a:t>
                      </a:r>
                      <a:r>
                        <a:rPr lang="zh-CN" altLang="en-US" sz="1400" dirty="0" smtClean="0">
                          <a:latin typeface="微软雅黑" panose="020B0503020204020204" pitchFamily="34" charset="-122"/>
                          <a:ea typeface="微软雅黑" panose="020B0503020204020204" pitchFamily="34" charset="-122"/>
                        </a:rPr>
                        <a:t>）。</a:t>
                      </a:r>
                      <a:endParaRPr lang="zh-CN" altLang="zh-CN" sz="1400" dirty="0" smtClean="0">
                        <a:latin typeface="微软雅黑" panose="020B0503020204020204" pitchFamily="34" charset="-122"/>
                        <a:ea typeface="微软雅黑" panose="020B0503020204020204" pitchFamily="34" charset="-122"/>
                      </a:endParaRPr>
                    </a:p>
                    <a:p>
                      <a:pPr marL="228600" lvl="0" indent="-228600" algn="l" fontAlgn="auto">
                        <a:lnSpc>
                          <a:spcPct val="120000"/>
                        </a:lnSpc>
                        <a:buFont typeface="+mj-lt"/>
                        <a:buAutoNum type="arabicPeriod"/>
                      </a:pPr>
                      <a:r>
                        <a:rPr lang="zh-CN" altLang="zh-CN" sz="1400" dirty="0" smtClean="0">
                          <a:latin typeface="微软雅黑" panose="020B0503020204020204" pitchFamily="34" charset="-122"/>
                          <a:ea typeface="微软雅黑" panose="020B0503020204020204" pitchFamily="34" charset="-122"/>
                        </a:rPr>
                        <a:t>系统密码修改，数据库连接设置等</a:t>
                      </a:r>
                      <a:r>
                        <a:rPr lang="zh-CN" altLang="en-US" sz="1400" dirty="0" smtClean="0">
                          <a:latin typeface="微软雅黑" panose="020B0503020204020204" pitchFamily="34" charset="-122"/>
                          <a:ea typeface="微软雅黑" panose="020B0503020204020204" pitchFamily="34" charset="-122"/>
                        </a:rPr>
                        <a:t>。</a:t>
                      </a:r>
                      <a:endParaRPr lang="zh-CN" altLang="zh-CN" sz="1400" dirty="0" smtClean="0">
                        <a:latin typeface="微软雅黑" panose="020B0503020204020204" pitchFamily="34" charset="-122"/>
                        <a:ea typeface="微软雅黑" panose="020B0503020204020204" pitchFamily="34" charset="-122"/>
                      </a:endParaRPr>
                    </a:p>
                    <a:p>
                      <a:pPr marL="228600" lvl="0" indent="-228600" algn="l" fontAlgn="auto">
                        <a:lnSpc>
                          <a:spcPct val="120000"/>
                        </a:lnSpc>
                        <a:buFont typeface="+mj-lt"/>
                        <a:buAutoNum type="arabicPeriod"/>
                      </a:pPr>
                      <a:r>
                        <a:rPr lang="zh-CN" altLang="zh-CN" sz="1400" dirty="0" smtClean="0">
                          <a:latin typeface="微软雅黑" panose="020B0503020204020204" pitchFamily="34" charset="-122"/>
                          <a:ea typeface="微软雅黑" panose="020B0503020204020204" pitchFamily="34" charset="-122"/>
                        </a:rPr>
                        <a:t>车辆管理包含三块</a:t>
                      </a:r>
                      <a:endParaRPr lang="en-US" altLang="zh-CN" sz="1400" dirty="0" smtClean="0">
                        <a:latin typeface="微软雅黑" panose="020B0503020204020204" pitchFamily="34" charset="-122"/>
                        <a:ea typeface="微软雅黑" panose="020B0503020204020204" pitchFamily="34" charset="-122"/>
                      </a:endParaRPr>
                    </a:p>
                    <a:p>
                      <a:pPr marL="685800" lvl="1" indent="-228600" algn="l" fontAlgn="auto">
                        <a:lnSpc>
                          <a:spcPct val="120000"/>
                        </a:lnSpc>
                        <a:buFont typeface="+mj-ea"/>
                        <a:buAutoNum type="arabicPeriod"/>
                      </a:pPr>
                      <a:r>
                        <a:rPr lang="zh-CN" altLang="zh-CN" sz="1400" dirty="0" smtClean="0">
                          <a:latin typeface="微软雅黑" panose="020B0503020204020204" pitchFamily="34" charset="-122"/>
                          <a:ea typeface="微软雅黑" panose="020B0503020204020204" pitchFamily="34" charset="-122"/>
                        </a:rPr>
                        <a:t>内部车辆授权</a:t>
                      </a:r>
                      <a:endParaRPr lang="en-US" altLang="zh-CN" sz="1400" dirty="0" smtClean="0">
                        <a:latin typeface="微软雅黑" panose="020B0503020204020204" pitchFamily="34" charset="-122"/>
                        <a:ea typeface="微软雅黑" panose="020B0503020204020204" pitchFamily="34" charset="-122"/>
                      </a:endParaRPr>
                    </a:p>
                    <a:p>
                      <a:pPr marL="685800" lvl="1" indent="-228600" algn="l" fontAlgn="auto">
                        <a:lnSpc>
                          <a:spcPct val="120000"/>
                        </a:lnSpc>
                        <a:buFont typeface="+mj-ea"/>
                        <a:buAutoNum type="arabicPeriod"/>
                      </a:pPr>
                      <a:r>
                        <a:rPr lang="zh-CN" altLang="zh-CN" sz="1400" dirty="0" smtClean="0">
                          <a:latin typeface="微软雅黑" panose="020B0503020204020204" pitchFamily="34" charset="-122"/>
                          <a:ea typeface="微软雅黑" panose="020B0503020204020204" pitchFamily="34" charset="-122"/>
                        </a:rPr>
                        <a:t>内部车辆充值延期</a:t>
                      </a:r>
                      <a:endParaRPr lang="en-US" altLang="zh-CN" sz="1400" dirty="0" smtClean="0">
                        <a:latin typeface="微软雅黑" panose="020B0503020204020204" pitchFamily="34" charset="-122"/>
                        <a:ea typeface="微软雅黑" panose="020B0503020204020204" pitchFamily="34" charset="-122"/>
                      </a:endParaRPr>
                    </a:p>
                    <a:p>
                      <a:pPr marL="685800" lvl="1" indent="-228600" algn="l" fontAlgn="auto">
                        <a:lnSpc>
                          <a:spcPct val="120000"/>
                        </a:lnSpc>
                        <a:buFont typeface="+mj-ea"/>
                        <a:buAutoNum type="arabicPeriod"/>
                      </a:pPr>
                      <a:r>
                        <a:rPr lang="zh-CN" altLang="zh-CN" sz="1400" dirty="0" smtClean="0">
                          <a:latin typeface="微软雅黑" panose="020B0503020204020204" pitchFamily="34" charset="-122"/>
                          <a:ea typeface="微软雅黑" panose="020B0503020204020204" pitchFamily="34" charset="-122"/>
                        </a:rPr>
                        <a:t>内部车辆注销。</a:t>
                      </a:r>
                      <a:endParaRPr lang="zh-CN" altLang="zh-CN" sz="1400" dirty="0" smtClean="0">
                        <a:latin typeface="微软雅黑" panose="020B0503020204020204" pitchFamily="34" charset="-122"/>
                        <a:ea typeface="微软雅黑" panose="020B0503020204020204" pitchFamily="34" charset="-122"/>
                      </a:endParaRPr>
                    </a:p>
                    <a:p>
                      <a:pPr marL="228600" lvl="0" indent="-228600" algn="l" fontAlgn="auto">
                        <a:lnSpc>
                          <a:spcPct val="120000"/>
                        </a:lnSpc>
                        <a:buFont typeface="+mj-lt"/>
                        <a:buAutoNum type="arabicPeriod"/>
                      </a:pPr>
                      <a:r>
                        <a:rPr lang="zh-CN" altLang="zh-CN" sz="1400" dirty="0" smtClean="0">
                          <a:latin typeface="微软雅黑" panose="020B0503020204020204" pitchFamily="34" charset="-122"/>
                          <a:ea typeface="微软雅黑" panose="020B0503020204020204" pitchFamily="34" charset="-122"/>
                        </a:rPr>
                        <a:t>报表查询包含</a:t>
                      </a:r>
                      <a:endParaRPr lang="en-US" altLang="zh-CN" sz="1400" dirty="0" smtClean="0">
                        <a:latin typeface="微软雅黑" panose="020B0503020204020204" pitchFamily="34" charset="-122"/>
                        <a:ea typeface="微软雅黑" panose="020B0503020204020204" pitchFamily="34" charset="-122"/>
                      </a:endParaRPr>
                    </a:p>
                    <a:p>
                      <a:pPr marL="685800" lvl="1" indent="-228600" algn="l" fontAlgn="auto">
                        <a:lnSpc>
                          <a:spcPct val="120000"/>
                        </a:lnSpc>
                        <a:buFont typeface="+mj-lt"/>
                        <a:buAutoNum type="arabicPeriod"/>
                      </a:pPr>
                      <a:r>
                        <a:rPr lang="zh-CN" altLang="zh-CN" sz="1400" dirty="0" smtClean="0">
                          <a:latin typeface="微软雅黑" panose="020B0503020204020204" pitchFamily="34" charset="-122"/>
                          <a:ea typeface="微软雅黑" panose="020B0503020204020204" pitchFamily="34" charset="-122"/>
                        </a:rPr>
                        <a:t>授权报表</a:t>
                      </a:r>
                      <a:endParaRPr lang="en-US" altLang="zh-CN" sz="1400" dirty="0" smtClean="0">
                        <a:latin typeface="微软雅黑" panose="020B0503020204020204" pitchFamily="34" charset="-122"/>
                        <a:ea typeface="微软雅黑" panose="020B0503020204020204" pitchFamily="34" charset="-122"/>
                      </a:endParaRPr>
                    </a:p>
                    <a:p>
                      <a:pPr marL="685800" lvl="1" indent="-228600" algn="l" fontAlgn="auto">
                        <a:lnSpc>
                          <a:spcPct val="120000"/>
                        </a:lnSpc>
                        <a:buFont typeface="+mj-lt"/>
                        <a:buAutoNum type="arabicPeriod"/>
                      </a:pPr>
                      <a:r>
                        <a:rPr lang="zh-CN" altLang="zh-CN" sz="1400" dirty="0" smtClean="0">
                          <a:latin typeface="微软雅黑" panose="020B0503020204020204" pitchFamily="34" charset="-122"/>
                          <a:ea typeface="微软雅黑" panose="020B0503020204020204" pitchFamily="34" charset="-122"/>
                        </a:rPr>
                        <a:t>车主报表</a:t>
                      </a:r>
                      <a:endParaRPr lang="en-US" altLang="zh-CN" sz="1400" dirty="0" smtClean="0">
                        <a:latin typeface="微软雅黑" panose="020B0503020204020204" pitchFamily="34" charset="-122"/>
                        <a:ea typeface="微软雅黑" panose="020B0503020204020204" pitchFamily="34" charset="-122"/>
                      </a:endParaRPr>
                    </a:p>
                    <a:p>
                      <a:pPr marL="685800" lvl="1" indent="-228600" algn="l" fontAlgn="auto">
                        <a:lnSpc>
                          <a:spcPct val="120000"/>
                        </a:lnSpc>
                        <a:buFont typeface="+mj-lt"/>
                        <a:buAutoNum type="arabicPeriod"/>
                      </a:pPr>
                      <a:r>
                        <a:rPr lang="zh-CN" altLang="zh-CN" sz="1400" dirty="0" smtClean="0">
                          <a:latin typeface="微软雅黑" panose="020B0503020204020204" pitchFamily="34" charset="-122"/>
                          <a:ea typeface="微软雅黑" panose="020B0503020204020204" pitchFamily="34" charset="-122"/>
                        </a:rPr>
                        <a:t>充值报表</a:t>
                      </a:r>
                      <a:endParaRPr lang="en-US" altLang="zh-CN" sz="1400" dirty="0" smtClean="0">
                        <a:latin typeface="微软雅黑" panose="020B0503020204020204" pitchFamily="34" charset="-122"/>
                        <a:ea typeface="微软雅黑" panose="020B0503020204020204" pitchFamily="34" charset="-122"/>
                      </a:endParaRPr>
                    </a:p>
                    <a:p>
                      <a:pPr marL="685800" lvl="1" indent="-228600" algn="l" fontAlgn="auto">
                        <a:lnSpc>
                          <a:spcPct val="120000"/>
                        </a:lnSpc>
                        <a:buFont typeface="+mj-lt"/>
                        <a:buAutoNum type="arabicPeriod"/>
                      </a:pPr>
                      <a:r>
                        <a:rPr lang="zh-CN" altLang="zh-CN" sz="1400" dirty="0" smtClean="0">
                          <a:latin typeface="微软雅黑" panose="020B0503020204020204" pitchFamily="34" charset="-122"/>
                          <a:ea typeface="微软雅黑" panose="020B0503020204020204" pitchFamily="34" charset="-122"/>
                        </a:rPr>
                        <a:t>金额报表</a:t>
                      </a:r>
                      <a:endParaRPr lang="en-US" altLang="zh-CN" sz="1400" dirty="0" smtClean="0">
                        <a:latin typeface="微软雅黑" panose="020B0503020204020204" pitchFamily="34" charset="-122"/>
                        <a:ea typeface="微软雅黑" panose="020B0503020204020204" pitchFamily="34" charset="-122"/>
                      </a:endParaRPr>
                    </a:p>
                    <a:p>
                      <a:pPr marL="685800" lvl="1" indent="-228600" algn="l" fontAlgn="auto">
                        <a:lnSpc>
                          <a:spcPct val="120000"/>
                        </a:lnSpc>
                        <a:buFont typeface="+mj-lt"/>
                        <a:buAutoNum type="arabicPeriod"/>
                      </a:pPr>
                      <a:r>
                        <a:rPr lang="zh-CN" altLang="zh-CN" sz="1400" dirty="0" smtClean="0">
                          <a:latin typeface="微软雅黑" panose="020B0503020204020204" pitchFamily="34" charset="-122"/>
                          <a:ea typeface="微软雅黑" panose="020B0503020204020204" pitchFamily="34" charset="-122"/>
                        </a:rPr>
                        <a:t>收费报表</a:t>
                      </a:r>
                      <a:endParaRPr lang="en-US" altLang="zh-CN" sz="1400" dirty="0" smtClean="0">
                        <a:latin typeface="微软雅黑" panose="020B0503020204020204" pitchFamily="34" charset="-122"/>
                        <a:ea typeface="微软雅黑" panose="020B0503020204020204" pitchFamily="34" charset="-122"/>
                      </a:endParaRPr>
                    </a:p>
                    <a:p>
                      <a:pPr marL="685800" lvl="1" indent="-228600" algn="l" fontAlgn="auto">
                        <a:lnSpc>
                          <a:spcPct val="120000"/>
                        </a:lnSpc>
                        <a:buFont typeface="+mj-lt"/>
                        <a:buAutoNum type="arabicPeriod"/>
                      </a:pPr>
                      <a:r>
                        <a:rPr lang="zh-CN" altLang="zh-CN" sz="1400" dirty="0" smtClean="0">
                          <a:latin typeface="微软雅黑" panose="020B0503020204020204" pitchFamily="34" charset="-122"/>
                          <a:ea typeface="微软雅黑" panose="020B0503020204020204" pitchFamily="34" charset="-122"/>
                        </a:rPr>
                        <a:t>出入报表</a:t>
                      </a:r>
                      <a:endParaRPr lang="en-US" altLang="zh-CN" sz="1400" dirty="0" smtClean="0">
                        <a:latin typeface="微软雅黑" panose="020B0503020204020204" pitchFamily="34" charset="-122"/>
                        <a:ea typeface="微软雅黑" panose="020B0503020204020204" pitchFamily="34" charset="-122"/>
                      </a:endParaRPr>
                    </a:p>
                    <a:p>
                      <a:pPr marL="685800" lvl="1" indent="-228600" algn="l" fontAlgn="auto">
                        <a:lnSpc>
                          <a:spcPct val="120000"/>
                        </a:lnSpc>
                        <a:buFont typeface="+mj-lt"/>
                        <a:buAutoNum type="arabicPeriod"/>
                      </a:pPr>
                      <a:r>
                        <a:rPr lang="zh-CN" altLang="zh-CN" sz="1400" dirty="0" smtClean="0">
                          <a:latin typeface="微软雅黑" panose="020B0503020204020204" pitchFamily="34" charset="-122"/>
                          <a:ea typeface="微软雅黑" panose="020B0503020204020204" pitchFamily="34" charset="-122"/>
                        </a:rPr>
                        <a:t>出入详情报表</a:t>
                      </a:r>
                      <a:endParaRPr lang="en-US" altLang="zh-CN" sz="1400" dirty="0" smtClean="0">
                        <a:latin typeface="微软雅黑" panose="020B0503020204020204" pitchFamily="34" charset="-122"/>
                        <a:ea typeface="微软雅黑" panose="020B0503020204020204" pitchFamily="34" charset="-122"/>
                      </a:endParaRPr>
                    </a:p>
                    <a:p>
                      <a:pPr marL="685800" lvl="1" indent="-228600" algn="l" fontAlgn="auto">
                        <a:lnSpc>
                          <a:spcPct val="120000"/>
                        </a:lnSpc>
                        <a:buFont typeface="+mj-lt"/>
                        <a:buAutoNum type="arabicPeriod"/>
                      </a:pPr>
                      <a:r>
                        <a:rPr lang="zh-CN" altLang="zh-CN" sz="1400" dirty="0" smtClean="0">
                          <a:latin typeface="微软雅黑" panose="020B0503020204020204" pitchFamily="34" charset="-122"/>
                          <a:ea typeface="微软雅黑" panose="020B0503020204020204" pitchFamily="34" charset="-122"/>
                        </a:rPr>
                        <a:t>车场状态</a:t>
                      </a:r>
                      <a:endParaRPr lang="zh-CN" altLang="zh-CN" sz="1400" dirty="0" smtClean="0">
                        <a:latin typeface="微软雅黑" panose="020B0503020204020204" pitchFamily="34" charset="-122"/>
                        <a:ea typeface="微软雅黑" panose="020B0503020204020204" pitchFamily="34" charset="-122"/>
                      </a:endParaRPr>
                    </a:p>
                  </a:txBody>
                  <a:tcPr marL="106919" marR="106919" marT="53459" marB="53459" anchor="ctr"/>
                </a:tc>
              </a:tr>
            </a:tbl>
          </a:graphicData>
        </a:graphic>
      </p:graphicFrame>
      <p:grpSp>
        <p:nvGrpSpPr>
          <p:cNvPr id="7" name="组合 6"/>
          <p:cNvGrpSpPr/>
          <p:nvPr/>
        </p:nvGrpSpPr>
        <p:grpSpPr>
          <a:xfrm rot="0">
            <a:off x="250222" y="605813"/>
            <a:ext cx="10080000" cy="417928"/>
            <a:chOff x="214282" y="142856"/>
            <a:chExt cx="7598078" cy="357190"/>
          </a:xfrm>
        </p:grpSpPr>
        <p:sp>
          <p:nvSpPr>
            <p:cNvPr id="10" name="TextBox 9"/>
            <p:cNvSpPr txBox="1"/>
            <p:nvPr/>
          </p:nvSpPr>
          <p:spPr>
            <a:xfrm>
              <a:off x="571472" y="142856"/>
              <a:ext cx="4792616"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教职工车辆管理系统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车牌识别系统软件功能介绍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11" name="矩形 10"/>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2" name="矩形 11"/>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3" name="直接连接符 12"/>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
          <p:cNvSpPr>
            <a:spLocks noChangeArrowheads="1"/>
          </p:cNvSpPr>
          <p:nvPr/>
        </p:nvSpPr>
        <p:spPr bwMode="auto">
          <a:xfrm>
            <a:off x="643826" y="1254050"/>
            <a:ext cx="9094260" cy="114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zh-CN" sz="1520" dirty="0">
                <a:latin typeface="华文行楷" panose="02010800040101010101" pitchFamily="2" charset="-122"/>
                <a:ea typeface="方正兰亭黑_GBK" panose="02000000000000000000" pitchFamily="2" charset="-122"/>
              </a:rPr>
              <a:t>        </a:t>
            </a:r>
            <a:r>
              <a:rPr lang="zh-CN" altLang="zh-CN" sz="1520" dirty="0" smtClean="0">
                <a:latin typeface="华文行楷" panose="02010800040101010101" pitchFamily="2" charset="-122"/>
                <a:ea typeface="方正兰亭黑_GBK" panose="02000000000000000000" pitchFamily="2" charset="-122"/>
              </a:rPr>
              <a:t>一</a:t>
            </a:r>
            <a:r>
              <a:rPr lang="zh-CN" altLang="zh-CN" sz="1520" dirty="0">
                <a:latin typeface="华文行楷" panose="02010800040101010101" pitchFamily="2" charset="-122"/>
                <a:ea typeface="方正兰亭黑_GBK" panose="02000000000000000000" pitchFamily="2" charset="-122"/>
              </a:rPr>
              <a:t>卡通系统包括：一卡通综合管理平台、门禁系统、考勤系统、图书馆通道管理系统及停车场管理系统，以上设备均使用统一的数据库进行数据管理及维护，方便用户操作及维护人员对整个系统的日常维护。</a:t>
            </a:r>
            <a:endParaRPr lang="zh-CN" altLang="zh-CN" sz="1520" dirty="0">
              <a:latin typeface="华文行楷" panose="02010800040101010101" pitchFamily="2" charset="-122"/>
              <a:ea typeface="方正兰亭黑_GBK" panose="02000000000000000000" pitchFamily="2" charset="-122"/>
            </a:endParaRPr>
          </a:p>
          <a:p>
            <a:pPr>
              <a:lnSpc>
                <a:spcPct val="150000"/>
              </a:lnSpc>
            </a:pPr>
            <a:r>
              <a:rPr lang="en-US" altLang="zh-CN" sz="1520" dirty="0" smtClean="0">
                <a:latin typeface="华文行楷" panose="02010800040101010101" pitchFamily="2" charset="-122"/>
                <a:ea typeface="方正兰亭黑_GBK" panose="02000000000000000000" pitchFamily="2" charset="-122"/>
              </a:rPr>
              <a:t>         </a:t>
            </a:r>
            <a:r>
              <a:rPr lang="zh-CN" altLang="zh-CN" sz="1520" dirty="0" smtClean="0">
                <a:latin typeface="华文行楷" panose="02010800040101010101" pitchFamily="2" charset="-122"/>
                <a:ea typeface="方正兰亭黑_GBK" panose="02000000000000000000" pitchFamily="2" charset="-122"/>
              </a:rPr>
              <a:t>在</a:t>
            </a:r>
            <a:r>
              <a:rPr lang="zh-CN" altLang="zh-CN" sz="1520" dirty="0">
                <a:latin typeface="华文行楷" panose="02010800040101010101" pitchFamily="2" charset="-122"/>
                <a:ea typeface="方正兰亭黑_GBK" panose="02000000000000000000" pitchFamily="2" charset="-122"/>
              </a:rPr>
              <a:t>智慧新校园中，一卡通的使用提高了学校现代化教学程度，为学校管理带来了高效、方便与安全。</a:t>
            </a:r>
            <a:endParaRPr lang="zh-CN" altLang="zh-CN" sz="1520" dirty="0">
              <a:latin typeface="华文行楷" panose="02010800040101010101" pitchFamily="2" charset="-122"/>
              <a:ea typeface="方正兰亭黑_GBK" panose="02000000000000000000" pitchFamily="2" charset="-122"/>
            </a:endParaRPr>
          </a:p>
        </p:txBody>
      </p:sp>
      <p:grpSp>
        <p:nvGrpSpPr>
          <p:cNvPr id="10" name="组合 9"/>
          <p:cNvGrpSpPr/>
          <p:nvPr/>
        </p:nvGrpSpPr>
        <p:grpSpPr>
          <a:xfrm rot="0">
            <a:off x="250222" y="605813"/>
            <a:ext cx="10080000" cy="417928"/>
            <a:chOff x="214282" y="142856"/>
            <a:chExt cx="7598078" cy="357190"/>
          </a:xfrm>
        </p:grpSpPr>
        <p:sp>
          <p:nvSpPr>
            <p:cNvPr id="14" name="TextBox 13"/>
            <p:cNvSpPr txBox="1"/>
            <p:nvPr/>
          </p:nvSpPr>
          <p:spPr>
            <a:xfrm>
              <a:off x="571472" y="142856"/>
              <a:ext cx="6808840"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智慧校园案例分享</a:t>
              </a:r>
              <a:endPar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矩形 14"/>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6" name="矩形 15"/>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7" name="直接连接符 16"/>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485251" y="2736308"/>
            <a:ext cx="4715106" cy="4474317"/>
            <a:chOff x="395175" y="1848336"/>
            <a:chExt cx="4032448" cy="3826520"/>
          </a:xfrm>
        </p:grpSpPr>
        <p:pic>
          <p:nvPicPr>
            <p:cNvPr id="18" name="Picture 3" descr="C:\Users\Administrator\Desktop\01.png"/>
            <p:cNvPicPr>
              <a:picLocks noChangeAspect="1" noChangeArrowheads="1"/>
            </p:cNvPicPr>
            <p:nvPr/>
          </p:nvPicPr>
          <p:blipFill rotWithShape="1">
            <a:blip r:embed="rId1">
              <a:extLst>
                <a:ext uri="{28A0092B-C50C-407E-A947-70E740481C1C}">
                  <a14:useLocalDpi xmlns:a14="http://schemas.microsoft.com/office/drawing/2010/main" val="0"/>
                </a:ext>
              </a:extLst>
            </a:blip>
            <a:srcRect l="30143" t="23898" r="30123" b="10118"/>
            <a:stretch>
              <a:fillRect/>
            </a:stretch>
          </p:blipFill>
          <p:spPr bwMode="auto">
            <a:xfrm>
              <a:off x="395175" y="1848336"/>
              <a:ext cx="4032448" cy="38265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istrator\Desktop\修改图片\学校.jpg学校"/>
            <p:cNvPicPr>
              <a:picLocks noChangeAspect="1" noChangeArrowheads="1"/>
            </p:cNvPicPr>
            <p:nvPr/>
          </p:nvPicPr>
          <p:blipFill>
            <a:blip r:embed="rId2"/>
            <a:srcRect/>
            <a:stretch>
              <a:fillRect/>
            </a:stretch>
          </p:blipFill>
          <p:spPr bwMode="auto">
            <a:xfrm>
              <a:off x="622505" y="2065506"/>
              <a:ext cx="3522980" cy="20885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组合 1"/>
          <p:cNvGrpSpPr/>
          <p:nvPr/>
        </p:nvGrpSpPr>
        <p:grpSpPr>
          <a:xfrm>
            <a:off x="5177181" y="3424375"/>
            <a:ext cx="5174876" cy="3447549"/>
            <a:chOff x="4572000" y="2594327"/>
            <a:chExt cx="4248472" cy="2808466"/>
          </a:xfrm>
        </p:grpSpPr>
        <p:pic>
          <p:nvPicPr>
            <p:cNvPr id="20" name="Picture 3" descr="C:\Users\Administrator\Desktop\03.png"/>
            <p:cNvPicPr>
              <a:picLocks noChangeAspect="1" noChangeArrowheads="1"/>
            </p:cNvPicPr>
            <p:nvPr/>
          </p:nvPicPr>
          <p:blipFill rotWithShape="1">
            <a:blip r:embed="rId3">
              <a:extLst>
                <a:ext uri="{28A0092B-C50C-407E-A947-70E740481C1C}">
                  <a14:useLocalDpi xmlns:a14="http://schemas.microsoft.com/office/drawing/2010/main" val="0"/>
                </a:ext>
              </a:extLst>
            </a:blip>
            <a:srcRect l="45571" t="39500" r="15452" b="15778"/>
            <a:stretch>
              <a:fillRect/>
            </a:stretch>
          </p:blipFill>
          <p:spPr bwMode="auto">
            <a:xfrm>
              <a:off x="4572000" y="2594327"/>
              <a:ext cx="4248472" cy="2808466"/>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0" descr="D:\Users\Desktop\通道闸机\沈阳大学\02.jpg"/>
            <p:cNvPicPr/>
            <p:nvPr/>
          </p:nvPicPr>
          <p:blipFill rotWithShape="1">
            <a:blip r:embed="rId4" cstate="print">
              <a:extLst>
                <a:ext uri="{28A0092B-C50C-407E-A947-70E740481C1C}">
                  <a14:useLocalDpi xmlns:a14="http://schemas.microsoft.com/office/drawing/2010/main" val="0"/>
                </a:ext>
              </a:extLst>
            </a:blip>
            <a:srcRect b="9183"/>
            <a:stretch>
              <a:fillRect/>
            </a:stretch>
          </p:blipFill>
          <p:spPr bwMode="auto">
            <a:xfrm>
              <a:off x="5120993" y="2813273"/>
              <a:ext cx="3195421" cy="2002904"/>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示 4"/>
          <p:cNvGraphicFramePr/>
          <p:nvPr/>
        </p:nvGraphicFramePr>
        <p:xfrm>
          <a:off x="751749" y="2005093"/>
          <a:ext cx="8620211" cy="362052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8" name="组合 7"/>
          <p:cNvGrpSpPr/>
          <p:nvPr/>
        </p:nvGrpSpPr>
        <p:grpSpPr>
          <a:xfrm rot="0">
            <a:off x="250222" y="605813"/>
            <a:ext cx="10080000" cy="417928"/>
            <a:chOff x="214282" y="142856"/>
            <a:chExt cx="7598078" cy="357190"/>
          </a:xfrm>
        </p:grpSpPr>
        <p:sp>
          <p:nvSpPr>
            <p:cNvPr id="11" name="TextBox 10"/>
            <p:cNvSpPr txBox="1"/>
            <p:nvPr/>
          </p:nvSpPr>
          <p:spPr>
            <a:xfrm>
              <a:off x="571472" y="142856"/>
              <a:ext cx="4792616"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教职工车辆管理系统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蓝牙识别车辆管理系统</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12" name="矩形 11"/>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3" name="矩形 12"/>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4" name="直接连接符 13"/>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6" name="矩形 15"/>
          <p:cNvSpPr/>
          <p:nvPr/>
        </p:nvSpPr>
        <p:spPr>
          <a:xfrm>
            <a:off x="4313638" y="4109241"/>
            <a:ext cx="5286166" cy="289306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228600" lvl="0" indent="-228600" algn="just" fontAlgn="auto">
              <a:lnSpc>
                <a:spcPct val="120000"/>
              </a:lnSpc>
              <a:buFont typeface="+mj-lt"/>
              <a:buAutoNum type="arabicPeriod"/>
            </a:pPr>
            <a:r>
              <a:rPr lang="zh-CN" altLang="zh-CN" sz="1520" dirty="0" smtClean="0">
                <a:latin typeface="微软雅黑" panose="020B0503020204020204" pitchFamily="34" charset="-122"/>
                <a:ea typeface="微软雅黑" panose="020B0503020204020204" pitchFamily="34" charset="-122"/>
              </a:rPr>
              <a:t>光</a:t>
            </a:r>
            <a:r>
              <a:rPr lang="zh-CN" altLang="zh-CN" sz="1520" dirty="0">
                <a:latin typeface="微软雅黑" panose="020B0503020204020204" pitchFamily="34" charset="-122"/>
                <a:ea typeface="微软雅黑" panose="020B0503020204020204" pitchFamily="34" charset="-122"/>
              </a:rPr>
              <a:t>激励、</a:t>
            </a:r>
            <a:r>
              <a:rPr lang="en-US" altLang="zh-CN" sz="1520" dirty="0">
                <a:latin typeface="微软雅黑" panose="020B0503020204020204" pitchFamily="34" charset="-122"/>
                <a:ea typeface="微软雅黑" panose="020B0503020204020204" pitchFamily="34" charset="-122"/>
              </a:rPr>
              <a:t>CDMA</a:t>
            </a:r>
            <a:r>
              <a:rPr lang="zh-CN" altLang="zh-CN" sz="1520" dirty="0">
                <a:latin typeface="微软雅黑" panose="020B0503020204020204" pitchFamily="34" charset="-122"/>
                <a:ea typeface="微软雅黑" panose="020B0503020204020204" pitchFamily="34" charset="-122"/>
              </a:rPr>
              <a:t>、休眠唤醒、蓝牙通信高新技术结晶</a:t>
            </a:r>
            <a:endParaRPr lang="zh-CN" altLang="zh-CN" sz="1520" dirty="0">
              <a:latin typeface="微软雅黑" panose="020B0503020204020204" pitchFamily="34" charset="-122"/>
              <a:ea typeface="微软雅黑" panose="020B0503020204020204" pitchFamily="34" charset="-122"/>
            </a:endParaRPr>
          </a:p>
          <a:p>
            <a:pPr marL="228600" lvl="0" indent="-228600" algn="just" fontAlgn="auto">
              <a:lnSpc>
                <a:spcPct val="120000"/>
              </a:lnSpc>
              <a:buFont typeface="+mj-lt"/>
              <a:buAutoNum type="arabicPeriod"/>
            </a:pPr>
            <a:r>
              <a:rPr lang="zh-CN" altLang="zh-CN" sz="1520" dirty="0">
                <a:latin typeface="微软雅黑" panose="020B0503020204020204" pitchFamily="34" charset="-122"/>
                <a:ea typeface="微软雅黑" panose="020B0503020204020204" pitchFamily="34" charset="-122"/>
              </a:rPr>
              <a:t>读卡速度</a:t>
            </a:r>
            <a:r>
              <a:rPr lang="zh-CN" altLang="zh-CN" sz="1520" dirty="0" smtClean="0">
                <a:latin typeface="微软雅黑" panose="020B0503020204020204" pitchFamily="34" charset="-122"/>
                <a:ea typeface="微软雅黑" panose="020B0503020204020204" pitchFamily="34" charset="-122"/>
              </a:rPr>
              <a:t>快</a:t>
            </a:r>
            <a:r>
              <a:rPr lang="zh-CN" altLang="en-US" sz="1520" dirty="0">
                <a:latin typeface="微软雅黑" panose="020B0503020204020204" pitchFamily="34" charset="-122"/>
                <a:ea typeface="微软雅黑" panose="020B0503020204020204" pitchFamily="34" charset="-122"/>
              </a:rPr>
              <a:t>、</a:t>
            </a:r>
            <a:r>
              <a:rPr lang="zh-CN" altLang="zh-CN" sz="1520" dirty="0" smtClean="0">
                <a:latin typeface="微软雅黑" panose="020B0503020204020204" pitchFamily="34" charset="-122"/>
                <a:ea typeface="微软雅黑" panose="020B0503020204020204" pitchFamily="34" charset="-122"/>
              </a:rPr>
              <a:t>距离远</a:t>
            </a:r>
            <a:r>
              <a:rPr lang="zh-CN" altLang="en-US" sz="1520" dirty="0" smtClean="0">
                <a:latin typeface="微软雅黑" panose="020B0503020204020204" pitchFamily="34" charset="-122"/>
                <a:ea typeface="微软雅黑" panose="020B0503020204020204" pitchFamily="34" charset="-122"/>
              </a:rPr>
              <a:t>、</a:t>
            </a:r>
            <a:r>
              <a:rPr lang="zh-CN" altLang="zh-CN" sz="1520" dirty="0" smtClean="0">
                <a:latin typeface="微软雅黑" panose="020B0503020204020204" pitchFamily="34" charset="-122"/>
                <a:ea typeface="微软雅黑" panose="020B0503020204020204" pitchFamily="34" charset="-122"/>
              </a:rPr>
              <a:t>方向性</a:t>
            </a:r>
            <a:r>
              <a:rPr lang="zh-CN" altLang="en-US" sz="1520" dirty="0" smtClean="0">
                <a:latin typeface="微软雅黑" panose="020B0503020204020204" pitchFamily="34" charset="-122"/>
                <a:ea typeface="微软雅黑" panose="020B0503020204020204" pitchFamily="34" charset="-122"/>
              </a:rPr>
              <a:t>强（</a:t>
            </a:r>
            <a:r>
              <a:rPr lang="zh-CN" altLang="zh-CN" sz="1520" dirty="0" smtClean="0">
                <a:latin typeface="微软雅黑" panose="020B0503020204020204" pitchFamily="34" charset="-122"/>
                <a:ea typeface="微软雅黑" panose="020B0503020204020204" pitchFamily="34" charset="-122"/>
              </a:rPr>
              <a:t>读卡</a:t>
            </a:r>
            <a:r>
              <a:rPr lang="zh-CN" altLang="zh-CN" sz="1520" dirty="0">
                <a:latin typeface="微软雅黑" panose="020B0503020204020204" pitchFamily="34" charset="-122"/>
                <a:ea typeface="微软雅黑" panose="020B0503020204020204" pitchFamily="34" charset="-122"/>
              </a:rPr>
              <a:t>距离可控制</a:t>
            </a:r>
            <a:r>
              <a:rPr lang="en-US" altLang="zh-CN" sz="1520" dirty="0">
                <a:latin typeface="微软雅黑" panose="020B0503020204020204" pitchFamily="34" charset="-122"/>
                <a:ea typeface="微软雅黑" panose="020B0503020204020204" pitchFamily="34" charset="-122"/>
              </a:rPr>
              <a:t>(1-20</a:t>
            </a:r>
            <a:r>
              <a:rPr lang="zh-CN" altLang="zh-CN" sz="1520" dirty="0">
                <a:latin typeface="微软雅黑" panose="020B0503020204020204" pitchFamily="34" charset="-122"/>
                <a:ea typeface="微软雅黑" panose="020B0503020204020204" pitchFamily="34" charset="-122"/>
              </a:rPr>
              <a:t>米、可</a:t>
            </a:r>
            <a:r>
              <a:rPr lang="zh-CN" altLang="zh-CN" sz="1520" dirty="0" smtClean="0">
                <a:latin typeface="微软雅黑" panose="020B0503020204020204" pitchFamily="34" charset="-122"/>
                <a:ea typeface="微软雅黑" panose="020B0503020204020204" pitchFamily="34" charset="-122"/>
              </a:rPr>
              <a:t>调</a:t>
            </a:r>
            <a:r>
              <a:rPr lang="zh-CN" altLang="en-US" sz="1520" dirty="0">
                <a:latin typeface="微软雅黑" panose="020B0503020204020204" pitchFamily="34" charset="-122"/>
                <a:ea typeface="微软雅黑" panose="020B0503020204020204" pitchFamily="34" charset="-122"/>
              </a:rPr>
              <a:t>、</a:t>
            </a:r>
            <a:r>
              <a:rPr lang="en-US" altLang="zh-CN" sz="1520" dirty="0" smtClean="0">
                <a:latin typeface="微软雅黑" panose="020B0503020204020204" pitchFamily="34" charset="-122"/>
                <a:ea typeface="微软雅黑" panose="020B0503020204020204" pitchFamily="34" charset="-122"/>
              </a:rPr>
              <a:t>10</a:t>
            </a:r>
            <a:r>
              <a:rPr lang="zh-CN" altLang="zh-CN" sz="1520" dirty="0">
                <a:latin typeface="微软雅黑" panose="020B0503020204020204" pitchFamily="34" charset="-122"/>
                <a:ea typeface="微软雅黑" panose="020B0503020204020204" pitchFamily="34" charset="-122"/>
              </a:rPr>
              <a:t>－</a:t>
            </a:r>
            <a:r>
              <a:rPr lang="en-US" altLang="zh-CN" sz="1520" dirty="0">
                <a:latin typeface="微软雅黑" panose="020B0503020204020204" pitchFamily="34" charset="-122"/>
                <a:ea typeface="微软雅黑" panose="020B0503020204020204" pitchFamily="34" charset="-122"/>
              </a:rPr>
              <a:t>40</a:t>
            </a:r>
            <a:r>
              <a:rPr lang="zh-CN" altLang="zh-CN" sz="1520" dirty="0">
                <a:latin typeface="微软雅黑" panose="020B0503020204020204" pitchFamily="34" charset="-122"/>
                <a:ea typeface="微软雅黑" panose="020B0503020204020204" pitchFamily="34" charset="-122"/>
              </a:rPr>
              <a:t>公里时速可不停车</a:t>
            </a:r>
            <a:r>
              <a:rPr lang="zh-CN" altLang="zh-CN" sz="1520" dirty="0" smtClean="0">
                <a:latin typeface="微软雅黑" panose="020B0503020204020204" pitchFamily="34" charset="-122"/>
                <a:ea typeface="微软雅黑" panose="020B0503020204020204" pitchFamily="34" charset="-122"/>
              </a:rPr>
              <a:t>读卡</a:t>
            </a:r>
            <a:r>
              <a:rPr lang="zh-CN" altLang="en-US" sz="1520" dirty="0" smtClean="0">
                <a:latin typeface="微软雅黑" panose="020B0503020204020204" pitchFamily="34" charset="-122"/>
                <a:ea typeface="微软雅黑" panose="020B0503020204020204" pitchFamily="34" charset="-122"/>
              </a:rPr>
              <a:t>）</a:t>
            </a:r>
            <a:endParaRPr lang="zh-CN" altLang="zh-CN" sz="1520" dirty="0">
              <a:latin typeface="微软雅黑" panose="020B0503020204020204" pitchFamily="34" charset="-122"/>
              <a:ea typeface="微软雅黑" panose="020B0503020204020204" pitchFamily="34" charset="-122"/>
            </a:endParaRPr>
          </a:p>
          <a:p>
            <a:pPr marL="228600" lvl="0" indent="-228600" algn="just" fontAlgn="auto">
              <a:lnSpc>
                <a:spcPct val="120000"/>
              </a:lnSpc>
              <a:buFont typeface="+mj-lt"/>
              <a:buAutoNum type="arabicPeriod"/>
            </a:pPr>
            <a:r>
              <a:rPr lang="zh-CN" altLang="zh-CN" sz="1520" dirty="0">
                <a:latin typeface="微软雅黑" panose="020B0503020204020204" pitchFamily="34" charset="-122"/>
                <a:ea typeface="微软雅黑" panose="020B0503020204020204" pitchFamily="34" charset="-122"/>
              </a:rPr>
              <a:t>上下坡道、弯道出入口不停车读卡，避免车辆</a:t>
            </a:r>
            <a:r>
              <a:rPr lang="zh-CN" altLang="zh-CN" sz="1520" dirty="0" smtClean="0">
                <a:latin typeface="微软雅黑" panose="020B0503020204020204" pitchFamily="34" charset="-122"/>
                <a:ea typeface="微软雅黑" panose="020B0503020204020204" pitchFamily="34" charset="-122"/>
              </a:rPr>
              <a:t>熄火</a:t>
            </a:r>
            <a:endParaRPr lang="zh-CN" altLang="zh-CN" sz="1520" dirty="0">
              <a:latin typeface="微软雅黑" panose="020B0503020204020204" pitchFamily="34" charset="-122"/>
              <a:ea typeface="微软雅黑" panose="020B0503020204020204" pitchFamily="34" charset="-122"/>
            </a:endParaRPr>
          </a:p>
          <a:p>
            <a:pPr marL="228600" lvl="0" indent="-228600" algn="just" fontAlgn="auto">
              <a:lnSpc>
                <a:spcPct val="120000"/>
              </a:lnSpc>
              <a:buFont typeface="+mj-lt"/>
              <a:buAutoNum type="arabicPeriod"/>
            </a:pPr>
            <a:r>
              <a:rPr lang="zh-CN" altLang="zh-CN" sz="1520" dirty="0">
                <a:latin typeface="微软雅黑" panose="020B0503020204020204" pitchFamily="34" charset="-122"/>
                <a:ea typeface="微软雅黑" panose="020B0503020204020204" pitchFamily="34" charset="-122"/>
              </a:rPr>
              <a:t>不受车辆防护膜（如防暴膜）影响，适用于所有</a:t>
            </a:r>
            <a:r>
              <a:rPr lang="zh-CN" altLang="zh-CN" sz="1520" dirty="0" smtClean="0">
                <a:latin typeface="微软雅黑" panose="020B0503020204020204" pitchFamily="34" charset="-122"/>
                <a:ea typeface="微软雅黑" panose="020B0503020204020204" pitchFamily="34" charset="-122"/>
              </a:rPr>
              <a:t>车辆</a:t>
            </a:r>
            <a:endParaRPr lang="zh-CN" altLang="zh-CN" sz="1520" dirty="0">
              <a:latin typeface="微软雅黑" panose="020B0503020204020204" pitchFamily="34" charset="-122"/>
              <a:ea typeface="微软雅黑" panose="020B0503020204020204" pitchFamily="34" charset="-122"/>
            </a:endParaRPr>
          </a:p>
          <a:p>
            <a:pPr marL="228600" lvl="0" indent="-228600" algn="just" fontAlgn="auto">
              <a:lnSpc>
                <a:spcPct val="120000"/>
              </a:lnSpc>
              <a:buFont typeface="+mj-lt"/>
              <a:buAutoNum type="arabicPeriod"/>
            </a:pPr>
            <a:r>
              <a:rPr lang="zh-CN" altLang="zh-CN" sz="1520" dirty="0">
                <a:latin typeface="微软雅黑" panose="020B0503020204020204" pitchFamily="34" charset="-122"/>
                <a:ea typeface="微软雅黑" panose="020B0503020204020204" pitchFamily="34" charset="-122"/>
              </a:rPr>
              <a:t>不停车</a:t>
            </a:r>
            <a:r>
              <a:rPr lang="en-US" altLang="zh-CN" sz="1520" dirty="0">
                <a:latin typeface="微软雅黑" panose="020B0503020204020204" pitchFamily="34" charset="-122"/>
                <a:ea typeface="微软雅黑" panose="020B0503020204020204" pitchFamily="34" charset="-122"/>
              </a:rPr>
              <a:t>,</a:t>
            </a:r>
            <a:r>
              <a:rPr lang="zh-CN" altLang="zh-CN" sz="1520" dirty="0">
                <a:latin typeface="微软雅黑" panose="020B0503020204020204" pitchFamily="34" charset="-122"/>
                <a:ea typeface="微软雅黑" panose="020B0503020204020204" pitchFamily="34" charset="-122"/>
              </a:rPr>
              <a:t>不开窗读卡</a:t>
            </a:r>
            <a:r>
              <a:rPr lang="zh-CN" altLang="zh-CN" sz="1520" dirty="0" smtClean="0">
                <a:latin typeface="微软雅黑" panose="020B0503020204020204" pitchFamily="34" charset="-122"/>
                <a:ea typeface="微软雅黑" panose="020B0503020204020204" pitchFamily="34" charset="-122"/>
              </a:rPr>
              <a:t>；</a:t>
            </a:r>
            <a:r>
              <a:rPr lang="zh-CN" altLang="en-US" sz="1520" dirty="0" smtClean="0">
                <a:latin typeface="微软雅黑" panose="020B0503020204020204" pitchFamily="34" charset="-122"/>
                <a:ea typeface="微软雅黑" panose="020B0503020204020204" pitchFamily="34" charset="-122"/>
              </a:rPr>
              <a:t>规避天气及高峰期导致的车辆拥堵</a:t>
            </a:r>
            <a:endParaRPr lang="en-US" altLang="zh-CN" sz="1520" dirty="0" smtClean="0">
              <a:latin typeface="微软雅黑" panose="020B0503020204020204" pitchFamily="34" charset="-122"/>
              <a:ea typeface="微软雅黑" panose="020B0503020204020204" pitchFamily="34" charset="-122"/>
            </a:endParaRPr>
          </a:p>
          <a:p>
            <a:pPr marL="228600" lvl="0" indent="-228600" algn="just" fontAlgn="auto">
              <a:lnSpc>
                <a:spcPct val="120000"/>
              </a:lnSpc>
              <a:buFont typeface="+mj-lt"/>
              <a:buAutoNum type="arabicPeriod"/>
            </a:pPr>
            <a:r>
              <a:rPr lang="en-US" altLang="zh-CN" sz="1520" dirty="0" smtClean="0">
                <a:latin typeface="微软雅黑" panose="020B0503020204020204" pitchFamily="34" charset="-122"/>
                <a:ea typeface="微软雅黑" panose="020B0503020204020204" pitchFamily="34" charset="-122"/>
              </a:rPr>
              <a:t>433MHZ</a:t>
            </a:r>
            <a:r>
              <a:rPr lang="zh-CN" altLang="zh-CN" sz="1520" dirty="0">
                <a:latin typeface="微软雅黑" panose="020B0503020204020204" pitchFamily="34" charset="-122"/>
                <a:ea typeface="微软雅黑" panose="020B0503020204020204" pitchFamily="34" charset="-122"/>
              </a:rPr>
              <a:t>频率</a:t>
            </a:r>
            <a:r>
              <a:rPr lang="zh-CN" altLang="zh-CN" sz="1520" dirty="0" smtClean="0">
                <a:latin typeface="微软雅黑" panose="020B0503020204020204" pitchFamily="34" charset="-122"/>
                <a:ea typeface="微软雅黑" panose="020B0503020204020204" pitchFamily="34" charset="-122"/>
              </a:rPr>
              <a:t>，</a:t>
            </a:r>
            <a:r>
              <a:rPr lang="zh-CN" altLang="en-US" sz="1520" dirty="0" smtClean="0">
                <a:latin typeface="微软雅黑" panose="020B0503020204020204" pitchFamily="34" charset="-122"/>
                <a:ea typeface="微软雅黑" panose="020B0503020204020204" pitchFamily="34" charset="-122"/>
              </a:rPr>
              <a:t>无</a:t>
            </a:r>
            <a:r>
              <a:rPr lang="zh-CN" altLang="zh-CN" sz="1520" dirty="0" smtClean="0">
                <a:latin typeface="微软雅黑" panose="020B0503020204020204" pitchFamily="34" charset="-122"/>
                <a:ea typeface="微软雅黑" panose="020B0503020204020204" pitchFamily="34" charset="-122"/>
              </a:rPr>
              <a:t>辐射</a:t>
            </a:r>
            <a:endParaRPr lang="zh-CN" altLang="zh-CN" sz="1520" dirty="0">
              <a:latin typeface="微软雅黑" panose="020B0503020204020204" pitchFamily="34" charset="-122"/>
              <a:ea typeface="微软雅黑" panose="020B0503020204020204" pitchFamily="34" charset="-122"/>
            </a:endParaRPr>
          </a:p>
          <a:p>
            <a:pPr marL="228600" lvl="0" indent="-228600" algn="just" fontAlgn="auto">
              <a:lnSpc>
                <a:spcPct val="120000"/>
              </a:lnSpc>
              <a:buFont typeface="+mj-lt"/>
              <a:buAutoNum type="arabicPeriod"/>
            </a:pPr>
            <a:r>
              <a:rPr lang="zh-CN" altLang="zh-CN" sz="1520" dirty="0" smtClean="0">
                <a:latin typeface="微软雅黑" panose="020B0503020204020204" pitchFamily="34" charset="-122"/>
                <a:ea typeface="微软雅黑" panose="020B0503020204020204" pitchFamily="34" charset="-122"/>
              </a:rPr>
              <a:t>稳定性</a:t>
            </a:r>
            <a:r>
              <a:rPr lang="zh-CN" altLang="en-US" sz="1520" dirty="0" smtClean="0">
                <a:latin typeface="微软雅黑" panose="020B0503020204020204" pitchFamily="34" charset="-122"/>
                <a:ea typeface="微软雅黑" panose="020B0503020204020204" pitchFamily="34" charset="-122"/>
              </a:rPr>
              <a:t>强，</a:t>
            </a:r>
            <a:r>
              <a:rPr lang="zh-CN" altLang="zh-CN" sz="1520" dirty="0" smtClean="0">
                <a:latin typeface="微软雅黑" panose="020B0503020204020204" pitchFamily="34" charset="-122"/>
                <a:ea typeface="微软雅黑" panose="020B0503020204020204" pitchFamily="34" charset="-122"/>
              </a:rPr>
              <a:t>韦</a:t>
            </a:r>
            <a:r>
              <a:rPr lang="zh-CN" altLang="zh-CN" sz="1520" dirty="0">
                <a:latin typeface="微软雅黑" panose="020B0503020204020204" pitchFamily="34" charset="-122"/>
                <a:ea typeface="微软雅黑" panose="020B0503020204020204" pitchFamily="34" charset="-122"/>
              </a:rPr>
              <a:t>根</a:t>
            </a:r>
            <a:r>
              <a:rPr lang="en-US" altLang="zh-CN" sz="1520" dirty="0">
                <a:latin typeface="微软雅黑" panose="020B0503020204020204" pitchFamily="34" charset="-122"/>
                <a:ea typeface="微软雅黑" panose="020B0503020204020204" pitchFamily="34" charset="-122"/>
              </a:rPr>
              <a:t>26/34</a:t>
            </a:r>
            <a:r>
              <a:rPr lang="zh-CN" altLang="zh-CN" sz="1520" dirty="0">
                <a:latin typeface="微软雅黑" panose="020B0503020204020204" pitchFamily="34" charset="-122"/>
                <a:ea typeface="微软雅黑" panose="020B0503020204020204" pitchFamily="34" charset="-122"/>
              </a:rPr>
              <a:t>，</a:t>
            </a:r>
            <a:r>
              <a:rPr lang="en-US" altLang="zh-CN" sz="1520" dirty="0">
                <a:latin typeface="微软雅黑" panose="020B0503020204020204" pitchFamily="34" charset="-122"/>
                <a:ea typeface="微软雅黑" panose="020B0503020204020204" pitchFamily="34" charset="-122"/>
              </a:rPr>
              <a:t>RS232C/485</a:t>
            </a:r>
            <a:r>
              <a:rPr lang="zh-CN" altLang="zh-CN" sz="1520" dirty="0">
                <a:latin typeface="微软雅黑" panose="020B0503020204020204" pitchFamily="34" charset="-122"/>
                <a:ea typeface="微软雅黑" panose="020B0503020204020204" pitchFamily="34" charset="-122"/>
              </a:rPr>
              <a:t>适应接口</a:t>
            </a:r>
            <a:r>
              <a:rPr lang="zh-CN" altLang="zh-CN" sz="1520" dirty="0" smtClean="0">
                <a:latin typeface="微软雅黑" panose="020B0503020204020204" pitchFamily="34" charset="-122"/>
                <a:ea typeface="微软雅黑" panose="020B0503020204020204" pitchFamily="34" charset="-122"/>
              </a:rPr>
              <a:t>，良好</a:t>
            </a:r>
            <a:r>
              <a:rPr lang="zh-CN" altLang="zh-CN" sz="1520" dirty="0">
                <a:latin typeface="微软雅黑" panose="020B0503020204020204" pitchFamily="34" charset="-122"/>
                <a:ea typeface="微软雅黑" panose="020B0503020204020204" pitchFamily="34" charset="-122"/>
              </a:rPr>
              <a:t>的拓展性</a:t>
            </a:r>
            <a:r>
              <a:rPr lang="zh-CN" altLang="zh-CN" sz="1520" dirty="0" smtClean="0">
                <a:latin typeface="微软雅黑" panose="020B0503020204020204" pitchFamily="34" charset="-122"/>
                <a:ea typeface="微软雅黑" panose="020B0503020204020204" pitchFamily="34" charset="-122"/>
              </a:rPr>
              <a:t>可</a:t>
            </a:r>
            <a:r>
              <a:rPr lang="zh-CN" altLang="en-US" sz="1520" dirty="0" smtClean="0">
                <a:latin typeface="微软雅黑" panose="020B0503020204020204" pitchFamily="34" charset="-122"/>
                <a:ea typeface="微软雅黑" panose="020B0503020204020204" pitchFamily="34" charset="-122"/>
              </a:rPr>
              <a:t>用于</a:t>
            </a:r>
            <a:r>
              <a:rPr lang="zh-CN" altLang="zh-CN" sz="1520" dirty="0" smtClean="0">
                <a:latin typeface="微软雅黑" panose="020B0503020204020204" pitchFamily="34" charset="-122"/>
                <a:ea typeface="微软雅黑" panose="020B0503020204020204" pitchFamily="34" charset="-122"/>
              </a:rPr>
              <a:t>其它</a:t>
            </a:r>
            <a:r>
              <a:rPr lang="zh-CN" altLang="zh-CN" sz="1520" dirty="0">
                <a:latin typeface="微软雅黑" panose="020B0503020204020204" pitchFamily="34" charset="-122"/>
                <a:ea typeface="微软雅黑" panose="020B0503020204020204" pitchFamily="34" charset="-122"/>
              </a:rPr>
              <a:t>停车场、高速公路、远距离识别领域</a:t>
            </a:r>
            <a:r>
              <a:rPr lang="zh-CN" altLang="zh-CN" sz="1520" dirty="0" smtClean="0">
                <a:latin typeface="微软雅黑" panose="020B0503020204020204" pitchFamily="34" charset="-122"/>
                <a:ea typeface="微软雅黑" panose="020B0503020204020204" pitchFamily="34" charset="-122"/>
              </a:rPr>
              <a:t>通用</a:t>
            </a:r>
            <a:endParaRPr lang="zh-CN" altLang="zh-CN" sz="1520" dirty="0">
              <a:latin typeface="微软雅黑" panose="020B0503020204020204" pitchFamily="34" charset="-122"/>
              <a:ea typeface="微软雅黑" panose="020B0503020204020204" pitchFamily="34" charset="-122"/>
            </a:endParaRPr>
          </a:p>
        </p:txBody>
      </p:sp>
      <p:sp>
        <p:nvSpPr>
          <p:cNvPr id="17" name="椭圆 16"/>
          <p:cNvSpPr/>
          <p:nvPr/>
        </p:nvSpPr>
        <p:spPr>
          <a:xfrm rot="10498052">
            <a:off x="389560" y="1814432"/>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8" name="椭圆 17"/>
          <p:cNvSpPr/>
          <p:nvPr/>
        </p:nvSpPr>
        <p:spPr>
          <a:xfrm rot="10498052">
            <a:off x="1067605" y="1266163"/>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19" name="组合 18"/>
          <p:cNvGrpSpPr/>
          <p:nvPr/>
        </p:nvGrpSpPr>
        <p:grpSpPr>
          <a:xfrm>
            <a:off x="400915" y="2644098"/>
            <a:ext cx="316183" cy="316183"/>
            <a:chOff x="304800" y="673100"/>
            <a:chExt cx="4000500" cy="4000500"/>
          </a:xfrm>
          <a:effectLst>
            <a:outerShdw blurRad="50800" dist="38100" dir="5400000" algn="t" rotWithShape="0">
              <a:prstClr val="black">
                <a:alpha val="40000"/>
              </a:prstClr>
            </a:outerShdw>
          </a:effectLst>
        </p:grpSpPr>
        <p:sp>
          <p:nvSpPr>
            <p:cNvPr id="20" name="同心圆 1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21" name="椭圆 2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2" name="椭圆 21"/>
          <p:cNvSpPr/>
          <p:nvPr/>
        </p:nvSpPr>
        <p:spPr>
          <a:xfrm rot="10498052">
            <a:off x="646568" y="2229702"/>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3" name="椭圆 22"/>
          <p:cNvSpPr/>
          <p:nvPr/>
        </p:nvSpPr>
        <p:spPr>
          <a:xfrm rot="10498052">
            <a:off x="531688" y="1436674"/>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4" name="椭圆 23"/>
          <p:cNvSpPr/>
          <p:nvPr/>
        </p:nvSpPr>
        <p:spPr>
          <a:xfrm rot="10498052">
            <a:off x="9756088" y="6556864"/>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5" name="组合 24"/>
          <p:cNvGrpSpPr/>
          <p:nvPr/>
        </p:nvGrpSpPr>
        <p:grpSpPr>
          <a:xfrm>
            <a:off x="9970242" y="5505269"/>
            <a:ext cx="316183" cy="316183"/>
            <a:chOff x="304800" y="673100"/>
            <a:chExt cx="4000500" cy="4000500"/>
          </a:xfrm>
          <a:effectLst>
            <a:outerShdw blurRad="50800" dist="38100" dir="5400000" algn="t" rotWithShape="0">
              <a:prstClr val="black">
                <a:alpha val="40000"/>
              </a:prstClr>
            </a:outerShdw>
          </a:effectLst>
        </p:grpSpPr>
        <p:sp>
          <p:nvSpPr>
            <p:cNvPr id="26"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27" name="椭圆 2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8" name="椭圆 27"/>
          <p:cNvSpPr/>
          <p:nvPr/>
        </p:nvSpPr>
        <p:spPr>
          <a:xfrm rot="10498052">
            <a:off x="10146564" y="6380633"/>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9" name="椭圆 28"/>
          <p:cNvSpPr/>
          <p:nvPr/>
        </p:nvSpPr>
        <p:spPr>
          <a:xfrm rot="10498052">
            <a:off x="8840724" y="7044194"/>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30" name="组合 29"/>
          <p:cNvGrpSpPr/>
          <p:nvPr/>
        </p:nvGrpSpPr>
        <p:grpSpPr>
          <a:xfrm>
            <a:off x="9342954" y="6703726"/>
            <a:ext cx="213413" cy="213413"/>
            <a:chOff x="304800" y="673100"/>
            <a:chExt cx="4000500" cy="4000500"/>
          </a:xfrm>
          <a:effectLst>
            <a:outerShdw blurRad="50800" dist="38100" dir="5400000" algn="t" rotWithShape="0">
              <a:prstClr val="black">
                <a:alpha val="4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32" name="椭圆 3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 name="矩形 1"/>
          <p:cNvSpPr/>
          <p:nvPr/>
        </p:nvSpPr>
        <p:spPr>
          <a:xfrm>
            <a:off x="663795" y="1623924"/>
            <a:ext cx="6387465" cy="556895"/>
          </a:xfrm>
          <a:prstGeom prst="rect">
            <a:avLst/>
          </a:prstGeom>
          <a:noFill/>
        </p:spPr>
        <p:txBody>
          <a:bodyPr wrap="none" lIns="106919" tIns="53459" rIns="106919" bIns="53459">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zh-CN" altLang="en-US" sz="29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楷体" panose="02010609060101010101" pitchFamily="49" charset="-122"/>
                <a:ea typeface="楷体" panose="02010609060101010101" pitchFamily="49" charset="-122"/>
              </a:rPr>
              <a:t>有</a:t>
            </a:r>
            <a:r>
              <a:rPr lang="zh-CN" altLang="en-US" sz="2925"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楷体" panose="02010609060101010101" pitchFamily="49" charset="-122"/>
                <a:ea typeface="楷体" panose="02010609060101010101" pitchFamily="49" charset="-122"/>
              </a:rPr>
              <a:t>卡识别</a:t>
            </a:r>
            <a:r>
              <a:rPr lang="en-US" altLang="zh-CN" sz="2925"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楷体" panose="02010609060101010101" pitchFamily="49" charset="-122"/>
                <a:ea typeface="楷体" panose="02010609060101010101" pitchFamily="49" charset="-122"/>
              </a:rPr>
              <a:t>---</a:t>
            </a:r>
            <a:r>
              <a:rPr lang="zh-CN" altLang="en-US" sz="2925"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楷体" panose="02010609060101010101" pitchFamily="49" charset="-122"/>
                <a:ea typeface="楷体" panose="02010609060101010101" pitchFamily="49" charset="-122"/>
              </a:rPr>
              <a:t>蓝牙识别系统的优势特点</a:t>
            </a:r>
            <a:endParaRPr lang="zh-CN" altLang="en-US" sz="2925"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left)">
                                      <p:cBhvr>
                                        <p:cTn id="12" dur="500"/>
                                        <p:tgtEl>
                                          <p:spTgt spid="16">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wipe(left)">
                                      <p:cBhvr>
                                        <p:cTn id="15" dur="500"/>
                                        <p:tgtEl>
                                          <p:spTgt spid="16">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wipe(left)">
                                      <p:cBhvr>
                                        <p:cTn id="18" dur="500"/>
                                        <p:tgtEl>
                                          <p:spTgt spid="16">
                                            <p:txEl>
                                              <p:pRg st="2" end="2"/>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Effect transition="in" filter="wipe(left)">
                                      <p:cBhvr>
                                        <p:cTn id="21" dur="500"/>
                                        <p:tgtEl>
                                          <p:spTgt spid="16">
                                            <p:txEl>
                                              <p:pRg st="3" end="3"/>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6">
                                            <p:txEl>
                                              <p:pRg st="4" end="4"/>
                                            </p:txEl>
                                          </p:spTgt>
                                        </p:tgtEl>
                                        <p:attrNameLst>
                                          <p:attrName>style.visibility</p:attrName>
                                        </p:attrNameLst>
                                      </p:cBhvr>
                                      <p:to>
                                        <p:strVal val="visible"/>
                                      </p:to>
                                    </p:set>
                                    <p:animEffect transition="in" filter="wipe(left)">
                                      <p:cBhvr>
                                        <p:cTn id="24" dur="500"/>
                                        <p:tgtEl>
                                          <p:spTgt spid="16">
                                            <p:txEl>
                                              <p:pRg st="4" end="4"/>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wipe(left)">
                                      <p:cBhvr>
                                        <p:cTn id="27" dur="500"/>
                                        <p:tgtEl>
                                          <p:spTgt spid="16">
                                            <p:txEl>
                                              <p:pRg st="5" end="5"/>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16">
                                            <p:txEl>
                                              <p:pRg st="6" end="6"/>
                                            </p:txEl>
                                          </p:spTgt>
                                        </p:tgtEl>
                                        <p:attrNameLst>
                                          <p:attrName>style.visibility</p:attrName>
                                        </p:attrNameLst>
                                      </p:cBhvr>
                                      <p:to>
                                        <p:strVal val="visible"/>
                                      </p:to>
                                    </p:set>
                                    <p:animEffect transition="in" filter="wipe(left)">
                                      <p:cBhvr>
                                        <p:cTn id="30" dur="500"/>
                                        <p:tgtEl>
                                          <p:spTgt spid="16">
                                            <p:txEl>
                                              <p:pRg st="6" end="6"/>
                                            </p:txEl>
                                          </p:spTgt>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par>
                                <p:cTn id="41" presetID="53" presetClass="entr" presetSubtype="16"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Effect transition="in" filter="fade">
                                      <p:cBhvr>
                                        <p:cTn id="45" dur="500"/>
                                        <p:tgtEl>
                                          <p:spTgt spid="19"/>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animEffect transition="in" filter="fade">
                                      <p:cBhvr>
                                        <p:cTn id="55" dur="500"/>
                                        <p:tgtEl>
                                          <p:spTgt spid="23"/>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Effect transition="in" filter="fade">
                                      <p:cBhvr>
                                        <p:cTn id="60" dur="500"/>
                                        <p:tgtEl>
                                          <p:spTgt spid="24"/>
                                        </p:tgtEl>
                                      </p:cBhvr>
                                    </p:animEffect>
                                  </p:childTnLst>
                                </p:cTn>
                              </p:par>
                              <p:par>
                                <p:cTn id="61" presetID="53" presetClass="entr" presetSubtype="16"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500" fill="hold"/>
                                        <p:tgtEl>
                                          <p:spTgt spid="25"/>
                                        </p:tgtEl>
                                        <p:attrNameLst>
                                          <p:attrName>ppt_w</p:attrName>
                                        </p:attrNameLst>
                                      </p:cBhvr>
                                      <p:tavLst>
                                        <p:tav tm="0">
                                          <p:val>
                                            <p:fltVal val="0"/>
                                          </p:val>
                                        </p:tav>
                                        <p:tav tm="100000">
                                          <p:val>
                                            <p:strVal val="#ppt_w"/>
                                          </p:val>
                                        </p:tav>
                                      </p:tavLst>
                                    </p:anim>
                                    <p:anim calcmode="lin" valueType="num">
                                      <p:cBhvr>
                                        <p:cTn id="64" dur="500" fill="hold"/>
                                        <p:tgtEl>
                                          <p:spTgt spid="25"/>
                                        </p:tgtEl>
                                        <p:attrNameLst>
                                          <p:attrName>ppt_h</p:attrName>
                                        </p:attrNameLst>
                                      </p:cBhvr>
                                      <p:tavLst>
                                        <p:tav tm="0">
                                          <p:val>
                                            <p:fltVal val="0"/>
                                          </p:val>
                                        </p:tav>
                                        <p:tav tm="100000">
                                          <p:val>
                                            <p:strVal val="#ppt_h"/>
                                          </p:val>
                                        </p:tav>
                                      </p:tavLst>
                                    </p:anim>
                                    <p:animEffect transition="in" filter="fade">
                                      <p:cBhvr>
                                        <p:cTn id="65" dur="500"/>
                                        <p:tgtEl>
                                          <p:spTgt spid="25"/>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p:cTn id="68" dur="500" fill="hold"/>
                                        <p:tgtEl>
                                          <p:spTgt spid="28"/>
                                        </p:tgtEl>
                                        <p:attrNameLst>
                                          <p:attrName>ppt_w</p:attrName>
                                        </p:attrNameLst>
                                      </p:cBhvr>
                                      <p:tavLst>
                                        <p:tav tm="0">
                                          <p:val>
                                            <p:fltVal val="0"/>
                                          </p:val>
                                        </p:tav>
                                        <p:tav tm="100000">
                                          <p:val>
                                            <p:strVal val="#ppt_w"/>
                                          </p:val>
                                        </p:tav>
                                      </p:tavLst>
                                    </p:anim>
                                    <p:anim calcmode="lin" valueType="num">
                                      <p:cBhvr>
                                        <p:cTn id="69" dur="500" fill="hold"/>
                                        <p:tgtEl>
                                          <p:spTgt spid="28"/>
                                        </p:tgtEl>
                                        <p:attrNameLst>
                                          <p:attrName>ppt_h</p:attrName>
                                        </p:attrNameLst>
                                      </p:cBhvr>
                                      <p:tavLst>
                                        <p:tav tm="0">
                                          <p:val>
                                            <p:fltVal val="0"/>
                                          </p:val>
                                        </p:tav>
                                        <p:tav tm="100000">
                                          <p:val>
                                            <p:strVal val="#ppt_h"/>
                                          </p:val>
                                        </p:tav>
                                      </p:tavLst>
                                    </p:anim>
                                    <p:animEffect transition="in" filter="fade">
                                      <p:cBhvr>
                                        <p:cTn id="70" dur="500"/>
                                        <p:tgtEl>
                                          <p:spTgt spid="28"/>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p:cTn id="73" dur="500" fill="hold"/>
                                        <p:tgtEl>
                                          <p:spTgt spid="29"/>
                                        </p:tgtEl>
                                        <p:attrNameLst>
                                          <p:attrName>ppt_w</p:attrName>
                                        </p:attrNameLst>
                                      </p:cBhvr>
                                      <p:tavLst>
                                        <p:tav tm="0">
                                          <p:val>
                                            <p:fltVal val="0"/>
                                          </p:val>
                                        </p:tav>
                                        <p:tav tm="100000">
                                          <p:val>
                                            <p:strVal val="#ppt_w"/>
                                          </p:val>
                                        </p:tav>
                                      </p:tavLst>
                                    </p:anim>
                                    <p:anim calcmode="lin" valueType="num">
                                      <p:cBhvr>
                                        <p:cTn id="74" dur="500" fill="hold"/>
                                        <p:tgtEl>
                                          <p:spTgt spid="29"/>
                                        </p:tgtEl>
                                        <p:attrNameLst>
                                          <p:attrName>ppt_h</p:attrName>
                                        </p:attrNameLst>
                                      </p:cBhvr>
                                      <p:tavLst>
                                        <p:tav tm="0">
                                          <p:val>
                                            <p:fltVal val="0"/>
                                          </p:val>
                                        </p:tav>
                                        <p:tav tm="100000">
                                          <p:val>
                                            <p:strVal val="#ppt_h"/>
                                          </p:val>
                                        </p:tav>
                                      </p:tavLst>
                                    </p:anim>
                                    <p:animEffect transition="in" filter="fade">
                                      <p:cBhvr>
                                        <p:cTn id="75" dur="500"/>
                                        <p:tgtEl>
                                          <p:spTgt spid="29"/>
                                        </p:tgtEl>
                                      </p:cBhvr>
                                    </p:animEffect>
                                  </p:childTnLst>
                                </p:cTn>
                              </p:par>
                              <p:par>
                                <p:cTn id="76" presetID="53" presetClass="entr" presetSubtype="16"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p:cTn id="78" dur="500" fill="hold"/>
                                        <p:tgtEl>
                                          <p:spTgt spid="30"/>
                                        </p:tgtEl>
                                        <p:attrNameLst>
                                          <p:attrName>ppt_w</p:attrName>
                                        </p:attrNameLst>
                                      </p:cBhvr>
                                      <p:tavLst>
                                        <p:tav tm="0">
                                          <p:val>
                                            <p:fltVal val="0"/>
                                          </p:val>
                                        </p:tav>
                                        <p:tav tm="100000">
                                          <p:val>
                                            <p:strVal val="#ppt_w"/>
                                          </p:val>
                                        </p:tav>
                                      </p:tavLst>
                                    </p:anim>
                                    <p:anim calcmode="lin" valueType="num">
                                      <p:cBhvr>
                                        <p:cTn id="79" dur="500" fill="hold"/>
                                        <p:tgtEl>
                                          <p:spTgt spid="30"/>
                                        </p:tgtEl>
                                        <p:attrNameLst>
                                          <p:attrName>ppt_h</p:attrName>
                                        </p:attrNameLst>
                                      </p:cBhvr>
                                      <p:tavLst>
                                        <p:tav tm="0">
                                          <p:val>
                                            <p:fltVal val="0"/>
                                          </p:val>
                                        </p:tav>
                                        <p:tav tm="100000">
                                          <p:val>
                                            <p:strVal val="#ppt_h"/>
                                          </p:val>
                                        </p:tav>
                                      </p:tavLst>
                                    </p:anim>
                                    <p:animEffect transition="in" filter="fade">
                                      <p:cBhvr>
                                        <p:cTn id="8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7" grpId="0" bldLvl="0" animBg="1"/>
      <p:bldP spid="18" grpId="0" bldLvl="0" animBg="1"/>
      <p:bldP spid="22" grpId="0" bldLvl="0" animBg="1"/>
      <p:bldP spid="23" grpId="0" bldLvl="0" animBg="1"/>
      <p:bldP spid="24" grpId="0" bldLvl="0" animBg="1"/>
      <p:bldP spid="28" grpId="0" bldLvl="0" animBg="1"/>
      <p:bldP spid="29"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格 14"/>
          <p:cNvGraphicFramePr>
            <a:graphicFrameLocks noGrp="1"/>
          </p:cNvGraphicFramePr>
          <p:nvPr/>
        </p:nvGraphicFramePr>
        <p:xfrm>
          <a:off x="2445162" y="1346835"/>
          <a:ext cx="6870065" cy="3658870"/>
        </p:xfrm>
        <a:graphic>
          <a:graphicData uri="http://schemas.openxmlformats.org/drawingml/2006/table">
            <a:tbl>
              <a:tblPr firstRow="1" bandRow="1">
                <a:tableStyleId>{2D5ABB26-0587-4C30-8999-92F81FD0307C}</a:tableStyleId>
              </a:tblPr>
              <a:tblGrid>
                <a:gridCol w="1417320"/>
                <a:gridCol w="5452745"/>
              </a:tblGrid>
              <a:tr h="321310">
                <a:tc>
                  <a:txBody>
                    <a:bodyPr/>
                    <a:lstStyle/>
                    <a:p>
                      <a:pPr algn="ctr"/>
                      <a:endParaRPr lang="zh-CN" altLang="en-US" sz="1405" b="0" dirty="0">
                        <a:latin typeface="微软雅黑" panose="020B0503020204020204" pitchFamily="34" charset="-122"/>
                        <a:ea typeface="微软雅黑" panose="020B0503020204020204" pitchFamily="34" charset="-122"/>
                      </a:endParaRPr>
                    </a:p>
                  </a:txBody>
                  <a:tcPr marL="106939" marR="106939" marT="53457" marB="53457"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zh-CN" altLang="en-US" sz="1405" b="0" dirty="0" smtClean="0">
                          <a:latin typeface="微软雅黑" panose="020B0503020204020204" pitchFamily="34" charset="-122"/>
                          <a:ea typeface="微软雅黑" panose="020B0503020204020204" pitchFamily="34" charset="-122"/>
                        </a:rPr>
                        <a:t>蓝牙读卡器</a:t>
                      </a:r>
                      <a:endParaRPr lang="zh-CN" altLang="en-US" sz="1405" b="0" dirty="0">
                        <a:latin typeface="微软雅黑" panose="020B0503020204020204" pitchFamily="34" charset="-122"/>
                        <a:ea typeface="微软雅黑" panose="020B0503020204020204" pitchFamily="34" charset="-122"/>
                      </a:endParaRPr>
                    </a:p>
                  </a:txBody>
                  <a:tcPr marL="106939" marR="106939" marT="53457" marB="53457"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337560">
                <a:tc>
                  <a:txBody>
                    <a:bodyPr/>
                    <a:lstStyle/>
                    <a:p>
                      <a:pPr algn="ctr"/>
                      <a:r>
                        <a:rPr lang="zh-CN" altLang="en-US" sz="1405" b="0" dirty="0" smtClean="0">
                          <a:latin typeface="微软雅黑" panose="020B0503020204020204" pitchFamily="34" charset="-122"/>
                          <a:ea typeface="微软雅黑" panose="020B0503020204020204" pitchFamily="34" charset="-122"/>
                        </a:rPr>
                        <a:t>主要参数</a:t>
                      </a:r>
                      <a:endParaRPr lang="zh-CN" altLang="en-US" sz="1405" b="0" dirty="0">
                        <a:latin typeface="微软雅黑" panose="020B0503020204020204" pitchFamily="34" charset="-122"/>
                        <a:ea typeface="微软雅黑" panose="020B0503020204020204" pitchFamily="34" charset="-122"/>
                      </a:endParaRPr>
                    </a:p>
                  </a:txBody>
                  <a:tcPr marL="106939" marR="106939" marT="53457" marB="53457"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171450" indent="-171450">
                        <a:buFont typeface="Arial" panose="020B0604020202020204" pitchFamily="34" charset="0"/>
                        <a:buChar char="•"/>
                      </a:pPr>
                      <a:r>
                        <a:rPr lang="zh-CN" altLang="en-US" sz="1405" b="0" dirty="0" smtClean="0">
                          <a:latin typeface="微软雅黑" panose="020B0503020204020204" pitchFamily="34" charset="-122"/>
                          <a:ea typeface="微软雅黑" panose="020B0503020204020204" pitchFamily="34" charset="-122"/>
                        </a:rPr>
                        <a:t>工作模式：光激励定位、</a:t>
                      </a:r>
                      <a:r>
                        <a:rPr lang="en-US" altLang="zh-CN" sz="1405" b="0" dirty="0" smtClean="0">
                          <a:latin typeface="微软雅黑" panose="020B0503020204020204" pitchFamily="34" charset="-122"/>
                          <a:ea typeface="微软雅黑" panose="020B0503020204020204" pitchFamily="34" charset="-122"/>
                        </a:rPr>
                        <a:t>CDMA</a:t>
                      </a:r>
                      <a:r>
                        <a:rPr lang="zh-CN" altLang="en-US" sz="1405" b="0" dirty="0" smtClean="0">
                          <a:latin typeface="微软雅黑" panose="020B0503020204020204" pitchFamily="34" charset="-122"/>
                          <a:ea typeface="微软雅黑" panose="020B0503020204020204" pitchFamily="34" charset="-122"/>
                        </a:rPr>
                        <a:t>蓝牙通信、休眠唤醒</a:t>
                      </a:r>
                      <a:endParaRPr lang="zh-CN" altLang="en-US" sz="1405" b="0" dirty="0" smtClean="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405" b="0" dirty="0" smtClean="0">
                          <a:latin typeface="微软雅黑" panose="020B0503020204020204" pitchFamily="34" charset="-122"/>
                          <a:ea typeface="微软雅黑" panose="020B0503020204020204" pitchFamily="34" charset="-122"/>
                        </a:rPr>
                        <a:t>电源：</a:t>
                      </a:r>
                      <a:r>
                        <a:rPr lang="en-US" altLang="zh-CN" sz="1405" b="0" dirty="0" smtClean="0">
                          <a:latin typeface="微软雅黑" panose="020B0503020204020204" pitchFamily="34" charset="-122"/>
                          <a:ea typeface="微软雅黑" panose="020B0503020204020204" pitchFamily="34" charset="-122"/>
                        </a:rPr>
                        <a:t>DC12V</a:t>
                      </a:r>
                      <a:r>
                        <a:rPr lang="zh-CN" altLang="en-US" sz="1405" b="0" dirty="0" smtClean="0">
                          <a:latin typeface="微软雅黑" panose="020B0503020204020204" pitchFamily="34" charset="-122"/>
                          <a:ea typeface="微软雅黑" panose="020B0503020204020204" pitchFamily="34" charset="-122"/>
                        </a:rPr>
                        <a:t>～</a:t>
                      </a:r>
                      <a:r>
                        <a:rPr lang="en-US" altLang="zh-CN" sz="1405" b="0" dirty="0" smtClean="0">
                          <a:latin typeface="微软雅黑" panose="020B0503020204020204" pitchFamily="34" charset="-122"/>
                          <a:ea typeface="微软雅黑" panose="020B0503020204020204" pitchFamily="34" charset="-122"/>
                        </a:rPr>
                        <a:t>18V   4A</a:t>
                      </a:r>
                      <a:endParaRPr lang="en-US" altLang="zh-CN" sz="1405" b="0" dirty="0" smtClean="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405" b="0" dirty="0" smtClean="0">
                          <a:latin typeface="微软雅黑" panose="020B0503020204020204" pitchFamily="34" charset="-122"/>
                          <a:ea typeface="微软雅黑" panose="020B0503020204020204" pitchFamily="34" charset="-122"/>
                        </a:rPr>
                        <a:t>适配器：</a:t>
                      </a:r>
                      <a:r>
                        <a:rPr lang="en-US" altLang="zh-CN" sz="1405" b="0" dirty="0" smtClean="0">
                          <a:latin typeface="微软雅黑" panose="020B0503020204020204" pitchFamily="34" charset="-122"/>
                          <a:ea typeface="微软雅黑" panose="020B0503020204020204" pitchFamily="34" charset="-122"/>
                        </a:rPr>
                        <a:t>AC110</a:t>
                      </a:r>
                      <a:r>
                        <a:rPr lang="zh-CN" altLang="en-US" sz="1405" b="0" dirty="0" smtClean="0">
                          <a:latin typeface="微软雅黑" panose="020B0503020204020204" pitchFamily="34" charset="-122"/>
                          <a:ea typeface="微软雅黑" panose="020B0503020204020204" pitchFamily="34" charset="-122"/>
                        </a:rPr>
                        <a:t>～</a:t>
                      </a:r>
                      <a:r>
                        <a:rPr lang="en-US" altLang="zh-CN" sz="1405" b="0" dirty="0" smtClean="0">
                          <a:latin typeface="微软雅黑" panose="020B0503020204020204" pitchFamily="34" charset="-122"/>
                          <a:ea typeface="微软雅黑" panose="020B0503020204020204" pitchFamily="34" charset="-122"/>
                        </a:rPr>
                        <a:t>220V/DC +12V</a:t>
                      </a:r>
                      <a:endParaRPr lang="en-US" altLang="zh-CN" sz="1405" b="0" dirty="0" smtClean="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405" b="0" dirty="0" smtClean="0">
                          <a:latin typeface="微软雅黑" panose="020B0503020204020204" pitchFamily="34" charset="-122"/>
                          <a:ea typeface="微软雅黑" panose="020B0503020204020204" pitchFamily="34" charset="-122"/>
                        </a:rPr>
                        <a:t>蓝牙功率：</a:t>
                      </a:r>
                      <a:r>
                        <a:rPr lang="en-US" altLang="zh-CN" sz="1405" b="0" dirty="0" smtClean="0">
                          <a:latin typeface="微软雅黑" panose="020B0503020204020204" pitchFamily="34" charset="-122"/>
                          <a:ea typeface="微软雅黑" panose="020B0503020204020204" pitchFamily="34" charset="-122"/>
                        </a:rPr>
                        <a:t>12W</a:t>
                      </a:r>
                      <a:endParaRPr lang="en-US" altLang="zh-CN" sz="1405" b="0" dirty="0" smtClean="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405" b="0" dirty="0" smtClean="0">
                          <a:latin typeface="微软雅黑" panose="020B0503020204020204" pitchFamily="34" charset="-122"/>
                          <a:ea typeface="微软雅黑" panose="020B0503020204020204" pitchFamily="34" charset="-122"/>
                        </a:rPr>
                        <a:t>工作频率：</a:t>
                      </a:r>
                      <a:r>
                        <a:rPr lang="en-US" altLang="zh-CN" sz="1405" b="0" dirty="0" smtClean="0">
                          <a:latin typeface="微软雅黑" panose="020B0503020204020204" pitchFamily="34" charset="-122"/>
                          <a:ea typeface="微软雅黑" panose="020B0503020204020204" pitchFamily="34" charset="-122"/>
                        </a:rPr>
                        <a:t>433MHZ</a:t>
                      </a:r>
                      <a:endParaRPr lang="en-US" altLang="zh-CN" sz="1405" b="0" dirty="0" smtClean="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405" b="0" dirty="0" smtClean="0">
                          <a:latin typeface="微软雅黑" panose="020B0503020204020204" pitchFamily="34" charset="-122"/>
                          <a:ea typeface="微软雅黑" panose="020B0503020204020204" pitchFamily="34" charset="-122"/>
                        </a:rPr>
                        <a:t>红外频率：</a:t>
                      </a:r>
                      <a:r>
                        <a:rPr lang="en-US" altLang="zh-CN" sz="1405" b="0" dirty="0" smtClean="0">
                          <a:latin typeface="微软雅黑" panose="020B0503020204020204" pitchFamily="34" charset="-122"/>
                          <a:ea typeface="微软雅黑" panose="020B0503020204020204" pitchFamily="34" charset="-122"/>
                        </a:rPr>
                        <a:t>38KHZ</a:t>
                      </a:r>
                      <a:endParaRPr lang="en-US" altLang="zh-CN" sz="1405" b="0" dirty="0" smtClean="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405" b="0" dirty="0" smtClean="0">
                          <a:latin typeface="微软雅黑" panose="020B0503020204020204" pitchFamily="34" charset="-122"/>
                          <a:ea typeface="微软雅黑" panose="020B0503020204020204" pitchFamily="34" charset="-122"/>
                        </a:rPr>
                        <a:t>读卡角度：</a:t>
                      </a:r>
                      <a:r>
                        <a:rPr lang="en-US" altLang="zh-CN" sz="1405" b="0" dirty="0" smtClean="0">
                          <a:latin typeface="微软雅黑" panose="020B0503020204020204" pitchFamily="34" charset="-122"/>
                          <a:ea typeface="微软雅黑" panose="020B0503020204020204" pitchFamily="34" charset="-122"/>
                        </a:rPr>
                        <a:t>80</a:t>
                      </a:r>
                      <a:r>
                        <a:rPr lang="zh-CN" altLang="en-US" sz="1405" b="0" dirty="0" smtClean="0">
                          <a:latin typeface="微软雅黑" panose="020B0503020204020204" pitchFamily="34" charset="-122"/>
                          <a:ea typeface="微软雅黑" panose="020B0503020204020204" pitchFamily="34" charset="-122"/>
                        </a:rPr>
                        <a:t>度</a:t>
                      </a:r>
                      <a:endParaRPr lang="zh-CN" altLang="en-US" sz="1405" b="0" dirty="0" smtClean="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405" b="0" dirty="0" smtClean="0">
                          <a:latin typeface="微软雅黑" panose="020B0503020204020204" pitchFamily="34" charset="-122"/>
                          <a:ea typeface="微软雅黑" panose="020B0503020204020204" pitchFamily="34" charset="-122"/>
                        </a:rPr>
                        <a:t>读卡最大距离：</a:t>
                      </a:r>
                      <a:r>
                        <a:rPr lang="en-US" altLang="zh-CN" sz="1405" b="0" dirty="0" smtClean="0">
                          <a:latin typeface="微软雅黑" panose="020B0503020204020204" pitchFamily="34" charset="-122"/>
                          <a:ea typeface="微软雅黑" panose="020B0503020204020204" pitchFamily="34" charset="-122"/>
                        </a:rPr>
                        <a:t>1-20</a:t>
                      </a:r>
                      <a:r>
                        <a:rPr lang="zh-CN" altLang="en-US" sz="1405" b="0" dirty="0" smtClean="0">
                          <a:latin typeface="微软雅黑" panose="020B0503020204020204" pitchFamily="34" charset="-122"/>
                          <a:ea typeface="微软雅黑" panose="020B0503020204020204" pitchFamily="34" charset="-122"/>
                        </a:rPr>
                        <a:t>米</a:t>
                      </a:r>
                      <a:endParaRPr lang="zh-CN" altLang="en-US" sz="1405" b="0" dirty="0" smtClean="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405" b="0" dirty="0" smtClean="0">
                          <a:latin typeface="微软雅黑" panose="020B0503020204020204" pitchFamily="34" charset="-122"/>
                          <a:ea typeface="微软雅黑" panose="020B0503020204020204" pitchFamily="34" charset="-122"/>
                        </a:rPr>
                        <a:t>标签协议：</a:t>
                      </a:r>
                      <a:r>
                        <a:rPr lang="en-US" altLang="zh-CN" sz="1405" b="0" dirty="0" smtClean="0">
                          <a:latin typeface="微软雅黑" panose="020B0503020204020204" pitchFamily="34" charset="-122"/>
                          <a:ea typeface="微软雅黑" panose="020B0503020204020204" pitchFamily="34" charset="-122"/>
                        </a:rPr>
                        <a:t>CDMA</a:t>
                      </a:r>
                      <a:endParaRPr lang="en-US" altLang="zh-CN" sz="1405" b="0" dirty="0" smtClean="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405" b="0" dirty="0" smtClean="0">
                          <a:latin typeface="微软雅黑" panose="020B0503020204020204" pitchFamily="34" charset="-122"/>
                          <a:ea typeface="微软雅黑" panose="020B0503020204020204" pitchFamily="34" charset="-122"/>
                        </a:rPr>
                        <a:t>输出格式：</a:t>
                      </a:r>
                      <a:r>
                        <a:rPr lang="en-US" altLang="zh-CN" sz="1405" b="0" dirty="0" err="1" smtClean="0">
                          <a:latin typeface="微软雅黑" panose="020B0503020204020204" pitchFamily="34" charset="-122"/>
                          <a:ea typeface="微软雅黑" panose="020B0503020204020204" pitchFamily="34" charset="-122"/>
                        </a:rPr>
                        <a:t>Wiegand</a:t>
                      </a:r>
                      <a:r>
                        <a:rPr lang="en-US" altLang="zh-CN" sz="1405" b="0" dirty="0" smtClean="0">
                          <a:latin typeface="微软雅黑" panose="020B0503020204020204" pitchFamily="34" charset="-122"/>
                          <a:ea typeface="微软雅黑" panose="020B0503020204020204" pitchFamily="34" charset="-122"/>
                        </a:rPr>
                        <a:t> 26bit</a:t>
                      </a:r>
                      <a:r>
                        <a:rPr lang="zh-CN" altLang="en-US" sz="1405" b="0" dirty="0" smtClean="0">
                          <a:latin typeface="微软雅黑" panose="020B0503020204020204" pitchFamily="34" charset="-122"/>
                          <a:ea typeface="微软雅黑" panose="020B0503020204020204" pitchFamily="34" charset="-122"/>
                        </a:rPr>
                        <a:t>、</a:t>
                      </a:r>
                      <a:r>
                        <a:rPr lang="en-US" altLang="zh-CN" sz="1405" b="0" dirty="0" err="1" smtClean="0">
                          <a:latin typeface="微软雅黑" panose="020B0503020204020204" pitchFamily="34" charset="-122"/>
                          <a:ea typeface="微软雅黑" panose="020B0503020204020204" pitchFamily="34" charset="-122"/>
                        </a:rPr>
                        <a:t>Wiegand</a:t>
                      </a:r>
                      <a:r>
                        <a:rPr lang="en-US" altLang="zh-CN" sz="1405" b="0" dirty="0" smtClean="0">
                          <a:latin typeface="微软雅黑" panose="020B0503020204020204" pitchFamily="34" charset="-122"/>
                          <a:ea typeface="微软雅黑" panose="020B0503020204020204" pitchFamily="34" charset="-122"/>
                        </a:rPr>
                        <a:t> 34bit</a:t>
                      </a:r>
                      <a:endParaRPr lang="en-US" altLang="zh-CN" sz="1405" b="0" dirty="0" smtClean="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405" b="0" dirty="0" smtClean="0">
                          <a:latin typeface="微软雅黑" panose="020B0503020204020204" pitchFamily="34" charset="-122"/>
                          <a:ea typeface="微软雅黑" panose="020B0503020204020204" pitchFamily="34" charset="-122"/>
                        </a:rPr>
                        <a:t>通讯方式：</a:t>
                      </a:r>
                      <a:r>
                        <a:rPr lang="en-US" altLang="zh-CN" sz="1405" b="0" dirty="0" smtClean="0">
                          <a:latin typeface="微软雅黑" panose="020B0503020204020204" pitchFamily="34" charset="-122"/>
                          <a:ea typeface="微软雅黑" panose="020B0503020204020204" pitchFamily="34" charset="-122"/>
                        </a:rPr>
                        <a:t>RS232/485</a:t>
                      </a:r>
                      <a:endParaRPr lang="en-US" altLang="zh-CN" sz="1405" b="0" dirty="0" smtClean="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405" b="0" dirty="0" smtClean="0">
                          <a:latin typeface="微软雅黑" panose="020B0503020204020204" pitchFamily="34" charset="-122"/>
                          <a:ea typeface="微软雅黑" panose="020B0503020204020204" pitchFamily="34" charset="-122"/>
                        </a:rPr>
                        <a:t>工作温度：</a:t>
                      </a:r>
                      <a:r>
                        <a:rPr lang="en-US" altLang="zh-CN" sz="1405" b="0" dirty="0" smtClean="0">
                          <a:latin typeface="微软雅黑" panose="020B0503020204020204" pitchFamily="34" charset="-122"/>
                          <a:ea typeface="微软雅黑" panose="020B0503020204020204" pitchFamily="34" charset="-122"/>
                        </a:rPr>
                        <a:t>-40℃</a:t>
                      </a:r>
                      <a:r>
                        <a:rPr lang="zh-CN" altLang="en-US" sz="1405" b="0" dirty="0" smtClean="0">
                          <a:latin typeface="微软雅黑" panose="020B0503020204020204" pitchFamily="34" charset="-122"/>
                          <a:ea typeface="微软雅黑" panose="020B0503020204020204" pitchFamily="34" charset="-122"/>
                        </a:rPr>
                        <a:t>～</a:t>
                      </a:r>
                      <a:r>
                        <a:rPr lang="en-US" altLang="zh-CN" sz="1405" b="0" dirty="0" smtClean="0">
                          <a:latin typeface="微软雅黑" panose="020B0503020204020204" pitchFamily="34" charset="-122"/>
                          <a:ea typeface="微软雅黑" panose="020B0503020204020204" pitchFamily="34" charset="-122"/>
                        </a:rPr>
                        <a:t>75℃</a:t>
                      </a:r>
                      <a:endParaRPr lang="en-US" altLang="zh-CN" sz="1405" b="0" dirty="0" smtClean="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405" b="0" dirty="0" smtClean="0">
                          <a:latin typeface="微软雅黑" panose="020B0503020204020204" pitchFamily="34" charset="-122"/>
                          <a:ea typeface="微软雅黑" panose="020B0503020204020204" pitchFamily="34" charset="-122"/>
                        </a:rPr>
                        <a:t>储存温度：</a:t>
                      </a:r>
                      <a:r>
                        <a:rPr lang="en-US" altLang="zh-CN" sz="1405" b="0" dirty="0" smtClean="0">
                          <a:latin typeface="微软雅黑" panose="020B0503020204020204" pitchFamily="34" charset="-122"/>
                          <a:ea typeface="微软雅黑" panose="020B0503020204020204" pitchFamily="34" charset="-122"/>
                        </a:rPr>
                        <a:t>-45℃</a:t>
                      </a:r>
                      <a:r>
                        <a:rPr lang="zh-CN" altLang="en-US" sz="1405" b="0" dirty="0" smtClean="0">
                          <a:latin typeface="微软雅黑" panose="020B0503020204020204" pitchFamily="34" charset="-122"/>
                          <a:ea typeface="微软雅黑" panose="020B0503020204020204" pitchFamily="34" charset="-122"/>
                        </a:rPr>
                        <a:t>～</a:t>
                      </a:r>
                      <a:r>
                        <a:rPr lang="en-US" altLang="zh-CN" sz="1405" b="0" dirty="0" smtClean="0">
                          <a:latin typeface="微软雅黑" panose="020B0503020204020204" pitchFamily="34" charset="-122"/>
                          <a:ea typeface="微软雅黑" panose="020B0503020204020204" pitchFamily="34" charset="-122"/>
                        </a:rPr>
                        <a:t>95℃</a:t>
                      </a:r>
                      <a:endParaRPr lang="en-US" altLang="zh-CN" sz="1405" b="0" dirty="0" smtClean="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405" b="0" dirty="0" smtClean="0">
                          <a:latin typeface="微软雅黑" panose="020B0503020204020204" pitchFamily="34" charset="-122"/>
                          <a:ea typeface="微软雅黑" panose="020B0503020204020204" pitchFamily="34" charset="-122"/>
                        </a:rPr>
                        <a:t>相对湿度：最大</a:t>
                      </a:r>
                      <a:r>
                        <a:rPr lang="en-US" altLang="zh-CN" sz="1405" b="0" dirty="0" smtClean="0">
                          <a:latin typeface="微软雅黑" panose="020B0503020204020204" pitchFamily="34" charset="-122"/>
                          <a:ea typeface="微软雅黑" panose="020B0503020204020204" pitchFamily="34" charset="-122"/>
                        </a:rPr>
                        <a:t>95%</a:t>
                      </a:r>
                      <a:endParaRPr lang="en-US" altLang="zh-CN" sz="1405" b="0" dirty="0" smtClean="0">
                        <a:latin typeface="微软雅黑" panose="020B0503020204020204" pitchFamily="34" charset="-122"/>
                        <a:ea typeface="微软雅黑" panose="020B0503020204020204" pitchFamily="34" charset="-122"/>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sz="1405" b="0" dirty="0" smtClean="0">
                          <a:latin typeface="微软雅黑" panose="020B0503020204020204" pitchFamily="34" charset="-122"/>
                          <a:ea typeface="微软雅黑" panose="020B0503020204020204" pitchFamily="34" charset="-122"/>
                        </a:rPr>
                        <a:t>立柱尺寸：</a:t>
                      </a:r>
                      <a:r>
                        <a:rPr lang="en-US" altLang="zh-CN" sz="1405" b="0" dirty="0" smtClean="0">
                          <a:latin typeface="微软雅黑" panose="020B0503020204020204" pitchFamily="34" charset="-122"/>
                          <a:ea typeface="微软雅黑" panose="020B0503020204020204" pitchFamily="34" charset="-122"/>
                        </a:rPr>
                        <a:t>28.4*27.2*7.3cm</a:t>
                      </a:r>
                      <a:r>
                        <a:rPr lang="zh-CN" altLang="en-US" sz="1405" b="0" dirty="0" smtClean="0">
                          <a:latin typeface="微软雅黑" panose="020B0503020204020204" pitchFamily="34" charset="-122"/>
                          <a:ea typeface="微软雅黑" panose="020B0503020204020204" pitchFamily="34" charset="-122"/>
                        </a:rPr>
                        <a:t>（最高</a:t>
                      </a:r>
                      <a:r>
                        <a:rPr lang="en-US" altLang="zh-CN" sz="1405" b="0" dirty="0" smtClean="0">
                          <a:latin typeface="微软雅黑" panose="020B0503020204020204" pitchFamily="34" charset="-122"/>
                          <a:ea typeface="微软雅黑" panose="020B0503020204020204" pitchFamily="34" charset="-122"/>
                        </a:rPr>
                        <a:t>170cm.</a:t>
                      </a:r>
                      <a:r>
                        <a:rPr lang="zh-CN" altLang="en-US" sz="1405" b="0" dirty="0" smtClean="0">
                          <a:latin typeface="微软雅黑" panose="020B0503020204020204" pitchFamily="34" charset="-122"/>
                          <a:ea typeface="微软雅黑" panose="020B0503020204020204" pitchFamily="34" charset="-122"/>
                        </a:rPr>
                        <a:t>最底</a:t>
                      </a:r>
                      <a:r>
                        <a:rPr lang="en-US" altLang="zh-CN" sz="1405" b="0" dirty="0" smtClean="0">
                          <a:latin typeface="微软雅黑" panose="020B0503020204020204" pitchFamily="34" charset="-122"/>
                          <a:ea typeface="微软雅黑" panose="020B0503020204020204" pitchFamily="34" charset="-122"/>
                        </a:rPr>
                        <a:t>111cm) </a:t>
                      </a:r>
                      <a:endParaRPr lang="en-US" altLang="zh-CN" sz="1405" b="0" dirty="0" smtClean="0">
                        <a:latin typeface="微软雅黑" panose="020B0503020204020204" pitchFamily="34" charset="-122"/>
                        <a:ea typeface="微软雅黑" panose="020B0503020204020204" pitchFamily="34" charset="-122"/>
                      </a:endParaRPr>
                    </a:p>
                  </a:txBody>
                  <a:tcPr marL="106939" marR="106939" marT="53457" marB="53457"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bl>
          </a:graphicData>
        </a:graphic>
      </p:graphicFrame>
      <p:sp>
        <p:nvSpPr>
          <p:cNvPr id="16" name="椭圆 15"/>
          <p:cNvSpPr/>
          <p:nvPr/>
        </p:nvSpPr>
        <p:spPr>
          <a:xfrm rot="10498052">
            <a:off x="9684333" y="6341599"/>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17" name="组合 16"/>
          <p:cNvGrpSpPr/>
          <p:nvPr/>
        </p:nvGrpSpPr>
        <p:grpSpPr>
          <a:xfrm>
            <a:off x="9898487" y="5290004"/>
            <a:ext cx="316183" cy="316183"/>
            <a:chOff x="304800" y="673100"/>
            <a:chExt cx="4000500" cy="4000500"/>
          </a:xfrm>
          <a:effectLst>
            <a:outerShdw blurRad="50800" dist="38100" dir="5400000" algn="t" rotWithShape="0">
              <a:prstClr val="black">
                <a:alpha val="4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19" name="椭圆 1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0" name="椭圆 19"/>
          <p:cNvSpPr/>
          <p:nvPr/>
        </p:nvSpPr>
        <p:spPr>
          <a:xfrm rot="10498052">
            <a:off x="10074809" y="6165368"/>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1" name="椭圆 20"/>
          <p:cNvSpPr/>
          <p:nvPr/>
        </p:nvSpPr>
        <p:spPr>
          <a:xfrm rot="10498052">
            <a:off x="8768969" y="6828929"/>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2" name="组合 21"/>
          <p:cNvGrpSpPr/>
          <p:nvPr/>
        </p:nvGrpSpPr>
        <p:grpSpPr>
          <a:xfrm>
            <a:off x="9271199" y="6488461"/>
            <a:ext cx="213413" cy="213413"/>
            <a:chOff x="304800" y="673100"/>
            <a:chExt cx="4000500" cy="4000500"/>
          </a:xfrm>
          <a:effectLst>
            <a:outerShdw blurRad="50800" dist="38100" dir="5400000" algn="t" rotWithShape="0">
              <a:prstClr val="black">
                <a:alpha val="4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5" name="椭圆 24"/>
          <p:cNvSpPr/>
          <p:nvPr/>
        </p:nvSpPr>
        <p:spPr>
          <a:xfrm rot="10498052">
            <a:off x="550367" y="1857869"/>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6" name="椭圆 25"/>
          <p:cNvSpPr/>
          <p:nvPr/>
        </p:nvSpPr>
        <p:spPr>
          <a:xfrm rot="10498052">
            <a:off x="1228412" y="1309600"/>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7" name="组合 26"/>
          <p:cNvGrpSpPr/>
          <p:nvPr/>
        </p:nvGrpSpPr>
        <p:grpSpPr>
          <a:xfrm>
            <a:off x="561722" y="2687535"/>
            <a:ext cx="316183" cy="316183"/>
            <a:chOff x="304800" y="673100"/>
            <a:chExt cx="4000500" cy="4000500"/>
          </a:xfrm>
          <a:effectLst>
            <a:outerShdw blurRad="50800" dist="38100" dir="5400000" algn="t" rotWithShape="0">
              <a:prstClr val="black">
                <a:alpha val="4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37" name="椭圆 3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38" name="椭圆 37"/>
          <p:cNvSpPr/>
          <p:nvPr/>
        </p:nvSpPr>
        <p:spPr>
          <a:xfrm rot="10498052">
            <a:off x="807375" y="2273139"/>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9" name="椭圆 38"/>
          <p:cNvSpPr/>
          <p:nvPr/>
        </p:nvSpPr>
        <p:spPr>
          <a:xfrm rot="10498052">
            <a:off x="692495" y="1480110"/>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36083" y="1632511"/>
            <a:ext cx="915580" cy="2989472"/>
          </a:xfrm>
          <a:prstGeom prst="rect">
            <a:avLst/>
          </a:prstGeom>
          <a:ln>
            <a:noFill/>
          </a:ln>
          <a:effectLst>
            <a:outerShdw blurRad="292100" dist="139700" dir="2700000" algn="tl" rotWithShape="0">
              <a:srgbClr val="333333">
                <a:alpha val="65000"/>
              </a:srgbClr>
            </a:outerShdw>
          </a:effectLst>
        </p:spPr>
      </p:pic>
      <p:pic>
        <p:nvPicPr>
          <p:cNvPr id="30" name="图片 29"/>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9749" t="6267" r="18761" b="4745"/>
          <a:stretch>
            <a:fillRect/>
          </a:stretch>
        </p:blipFill>
        <p:spPr bwMode="auto">
          <a:xfrm>
            <a:off x="1069021" y="5432506"/>
            <a:ext cx="1049702" cy="84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2" name="表格 31"/>
          <p:cNvGraphicFramePr>
            <a:graphicFrameLocks noGrp="1"/>
          </p:cNvGraphicFramePr>
          <p:nvPr/>
        </p:nvGraphicFramePr>
        <p:xfrm>
          <a:off x="2438661" y="5220416"/>
          <a:ext cx="6871970" cy="1297940"/>
        </p:xfrm>
        <a:graphic>
          <a:graphicData uri="http://schemas.openxmlformats.org/drawingml/2006/table">
            <a:tbl>
              <a:tblPr firstRow="1" bandRow="1">
                <a:tableStyleId>{2D5ABB26-0587-4C30-8999-92F81FD0307C}</a:tableStyleId>
              </a:tblPr>
              <a:tblGrid>
                <a:gridCol w="1428750"/>
                <a:gridCol w="5443220"/>
              </a:tblGrid>
              <a:tr h="1297940">
                <a:tc>
                  <a:txBody>
                    <a:bodyPr/>
                    <a:lstStyle/>
                    <a:p>
                      <a:pPr algn="ctr"/>
                      <a:r>
                        <a:rPr lang="zh-CN" altLang="en-US" sz="1405" b="0" dirty="0" smtClean="0">
                          <a:latin typeface="微软雅黑" panose="020B0503020204020204" pitchFamily="34" charset="-122"/>
                          <a:ea typeface="微软雅黑" panose="020B0503020204020204" pitchFamily="34" charset="-122"/>
                        </a:rPr>
                        <a:t>主要参数</a:t>
                      </a:r>
                      <a:endParaRPr lang="zh-CN" altLang="en-US" sz="1405" b="0" dirty="0">
                        <a:latin typeface="微软雅黑" panose="020B0503020204020204" pitchFamily="34" charset="-122"/>
                        <a:ea typeface="微软雅黑" panose="020B0503020204020204" pitchFamily="34" charset="-122"/>
                      </a:endParaRPr>
                    </a:p>
                  </a:txBody>
                  <a:tcPr marL="106939" marR="106939" marT="53457" marB="53457"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171450" indent="-171450">
                        <a:buFont typeface="Arial" panose="020B0604020202020204" pitchFamily="34" charset="0"/>
                        <a:buChar char="•"/>
                      </a:pPr>
                      <a:r>
                        <a:rPr lang="zh-CN" altLang="en-US" sz="1405" dirty="0" smtClean="0">
                          <a:latin typeface="微软雅黑" panose="020B0503020204020204" pitchFamily="34" charset="-122"/>
                          <a:ea typeface="微软雅黑" panose="020B0503020204020204" pitchFamily="34" charset="-122"/>
                        </a:rPr>
                        <a:t>读写卡距离</a:t>
                      </a:r>
                      <a:r>
                        <a:rPr lang="en-US" altLang="zh-CN" sz="1405" dirty="0" smtClean="0">
                          <a:latin typeface="微软雅黑" panose="020B0503020204020204" pitchFamily="34" charset="-122"/>
                          <a:ea typeface="微软雅黑" panose="020B0503020204020204" pitchFamily="34" charset="-122"/>
                        </a:rPr>
                        <a:t>1-15</a:t>
                      </a:r>
                      <a:r>
                        <a:rPr lang="zh-CN" altLang="en-US" sz="1405" dirty="0" smtClean="0">
                          <a:latin typeface="微软雅黑" panose="020B0503020204020204" pitchFamily="34" charset="-122"/>
                          <a:ea typeface="微软雅黑" panose="020B0503020204020204" pitchFamily="34" charset="-122"/>
                        </a:rPr>
                        <a:t>米可调，读卡距离稳定</a:t>
                      </a:r>
                      <a:endParaRPr lang="zh-CN" altLang="en-US" sz="1405" dirty="0" smtClean="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405" dirty="0" smtClean="0">
                          <a:latin typeface="微软雅黑" panose="020B0503020204020204" pitchFamily="34" charset="-122"/>
                          <a:ea typeface="微软雅黑" panose="020B0503020204020204" pitchFamily="34" charset="-122"/>
                        </a:rPr>
                        <a:t>定向定位设计，跟车和相邻车道亦能准确读卡，绝无误读</a:t>
                      </a:r>
                      <a:endParaRPr lang="zh-CN" altLang="en-US" sz="1405" dirty="0" smtClean="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405" dirty="0" smtClean="0">
                          <a:latin typeface="微软雅黑" panose="020B0503020204020204" pitchFamily="34" charset="-122"/>
                          <a:ea typeface="微软雅黑" panose="020B0503020204020204" pitchFamily="34" charset="-122"/>
                        </a:rPr>
                        <a:t>可穿透任何车辆防护，保括含金属丝的防爆膜</a:t>
                      </a:r>
                      <a:endParaRPr lang="zh-CN" altLang="en-US" sz="1405" dirty="0" smtClean="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405" dirty="0" smtClean="0">
                          <a:latin typeface="微软雅黑" panose="020B0503020204020204" pitchFamily="34" charset="-122"/>
                          <a:ea typeface="微软雅黑" panose="020B0503020204020204" pitchFamily="34" charset="-122"/>
                        </a:rPr>
                        <a:t>支持全系列蓝牙读卡器。  固定方式</a:t>
                      </a:r>
                      <a:r>
                        <a:rPr lang="en-US" altLang="zh-CN" sz="1405" dirty="0" smtClean="0">
                          <a:latin typeface="微软雅黑" panose="020B0503020204020204" pitchFamily="34" charset="-122"/>
                          <a:ea typeface="微软雅黑" panose="020B0503020204020204" pitchFamily="34" charset="-122"/>
                        </a:rPr>
                        <a:t>:</a:t>
                      </a:r>
                      <a:r>
                        <a:rPr lang="zh-CN" altLang="en-US" sz="1405" dirty="0" smtClean="0">
                          <a:latin typeface="微软雅黑" panose="020B0503020204020204" pitchFamily="34" charset="-122"/>
                          <a:ea typeface="微软雅黑" panose="020B0503020204020204" pitchFamily="34" charset="-122"/>
                        </a:rPr>
                        <a:t>卡座和吸盘两种固定方式，可自由选择。</a:t>
                      </a:r>
                      <a:endParaRPr lang="zh-CN" altLang="en-US" sz="1405" dirty="0">
                        <a:latin typeface="微软雅黑" panose="020B0503020204020204" pitchFamily="34" charset="-122"/>
                        <a:ea typeface="微软雅黑" panose="020B0503020204020204" pitchFamily="34" charset="-122"/>
                      </a:endParaRPr>
                    </a:p>
                  </a:txBody>
                  <a:tcPr marL="106939" marR="106939" marT="53457" marB="53457"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bl>
          </a:graphicData>
        </a:graphic>
      </p:graphicFrame>
      <p:grpSp>
        <p:nvGrpSpPr>
          <p:cNvPr id="33" name="组合 32"/>
          <p:cNvGrpSpPr/>
          <p:nvPr/>
        </p:nvGrpSpPr>
        <p:grpSpPr>
          <a:xfrm rot="0">
            <a:off x="250222" y="605813"/>
            <a:ext cx="10080000" cy="417928"/>
            <a:chOff x="214282" y="142856"/>
            <a:chExt cx="7598078" cy="357190"/>
          </a:xfrm>
        </p:grpSpPr>
        <p:sp>
          <p:nvSpPr>
            <p:cNvPr id="36" name="TextBox 35"/>
            <p:cNvSpPr txBox="1"/>
            <p:nvPr/>
          </p:nvSpPr>
          <p:spPr>
            <a:xfrm>
              <a:off x="571472" y="142856"/>
              <a:ext cx="4576592"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教职工车辆管理系统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蓝牙识别车辆管理系统</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48" name="矩形 47"/>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9" name="矩形 48"/>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50" name="直接连接符 49"/>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par>
                                <p:cTn id="24" presetID="53" presetClass="entr" presetSubtype="16"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animEffect transition="in" filter="fade">
                                      <p:cBhvr>
                                        <p:cTn id="38" dur="50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500" fill="hold"/>
                                        <p:tgtEl>
                                          <p:spTgt spid="26"/>
                                        </p:tgtEl>
                                        <p:attrNameLst>
                                          <p:attrName>ppt_w</p:attrName>
                                        </p:attrNameLst>
                                      </p:cBhvr>
                                      <p:tavLst>
                                        <p:tav tm="0">
                                          <p:val>
                                            <p:fltVal val="0"/>
                                          </p:val>
                                        </p:tav>
                                        <p:tav tm="100000">
                                          <p:val>
                                            <p:strVal val="#ppt_w"/>
                                          </p:val>
                                        </p:tav>
                                      </p:tavLst>
                                    </p:anim>
                                    <p:anim calcmode="lin" valueType="num">
                                      <p:cBhvr>
                                        <p:cTn id="52" dur="500" fill="hold"/>
                                        <p:tgtEl>
                                          <p:spTgt spid="26"/>
                                        </p:tgtEl>
                                        <p:attrNameLst>
                                          <p:attrName>ppt_h</p:attrName>
                                        </p:attrNameLst>
                                      </p:cBhvr>
                                      <p:tavLst>
                                        <p:tav tm="0">
                                          <p:val>
                                            <p:fltVal val="0"/>
                                          </p:val>
                                        </p:tav>
                                        <p:tav tm="100000">
                                          <p:val>
                                            <p:strVal val="#ppt_h"/>
                                          </p:val>
                                        </p:tav>
                                      </p:tavLst>
                                    </p:anim>
                                    <p:animEffect transition="in" filter="fade">
                                      <p:cBhvr>
                                        <p:cTn id="53" dur="500"/>
                                        <p:tgtEl>
                                          <p:spTgt spid="26"/>
                                        </p:tgtEl>
                                      </p:cBhvr>
                                    </p:animEffect>
                                  </p:childTnLst>
                                </p:cTn>
                              </p:par>
                              <p:par>
                                <p:cTn id="54" presetID="53" presetClass="entr" presetSubtype="16"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p:cTn id="56" dur="500" fill="hold"/>
                                        <p:tgtEl>
                                          <p:spTgt spid="27"/>
                                        </p:tgtEl>
                                        <p:attrNameLst>
                                          <p:attrName>ppt_w</p:attrName>
                                        </p:attrNameLst>
                                      </p:cBhvr>
                                      <p:tavLst>
                                        <p:tav tm="0">
                                          <p:val>
                                            <p:fltVal val="0"/>
                                          </p:val>
                                        </p:tav>
                                        <p:tav tm="100000">
                                          <p:val>
                                            <p:strVal val="#ppt_w"/>
                                          </p:val>
                                        </p:tav>
                                      </p:tavLst>
                                    </p:anim>
                                    <p:anim calcmode="lin" valueType="num">
                                      <p:cBhvr>
                                        <p:cTn id="57" dur="500" fill="hold"/>
                                        <p:tgtEl>
                                          <p:spTgt spid="27"/>
                                        </p:tgtEl>
                                        <p:attrNameLst>
                                          <p:attrName>ppt_h</p:attrName>
                                        </p:attrNameLst>
                                      </p:cBhvr>
                                      <p:tavLst>
                                        <p:tav tm="0">
                                          <p:val>
                                            <p:fltVal val="0"/>
                                          </p:val>
                                        </p:tav>
                                        <p:tav tm="100000">
                                          <p:val>
                                            <p:strVal val="#ppt_h"/>
                                          </p:val>
                                        </p:tav>
                                      </p:tavLst>
                                    </p:anim>
                                    <p:animEffect transition="in" filter="fade">
                                      <p:cBhvr>
                                        <p:cTn id="58" dur="500"/>
                                        <p:tgtEl>
                                          <p:spTgt spid="27"/>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p:cTn id="61" dur="500" fill="hold"/>
                                        <p:tgtEl>
                                          <p:spTgt spid="38"/>
                                        </p:tgtEl>
                                        <p:attrNameLst>
                                          <p:attrName>ppt_w</p:attrName>
                                        </p:attrNameLst>
                                      </p:cBhvr>
                                      <p:tavLst>
                                        <p:tav tm="0">
                                          <p:val>
                                            <p:fltVal val="0"/>
                                          </p:val>
                                        </p:tav>
                                        <p:tav tm="100000">
                                          <p:val>
                                            <p:strVal val="#ppt_w"/>
                                          </p:val>
                                        </p:tav>
                                      </p:tavLst>
                                    </p:anim>
                                    <p:anim calcmode="lin" valueType="num">
                                      <p:cBhvr>
                                        <p:cTn id="62" dur="500" fill="hold"/>
                                        <p:tgtEl>
                                          <p:spTgt spid="38"/>
                                        </p:tgtEl>
                                        <p:attrNameLst>
                                          <p:attrName>ppt_h</p:attrName>
                                        </p:attrNameLst>
                                      </p:cBhvr>
                                      <p:tavLst>
                                        <p:tav tm="0">
                                          <p:val>
                                            <p:fltVal val="0"/>
                                          </p:val>
                                        </p:tav>
                                        <p:tav tm="100000">
                                          <p:val>
                                            <p:strVal val="#ppt_h"/>
                                          </p:val>
                                        </p:tav>
                                      </p:tavLst>
                                    </p:anim>
                                    <p:animEffect transition="in" filter="fade">
                                      <p:cBhvr>
                                        <p:cTn id="63" dur="500"/>
                                        <p:tgtEl>
                                          <p:spTgt spid="38"/>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39"/>
                                        </p:tgtEl>
                                        <p:attrNameLst>
                                          <p:attrName>style.visibility</p:attrName>
                                        </p:attrNameLst>
                                      </p:cBhvr>
                                      <p:to>
                                        <p:strVal val="visible"/>
                                      </p:to>
                                    </p:set>
                                    <p:anim calcmode="lin" valueType="num">
                                      <p:cBhvr>
                                        <p:cTn id="66" dur="500" fill="hold"/>
                                        <p:tgtEl>
                                          <p:spTgt spid="39"/>
                                        </p:tgtEl>
                                        <p:attrNameLst>
                                          <p:attrName>ppt_w</p:attrName>
                                        </p:attrNameLst>
                                      </p:cBhvr>
                                      <p:tavLst>
                                        <p:tav tm="0">
                                          <p:val>
                                            <p:fltVal val="0"/>
                                          </p:val>
                                        </p:tav>
                                        <p:tav tm="100000">
                                          <p:val>
                                            <p:strVal val="#ppt_w"/>
                                          </p:val>
                                        </p:tav>
                                      </p:tavLst>
                                    </p:anim>
                                    <p:anim calcmode="lin" valueType="num">
                                      <p:cBhvr>
                                        <p:cTn id="67" dur="500" fill="hold"/>
                                        <p:tgtEl>
                                          <p:spTgt spid="39"/>
                                        </p:tgtEl>
                                        <p:attrNameLst>
                                          <p:attrName>ppt_h</p:attrName>
                                        </p:attrNameLst>
                                      </p:cBhvr>
                                      <p:tavLst>
                                        <p:tav tm="0">
                                          <p:val>
                                            <p:fltVal val="0"/>
                                          </p:val>
                                        </p:tav>
                                        <p:tav tm="100000">
                                          <p:val>
                                            <p:strVal val="#ppt_h"/>
                                          </p:val>
                                        </p:tav>
                                      </p:tavLst>
                                    </p:anim>
                                    <p:animEffect transition="in" filter="fade">
                                      <p:cBhvr>
                                        <p:cTn id="6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20" grpId="0" bldLvl="0" animBg="1"/>
      <p:bldP spid="21" grpId="0" bldLvl="0" animBg="1"/>
      <p:bldP spid="25" grpId="0" bldLvl="0" animBg="1"/>
      <p:bldP spid="26" grpId="0" bldLvl="0" animBg="1"/>
      <p:bldP spid="38" grpId="0" bldLvl="0" animBg="1"/>
      <p:bldP spid="39"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椭圆 11"/>
          <p:cNvSpPr/>
          <p:nvPr/>
        </p:nvSpPr>
        <p:spPr>
          <a:xfrm rot="10498052">
            <a:off x="9750539" y="6238700"/>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14" name="组合 13"/>
          <p:cNvGrpSpPr/>
          <p:nvPr/>
        </p:nvGrpSpPr>
        <p:grpSpPr>
          <a:xfrm>
            <a:off x="9964694" y="5187105"/>
            <a:ext cx="316183" cy="316183"/>
            <a:chOff x="304800" y="673100"/>
            <a:chExt cx="4000500" cy="4000500"/>
          </a:xfrm>
          <a:effectLst>
            <a:outerShdw blurRad="50800" dist="38100" dir="5400000" algn="t" rotWithShape="0">
              <a:prstClr val="black">
                <a:alpha val="4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5" name="椭圆 24"/>
          <p:cNvSpPr/>
          <p:nvPr/>
        </p:nvSpPr>
        <p:spPr>
          <a:xfrm rot="10498052">
            <a:off x="10141016" y="6062469"/>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6" name="椭圆 25"/>
          <p:cNvSpPr/>
          <p:nvPr/>
        </p:nvSpPr>
        <p:spPr>
          <a:xfrm rot="10498052">
            <a:off x="8835176" y="6726031"/>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7" name="组合 26"/>
          <p:cNvGrpSpPr/>
          <p:nvPr/>
        </p:nvGrpSpPr>
        <p:grpSpPr>
          <a:xfrm>
            <a:off x="9337405" y="6385562"/>
            <a:ext cx="213413" cy="213413"/>
            <a:chOff x="304800" y="673100"/>
            <a:chExt cx="4000500" cy="4000500"/>
          </a:xfrm>
          <a:effectLst>
            <a:outerShdw blurRad="50800" dist="38100" dir="5400000" algn="t" rotWithShape="0">
              <a:prstClr val="black">
                <a:alpha val="4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29" name="椭圆 2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pic>
        <p:nvPicPr>
          <p:cNvPr id="1026" name="Picture 2" descr="D:\Users\Desktop\蓝牙停车场拓扑图.jpg"/>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4091" y="1548033"/>
            <a:ext cx="5934932" cy="3960867"/>
          </a:xfrm>
          <a:prstGeom prst="rect">
            <a:avLst/>
          </a:prstGeom>
          <a:noFill/>
          <a:extLst>
            <a:ext uri="{909E8E84-426E-40DD-AFC4-6F175D3DCCD1}">
              <a14:hiddenFill xmlns:a14="http://schemas.microsoft.com/office/drawing/2010/main">
                <a:solidFill>
                  <a:srgbClr val="FFFFFF"/>
                </a:solidFill>
              </a14:hiddenFill>
            </a:ext>
          </a:extLst>
        </p:spPr>
      </p:pic>
      <p:sp>
        <p:nvSpPr>
          <p:cNvPr id="30" name="椭圆 29"/>
          <p:cNvSpPr/>
          <p:nvPr/>
        </p:nvSpPr>
        <p:spPr>
          <a:xfrm rot="10498052">
            <a:off x="723396" y="2038666"/>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1" name="椭圆 30"/>
          <p:cNvSpPr/>
          <p:nvPr/>
        </p:nvSpPr>
        <p:spPr>
          <a:xfrm rot="10498052">
            <a:off x="1401441" y="1490397"/>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32" name="组合 31"/>
          <p:cNvGrpSpPr/>
          <p:nvPr/>
        </p:nvGrpSpPr>
        <p:grpSpPr>
          <a:xfrm>
            <a:off x="734751" y="2868332"/>
            <a:ext cx="316183" cy="316183"/>
            <a:chOff x="304800" y="673100"/>
            <a:chExt cx="4000500" cy="4000500"/>
          </a:xfrm>
          <a:effectLst>
            <a:outerShdw blurRad="50800" dist="38100" dir="5400000" algn="t" rotWithShape="0">
              <a:prstClr val="black">
                <a:alpha val="40000"/>
              </a:prstClr>
            </a:outerShdw>
          </a:effectLst>
        </p:grpSpPr>
        <p:sp>
          <p:nvSpPr>
            <p:cNvPr id="3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34" name="椭圆 3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35" name="椭圆 34"/>
          <p:cNvSpPr/>
          <p:nvPr/>
        </p:nvSpPr>
        <p:spPr>
          <a:xfrm rot="10498052">
            <a:off x="980404" y="2453936"/>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6" name="椭圆 35"/>
          <p:cNvSpPr/>
          <p:nvPr/>
        </p:nvSpPr>
        <p:spPr>
          <a:xfrm rot="10498052">
            <a:off x="865525" y="1660907"/>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 name="TextBox 1"/>
          <p:cNvSpPr txBox="1"/>
          <p:nvPr/>
        </p:nvSpPr>
        <p:spPr>
          <a:xfrm>
            <a:off x="5705866" y="5597952"/>
            <a:ext cx="4076223" cy="631190"/>
          </a:xfrm>
          <a:prstGeom prst="rect">
            <a:avLst/>
          </a:prstGeom>
          <a:noFill/>
        </p:spPr>
        <p:txBody>
          <a:bodyPr wrap="square" rtlCol="0">
            <a:spAutoFit/>
          </a:bodyPr>
          <a:lstStyle/>
          <a:p>
            <a:r>
              <a:rPr lang="zh-CN" altLang="en-US" sz="3510" b="1" dirty="0" smtClean="0">
                <a:solidFill>
                  <a:srgbClr val="404040"/>
                </a:solidFill>
                <a:latin typeface="微软雅黑" panose="020B0503020204020204" pitchFamily="34" charset="-122"/>
                <a:ea typeface="微软雅黑" panose="020B0503020204020204" pitchFamily="34" charset="-122"/>
              </a:rPr>
              <a:t>蓝牙停车场系统图</a:t>
            </a:r>
            <a:endParaRPr lang="zh-CN" altLang="en-US" sz="3510" b="1" dirty="0">
              <a:solidFill>
                <a:srgbClr val="404040"/>
              </a:solidFill>
              <a:latin typeface="微软雅黑" panose="020B0503020204020204" pitchFamily="34" charset="-122"/>
              <a:ea typeface="微软雅黑" panose="020B0503020204020204" pitchFamily="34" charset="-122"/>
            </a:endParaRPr>
          </a:p>
        </p:txBody>
      </p:sp>
      <p:grpSp>
        <p:nvGrpSpPr>
          <p:cNvPr id="38" name="组合 37"/>
          <p:cNvGrpSpPr/>
          <p:nvPr/>
        </p:nvGrpSpPr>
        <p:grpSpPr>
          <a:xfrm rot="0">
            <a:off x="250222" y="605813"/>
            <a:ext cx="10080000" cy="417928"/>
            <a:chOff x="214282" y="142856"/>
            <a:chExt cx="7598078" cy="357190"/>
          </a:xfrm>
        </p:grpSpPr>
        <p:sp>
          <p:nvSpPr>
            <p:cNvPr id="41" name="TextBox 40"/>
            <p:cNvSpPr txBox="1"/>
            <p:nvPr/>
          </p:nvSpPr>
          <p:spPr>
            <a:xfrm>
              <a:off x="571472" y="142856"/>
              <a:ext cx="472060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教职工车辆管理系统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蓝牙识别车辆管理系统</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42" name="矩形 41"/>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3" name="矩形 42"/>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44" name="直接连接符 43"/>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par>
                                <p:cTn id="30" presetID="53" presetClass="entr" presetSubtype="16"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500" fill="hold"/>
                                        <p:tgtEl>
                                          <p:spTgt spid="31"/>
                                        </p:tgtEl>
                                        <p:attrNameLst>
                                          <p:attrName>ppt_w</p:attrName>
                                        </p:attrNameLst>
                                      </p:cBhvr>
                                      <p:tavLst>
                                        <p:tav tm="0">
                                          <p:val>
                                            <p:fltVal val="0"/>
                                          </p:val>
                                        </p:tav>
                                        <p:tav tm="100000">
                                          <p:val>
                                            <p:strVal val="#ppt_w"/>
                                          </p:val>
                                        </p:tav>
                                      </p:tavLst>
                                    </p:anim>
                                    <p:anim calcmode="lin" valueType="num">
                                      <p:cBhvr>
                                        <p:cTn id="43" dur="500" fill="hold"/>
                                        <p:tgtEl>
                                          <p:spTgt spid="31"/>
                                        </p:tgtEl>
                                        <p:attrNameLst>
                                          <p:attrName>ppt_h</p:attrName>
                                        </p:attrNameLst>
                                      </p:cBhvr>
                                      <p:tavLst>
                                        <p:tav tm="0">
                                          <p:val>
                                            <p:fltVal val="0"/>
                                          </p:val>
                                        </p:tav>
                                        <p:tav tm="100000">
                                          <p:val>
                                            <p:strVal val="#ppt_h"/>
                                          </p:val>
                                        </p:tav>
                                      </p:tavLst>
                                    </p:anim>
                                    <p:animEffect transition="in" filter="fade">
                                      <p:cBhvr>
                                        <p:cTn id="44" dur="500"/>
                                        <p:tgtEl>
                                          <p:spTgt spid="31"/>
                                        </p:tgtEl>
                                      </p:cBhvr>
                                    </p:animEffect>
                                  </p:childTnLst>
                                </p:cTn>
                              </p:par>
                              <p:par>
                                <p:cTn id="45" presetID="53" presetClass="entr" presetSubtype="16"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p:cTn id="47" dur="500" fill="hold"/>
                                        <p:tgtEl>
                                          <p:spTgt spid="32"/>
                                        </p:tgtEl>
                                        <p:attrNameLst>
                                          <p:attrName>ppt_w</p:attrName>
                                        </p:attrNameLst>
                                      </p:cBhvr>
                                      <p:tavLst>
                                        <p:tav tm="0">
                                          <p:val>
                                            <p:fltVal val="0"/>
                                          </p:val>
                                        </p:tav>
                                        <p:tav tm="100000">
                                          <p:val>
                                            <p:strVal val="#ppt_w"/>
                                          </p:val>
                                        </p:tav>
                                      </p:tavLst>
                                    </p:anim>
                                    <p:anim calcmode="lin" valueType="num">
                                      <p:cBhvr>
                                        <p:cTn id="48" dur="500" fill="hold"/>
                                        <p:tgtEl>
                                          <p:spTgt spid="32"/>
                                        </p:tgtEl>
                                        <p:attrNameLst>
                                          <p:attrName>ppt_h</p:attrName>
                                        </p:attrNameLst>
                                      </p:cBhvr>
                                      <p:tavLst>
                                        <p:tav tm="0">
                                          <p:val>
                                            <p:fltVal val="0"/>
                                          </p:val>
                                        </p:tav>
                                        <p:tav tm="100000">
                                          <p:val>
                                            <p:strVal val="#ppt_h"/>
                                          </p:val>
                                        </p:tav>
                                      </p:tavLst>
                                    </p:anim>
                                    <p:animEffect transition="in" filter="fade">
                                      <p:cBhvr>
                                        <p:cTn id="49" dur="500"/>
                                        <p:tgtEl>
                                          <p:spTgt spid="3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p:cTn id="52" dur="500" fill="hold"/>
                                        <p:tgtEl>
                                          <p:spTgt spid="35"/>
                                        </p:tgtEl>
                                        <p:attrNameLst>
                                          <p:attrName>ppt_w</p:attrName>
                                        </p:attrNameLst>
                                      </p:cBhvr>
                                      <p:tavLst>
                                        <p:tav tm="0">
                                          <p:val>
                                            <p:fltVal val="0"/>
                                          </p:val>
                                        </p:tav>
                                        <p:tav tm="100000">
                                          <p:val>
                                            <p:strVal val="#ppt_w"/>
                                          </p:val>
                                        </p:tav>
                                      </p:tavLst>
                                    </p:anim>
                                    <p:anim calcmode="lin" valueType="num">
                                      <p:cBhvr>
                                        <p:cTn id="53" dur="500" fill="hold"/>
                                        <p:tgtEl>
                                          <p:spTgt spid="35"/>
                                        </p:tgtEl>
                                        <p:attrNameLst>
                                          <p:attrName>ppt_h</p:attrName>
                                        </p:attrNameLst>
                                      </p:cBhvr>
                                      <p:tavLst>
                                        <p:tav tm="0">
                                          <p:val>
                                            <p:fltVal val="0"/>
                                          </p:val>
                                        </p:tav>
                                        <p:tav tm="100000">
                                          <p:val>
                                            <p:strVal val="#ppt_h"/>
                                          </p:val>
                                        </p:tav>
                                      </p:tavLst>
                                    </p:anim>
                                    <p:animEffect transition="in" filter="fade">
                                      <p:cBhvr>
                                        <p:cTn id="54" dur="500"/>
                                        <p:tgtEl>
                                          <p:spTgt spid="3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p:cTn id="57" dur="500" fill="hold"/>
                                        <p:tgtEl>
                                          <p:spTgt spid="36"/>
                                        </p:tgtEl>
                                        <p:attrNameLst>
                                          <p:attrName>ppt_w</p:attrName>
                                        </p:attrNameLst>
                                      </p:cBhvr>
                                      <p:tavLst>
                                        <p:tav tm="0">
                                          <p:val>
                                            <p:fltVal val="0"/>
                                          </p:val>
                                        </p:tav>
                                        <p:tav tm="100000">
                                          <p:val>
                                            <p:strVal val="#ppt_w"/>
                                          </p:val>
                                        </p:tav>
                                      </p:tavLst>
                                    </p:anim>
                                    <p:anim calcmode="lin" valueType="num">
                                      <p:cBhvr>
                                        <p:cTn id="58" dur="500" fill="hold"/>
                                        <p:tgtEl>
                                          <p:spTgt spid="36"/>
                                        </p:tgtEl>
                                        <p:attrNameLst>
                                          <p:attrName>ppt_h</p:attrName>
                                        </p:attrNameLst>
                                      </p:cBhvr>
                                      <p:tavLst>
                                        <p:tav tm="0">
                                          <p:val>
                                            <p:fltVal val="0"/>
                                          </p:val>
                                        </p:tav>
                                        <p:tav tm="100000">
                                          <p:val>
                                            <p:strVal val="#ppt_h"/>
                                          </p:val>
                                        </p:tav>
                                      </p:tavLst>
                                    </p:anim>
                                    <p:animEffect transition="in" filter="fade">
                                      <p:cBhvr>
                                        <p:cTn id="5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25" grpId="0" bldLvl="0" animBg="1"/>
      <p:bldP spid="26" grpId="0" bldLvl="0" animBg="1"/>
      <p:bldP spid="30" grpId="0" bldLvl="0" animBg="1"/>
      <p:bldP spid="31" grpId="0" bldLvl="0" animBg="1"/>
      <p:bldP spid="35" grpId="0" bldLvl="0" animBg="1"/>
      <p:bldP spid="36"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示 4"/>
          <p:cNvGraphicFramePr/>
          <p:nvPr/>
        </p:nvGraphicFramePr>
        <p:xfrm>
          <a:off x="1121106" y="1777278"/>
          <a:ext cx="8802899" cy="441403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矩形 5"/>
          <p:cNvSpPr/>
          <p:nvPr/>
        </p:nvSpPr>
        <p:spPr>
          <a:xfrm>
            <a:off x="1091832" y="1430076"/>
            <a:ext cx="6527165" cy="646430"/>
          </a:xfrm>
          <a:prstGeom prst="rect">
            <a:avLst/>
          </a:prstGeom>
          <a:noFill/>
        </p:spPr>
        <p:txBody>
          <a:bodyPr wrap="none" lIns="106919" tIns="53459" rIns="106919" bIns="53459">
            <a:spAutoFit/>
          </a:bodyPr>
          <a:lstStyle/>
          <a:p>
            <a:pPr algn="ctr"/>
            <a:r>
              <a:rPr lang="en-US" altLang="zh-CN" sz="351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900M</a:t>
            </a:r>
            <a:r>
              <a:rPr lang="zh-CN" altLang="en-US" sz="351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及</a:t>
            </a:r>
            <a:r>
              <a:rPr lang="en-US" altLang="zh-CN" sz="351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2.4G</a:t>
            </a:r>
            <a:r>
              <a:rPr lang="zh-CN" altLang="en-US" sz="351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车辆管理系统特点</a:t>
            </a:r>
            <a:endParaRPr lang="zh-CN" altLang="en-US" sz="351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endParaRPr>
          </a:p>
        </p:txBody>
      </p:sp>
      <p:grpSp>
        <p:nvGrpSpPr>
          <p:cNvPr id="8" name="组合 7"/>
          <p:cNvGrpSpPr/>
          <p:nvPr/>
        </p:nvGrpSpPr>
        <p:grpSpPr>
          <a:xfrm rot="0">
            <a:off x="250222" y="605813"/>
            <a:ext cx="10080000" cy="417928"/>
            <a:chOff x="214282" y="142856"/>
            <a:chExt cx="7598078" cy="357190"/>
          </a:xfrm>
        </p:grpSpPr>
        <p:sp>
          <p:nvSpPr>
            <p:cNvPr id="11" name="TextBox 10"/>
            <p:cNvSpPr txBox="1"/>
            <p:nvPr/>
          </p:nvSpPr>
          <p:spPr>
            <a:xfrm>
              <a:off x="571471" y="142856"/>
              <a:ext cx="5282487"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教职工车辆管理系统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-900M</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及</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2.4G</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车辆识别系统</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12" name="矩形 11"/>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3" name="矩形 12"/>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4" name="直接连接符 13"/>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7" name="椭圆 16"/>
          <p:cNvSpPr/>
          <p:nvPr/>
        </p:nvSpPr>
        <p:spPr>
          <a:xfrm rot="10498052">
            <a:off x="389560" y="1814432"/>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8" name="椭圆 17"/>
          <p:cNvSpPr/>
          <p:nvPr/>
        </p:nvSpPr>
        <p:spPr>
          <a:xfrm rot="10498052">
            <a:off x="1067605" y="1266163"/>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19" name="组合 18"/>
          <p:cNvGrpSpPr/>
          <p:nvPr/>
        </p:nvGrpSpPr>
        <p:grpSpPr>
          <a:xfrm>
            <a:off x="400915" y="2644098"/>
            <a:ext cx="316183" cy="316183"/>
            <a:chOff x="304800" y="673100"/>
            <a:chExt cx="4000500" cy="4000500"/>
          </a:xfrm>
          <a:effectLst>
            <a:outerShdw blurRad="50800" dist="38100" dir="5400000" algn="t" rotWithShape="0">
              <a:prstClr val="black">
                <a:alpha val="40000"/>
              </a:prstClr>
            </a:outerShdw>
          </a:effectLst>
        </p:grpSpPr>
        <p:sp>
          <p:nvSpPr>
            <p:cNvPr id="20" name="同心圆 1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21" name="椭圆 2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2" name="椭圆 21"/>
          <p:cNvSpPr/>
          <p:nvPr/>
        </p:nvSpPr>
        <p:spPr>
          <a:xfrm rot="10498052">
            <a:off x="646568" y="2229702"/>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3" name="椭圆 22"/>
          <p:cNvSpPr/>
          <p:nvPr/>
        </p:nvSpPr>
        <p:spPr>
          <a:xfrm rot="10498052">
            <a:off x="531688" y="1436674"/>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4" name="椭圆 23"/>
          <p:cNvSpPr/>
          <p:nvPr/>
        </p:nvSpPr>
        <p:spPr>
          <a:xfrm rot="10498052">
            <a:off x="9684333" y="6341599"/>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5" name="组合 24"/>
          <p:cNvGrpSpPr/>
          <p:nvPr/>
        </p:nvGrpSpPr>
        <p:grpSpPr>
          <a:xfrm>
            <a:off x="9898487" y="5290004"/>
            <a:ext cx="316183" cy="316183"/>
            <a:chOff x="304800" y="673100"/>
            <a:chExt cx="4000500" cy="4000500"/>
          </a:xfrm>
          <a:effectLst>
            <a:outerShdw blurRad="50800" dist="38100" dir="5400000" algn="t" rotWithShape="0">
              <a:prstClr val="black">
                <a:alpha val="40000"/>
              </a:prstClr>
            </a:outerShdw>
          </a:effectLst>
        </p:grpSpPr>
        <p:sp>
          <p:nvSpPr>
            <p:cNvPr id="26"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27" name="椭圆 2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8" name="椭圆 27"/>
          <p:cNvSpPr/>
          <p:nvPr/>
        </p:nvSpPr>
        <p:spPr>
          <a:xfrm rot="10498052">
            <a:off x="10074809" y="6165368"/>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9" name="椭圆 28"/>
          <p:cNvSpPr/>
          <p:nvPr/>
        </p:nvSpPr>
        <p:spPr>
          <a:xfrm rot="10498052">
            <a:off x="8768969" y="6828929"/>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30" name="组合 29"/>
          <p:cNvGrpSpPr/>
          <p:nvPr/>
        </p:nvGrpSpPr>
        <p:grpSpPr>
          <a:xfrm>
            <a:off x="9271199" y="6488461"/>
            <a:ext cx="213413" cy="213413"/>
            <a:chOff x="304800" y="673100"/>
            <a:chExt cx="4000500" cy="4000500"/>
          </a:xfrm>
          <a:effectLst>
            <a:outerShdw blurRad="50800" dist="38100" dir="5400000" algn="t" rotWithShape="0">
              <a:prstClr val="black">
                <a:alpha val="4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32" name="椭圆 3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3" name="TextBox 2"/>
          <p:cNvSpPr txBox="1"/>
          <p:nvPr/>
        </p:nvSpPr>
        <p:spPr>
          <a:xfrm>
            <a:off x="3493637" y="2243628"/>
            <a:ext cx="3957321" cy="415290"/>
          </a:xfrm>
          <a:prstGeom prst="rect">
            <a:avLst/>
          </a:prstGeom>
          <a:noFill/>
        </p:spPr>
        <p:txBody>
          <a:bodyPr wrap="square" rtlCol="0">
            <a:spAutoFit/>
          </a:bodyPr>
          <a:lstStyle/>
          <a:p>
            <a:r>
              <a:rPr lang="zh-CN" altLang="en-US" sz="2105" dirty="0" smtClean="0">
                <a:latin typeface="微软雅黑" panose="020B0503020204020204" pitchFamily="34" charset="-122"/>
                <a:ea typeface="微软雅黑" panose="020B0503020204020204" pitchFamily="34" charset="-122"/>
              </a:rPr>
              <a:t>按照卡及识读距离分为</a:t>
            </a:r>
            <a:endParaRPr lang="zh-CN" altLang="en-US" sz="2105" dirty="0">
              <a:latin typeface="微软雅黑" panose="020B0503020204020204" pitchFamily="34" charset="-122"/>
              <a:ea typeface="微软雅黑" panose="020B0503020204020204" pitchFamily="34" charset="-122"/>
            </a:endParaRPr>
          </a:p>
        </p:txBody>
      </p:sp>
      <p:sp>
        <p:nvSpPr>
          <p:cNvPr id="4" name="TextBox 3"/>
          <p:cNvSpPr txBox="1"/>
          <p:nvPr/>
        </p:nvSpPr>
        <p:spPr>
          <a:xfrm>
            <a:off x="3009723" y="4898101"/>
            <a:ext cx="2167880" cy="1568450"/>
          </a:xfrm>
          <a:prstGeom prst="rect">
            <a:avLst/>
          </a:prstGeom>
          <a:noFill/>
        </p:spPr>
        <p:txBody>
          <a:bodyPr wrap="square" rtlCol="0">
            <a:spAutoFit/>
          </a:bodyPr>
          <a:lstStyle/>
          <a:p>
            <a:pPr fontAlgn="auto">
              <a:lnSpc>
                <a:spcPct val="150000"/>
              </a:lnSpc>
            </a:pP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识读距离为</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3-8</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米（应用领域：小区、工厂、企事业单位等人流量较大且固定的场所）</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3" name="TextBox 32"/>
          <p:cNvSpPr txBox="1"/>
          <p:nvPr/>
        </p:nvSpPr>
        <p:spPr>
          <a:xfrm>
            <a:off x="5598595" y="5296905"/>
            <a:ext cx="2492777" cy="1938020"/>
          </a:xfrm>
          <a:prstGeom prst="rect">
            <a:avLst/>
          </a:prstGeom>
          <a:noFill/>
        </p:spPr>
        <p:txBody>
          <a:bodyPr wrap="square" rtlCol="0">
            <a:spAutoFit/>
          </a:bodyPr>
          <a:lstStyle/>
          <a:p>
            <a:pPr fontAlgn="auto">
              <a:lnSpc>
                <a:spcPct val="150000"/>
              </a:lnSpc>
            </a:pP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识读距离为</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80</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米以内</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（应用领域</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：门口距离较为空旷的小区</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、工厂、企事业单位等人流量较大且固定的场所）</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6"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par>
                                <p:cTn id="31" presetID="53" presetClass="entr" presetSubtype="16"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par>
                                <p:cTn id="51" presetID="53" presetClass="entr" presetSubtype="16"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500" fill="hold"/>
                                        <p:tgtEl>
                                          <p:spTgt spid="25"/>
                                        </p:tgtEl>
                                        <p:attrNameLst>
                                          <p:attrName>ppt_w</p:attrName>
                                        </p:attrNameLst>
                                      </p:cBhvr>
                                      <p:tavLst>
                                        <p:tav tm="0">
                                          <p:val>
                                            <p:fltVal val="0"/>
                                          </p:val>
                                        </p:tav>
                                        <p:tav tm="100000">
                                          <p:val>
                                            <p:strVal val="#ppt_w"/>
                                          </p:val>
                                        </p:tav>
                                      </p:tavLst>
                                    </p:anim>
                                    <p:anim calcmode="lin" valueType="num">
                                      <p:cBhvr>
                                        <p:cTn id="54" dur="500" fill="hold"/>
                                        <p:tgtEl>
                                          <p:spTgt spid="25"/>
                                        </p:tgtEl>
                                        <p:attrNameLst>
                                          <p:attrName>ppt_h</p:attrName>
                                        </p:attrNameLst>
                                      </p:cBhvr>
                                      <p:tavLst>
                                        <p:tav tm="0">
                                          <p:val>
                                            <p:fltVal val="0"/>
                                          </p:val>
                                        </p:tav>
                                        <p:tav tm="100000">
                                          <p:val>
                                            <p:strVal val="#ppt_h"/>
                                          </p:val>
                                        </p:tav>
                                      </p:tavLst>
                                    </p:anim>
                                    <p:animEffect transition="in" filter="fade">
                                      <p:cBhvr>
                                        <p:cTn id="55" dur="500"/>
                                        <p:tgtEl>
                                          <p:spTgt spid="25"/>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p:cTn id="58" dur="500" fill="hold"/>
                                        <p:tgtEl>
                                          <p:spTgt spid="28"/>
                                        </p:tgtEl>
                                        <p:attrNameLst>
                                          <p:attrName>ppt_w</p:attrName>
                                        </p:attrNameLst>
                                      </p:cBhvr>
                                      <p:tavLst>
                                        <p:tav tm="0">
                                          <p:val>
                                            <p:fltVal val="0"/>
                                          </p:val>
                                        </p:tav>
                                        <p:tav tm="100000">
                                          <p:val>
                                            <p:strVal val="#ppt_w"/>
                                          </p:val>
                                        </p:tav>
                                      </p:tavLst>
                                    </p:anim>
                                    <p:anim calcmode="lin" valueType="num">
                                      <p:cBhvr>
                                        <p:cTn id="59" dur="500" fill="hold"/>
                                        <p:tgtEl>
                                          <p:spTgt spid="28"/>
                                        </p:tgtEl>
                                        <p:attrNameLst>
                                          <p:attrName>ppt_h</p:attrName>
                                        </p:attrNameLst>
                                      </p:cBhvr>
                                      <p:tavLst>
                                        <p:tav tm="0">
                                          <p:val>
                                            <p:fltVal val="0"/>
                                          </p:val>
                                        </p:tav>
                                        <p:tav tm="100000">
                                          <p:val>
                                            <p:strVal val="#ppt_h"/>
                                          </p:val>
                                        </p:tav>
                                      </p:tavLst>
                                    </p:anim>
                                    <p:animEffect transition="in" filter="fade">
                                      <p:cBhvr>
                                        <p:cTn id="60" dur="500"/>
                                        <p:tgtEl>
                                          <p:spTgt spid="28"/>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p:cTn id="63" dur="500" fill="hold"/>
                                        <p:tgtEl>
                                          <p:spTgt spid="29"/>
                                        </p:tgtEl>
                                        <p:attrNameLst>
                                          <p:attrName>ppt_w</p:attrName>
                                        </p:attrNameLst>
                                      </p:cBhvr>
                                      <p:tavLst>
                                        <p:tav tm="0">
                                          <p:val>
                                            <p:fltVal val="0"/>
                                          </p:val>
                                        </p:tav>
                                        <p:tav tm="100000">
                                          <p:val>
                                            <p:strVal val="#ppt_w"/>
                                          </p:val>
                                        </p:tav>
                                      </p:tavLst>
                                    </p:anim>
                                    <p:anim calcmode="lin" valueType="num">
                                      <p:cBhvr>
                                        <p:cTn id="64" dur="500" fill="hold"/>
                                        <p:tgtEl>
                                          <p:spTgt spid="29"/>
                                        </p:tgtEl>
                                        <p:attrNameLst>
                                          <p:attrName>ppt_h</p:attrName>
                                        </p:attrNameLst>
                                      </p:cBhvr>
                                      <p:tavLst>
                                        <p:tav tm="0">
                                          <p:val>
                                            <p:fltVal val="0"/>
                                          </p:val>
                                        </p:tav>
                                        <p:tav tm="100000">
                                          <p:val>
                                            <p:strVal val="#ppt_h"/>
                                          </p:val>
                                        </p:tav>
                                      </p:tavLst>
                                    </p:anim>
                                    <p:animEffect transition="in" filter="fade">
                                      <p:cBhvr>
                                        <p:cTn id="65" dur="500"/>
                                        <p:tgtEl>
                                          <p:spTgt spid="29"/>
                                        </p:tgtEl>
                                      </p:cBhvr>
                                    </p:animEffect>
                                  </p:childTnLst>
                                </p:cTn>
                              </p:par>
                              <p:par>
                                <p:cTn id="66" presetID="53" presetClass="entr" presetSubtype="16" fill="hold" nodeType="with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p:cTn id="68" dur="500" fill="hold"/>
                                        <p:tgtEl>
                                          <p:spTgt spid="30"/>
                                        </p:tgtEl>
                                        <p:attrNameLst>
                                          <p:attrName>ppt_w</p:attrName>
                                        </p:attrNameLst>
                                      </p:cBhvr>
                                      <p:tavLst>
                                        <p:tav tm="0">
                                          <p:val>
                                            <p:fltVal val="0"/>
                                          </p:val>
                                        </p:tav>
                                        <p:tav tm="100000">
                                          <p:val>
                                            <p:strVal val="#ppt_w"/>
                                          </p:val>
                                        </p:tav>
                                      </p:tavLst>
                                    </p:anim>
                                    <p:anim calcmode="lin" valueType="num">
                                      <p:cBhvr>
                                        <p:cTn id="69" dur="500" fill="hold"/>
                                        <p:tgtEl>
                                          <p:spTgt spid="30"/>
                                        </p:tgtEl>
                                        <p:attrNameLst>
                                          <p:attrName>ppt_h</p:attrName>
                                        </p:attrNameLst>
                                      </p:cBhvr>
                                      <p:tavLst>
                                        <p:tav tm="0">
                                          <p:val>
                                            <p:fltVal val="0"/>
                                          </p:val>
                                        </p:tav>
                                        <p:tav tm="100000">
                                          <p:val>
                                            <p:strVal val="#ppt_h"/>
                                          </p:val>
                                        </p:tav>
                                      </p:tavLst>
                                    </p:anim>
                                    <p:animEffect transition="in" filter="fade">
                                      <p:cBhvr>
                                        <p:cTn id="70" dur="5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fad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P spid="17" grpId="0" bldLvl="0" animBg="1"/>
      <p:bldP spid="18" grpId="0" bldLvl="0" animBg="1"/>
      <p:bldP spid="22" grpId="0" bldLvl="0" animBg="1"/>
      <p:bldP spid="23" grpId="0" bldLvl="0" animBg="1"/>
      <p:bldP spid="24" grpId="0" bldLvl="0" animBg="1"/>
      <p:bldP spid="28" grpId="0" bldLvl="0" animBg="1"/>
      <p:bldP spid="29" grpId="0" bldLvl="0" animBg="1"/>
      <p:bldP spid="3" grpId="0"/>
      <p:bldP spid="4" grpId="0"/>
      <p:bldP spid="3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483257" y="2180232"/>
            <a:ext cx="6820065" cy="439082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3" name="椭圆 12"/>
          <p:cNvSpPr/>
          <p:nvPr/>
        </p:nvSpPr>
        <p:spPr>
          <a:xfrm rot="10498052">
            <a:off x="9684333" y="6341599"/>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14" name="组合 13"/>
          <p:cNvGrpSpPr/>
          <p:nvPr/>
        </p:nvGrpSpPr>
        <p:grpSpPr>
          <a:xfrm>
            <a:off x="9898487" y="5290004"/>
            <a:ext cx="316183" cy="316183"/>
            <a:chOff x="304800" y="673100"/>
            <a:chExt cx="4000500" cy="4000500"/>
          </a:xfrm>
          <a:effectLst>
            <a:outerShdw blurRad="50800" dist="38100" dir="5400000" algn="t" rotWithShape="0">
              <a:prstClr val="black">
                <a:alpha val="4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17" name="椭圆 16"/>
          <p:cNvSpPr/>
          <p:nvPr/>
        </p:nvSpPr>
        <p:spPr>
          <a:xfrm rot="10498052">
            <a:off x="10074809" y="6165368"/>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8" name="椭圆 17"/>
          <p:cNvSpPr/>
          <p:nvPr/>
        </p:nvSpPr>
        <p:spPr>
          <a:xfrm rot="10498052">
            <a:off x="8768969" y="6828929"/>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19" name="组合 18"/>
          <p:cNvGrpSpPr/>
          <p:nvPr/>
        </p:nvGrpSpPr>
        <p:grpSpPr>
          <a:xfrm>
            <a:off x="9271199" y="6488461"/>
            <a:ext cx="213413" cy="213413"/>
            <a:chOff x="304800" y="673100"/>
            <a:chExt cx="4000500" cy="4000500"/>
          </a:xfrm>
          <a:effectLst>
            <a:outerShdw blurRad="50800" dist="38100" dir="5400000" algn="t" rotWithShape="0">
              <a:prstClr val="black">
                <a:alpha val="40000"/>
              </a:prstClr>
            </a:outerShdw>
          </a:effectLst>
        </p:grpSpPr>
        <p:sp>
          <p:nvSpPr>
            <p:cNvPr id="20" name="同心圆 1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21" name="椭圆 2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2" name="矩形 21"/>
          <p:cNvSpPr/>
          <p:nvPr/>
        </p:nvSpPr>
        <p:spPr>
          <a:xfrm>
            <a:off x="782573" y="1254050"/>
            <a:ext cx="6527165" cy="646430"/>
          </a:xfrm>
          <a:prstGeom prst="rect">
            <a:avLst/>
          </a:prstGeom>
          <a:noFill/>
        </p:spPr>
        <p:txBody>
          <a:bodyPr wrap="none" lIns="106919" tIns="53459" rIns="106919" bIns="53459">
            <a:spAutoFit/>
          </a:bodyPr>
          <a:lstStyle/>
          <a:p>
            <a:pPr algn="ctr"/>
            <a:r>
              <a:rPr lang="en-US" altLang="zh-CN" sz="351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900M</a:t>
            </a:r>
            <a:r>
              <a:rPr lang="zh-CN" altLang="en-US" sz="351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及</a:t>
            </a:r>
            <a:r>
              <a:rPr lang="en-US" altLang="zh-CN" sz="351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2.4G</a:t>
            </a:r>
            <a:r>
              <a:rPr lang="zh-CN" altLang="en-US" sz="351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车辆管理系统特点</a:t>
            </a:r>
            <a:endParaRPr lang="zh-CN" altLang="en-US" sz="351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endParaRPr>
          </a:p>
        </p:txBody>
      </p:sp>
      <p:grpSp>
        <p:nvGrpSpPr>
          <p:cNvPr id="24" name="组合 23"/>
          <p:cNvGrpSpPr/>
          <p:nvPr/>
        </p:nvGrpSpPr>
        <p:grpSpPr>
          <a:xfrm rot="0">
            <a:off x="250222" y="605813"/>
            <a:ext cx="10080000" cy="417928"/>
            <a:chOff x="214282" y="142856"/>
            <a:chExt cx="7598078" cy="357190"/>
          </a:xfrm>
        </p:grpSpPr>
        <p:sp>
          <p:nvSpPr>
            <p:cNvPr id="27" name="TextBox 26"/>
            <p:cNvSpPr txBox="1"/>
            <p:nvPr/>
          </p:nvSpPr>
          <p:spPr>
            <a:xfrm>
              <a:off x="571472" y="142856"/>
              <a:ext cx="4792616"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教职工车辆管理系统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-900M</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及</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2.4G</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车辆识别系统</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28" name="矩形 27"/>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9" name="矩形 28"/>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30" name="直接连接符 29"/>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7" grpId="0" bldLvl="0" animBg="1"/>
      <p:bldP spid="18" grpId="0" bldLvl="0" animBg="1"/>
      <p:bldP spid="2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51" descr="C:\Users\Administrator\Desktop\修改图片\图片8.png图片8"/>
          <p:cNvPicPr>
            <a:picLocks noChangeAspect="1" noChangeArrowheads="1"/>
          </p:cNvPicPr>
          <p:nvPr/>
        </p:nvPicPr>
        <p:blipFill>
          <a:blip r:embed="rId1"/>
          <a:srcRect/>
          <a:stretch>
            <a:fillRect/>
          </a:stretch>
        </p:blipFill>
        <p:spPr bwMode="auto">
          <a:xfrm>
            <a:off x="1107476" y="1399214"/>
            <a:ext cx="8934742" cy="558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右箭头 2"/>
          <p:cNvSpPr/>
          <p:nvPr/>
        </p:nvSpPr>
        <p:spPr>
          <a:xfrm rot="10800000">
            <a:off x="8585893" y="5392968"/>
            <a:ext cx="487350" cy="23446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sz="2105"/>
          </a:p>
        </p:txBody>
      </p:sp>
      <p:grpSp>
        <p:nvGrpSpPr>
          <p:cNvPr id="19" name="组合 18"/>
          <p:cNvGrpSpPr/>
          <p:nvPr/>
        </p:nvGrpSpPr>
        <p:grpSpPr>
          <a:xfrm rot="0">
            <a:off x="250222" y="605813"/>
            <a:ext cx="10080000" cy="417928"/>
            <a:chOff x="214282" y="142856"/>
            <a:chExt cx="7598078" cy="357190"/>
          </a:xfrm>
        </p:grpSpPr>
        <p:sp>
          <p:nvSpPr>
            <p:cNvPr id="22" name="TextBox 21"/>
            <p:cNvSpPr txBox="1"/>
            <p:nvPr/>
          </p:nvSpPr>
          <p:spPr>
            <a:xfrm>
              <a:off x="571472" y="142856"/>
              <a:ext cx="400052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教职工车辆管理系统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软件介绍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23" name="矩形 22"/>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4" name="矩形 23"/>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25" name="直接连接符 24"/>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右箭头 2"/>
          <p:cNvSpPr/>
          <p:nvPr/>
        </p:nvSpPr>
        <p:spPr>
          <a:xfrm rot="10800000">
            <a:off x="8585893" y="5392968"/>
            <a:ext cx="487350" cy="23446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sz="2105"/>
          </a:p>
        </p:txBody>
      </p:sp>
      <p:pic>
        <p:nvPicPr>
          <p:cNvPr id="4" name="Picture 3" descr="C:\Users\Administrator\Desktop\修改图片\46图片9.png46图片9"/>
          <p:cNvPicPr>
            <a:picLocks noChangeAspect="1" noChangeArrowheads="1"/>
          </p:cNvPicPr>
          <p:nvPr/>
        </p:nvPicPr>
        <p:blipFill>
          <a:blip r:embed="rId1"/>
          <a:srcRect/>
          <a:stretch>
            <a:fillRect/>
          </a:stretch>
        </p:blipFill>
        <p:spPr bwMode="auto">
          <a:xfrm>
            <a:off x="819150" y="1191260"/>
            <a:ext cx="4434840" cy="2652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859" descr="IMG_2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00" y="1282700"/>
            <a:ext cx="355663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3677285"/>
            <a:ext cx="3302000" cy="315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283" y="3677011"/>
            <a:ext cx="3345616" cy="333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组合 18"/>
          <p:cNvGrpSpPr/>
          <p:nvPr/>
        </p:nvGrpSpPr>
        <p:grpSpPr>
          <a:xfrm rot="0">
            <a:off x="250222" y="605813"/>
            <a:ext cx="10080000" cy="417928"/>
            <a:chOff x="214282" y="142856"/>
            <a:chExt cx="7598078" cy="357190"/>
          </a:xfrm>
        </p:grpSpPr>
        <p:sp>
          <p:nvSpPr>
            <p:cNvPr id="22" name="TextBox 21"/>
            <p:cNvSpPr txBox="1"/>
            <p:nvPr/>
          </p:nvSpPr>
          <p:spPr>
            <a:xfrm>
              <a:off x="571472" y="142856"/>
              <a:ext cx="400052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教职工车辆管理系统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软件介绍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23" name="矩形 22"/>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4" name="矩形 23"/>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25" name="直接连接符 24"/>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rot="0">
            <a:off x="250222" y="605813"/>
            <a:ext cx="10080000" cy="417928"/>
            <a:chOff x="214282" y="142856"/>
            <a:chExt cx="7598078" cy="357190"/>
          </a:xfrm>
        </p:grpSpPr>
        <p:sp>
          <p:nvSpPr>
            <p:cNvPr id="56" name="TextBox 55"/>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WEB</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考勤系统</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57" name="矩形 5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8" name="矩形 5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59" name="直接连接符 5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3303799" y="1119844"/>
            <a:ext cx="4413593" cy="4413593"/>
            <a:chOff x="1008115" y="2542722"/>
            <a:chExt cx="1360493" cy="1360493"/>
          </a:xfrm>
        </p:grpSpPr>
        <p:grpSp>
          <p:nvGrpSpPr>
            <p:cNvPr id="60" name="组合 59"/>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63" name="椭圆 6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61" name="TextBox 60"/>
            <p:cNvSpPr txBox="1"/>
            <p:nvPr/>
          </p:nvSpPr>
          <p:spPr>
            <a:xfrm>
              <a:off x="1357180" y="2796039"/>
              <a:ext cx="95521" cy="294587"/>
            </a:xfrm>
            <a:prstGeom prst="rect">
              <a:avLst/>
            </a:prstGeom>
            <a:noFill/>
          </p:spPr>
          <p:txBody>
            <a:bodyPr wrap="none" rtlCol="0">
              <a:spAutoFit/>
            </a:bodyPr>
            <a:lstStyle/>
            <a:p>
              <a:endParaRPr lang="zh-CN" altLang="en-US" sz="5615" dirty="0">
                <a:latin typeface="Watford DB" pitchFamily="2" charset="0"/>
                <a:ea typeface="造字工房劲黑（非商用）常规体" pitchFamily="50" charset="-122"/>
              </a:endParaRPr>
            </a:p>
          </p:txBody>
        </p:sp>
      </p:grpSp>
      <p:sp>
        <p:nvSpPr>
          <p:cNvPr id="64" name="TextBox 63"/>
          <p:cNvSpPr txBox="1"/>
          <p:nvPr/>
        </p:nvSpPr>
        <p:spPr>
          <a:xfrm>
            <a:off x="3583609" y="3502404"/>
            <a:ext cx="3779006" cy="631190"/>
          </a:xfrm>
          <a:prstGeom prst="rect">
            <a:avLst/>
          </a:prstGeom>
          <a:noFill/>
          <a:ln>
            <a:noFill/>
          </a:ln>
        </p:spPr>
        <p:txBody>
          <a:bodyPr wrap="square" rtlCol="0">
            <a:spAutoFit/>
          </a:bodyPr>
          <a:lstStyle/>
          <a:p>
            <a:pPr algn="ctr"/>
            <a:r>
              <a:rPr lang="zh-CN" altLang="en-US" sz="3510" b="1" dirty="0" smtClean="0">
                <a:latin typeface="方正大黑简体" panose="02010601030101010101" pitchFamily="2" charset="-122"/>
                <a:ea typeface="方正大黑简体" panose="02010601030101010101" pitchFamily="2" charset="-122"/>
              </a:rPr>
              <a:t>系统介绍</a:t>
            </a:r>
            <a:endParaRPr lang="zh-CN" altLang="en-US" sz="3510" b="1" dirty="0">
              <a:latin typeface="方正大黑简体" panose="02010601030101010101" pitchFamily="2" charset="-122"/>
              <a:ea typeface="方正大黑简体" panose="02010601030101010101" pitchFamily="2" charset="-122"/>
            </a:endParaRPr>
          </a:p>
        </p:txBody>
      </p:sp>
      <p:cxnSp>
        <p:nvCxnSpPr>
          <p:cNvPr id="65" name="直接连接符 64"/>
          <p:cNvCxnSpPr/>
          <p:nvPr/>
        </p:nvCxnSpPr>
        <p:spPr>
          <a:xfrm>
            <a:off x="3779715" y="3412971"/>
            <a:ext cx="35829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3779714" y="3468146"/>
            <a:ext cx="35829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774602" y="1945530"/>
            <a:ext cx="3332480" cy="1531620"/>
          </a:xfrm>
          <a:prstGeom prst="rect">
            <a:avLst/>
          </a:prstGeom>
          <a:noFill/>
        </p:spPr>
        <p:txBody>
          <a:bodyPr wrap="none" rtlCol="0">
            <a:spAutoFit/>
          </a:bodyPr>
          <a:lstStyle/>
          <a:p>
            <a:r>
              <a:rPr lang="zh-CN" altLang="en-US" sz="4675" b="1" dirty="0" smtClean="0">
                <a:solidFill>
                  <a:srgbClr val="163A5A"/>
                </a:solidFill>
                <a:latin typeface="方正大黑简体" panose="02010601030101010101" pitchFamily="2" charset="-122"/>
                <a:ea typeface="方正大黑简体" panose="02010601030101010101" pitchFamily="2" charset="-122"/>
              </a:rPr>
              <a:t>教职工</a:t>
            </a:r>
            <a:r>
              <a:rPr lang="en-US" altLang="zh-CN" sz="4675" b="1" dirty="0" smtClean="0">
                <a:solidFill>
                  <a:srgbClr val="163A5A"/>
                </a:solidFill>
                <a:latin typeface="方正大黑简体" panose="02010601030101010101" pitchFamily="2" charset="-122"/>
                <a:ea typeface="方正大黑简体" panose="02010601030101010101" pitchFamily="2" charset="-122"/>
              </a:rPr>
              <a:t>WEB</a:t>
            </a:r>
            <a:endParaRPr lang="en-US" altLang="zh-CN" sz="4675" b="1" dirty="0" smtClean="0">
              <a:solidFill>
                <a:srgbClr val="163A5A"/>
              </a:solidFill>
              <a:latin typeface="方正大黑简体" panose="02010601030101010101" pitchFamily="2" charset="-122"/>
              <a:ea typeface="方正大黑简体" panose="02010601030101010101" pitchFamily="2" charset="-122"/>
            </a:endParaRPr>
          </a:p>
          <a:p>
            <a:pPr algn="ctr"/>
            <a:r>
              <a:rPr lang="zh-CN" altLang="en-US" sz="4675" b="1" dirty="0" smtClean="0">
                <a:solidFill>
                  <a:srgbClr val="163A5A"/>
                </a:solidFill>
                <a:latin typeface="方正大黑简体" panose="02010601030101010101" pitchFamily="2" charset="-122"/>
                <a:ea typeface="方正大黑简体" panose="02010601030101010101" pitchFamily="2" charset="-122"/>
              </a:rPr>
              <a:t>考勤系统</a:t>
            </a:r>
            <a:endParaRPr lang="zh-CN" altLang="en-US" sz="4675" b="1" dirty="0">
              <a:solidFill>
                <a:srgbClr val="163A5A"/>
              </a:solidFill>
              <a:latin typeface="方正大黑简体" panose="02010601030101010101" pitchFamily="2" charset="-122"/>
              <a:ea typeface="方正大黑简体" panose="02010601030101010101" pitchFamily="2" charset="-122"/>
            </a:endParaRPr>
          </a:p>
        </p:txBody>
      </p:sp>
      <p:sp>
        <p:nvSpPr>
          <p:cNvPr id="68" name="椭圆 67"/>
          <p:cNvSpPr/>
          <p:nvPr/>
        </p:nvSpPr>
        <p:spPr>
          <a:xfrm>
            <a:off x="5829673" y="5308506"/>
            <a:ext cx="585707" cy="585707"/>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9" name="椭圆 68"/>
          <p:cNvSpPr/>
          <p:nvPr/>
        </p:nvSpPr>
        <p:spPr>
          <a:xfrm>
            <a:off x="6897849" y="591042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0" name="椭圆 69"/>
          <p:cNvSpPr/>
          <p:nvPr/>
        </p:nvSpPr>
        <p:spPr>
          <a:xfrm>
            <a:off x="3303799" y="5936614"/>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1" name="椭圆 70"/>
          <p:cNvSpPr/>
          <p:nvPr/>
        </p:nvSpPr>
        <p:spPr>
          <a:xfrm>
            <a:off x="2521356" y="6187401"/>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2" name="椭圆 71"/>
          <p:cNvSpPr/>
          <p:nvPr/>
        </p:nvSpPr>
        <p:spPr>
          <a:xfrm>
            <a:off x="8319649" y="560430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3" name="椭圆 72"/>
          <p:cNvSpPr/>
          <p:nvPr/>
        </p:nvSpPr>
        <p:spPr>
          <a:xfrm>
            <a:off x="3870230" y="5770904"/>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4" name="椭圆 73"/>
          <p:cNvSpPr/>
          <p:nvPr/>
        </p:nvSpPr>
        <p:spPr>
          <a:xfrm>
            <a:off x="7982151" y="6086940"/>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5" name="椭圆 74"/>
          <p:cNvSpPr/>
          <p:nvPr/>
        </p:nvSpPr>
        <p:spPr>
          <a:xfrm>
            <a:off x="4675194" y="5601359"/>
            <a:ext cx="292854" cy="292854"/>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6" name="椭圆 75"/>
          <p:cNvSpPr/>
          <p:nvPr/>
        </p:nvSpPr>
        <p:spPr>
          <a:xfrm>
            <a:off x="8319650" y="6125852"/>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7" name="椭圆 76"/>
          <p:cNvSpPr/>
          <p:nvPr/>
        </p:nvSpPr>
        <p:spPr>
          <a:xfrm>
            <a:off x="5173838" y="6265408"/>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8" name="椭圆 77"/>
          <p:cNvSpPr/>
          <p:nvPr/>
        </p:nvSpPr>
        <p:spPr>
          <a:xfrm>
            <a:off x="8925142" y="6001568"/>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9" name="椭圆 78"/>
          <p:cNvSpPr/>
          <p:nvPr/>
        </p:nvSpPr>
        <p:spPr>
          <a:xfrm>
            <a:off x="7313964" y="5894212"/>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0" name="椭圆 79"/>
          <p:cNvSpPr/>
          <p:nvPr/>
        </p:nvSpPr>
        <p:spPr>
          <a:xfrm>
            <a:off x="1705243" y="6357062"/>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1" name="椭圆 80"/>
          <p:cNvSpPr/>
          <p:nvPr/>
        </p:nvSpPr>
        <p:spPr>
          <a:xfrm>
            <a:off x="5448547" y="5813889"/>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2" name="椭圆 81"/>
          <p:cNvSpPr/>
          <p:nvPr/>
        </p:nvSpPr>
        <p:spPr>
          <a:xfrm>
            <a:off x="4139039" y="6047290"/>
            <a:ext cx="376688" cy="376688"/>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3" name="椭圆 82"/>
          <p:cNvSpPr/>
          <p:nvPr/>
        </p:nvSpPr>
        <p:spPr>
          <a:xfrm>
            <a:off x="6332511" y="6116092"/>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4" name="椭圆 83"/>
          <p:cNvSpPr/>
          <p:nvPr/>
        </p:nvSpPr>
        <p:spPr>
          <a:xfrm>
            <a:off x="1959348" y="561532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5" name="椭圆 84"/>
          <p:cNvSpPr/>
          <p:nvPr/>
        </p:nvSpPr>
        <p:spPr>
          <a:xfrm>
            <a:off x="2682003" y="5533436"/>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6" name="椭圆 85"/>
          <p:cNvSpPr/>
          <p:nvPr/>
        </p:nvSpPr>
        <p:spPr>
          <a:xfrm>
            <a:off x="3453308" y="5254307"/>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7" name="椭圆 86"/>
          <p:cNvSpPr/>
          <p:nvPr/>
        </p:nvSpPr>
        <p:spPr>
          <a:xfrm>
            <a:off x="1136083" y="6101905"/>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8" name="椭圆 87"/>
          <p:cNvSpPr/>
          <p:nvPr/>
        </p:nvSpPr>
        <p:spPr>
          <a:xfrm>
            <a:off x="7720203" y="5575601"/>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9" name="椭圆 88"/>
          <p:cNvSpPr/>
          <p:nvPr/>
        </p:nvSpPr>
        <p:spPr>
          <a:xfrm>
            <a:off x="9207981" y="5680274"/>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 presetClass="entr" presetSubtype="9" fill="hold" grpId="0" nodeType="afterEffect">
                                  <p:stCondLst>
                                    <p:cond delay="0"/>
                                  </p:stCondLst>
                                  <p:iterate type="lt">
                                    <p:tmPct val="15000"/>
                                  </p:iterate>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500" fill="hold"/>
                                        <p:tgtEl>
                                          <p:spTgt spid="64"/>
                                        </p:tgtEl>
                                        <p:attrNameLst>
                                          <p:attrName>ppt_x</p:attrName>
                                        </p:attrNameLst>
                                      </p:cBhvr>
                                      <p:tavLst>
                                        <p:tav tm="0">
                                          <p:val>
                                            <p:strVal val="0-#ppt_w/2"/>
                                          </p:val>
                                        </p:tav>
                                        <p:tav tm="100000">
                                          <p:val>
                                            <p:strVal val="#ppt_x"/>
                                          </p:val>
                                        </p:tav>
                                      </p:tavLst>
                                    </p:anim>
                                    <p:anim calcmode="lin" valueType="num">
                                      <p:cBhvr additive="base">
                                        <p:cTn id="14" dur="500" fill="hold"/>
                                        <p:tgtEl>
                                          <p:spTgt spid="64"/>
                                        </p:tgtEl>
                                        <p:attrNameLst>
                                          <p:attrName>ppt_y</p:attrName>
                                        </p:attrNameLst>
                                      </p:cBhvr>
                                      <p:tavLst>
                                        <p:tav tm="0">
                                          <p:val>
                                            <p:strVal val="0-#ppt_h/2"/>
                                          </p:val>
                                        </p:tav>
                                        <p:tav tm="100000">
                                          <p:val>
                                            <p:strVal val="#ppt_y"/>
                                          </p:val>
                                        </p:tav>
                                      </p:tavLst>
                                    </p:anim>
                                  </p:childTnLst>
                                </p:cTn>
                              </p:par>
                            </p:childTnLst>
                          </p:cTn>
                        </p:par>
                        <p:par>
                          <p:cTn id="15" fill="hold">
                            <p:stCondLst>
                              <p:cond delay="1225"/>
                            </p:stCondLst>
                            <p:childTnLst>
                              <p:par>
                                <p:cTn id="16" presetID="53" presetClass="entr" presetSubtype="16" fill="hold" grpId="0" nodeType="afterEffect">
                                  <p:stCondLst>
                                    <p:cond delay="0"/>
                                  </p:stCondLst>
                                  <p:childTnLst>
                                    <p:set>
                                      <p:cBhvr>
                                        <p:cTn id="17" dur="1" fill="hold">
                                          <p:stCondLst>
                                            <p:cond delay="0"/>
                                          </p:stCondLst>
                                        </p:cTn>
                                        <p:tgtEl>
                                          <p:spTgt spid="68"/>
                                        </p:tgtEl>
                                        <p:attrNameLst>
                                          <p:attrName>style.visibility</p:attrName>
                                        </p:attrNameLst>
                                      </p:cBhvr>
                                      <p:to>
                                        <p:strVal val="visible"/>
                                      </p:to>
                                    </p:set>
                                    <p:anim calcmode="lin" valueType="num">
                                      <p:cBhvr>
                                        <p:cTn id="18" dur="500" fill="hold"/>
                                        <p:tgtEl>
                                          <p:spTgt spid="68"/>
                                        </p:tgtEl>
                                        <p:attrNameLst>
                                          <p:attrName>ppt_w</p:attrName>
                                        </p:attrNameLst>
                                      </p:cBhvr>
                                      <p:tavLst>
                                        <p:tav tm="0">
                                          <p:val>
                                            <p:fltVal val="0"/>
                                          </p:val>
                                        </p:tav>
                                        <p:tav tm="100000">
                                          <p:val>
                                            <p:strVal val="#ppt_w"/>
                                          </p:val>
                                        </p:tav>
                                      </p:tavLst>
                                    </p:anim>
                                    <p:anim calcmode="lin" valueType="num">
                                      <p:cBhvr>
                                        <p:cTn id="19" dur="500" fill="hold"/>
                                        <p:tgtEl>
                                          <p:spTgt spid="68"/>
                                        </p:tgtEl>
                                        <p:attrNameLst>
                                          <p:attrName>ppt_h</p:attrName>
                                        </p:attrNameLst>
                                      </p:cBhvr>
                                      <p:tavLst>
                                        <p:tav tm="0">
                                          <p:val>
                                            <p:fltVal val="0"/>
                                          </p:val>
                                        </p:tav>
                                        <p:tav tm="100000">
                                          <p:val>
                                            <p:strVal val="#ppt_h"/>
                                          </p:val>
                                        </p:tav>
                                      </p:tavLst>
                                    </p:anim>
                                    <p:animEffect transition="in" filter="fade">
                                      <p:cBhvr>
                                        <p:cTn id="20" dur="500"/>
                                        <p:tgtEl>
                                          <p:spTgt spid="68"/>
                                        </p:tgtEl>
                                      </p:cBhvr>
                                    </p:animEffect>
                                  </p:childTnLst>
                                </p:cTn>
                              </p:par>
                              <p:par>
                                <p:cTn id="21" presetID="53" presetClass="entr" presetSubtype="16" fill="hold" grpId="0" nodeType="withEffect">
                                  <p:stCondLst>
                                    <p:cond delay="400"/>
                                  </p:stCondLst>
                                  <p:childTnLst>
                                    <p:set>
                                      <p:cBhvr>
                                        <p:cTn id="22" dur="1" fill="hold">
                                          <p:stCondLst>
                                            <p:cond delay="0"/>
                                          </p:stCondLst>
                                        </p:cTn>
                                        <p:tgtEl>
                                          <p:spTgt spid="69"/>
                                        </p:tgtEl>
                                        <p:attrNameLst>
                                          <p:attrName>style.visibility</p:attrName>
                                        </p:attrNameLst>
                                      </p:cBhvr>
                                      <p:to>
                                        <p:strVal val="visible"/>
                                      </p:to>
                                    </p:set>
                                    <p:anim calcmode="lin" valueType="num">
                                      <p:cBhvr>
                                        <p:cTn id="23" dur="500" fill="hold"/>
                                        <p:tgtEl>
                                          <p:spTgt spid="69"/>
                                        </p:tgtEl>
                                        <p:attrNameLst>
                                          <p:attrName>ppt_w</p:attrName>
                                        </p:attrNameLst>
                                      </p:cBhvr>
                                      <p:tavLst>
                                        <p:tav tm="0">
                                          <p:val>
                                            <p:fltVal val="0"/>
                                          </p:val>
                                        </p:tav>
                                        <p:tav tm="100000">
                                          <p:val>
                                            <p:strVal val="#ppt_w"/>
                                          </p:val>
                                        </p:tav>
                                      </p:tavLst>
                                    </p:anim>
                                    <p:anim calcmode="lin" valueType="num">
                                      <p:cBhvr>
                                        <p:cTn id="24" dur="500" fill="hold"/>
                                        <p:tgtEl>
                                          <p:spTgt spid="69"/>
                                        </p:tgtEl>
                                        <p:attrNameLst>
                                          <p:attrName>ppt_h</p:attrName>
                                        </p:attrNameLst>
                                      </p:cBhvr>
                                      <p:tavLst>
                                        <p:tav tm="0">
                                          <p:val>
                                            <p:fltVal val="0"/>
                                          </p:val>
                                        </p:tav>
                                        <p:tav tm="100000">
                                          <p:val>
                                            <p:strVal val="#ppt_h"/>
                                          </p:val>
                                        </p:tav>
                                      </p:tavLst>
                                    </p:anim>
                                    <p:animEffect transition="in" filter="fade">
                                      <p:cBhvr>
                                        <p:cTn id="25" dur="500"/>
                                        <p:tgtEl>
                                          <p:spTgt spid="69"/>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70"/>
                                        </p:tgtEl>
                                        <p:attrNameLst>
                                          <p:attrName>style.visibility</p:attrName>
                                        </p:attrNameLst>
                                      </p:cBhvr>
                                      <p:to>
                                        <p:strVal val="visible"/>
                                      </p:to>
                                    </p:set>
                                    <p:anim calcmode="lin" valueType="num">
                                      <p:cBhvr>
                                        <p:cTn id="28" dur="500" fill="hold"/>
                                        <p:tgtEl>
                                          <p:spTgt spid="70"/>
                                        </p:tgtEl>
                                        <p:attrNameLst>
                                          <p:attrName>ppt_w</p:attrName>
                                        </p:attrNameLst>
                                      </p:cBhvr>
                                      <p:tavLst>
                                        <p:tav tm="0">
                                          <p:val>
                                            <p:fltVal val="0"/>
                                          </p:val>
                                        </p:tav>
                                        <p:tav tm="100000">
                                          <p:val>
                                            <p:strVal val="#ppt_w"/>
                                          </p:val>
                                        </p:tav>
                                      </p:tavLst>
                                    </p:anim>
                                    <p:anim calcmode="lin" valueType="num">
                                      <p:cBhvr>
                                        <p:cTn id="29" dur="500" fill="hold"/>
                                        <p:tgtEl>
                                          <p:spTgt spid="70"/>
                                        </p:tgtEl>
                                        <p:attrNameLst>
                                          <p:attrName>ppt_h</p:attrName>
                                        </p:attrNameLst>
                                      </p:cBhvr>
                                      <p:tavLst>
                                        <p:tav tm="0">
                                          <p:val>
                                            <p:fltVal val="0"/>
                                          </p:val>
                                        </p:tav>
                                        <p:tav tm="100000">
                                          <p:val>
                                            <p:strVal val="#ppt_h"/>
                                          </p:val>
                                        </p:tav>
                                      </p:tavLst>
                                    </p:anim>
                                    <p:animEffect transition="in" filter="fade">
                                      <p:cBhvr>
                                        <p:cTn id="30" dur="500"/>
                                        <p:tgtEl>
                                          <p:spTgt spid="70"/>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71"/>
                                        </p:tgtEl>
                                        <p:attrNameLst>
                                          <p:attrName>style.visibility</p:attrName>
                                        </p:attrNameLst>
                                      </p:cBhvr>
                                      <p:to>
                                        <p:strVal val="visible"/>
                                      </p:to>
                                    </p:set>
                                    <p:anim calcmode="lin" valueType="num">
                                      <p:cBhvr>
                                        <p:cTn id="33" dur="500" fill="hold"/>
                                        <p:tgtEl>
                                          <p:spTgt spid="71"/>
                                        </p:tgtEl>
                                        <p:attrNameLst>
                                          <p:attrName>ppt_w</p:attrName>
                                        </p:attrNameLst>
                                      </p:cBhvr>
                                      <p:tavLst>
                                        <p:tav tm="0">
                                          <p:val>
                                            <p:fltVal val="0"/>
                                          </p:val>
                                        </p:tav>
                                        <p:tav tm="100000">
                                          <p:val>
                                            <p:strVal val="#ppt_w"/>
                                          </p:val>
                                        </p:tav>
                                      </p:tavLst>
                                    </p:anim>
                                    <p:anim calcmode="lin" valueType="num">
                                      <p:cBhvr>
                                        <p:cTn id="34" dur="500" fill="hold"/>
                                        <p:tgtEl>
                                          <p:spTgt spid="71"/>
                                        </p:tgtEl>
                                        <p:attrNameLst>
                                          <p:attrName>ppt_h</p:attrName>
                                        </p:attrNameLst>
                                      </p:cBhvr>
                                      <p:tavLst>
                                        <p:tav tm="0">
                                          <p:val>
                                            <p:fltVal val="0"/>
                                          </p:val>
                                        </p:tav>
                                        <p:tav tm="100000">
                                          <p:val>
                                            <p:strVal val="#ppt_h"/>
                                          </p:val>
                                        </p:tav>
                                      </p:tavLst>
                                    </p:anim>
                                    <p:animEffect transition="in" filter="fade">
                                      <p:cBhvr>
                                        <p:cTn id="35" dur="500"/>
                                        <p:tgtEl>
                                          <p:spTgt spid="71"/>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72"/>
                                        </p:tgtEl>
                                        <p:attrNameLst>
                                          <p:attrName>style.visibility</p:attrName>
                                        </p:attrNameLst>
                                      </p:cBhvr>
                                      <p:to>
                                        <p:strVal val="visible"/>
                                      </p:to>
                                    </p:set>
                                    <p:anim calcmode="lin" valueType="num">
                                      <p:cBhvr>
                                        <p:cTn id="38" dur="500" fill="hold"/>
                                        <p:tgtEl>
                                          <p:spTgt spid="72"/>
                                        </p:tgtEl>
                                        <p:attrNameLst>
                                          <p:attrName>ppt_w</p:attrName>
                                        </p:attrNameLst>
                                      </p:cBhvr>
                                      <p:tavLst>
                                        <p:tav tm="0">
                                          <p:val>
                                            <p:fltVal val="0"/>
                                          </p:val>
                                        </p:tav>
                                        <p:tav tm="100000">
                                          <p:val>
                                            <p:strVal val="#ppt_w"/>
                                          </p:val>
                                        </p:tav>
                                      </p:tavLst>
                                    </p:anim>
                                    <p:anim calcmode="lin" valueType="num">
                                      <p:cBhvr>
                                        <p:cTn id="39" dur="500" fill="hold"/>
                                        <p:tgtEl>
                                          <p:spTgt spid="72"/>
                                        </p:tgtEl>
                                        <p:attrNameLst>
                                          <p:attrName>ppt_h</p:attrName>
                                        </p:attrNameLst>
                                      </p:cBhvr>
                                      <p:tavLst>
                                        <p:tav tm="0">
                                          <p:val>
                                            <p:fltVal val="0"/>
                                          </p:val>
                                        </p:tav>
                                        <p:tav tm="100000">
                                          <p:val>
                                            <p:strVal val="#ppt_h"/>
                                          </p:val>
                                        </p:tav>
                                      </p:tavLst>
                                    </p:anim>
                                    <p:animEffect transition="in" filter="fade">
                                      <p:cBhvr>
                                        <p:cTn id="40" dur="500"/>
                                        <p:tgtEl>
                                          <p:spTgt spid="72"/>
                                        </p:tgtEl>
                                      </p:cBhvr>
                                    </p:animEffect>
                                  </p:childTnLst>
                                </p:cTn>
                              </p:par>
                              <p:par>
                                <p:cTn id="41" presetID="53" presetClass="entr" presetSubtype="16" fill="hold" grpId="0" nodeType="withEffect">
                                  <p:stCondLst>
                                    <p:cond delay="200"/>
                                  </p:stCondLst>
                                  <p:childTnLst>
                                    <p:set>
                                      <p:cBhvr>
                                        <p:cTn id="42" dur="1" fill="hold">
                                          <p:stCondLst>
                                            <p:cond delay="0"/>
                                          </p:stCondLst>
                                        </p:cTn>
                                        <p:tgtEl>
                                          <p:spTgt spid="73"/>
                                        </p:tgtEl>
                                        <p:attrNameLst>
                                          <p:attrName>style.visibility</p:attrName>
                                        </p:attrNameLst>
                                      </p:cBhvr>
                                      <p:to>
                                        <p:strVal val="visible"/>
                                      </p:to>
                                    </p:set>
                                    <p:anim calcmode="lin" valueType="num">
                                      <p:cBhvr>
                                        <p:cTn id="43" dur="500" fill="hold"/>
                                        <p:tgtEl>
                                          <p:spTgt spid="73"/>
                                        </p:tgtEl>
                                        <p:attrNameLst>
                                          <p:attrName>ppt_w</p:attrName>
                                        </p:attrNameLst>
                                      </p:cBhvr>
                                      <p:tavLst>
                                        <p:tav tm="0">
                                          <p:val>
                                            <p:fltVal val="0"/>
                                          </p:val>
                                        </p:tav>
                                        <p:tav tm="100000">
                                          <p:val>
                                            <p:strVal val="#ppt_w"/>
                                          </p:val>
                                        </p:tav>
                                      </p:tavLst>
                                    </p:anim>
                                    <p:anim calcmode="lin" valueType="num">
                                      <p:cBhvr>
                                        <p:cTn id="44" dur="500" fill="hold"/>
                                        <p:tgtEl>
                                          <p:spTgt spid="73"/>
                                        </p:tgtEl>
                                        <p:attrNameLst>
                                          <p:attrName>ppt_h</p:attrName>
                                        </p:attrNameLst>
                                      </p:cBhvr>
                                      <p:tavLst>
                                        <p:tav tm="0">
                                          <p:val>
                                            <p:fltVal val="0"/>
                                          </p:val>
                                        </p:tav>
                                        <p:tav tm="100000">
                                          <p:val>
                                            <p:strVal val="#ppt_h"/>
                                          </p:val>
                                        </p:tav>
                                      </p:tavLst>
                                    </p:anim>
                                    <p:animEffect transition="in" filter="fade">
                                      <p:cBhvr>
                                        <p:cTn id="45" dur="500"/>
                                        <p:tgtEl>
                                          <p:spTgt spid="73"/>
                                        </p:tgtEl>
                                      </p:cBhvr>
                                    </p:animEffect>
                                  </p:childTnLst>
                                </p:cTn>
                              </p:par>
                              <p:par>
                                <p:cTn id="46" presetID="53" presetClass="entr" presetSubtype="16" fill="hold" grpId="0" nodeType="withEffect">
                                  <p:stCondLst>
                                    <p:cond delay="200"/>
                                  </p:stCondLst>
                                  <p:childTnLst>
                                    <p:set>
                                      <p:cBhvr>
                                        <p:cTn id="47" dur="1" fill="hold">
                                          <p:stCondLst>
                                            <p:cond delay="0"/>
                                          </p:stCondLst>
                                        </p:cTn>
                                        <p:tgtEl>
                                          <p:spTgt spid="74"/>
                                        </p:tgtEl>
                                        <p:attrNameLst>
                                          <p:attrName>style.visibility</p:attrName>
                                        </p:attrNameLst>
                                      </p:cBhvr>
                                      <p:to>
                                        <p:strVal val="visible"/>
                                      </p:to>
                                    </p:set>
                                    <p:anim calcmode="lin" valueType="num">
                                      <p:cBhvr>
                                        <p:cTn id="48" dur="500" fill="hold"/>
                                        <p:tgtEl>
                                          <p:spTgt spid="74"/>
                                        </p:tgtEl>
                                        <p:attrNameLst>
                                          <p:attrName>ppt_w</p:attrName>
                                        </p:attrNameLst>
                                      </p:cBhvr>
                                      <p:tavLst>
                                        <p:tav tm="0">
                                          <p:val>
                                            <p:fltVal val="0"/>
                                          </p:val>
                                        </p:tav>
                                        <p:tav tm="100000">
                                          <p:val>
                                            <p:strVal val="#ppt_w"/>
                                          </p:val>
                                        </p:tav>
                                      </p:tavLst>
                                    </p:anim>
                                    <p:anim calcmode="lin" valueType="num">
                                      <p:cBhvr>
                                        <p:cTn id="49" dur="500" fill="hold"/>
                                        <p:tgtEl>
                                          <p:spTgt spid="74"/>
                                        </p:tgtEl>
                                        <p:attrNameLst>
                                          <p:attrName>ppt_h</p:attrName>
                                        </p:attrNameLst>
                                      </p:cBhvr>
                                      <p:tavLst>
                                        <p:tav tm="0">
                                          <p:val>
                                            <p:fltVal val="0"/>
                                          </p:val>
                                        </p:tav>
                                        <p:tav tm="100000">
                                          <p:val>
                                            <p:strVal val="#ppt_h"/>
                                          </p:val>
                                        </p:tav>
                                      </p:tavLst>
                                    </p:anim>
                                    <p:animEffect transition="in" filter="fade">
                                      <p:cBhvr>
                                        <p:cTn id="50" dur="500"/>
                                        <p:tgtEl>
                                          <p:spTgt spid="74"/>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75"/>
                                        </p:tgtEl>
                                        <p:attrNameLst>
                                          <p:attrName>style.visibility</p:attrName>
                                        </p:attrNameLst>
                                      </p:cBhvr>
                                      <p:to>
                                        <p:strVal val="visible"/>
                                      </p:to>
                                    </p:set>
                                    <p:anim calcmode="lin" valueType="num">
                                      <p:cBhvr>
                                        <p:cTn id="53" dur="500" fill="hold"/>
                                        <p:tgtEl>
                                          <p:spTgt spid="75"/>
                                        </p:tgtEl>
                                        <p:attrNameLst>
                                          <p:attrName>ppt_w</p:attrName>
                                        </p:attrNameLst>
                                      </p:cBhvr>
                                      <p:tavLst>
                                        <p:tav tm="0">
                                          <p:val>
                                            <p:fltVal val="0"/>
                                          </p:val>
                                        </p:tav>
                                        <p:tav tm="100000">
                                          <p:val>
                                            <p:strVal val="#ppt_w"/>
                                          </p:val>
                                        </p:tav>
                                      </p:tavLst>
                                    </p:anim>
                                    <p:anim calcmode="lin" valueType="num">
                                      <p:cBhvr>
                                        <p:cTn id="54" dur="500" fill="hold"/>
                                        <p:tgtEl>
                                          <p:spTgt spid="75"/>
                                        </p:tgtEl>
                                        <p:attrNameLst>
                                          <p:attrName>ppt_h</p:attrName>
                                        </p:attrNameLst>
                                      </p:cBhvr>
                                      <p:tavLst>
                                        <p:tav tm="0">
                                          <p:val>
                                            <p:fltVal val="0"/>
                                          </p:val>
                                        </p:tav>
                                        <p:tav tm="100000">
                                          <p:val>
                                            <p:strVal val="#ppt_h"/>
                                          </p:val>
                                        </p:tav>
                                      </p:tavLst>
                                    </p:anim>
                                    <p:animEffect transition="in" filter="fade">
                                      <p:cBhvr>
                                        <p:cTn id="55" dur="500"/>
                                        <p:tgtEl>
                                          <p:spTgt spid="75"/>
                                        </p:tgtEl>
                                      </p:cBhvr>
                                    </p:animEffect>
                                  </p:childTnLst>
                                </p:cTn>
                              </p:par>
                              <p:par>
                                <p:cTn id="56" presetID="53" presetClass="entr" presetSubtype="16" fill="hold" grpId="0" nodeType="withEffect">
                                  <p:stCondLst>
                                    <p:cond delay="400"/>
                                  </p:stCondLst>
                                  <p:childTnLst>
                                    <p:set>
                                      <p:cBhvr>
                                        <p:cTn id="57" dur="1" fill="hold">
                                          <p:stCondLst>
                                            <p:cond delay="0"/>
                                          </p:stCondLst>
                                        </p:cTn>
                                        <p:tgtEl>
                                          <p:spTgt spid="76"/>
                                        </p:tgtEl>
                                        <p:attrNameLst>
                                          <p:attrName>style.visibility</p:attrName>
                                        </p:attrNameLst>
                                      </p:cBhvr>
                                      <p:to>
                                        <p:strVal val="visible"/>
                                      </p:to>
                                    </p:set>
                                    <p:anim calcmode="lin" valueType="num">
                                      <p:cBhvr>
                                        <p:cTn id="58" dur="500" fill="hold"/>
                                        <p:tgtEl>
                                          <p:spTgt spid="76"/>
                                        </p:tgtEl>
                                        <p:attrNameLst>
                                          <p:attrName>ppt_w</p:attrName>
                                        </p:attrNameLst>
                                      </p:cBhvr>
                                      <p:tavLst>
                                        <p:tav tm="0">
                                          <p:val>
                                            <p:fltVal val="0"/>
                                          </p:val>
                                        </p:tav>
                                        <p:tav tm="100000">
                                          <p:val>
                                            <p:strVal val="#ppt_w"/>
                                          </p:val>
                                        </p:tav>
                                      </p:tavLst>
                                    </p:anim>
                                    <p:anim calcmode="lin" valueType="num">
                                      <p:cBhvr>
                                        <p:cTn id="59" dur="500" fill="hold"/>
                                        <p:tgtEl>
                                          <p:spTgt spid="76"/>
                                        </p:tgtEl>
                                        <p:attrNameLst>
                                          <p:attrName>ppt_h</p:attrName>
                                        </p:attrNameLst>
                                      </p:cBhvr>
                                      <p:tavLst>
                                        <p:tav tm="0">
                                          <p:val>
                                            <p:fltVal val="0"/>
                                          </p:val>
                                        </p:tav>
                                        <p:tav tm="100000">
                                          <p:val>
                                            <p:strVal val="#ppt_h"/>
                                          </p:val>
                                        </p:tav>
                                      </p:tavLst>
                                    </p:anim>
                                    <p:animEffect transition="in" filter="fade">
                                      <p:cBhvr>
                                        <p:cTn id="60" dur="500"/>
                                        <p:tgtEl>
                                          <p:spTgt spid="76"/>
                                        </p:tgtEl>
                                      </p:cBhvr>
                                    </p:animEffect>
                                  </p:childTnLst>
                                </p:cTn>
                              </p:par>
                              <p:par>
                                <p:cTn id="61" presetID="53" presetClass="entr" presetSubtype="16" fill="hold" grpId="0" nodeType="withEffect">
                                  <p:stCondLst>
                                    <p:cond delay="200"/>
                                  </p:stCondLst>
                                  <p:childTnLst>
                                    <p:set>
                                      <p:cBhvr>
                                        <p:cTn id="62" dur="1" fill="hold">
                                          <p:stCondLst>
                                            <p:cond delay="0"/>
                                          </p:stCondLst>
                                        </p:cTn>
                                        <p:tgtEl>
                                          <p:spTgt spid="77"/>
                                        </p:tgtEl>
                                        <p:attrNameLst>
                                          <p:attrName>style.visibility</p:attrName>
                                        </p:attrNameLst>
                                      </p:cBhvr>
                                      <p:to>
                                        <p:strVal val="visible"/>
                                      </p:to>
                                    </p:set>
                                    <p:anim calcmode="lin" valueType="num">
                                      <p:cBhvr>
                                        <p:cTn id="63" dur="500" fill="hold"/>
                                        <p:tgtEl>
                                          <p:spTgt spid="77"/>
                                        </p:tgtEl>
                                        <p:attrNameLst>
                                          <p:attrName>ppt_w</p:attrName>
                                        </p:attrNameLst>
                                      </p:cBhvr>
                                      <p:tavLst>
                                        <p:tav tm="0">
                                          <p:val>
                                            <p:fltVal val="0"/>
                                          </p:val>
                                        </p:tav>
                                        <p:tav tm="100000">
                                          <p:val>
                                            <p:strVal val="#ppt_w"/>
                                          </p:val>
                                        </p:tav>
                                      </p:tavLst>
                                    </p:anim>
                                    <p:anim calcmode="lin" valueType="num">
                                      <p:cBhvr>
                                        <p:cTn id="64" dur="500" fill="hold"/>
                                        <p:tgtEl>
                                          <p:spTgt spid="77"/>
                                        </p:tgtEl>
                                        <p:attrNameLst>
                                          <p:attrName>ppt_h</p:attrName>
                                        </p:attrNameLst>
                                      </p:cBhvr>
                                      <p:tavLst>
                                        <p:tav tm="0">
                                          <p:val>
                                            <p:fltVal val="0"/>
                                          </p:val>
                                        </p:tav>
                                        <p:tav tm="100000">
                                          <p:val>
                                            <p:strVal val="#ppt_h"/>
                                          </p:val>
                                        </p:tav>
                                      </p:tavLst>
                                    </p:anim>
                                    <p:animEffect transition="in" filter="fade">
                                      <p:cBhvr>
                                        <p:cTn id="65" dur="500"/>
                                        <p:tgtEl>
                                          <p:spTgt spid="77"/>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78"/>
                                        </p:tgtEl>
                                        <p:attrNameLst>
                                          <p:attrName>style.visibility</p:attrName>
                                        </p:attrNameLst>
                                      </p:cBhvr>
                                      <p:to>
                                        <p:strVal val="visible"/>
                                      </p:to>
                                    </p:set>
                                    <p:anim calcmode="lin" valueType="num">
                                      <p:cBhvr>
                                        <p:cTn id="68" dur="500" fill="hold"/>
                                        <p:tgtEl>
                                          <p:spTgt spid="78"/>
                                        </p:tgtEl>
                                        <p:attrNameLst>
                                          <p:attrName>ppt_w</p:attrName>
                                        </p:attrNameLst>
                                      </p:cBhvr>
                                      <p:tavLst>
                                        <p:tav tm="0">
                                          <p:val>
                                            <p:fltVal val="0"/>
                                          </p:val>
                                        </p:tav>
                                        <p:tav tm="100000">
                                          <p:val>
                                            <p:strVal val="#ppt_w"/>
                                          </p:val>
                                        </p:tav>
                                      </p:tavLst>
                                    </p:anim>
                                    <p:anim calcmode="lin" valueType="num">
                                      <p:cBhvr>
                                        <p:cTn id="69" dur="500" fill="hold"/>
                                        <p:tgtEl>
                                          <p:spTgt spid="78"/>
                                        </p:tgtEl>
                                        <p:attrNameLst>
                                          <p:attrName>ppt_h</p:attrName>
                                        </p:attrNameLst>
                                      </p:cBhvr>
                                      <p:tavLst>
                                        <p:tav tm="0">
                                          <p:val>
                                            <p:fltVal val="0"/>
                                          </p:val>
                                        </p:tav>
                                        <p:tav tm="100000">
                                          <p:val>
                                            <p:strVal val="#ppt_h"/>
                                          </p:val>
                                        </p:tav>
                                      </p:tavLst>
                                    </p:anim>
                                    <p:animEffect transition="in" filter="fade">
                                      <p:cBhvr>
                                        <p:cTn id="70" dur="500"/>
                                        <p:tgtEl>
                                          <p:spTgt spid="78"/>
                                        </p:tgtEl>
                                      </p:cBhvr>
                                    </p:animEffect>
                                  </p:childTnLst>
                                </p:cTn>
                              </p:par>
                              <p:par>
                                <p:cTn id="71" presetID="53" presetClass="entr" presetSubtype="16" fill="hold" grpId="0" nodeType="withEffect">
                                  <p:stCondLst>
                                    <p:cond delay="400"/>
                                  </p:stCondLst>
                                  <p:childTnLst>
                                    <p:set>
                                      <p:cBhvr>
                                        <p:cTn id="72" dur="1" fill="hold">
                                          <p:stCondLst>
                                            <p:cond delay="0"/>
                                          </p:stCondLst>
                                        </p:cTn>
                                        <p:tgtEl>
                                          <p:spTgt spid="79"/>
                                        </p:tgtEl>
                                        <p:attrNameLst>
                                          <p:attrName>style.visibility</p:attrName>
                                        </p:attrNameLst>
                                      </p:cBhvr>
                                      <p:to>
                                        <p:strVal val="visible"/>
                                      </p:to>
                                    </p:set>
                                    <p:anim calcmode="lin" valueType="num">
                                      <p:cBhvr>
                                        <p:cTn id="73" dur="500" fill="hold"/>
                                        <p:tgtEl>
                                          <p:spTgt spid="79"/>
                                        </p:tgtEl>
                                        <p:attrNameLst>
                                          <p:attrName>ppt_w</p:attrName>
                                        </p:attrNameLst>
                                      </p:cBhvr>
                                      <p:tavLst>
                                        <p:tav tm="0">
                                          <p:val>
                                            <p:fltVal val="0"/>
                                          </p:val>
                                        </p:tav>
                                        <p:tav tm="100000">
                                          <p:val>
                                            <p:strVal val="#ppt_w"/>
                                          </p:val>
                                        </p:tav>
                                      </p:tavLst>
                                    </p:anim>
                                    <p:anim calcmode="lin" valueType="num">
                                      <p:cBhvr>
                                        <p:cTn id="74" dur="500" fill="hold"/>
                                        <p:tgtEl>
                                          <p:spTgt spid="79"/>
                                        </p:tgtEl>
                                        <p:attrNameLst>
                                          <p:attrName>ppt_h</p:attrName>
                                        </p:attrNameLst>
                                      </p:cBhvr>
                                      <p:tavLst>
                                        <p:tav tm="0">
                                          <p:val>
                                            <p:fltVal val="0"/>
                                          </p:val>
                                        </p:tav>
                                        <p:tav tm="100000">
                                          <p:val>
                                            <p:strVal val="#ppt_h"/>
                                          </p:val>
                                        </p:tav>
                                      </p:tavLst>
                                    </p:anim>
                                    <p:animEffect transition="in" filter="fade">
                                      <p:cBhvr>
                                        <p:cTn id="75" dur="500"/>
                                        <p:tgtEl>
                                          <p:spTgt spid="79"/>
                                        </p:tgtEl>
                                      </p:cBhvr>
                                    </p:animEffect>
                                  </p:childTnLst>
                                </p:cTn>
                              </p:par>
                              <p:par>
                                <p:cTn id="76" presetID="53" presetClass="entr" presetSubtype="16" fill="hold" grpId="0" nodeType="withEffect">
                                  <p:stCondLst>
                                    <p:cond delay="2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Effect transition="in" filter="fade">
                                      <p:cBhvr>
                                        <p:cTn id="80" dur="500"/>
                                        <p:tgtEl>
                                          <p:spTgt spid="80"/>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81"/>
                                        </p:tgtEl>
                                        <p:attrNameLst>
                                          <p:attrName>style.visibility</p:attrName>
                                        </p:attrNameLst>
                                      </p:cBhvr>
                                      <p:to>
                                        <p:strVal val="visible"/>
                                      </p:to>
                                    </p:set>
                                    <p:anim calcmode="lin" valueType="num">
                                      <p:cBhvr>
                                        <p:cTn id="83" dur="500" fill="hold"/>
                                        <p:tgtEl>
                                          <p:spTgt spid="81"/>
                                        </p:tgtEl>
                                        <p:attrNameLst>
                                          <p:attrName>ppt_w</p:attrName>
                                        </p:attrNameLst>
                                      </p:cBhvr>
                                      <p:tavLst>
                                        <p:tav tm="0">
                                          <p:val>
                                            <p:fltVal val="0"/>
                                          </p:val>
                                        </p:tav>
                                        <p:tav tm="100000">
                                          <p:val>
                                            <p:strVal val="#ppt_w"/>
                                          </p:val>
                                        </p:tav>
                                      </p:tavLst>
                                    </p:anim>
                                    <p:anim calcmode="lin" valueType="num">
                                      <p:cBhvr>
                                        <p:cTn id="84" dur="500" fill="hold"/>
                                        <p:tgtEl>
                                          <p:spTgt spid="81"/>
                                        </p:tgtEl>
                                        <p:attrNameLst>
                                          <p:attrName>ppt_h</p:attrName>
                                        </p:attrNameLst>
                                      </p:cBhvr>
                                      <p:tavLst>
                                        <p:tav tm="0">
                                          <p:val>
                                            <p:fltVal val="0"/>
                                          </p:val>
                                        </p:tav>
                                        <p:tav tm="100000">
                                          <p:val>
                                            <p:strVal val="#ppt_h"/>
                                          </p:val>
                                        </p:tav>
                                      </p:tavLst>
                                    </p:anim>
                                    <p:animEffect transition="in" filter="fade">
                                      <p:cBhvr>
                                        <p:cTn id="85" dur="500"/>
                                        <p:tgtEl>
                                          <p:spTgt spid="81"/>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82"/>
                                        </p:tgtEl>
                                        <p:attrNameLst>
                                          <p:attrName>style.visibility</p:attrName>
                                        </p:attrNameLst>
                                      </p:cBhvr>
                                      <p:to>
                                        <p:strVal val="visible"/>
                                      </p:to>
                                    </p:set>
                                    <p:anim calcmode="lin" valueType="num">
                                      <p:cBhvr>
                                        <p:cTn id="88" dur="500" fill="hold"/>
                                        <p:tgtEl>
                                          <p:spTgt spid="82"/>
                                        </p:tgtEl>
                                        <p:attrNameLst>
                                          <p:attrName>ppt_w</p:attrName>
                                        </p:attrNameLst>
                                      </p:cBhvr>
                                      <p:tavLst>
                                        <p:tav tm="0">
                                          <p:val>
                                            <p:fltVal val="0"/>
                                          </p:val>
                                        </p:tav>
                                        <p:tav tm="100000">
                                          <p:val>
                                            <p:strVal val="#ppt_w"/>
                                          </p:val>
                                        </p:tav>
                                      </p:tavLst>
                                    </p:anim>
                                    <p:anim calcmode="lin" valueType="num">
                                      <p:cBhvr>
                                        <p:cTn id="89" dur="500" fill="hold"/>
                                        <p:tgtEl>
                                          <p:spTgt spid="82"/>
                                        </p:tgtEl>
                                        <p:attrNameLst>
                                          <p:attrName>ppt_h</p:attrName>
                                        </p:attrNameLst>
                                      </p:cBhvr>
                                      <p:tavLst>
                                        <p:tav tm="0">
                                          <p:val>
                                            <p:fltVal val="0"/>
                                          </p:val>
                                        </p:tav>
                                        <p:tav tm="100000">
                                          <p:val>
                                            <p:strVal val="#ppt_h"/>
                                          </p:val>
                                        </p:tav>
                                      </p:tavLst>
                                    </p:anim>
                                    <p:animEffect transition="in" filter="fade">
                                      <p:cBhvr>
                                        <p:cTn id="90" dur="500"/>
                                        <p:tgtEl>
                                          <p:spTgt spid="82"/>
                                        </p:tgtEl>
                                      </p:cBhvr>
                                    </p:animEffect>
                                  </p:childTnLst>
                                </p:cTn>
                              </p:par>
                              <p:par>
                                <p:cTn id="91" presetID="53" presetClass="entr" presetSubtype="16" fill="hold" grpId="0" nodeType="withEffect">
                                  <p:stCondLst>
                                    <p:cond delay="400"/>
                                  </p:stCondLst>
                                  <p:childTnLst>
                                    <p:set>
                                      <p:cBhvr>
                                        <p:cTn id="92" dur="1" fill="hold">
                                          <p:stCondLst>
                                            <p:cond delay="0"/>
                                          </p:stCondLst>
                                        </p:cTn>
                                        <p:tgtEl>
                                          <p:spTgt spid="83"/>
                                        </p:tgtEl>
                                        <p:attrNameLst>
                                          <p:attrName>style.visibility</p:attrName>
                                        </p:attrNameLst>
                                      </p:cBhvr>
                                      <p:to>
                                        <p:strVal val="visible"/>
                                      </p:to>
                                    </p:set>
                                    <p:anim calcmode="lin" valueType="num">
                                      <p:cBhvr>
                                        <p:cTn id="93" dur="500" fill="hold"/>
                                        <p:tgtEl>
                                          <p:spTgt spid="83"/>
                                        </p:tgtEl>
                                        <p:attrNameLst>
                                          <p:attrName>ppt_w</p:attrName>
                                        </p:attrNameLst>
                                      </p:cBhvr>
                                      <p:tavLst>
                                        <p:tav tm="0">
                                          <p:val>
                                            <p:fltVal val="0"/>
                                          </p:val>
                                        </p:tav>
                                        <p:tav tm="100000">
                                          <p:val>
                                            <p:strVal val="#ppt_w"/>
                                          </p:val>
                                        </p:tav>
                                      </p:tavLst>
                                    </p:anim>
                                    <p:anim calcmode="lin" valueType="num">
                                      <p:cBhvr>
                                        <p:cTn id="94" dur="500" fill="hold"/>
                                        <p:tgtEl>
                                          <p:spTgt spid="83"/>
                                        </p:tgtEl>
                                        <p:attrNameLst>
                                          <p:attrName>ppt_h</p:attrName>
                                        </p:attrNameLst>
                                      </p:cBhvr>
                                      <p:tavLst>
                                        <p:tav tm="0">
                                          <p:val>
                                            <p:fltVal val="0"/>
                                          </p:val>
                                        </p:tav>
                                        <p:tav tm="100000">
                                          <p:val>
                                            <p:strVal val="#ppt_h"/>
                                          </p:val>
                                        </p:tav>
                                      </p:tavLst>
                                    </p:anim>
                                    <p:animEffect transition="in" filter="fade">
                                      <p:cBhvr>
                                        <p:cTn id="95" dur="500"/>
                                        <p:tgtEl>
                                          <p:spTgt spid="83"/>
                                        </p:tgtEl>
                                      </p:cBhvr>
                                    </p:animEffect>
                                  </p:childTnLst>
                                </p:cTn>
                              </p:par>
                              <p:par>
                                <p:cTn id="96" presetID="53" presetClass="entr" presetSubtype="16" fill="hold" grpId="0" nodeType="withEffect">
                                  <p:stCondLst>
                                    <p:cond delay="200"/>
                                  </p:stCondLst>
                                  <p:childTnLst>
                                    <p:set>
                                      <p:cBhvr>
                                        <p:cTn id="97" dur="1" fill="hold">
                                          <p:stCondLst>
                                            <p:cond delay="0"/>
                                          </p:stCondLst>
                                        </p:cTn>
                                        <p:tgtEl>
                                          <p:spTgt spid="84"/>
                                        </p:tgtEl>
                                        <p:attrNameLst>
                                          <p:attrName>style.visibility</p:attrName>
                                        </p:attrNameLst>
                                      </p:cBhvr>
                                      <p:to>
                                        <p:strVal val="visible"/>
                                      </p:to>
                                    </p:set>
                                    <p:anim calcmode="lin" valueType="num">
                                      <p:cBhvr>
                                        <p:cTn id="98" dur="500" fill="hold"/>
                                        <p:tgtEl>
                                          <p:spTgt spid="84"/>
                                        </p:tgtEl>
                                        <p:attrNameLst>
                                          <p:attrName>ppt_w</p:attrName>
                                        </p:attrNameLst>
                                      </p:cBhvr>
                                      <p:tavLst>
                                        <p:tav tm="0">
                                          <p:val>
                                            <p:fltVal val="0"/>
                                          </p:val>
                                        </p:tav>
                                        <p:tav tm="100000">
                                          <p:val>
                                            <p:strVal val="#ppt_w"/>
                                          </p:val>
                                        </p:tav>
                                      </p:tavLst>
                                    </p:anim>
                                    <p:anim calcmode="lin" valueType="num">
                                      <p:cBhvr>
                                        <p:cTn id="99" dur="500" fill="hold"/>
                                        <p:tgtEl>
                                          <p:spTgt spid="84"/>
                                        </p:tgtEl>
                                        <p:attrNameLst>
                                          <p:attrName>ppt_h</p:attrName>
                                        </p:attrNameLst>
                                      </p:cBhvr>
                                      <p:tavLst>
                                        <p:tav tm="0">
                                          <p:val>
                                            <p:fltVal val="0"/>
                                          </p:val>
                                        </p:tav>
                                        <p:tav tm="100000">
                                          <p:val>
                                            <p:strVal val="#ppt_h"/>
                                          </p:val>
                                        </p:tav>
                                      </p:tavLst>
                                    </p:anim>
                                    <p:animEffect transition="in" filter="fade">
                                      <p:cBhvr>
                                        <p:cTn id="100" dur="500"/>
                                        <p:tgtEl>
                                          <p:spTgt spid="84"/>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85"/>
                                        </p:tgtEl>
                                        <p:attrNameLst>
                                          <p:attrName>style.visibility</p:attrName>
                                        </p:attrNameLst>
                                      </p:cBhvr>
                                      <p:to>
                                        <p:strVal val="visible"/>
                                      </p:to>
                                    </p:set>
                                    <p:anim calcmode="lin" valueType="num">
                                      <p:cBhvr>
                                        <p:cTn id="103" dur="500" fill="hold"/>
                                        <p:tgtEl>
                                          <p:spTgt spid="85"/>
                                        </p:tgtEl>
                                        <p:attrNameLst>
                                          <p:attrName>ppt_w</p:attrName>
                                        </p:attrNameLst>
                                      </p:cBhvr>
                                      <p:tavLst>
                                        <p:tav tm="0">
                                          <p:val>
                                            <p:fltVal val="0"/>
                                          </p:val>
                                        </p:tav>
                                        <p:tav tm="100000">
                                          <p:val>
                                            <p:strVal val="#ppt_w"/>
                                          </p:val>
                                        </p:tav>
                                      </p:tavLst>
                                    </p:anim>
                                    <p:anim calcmode="lin" valueType="num">
                                      <p:cBhvr>
                                        <p:cTn id="104" dur="500" fill="hold"/>
                                        <p:tgtEl>
                                          <p:spTgt spid="85"/>
                                        </p:tgtEl>
                                        <p:attrNameLst>
                                          <p:attrName>ppt_h</p:attrName>
                                        </p:attrNameLst>
                                      </p:cBhvr>
                                      <p:tavLst>
                                        <p:tav tm="0">
                                          <p:val>
                                            <p:fltVal val="0"/>
                                          </p:val>
                                        </p:tav>
                                        <p:tav tm="100000">
                                          <p:val>
                                            <p:strVal val="#ppt_h"/>
                                          </p:val>
                                        </p:tav>
                                      </p:tavLst>
                                    </p:anim>
                                    <p:animEffect transition="in" filter="fade">
                                      <p:cBhvr>
                                        <p:cTn id="105" dur="500"/>
                                        <p:tgtEl>
                                          <p:spTgt spid="85"/>
                                        </p:tgtEl>
                                      </p:cBhvr>
                                    </p:animEffect>
                                  </p:childTnLst>
                                </p:cTn>
                              </p:par>
                              <p:par>
                                <p:cTn id="106" presetID="53" presetClass="entr" presetSubtype="16" fill="hold" grpId="0" nodeType="withEffect">
                                  <p:stCondLst>
                                    <p:cond delay="400"/>
                                  </p:stCondLst>
                                  <p:childTnLst>
                                    <p:set>
                                      <p:cBhvr>
                                        <p:cTn id="107" dur="1" fill="hold">
                                          <p:stCondLst>
                                            <p:cond delay="0"/>
                                          </p:stCondLst>
                                        </p:cTn>
                                        <p:tgtEl>
                                          <p:spTgt spid="86"/>
                                        </p:tgtEl>
                                        <p:attrNameLst>
                                          <p:attrName>style.visibility</p:attrName>
                                        </p:attrNameLst>
                                      </p:cBhvr>
                                      <p:to>
                                        <p:strVal val="visible"/>
                                      </p:to>
                                    </p:set>
                                    <p:anim calcmode="lin" valueType="num">
                                      <p:cBhvr>
                                        <p:cTn id="108" dur="500" fill="hold"/>
                                        <p:tgtEl>
                                          <p:spTgt spid="86"/>
                                        </p:tgtEl>
                                        <p:attrNameLst>
                                          <p:attrName>ppt_w</p:attrName>
                                        </p:attrNameLst>
                                      </p:cBhvr>
                                      <p:tavLst>
                                        <p:tav tm="0">
                                          <p:val>
                                            <p:fltVal val="0"/>
                                          </p:val>
                                        </p:tav>
                                        <p:tav tm="100000">
                                          <p:val>
                                            <p:strVal val="#ppt_w"/>
                                          </p:val>
                                        </p:tav>
                                      </p:tavLst>
                                    </p:anim>
                                    <p:anim calcmode="lin" valueType="num">
                                      <p:cBhvr>
                                        <p:cTn id="109" dur="500" fill="hold"/>
                                        <p:tgtEl>
                                          <p:spTgt spid="86"/>
                                        </p:tgtEl>
                                        <p:attrNameLst>
                                          <p:attrName>ppt_h</p:attrName>
                                        </p:attrNameLst>
                                      </p:cBhvr>
                                      <p:tavLst>
                                        <p:tav tm="0">
                                          <p:val>
                                            <p:fltVal val="0"/>
                                          </p:val>
                                        </p:tav>
                                        <p:tav tm="100000">
                                          <p:val>
                                            <p:strVal val="#ppt_h"/>
                                          </p:val>
                                        </p:tav>
                                      </p:tavLst>
                                    </p:anim>
                                    <p:animEffect transition="in" filter="fade">
                                      <p:cBhvr>
                                        <p:cTn id="110" dur="500"/>
                                        <p:tgtEl>
                                          <p:spTgt spid="86"/>
                                        </p:tgtEl>
                                      </p:cBhvr>
                                    </p:animEffect>
                                  </p:childTnLst>
                                </p:cTn>
                              </p:par>
                              <p:par>
                                <p:cTn id="111" presetID="53" presetClass="entr" presetSubtype="16" fill="hold" grpId="0" nodeType="withEffect">
                                  <p:stCondLst>
                                    <p:cond delay="200"/>
                                  </p:stCondLst>
                                  <p:childTnLst>
                                    <p:set>
                                      <p:cBhvr>
                                        <p:cTn id="112" dur="1" fill="hold">
                                          <p:stCondLst>
                                            <p:cond delay="0"/>
                                          </p:stCondLst>
                                        </p:cTn>
                                        <p:tgtEl>
                                          <p:spTgt spid="87"/>
                                        </p:tgtEl>
                                        <p:attrNameLst>
                                          <p:attrName>style.visibility</p:attrName>
                                        </p:attrNameLst>
                                      </p:cBhvr>
                                      <p:to>
                                        <p:strVal val="visible"/>
                                      </p:to>
                                    </p:set>
                                    <p:anim calcmode="lin" valueType="num">
                                      <p:cBhvr>
                                        <p:cTn id="113" dur="500" fill="hold"/>
                                        <p:tgtEl>
                                          <p:spTgt spid="87"/>
                                        </p:tgtEl>
                                        <p:attrNameLst>
                                          <p:attrName>ppt_w</p:attrName>
                                        </p:attrNameLst>
                                      </p:cBhvr>
                                      <p:tavLst>
                                        <p:tav tm="0">
                                          <p:val>
                                            <p:fltVal val="0"/>
                                          </p:val>
                                        </p:tav>
                                        <p:tav tm="100000">
                                          <p:val>
                                            <p:strVal val="#ppt_w"/>
                                          </p:val>
                                        </p:tav>
                                      </p:tavLst>
                                    </p:anim>
                                    <p:anim calcmode="lin" valueType="num">
                                      <p:cBhvr>
                                        <p:cTn id="114" dur="500" fill="hold"/>
                                        <p:tgtEl>
                                          <p:spTgt spid="87"/>
                                        </p:tgtEl>
                                        <p:attrNameLst>
                                          <p:attrName>ppt_h</p:attrName>
                                        </p:attrNameLst>
                                      </p:cBhvr>
                                      <p:tavLst>
                                        <p:tav tm="0">
                                          <p:val>
                                            <p:fltVal val="0"/>
                                          </p:val>
                                        </p:tav>
                                        <p:tav tm="100000">
                                          <p:val>
                                            <p:strVal val="#ppt_h"/>
                                          </p:val>
                                        </p:tav>
                                      </p:tavLst>
                                    </p:anim>
                                    <p:animEffect transition="in" filter="fade">
                                      <p:cBhvr>
                                        <p:cTn id="115" dur="500"/>
                                        <p:tgtEl>
                                          <p:spTgt spid="87"/>
                                        </p:tgtEl>
                                      </p:cBhvr>
                                    </p:animEffect>
                                  </p:childTnLst>
                                </p:cTn>
                              </p:par>
                              <p:par>
                                <p:cTn id="116" presetID="53" presetClass="entr" presetSubtype="16" fill="hold" grpId="0" nodeType="withEffect">
                                  <p:stCondLst>
                                    <p:cond delay="200"/>
                                  </p:stCondLst>
                                  <p:childTnLst>
                                    <p:set>
                                      <p:cBhvr>
                                        <p:cTn id="117" dur="1" fill="hold">
                                          <p:stCondLst>
                                            <p:cond delay="0"/>
                                          </p:stCondLst>
                                        </p:cTn>
                                        <p:tgtEl>
                                          <p:spTgt spid="88"/>
                                        </p:tgtEl>
                                        <p:attrNameLst>
                                          <p:attrName>style.visibility</p:attrName>
                                        </p:attrNameLst>
                                      </p:cBhvr>
                                      <p:to>
                                        <p:strVal val="visible"/>
                                      </p:to>
                                    </p:set>
                                    <p:anim calcmode="lin" valueType="num">
                                      <p:cBhvr>
                                        <p:cTn id="118" dur="500" fill="hold"/>
                                        <p:tgtEl>
                                          <p:spTgt spid="88"/>
                                        </p:tgtEl>
                                        <p:attrNameLst>
                                          <p:attrName>ppt_w</p:attrName>
                                        </p:attrNameLst>
                                      </p:cBhvr>
                                      <p:tavLst>
                                        <p:tav tm="0">
                                          <p:val>
                                            <p:fltVal val="0"/>
                                          </p:val>
                                        </p:tav>
                                        <p:tav tm="100000">
                                          <p:val>
                                            <p:strVal val="#ppt_w"/>
                                          </p:val>
                                        </p:tav>
                                      </p:tavLst>
                                    </p:anim>
                                    <p:anim calcmode="lin" valueType="num">
                                      <p:cBhvr>
                                        <p:cTn id="119" dur="500" fill="hold"/>
                                        <p:tgtEl>
                                          <p:spTgt spid="88"/>
                                        </p:tgtEl>
                                        <p:attrNameLst>
                                          <p:attrName>ppt_h</p:attrName>
                                        </p:attrNameLst>
                                      </p:cBhvr>
                                      <p:tavLst>
                                        <p:tav tm="0">
                                          <p:val>
                                            <p:fltVal val="0"/>
                                          </p:val>
                                        </p:tav>
                                        <p:tav tm="100000">
                                          <p:val>
                                            <p:strVal val="#ppt_h"/>
                                          </p:val>
                                        </p:tav>
                                      </p:tavLst>
                                    </p:anim>
                                    <p:animEffect transition="in" filter="fade">
                                      <p:cBhvr>
                                        <p:cTn id="120" dur="500"/>
                                        <p:tgtEl>
                                          <p:spTgt spid="88"/>
                                        </p:tgtEl>
                                      </p:cBhvr>
                                    </p:animEffect>
                                  </p:childTnLst>
                                </p:cTn>
                              </p:par>
                              <p:par>
                                <p:cTn id="121" presetID="53" presetClass="entr" presetSubtype="16" fill="hold" grpId="0" nodeType="withEffect">
                                  <p:stCondLst>
                                    <p:cond delay="200"/>
                                  </p:stCondLst>
                                  <p:childTnLst>
                                    <p:set>
                                      <p:cBhvr>
                                        <p:cTn id="122" dur="1" fill="hold">
                                          <p:stCondLst>
                                            <p:cond delay="0"/>
                                          </p:stCondLst>
                                        </p:cTn>
                                        <p:tgtEl>
                                          <p:spTgt spid="89"/>
                                        </p:tgtEl>
                                        <p:attrNameLst>
                                          <p:attrName>style.visibility</p:attrName>
                                        </p:attrNameLst>
                                      </p:cBhvr>
                                      <p:to>
                                        <p:strVal val="visible"/>
                                      </p:to>
                                    </p:set>
                                    <p:anim calcmode="lin" valueType="num">
                                      <p:cBhvr>
                                        <p:cTn id="123" dur="500" fill="hold"/>
                                        <p:tgtEl>
                                          <p:spTgt spid="89"/>
                                        </p:tgtEl>
                                        <p:attrNameLst>
                                          <p:attrName>ppt_w</p:attrName>
                                        </p:attrNameLst>
                                      </p:cBhvr>
                                      <p:tavLst>
                                        <p:tav tm="0">
                                          <p:val>
                                            <p:fltVal val="0"/>
                                          </p:val>
                                        </p:tav>
                                        <p:tav tm="100000">
                                          <p:val>
                                            <p:strVal val="#ppt_w"/>
                                          </p:val>
                                        </p:tav>
                                      </p:tavLst>
                                    </p:anim>
                                    <p:anim calcmode="lin" valueType="num">
                                      <p:cBhvr>
                                        <p:cTn id="124" dur="500" fill="hold"/>
                                        <p:tgtEl>
                                          <p:spTgt spid="89"/>
                                        </p:tgtEl>
                                        <p:attrNameLst>
                                          <p:attrName>ppt_h</p:attrName>
                                        </p:attrNameLst>
                                      </p:cBhvr>
                                      <p:tavLst>
                                        <p:tav tm="0">
                                          <p:val>
                                            <p:fltVal val="0"/>
                                          </p:val>
                                        </p:tav>
                                        <p:tav tm="100000">
                                          <p:val>
                                            <p:strVal val="#ppt_h"/>
                                          </p:val>
                                        </p:tav>
                                      </p:tavLst>
                                    </p:anim>
                                    <p:animEffect transition="in" filter="fade">
                                      <p:cBhvr>
                                        <p:cTn id="125"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8" grpId="0" bldLvl="0" animBg="1"/>
      <p:bldP spid="69"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P spid="83" grpId="0" bldLvl="0" animBg="1"/>
      <p:bldP spid="84" grpId="0" bldLvl="0" animBg="1"/>
      <p:bldP spid="85" grpId="0" bldLvl="0" animBg="1"/>
      <p:bldP spid="86" grpId="0" bldLvl="0" animBg="1"/>
      <p:bldP spid="87" grpId="0" bldLvl="0" animBg="1"/>
      <p:bldP spid="88" grpId="0" bldLvl="0" animBg="1"/>
      <p:bldP spid="89"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58500" y="1343998"/>
            <a:ext cx="4879506" cy="5644763"/>
            <a:chOff x="392118" y="774185"/>
            <a:chExt cx="4173046" cy="4827508"/>
          </a:xfrm>
        </p:grpSpPr>
        <p:pic>
          <p:nvPicPr>
            <p:cNvPr id="2" name="Picture 2"/>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254" y="774185"/>
              <a:ext cx="4070910" cy="1761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118" y="2686786"/>
              <a:ext cx="1887783" cy="157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6334" y="2686786"/>
              <a:ext cx="1828609"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4267" y="4295076"/>
              <a:ext cx="1731268" cy="1306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组合 18"/>
          <p:cNvGrpSpPr/>
          <p:nvPr/>
        </p:nvGrpSpPr>
        <p:grpSpPr>
          <a:xfrm>
            <a:off x="5342003" y="1214212"/>
            <a:ext cx="4799305" cy="5595825"/>
            <a:chOff x="4568582" y="663190"/>
            <a:chExt cx="4104456" cy="4785655"/>
          </a:xfrm>
        </p:grpSpPr>
        <p:pic>
          <p:nvPicPr>
            <p:cNvPr id="3"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68582" y="663190"/>
              <a:ext cx="4104456" cy="2032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3470" y="2535396"/>
              <a:ext cx="1238250" cy="165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1906" y="2738332"/>
              <a:ext cx="1656184" cy="1426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2718" y="4164621"/>
              <a:ext cx="1548011" cy="1284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22" name="直接连接符 21"/>
          <p:cNvCxnSpPr/>
          <p:nvPr/>
        </p:nvCxnSpPr>
        <p:spPr>
          <a:xfrm>
            <a:off x="5405804" y="1037647"/>
            <a:ext cx="0" cy="6083603"/>
          </a:xfrm>
          <a:prstGeom prst="line">
            <a:avLst/>
          </a:prstGeom>
        </p:spPr>
        <p:style>
          <a:lnRef idx="1">
            <a:schemeClr val="dk1"/>
          </a:lnRef>
          <a:fillRef idx="0">
            <a:schemeClr val="dk1"/>
          </a:fillRef>
          <a:effectRef idx="0">
            <a:schemeClr val="dk1"/>
          </a:effectRef>
          <a:fontRef idx="minor">
            <a:schemeClr val="tx1"/>
          </a:fontRef>
        </p:style>
      </p:cxnSp>
      <p:grpSp>
        <p:nvGrpSpPr>
          <p:cNvPr id="23" name="组合 22"/>
          <p:cNvGrpSpPr/>
          <p:nvPr/>
        </p:nvGrpSpPr>
        <p:grpSpPr>
          <a:xfrm rot="0">
            <a:off x="250222" y="605813"/>
            <a:ext cx="10080000" cy="417928"/>
            <a:chOff x="214282" y="142856"/>
            <a:chExt cx="7598078" cy="357190"/>
          </a:xfrm>
        </p:grpSpPr>
        <p:sp>
          <p:nvSpPr>
            <p:cNvPr id="26" name="TextBox 25"/>
            <p:cNvSpPr txBox="1"/>
            <p:nvPr/>
          </p:nvSpPr>
          <p:spPr>
            <a:xfrm>
              <a:off x="571472" y="142856"/>
              <a:ext cx="4144544"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WEB</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考勤系统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产品介绍</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27" name="矩形 2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8" name="矩形 2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29" name="直接连接符 2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4"/>
          <p:cNvSpPr/>
          <p:nvPr/>
        </p:nvSpPr>
        <p:spPr>
          <a:xfrm rot="10190714">
            <a:off x="4209310" y="2611790"/>
            <a:ext cx="829757" cy="1067116"/>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nvGrpSpPr>
          <p:cNvPr id="3" name="组合 2"/>
          <p:cNvGrpSpPr/>
          <p:nvPr/>
        </p:nvGrpSpPr>
        <p:grpSpPr>
          <a:xfrm rot="13303882">
            <a:off x="7773804" y="4562569"/>
            <a:ext cx="888135" cy="1153895"/>
            <a:chOff x="4020870" y="2194485"/>
            <a:chExt cx="1102258" cy="1432090"/>
          </a:xfrm>
          <a:effectLst>
            <a:outerShdw blurRad="444500" dist="254000" dir="8100000" algn="tr" rotWithShape="0">
              <a:prstClr val="black">
                <a:alpha val="50000"/>
              </a:prstClr>
            </a:outerShdw>
          </a:effectLst>
        </p:grpSpPr>
        <p:sp>
          <p:nvSpPr>
            <p:cNvPr id="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rot="11594412">
            <a:off x="5944403" y="2717030"/>
            <a:ext cx="888135" cy="1153895"/>
            <a:chOff x="4020870" y="2194485"/>
            <a:chExt cx="1102258" cy="1432090"/>
          </a:xfrm>
          <a:effectLst>
            <a:outerShdw blurRad="444500" dist="254000" dir="8100000" algn="tr" rotWithShape="0">
              <a:prstClr val="black">
                <a:alpha val="50000"/>
              </a:prstClr>
            </a:outerShdw>
          </a:effectLst>
        </p:grpSpPr>
        <p:sp>
          <p:nvSpPr>
            <p:cNvPr id="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sp>
        <p:nvSpPr>
          <p:cNvPr id="9" name="椭圆 34"/>
          <p:cNvSpPr/>
          <p:nvPr/>
        </p:nvSpPr>
        <p:spPr>
          <a:xfrm rot="13009338">
            <a:off x="7219803" y="3468719"/>
            <a:ext cx="829757" cy="1067116"/>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nvGrpSpPr>
          <p:cNvPr id="10" name="组合 9"/>
          <p:cNvGrpSpPr/>
          <p:nvPr/>
        </p:nvGrpSpPr>
        <p:grpSpPr>
          <a:xfrm rot="9469324">
            <a:off x="2828896" y="3198256"/>
            <a:ext cx="888135" cy="1153895"/>
            <a:chOff x="4020870" y="2194485"/>
            <a:chExt cx="1102258" cy="1432090"/>
          </a:xfrm>
          <a:effectLst>
            <a:outerShdw blurRad="444500" dist="254000" dir="8100000" algn="tr" rotWithShape="0">
              <a:prstClr val="black">
                <a:alpha val="50000"/>
              </a:prstClr>
            </a:outerShdw>
          </a:effectLst>
        </p:grpSpPr>
        <p:sp>
          <p:nvSpPr>
            <p:cNvPr id="11"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sp>
        <p:nvSpPr>
          <p:cNvPr id="13" name="椭圆 34"/>
          <p:cNvSpPr/>
          <p:nvPr/>
        </p:nvSpPr>
        <p:spPr>
          <a:xfrm rot="8068240">
            <a:off x="1953636" y="4563205"/>
            <a:ext cx="829757" cy="1067116"/>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nvGrpSpPr>
          <p:cNvPr id="14" name="组合 13"/>
          <p:cNvGrpSpPr/>
          <p:nvPr/>
        </p:nvGrpSpPr>
        <p:grpSpPr>
          <a:xfrm>
            <a:off x="4276736" y="4219033"/>
            <a:ext cx="1885694" cy="1885699"/>
            <a:chOff x="3851771" y="1163107"/>
            <a:chExt cx="1402358" cy="1402358"/>
          </a:xfrm>
        </p:grpSpPr>
        <p:grpSp>
          <p:nvGrpSpPr>
            <p:cNvPr id="15" name="组合 14"/>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椭圆 17"/>
              <p:cNvSpPr/>
              <p:nvPr/>
            </p:nvSpPr>
            <p:spPr>
              <a:xfrm>
                <a:off x="392108"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sp>
          <p:nvSpPr>
            <p:cNvPr id="16" name="TextBox 15"/>
            <p:cNvSpPr txBox="1"/>
            <p:nvPr/>
          </p:nvSpPr>
          <p:spPr>
            <a:xfrm>
              <a:off x="4030123" y="1333410"/>
              <a:ext cx="1186820" cy="1030894"/>
            </a:xfrm>
            <a:prstGeom prst="rect">
              <a:avLst/>
            </a:prstGeom>
            <a:noFill/>
          </p:spPr>
          <p:txBody>
            <a:bodyPr wrap="square" rtlCol="0">
              <a:spAutoFit/>
            </a:bodyPr>
            <a:lstStyle/>
            <a:p>
              <a:r>
                <a:rPr lang="zh-CN" altLang="en-US" sz="4210" spc="3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主要功能</a:t>
              </a:r>
              <a:endParaRPr lang="zh-CN" altLang="en-US" sz="4210" spc="3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9" name="TextBox 18"/>
          <p:cNvSpPr txBox="1"/>
          <p:nvPr/>
        </p:nvSpPr>
        <p:spPr>
          <a:xfrm>
            <a:off x="2171824" y="4960575"/>
            <a:ext cx="53459" cy="415290"/>
          </a:xfrm>
          <a:prstGeom prst="rect">
            <a:avLst/>
          </a:prstGeom>
          <a:noFill/>
        </p:spPr>
        <p:txBody>
          <a:bodyPr wrap="square" rtlCol="0">
            <a:spAutoFit/>
          </a:bodyPr>
          <a:lstStyle/>
          <a:p>
            <a:endParaRPr lang="zh-CN" altLang="en-US" sz="2105" dirty="0">
              <a:latin typeface="Arial" panose="020B0604020202020204" pitchFamily="34" charset="0"/>
              <a:ea typeface="微软雅黑" panose="020B0503020204020204" pitchFamily="34" charset="-122"/>
              <a:sym typeface="Arial" panose="020B0604020202020204" pitchFamily="34" charset="0"/>
            </a:endParaRPr>
          </a:p>
        </p:txBody>
      </p:sp>
      <p:sp>
        <p:nvSpPr>
          <p:cNvPr id="20" name="TextBox 19"/>
          <p:cNvSpPr txBox="1"/>
          <p:nvPr/>
        </p:nvSpPr>
        <p:spPr>
          <a:xfrm>
            <a:off x="3013721" y="3311406"/>
            <a:ext cx="447040" cy="666115"/>
          </a:xfrm>
          <a:prstGeom prst="rect">
            <a:avLst/>
          </a:prstGeom>
          <a:noFill/>
        </p:spPr>
        <p:txBody>
          <a:bodyPr wrap="none" rtlCol="0">
            <a:spAutoFit/>
          </a:bodyPr>
          <a:lstStyle/>
          <a:p>
            <a:r>
              <a:rPr lang="en-US" altLang="zh-CN" sz="374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2</a:t>
            </a:r>
            <a:endParaRPr lang="zh-CN" altLang="en-US" sz="37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TextBox 20"/>
          <p:cNvSpPr txBox="1"/>
          <p:nvPr/>
        </p:nvSpPr>
        <p:spPr>
          <a:xfrm>
            <a:off x="6117879" y="2836874"/>
            <a:ext cx="447040" cy="666115"/>
          </a:xfrm>
          <a:prstGeom prst="rect">
            <a:avLst/>
          </a:prstGeom>
          <a:noFill/>
        </p:spPr>
        <p:txBody>
          <a:bodyPr wrap="none" rtlCol="0">
            <a:spAutoFit/>
          </a:bodyPr>
          <a:lstStyle/>
          <a:p>
            <a:r>
              <a:rPr lang="en-US" altLang="zh-CN" sz="374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4</a:t>
            </a:r>
            <a:endParaRPr lang="zh-CN" altLang="en-US" sz="37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TextBox 21"/>
          <p:cNvSpPr txBox="1"/>
          <p:nvPr/>
        </p:nvSpPr>
        <p:spPr>
          <a:xfrm>
            <a:off x="8032407" y="4678041"/>
            <a:ext cx="447040" cy="666115"/>
          </a:xfrm>
          <a:prstGeom prst="rect">
            <a:avLst/>
          </a:prstGeom>
          <a:noFill/>
        </p:spPr>
        <p:txBody>
          <a:bodyPr wrap="none" rtlCol="0">
            <a:spAutoFit/>
          </a:bodyPr>
          <a:lstStyle/>
          <a:p>
            <a:r>
              <a:rPr lang="en-US" altLang="zh-CN" sz="374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6</a:t>
            </a:r>
            <a:endParaRPr lang="zh-CN" altLang="en-US" sz="37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TextBox 22"/>
          <p:cNvSpPr txBox="1"/>
          <p:nvPr/>
        </p:nvSpPr>
        <p:spPr>
          <a:xfrm>
            <a:off x="7478274" y="3537732"/>
            <a:ext cx="447040" cy="666115"/>
          </a:xfrm>
          <a:prstGeom prst="rect">
            <a:avLst/>
          </a:prstGeom>
          <a:noFill/>
        </p:spPr>
        <p:txBody>
          <a:bodyPr wrap="none" rtlCol="0">
            <a:spAutoFit/>
          </a:bodyPr>
          <a:lstStyle/>
          <a:p>
            <a:r>
              <a:rPr lang="en-US" altLang="zh-CN" sz="374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5</a:t>
            </a:r>
            <a:endParaRPr lang="zh-CN" altLang="en-US" sz="374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23"/>
          <p:cNvSpPr txBox="1"/>
          <p:nvPr/>
        </p:nvSpPr>
        <p:spPr>
          <a:xfrm>
            <a:off x="4357839" y="2656725"/>
            <a:ext cx="447040" cy="666115"/>
          </a:xfrm>
          <a:prstGeom prst="rect">
            <a:avLst/>
          </a:prstGeom>
          <a:noFill/>
        </p:spPr>
        <p:txBody>
          <a:bodyPr wrap="none" rtlCol="0">
            <a:spAutoFit/>
          </a:bodyPr>
          <a:lstStyle/>
          <a:p>
            <a:r>
              <a:rPr lang="en-US" altLang="zh-CN" sz="374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3</a:t>
            </a:r>
            <a:endParaRPr lang="zh-CN" altLang="en-US" sz="374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TextBox 24"/>
          <p:cNvSpPr txBox="1"/>
          <p:nvPr/>
        </p:nvSpPr>
        <p:spPr>
          <a:xfrm>
            <a:off x="1958934" y="4676897"/>
            <a:ext cx="447040" cy="666115"/>
          </a:xfrm>
          <a:prstGeom prst="rect">
            <a:avLst/>
          </a:prstGeom>
          <a:noFill/>
        </p:spPr>
        <p:txBody>
          <a:bodyPr wrap="none" rtlCol="0">
            <a:spAutoFit/>
          </a:bodyPr>
          <a:lstStyle/>
          <a:p>
            <a:r>
              <a:rPr lang="en-US" altLang="zh-CN" sz="374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1</a:t>
            </a:r>
            <a:endParaRPr lang="zh-CN" altLang="en-US" sz="374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TextBox 25"/>
          <p:cNvSpPr txBox="1"/>
          <p:nvPr/>
        </p:nvSpPr>
        <p:spPr>
          <a:xfrm>
            <a:off x="462661" y="3995179"/>
            <a:ext cx="1529897" cy="632460"/>
          </a:xfrm>
          <a:prstGeom prst="rect">
            <a:avLst/>
          </a:prstGeom>
          <a:noFill/>
        </p:spPr>
        <p:txBody>
          <a:bodyPr wrap="square" rtlCol="0">
            <a:spAutoFit/>
          </a:bodyPr>
          <a:lstStyle/>
          <a:p>
            <a:pPr algn="ctr"/>
            <a:r>
              <a:rPr lang="zh-CN" altLang="en-US" sz="1755" b="1" dirty="0" smtClean="0">
                <a:latin typeface="Arial" panose="020B0604020202020204" pitchFamily="34" charset="0"/>
                <a:ea typeface="微软雅黑" panose="020B0503020204020204" pitchFamily="34" charset="-122"/>
                <a:sym typeface="Arial" panose="020B0604020202020204" pitchFamily="34" charset="0"/>
              </a:rPr>
              <a:t>可任意设置员工班次</a:t>
            </a:r>
            <a:endParaRPr lang="zh-CN" altLang="en-US" sz="1755" b="1" dirty="0">
              <a:latin typeface="Arial" panose="020B0604020202020204" pitchFamily="34" charset="0"/>
              <a:ea typeface="微软雅黑" panose="020B0503020204020204" pitchFamily="34" charset="-122"/>
              <a:sym typeface="Arial" panose="020B0604020202020204" pitchFamily="34" charset="0"/>
            </a:endParaRPr>
          </a:p>
        </p:txBody>
      </p:sp>
      <p:sp>
        <p:nvSpPr>
          <p:cNvPr id="27" name="TextBox 26"/>
          <p:cNvSpPr txBox="1"/>
          <p:nvPr/>
        </p:nvSpPr>
        <p:spPr>
          <a:xfrm>
            <a:off x="1565668" y="2674718"/>
            <a:ext cx="1265768" cy="632460"/>
          </a:xfrm>
          <a:prstGeom prst="rect">
            <a:avLst/>
          </a:prstGeom>
          <a:noFill/>
        </p:spPr>
        <p:txBody>
          <a:bodyPr wrap="square" rtlCol="0">
            <a:spAutoFit/>
          </a:bodyPr>
          <a:lstStyle/>
          <a:p>
            <a:pPr lvl="0" algn="ctr"/>
            <a:r>
              <a:rPr lang="zh-CN" altLang="zh-CN" sz="1755" b="1" dirty="0">
                <a:latin typeface="Arial" panose="020B0604020202020204" pitchFamily="34" charset="0"/>
                <a:ea typeface="微软雅黑" panose="020B0503020204020204" pitchFamily="34" charset="-122"/>
              </a:rPr>
              <a:t>灵活定义各种假别</a:t>
            </a:r>
            <a:endParaRPr lang="zh-CN" altLang="en-US" sz="1755" b="1" dirty="0">
              <a:latin typeface="Arial" panose="020B0604020202020204" pitchFamily="34" charset="0"/>
              <a:ea typeface="微软雅黑" panose="020B0503020204020204" pitchFamily="34" charset="-122"/>
            </a:endParaRPr>
          </a:p>
        </p:txBody>
      </p:sp>
      <p:sp>
        <p:nvSpPr>
          <p:cNvPr id="28" name="TextBox 27"/>
          <p:cNvSpPr txBox="1"/>
          <p:nvPr/>
        </p:nvSpPr>
        <p:spPr>
          <a:xfrm>
            <a:off x="3647039" y="1855695"/>
            <a:ext cx="1667453" cy="632460"/>
          </a:xfrm>
          <a:prstGeom prst="rect">
            <a:avLst/>
          </a:prstGeom>
          <a:noFill/>
        </p:spPr>
        <p:txBody>
          <a:bodyPr wrap="square" rtlCol="0">
            <a:spAutoFit/>
          </a:bodyPr>
          <a:lstStyle/>
          <a:p>
            <a:pPr algn="ctr"/>
            <a:r>
              <a:rPr lang="zh-CN" altLang="en-US" sz="1755" b="1" dirty="0">
                <a:latin typeface="Arial" panose="020B0604020202020204" pitchFamily="34" charset="0"/>
                <a:ea typeface="微软雅黑" panose="020B0503020204020204" pitchFamily="34" charset="-122"/>
                <a:sym typeface="Arial" panose="020B0604020202020204" pitchFamily="34" charset="0"/>
              </a:rPr>
              <a:t>具有年休假自动管理功能</a:t>
            </a:r>
            <a:endParaRPr lang="zh-CN" altLang="en-US" sz="1755" b="1" dirty="0">
              <a:latin typeface="Arial" panose="020B0604020202020204" pitchFamily="34" charset="0"/>
              <a:ea typeface="微软雅黑" panose="020B0503020204020204" pitchFamily="34" charset="-122"/>
              <a:sym typeface="Arial" panose="020B0604020202020204" pitchFamily="34" charset="0"/>
            </a:endParaRPr>
          </a:p>
        </p:txBody>
      </p:sp>
      <p:sp>
        <p:nvSpPr>
          <p:cNvPr id="29" name="TextBox 28"/>
          <p:cNvSpPr txBox="1"/>
          <p:nvPr/>
        </p:nvSpPr>
        <p:spPr>
          <a:xfrm>
            <a:off x="6186518" y="1922896"/>
            <a:ext cx="1828138" cy="632460"/>
          </a:xfrm>
          <a:prstGeom prst="rect">
            <a:avLst/>
          </a:prstGeom>
          <a:noFill/>
        </p:spPr>
        <p:txBody>
          <a:bodyPr wrap="square" rtlCol="0">
            <a:spAutoFit/>
          </a:bodyPr>
          <a:lstStyle/>
          <a:p>
            <a:pPr algn="ctr"/>
            <a:r>
              <a:rPr lang="zh-CN" altLang="en-US" sz="1755" b="1" dirty="0">
                <a:latin typeface="Arial" panose="020B0604020202020204" pitchFamily="34" charset="0"/>
                <a:ea typeface="微软雅黑" panose="020B0503020204020204" pitchFamily="34" charset="-122"/>
                <a:sym typeface="Arial" panose="020B0604020202020204" pitchFamily="34" charset="0"/>
              </a:rPr>
              <a:t>加班时长计算方式可灵活调整</a:t>
            </a:r>
            <a:endParaRPr lang="zh-CN" altLang="en-US" sz="1755" b="1" dirty="0">
              <a:latin typeface="Arial" panose="020B0604020202020204" pitchFamily="34" charset="0"/>
              <a:ea typeface="微软雅黑" panose="020B0503020204020204" pitchFamily="34" charset="-122"/>
              <a:sym typeface="Arial" panose="020B0604020202020204" pitchFamily="34" charset="0"/>
            </a:endParaRPr>
          </a:p>
        </p:txBody>
      </p:sp>
      <p:sp>
        <p:nvSpPr>
          <p:cNvPr id="30" name="TextBox 29"/>
          <p:cNvSpPr txBox="1"/>
          <p:nvPr/>
        </p:nvSpPr>
        <p:spPr>
          <a:xfrm>
            <a:off x="8051167" y="3037902"/>
            <a:ext cx="1336353" cy="632460"/>
          </a:xfrm>
          <a:prstGeom prst="rect">
            <a:avLst/>
          </a:prstGeom>
          <a:noFill/>
        </p:spPr>
        <p:txBody>
          <a:bodyPr wrap="square" rtlCol="0">
            <a:spAutoFit/>
          </a:bodyPr>
          <a:lstStyle/>
          <a:p>
            <a:pPr algn="ctr"/>
            <a:r>
              <a:rPr lang="zh-CN" altLang="en-US" sz="1755" b="1" dirty="0">
                <a:latin typeface="Arial" panose="020B0604020202020204" pitchFamily="34" charset="0"/>
                <a:ea typeface="微软雅黑" panose="020B0503020204020204" pitchFamily="34" charset="-122"/>
                <a:sym typeface="Arial" panose="020B0604020202020204" pitchFamily="34" charset="0"/>
              </a:rPr>
              <a:t>具有很强的查询功能</a:t>
            </a:r>
            <a:endParaRPr lang="zh-CN" altLang="en-US" sz="1755" b="1" dirty="0">
              <a:latin typeface="Arial" panose="020B0604020202020204" pitchFamily="34" charset="0"/>
              <a:ea typeface="微软雅黑" panose="020B0503020204020204" pitchFamily="34" charset="-122"/>
              <a:sym typeface="Arial" panose="020B0604020202020204" pitchFamily="34" charset="0"/>
            </a:endParaRPr>
          </a:p>
        </p:txBody>
      </p:sp>
      <p:sp>
        <p:nvSpPr>
          <p:cNvPr id="31" name="TextBox 30"/>
          <p:cNvSpPr txBox="1"/>
          <p:nvPr/>
        </p:nvSpPr>
        <p:spPr>
          <a:xfrm>
            <a:off x="8933307" y="4211785"/>
            <a:ext cx="1372142" cy="902970"/>
          </a:xfrm>
          <a:prstGeom prst="rect">
            <a:avLst/>
          </a:prstGeom>
          <a:noFill/>
        </p:spPr>
        <p:txBody>
          <a:bodyPr wrap="square" rtlCol="0">
            <a:spAutoFit/>
          </a:bodyPr>
          <a:lstStyle/>
          <a:p>
            <a:r>
              <a:rPr lang="zh-CN" altLang="en-US" sz="1755" b="1" dirty="0">
                <a:latin typeface="Arial" panose="020B0604020202020204" pitchFamily="34" charset="0"/>
                <a:ea typeface="微软雅黑" panose="020B0503020204020204" pitchFamily="34" charset="-122"/>
                <a:sym typeface="Arial" panose="020B0604020202020204" pitchFamily="34" charset="0"/>
              </a:rPr>
              <a:t>考勤统计表具有任意条件查询功能</a:t>
            </a:r>
            <a:endParaRPr lang="zh-CN" altLang="en-US" sz="1755" b="1" dirty="0">
              <a:latin typeface="Arial" panose="020B0604020202020204" pitchFamily="34" charset="0"/>
              <a:ea typeface="微软雅黑" panose="020B0503020204020204" pitchFamily="34" charset="-122"/>
              <a:sym typeface="Arial" panose="020B0604020202020204" pitchFamily="34" charset="0"/>
            </a:endParaRPr>
          </a:p>
        </p:txBody>
      </p:sp>
      <p:sp>
        <p:nvSpPr>
          <p:cNvPr id="32" name="矩形 31"/>
          <p:cNvSpPr/>
          <p:nvPr/>
        </p:nvSpPr>
        <p:spPr>
          <a:xfrm>
            <a:off x="0" y="6312441"/>
            <a:ext cx="10692000" cy="117770"/>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nvGrpSpPr>
          <p:cNvPr id="43" name="组合 42"/>
          <p:cNvGrpSpPr/>
          <p:nvPr/>
        </p:nvGrpSpPr>
        <p:grpSpPr>
          <a:xfrm rot="0">
            <a:off x="250222" y="605813"/>
            <a:ext cx="10080000" cy="417928"/>
            <a:chOff x="214282" y="142856"/>
            <a:chExt cx="7598078" cy="357190"/>
          </a:xfrm>
        </p:grpSpPr>
        <p:sp>
          <p:nvSpPr>
            <p:cNvPr id="46" name="TextBox 45"/>
            <p:cNvSpPr txBox="1"/>
            <p:nvPr/>
          </p:nvSpPr>
          <p:spPr>
            <a:xfrm>
              <a:off x="571471" y="142856"/>
              <a:ext cx="4655991"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WEB</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考勤系统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功能介绍</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47" name="矩形 4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8" name="矩形 4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49" name="直接连接符 4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44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4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40000">
                                          <p:cBhvr additive="base">
                                            <p:cTn id="12"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13"/>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14:presetBounceEnd="40000">
                                      <p:stCondLst>
                                        <p:cond delay="400"/>
                                      </p:stCondLst>
                                      <p:childTnLst>
                                        <p:set>
                                          <p:cBhvr>
                                            <p:cTn id="15" dur="1" fill="hold">
                                              <p:stCondLst>
                                                <p:cond delay="0"/>
                                              </p:stCondLst>
                                            </p:cTn>
                                            <p:tgtEl>
                                              <p:spTgt spid="2"/>
                                            </p:tgtEl>
                                            <p:attrNameLst>
                                              <p:attrName>style.visibility</p:attrName>
                                            </p:attrNameLst>
                                          </p:cBhvr>
                                          <p:to>
                                            <p:strVal val="visible"/>
                                          </p:to>
                                        </p:set>
                                        <p:anim calcmode="lin" valueType="num" p14:bounceEnd="40000">
                                          <p:cBhvr additive="base">
                                            <p:cTn id="16" dur="50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17" dur="500" fill="hold"/>
                                            <p:tgtEl>
                                              <p:spTgt spid="2"/>
                                            </p:tgtEl>
                                            <p:attrNameLst>
                                              <p:attrName>ppt_y</p:attrName>
                                            </p:attrNameLst>
                                          </p:cBhvr>
                                          <p:tavLst>
                                            <p:tav tm="0">
                                              <p:val>
                                                <p:strVal val="0-#ppt_h/2"/>
                                              </p:val>
                                            </p:tav>
                                            <p:tav tm="100000">
                                              <p:val>
                                                <p:strVal val="#ppt_y"/>
                                              </p:val>
                                            </p:tav>
                                          </p:tavLst>
                                        </p:anim>
                                      </p:childTnLst>
                                    </p:cTn>
                                  </p:par>
                                  <p:par>
                                    <p:cTn id="18" presetID="2" presetClass="entr" presetSubtype="2" fill="hold" nodeType="withEffect" p14:presetBounceEnd="40000">
                                      <p:stCondLst>
                                        <p:cond delay="200"/>
                                      </p:stCondLst>
                                      <p:childTnLst>
                                        <p:set>
                                          <p:cBhvr>
                                            <p:cTn id="19" dur="1" fill="hold">
                                              <p:stCondLst>
                                                <p:cond delay="0"/>
                                              </p:stCondLst>
                                            </p:cTn>
                                            <p:tgtEl>
                                              <p:spTgt spid="10"/>
                                            </p:tgtEl>
                                            <p:attrNameLst>
                                              <p:attrName>style.visibility</p:attrName>
                                            </p:attrNameLst>
                                          </p:cBhvr>
                                          <p:to>
                                            <p:strVal val="visible"/>
                                          </p:to>
                                        </p:set>
                                        <p:anim calcmode="lin" valueType="num" p14:bounceEnd="40000">
                                          <p:cBhvr additive="base">
                                            <p:cTn id="20" dur="50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21" dur="50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14:presetBounceEnd="40000">
                                      <p:stCondLst>
                                        <p:cond delay="1200"/>
                                      </p:stCondLst>
                                      <p:childTnLst>
                                        <p:set>
                                          <p:cBhvr>
                                            <p:cTn id="23" dur="1" fill="hold">
                                              <p:stCondLst>
                                                <p:cond delay="0"/>
                                              </p:stCondLst>
                                            </p:cTn>
                                            <p:tgtEl>
                                              <p:spTgt spid="3"/>
                                            </p:tgtEl>
                                            <p:attrNameLst>
                                              <p:attrName>style.visibility</p:attrName>
                                            </p:attrNameLst>
                                          </p:cBhvr>
                                          <p:to>
                                            <p:strVal val="visible"/>
                                          </p:to>
                                        </p:set>
                                        <p:anim calcmode="lin" valueType="num" p14:bounceEnd="40000">
                                          <p:cBhvr additive="base">
                                            <p:cTn id="24" dur="500" fill="hold"/>
                                            <p:tgtEl>
                                              <p:spTgt spid="3"/>
                                            </p:tgtEl>
                                            <p:attrNameLst>
                                              <p:attrName>ppt_x</p:attrName>
                                            </p:attrNameLst>
                                          </p:cBhvr>
                                          <p:tavLst>
                                            <p:tav tm="0">
                                              <p:val>
                                                <p:strVal val="1+#ppt_w/2"/>
                                              </p:val>
                                            </p:tav>
                                            <p:tav tm="100000">
                                              <p:val>
                                                <p:strVal val="#ppt_x"/>
                                              </p:val>
                                            </p:tav>
                                          </p:tavLst>
                                        </p:anim>
                                        <p:anim calcmode="lin" valueType="num" p14:bounceEnd="40000">
                                          <p:cBhvr additive="base">
                                            <p:cTn id="25" dur="500" fill="hold"/>
                                            <p:tgtEl>
                                              <p:spTgt spid="3"/>
                                            </p:tgtEl>
                                            <p:attrNameLst>
                                              <p:attrName>ppt_y</p:attrName>
                                            </p:attrNameLst>
                                          </p:cBhvr>
                                          <p:tavLst>
                                            <p:tav tm="0">
                                              <p:val>
                                                <p:strVal val="#ppt_y"/>
                                              </p:val>
                                            </p:tav>
                                            <p:tav tm="100000">
                                              <p:val>
                                                <p:strVal val="#ppt_y"/>
                                              </p:val>
                                            </p:tav>
                                          </p:tavLst>
                                        </p:anim>
                                      </p:childTnLst>
                                    </p:cTn>
                                  </p:par>
                                  <p:par>
                                    <p:cTn id="26" presetID="2" presetClass="entr" presetSubtype="1" fill="hold" grpId="0" nodeType="withEffect" p14:presetBounceEnd="40000">
                                      <p:stCondLst>
                                        <p:cond delay="900"/>
                                      </p:stCondLst>
                                      <p:childTnLst>
                                        <p:set>
                                          <p:cBhvr>
                                            <p:cTn id="27" dur="1" fill="hold">
                                              <p:stCondLst>
                                                <p:cond delay="0"/>
                                              </p:stCondLst>
                                            </p:cTn>
                                            <p:tgtEl>
                                              <p:spTgt spid="9"/>
                                            </p:tgtEl>
                                            <p:attrNameLst>
                                              <p:attrName>style.visibility</p:attrName>
                                            </p:attrNameLst>
                                          </p:cBhvr>
                                          <p:to>
                                            <p:strVal val="visible"/>
                                          </p:to>
                                        </p:set>
                                        <p:anim calcmode="lin" valueType="num" p14:bounceEnd="40000">
                                          <p:cBhvr additive="base">
                                            <p:cTn id="28"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9" dur="500" fill="hold"/>
                                            <p:tgtEl>
                                              <p:spTgt spid="9"/>
                                            </p:tgtEl>
                                            <p:attrNameLst>
                                              <p:attrName>ppt_y</p:attrName>
                                            </p:attrNameLst>
                                          </p:cBhvr>
                                          <p:tavLst>
                                            <p:tav tm="0">
                                              <p:val>
                                                <p:strVal val="0-#ppt_h/2"/>
                                              </p:val>
                                            </p:tav>
                                            <p:tav tm="100000">
                                              <p:val>
                                                <p:strVal val="#ppt_y"/>
                                              </p:val>
                                            </p:tav>
                                          </p:tavLst>
                                        </p:anim>
                                      </p:childTnLst>
                                    </p:cTn>
                                  </p:par>
                                  <p:par>
                                    <p:cTn id="30" presetID="2" presetClass="entr" presetSubtype="2" fill="hold" nodeType="withEffect" p14:presetBounceEnd="40000">
                                      <p:stCondLst>
                                        <p:cond delay="600"/>
                                      </p:stCondLst>
                                      <p:childTnLst>
                                        <p:set>
                                          <p:cBhvr>
                                            <p:cTn id="31" dur="1" fill="hold">
                                              <p:stCondLst>
                                                <p:cond delay="0"/>
                                              </p:stCondLst>
                                            </p:cTn>
                                            <p:tgtEl>
                                              <p:spTgt spid="6"/>
                                            </p:tgtEl>
                                            <p:attrNameLst>
                                              <p:attrName>style.visibility</p:attrName>
                                            </p:attrNameLst>
                                          </p:cBhvr>
                                          <p:to>
                                            <p:strVal val="visible"/>
                                          </p:to>
                                        </p:set>
                                        <p:anim calcmode="lin" valueType="num" p14:bounceEnd="40000">
                                          <p:cBhvr additive="base">
                                            <p:cTn id="32" dur="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33" dur="500" fill="hold"/>
                                            <p:tgtEl>
                                              <p:spTgt spid="6"/>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20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40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grpId="0" nodeType="withEffect">
                                      <p:stCondLst>
                                        <p:cond delay="70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grpId="0" nodeType="withEffect">
                                      <p:stCondLst>
                                        <p:cond delay="90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par>
                              <p:cTn id="53" fill="hold">
                                <p:stCondLst>
                                  <p:cond delay="1500"/>
                                </p:stCondLst>
                                <p:childTnLst>
                                  <p:par>
                                    <p:cTn id="54" presetID="12" presetClass="entr" presetSubtype="8"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300"/>
                                            <p:tgtEl>
                                              <p:spTgt spid="26"/>
                                            </p:tgtEl>
                                            <p:attrNameLst>
                                              <p:attrName>ppt_x</p:attrName>
                                            </p:attrNameLst>
                                          </p:cBhvr>
                                          <p:tavLst>
                                            <p:tav tm="0">
                                              <p:val>
                                                <p:strVal val="#ppt_x-#ppt_w*1.125000"/>
                                              </p:val>
                                            </p:tav>
                                            <p:tav tm="100000">
                                              <p:val>
                                                <p:strVal val="#ppt_x"/>
                                              </p:val>
                                            </p:tav>
                                          </p:tavLst>
                                        </p:anim>
                                        <p:animEffect transition="in" filter="wipe(right)">
                                          <p:cBhvr>
                                            <p:cTn id="57" dur="300"/>
                                            <p:tgtEl>
                                              <p:spTgt spid="26"/>
                                            </p:tgtEl>
                                          </p:cBhvr>
                                        </p:animEffect>
                                      </p:childTnLst>
                                    </p:cTn>
                                  </p:par>
                                  <p:par>
                                    <p:cTn id="58" presetID="12" presetClass="entr" presetSubtype="8" fill="hold" grpId="0" nodeType="withEffect">
                                      <p:stCondLst>
                                        <p:cond delay="20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300"/>
                                            <p:tgtEl>
                                              <p:spTgt spid="27"/>
                                            </p:tgtEl>
                                            <p:attrNameLst>
                                              <p:attrName>ppt_x</p:attrName>
                                            </p:attrNameLst>
                                          </p:cBhvr>
                                          <p:tavLst>
                                            <p:tav tm="0">
                                              <p:val>
                                                <p:strVal val="#ppt_x-#ppt_w*1.125000"/>
                                              </p:val>
                                            </p:tav>
                                            <p:tav tm="100000">
                                              <p:val>
                                                <p:strVal val="#ppt_x"/>
                                              </p:val>
                                            </p:tav>
                                          </p:tavLst>
                                        </p:anim>
                                        <p:animEffect transition="in" filter="wipe(right)">
                                          <p:cBhvr>
                                            <p:cTn id="61" dur="300"/>
                                            <p:tgtEl>
                                              <p:spTgt spid="27"/>
                                            </p:tgtEl>
                                          </p:cBhvr>
                                        </p:animEffect>
                                      </p:childTnLst>
                                    </p:cTn>
                                  </p:par>
                                  <p:par>
                                    <p:cTn id="62" presetID="12" presetClass="entr" presetSubtype="8" fill="hold" grpId="0" nodeType="withEffect">
                                      <p:stCondLst>
                                        <p:cond delay="20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300"/>
                                            <p:tgtEl>
                                              <p:spTgt spid="28"/>
                                            </p:tgtEl>
                                            <p:attrNameLst>
                                              <p:attrName>ppt_x</p:attrName>
                                            </p:attrNameLst>
                                          </p:cBhvr>
                                          <p:tavLst>
                                            <p:tav tm="0">
                                              <p:val>
                                                <p:strVal val="#ppt_x-#ppt_w*1.125000"/>
                                              </p:val>
                                            </p:tav>
                                            <p:tav tm="100000">
                                              <p:val>
                                                <p:strVal val="#ppt_x"/>
                                              </p:val>
                                            </p:tav>
                                          </p:tavLst>
                                        </p:anim>
                                        <p:animEffect transition="in" filter="wipe(right)">
                                          <p:cBhvr>
                                            <p:cTn id="65" dur="300"/>
                                            <p:tgtEl>
                                              <p:spTgt spid="28"/>
                                            </p:tgtEl>
                                          </p:cBhvr>
                                        </p:animEffect>
                                      </p:childTnLst>
                                    </p:cTn>
                                  </p:par>
                                  <p:par>
                                    <p:cTn id="66" presetID="12" presetClass="entr" presetSubtype="8" fill="hold" grpId="0" nodeType="withEffect">
                                      <p:stCondLst>
                                        <p:cond delay="200"/>
                                      </p:stCondLst>
                                      <p:childTnLst>
                                        <p:set>
                                          <p:cBhvr>
                                            <p:cTn id="67" dur="1" fill="hold">
                                              <p:stCondLst>
                                                <p:cond delay="0"/>
                                              </p:stCondLst>
                                            </p:cTn>
                                            <p:tgtEl>
                                              <p:spTgt spid="29"/>
                                            </p:tgtEl>
                                            <p:attrNameLst>
                                              <p:attrName>style.visibility</p:attrName>
                                            </p:attrNameLst>
                                          </p:cBhvr>
                                          <p:to>
                                            <p:strVal val="visible"/>
                                          </p:to>
                                        </p:set>
                                        <p:anim calcmode="lin" valueType="num">
                                          <p:cBhvr additive="base">
                                            <p:cTn id="68" dur="300"/>
                                            <p:tgtEl>
                                              <p:spTgt spid="29"/>
                                            </p:tgtEl>
                                            <p:attrNameLst>
                                              <p:attrName>ppt_x</p:attrName>
                                            </p:attrNameLst>
                                          </p:cBhvr>
                                          <p:tavLst>
                                            <p:tav tm="0">
                                              <p:val>
                                                <p:strVal val="#ppt_x-#ppt_w*1.125000"/>
                                              </p:val>
                                            </p:tav>
                                            <p:tav tm="100000">
                                              <p:val>
                                                <p:strVal val="#ppt_x"/>
                                              </p:val>
                                            </p:tav>
                                          </p:tavLst>
                                        </p:anim>
                                        <p:animEffect transition="in" filter="wipe(right)">
                                          <p:cBhvr>
                                            <p:cTn id="69" dur="300"/>
                                            <p:tgtEl>
                                              <p:spTgt spid="29"/>
                                            </p:tgtEl>
                                          </p:cBhvr>
                                        </p:animEffect>
                                      </p:childTnLst>
                                    </p:cTn>
                                  </p:par>
                                  <p:par>
                                    <p:cTn id="70" presetID="12" presetClass="entr" presetSubtype="8" fill="hold" grpId="0" nodeType="withEffect">
                                      <p:stCondLst>
                                        <p:cond delay="20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300"/>
                                            <p:tgtEl>
                                              <p:spTgt spid="30"/>
                                            </p:tgtEl>
                                            <p:attrNameLst>
                                              <p:attrName>ppt_x</p:attrName>
                                            </p:attrNameLst>
                                          </p:cBhvr>
                                          <p:tavLst>
                                            <p:tav tm="0">
                                              <p:val>
                                                <p:strVal val="#ppt_x-#ppt_w*1.125000"/>
                                              </p:val>
                                            </p:tav>
                                            <p:tav tm="100000">
                                              <p:val>
                                                <p:strVal val="#ppt_x"/>
                                              </p:val>
                                            </p:tav>
                                          </p:tavLst>
                                        </p:anim>
                                        <p:animEffect transition="in" filter="wipe(right)">
                                          <p:cBhvr>
                                            <p:cTn id="73" dur="300"/>
                                            <p:tgtEl>
                                              <p:spTgt spid="30"/>
                                            </p:tgtEl>
                                          </p:cBhvr>
                                        </p:animEffect>
                                      </p:childTnLst>
                                    </p:cTn>
                                  </p:par>
                                  <p:par>
                                    <p:cTn id="74" presetID="12" presetClass="entr" presetSubtype="8" fill="hold" grpId="0" nodeType="withEffect">
                                      <p:stCondLst>
                                        <p:cond delay="200"/>
                                      </p:stCondLst>
                                      <p:childTnLst>
                                        <p:set>
                                          <p:cBhvr>
                                            <p:cTn id="75" dur="1" fill="hold">
                                              <p:stCondLst>
                                                <p:cond delay="0"/>
                                              </p:stCondLst>
                                            </p:cTn>
                                            <p:tgtEl>
                                              <p:spTgt spid="31"/>
                                            </p:tgtEl>
                                            <p:attrNameLst>
                                              <p:attrName>style.visibility</p:attrName>
                                            </p:attrNameLst>
                                          </p:cBhvr>
                                          <p:to>
                                            <p:strVal val="visible"/>
                                          </p:to>
                                        </p:set>
                                        <p:anim calcmode="lin" valueType="num">
                                          <p:cBhvr additive="base">
                                            <p:cTn id="76" dur="300"/>
                                            <p:tgtEl>
                                              <p:spTgt spid="31"/>
                                            </p:tgtEl>
                                            <p:attrNameLst>
                                              <p:attrName>ppt_x</p:attrName>
                                            </p:attrNameLst>
                                          </p:cBhvr>
                                          <p:tavLst>
                                            <p:tav tm="0">
                                              <p:val>
                                                <p:strVal val="#ppt_x-#ppt_w*1.125000"/>
                                              </p:val>
                                            </p:tav>
                                            <p:tav tm="100000">
                                              <p:val>
                                                <p:strVal val="#ppt_x"/>
                                              </p:val>
                                            </p:tav>
                                          </p:tavLst>
                                        </p:anim>
                                        <p:animEffect transition="in" filter="wipe(right)">
                                          <p:cBhvr>
                                            <p:cTn id="77" dur="3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9" grpId="0" bldLvl="0" animBg="1"/>
          <p:bldP spid="13" grpId="0" bldLvl="0" animBg="1"/>
          <p:bldP spid="20" grpId="0"/>
          <p:bldP spid="21" grpId="0"/>
          <p:bldP spid="22" grpId="0"/>
          <p:bldP spid="23" grpId="0"/>
          <p:bldP spid="24" grpId="0"/>
          <p:bldP spid="25" grpId="0"/>
          <p:bldP spid="26" grpId="0"/>
          <p:bldP spid="27" grpId="0"/>
          <p:bldP spid="28" grpId="0"/>
          <p:bldP spid="29" grpId="0"/>
          <p:bldP spid="30" grpId="0"/>
          <p:bldP spid="3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40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0-#ppt_h/2"/>
                                              </p:val>
                                            </p:tav>
                                            <p:tav tm="100000">
                                              <p:val>
                                                <p:strVal val="#ppt_y"/>
                                              </p:val>
                                            </p:tav>
                                          </p:tavLst>
                                        </p:anim>
                                      </p:childTnLst>
                                    </p:cTn>
                                  </p:par>
                                  <p:par>
                                    <p:cTn id="18" presetID="2" presetClass="entr" presetSubtype="2" fill="hold" nodeType="withEffect">
                                      <p:stCondLst>
                                        <p:cond delay="2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120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1+#ppt_w/2"/>
                                              </p:val>
                                            </p:tav>
                                            <p:tav tm="100000">
                                              <p:val>
                                                <p:strVal val="#ppt_x"/>
                                              </p:val>
                                            </p:tav>
                                          </p:tavLst>
                                        </p:anim>
                                        <p:anim calcmode="lin" valueType="num">
                                          <p:cBhvr additive="base">
                                            <p:cTn id="25" dur="500" fill="hold"/>
                                            <p:tgtEl>
                                              <p:spTgt spid="3"/>
                                            </p:tgtEl>
                                            <p:attrNameLst>
                                              <p:attrName>ppt_y</p:attrName>
                                            </p:attrNameLst>
                                          </p:cBhvr>
                                          <p:tavLst>
                                            <p:tav tm="0">
                                              <p:val>
                                                <p:strVal val="#ppt_y"/>
                                              </p:val>
                                            </p:tav>
                                            <p:tav tm="100000">
                                              <p:val>
                                                <p:strVal val="#ppt_y"/>
                                              </p:val>
                                            </p:tav>
                                          </p:tavLst>
                                        </p:anim>
                                      </p:childTnLst>
                                    </p:cTn>
                                  </p:par>
                                  <p:par>
                                    <p:cTn id="26" presetID="2" presetClass="entr" presetSubtype="1" fill="hold" grpId="0" nodeType="withEffect">
                                      <p:stCondLst>
                                        <p:cond delay="90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0-#ppt_h/2"/>
                                              </p:val>
                                            </p:tav>
                                            <p:tav tm="100000">
                                              <p:val>
                                                <p:strVal val="#ppt_y"/>
                                              </p:val>
                                            </p:tav>
                                          </p:tavLst>
                                        </p:anim>
                                      </p:childTnLst>
                                    </p:cTn>
                                  </p:par>
                                  <p:par>
                                    <p:cTn id="30" presetID="2" presetClass="entr" presetSubtype="2" fill="hold" nodeType="withEffect">
                                      <p:stCondLst>
                                        <p:cond delay="60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1+#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20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40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grpId="0" nodeType="withEffect">
                                      <p:stCondLst>
                                        <p:cond delay="70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grpId="0" nodeType="withEffect">
                                      <p:stCondLst>
                                        <p:cond delay="90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par>
                              <p:cTn id="53" fill="hold">
                                <p:stCondLst>
                                  <p:cond delay="1500"/>
                                </p:stCondLst>
                                <p:childTnLst>
                                  <p:par>
                                    <p:cTn id="54" presetID="12" presetClass="entr" presetSubtype="8"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300"/>
                                            <p:tgtEl>
                                              <p:spTgt spid="26"/>
                                            </p:tgtEl>
                                            <p:attrNameLst>
                                              <p:attrName>ppt_x</p:attrName>
                                            </p:attrNameLst>
                                          </p:cBhvr>
                                          <p:tavLst>
                                            <p:tav tm="0">
                                              <p:val>
                                                <p:strVal val="#ppt_x-#ppt_w*1.125000"/>
                                              </p:val>
                                            </p:tav>
                                            <p:tav tm="100000">
                                              <p:val>
                                                <p:strVal val="#ppt_x"/>
                                              </p:val>
                                            </p:tav>
                                          </p:tavLst>
                                        </p:anim>
                                        <p:animEffect transition="in" filter="wipe(right)">
                                          <p:cBhvr>
                                            <p:cTn id="57" dur="300"/>
                                            <p:tgtEl>
                                              <p:spTgt spid="26"/>
                                            </p:tgtEl>
                                          </p:cBhvr>
                                        </p:animEffect>
                                      </p:childTnLst>
                                    </p:cTn>
                                  </p:par>
                                  <p:par>
                                    <p:cTn id="58" presetID="12" presetClass="entr" presetSubtype="8" fill="hold" grpId="0" nodeType="withEffect">
                                      <p:stCondLst>
                                        <p:cond delay="20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300"/>
                                            <p:tgtEl>
                                              <p:spTgt spid="27"/>
                                            </p:tgtEl>
                                            <p:attrNameLst>
                                              <p:attrName>ppt_x</p:attrName>
                                            </p:attrNameLst>
                                          </p:cBhvr>
                                          <p:tavLst>
                                            <p:tav tm="0">
                                              <p:val>
                                                <p:strVal val="#ppt_x-#ppt_w*1.125000"/>
                                              </p:val>
                                            </p:tav>
                                            <p:tav tm="100000">
                                              <p:val>
                                                <p:strVal val="#ppt_x"/>
                                              </p:val>
                                            </p:tav>
                                          </p:tavLst>
                                        </p:anim>
                                        <p:animEffect transition="in" filter="wipe(right)">
                                          <p:cBhvr>
                                            <p:cTn id="61" dur="300"/>
                                            <p:tgtEl>
                                              <p:spTgt spid="27"/>
                                            </p:tgtEl>
                                          </p:cBhvr>
                                        </p:animEffect>
                                      </p:childTnLst>
                                    </p:cTn>
                                  </p:par>
                                  <p:par>
                                    <p:cTn id="62" presetID="12" presetClass="entr" presetSubtype="8" fill="hold" grpId="0" nodeType="withEffect">
                                      <p:stCondLst>
                                        <p:cond delay="20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300"/>
                                            <p:tgtEl>
                                              <p:spTgt spid="28"/>
                                            </p:tgtEl>
                                            <p:attrNameLst>
                                              <p:attrName>ppt_x</p:attrName>
                                            </p:attrNameLst>
                                          </p:cBhvr>
                                          <p:tavLst>
                                            <p:tav tm="0">
                                              <p:val>
                                                <p:strVal val="#ppt_x-#ppt_w*1.125000"/>
                                              </p:val>
                                            </p:tav>
                                            <p:tav tm="100000">
                                              <p:val>
                                                <p:strVal val="#ppt_x"/>
                                              </p:val>
                                            </p:tav>
                                          </p:tavLst>
                                        </p:anim>
                                        <p:animEffect transition="in" filter="wipe(right)">
                                          <p:cBhvr>
                                            <p:cTn id="65" dur="300"/>
                                            <p:tgtEl>
                                              <p:spTgt spid="28"/>
                                            </p:tgtEl>
                                          </p:cBhvr>
                                        </p:animEffect>
                                      </p:childTnLst>
                                    </p:cTn>
                                  </p:par>
                                  <p:par>
                                    <p:cTn id="66" presetID="12" presetClass="entr" presetSubtype="8" fill="hold" grpId="0" nodeType="withEffect">
                                      <p:stCondLst>
                                        <p:cond delay="200"/>
                                      </p:stCondLst>
                                      <p:childTnLst>
                                        <p:set>
                                          <p:cBhvr>
                                            <p:cTn id="67" dur="1" fill="hold">
                                              <p:stCondLst>
                                                <p:cond delay="0"/>
                                              </p:stCondLst>
                                            </p:cTn>
                                            <p:tgtEl>
                                              <p:spTgt spid="29"/>
                                            </p:tgtEl>
                                            <p:attrNameLst>
                                              <p:attrName>style.visibility</p:attrName>
                                            </p:attrNameLst>
                                          </p:cBhvr>
                                          <p:to>
                                            <p:strVal val="visible"/>
                                          </p:to>
                                        </p:set>
                                        <p:anim calcmode="lin" valueType="num">
                                          <p:cBhvr additive="base">
                                            <p:cTn id="68" dur="300"/>
                                            <p:tgtEl>
                                              <p:spTgt spid="29"/>
                                            </p:tgtEl>
                                            <p:attrNameLst>
                                              <p:attrName>ppt_x</p:attrName>
                                            </p:attrNameLst>
                                          </p:cBhvr>
                                          <p:tavLst>
                                            <p:tav tm="0">
                                              <p:val>
                                                <p:strVal val="#ppt_x-#ppt_w*1.125000"/>
                                              </p:val>
                                            </p:tav>
                                            <p:tav tm="100000">
                                              <p:val>
                                                <p:strVal val="#ppt_x"/>
                                              </p:val>
                                            </p:tav>
                                          </p:tavLst>
                                        </p:anim>
                                        <p:animEffect transition="in" filter="wipe(right)">
                                          <p:cBhvr>
                                            <p:cTn id="69" dur="300"/>
                                            <p:tgtEl>
                                              <p:spTgt spid="29"/>
                                            </p:tgtEl>
                                          </p:cBhvr>
                                        </p:animEffect>
                                      </p:childTnLst>
                                    </p:cTn>
                                  </p:par>
                                  <p:par>
                                    <p:cTn id="70" presetID="12" presetClass="entr" presetSubtype="8" fill="hold" grpId="0" nodeType="withEffect">
                                      <p:stCondLst>
                                        <p:cond delay="20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300"/>
                                            <p:tgtEl>
                                              <p:spTgt spid="30"/>
                                            </p:tgtEl>
                                            <p:attrNameLst>
                                              <p:attrName>ppt_x</p:attrName>
                                            </p:attrNameLst>
                                          </p:cBhvr>
                                          <p:tavLst>
                                            <p:tav tm="0">
                                              <p:val>
                                                <p:strVal val="#ppt_x-#ppt_w*1.125000"/>
                                              </p:val>
                                            </p:tav>
                                            <p:tav tm="100000">
                                              <p:val>
                                                <p:strVal val="#ppt_x"/>
                                              </p:val>
                                            </p:tav>
                                          </p:tavLst>
                                        </p:anim>
                                        <p:animEffect transition="in" filter="wipe(right)">
                                          <p:cBhvr>
                                            <p:cTn id="73" dur="300"/>
                                            <p:tgtEl>
                                              <p:spTgt spid="30"/>
                                            </p:tgtEl>
                                          </p:cBhvr>
                                        </p:animEffect>
                                      </p:childTnLst>
                                    </p:cTn>
                                  </p:par>
                                  <p:par>
                                    <p:cTn id="74" presetID="12" presetClass="entr" presetSubtype="8" fill="hold" grpId="0" nodeType="withEffect">
                                      <p:stCondLst>
                                        <p:cond delay="200"/>
                                      </p:stCondLst>
                                      <p:childTnLst>
                                        <p:set>
                                          <p:cBhvr>
                                            <p:cTn id="75" dur="1" fill="hold">
                                              <p:stCondLst>
                                                <p:cond delay="0"/>
                                              </p:stCondLst>
                                            </p:cTn>
                                            <p:tgtEl>
                                              <p:spTgt spid="31"/>
                                            </p:tgtEl>
                                            <p:attrNameLst>
                                              <p:attrName>style.visibility</p:attrName>
                                            </p:attrNameLst>
                                          </p:cBhvr>
                                          <p:to>
                                            <p:strVal val="visible"/>
                                          </p:to>
                                        </p:set>
                                        <p:anim calcmode="lin" valueType="num">
                                          <p:cBhvr additive="base">
                                            <p:cTn id="76" dur="300"/>
                                            <p:tgtEl>
                                              <p:spTgt spid="31"/>
                                            </p:tgtEl>
                                            <p:attrNameLst>
                                              <p:attrName>ppt_x</p:attrName>
                                            </p:attrNameLst>
                                          </p:cBhvr>
                                          <p:tavLst>
                                            <p:tav tm="0">
                                              <p:val>
                                                <p:strVal val="#ppt_x-#ppt_w*1.125000"/>
                                              </p:val>
                                            </p:tav>
                                            <p:tav tm="100000">
                                              <p:val>
                                                <p:strVal val="#ppt_x"/>
                                              </p:val>
                                            </p:tav>
                                          </p:tavLst>
                                        </p:anim>
                                        <p:animEffect transition="in" filter="wipe(right)">
                                          <p:cBhvr>
                                            <p:cTn id="77" dur="3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9" grpId="0" bldLvl="0" animBg="1"/>
          <p:bldP spid="13" grpId="0" bldLvl="0" animBg="1"/>
          <p:bldP spid="20" grpId="0"/>
          <p:bldP spid="21" grpId="0"/>
          <p:bldP spid="22" grpId="0"/>
          <p:bldP spid="23" grpId="0"/>
          <p:bldP spid="24" grpId="0"/>
          <p:bldP spid="25" grpId="0"/>
          <p:bldP spid="26" grpId="0"/>
          <p:bldP spid="27" grpId="0"/>
          <p:bldP spid="28" grpId="0"/>
          <p:bldP spid="29" grpId="0"/>
          <p:bldP spid="30" grpId="0"/>
          <p:bldP spid="31"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修改图片\学校2.jpg学校2"/>
          <p:cNvPicPr>
            <a:picLocks noChangeAspect="1" noChangeArrowheads="1"/>
          </p:cNvPicPr>
          <p:nvPr/>
        </p:nvPicPr>
        <p:blipFill>
          <a:blip r:embed="rId1"/>
          <a:srcRect/>
          <a:stretch>
            <a:fillRect/>
          </a:stretch>
        </p:blipFill>
        <p:spPr bwMode="auto">
          <a:xfrm>
            <a:off x="338057" y="1757065"/>
            <a:ext cx="5276428" cy="36248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D:\Users\Desktop\案例整理\通道系统案例\城市学院\修改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1802" y="3183346"/>
            <a:ext cx="4925120" cy="36938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矩形 1"/>
          <p:cNvSpPr>
            <a:spLocks noChangeArrowheads="1"/>
          </p:cNvSpPr>
          <p:nvPr/>
        </p:nvSpPr>
        <p:spPr bwMode="auto">
          <a:xfrm>
            <a:off x="5582794" y="1422447"/>
            <a:ext cx="4615038" cy="149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520" b="1" dirty="0" smtClean="0">
                <a:latin typeface="华文行楷" panose="02010800040101010101" pitchFamily="2" charset="-122"/>
                <a:ea typeface="方正兰亭黑_GBK" panose="02000000000000000000" pitchFamily="2" charset="-122"/>
              </a:rPr>
              <a:t>        </a:t>
            </a:r>
            <a:r>
              <a:rPr lang="zh-CN" altLang="en-US" sz="1520" dirty="0">
                <a:latin typeface="华文行楷" panose="02010800040101010101" pitchFamily="2" charset="-122"/>
                <a:ea typeface="方正兰亭黑_GBK" panose="02000000000000000000" pitchFamily="2" charset="-122"/>
              </a:rPr>
              <a:t>校园一卡通系统，此系统上线后结合学校的统一身份认证、人事、学工等系统建设。实现数据管理的集成与共享，使校园一卡通系统成为校园信息化建设的重要组成部分。</a:t>
            </a:r>
            <a:endParaRPr lang="zh-CN" altLang="en-US" sz="1520" dirty="0">
              <a:latin typeface="华文行楷" panose="02010800040101010101" pitchFamily="2" charset="-122"/>
              <a:ea typeface="方正兰亭黑_GBK" panose="02000000000000000000" pitchFamily="2" charset="-122"/>
            </a:endParaRPr>
          </a:p>
        </p:txBody>
      </p:sp>
      <p:sp>
        <p:nvSpPr>
          <p:cNvPr id="2" name="TextBox 1"/>
          <p:cNvSpPr txBox="1"/>
          <p:nvPr/>
        </p:nvSpPr>
        <p:spPr>
          <a:xfrm>
            <a:off x="513002" y="5591356"/>
            <a:ext cx="4340073" cy="1143635"/>
          </a:xfrm>
          <a:prstGeom prst="rect">
            <a:avLst/>
          </a:prstGeom>
          <a:noFill/>
        </p:spPr>
        <p:txBody>
          <a:bodyPr wrap="square" rtlCol="0">
            <a:spAutoFit/>
          </a:bodyPr>
          <a:lstStyle/>
          <a:p>
            <a:pPr>
              <a:lnSpc>
                <a:spcPct val="150000"/>
              </a:lnSpc>
            </a:pPr>
            <a:r>
              <a:rPr lang="zh-CN" altLang="en-US" sz="1520" b="1" dirty="0" smtClean="0">
                <a:latin typeface="华文行楷" panose="02010800040101010101" pitchFamily="2" charset="-122"/>
                <a:ea typeface="方正兰亭黑_GBK" panose="02000000000000000000" pitchFamily="2" charset="-122"/>
              </a:rPr>
              <a:t>        </a:t>
            </a:r>
            <a:r>
              <a:rPr lang="zh-CN" altLang="en-US" sz="1520" dirty="0">
                <a:latin typeface="华文行楷" panose="02010800040101010101" pitchFamily="2" charset="-122"/>
                <a:ea typeface="方正兰亭黑_GBK" panose="02000000000000000000" pitchFamily="2" charset="-122"/>
              </a:rPr>
              <a:t>室外人员翼闸通道，可有效记录出入人员信息，便于校园管理与查询。此通道具有防水、耐低温、识别率高、防夹等功能。</a:t>
            </a:r>
            <a:endParaRPr lang="zh-CN" altLang="en-US" sz="1520" dirty="0">
              <a:latin typeface="华文行楷" panose="02010800040101010101" pitchFamily="2" charset="-122"/>
              <a:ea typeface="方正兰亭黑_GBK" panose="02000000000000000000" pitchFamily="2" charset="-122"/>
            </a:endParaRPr>
          </a:p>
        </p:txBody>
      </p:sp>
      <p:grpSp>
        <p:nvGrpSpPr>
          <p:cNvPr id="10" name="组合 9"/>
          <p:cNvGrpSpPr/>
          <p:nvPr/>
        </p:nvGrpSpPr>
        <p:grpSpPr>
          <a:xfrm rot="0">
            <a:off x="250222" y="605813"/>
            <a:ext cx="10080000" cy="417928"/>
            <a:chOff x="214282" y="142856"/>
            <a:chExt cx="7598078" cy="357190"/>
          </a:xfrm>
        </p:grpSpPr>
        <p:sp>
          <p:nvSpPr>
            <p:cNvPr id="13" name="TextBox 12"/>
            <p:cNvSpPr txBox="1"/>
            <p:nvPr/>
          </p:nvSpPr>
          <p:spPr>
            <a:xfrm>
              <a:off x="571472" y="142856"/>
              <a:ext cx="6808840"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智慧校园案例分享</a:t>
              </a:r>
              <a:endParaRPr lang="en-US" altLang="zh-CN" sz="2340" dirty="0">
                <a:latin typeface="微软雅黑" panose="020B0503020204020204" pitchFamily="34" charset="-122"/>
                <a:ea typeface="微软雅黑" panose="020B0503020204020204" pitchFamily="34" charset="-122"/>
              </a:endParaRPr>
            </a:p>
          </p:txBody>
        </p:sp>
        <p:sp>
          <p:nvSpPr>
            <p:cNvPr id="14" name="矩形 13"/>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5" name="矩形 14"/>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6" name="直接连接符 15"/>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heel(1)">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6"/>
          <p:cNvSpPr txBox="1">
            <a:spLocks noChangeArrowheads="1"/>
          </p:cNvSpPr>
          <p:nvPr/>
        </p:nvSpPr>
        <p:spPr bwMode="auto">
          <a:xfrm>
            <a:off x="7229539" y="1760632"/>
            <a:ext cx="2962941" cy="52451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bg2"/>
                </a:solidFill>
                <a:latin typeface="Arial" panose="020B0604020202020204" pitchFamily="34" charset="0"/>
                <a:ea typeface="宋体" panose="02010600030101010101" pitchFamily="2" charset="-122"/>
              </a:defRPr>
            </a:lvl1pPr>
            <a:lvl2pPr marL="742950" indent="-285750" eaLnBrk="0" hangingPunct="0">
              <a:defRPr>
                <a:solidFill>
                  <a:schemeClr val="bg2"/>
                </a:solidFill>
                <a:latin typeface="Arial" panose="020B0604020202020204" pitchFamily="34" charset="0"/>
                <a:ea typeface="宋体" panose="02010600030101010101" pitchFamily="2" charset="-122"/>
              </a:defRPr>
            </a:lvl2pPr>
            <a:lvl3pPr marL="1143000" indent="-228600" eaLnBrk="0" hangingPunct="0">
              <a:defRPr>
                <a:solidFill>
                  <a:schemeClr val="bg2"/>
                </a:solidFill>
                <a:latin typeface="Arial" panose="020B0604020202020204" pitchFamily="34" charset="0"/>
                <a:ea typeface="宋体" panose="02010600030101010101" pitchFamily="2" charset="-122"/>
              </a:defRPr>
            </a:lvl3pPr>
            <a:lvl4pPr marL="1600200" indent="-228600" eaLnBrk="0" hangingPunct="0">
              <a:defRPr>
                <a:solidFill>
                  <a:schemeClr val="bg2"/>
                </a:solidFill>
                <a:latin typeface="Arial" panose="020B0604020202020204" pitchFamily="34" charset="0"/>
                <a:ea typeface="宋体" panose="02010600030101010101" pitchFamily="2" charset="-122"/>
              </a:defRPr>
            </a:lvl4pPr>
            <a:lvl5pPr marL="2057400" indent="-228600" eaLnBrk="0" hangingPunct="0">
              <a:defRPr>
                <a:solidFill>
                  <a:schemeClr val="bg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9pPr>
          </a:lstStyle>
          <a:p>
            <a:pPr eaLnBrk="1" hangingPunct="1"/>
            <a:r>
              <a:rPr lang="zh-CN" altLang="en-US" sz="1405" b="1" dirty="0" smtClean="0">
                <a:solidFill>
                  <a:schemeClr val="bg1"/>
                </a:solidFill>
                <a:latin typeface="微软雅黑" panose="020B0503020204020204" pitchFamily="34" charset="-122"/>
                <a:ea typeface="微软雅黑" panose="020B0503020204020204" pitchFamily="34" charset="-122"/>
              </a:rPr>
              <a:t>基础班制进行设置</a:t>
            </a:r>
            <a:endParaRPr lang="en-US" altLang="zh-CN" sz="1405" b="1" dirty="0" smtClean="0">
              <a:solidFill>
                <a:schemeClr val="bg1"/>
              </a:solidFill>
              <a:latin typeface="微软雅黑" panose="020B0503020204020204" pitchFamily="34" charset="-122"/>
              <a:ea typeface="微软雅黑" panose="020B0503020204020204" pitchFamily="34" charset="-122"/>
            </a:endParaRPr>
          </a:p>
          <a:p>
            <a:pPr eaLnBrk="1" hangingPunct="1"/>
            <a:r>
              <a:rPr lang="zh-CN" altLang="en-US" sz="1405" b="1" dirty="0" smtClean="0">
                <a:solidFill>
                  <a:schemeClr val="bg1"/>
                </a:solidFill>
                <a:latin typeface="微软雅黑" panose="020B0503020204020204" pitchFamily="34" charset="-122"/>
                <a:ea typeface="微软雅黑" panose="020B0503020204020204" pitchFamily="34" charset="-122"/>
              </a:rPr>
              <a:t>可以</a:t>
            </a:r>
            <a:r>
              <a:rPr lang="zh-CN" altLang="en-US" sz="1405" b="1" dirty="0">
                <a:solidFill>
                  <a:schemeClr val="bg1"/>
                </a:solidFill>
                <a:latin typeface="微软雅黑" panose="020B0503020204020204" pitchFamily="34" charset="-122"/>
                <a:ea typeface="微软雅黑" panose="020B0503020204020204" pitchFamily="34" charset="-122"/>
              </a:rPr>
              <a:t>任增 删 </a:t>
            </a:r>
            <a:r>
              <a:rPr lang="zh-CN" altLang="en-US" sz="1405" b="1" dirty="0" smtClean="0">
                <a:solidFill>
                  <a:schemeClr val="bg1"/>
                </a:solidFill>
                <a:latin typeface="微软雅黑" panose="020B0503020204020204" pitchFamily="34" charset="-122"/>
                <a:ea typeface="微软雅黑" panose="020B0503020204020204" pitchFamily="34" charset="-122"/>
              </a:rPr>
              <a:t>改各个班制设置。</a:t>
            </a:r>
            <a:endParaRPr lang="en-US" altLang="ko-KR" sz="1405" dirty="0">
              <a:solidFill>
                <a:schemeClr val="bg1"/>
              </a:solidFill>
              <a:latin typeface="微软雅黑" panose="020B0503020204020204" pitchFamily="34" charset="-122"/>
              <a:ea typeface="微软雅黑" panose="020B0503020204020204" pitchFamily="34" charset="-122"/>
            </a:endParaRPr>
          </a:p>
        </p:txBody>
      </p:sp>
      <p:grpSp>
        <p:nvGrpSpPr>
          <p:cNvPr id="3" name="Group 97"/>
          <p:cNvGrpSpPr/>
          <p:nvPr/>
        </p:nvGrpSpPr>
        <p:grpSpPr bwMode="auto">
          <a:xfrm>
            <a:off x="495293" y="2328635"/>
            <a:ext cx="7824992" cy="4370984"/>
            <a:chOff x="242" y="1293"/>
            <a:chExt cx="4494" cy="2473"/>
          </a:xfrm>
        </p:grpSpPr>
        <p:sp>
          <p:nvSpPr>
            <p:cNvPr id="4" name="Arc 41"/>
            <p:cNvSpPr/>
            <p:nvPr/>
          </p:nvSpPr>
          <p:spPr bwMode="auto">
            <a:xfrm>
              <a:off x="242" y="1735"/>
              <a:ext cx="4494" cy="2031"/>
            </a:xfrm>
            <a:custGeom>
              <a:avLst/>
              <a:gdLst>
                <a:gd name="T0" fmla="*/ 7690 w 43200"/>
                <a:gd name="T1" fmla="*/ 244 h 43200"/>
                <a:gd name="T2" fmla="*/ 8107 w 43200"/>
                <a:gd name="T3" fmla="*/ 169 h 43200"/>
                <a:gd name="T4" fmla="*/ 4054 w 43200"/>
                <a:gd name="T5" fmla="*/ 169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40978" y="31142"/>
                  </a:moveTo>
                  <a:cubicBezTo>
                    <a:pt x="37342" y="38524"/>
                    <a:pt x="29828" y="43199"/>
                    <a:pt x="21600" y="43200"/>
                  </a:cubicBezTo>
                  <a:cubicBezTo>
                    <a:pt x="9670" y="43200"/>
                    <a:pt x="0" y="33529"/>
                    <a:pt x="0" y="21600"/>
                  </a:cubicBezTo>
                  <a:cubicBezTo>
                    <a:pt x="0" y="9670"/>
                    <a:pt x="9670" y="0"/>
                    <a:pt x="21600" y="0"/>
                  </a:cubicBezTo>
                  <a:cubicBezTo>
                    <a:pt x="33529" y="-1"/>
                    <a:pt x="43199" y="9670"/>
                    <a:pt x="43200" y="21599"/>
                  </a:cubicBezTo>
                </a:path>
                <a:path w="43200" h="43200" stroke="0" extrusionOk="0">
                  <a:moveTo>
                    <a:pt x="40978" y="31142"/>
                  </a:moveTo>
                  <a:cubicBezTo>
                    <a:pt x="37342" y="38524"/>
                    <a:pt x="29828" y="43199"/>
                    <a:pt x="21600" y="43200"/>
                  </a:cubicBezTo>
                  <a:cubicBezTo>
                    <a:pt x="9670" y="43200"/>
                    <a:pt x="0" y="33529"/>
                    <a:pt x="0" y="21600"/>
                  </a:cubicBezTo>
                  <a:cubicBezTo>
                    <a:pt x="0" y="9670"/>
                    <a:pt x="9670" y="0"/>
                    <a:pt x="21600" y="0"/>
                  </a:cubicBezTo>
                  <a:cubicBezTo>
                    <a:pt x="33529" y="-1"/>
                    <a:pt x="43199" y="9670"/>
                    <a:pt x="43200" y="21599"/>
                  </a:cubicBezTo>
                  <a:lnTo>
                    <a:pt x="21600" y="21600"/>
                  </a:lnTo>
                  <a:close/>
                </a:path>
              </a:pathLst>
            </a:custGeom>
            <a:gradFill rotWithShape="1">
              <a:gsLst>
                <a:gs pos="0">
                  <a:srgbClr val="585600">
                    <a:alpha val="70000"/>
                  </a:srgbClr>
                </a:gs>
                <a:gs pos="100000">
                  <a:srgbClr val="292800">
                    <a:alpha val="70000"/>
                  </a:srgbClr>
                </a:gs>
              </a:gsLst>
              <a:path path="rect">
                <a:fillToRect l="100000" t="10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1405">
                <a:solidFill>
                  <a:schemeClr val="tx1"/>
                </a:solidFill>
                <a:latin typeface="微软雅黑" panose="020B0503020204020204" pitchFamily="34" charset="-122"/>
                <a:ea typeface="微软雅黑" panose="020B0503020204020204" pitchFamily="34" charset="-122"/>
              </a:endParaRPr>
            </a:p>
          </p:txBody>
        </p:sp>
        <p:sp>
          <p:nvSpPr>
            <p:cNvPr id="5" name="Arc 42"/>
            <p:cNvSpPr/>
            <p:nvPr/>
          </p:nvSpPr>
          <p:spPr bwMode="auto">
            <a:xfrm>
              <a:off x="310" y="1647"/>
              <a:ext cx="4396" cy="2017"/>
            </a:xfrm>
            <a:custGeom>
              <a:avLst/>
              <a:gdLst>
                <a:gd name="G0" fmla="+- 21600 0 0"/>
                <a:gd name="G1" fmla="+- 21600 0 0"/>
                <a:gd name="G2" fmla="+- 21600 0 0"/>
                <a:gd name="T0" fmla="*/ 40978 w 43200"/>
                <a:gd name="T1" fmla="*/ 31142 h 43200"/>
                <a:gd name="T2" fmla="*/ 43200 w 43200"/>
                <a:gd name="T3" fmla="*/ 21600 h 43200"/>
                <a:gd name="T4" fmla="*/ 21600 w 43200"/>
                <a:gd name="T5" fmla="*/ 21600 h 43200"/>
              </a:gdLst>
              <a:ahLst/>
              <a:cxnLst>
                <a:cxn ang="0">
                  <a:pos x="T0" y="T1"/>
                </a:cxn>
                <a:cxn ang="0">
                  <a:pos x="T2" y="T3"/>
                </a:cxn>
                <a:cxn ang="0">
                  <a:pos x="T4" y="T5"/>
                </a:cxn>
              </a:cxnLst>
              <a:rect l="0" t="0" r="r" b="b"/>
              <a:pathLst>
                <a:path w="43200" h="43200" fill="none" extrusionOk="0">
                  <a:moveTo>
                    <a:pt x="40978" y="31142"/>
                  </a:moveTo>
                  <a:cubicBezTo>
                    <a:pt x="37342" y="38524"/>
                    <a:pt x="29828" y="43199"/>
                    <a:pt x="21600" y="43200"/>
                  </a:cubicBezTo>
                  <a:cubicBezTo>
                    <a:pt x="9670" y="43200"/>
                    <a:pt x="0" y="33529"/>
                    <a:pt x="0" y="21600"/>
                  </a:cubicBezTo>
                  <a:cubicBezTo>
                    <a:pt x="0" y="9670"/>
                    <a:pt x="9670" y="0"/>
                    <a:pt x="21600" y="0"/>
                  </a:cubicBezTo>
                  <a:cubicBezTo>
                    <a:pt x="33529" y="-1"/>
                    <a:pt x="43199" y="9670"/>
                    <a:pt x="43200" y="21599"/>
                  </a:cubicBezTo>
                </a:path>
                <a:path w="43200" h="43200" stroke="0" extrusionOk="0">
                  <a:moveTo>
                    <a:pt x="40978" y="31142"/>
                  </a:moveTo>
                  <a:cubicBezTo>
                    <a:pt x="37342" y="38524"/>
                    <a:pt x="29828" y="43199"/>
                    <a:pt x="21600" y="43200"/>
                  </a:cubicBezTo>
                  <a:cubicBezTo>
                    <a:pt x="9670" y="43200"/>
                    <a:pt x="0" y="33529"/>
                    <a:pt x="0" y="21600"/>
                  </a:cubicBezTo>
                  <a:cubicBezTo>
                    <a:pt x="0" y="9670"/>
                    <a:pt x="9670" y="0"/>
                    <a:pt x="21600" y="0"/>
                  </a:cubicBezTo>
                  <a:cubicBezTo>
                    <a:pt x="33529" y="-1"/>
                    <a:pt x="43199" y="9670"/>
                    <a:pt x="43200" y="21599"/>
                  </a:cubicBezTo>
                  <a:lnTo>
                    <a:pt x="21600" y="21600"/>
                  </a:lnTo>
                  <a:close/>
                </a:path>
              </a:pathLst>
            </a:custGeom>
            <a:gradFill rotWithShape="1">
              <a:gsLst>
                <a:gs pos="0">
                  <a:srgbClr val="99CC00">
                    <a:gamma/>
                    <a:shade val="46275"/>
                    <a:invGamma/>
                  </a:srgbClr>
                </a:gs>
                <a:gs pos="100000">
                  <a:srgbClr val="99CC00"/>
                </a:gs>
              </a:gsLst>
              <a:path path="shape">
                <a:fillToRect l="50000" t="50000" r="50000" b="50000"/>
              </a:path>
            </a:gradFill>
            <a:ln w="9525">
              <a:noFill/>
              <a:round/>
            </a:ln>
            <a:effectLst/>
          </p:spPr>
          <p:txBody>
            <a:bodyPr wrap="none" anchor="ctr"/>
            <a:lstStyle/>
            <a:p>
              <a:pPr>
                <a:defRPr/>
              </a:pPr>
              <a:endParaRPr lang="zh-CN" altLang="en-US" sz="1405">
                <a:solidFill>
                  <a:schemeClr val="tx1"/>
                </a:solidFill>
                <a:latin typeface="微软雅黑" panose="020B0503020204020204" pitchFamily="34" charset="-122"/>
                <a:ea typeface="微软雅黑" panose="020B0503020204020204" pitchFamily="34" charset="-122"/>
              </a:endParaRPr>
            </a:p>
          </p:txBody>
        </p:sp>
        <p:sp>
          <p:nvSpPr>
            <p:cNvPr id="6" name="Freeform 44"/>
            <p:cNvSpPr/>
            <p:nvPr/>
          </p:nvSpPr>
          <p:spPr bwMode="auto">
            <a:xfrm>
              <a:off x="862" y="1501"/>
              <a:ext cx="3295" cy="2235"/>
            </a:xfrm>
            <a:custGeom>
              <a:avLst/>
              <a:gdLst>
                <a:gd name="T0" fmla="*/ 721 w 3593"/>
                <a:gd name="T1" fmla="*/ 1286 h 2918"/>
                <a:gd name="T2" fmla="*/ 508 w 3593"/>
                <a:gd name="T3" fmla="*/ 1304 h 2918"/>
                <a:gd name="T4" fmla="*/ 490 w 3593"/>
                <a:gd name="T5" fmla="*/ 1248 h 2918"/>
                <a:gd name="T6" fmla="*/ 415 w 3593"/>
                <a:gd name="T7" fmla="*/ 1224 h 2918"/>
                <a:gd name="T8" fmla="*/ 272 w 3593"/>
                <a:gd name="T9" fmla="*/ 1237 h 2918"/>
                <a:gd name="T10" fmla="*/ 272 w 3593"/>
                <a:gd name="T11" fmla="*/ 1173 h 2918"/>
                <a:gd name="T12" fmla="*/ 350 w 3593"/>
                <a:gd name="T13" fmla="*/ 1149 h 2918"/>
                <a:gd name="T14" fmla="*/ 212 w 3593"/>
                <a:gd name="T15" fmla="*/ 1114 h 2918"/>
                <a:gd name="T16" fmla="*/ 125 w 3593"/>
                <a:gd name="T17" fmla="*/ 1135 h 2918"/>
                <a:gd name="T18" fmla="*/ 17 w 3593"/>
                <a:gd name="T19" fmla="*/ 1097 h 2918"/>
                <a:gd name="T20" fmla="*/ 32 w 3593"/>
                <a:gd name="T21" fmla="*/ 1052 h 2918"/>
                <a:gd name="T22" fmla="*/ 128 w 3593"/>
                <a:gd name="T23" fmla="*/ 1000 h 2918"/>
                <a:gd name="T24" fmla="*/ 116 w 3593"/>
                <a:gd name="T25" fmla="*/ 951 h 2918"/>
                <a:gd name="T26" fmla="*/ 8 w 3593"/>
                <a:gd name="T27" fmla="*/ 917 h 2918"/>
                <a:gd name="T28" fmla="*/ 64 w 3593"/>
                <a:gd name="T29" fmla="*/ 866 h 2918"/>
                <a:gd name="T30" fmla="*/ 184 w 3593"/>
                <a:gd name="T31" fmla="*/ 857 h 2918"/>
                <a:gd name="T32" fmla="*/ 212 w 3593"/>
                <a:gd name="T33" fmla="*/ 811 h 2918"/>
                <a:gd name="T34" fmla="*/ 212 w 3593"/>
                <a:gd name="T35" fmla="*/ 774 h 2918"/>
                <a:gd name="T36" fmla="*/ 277 w 3593"/>
                <a:gd name="T37" fmla="*/ 741 h 2918"/>
                <a:gd name="T38" fmla="*/ 332 w 3593"/>
                <a:gd name="T39" fmla="*/ 733 h 2918"/>
                <a:gd name="T40" fmla="*/ 365 w 3593"/>
                <a:gd name="T41" fmla="*/ 674 h 2918"/>
                <a:gd name="T42" fmla="*/ 411 w 3593"/>
                <a:gd name="T43" fmla="*/ 639 h 2918"/>
                <a:gd name="T44" fmla="*/ 485 w 3593"/>
                <a:gd name="T45" fmla="*/ 617 h 2918"/>
                <a:gd name="T46" fmla="*/ 522 w 3593"/>
                <a:gd name="T47" fmla="*/ 555 h 2918"/>
                <a:gd name="T48" fmla="*/ 563 w 3593"/>
                <a:gd name="T49" fmla="*/ 528 h 2918"/>
                <a:gd name="T50" fmla="*/ 634 w 3593"/>
                <a:gd name="T51" fmla="*/ 512 h 2918"/>
                <a:gd name="T52" fmla="*/ 652 w 3593"/>
                <a:gd name="T53" fmla="*/ 431 h 2918"/>
                <a:gd name="T54" fmla="*/ 754 w 3593"/>
                <a:gd name="T55" fmla="*/ 388 h 2918"/>
                <a:gd name="T56" fmla="*/ 813 w 3593"/>
                <a:gd name="T57" fmla="*/ 383 h 2918"/>
                <a:gd name="T58" fmla="*/ 865 w 3593"/>
                <a:gd name="T59" fmla="*/ 316 h 2918"/>
                <a:gd name="T60" fmla="*/ 892 w 3593"/>
                <a:gd name="T61" fmla="*/ 316 h 2918"/>
                <a:gd name="T62" fmla="*/ 721 w 3593"/>
                <a:gd name="T63" fmla="*/ 267 h 2918"/>
                <a:gd name="T64" fmla="*/ 786 w 3593"/>
                <a:gd name="T65" fmla="*/ 250 h 2918"/>
                <a:gd name="T66" fmla="*/ 920 w 3593"/>
                <a:gd name="T67" fmla="*/ 257 h 2918"/>
                <a:gd name="T68" fmla="*/ 967 w 3593"/>
                <a:gd name="T69" fmla="*/ 199 h 2918"/>
                <a:gd name="T70" fmla="*/ 999 w 3593"/>
                <a:gd name="T71" fmla="*/ 191 h 2918"/>
                <a:gd name="T72" fmla="*/ 1082 w 3593"/>
                <a:gd name="T73" fmla="*/ 151 h 2918"/>
                <a:gd name="T74" fmla="*/ 1120 w 3593"/>
                <a:gd name="T75" fmla="*/ 162 h 2918"/>
                <a:gd name="T76" fmla="*/ 1211 w 3593"/>
                <a:gd name="T77" fmla="*/ 129 h 2918"/>
                <a:gd name="T78" fmla="*/ 1234 w 3593"/>
                <a:gd name="T79" fmla="*/ 91 h 2918"/>
                <a:gd name="T80" fmla="*/ 1313 w 3593"/>
                <a:gd name="T81" fmla="*/ 83 h 2918"/>
                <a:gd name="T82" fmla="*/ 1476 w 3593"/>
                <a:gd name="T83" fmla="*/ 41 h 2918"/>
                <a:gd name="T84" fmla="*/ 1429 w 3593"/>
                <a:gd name="T85" fmla="*/ 5 h 2918"/>
                <a:gd name="T86" fmla="*/ 1536 w 3593"/>
                <a:gd name="T87" fmla="*/ 8 h 2918"/>
                <a:gd name="T88" fmla="*/ 1536 w 3593"/>
                <a:gd name="T89" fmla="*/ 35 h 2918"/>
                <a:gd name="T90" fmla="*/ 1600 w 3593"/>
                <a:gd name="T91" fmla="*/ 44 h 2918"/>
                <a:gd name="T92" fmla="*/ 1619 w 3593"/>
                <a:gd name="T93" fmla="*/ 73 h 2918"/>
                <a:gd name="T94" fmla="*/ 1684 w 3593"/>
                <a:gd name="T95" fmla="*/ 94 h 2918"/>
                <a:gd name="T96" fmla="*/ 1771 w 3593"/>
                <a:gd name="T97" fmla="*/ 124 h 2918"/>
                <a:gd name="T98" fmla="*/ 1693 w 3593"/>
                <a:gd name="T99" fmla="*/ 149 h 2918"/>
                <a:gd name="T100" fmla="*/ 1878 w 3593"/>
                <a:gd name="T101" fmla="*/ 170 h 2918"/>
                <a:gd name="T102" fmla="*/ 2031 w 3593"/>
                <a:gd name="T103" fmla="*/ 262 h 2918"/>
                <a:gd name="T104" fmla="*/ 1985 w 3593"/>
                <a:gd name="T105" fmla="*/ 267 h 2918"/>
                <a:gd name="T106" fmla="*/ 2146 w 3593"/>
                <a:gd name="T107" fmla="*/ 277 h 2918"/>
                <a:gd name="T108" fmla="*/ 2415 w 3593"/>
                <a:gd name="T109" fmla="*/ 367 h 2918"/>
                <a:gd name="T110" fmla="*/ 2460 w 3593"/>
                <a:gd name="T111" fmla="*/ 364 h 2918"/>
                <a:gd name="T112" fmla="*/ 2549 w 3593"/>
                <a:gd name="T113" fmla="*/ 402 h 2918"/>
                <a:gd name="T114" fmla="*/ 2438 w 3593"/>
                <a:gd name="T115" fmla="*/ 456 h 2918"/>
                <a:gd name="T116" fmla="*/ 2544 w 3593"/>
                <a:gd name="T117" fmla="*/ 502 h 2918"/>
                <a:gd name="T118" fmla="*/ 2660 w 3593"/>
                <a:gd name="T119" fmla="*/ 512 h 2918"/>
                <a:gd name="T120" fmla="*/ 2720 w 3593"/>
                <a:gd name="T121" fmla="*/ 548 h 2918"/>
                <a:gd name="T122" fmla="*/ 2771 w 3593"/>
                <a:gd name="T123" fmla="*/ 571 h 29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593"/>
                <a:gd name="T187" fmla="*/ 0 h 2918"/>
                <a:gd name="T188" fmla="*/ 3593 w 3593"/>
                <a:gd name="T189" fmla="*/ 2918 h 29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593" h="2918">
                  <a:moveTo>
                    <a:pt x="935" y="2862"/>
                  </a:moveTo>
                  <a:cubicBezTo>
                    <a:pt x="822" y="2890"/>
                    <a:pt x="709" y="2918"/>
                    <a:pt x="659" y="2904"/>
                  </a:cubicBezTo>
                  <a:cubicBezTo>
                    <a:pt x="609" y="2890"/>
                    <a:pt x="655" y="2808"/>
                    <a:pt x="635" y="2778"/>
                  </a:cubicBezTo>
                  <a:cubicBezTo>
                    <a:pt x="615" y="2748"/>
                    <a:pt x="586" y="2728"/>
                    <a:pt x="539" y="2724"/>
                  </a:cubicBezTo>
                  <a:cubicBezTo>
                    <a:pt x="492" y="2720"/>
                    <a:pt x="384" y="2773"/>
                    <a:pt x="353" y="2754"/>
                  </a:cubicBezTo>
                  <a:cubicBezTo>
                    <a:pt x="322" y="2735"/>
                    <a:pt x="336" y="2643"/>
                    <a:pt x="353" y="2610"/>
                  </a:cubicBezTo>
                  <a:cubicBezTo>
                    <a:pt x="370" y="2577"/>
                    <a:pt x="468" y="2578"/>
                    <a:pt x="455" y="2556"/>
                  </a:cubicBezTo>
                  <a:cubicBezTo>
                    <a:pt x="442" y="2534"/>
                    <a:pt x="324" y="2483"/>
                    <a:pt x="275" y="2478"/>
                  </a:cubicBezTo>
                  <a:cubicBezTo>
                    <a:pt x="226" y="2473"/>
                    <a:pt x="203" y="2532"/>
                    <a:pt x="161" y="2526"/>
                  </a:cubicBezTo>
                  <a:cubicBezTo>
                    <a:pt x="119" y="2520"/>
                    <a:pt x="43" y="2473"/>
                    <a:pt x="23" y="2442"/>
                  </a:cubicBezTo>
                  <a:cubicBezTo>
                    <a:pt x="3" y="2411"/>
                    <a:pt x="17" y="2376"/>
                    <a:pt x="41" y="2340"/>
                  </a:cubicBezTo>
                  <a:cubicBezTo>
                    <a:pt x="65" y="2304"/>
                    <a:pt x="149" y="2263"/>
                    <a:pt x="167" y="2226"/>
                  </a:cubicBezTo>
                  <a:cubicBezTo>
                    <a:pt x="185" y="2189"/>
                    <a:pt x="175" y="2149"/>
                    <a:pt x="149" y="2118"/>
                  </a:cubicBezTo>
                  <a:cubicBezTo>
                    <a:pt x="123" y="2087"/>
                    <a:pt x="22" y="2072"/>
                    <a:pt x="11" y="2040"/>
                  </a:cubicBezTo>
                  <a:cubicBezTo>
                    <a:pt x="0" y="2008"/>
                    <a:pt x="45" y="1948"/>
                    <a:pt x="83" y="1926"/>
                  </a:cubicBezTo>
                  <a:cubicBezTo>
                    <a:pt x="121" y="1904"/>
                    <a:pt x="207" y="1928"/>
                    <a:pt x="239" y="1908"/>
                  </a:cubicBezTo>
                  <a:cubicBezTo>
                    <a:pt x="271" y="1888"/>
                    <a:pt x="269" y="1837"/>
                    <a:pt x="275" y="1806"/>
                  </a:cubicBezTo>
                  <a:cubicBezTo>
                    <a:pt x="281" y="1775"/>
                    <a:pt x="261" y="1748"/>
                    <a:pt x="275" y="1722"/>
                  </a:cubicBezTo>
                  <a:cubicBezTo>
                    <a:pt x="289" y="1696"/>
                    <a:pt x="333" y="1665"/>
                    <a:pt x="359" y="1650"/>
                  </a:cubicBezTo>
                  <a:cubicBezTo>
                    <a:pt x="385" y="1635"/>
                    <a:pt x="412" y="1657"/>
                    <a:pt x="431" y="1632"/>
                  </a:cubicBezTo>
                  <a:cubicBezTo>
                    <a:pt x="450" y="1607"/>
                    <a:pt x="456" y="1535"/>
                    <a:pt x="473" y="1500"/>
                  </a:cubicBezTo>
                  <a:cubicBezTo>
                    <a:pt x="490" y="1465"/>
                    <a:pt x="507" y="1443"/>
                    <a:pt x="533" y="1422"/>
                  </a:cubicBezTo>
                  <a:cubicBezTo>
                    <a:pt x="559" y="1401"/>
                    <a:pt x="605" y="1405"/>
                    <a:pt x="629" y="1374"/>
                  </a:cubicBezTo>
                  <a:cubicBezTo>
                    <a:pt x="653" y="1343"/>
                    <a:pt x="660" y="1269"/>
                    <a:pt x="677" y="1236"/>
                  </a:cubicBezTo>
                  <a:cubicBezTo>
                    <a:pt x="694" y="1203"/>
                    <a:pt x="707" y="1192"/>
                    <a:pt x="731" y="1176"/>
                  </a:cubicBezTo>
                  <a:cubicBezTo>
                    <a:pt x="755" y="1160"/>
                    <a:pt x="802" y="1176"/>
                    <a:pt x="821" y="1140"/>
                  </a:cubicBezTo>
                  <a:cubicBezTo>
                    <a:pt x="840" y="1104"/>
                    <a:pt x="819" y="1006"/>
                    <a:pt x="845" y="960"/>
                  </a:cubicBezTo>
                  <a:cubicBezTo>
                    <a:pt x="871" y="914"/>
                    <a:pt x="942" y="882"/>
                    <a:pt x="977" y="864"/>
                  </a:cubicBezTo>
                  <a:cubicBezTo>
                    <a:pt x="1012" y="846"/>
                    <a:pt x="1031" y="879"/>
                    <a:pt x="1055" y="852"/>
                  </a:cubicBezTo>
                  <a:cubicBezTo>
                    <a:pt x="1079" y="825"/>
                    <a:pt x="1104" y="727"/>
                    <a:pt x="1121" y="702"/>
                  </a:cubicBezTo>
                  <a:cubicBezTo>
                    <a:pt x="1138" y="677"/>
                    <a:pt x="1188" y="720"/>
                    <a:pt x="1157" y="702"/>
                  </a:cubicBezTo>
                  <a:cubicBezTo>
                    <a:pt x="1126" y="684"/>
                    <a:pt x="958" y="618"/>
                    <a:pt x="935" y="594"/>
                  </a:cubicBezTo>
                  <a:cubicBezTo>
                    <a:pt x="912" y="570"/>
                    <a:pt x="976" y="562"/>
                    <a:pt x="1019" y="558"/>
                  </a:cubicBezTo>
                  <a:cubicBezTo>
                    <a:pt x="1062" y="554"/>
                    <a:pt x="1154" y="589"/>
                    <a:pt x="1193" y="570"/>
                  </a:cubicBezTo>
                  <a:cubicBezTo>
                    <a:pt x="1232" y="551"/>
                    <a:pt x="1236" y="468"/>
                    <a:pt x="1253" y="444"/>
                  </a:cubicBezTo>
                  <a:cubicBezTo>
                    <a:pt x="1270" y="420"/>
                    <a:pt x="1270" y="444"/>
                    <a:pt x="1295" y="426"/>
                  </a:cubicBezTo>
                  <a:cubicBezTo>
                    <a:pt x="1320" y="408"/>
                    <a:pt x="1377" y="347"/>
                    <a:pt x="1403" y="336"/>
                  </a:cubicBezTo>
                  <a:cubicBezTo>
                    <a:pt x="1429" y="325"/>
                    <a:pt x="1423" y="368"/>
                    <a:pt x="1451" y="360"/>
                  </a:cubicBezTo>
                  <a:cubicBezTo>
                    <a:pt x="1479" y="352"/>
                    <a:pt x="1546" y="314"/>
                    <a:pt x="1571" y="288"/>
                  </a:cubicBezTo>
                  <a:cubicBezTo>
                    <a:pt x="1596" y="262"/>
                    <a:pt x="1579" y="221"/>
                    <a:pt x="1601" y="204"/>
                  </a:cubicBezTo>
                  <a:cubicBezTo>
                    <a:pt x="1623" y="187"/>
                    <a:pt x="1651" y="205"/>
                    <a:pt x="1703" y="186"/>
                  </a:cubicBezTo>
                  <a:cubicBezTo>
                    <a:pt x="1755" y="167"/>
                    <a:pt x="1888" y="119"/>
                    <a:pt x="1913" y="90"/>
                  </a:cubicBezTo>
                  <a:cubicBezTo>
                    <a:pt x="1938" y="61"/>
                    <a:pt x="1840" y="24"/>
                    <a:pt x="1853" y="12"/>
                  </a:cubicBezTo>
                  <a:cubicBezTo>
                    <a:pt x="1866" y="0"/>
                    <a:pt x="1968" y="7"/>
                    <a:pt x="1991" y="18"/>
                  </a:cubicBezTo>
                  <a:cubicBezTo>
                    <a:pt x="2014" y="29"/>
                    <a:pt x="1977" y="65"/>
                    <a:pt x="1991" y="78"/>
                  </a:cubicBezTo>
                  <a:cubicBezTo>
                    <a:pt x="2005" y="91"/>
                    <a:pt x="2057" y="82"/>
                    <a:pt x="2075" y="96"/>
                  </a:cubicBezTo>
                  <a:cubicBezTo>
                    <a:pt x="2093" y="110"/>
                    <a:pt x="2081" y="143"/>
                    <a:pt x="2099" y="162"/>
                  </a:cubicBezTo>
                  <a:cubicBezTo>
                    <a:pt x="2117" y="181"/>
                    <a:pt x="2150" y="191"/>
                    <a:pt x="2183" y="210"/>
                  </a:cubicBezTo>
                  <a:cubicBezTo>
                    <a:pt x="2216" y="229"/>
                    <a:pt x="2295" y="256"/>
                    <a:pt x="2297" y="276"/>
                  </a:cubicBezTo>
                  <a:cubicBezTo>
                    <a:pt x="2299" y="296"/>
                    <a:pt x="2172" y="313"/>
                    <a:pt x="2195" y="330"/>
                  </a:cubicBezTo>
                  <a:cubicBezTo>
                    <a:pt x="2218" y="347"/>
                    <a:pt x="2362" y="336"/>
                    <a:pt x="2435" y="378"/>
                  </a:cubicBezTo>
                  <a:cubicBezTo>
                    <a:pt x="2508" y="420"/>
                    <a:pt x="2610" y="546"/>
                    <a:pt x="2633" y="582"/>
                  </a:cubicBezTo>
                  <a:cubicBezTo>
                    <a:pt x="2656" y="618"/>
                    <a:pt x="2548" y="588"/>
                    <a:pt x="2573" y="594"/>
                  </a:cubicBezTo>
                  <a:cubicBezTo>
                    <a:pt x="2598" y="600"/>
                    <a:pt x="2690" y="581"/>
                    <a:pt x="2783" y="618"/>
                  </a:cubicBezTo>
                  <a:cubicBezTo>
                    <a:pt x="2876" y="655"/>
                    <a:pt x="3063" y="784"/>
                    <a:pt x="3131" y="816"/>
                  </a:cubicBezTo>
                  <a:cubicBezTo>
                    <a:pt x="3199" y="848"/>
                    <a:pt x="3162" y="797"/>
                    <a:pt x="3191" y="810"/>
                  </a:cubicBezTo>
                  <a:cubicBezTo>
                    <a:pt x="3220" y="823"/>
                    <a:pt x="3310" y="860"/>
                    <a:pt x="3305" y="894"/>
                  </a:cubicBezTo>
                  <a:cubicBezTo>
                    <a:pt x="3300" y="928"/>
                    <a:pt x="3162" y="977"/>
                    <a:pt x="3161" y="1014"/>
                  </a:cubicBezTo>
                  <a:cubicBezTo>
                    <a:pt x="3160" y="1051"/>
                    <a:pt x="3251" y="1095"/>
                    <a:pt x="3299" y="1116"/>
                  </a:cubicBezTo>
                  <a:cubicBezTo>
                    <a:pt x="3347" y="1137"/>
                    <a:pt x="3411" y="1123"/>
                    <a:pt x="3449" y="1140"/>
                  </a:cubicBezTo>
                  <a:cubicBezTo>
                    <a:pt x="3487" y="1157"/>
                    <a:pt x="3503" y="1196"/>
                    <a:pt x="3527" y="1218"/>
                  </a:cubicBezTo>
                  <a:cubicBezTo>
                    <a:pt x="3551" y="1240"/>
                    <a:pt x="3583" y="1264"/>
                    <a:pt x="3593" y="1272"/>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1405">
                <a:solidFill>
                  <a:schemeClr val="tx1"/>
                </a:solidFill>
                <a:latin typeface="微软雅黑" panose="020B0503020204020204" pitchFamily="34" charset="-122"/>
                <a:ea typeface="微软雅黑" panose="020B0503020204020204" pitchFamily="34" charset="-122"/>
              </a:endParaRPr>
            </a:p>
          </p:txBody>
        </p:sp>
        <p:grpSp>
          <p:nvGrpSpPr>
            <p:cNvPr id="7" name="Group 45"/>
            <p:cNvGrpSpPr/>
            <p:nvPr/>
          </p:nvGrpSpPr>
          <p:grpSpPr bwMode="auto">
            <a:xfrm>
              <a:off x="332" y="1742"/>
              <a:ext cx="3278" cy="1914"/>
              <a:chOff x="285" y="1675"/>
              <a:chExt cx="3457" cy="2146"/>
            </a:xfrm>
          </p:grpSpPr>
          <p:sp>
            <p:nvSpPr>
              <p:cNvPr id="19" name="Arc 46"/>
              <p:cNvSpPr/>
              <p:nvPr/>
            </p:nvSpPr>
            <p:spPr bwMode="auto">
              <a:xfrm>
                <a:off x="2523" y="2610"/>
                <a:ext cx="372" cy="173"/>
              </a:xfrm>
              <a:custGeom>
                <a:avLst/>
                <a:gdLst>
                  <a:gd name="G0" fmla="+- 21600 0 0"/>
                  <a:gd name="G1" fmla="+- 21600 0 0"/>
                  <a:gd name="G2" fmla="+- 21600 0 0"/>
                  <a:gd name="T0" fmla="*/ 40978 w 43200"/>
                  <a:gd name="T1" fmla="*/ 31142 h 43200"/>
                  <a:gd name="T2" fmla="*/ 43200 w 43200"/>
                  <a:gd name="T3" fmla="*/ 21600 h 43200"/>
                  <a:gd name="T4" fmla="*/ 21600 w 43200"/>
                  <a:gd name="T5" fmla="*/ 21600 h 43200"/>
                </a:gdLst>
                <a:ahLst/>
                <a:cxnLst>
                  <a:cxn ang="0">
                    <a:pos x="T0" y="T1"/>
                  </a:cxn>
                  <a:cxn ang="0">
                    <a:pos x="T2" y="T3"/>
                  </a:cxn>
                  <a:cxn ang="0">
                    <a:pos x="T4" y="T5"/>
                  </a:cxn>
                </a:cxnLst>
                <a:rect l="0" t="0" r="r" b="b"/>
                <a:pathLst>
                  <a:path w="43200" h="43200" fill="none" extrusionOk="0">
                    <a:moveTo>
                      <a:pt x="40978" y="31142"/>
                    </a:moveTo>
                    <a:cubicBezTo>
                      <a:pt x="37342" y="38524"/>
                      <a:pt x="29828" y="43199"/>
                      <a:pt x="21600" y="43200"/>
                    </a:cubicBezTo>
                    <a:cubicBezTo>
                      <a:pt x="9670" y="43200"/>
                      <a:pt x="0" y="33529"/>
                      <a:pt x="0" y="21600"/>
                    </a:cubicBezTo>
                    <a:cubicBezTo>
                      <a:pt x="0" y="9670"/>
                      <a:pt x="9670" y="0"/>
                      <a:pt x="21600" y="0"/>
                    </a:cubicBezTo>
                    <a:cubicBezTo>
                      <a:pt x="33529" y="-1"/>
                      <a:pt x="43199" y="9670"/>
                      <a:pt x="43200" y="21599"/>
                    </a:cubicBezTo>
                  </a:path>
                  <a:path w="43200" h="43200" stroke="0" extrusionOk="0">
                    <a:moveTo>
                      <a:pt x="40978" y="31142"/>
                    </a:moveTo>
                    <a:cubicBezTo>
                      <a:pt x="37342" y="38524"/>
                      <a:pt x="29828" y="43199"/>
                      <a:pt x="21600" y="43200"/>
                    </a:cubicBezTo>
                    <a:cubicBezTo>
                      <a:pt x="9670" y="43200"/>
                      <a:pt x="0" y="33529"/>
                      <a:pt x="0" y="21600"/>
                    </a:cubicBezTo>
                    <a:cubicBezTo>
                      <a:pt x="0" y="9670"/>
                      <a:pt x="9670" y="0"/>
                      <a:pt x="21600" y="0"/>
                    </a:cubicBezTo>
                    <a:cubicBezTo>
                      <a:pt x="33529" y="-1"/>
                      <a:pt x="43199" y="9670"/>
                      <a:pt x="43200" y="21599"/>
                    </a:cubicBezTo>
                    <a:lnTo>
                      <a:pt x="21600" y="21600"/>
                    </a:lnTo>
                    <a:close/>
                  </a:path>
                </a:pathLst>
              </a:custGeom>
              <a:gradFill rotWithShape="1">
                <a:gsLst>
                  <a:gs pos="0">
                    <a:srgbClr val="99CC00">
                      <a:alpha val="80000"/>
                    </a:srgbClr>
                  </a:gs>
                  <a:gs pos="100000">
                    <a:srgbClr val="99CC00">
                      <a:gamma/>
                      <a:shade val="46275"/>
                      <a:invGamma/>
                      <a:alpha val="0"/>
                    </a:srgbClr>
                  </a:gs>
                </a:gsLst>
                <a:path path="shape">
                  <a:fillToRect l="50000" t="50000" r="50000" b="50000"/>
                </a:path>
              </a:gradFill>
              <a:ln w="9525">
                <a:noFill/>
                <a:round/>
              </a:ln>
              <a:effectLst/>
            </p:spPr>
            <p:txBody>
              <a:bodyPr wrap="none" anchor="ctr"/>
              <a:lstStyle/>
              <a:p>
                <a:pPr>
                  <a:defRPr/>
                </a:pPr>
                <a:endParaRPr lang="zh-CN" altLang="en-US" sz="1405">
                  <a:solidFill>
                    <a:schemeClr val="tx1"/>
                  </a:solidFill>
                  <a:latin typeface="微软雅黑" panose="020B0503020204020204" pitchFamily="34" charset="-122"/>
                  <a:ea typeface="微软雅黑" panose="020B0503020204020204" pitchFamily="34" charset="-122"/>
                </a:endParaRPr>
              </a:p>
            </p:txBody>
          </p:sp>
          <p:sp>
            <p:nvSpPr>
              <p:cNvPr id="20" name="Freeform 47"/>
              <p:cNvSpPr/>
              <p:nvPr/>
            </p:nvSpPr>
            <p:spPr bwMode="auto">
              <a:xfrm>
                <a:off x="285" y="2489"/>
                <a:ext cx="2400" cy="209"/>
              </a:xfrm>
              <a:custGeom>
                <a:avLst/>
                <a:gdLst>
                  <a:gd name="T0" fmla="*/ 2096 w 2568"/>
                  <a:gd name="T1" fmla="*/ 131 h 264"/>
                  <a:gd name="T2" fmla="*/ 1224 w 2568"/>
                  <a:gd name="T3" fmla="*/ 17 h 264"/>
                  <a:gd name="T4" fmla="*/ 0 w 2568"/>
                  <a:gd name="T5" fmla="*/ 95 h 264"/>
                  <a:gd name="T6" fmla="*/ 0 60000 65536"/>
                  <a:gd name="T7" fmla="*/ 0 60000 65536"/>
                  <a:gd name="T8" fmla="*/ 0 60000 65536"/>
                  <a:gd name="T9" fmla="*/ 0 w 2568"/>
                  <a:gd name="T10" fmla="*/ 0 h 264"/>
                  <a:gd name="T11" fmla="*/ 2568 w 2568"/>
                  <a:gd name="T12" fmla="*/ 264 h 264"/>
                </a:gdLst>
                <a:ahLst/>
                <a:cxnLst>
                  <a:cxn ang="T6">
                    <a:pos x="T0" y="T1"/>
                  </a:cxn>
                  <a:cxn ang="T7">
                    <a:pos x="T2" y="T3"/>
                  </a:cxn>
                  <a:cxn ang="T8">
                    <a:pos x="T4" y="T5"/>
                  </a:cxn>
                </a:cxnLst>
                <a:rect l="T9" t="T10" r="T11" b="T12"/>
                <a:pathLst>
                  <a:path w="2568" h="264">
                    <a:moveTo>
                      <a:pt x="2568" y="264"/>
                    </a:moveTo>
                    <a:cubicBezTo>
                      <a:pt x="2390" y="226"/>
                      <a:pt x="2124" y="72"/>
                      <a:pt x="1500" y="36"/>
                    </a:cubicBezTo>
                    <a:cubicBezTo>
                      <a:pt x="876" y="0"/>
                      <a:pt x="312" y="160"/>
                      <a:pt x="0" y="192"/>
                    </a:cubicBezTo>
                  </a:path>
                </a:pathLst>
              </a:custGeom>
              <a:noFill/>
              <a:ln w="19050">
                <a:solidFill>
                  <a:srgbClr val="99CC00"/>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1405">
                  <a:solidFill>
                    <a:schemeClr val="tx1"/>
                  </a:solidFill>
                  <a:latin typeface="微软雅黑" panose="020B0503020204020204" pitchFamily="34" charset="-122"/>
                  <a:ea typeface="微软雅黑" panose="020B0503020204020204" pitchFamily="34" charset="-122"/>
                </a:endParaRPr>
              </a:p>
            </p:txBody>
          </p:sp>
          <p:sp>
            <p:nvSpPr>
              <p:cNvPr id="21" name="Freeform 48"/>
              <p:cNvSpPr/>
              <p:nvPr/>
            </p:nvSpPr>
            <p:spPr bwMode="auto">
              <a:xfrm>
                <a:off x="657" y="2025"/>
                <a:ext cx="2042" cy="676"/>
              </a:xfrm>
              <a:custGeom>
                <a:avLst/>
                <a:gdLst>
                  <a:gd name="T0" fmla="*/ 1751 w 2205"/>
                  <a:gd name="T1" fmla="*/ 405 h 873"/>
                  <a:gd name="T2" fmla="*/ 1053 w 2205"/>
                  <a:gd name="T3" fmla="*/ 116 h 873"/>
                  <a:gd name="T4" fmla="*/ 0 w 2205"/>
                  <a:gd name="T5" fmla="*/ 44 h 873"/>
                  <a:gd name="T6" fmla="*/ 0 60000 65536"/>
                  <a:gd name="T7" fmla="*/ 0 60000 65536"/>
                  <a:gd name="T8" fmla="*/ 0 60000 65536"/>
                  <a:gd name="T9" fmla="*/ 0 w 2205"/>
                  <a:gd name="T10" fmla="*/ 0 h 873"/>
                  <a:gd name="T11" fmla="*/ 2205 w 2205"/>
                  <a:gd name="T12" fmla="*/ 873 h 873"/>
                </a:gdLst>
                <a:ahLst/>
                <a:cxnLst>
                  <a:cxn ang="T6">
                    <a:pos x="T0" y="T1"/>
                  </a:cxn>
                  <a:cxn ang="T7">
                    <a:pos x="T2" y="T3"/>
                  </a:cxn>
                  <a:cxn ang="T8">
                    <a:pos x="T4" y="T5"/>
                  </a:cxn>
                </a:cxnLst>
                <a:rect l="T9" t="T10" r="T11" b="T12"/>
                <a:pathLst>
                  <a:path w="2205" h="873">
                    <a:moveTo>
                      <a:pt x="2205" y="873"/>
                    </a:moveTo>
                    <a:cubicBezTo>
                      <a:pt x="2058" y="769"/>
                      <a:pt x="1693" y="381"/>
                      <a:pt x="1326" y="251"/>
                    </a:cubicBezTo>
                    <a:cubicBezTo>
                      <a:pt x="754" y="0"/>
                      <a:pt x="276" y="127"/>
                      <a:pt x="0" y="95"/>
                    </a:cubicBezTo>
                  </a:path>
                </a:pathLst>
              </a:custGeom>
              <a:noFill/>
              <a:ln w="19050">
                <a:solidFill>
                  <a:srgbClr val="99CC00"/>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1405">
                  <a:solidFill>
                    <a:schemeClr val="tx1"/>
                  </a:solidFill>
                  <a:latin typeface="微软雅黑" panose="020B0503020204020204" pitchFamily="34" charset="-122"/>
                  <a:ea typeface="微软雅黑" panose="020B0503020204020204" pitchFamily="34" charset="-122"/>
                </a:endParaRPr>
              </a:p>
            </p:txBody>
          </p:sp>
          <p:sp>
            <p:nvSpPr>
              <p:cNvPr id="22" name="Freeform 49"/>
              <p:cNvSpPr/>
              <p:nvPr/>
            </p:nvSpPr>
            <p:spPr bwMode="auto">
              <a:xfrm>
                <a:off x="1602" y="1727"/>
                <a:ext cx="1099" cy="962"/>
              </a:xfrm>
              <a:custGeom>
                <a:avLst/>
                <a:gdLst>
                  <a:gd name="T0" fmla="*/ 926 w 1188"/>
                  <a:gd name="T1" fmla="*/ 577 h 1242"/>
                  <a:gd name="T2" fmla="*/ 741 w 1188"/>
                  <a:gd name="T3" fmla="*/ 234 h 1242"/>
                  <a:gd name="T4" fmla="*/ 0 w 1188"/>
                  <a:gd name="T5" fmla="*/ 0 h 1242"/>
                  <a:gd name="T6" fmla="*/ 0 60000 65536"/>
                  <a:gd name="T7" fmla="*/ 0 60000 65536"/>
                  <a:gd name="T8" fmla="*/ 0 60000 65536"/>
                  <a:gd name="T9" fmla="*/ 0 w 1188"/>
                  <a:gd name="T10" fmla="*/ 0 h 1242"/>
                  <a:gd name="T11" fmla="*/ 1188 w 1188"/>
                  <a:gd name="T12" fmla="*/ 1242 h 1242"/>
                </a:gdLst>
                <a:ahLst/>
                <a:cxnLst>
                  <a:cxn ang="T6">
                    <a:pos x="T0" y="T1"/>
                  </a:cxn>
                  <a:cxn ang="T7">
                    <a:pos x="T2" y="T3"/>
                  </a:cxn>
                  <a:cxn ang="T8">
                    <a:pos x="T4" y="T5"/>
                  </a:cxn>
                </a:cxnLst>
                <a:rect l="T9" t="T10" r="T11" b="T12"/>
                <a:pathLst>
                  <a:path w="1188" h="1242">
                    <a:moveTo>
                      <a:pt x="1170" y="1242"/>
                    </a:moveTo>
                    <a:cubicBezTo>
                      <a:pt x="1131" y="1119"/>
                      <a:pt x="1188" y="768"/>
                      <a:pt x="936" y="504"/>
                    </a:cubicBezTo>
                    <a:cubicBezTo>
                      <a:pt x="684" y="240"/>
                      <a:pt x="195" y="105"/>
                      <a:pt x="0" y="0"/>
                    </a:cubicBezTo>
                  </a:path>
                </a:pathLst>
              </a:custGeom>
              <a:noFill/>
              <a:ln w="19050">
                <a:solidFill>
                  <a:srgbClr val="99CC00"/>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1405">
                  <a:solidFill>
                    <a:schemeClr val="tx1"/>
                  </a:solidFill>
                  <a:latin typeface="微软雅黑" panose="020B0503020204020204" pitchFamily="34" charset="-122"/>
                  <a:ea typeface="微软雅黑" panose="020B0503020204020204" pitchFamily="34" charset="-122"/>
                </a:endParaRPr>
              </a:p>
            </p:txBody>
          </p:sp>
          <p:sp>
            <p:nvSpPr>
              <p:cNvPr id="23" name="Freeform 50"/>
              <p:cNvSpPr/>
              <p:nvPr/>
            </p:nvSpPr>
            <p:spPr bwMode="auto">
              <a:xfrm rot="1326567">
                <a:off x="2200" y="1689"/>
                <a:ext cx="720" cy="913"/>
              </a:xfrm>
              <a:custGeom>
                <a:avLst/>
                <a:gdLst>
                  <a:gd name="T0" fmla="*/ 261 w 1188"/>
                  <a:gd name="T1" fmla="*/ 493 h 1242"/>
                  <a:gd name="T2" fmla="*/ 208 w 1188"/>
                  <a:gd name="T3" fmla="*/ 200 h 1242"/>
                  <a:gd name="T4" fmla="*/ 0 w 1188"/>
                  <a:gd name="T5" fmla="*/ 0 h 1242"/>
                  <a:gd name="T6" fmla="*/ 0 60000 65536"/>
                  <a:gd name="T7" fmla="*/ 0 60000 65536"/>
                  <a:gd name="T8" fmla="*/ 0 60000 65536"/>
                  <a:gd name="T9" fmla="*/ 0 w 1188"/>
                  <a:gd name="T10" fmla="*/ 0 h 1242"/>
                  <a:gd name="T11" fmla="*/ 1188 w 1188"/>
                  <a:gd name="T12" fmla="*/ 1242 h 1242"/>
                </a:gdLst>
                <a:ahLst/>
                <a:cxnLst>
                  <a:cxn ang="T6">
                    <a:pos x="T0" y="T1"/>
                  </a:cxn>
                  <a:cxn ang="T7">
                    <a:pos x="T2" y="T3"/>
                  </a:cxn>
                  <a:cxn ang="T8">
                    <a:pos x="T4" y="T5"/>
                  </a:cxn>
                </a:cxnLst>
                <a:rect l="T9" t="T10" r="T11" b="T12"/>
                <a:pathLst>
                  <a:path w="1188" h="1242">
                    <a:moveTo>
                      <a:pt x="1170" y="1242"/>
                    </a:moveTo>
                    <a:cubicBezTo>
                      <a:pt x="1131" y="1119"/>
                      <a:pt x="1188" y="768"/>
                      <a:pt x="936" y="504"/>
                    </a:cubicBezTo>
                    <a:cubicBezTo>
                      <a:pt x="684" y="240"/>
                      <a:pt x="195" y="105"/>
                      <a:pt x="0" y="0"/>
                    </a:cubicBezTo>
                  </a:path>
                </a:pathLst>
              </a:custGeom>
              <a:noFill/>
              <a:ln w="19050">
                <a:solidFill>
                  <a:srgbClr val="99CC00"/>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1405">
                  <a:solidFill>
                    <a:schemeClr val="tx1"/>
                  </a:solidFill>
                  <a:latin typeface="微软雅黑" panose="020B0503020204020204" pitchFamily="34" charset="-122"/>
                  <a:ea typeface="微软雅黑" panose="020B0503020204020204" pitchFamily="34" charset="-122"/>
                </a:endParaRPr>
              </a:p>
            </p:txBody>
          </p:sp>
          <p:sp>
            <p:nvSpPr>
              <p:cNvPr id="24" name="Freeform 51"/>
              <p:cNvSpPr/>
              <p:nvPr/>
            </p:nvSpPr>
            <p:spPr bwMode="auto">
              <a:xfrm rot="-1017527">
                <a:off x="639" y="2796"/>
                <a:ext cx="2053" cy="209"/>
              </a:xfrm>
              <a:custGeom>
                <a:avLst/>
                <a:gdLst>
                  <a:gd name="T0" fmla="*/ 1312 w 2568"/>
                  <a:gd name="T1" fmla="*/ 131 h 264"/>
                  <a:gd name="T2" fmla="*/ 767 w 2568"/>
                  <a:gd name="T3" fmla="*/ 17 h 264"/>
                  <a:gd name="T4" fmla="*/ 0 w 2568"/>
                  <a:gd name="T5" fmla="*/ 95 h 264"/>
                  <a:gd name="T6" fmla="*/ 0 60000 65536"/>
                  <a:gd name="T7" fmla="*/ 0 60000 65536"/>
                  <a:gd name="T8" fmla="*/ 0 60000 65536"/>
                  <a:gd name="T9" fmla="*/ 0 w 2568"/>
                  <a:gd name="T10" fmla="*/ 0 h 264"/>
                  <a:gd name="T11" fmla="*/ 2568 w 2568"/>
                  <a:gd name="T12" fmla="*/ 264 h 264"/>
                </a:gdLst>
                <a:ahLst/>
                <a:cxnLst>
                  <a:cxn ang="T6">
                    <a:pos x="T0" y="T1"/>
                  </a:cxn>
                  <a:cxn ang="T7">
                    <a:pos x="T2" y="T3"/>
                  </a:cxn>
                  <a:cxn ang="T8">
                    <a:pos x="T4" y="T5"/>
                  </a:cxn>
                </a:cxnLst>
                <a:rect l="T9" t="T10" r="T11" b="T12"/>
                <a:pathLst>
                  <a:path w="2568" h="264">
                    <a:moveTo>
                      <a:pt x="2568" y="264"/>
                    </a:moveTo>
                    <a:cubicBezTo>
                      <a:pt x="2390" y="226"/>
                      <a:pt x="2124" y="72"/>
                      <a:pt x="1500" y="36"/>
                    </a:cubicBezTo>
                    <a:cubicBezTo>
                      <a:pt x="876" y="0"/>
                      <a:pt x="312" y="160"/>
                      <a:pt x="0" y="192"/>
                    </a:cubicBezTo>
                  </a:path>
                </a:pathLst>
              </a:custGeom>
              <a:noFill/>
              <a:ln w="19050">
                <a:solidFill>
                  <a:srgbClr val="99CC00"/>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1405">
                  <a:solidFill>
                    <a:schemeClr val="tx1"/>
                  </a:solidFill>
                  <a:latin typeface="微软雅黑" panose="020B0503020204020204" pitchFamily="34" charset="-122"/>
                  <a:ea typeface="微软雅黑" panose="020B0503020204020204" pitchFamily="34" charset="-122"/>
                </a:endParaRPr>
              </a:p>
            </p:txBody>
          </p:sp>
          <p:sp>
            <p:nvSpPr>
              <p:cNvPr id="25" name="Freeform 52"/>
              <p:cNvSpPr/>
              <p:nvPr/>
            </p:nvSpPr>
            <p:spPr bwMode="auto">
              <a:xfrm rot="-2194793">
                <a:off x="1164" y="2994"/>
                <a:ext cx="1598" cy="209"/>
              </a:xfrm>
              <a:custGeom>
                <a:avLst/>
                <a:gdLst>
                  <a:gd name="T0" fmla="*/ 619 w 2568"/>
                  <a:gd name="T1" fmla="*/ 131 h 264"/>
                  <a:gd name="T2" fmla="*/ 362 w 2568"/>
                  <a:gd name="T3" fmla="*/ 17 h 264"/>
                  <a:gd name="T4" fmla="*/ 0 w 2568"/>
                  <a:gd name="T5" fmla="*/ 95 h 264"/>
                  <a:gd name="T6" fmla="*/ 0 60000 65536"/>
                  <a:gd name="T7" fmla="*/ 0 60000 65536"/>
                  <a:gd name="T8" fmla="*/ 0 60000 65536"/>
                  <a:gd name="T9" fmla="*/ 0 w 2568"/>
                  <a:gd name="T10" fmla="*/ 0 h 264"/>
                  <a:gd name="T11" fmla="*/ 2568 w 2568"/>
                  <a:gd name="T12" fmla="*/ 264 h 264"/>
                </a:gdLst>
                <a:ahLst/>
                <a:cxnLst>
                  <a:cxn ang="T6">
                    <a:pos x="T0" y="T1"/>
                  </a:cxn>
                  <a:cxn ang="T7">
                    <a:pos x="T2" y="T3"/>
                  </a:cxn>
                  <a:cxn ang="T8">
                    <a:pos x="T4" y="T5"/>
                  </a:cxn>
                </a:cxnLst>
                <a:rect l="T9" t="T10" r="T11" b="T12"/>
                <a:pathLst>
                  <a:path w="2568" h="264">
                    <a:moveTo>
                      <a:pt x="2568" y="264"/>
                    </a:moveTo>
                    <a:cubicBezTo>
                      <a:pt x="2390" y="226"/>
                      <a:pt x="2124" y="72"/>
                      <a:pt x="1500" y="36"/>
                    </a:cubicBezTo>
                    <a:cubicBezTo>
                      <a:pt x="876" y="0"/>
                      <a:pt x="312" y="160"/>
                      <a:pt x="0" y="192"/>
                    </a:cubicBezTo>
                  </a:path>
                </a:pathLst>
              </a:custGeom>
              <a:noFill/>
              <a:ln w="19050">
                <a:solidFill>
                  <a:srgbClr val="99CC00"/>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1405">
                  <a:solidFill>
                    <a:schemeClr val="tx1"/>
                  </a:solidFill>
                  <a:latin typeface="微软雅黑" panose="020B0503020204020204" pitchFamily="34" charset="-122"/>
                  <a:ea typeface="微软雅黑" panose="020B0503020204020204" pitchFamily="34" charset="-122"/>
                </a:endParaRPr>
              </a:p>
            </p:txBody>
          </p:sp>
          <p:sp>
            <p:nvSpPr>
              <p:cNvPr id="26" name="Freeform 53"/>
              <p:cNvSpPr/>
              <p:nvPr/>
            </p:nvSpPr>
            <p:spPr bwMode="auto">
              <a:xfrm rot="-4865596">
                <a:off x="1903" y="3119"/>
                <a:ext cx="1120" cy="250"/>
              </a:xfrm>
              <a:custGeom>
                <a:avLst/>
                <a:gdLst>
                  <a:gd name="T0" fmla="*/ 213 w 2568"/>
                  <a:gd name="T1" fmla="*/ 224 h 264"/>
                  <a:gd name="T2" fmla="*/ 124 w 2568"/>
                  <a:gd name="T3" fmla="*/ 30 h 264"/>
                  <a:gd name="T4" fmla="*/ 0 w 2568"/>
                  <a:gd name="T5" fmla="*/ 163 h 264"/>
                  <a:gd name="T6" fmla="*/ 0 60000 65536"/>
                  <a:gd name="T7" fmla="*/ 0 60000 65536"/>
                  <a:gd name="T8" fmla="*/ 0 60000 65536"/>
                  <a:gd name="T9" fmla="*/ 0 w 2568"/>
                  <a:gd name="T10" fmla="*/ 0 h 264"/>
                  <a:gd name="T11" fmla="*/ 2568 w 2568"/>
                  <a:gd name="T12" fmla="*/ 264 h 264"/>
                </a:gdLst>
                <a:ahLst/>
                <a:cxnLst>
                  <a:cxn ang="T6">
                    <a:pos x="T0" y="T1"/>
                  </a:cxn>
                  <a:cxn ang="T7">
                    <a:pos x="T2" y="T3"/>
                  </a:cxn>
                  <a:cxn ang="T8">
                    <a:pos x="T4" y="T5"/>
                  </a:cxn>
                </a:cxnLst>
                <a:rect l="T9" t="T10" r="T11" b="T12"/>
                <a:pathLst>
                  <a:path w="2568" h="264">
                    <a:moveTo>
                      <a:pt x="2568" y="264"/>
                    </a:moveTo>
                    <a:cubicBezTo>
                      <a:pt x="2390" y="226"/>
                      <a:pt x="2124" y="72"/>
                      <a:pt x="1500" y="36"/>
                    </a:cubicBezTo>
                    <a:cubicBezTo>
                      <a:pt x="876" y="0"/>
                      <a:pt x="312" y="160"/>
                      <a:pt x="0" y="192"/>
                    </a:cubicBezTo>
                  </a:path>
                </a:pathLst>
              </a:custGeom>
              <a:noFill/>
              <a:ln w="19050">
                <a:solidFill>
                  <a:srgbClr val="99CC00"/>
                </a:solidFill>
                <a:round/>
              </a:ln>
              <a:extLst>
                <a:ext uri="{909E8E84-426E-40DD-AFC4-6F175D3DCCD1}">
                  <a14:hiddenFill xmlns:a14="http://schemas.microsoft.com/office/drawing/2010/main">
                    <a:solidFill>
                      <a:srgbClr val="FFFFFF"/>
                    </a:solidFill>
                  </a14:hiddenFill>
                </a:ext>
              </a:extLst>
            </p:spPr>
            <p:txBody>
              <a:bodyPr vert="eaVert" wrap="none" anchor="ctr"/>
              <a:lstStyle/>
              <a:p>
                <a:endParaRPr lang="zh-CN" altLang="en-US" sz="1405">
                  <a:solidFill>
                    <a:schemeClr val="tx1"/>
                  </a:solidFill>
                  <a:latin typeface="微软雅黑" panose="020B0503020204020204" pitchFamily="34" charset="-122"/>
                  <a:ea typeface="微软雅黑" panose="020B0503020204020204" pitchFamily="34" charset="-122"/>
                </a:endParaRPr>
              </a:p>
            </p:txBody>
          </p:sp>
          <p:sp>
            <p:nvSpPr>
              <p:cNvPr id="27" name="Freeform 54"/>
              <p:cNvSpPr/>
              <p:nvPr/>
            </p:nvSpPr>
            <p:spPr bwMode="auto">
              <a:xfrm rot="-3413299">
                <a:off x="1615" y="3032"/>
                <a:ext cx="1256" cy="250"/>
              </a:xfrm>
              <a:custGeom>
                <a:avLst/>
                <a:gdLst>
                  <a:gd name="T0" fmla="*/ 300 w 2568"/>
                  <a:gd name="T1" fmla="*/ 224 h 264"/>
                  <a:gd name="T2" fmla="*/ 176 w 2568"/>
                  <a:gd name="T3" fmla="*/ 30 h 264"/>
                  <a:gd name="T4" fmla="*/ 0 w 2568"/>
                  <a:gd name="T5" fmla="*/ 163 h 264"/>
                  <a:gd name="T6" fmla="*/ 0 60000 65536"/>
                  <a:gd name="T7" fmla="*/ 0 60000 65536"/>
                  <a:gd name="T8" fmla="*/ 0 60000 65536"/>
                  <a:gd name="T9" fmla="*/ 0 w 2568"/>
                  <a:gd name="T10" fmla="*/ 0 h 264"/>
                  <a:gd name="T11" fmla="*/ 2568 w 2568"/>
                  <a:gd name="T12" fmla="*/ 264 h 264"/>
                </a:gdLst>
                <a:ahLst/>
                <a:cxnLst>
                  <a:cxn ang="T6">
                    <a:pos x="T0" y="T1"/>
                  </a:cxn>
                  <a:cxn ang="T7">
                    <a:pos x="T2" y="T3"/>
                  </a:cxn>
                  <a:cxn ang="T8">
                    <a:pos x="T4" y="T5"/>
                  </a:cxn>
                </a:cxnLst>
                <a:rect l="T9" t="T10" r="T11" b="T12"/>
                <a:pathLst>
                  <a:path w="2568" h="264">
                    <a:moveTo>
                      <a:pt x="2568" y="264"/>
                    </a:moveTo>
                    <a:cubicBezTo>
                      <a:pt x="2390" y="226"/>
                      <a:pt x="2124" y="72"/>
                      <a:pt x="1500" y="36"/>
                    </a:cubicBezTo>
                    <a:cubicBezTo>
                      <a:pt x="876" y="0"/>
                      <a:pt x="312" y="160"/>
                      <a:pt x="0" y="192"/>
                    </a:cubicBezTo>
                  </a:path>
                </a:pathLst>
              </a:custGeom>
              <a:noFill/>
              <a:ln w="19050">
                <a:solidFill>
                  <a:srgbClr val="99CC00"/>
                </a:solidFill>
                <a:round/>
              </a:ln>
              <a:extLst>
                <a:ext uri="{909E8E84-426E-40DD-AFC4-6F175D3DCCD1}">
                  <a14:hiddenFill xmlns:a14="http://schemas.microsoft.com/office/drawing/2010/main">
                    <a:solidFill>
                      <a:srgbClr val="FFFFFF"/>
                    </a:solidFill>
                  </a14:hiddenFill>
                </a:ext>
              </a:extLst>
            </p:spPr>
            <p:txBody>
              <a:bodyPr vert="eaVert" wrap="none" anchor="ctr"/>
              <a:lstStyle/>
              <a:p>
                <a:endParaRPr lang="zh-CN" altLang="en-US" sz="1405">
                  <a:solidFill>
                    <a:schemeClr val="tx1"/>
                  </a:solidFill>
                  <a:latin typeface="微软雅黑" panose="020B0503020204020204" pitchFamily="34" charset="-122"/>
                  <a:ea typeface="微软雅黑" panose="020B0503020204020204" pitchFamily="34" charset="-122"/>
                </a:endParaRPr>
              </a:p>
            </p:txBody>
          </p:sp>
          <p:sp>
            <p:nvSpPr>
              <p:cNvPr id="28" name="Freeform 55"/>
              <p:cNvSpPr/>
              <p:nvPr/>
            </p:nvSpPr>
            <p:spPr bwMode="auto">
              <a:xfrm rot="-6084102">
                <a:off x="2141" y="3136"/>
                <a:ext cx="1120" cy="250"/>
              </a:xfrm>
              <a:custGeom>
                <a:avLst/>
                <a:gdLst>
                  <a:gd name="T0" fmla="*/ 213 w 2568"/>
                  <a:gd name="T1" fmla="*/ 224 h 264"/>
                  <a:gd name="T2" fmla="*/ 124 w 2568"/>
                  <a:gd name="T3" fmla="*/ 30 h 264"/>
                  <a:gd name="T4" fmla="*/ 0 w 2568"/>
                  <a:gd name="T5" fmla="*/ 163 h 264"/>
                  <a:gd name="T6" fmla="*/ 0 60000 65536"/>
                  <a:gd name="T7" fmla="*/ 0 60000 65536"/>
                  <a:gd name="T8" fmla="*/ 0 60000 65536"/>
                  <a:gd name="T9" fmla="*/ 0 w 2568"/>
                  <a:gd name="T10" fmla="*/ 0 h 264"/>
                  <a:gd name="T11" fmla="*/ 2568 w 2568"/>
                  <a:gd name="T12" fmla="*/ 264 h 264"/>
                </a:gdLst>
                <a:ahLst/>
                <a:cxnLst>
                  <a:cxn ang="T6">
                    <a:pos x="T0" y="T1"/>
                  </a:cxn>
                  <a:cxn ang="T7">
                    <a:pos x="T2" y="T3"/>
                  </a:cxn>
                  <a:cxn ang="T8">
                    <a:pos x="T4" y="T5"/>
                  </a:cxn>
                </a:cxnLst>
                <a:rect l="T9" t="T10" r="T11" b="T12"/>
                <a:pathLst>
                  <a:path w="2568" h="264">
                    <a:moveTo>
                      <a:pt x="2568" y="264"/>
                    </a:moveTo>
                    <a:cubicBezTo>
                      <a:pt x="2390" y="226"/>
                      <a:pt x="2124" y="72"/>
                      <a:pt x="1500" y="36"/>
                    </a:cubicBezTo>
                    <a:cubicBezTo>
                      <a:pt x="876" y="0"/>
                      <a:pt x="312" y="160"/>
                      <a:pt x="0" y="192"/>
                    </a:cubicBezTo>
                  </a:path>
                </a:pathLst>
              </a:custGeom>
              <a:noFill/>
              <a:ln w="19050">
                <a:solidFill>
                  <a:srgbClr val="99CC00"/>
                </a:solidFill>
                <a:round/>
              </a:ln>
              <a:extLst>
                <a:ext uri="{909E8E84-426E-40DD-AFC4-6F175D3DCCD1}">
                  <a14:hiddenFill xmlns:a14="http://schemas.microsoft.com/office/drawing/2010/main">
                    <a:solidFill>
                      <a:srgbClr val="FFFFFF"/>
                    </a:solidFill>
                  </a14:hiddenFill>
                </a:ext>
              </a:extLst>
            </p:spPr>
            <p:txBody>
              <a:bodyPr vert="eaVert" wrap="none" anchor="ctr"/>
              <a:lstStyle/>
              <a:p>
                <a:endParaRPr lang="zh-CN" altLang="en-US" sz="1405">
                  <a:solidFill>
                    <a:schemeClr val="tx1"/>
                  </a:solidFill>
                  <a:latin typeface="微软雅黑" panose="020B0503020204020204" pitchFamily="34" charset="-122"/>
                  <a:ea typeface="微软雅黑" panose="020B0503020204020204" pitchFamily="34" charset="-122"/>
                </a:endParaRPr>
              </a:p>
            </p:txBody>
          </p:sp>
          <p:sp>
            <p:nvSpPr>
              <p:cNvPr id="29" name="Freeform 56"/>
              <p:cNvSpPr/>
              <p:nvPr/>
            </p:nvSpPr>
            <p:spPr bwMode="auto">
              <a:xfrm rot="-8077271">
                <a:off x="2460" y="3087"/>
                <a:ext cx="1120" cy="250"/>
              </a:xfrm>
              <a:custGeom>
                <a:avLst/>
                <a:gdLst>
                  <a:gd name="T0" fmla="*/ 213 w 2568"/>
                  <a:gd name="T1" fmla="*/ 224 h 264"/>
                  <a:gd name="T2" fmla="*/ 124 w 2568"/>
                  <a:gd name="T3" fmla="*/ 30 h 264"/>
                  <a:gd name="T4" fmla="*/ 0 w 2568"/>
                  <a:gd name="T5" fmla="*/ 163 h 264"/>
                  <a:gd name="T6" fmla="*/ 0 60000 65536"/>
                  <a:gd name="T7" fmla="*/ 0 60000 65536"/>
                  <a:gd name="T8" fmla="*/ 0 60000 65536"/>
                  <a:gd name="T9" fmla="*/ 0 w 2568"/>
                  <a:gd name="T10" fmla="*/ 0 h 264"/>
                  <a:gd name="T11" fmla="*/ 2568 w 2568"/>
                  <a:gd name="T12" fmla="*/ 264 h 264"/>
                </a:gdLst>
                <a:ahLst/>
                <a:cxnLst>
                  <a:cxn ang="T6">
                    <a:pos x="T0" y="T1"/>
                  </a:cxn>
                  <a:cxn ang="T7">
                    <a:pos x="T2" y="T3"/>
                  </a:cxn>
                  <a:cxn ang="T8">
                    <a:pos x="T4" y="T5"/>
                  </a:cxn>
                </a:cxnLst>
                <a:rect l="T9" t="T10" r="T11" b="T12"/>
                <a:pathLst>
                  <a:path w="2568" h="264">
                    <a:moveTo>
                      <a:pt x="2568" y="264"/>
                    </a:moveTo>
                    <a:cubicBezTo>
                      <a:pt x="2390" y="226"/>
                      <a:pt x="2124" y="72"/>
                      <a:pt x="1500" y="36"/>
                    </a:cubicBezTo>
                    <a:cubicBezTo>
                      <a:pt x="876" y="0"/>
                      <a:pt x="312" y="160"/>
                      <a:pt x="0" y="192"/>
                    </a:cubicBezTo>
                  </a:path>
                </a:pathLst>
              </a:custGeom>
              <a:noFill/>
              <a:ln w="19050">
                <a:solidFill>
                  <a:srgbClr val="99CC00"/>
                </a:solidFill>
                <a:round/>
              </a:ln>
              <a:extLst>
                <a:ext uri="{909E8E84-426E-40DD-AFC4-6F175D3DCCD1}">
                  <a14:hiddenFill xmlns:a14="http://schemas.microsoft.com/office/drawing/2010/main">
                    <a:solidFill>
                      <a:srgbClr val="FFFFFF"/>
                    </a:solidFill>
                  </a14:hiddenFill>
                </a:ext>
              </a:extLst>
            </p:spPr>
            <p:txBody>
              <a:bodyPr vert="eaVert" wrap="none" anchor="ctr"/>
              <a:lstStyle/>
              <a:p>
                <a:endParaRPr lang="zh-CN" altLang="en-US" sz="1405">
                  <a:solidFill>
                    <a:schemeClr val="tx1"/>
                  </a:solidFill>
                  <a:latin typeface="微软雅黑" panose="020B0503020204020204" pitchFamily="34" charset="-122"/>
                  <a:ea typeface="微软雅黑" panose="020B0503020204020204" pitchFamily="34" charset="-122"/>
                </a:endParaRPr>
              </a:p>
            </p:txBody>
          </p:sp>
          <p:sp>
            <p:nvSpPr>
              <p:cNvPr id="30" name="Freeform 57"/>
              <p:cNvSpPr/>
              <p:nvPr/>
            </p:nvSpPr>
            <p:spPr bwMode="auto">
              <a:xfrm rot="2663000">
                <a:off x="2517" y="1675"/>
                <a:ext cx="634" cy="917"/>
              </a:xfrm>
              <a:custGeom>
                <a:avLst/>
                <a:gdLst>
                  <a:gd name="T0" fmla="*/ 178 w 1188"/>
                  <a:gd name="T1" fmla="*/ 500 h 1242"/>
                  <a:gd name="T2" fmla="*/ 142 w 1188"/>
                  <a:gd name="T3" fmla="*/ 203 h 1242"/>
                  <a:gd name="T4" fmla="*/ 0 w 1188"/>
                  <a:gd name="T5" fmla="*/ 0 h 1242"/>
                  <a:gd name="T6" fmla="*/ 0 60000 65536"/>
                  <a:gd name="T7" fmla="*/ 0 60000 65536"/>
                  <a:gd name="T8" fmla="*/ 0 60000 65536"/>
                  <a:gd name="T9" fmla="*/ 0 w 1188"/>
                  <a:gd name="T10" fmla="*/ 0 h 1242"/>
                  <a:gd name="T11" fmla="*/ 1188 w 1188"/>
                  <a:gd name="T12" fmla="*/ 1242 h 1242"/>
                </a:gdLst>
                <a:ahLst/>
                <a:cxnLst>
                  <a:cxn ang="T6">
                    <a:pos x="T0" y="T1"/>
                  </a:cxn>
                  <a:cxn ang="T7">
                    <a:pos x="T2" y="T3"/>
                  </a:cxn>
                  <a:cxn ang="T8">
                    <a:pos x="T4" y="T5"/>
                  </a:cxn>
                </a:cxnLst>
                <a:rect l="T9" t="T10" r="T11" b="T12"/>
                <a:pathLst>
                  <a:path w="1188" h="1242">
                    <a:moveTo>
                      <a:pt x="1170" y="1242"/>
                    </a:moveTo>
                    <a:cubicBezTo>
                      <a:pt x="1131" y="1119"/>
                      <a:pt x="1188" y="768"/>
                      <a:pt x="936" y="504"/>
                    </a:cubicBezTo>
                    <a:cubicBezTo>
                      <a:pt x="684" y="240"/>
                      <a:pt x="195" y="105"/>
                      <a:pt x="0" y="0"/>
                    </a:cubicBezTo>
                  </a:path>
                </a:pathLst>
              </a:custGeom>
              <a:noFill/>
              <a:ln w="19050">
                <a:solidFill>
                  <a:srgbClr val="99CC00"/>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1405">
                  <a:solidFill>
                    <a:schemeClr val="tx1"/>
                  </a:solidFill>
                  <a:latin typeface="微软雅黑" panose="020B0503020204020204" pitchFamily="34" charset="-122"/>
                  <a:ea typeface="微软雅黑" panose="020B0503020204020204" pitchFamily="34" charset="-122"/>
                </a:endParaRPr>
              </a:p>
            </p:txBody>
          </p:sp>
          <p:sp>
            <p:nvSpPr>
              <p:cNvPr id="31" name="Freeform 58"/>
              <p:cNvSpPr/>
              <p:nvPr/>
            </p:nvSpPr>
            <p:spPr bwMode="auto">
              <a:xfrm rot="3827793">
                <a:off x="2821" y="1686"/>
                <a:ext cx="530" cy="1096"/>
              </a:xfrm>
              <a:custGeom>
                <a:avLst/>
                <a:gdLst>
                  <a:gd name="T0" fmla="*/ 104 w 1188"/>
                  <a:gd name="T1" fmla="*/ 853 h 1242"/>
                  <a:gd name="T2" fmla="*/ 83 w 1188"/>
                  <a:gd name="T3" fmla="*/ 347 h 1242"/>
                  <a:gd name="T4" fmla="*/ 0 w 1188"/>
                  <a:gd name="T5" fmla="*/ 0 h 1242"/>
                  <a:gd name="T6" fmla="*/ 0 60000 65536"/>
                  <a:gd name="T7" fmla="*/ 0 60000 65536"/>
                  <a:gd name="T8" fmla="*/ 0 60000 65536"/>
                  <a:gd name="T9" fmla="*/ 0 w 1188"/>
                  <a:gd name="T10" fmla="*/ 0 h 1242"/>
                  <a:gd name="T11" fmla="*/ 1188 w 1188"/>
                  <a:gd name="T12" fmla="*/ 1242 h 1242"/>
                </a:gdLst>
                <a:ahLst/>
                <a:cxnLst>
                  <a:cxn ang="T6">
                    <a:pos x="T0" y="T1"/>
                  </a:cxn>
                  <a:cxn ang="T7">
                    <a:pos x="T2" y="T3"/>
                  </a:cxn>
                  <a:cxn ang="T8">
                    <a:pos x="T4" y="T5"/>
                  </a:cxn>
                </a:cxnLst>
                <a:rect l="T9" t="T10" r="T11" b="T12"/>
                <a:pathLst>
                  <a:path w="1188" h="1242">
                    <a:moveTo>
                      <a:pt x="1170" y="1242"/>
                    </a:moveTo>
                    <a:cubicBezTo>
                      <a:pt x="1131" y="1119"/>
                      <a:pt x="1188" y="768"/>
                      <a:pt x="936" y="504"/>
                    </a:cubicBezTo>
                    <a:cubicBezTo>
                      <a:pt x="684" y="240"/>
                      <a:pt x="195" y="105"/>
                      <a:pt x="0" y="0"/>
                    </a:cubicBezTo>
                  </a:path>
                </a:pathLst>
              </a:custGeom>
              <a:noFill/>
              <a:ln w="19050">
                <a:solidFill>
                  <a:srgbClr val="99CC00"/>
                </a:solidFill>
                <a:rou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zh-CN" altLang="en-US" sz="1405">
                  <a:solidFill>
                    <a:schemeClr val="tx1"/>
                  </a:solidFill>
                  <a:latin typeface="微软雅黑" panose="020B0503020204020204" pitchFamily="34" charset="-122"/>
                  <a:ea typeface="微软雅黑" panose="020B0503020204020204" pitchFamily="34" charset="-122"/>
                </a:endParaRPr>
              </a:p>
            </p:txBody>
          </p:sp>
          <p:sp>
            <p:nvSpPr>
              <p:cNvPr id="32" name="Freeform 59"/>
              <p:cNvSpPr/>
              <p:nvPr/>
            </p:nvSpPr>
            <p:spPr bwMode="auto">
              <a:xfrm rot="4878744">
                <a:off x="2929" y="1821"/>
                <a:ext cx="530" cy="1096"/>
              </a:xfrm>
              <a:custGeom>
                <a:avLst/>
                <a:gdLst>
                  <a:gd name="T0" fmla="*/ 104 w 1188"/>
                  <a:gd name="T1" fmla="*/ 853 h 1242"/>
                  <a:gd name="T2" fmla="*/ 83 w 1188"/>
                  <a:gd name="T3" fmla="*/ 347 h 1242"/>
                  <a:gd name="T4" fmla="*/ 0 w 1188"/>
                  <a:gd name="T5" fmla="*/ 0 h 1242"/>
                  <a:gd name="T6" fmla="*/ 0 60000 65536"/>
                  <a:gd name="T7" fmla="*/ 0 60000 65536"/>
                  <a:gd name="T8" fmla="*/ 0 60000 65536"/>
                  <a:gd name="T9" fmla="*/ 0 w 1188"/>
                  <a:gd name="T10" fmla="*/ 0 h 1242"/>
                  <a:gd name="T11" fmla="*/ 1188 w 1188"/>
                  <a:gd name="T12" fmla="*/ 1242 h 1242"/>
                </a:gdLst>
                <a:ahLst/>
                <a:cxnLst>
                  <a:cxn ang="T6">
                    <a:pos x="T0" y="T1"/>
                  </a:cxn>
                  <a:cxn ang="T7">
                    <a:pos x="T2" y="T3"/>
                  </a:cxn>
                  <a:cxn ang="T8">
                    <a:pos x="T4" y="T5"/>
                  </a:cxn>
                </a:cxnLst>
                <a:rect l="T9" t="T10" r="T11" b="T12"/>
                <a:pathLst>
                  <a:path w="1188" h="1242">
                    <a:moveTo>
                      <a:pt x="1170" y="1242"/>
                    </a:moveTo>
                    <a:cubicBezTo>
                      <a:pt x="1131" y="1119"/>
                      <a:pt x="1188" y="768"/>
                      <a:pt x="936" y="504"/>
                    </a:cubicBezTo>
                    <a:cubicBezTo>
                      <a:pt x="684" y="240"/>
                      <a:pt x="195" y="105"/>
                      <a:pt x="0" y="0"/>
                    </a:cubicBezTo>
                  </a:path>
                </a:pathLst>
              </a:custGeom>
              <a:noFill/>
              <a:ln w="19050">
                <a:solidFill>
                  <a:srgbClr val="99CC00"/>
                </a:solidFill>
                <a:rou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zh-CN" altLang="en-US" sz="1405">
                  <a:solidFill>
                    <a:schemeClr val="tx1"/>
                  </a:solidFill>
                  <a:latin typeface="微软雅黑" panose="020B0503020204020204" pitchFamily="34" charset="-122"/>
                  <a:ea typeface="微软雅黑" panose="020B0503020204020204" pitchFamily="34" charset="-122"/>
                </a:endParaRPr>
              </a:p>
            </p:txBody>
          </p:sp>
        </p:grpSp>
        <p:sp>
          <p:nvSpPr>
            <p:cNvPr id="8" name="Oval 61"/>
            <p:cNvSpPr>
              <a:spLocks noChangeArrowheads="1"/>
            </p:cNvSpPr>
            <p:nvPr/>
          </p:nvSpPr>
          <p:spPr bwMode="auto">
            <a:xfrm>
              <a:off x="1739" y="1293"/>
              <a:ext cx="2002" cy="780"/>
            </a:xfrm>
            <a:prstGeom prst="ellipse">
              <a:avLst/>
            </a:prstGeom>
            <a:solidFill>
              <a:srgbClr val="996633"/>
            </a:solidFill>
            <a:ln w="9525">
              <a:round/>
            </a:ln>
            <a:scene3d>
              <a:camera prst="legacyPerspectiveBottom"/>
              <a:lightRig rig="legacyFlat3" dir="t"/>
            </a:scene3d>
            <a:sp3d extrusionH="121893000" prstMaterial="legacyMatte">
              <a:bevelT w="13500" h="13500" prst="angle"/>
              <a:bevelB w="13500" h="13500" prst="angle"/>
              <a:extrusionClr>
                <a:srgbClr val="996633"/>
              </a:extrusionClr>
            </a:sp3d>
          </p:spPr>
          <p:txBody>
            <a:bodyPr wrap="none" anchor="ctr">
              <a:flatTx/>
            </a:bodyPr>
            <a:lstStyle/>
            <a:p>
              <a:pPr algn="ctr"/>
              <a:endParaRPr lang="zh-CN" altLang="zh-CN" sz="1405">
                <a:solidFill>
                  <a:schemeClr val="tx1"/>
                </a:solidFill>
                <a:latin typeface="微软雅黑" panose="020B0503020204020204" pitchFamily="34" charset="-122"/>
                <a:ea typeface="微软雅黑" panose="020B0503020204020204" pitchFamily="34" charset="-122"/>
              </a:endParaRPr>
            </a:p>
          </p:txBody>
        </p:sp>
        <p:sp>
          <p:nvSpPr>
            <p:cNvPr id="9" name="Oval 62"/>
            <p:cNvSpPr>
              <a:spLocks noChangeArrowheads="1"/>
            </p:cNvSpPr>
            <p:nvPr/>
          </p:nvSpPr>
          <p:spPr bwMode="auto">
            <a:xfrm>
              <a:off x="1865" y="1383"/>
              <a:ext cx="794" cy="358"/>
            </a:xfrm>
            <a:prstGeom prst="ellipse">
              <a:avLst/>
            </a:prstGeom>
            <a:gradFill rotWithShape="1">
              <a:gsLst>
                <a:gs pos="0">
                  <a:srgbClr val="996633"/>
                </a:gs>
                <a:gs pos="100000">
                  <a:srgbClr val="472F18"/>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nchorCtr="1"/>
            <a:lstStyle/>
            <a:p>
              <a:pPr algn="ctr">
                <a:lnSpc>
                  <a:spcPct val="50000"/>
                </a:lnSpc>
                <a:spcBef>
                  <a:spcPct val="50000"/>
                </a:spcBef>
              </a:pPr>
              <a:endParaRPr lang="zh-CN" altLang="en-US" sz="1405" b="1">
                <a:solidFill>
                  <a:srgbClr val="FFFFFF"/>
                </a:solidFill>
                <a:latin typeface="微软雅黑" panose="020B0503020204020204" pitchFamily="34" charset="-122"/>
                <a:ea typeface="微软雅黑" panose="020B0503020204020204" pitchFamily="34" charset="-122"/>
              </a:endParaRPr>
            </a:p>
          </p:txBody>
        </p:sp>
        <p:sp>
          <p:nvSpPr>
            <p:cNvPr id="10" name="Oval 63"/>
            <p:cNvSpPr>
              <a:spLocks noChangeArrowheads="1"/>
            </p:cNvSpPr>
            <p:nvPr/>
          </p:nvSpPr>
          <p:spPr bwMode="auto">
            <a:xfrm>
              <a:off x="2729" y="1352"/>
              <a:ext cx="793" cy="358"/>
            </a:xfrm>
            <a:prstGeom prst="ellipse">
              <a:avLst/>
            </a:prstGeom>
            <a:gradFill rotWithShape="1">
              <a:gsLst>
                <a:gs pos="0">
                  <a:srgbClr val="996633"/>
                </a:gs>
                <a:gs pos="100000">
                  <a:srgbClr val="472F18"/>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nchorCtr="1"/>
            <a:lstStyle/>
            <a:p>
              <a:pPr algn="ctr">
                <a:lnSpc>
                  <a:spcPct val="50000"/>
                </a:lnSpc>
                <a:spcBef>
                  <a:spcPct val="50000"/>
                </a:spcBef>
              </a:pPr>
              <a:r>
                <a:rPr lang="zh-CN" altLang="en-US" sz="1405" b="1" dirty="0" smtClean="0">
                  <a:solidFill>
                    <a:srgbClr val="FFFFFF"/>
                  </a:solidFill>
                  <a:latin typeface="微软雅黑" panose="020B0503020204020204" pitchFamily="34" charset="-122"/>
                  <a:ea typeface="微软雅黑" panose="020B0503020204020204" pitchFamily="34" charset="-122"/>
                </a:rPr>
                <a:t>基础班制设置</a:t>
              </a:r>
              <a:endParaRPr lang="zh-CN" altLang="en-US" sz="1405" b="1" dirty="0">
                <a:solidFill>
                  <a:srgbClr val="FFFFFF"/>
                </a:solidFill>
                <a:latin typeface="微软雅黑" panose="020B0503020204020204" pitchFamily="34" charset="-122"/>
                <a:ea typeface="微软雅黑" panose="020B0503020204020204" pitchFamily="34" charset="-122"/>
              </a:endParaRPr>
            </a:p>
          </p:txBody>
        </p:sp>
        <p:sp>
          <p:nvSpPr>
            <p:cNvPr id="11" name="Oval 64"/>
            <p:cNvSpPr>
              <a:spLocks noChangeArrowheads="1"/>
            </p:cNvSpPr>
            <p:nvPr/>
          </p:nvSpPr>
          <p:spPr bwMode="auto">
            <a:xfrm>
              <a:off x="2338" y="1704"/>
              <a:ext cx="795" cy="359"/>
            </a:xfrm>
            <a:prstGeom prst="ellipse">
              <a:avLst/>
            </a:prstGeom>
            <a:gradFill rotWithShape="1">
              <a:gsLst>
                <a:gs pos="0">
                  <a:srgbClr val="996633"/>
                </a:gs>
                <a:gs pos="100000">
                  <a:srgbClr val="472F18"/>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nchorCtr="1"/>
            <a:lstStyle/>
            <a:p>
              <a:pPr algn="ctr">
                <a:lnSpc>
                  <a:spcPct val="50000"/>
                </a:lnSpc>
                <a:spcBef>
                  <a:spcPct val="50000"/>
                </a:spcBef>
              </a:pPr>
              <a:endParaRPr lang="zh-CN" altLang="en-US" sz="1405" b="1">
                <a:solidFill>
                  <a:srgbClr val="FFFFFF"/>
                </a:solidFill>
                <a:latin typeface="微软雅黑" panose="020B0503020204020204" pitchFamily="34" charset="-122"/>
                <a:ea typeface="微软雅黑" panose="020B0503020204020204" pitchFamily="34" charset="-122"/>
              </a:endParaRPr>
            </a:p>
          </p:txBody>
        </p:sp>
        <p:sp>
          <p:nvSpPr>
            <p:cNvPr id="12" name="WordArt 68"/>
            <p:cNvSpPr>
              <a:spLocks noChangeArrowheads="1" noChangeShapeType="1" noTextEdit="1"/>
            </p:cNvSpPr>
            <p:nvPr/>
          </p:nvSpPr>
          <p:spPr bwMode="auto">
            <a:xfrm rot="326485">
              <a:off x="364" y="1358"/>
              <a:ext cx="3974" cy="221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ArchDownPour">
                <a:avLst>
                  <a:gd name="adj1" fmla="val 1191981"/>
                  <a:gd name="adj2" fmla="val 76981"/>
                </a:avLst>
              </a:prstTxWarp>
            </a:bodyPr>
            <a:lstStyle/>
            <a:p>
              <a:pPr algn="ctr"/>
              <a:r>
                <a:rPr lang="zh-CN" altLang="en-US" sz="1405" kern="10" normalizeH="1" dirty="0" smtClean="0">
                  <a:solidFill>
                    <a:srgbClr val="2E5F7D"/>
                  </a:solidFill>
                  <a:latin typeface="微软雅黑" panose="020B0503020204020204" pitchFamily="34" charset="-122"/>
                  <a:ea typeface="微软雅黑" panose="020B0503020204020204" pitchFamily="34" charset="-122"/>
                  <a:cs typeface="+mn-ea"/>
                </a:rPr>
                <a:t>卡得考勤管理</a:t>
              </a:r>
              <a:endParaRPr lang="zh-CN" altLang="en-US" sz="1405" kern="10" normalizeH="1" dirty="0">
                <a:solidFill>
                  <a:srgbClr val="2E5F7D"/>
                </a:solidFill>
                <a:latin typeface="微软雅黑" panose="020B0503020204020204" pitchFamily="34" charset="-122"/>
                <a:ea typeface="微软雅黑" panose="020B0503020204020204" pitchFamily="34" charset="-122"/>
                <a:cs typeface="+mn-ea"/>
              </a:endParaRPr>
            </a:p>
          </p:txBody>
        </p:sp>
        <p:pic>
          <p:nvPicPr>
            <p:cNvPr id="13" name="Picture 69" descr="이슬"/>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2094193">
              <a:off x="1368" y="2145"/>
              <a:ext cx="287"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0" descr="이슬"/>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45048">
              <a:off x="1577" y="2566"/>
              <a:ext cx="185"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1" descr="이슬"/>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79585">
              <a:off x="973" y="2582"/>
              <a:ext cx="226"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4"/>
            <p:cNvSpPr txBox="1">
              <a:spLocks noChangeArrowheads="1"/>
            </p:cNvSpPr>
            <p:nvPr/>
          </p:nvSpPr>
          <p:spPr bwMode="auto">
            <a:xfrm>
              <a:off x="1854" y="1470"/>
              <a:ext cx="72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2"/>
                  </a:solidFill>
                  <a:latin typeface="Arial" panose="020B0604020202020204" pitchFamily="34" charset="0"/>
                  <a:ea typeface="宋体" panose="02010600030101010101" pitchFamily="2" charset="-122"/>
                </a:defRPr>
              </a:lvl1pPr>
              <a:lvl2pPr marL="742950" indent="-285750" eaLnBrk="0" hangingPunct="0">
                <a:defRPr>
                  <a:solidFill>
                    <a:schemeClr val="bg2"/>
                  </a:solidFill>
                  <a:latin typeface="Arial" panose="020B0604020202020204" pitchFamily="34" charset="0"/>
                  <a:ea typeface="宋体" panose="02010600030101010101" pitchFamily="2" charset="-122"/>
                </a:defRPr>
              </a:lvl2pPr>
              <a:lvl3pPr marL="1143000" indent="-228600" eaLnBrk="0" hangingPunct="0">
                <a:defRPr>
                  <a:solidFill>
                    <a:schemeClr val="bg2"/>
                  </a:solidFill>
                  <a:latin typeface="Arial" panose="020B0604020202020204" pitchFamily="34" charset="0"/>
                  <a:ea typeface="宋体" panose="02010600030101010101" pitchFamily="2" charset="-122"/>
                </a:defRPr>
              </a:lvl3pPr>
              <a:lvl4pPr marL="1600200" indent="-228600" eaLnBrk="0" hangingPunct="0">
                <a:defRPr>
                  <a:solidFill>
                    <a:schemeClr val="bg2"/>
                  </a:solidFill>
                  <a:latin typeface="Arial" panose="020B0604020202020204" pitchFamily="34" charset="0"/>
                  <a:ea typeface="宋体" panose="02010600030101010101" pitchFamily="2" charset="-122"/>
                </a:defRPr>
              </a:lvl4pPr>
              <a:lvl5pPr marL="2057400" indent="-228600" eaLnBrk="0" hangingPunct="0">
                <a:defRPr>
                  <a:solidFill>
                    <a:schemeClr val="bg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9pPr>
            </a:lstStyle>
            <a:p>
              <a:pPr eaLnBrk="1" hangingPunct="1"/>
              <a:r>
                <a:rPr lang="zh-CN" altLang="en-US" sz="1405" b="1" dirty="0" smtClean="0">
                  <a:solidFill>
                    <a:schemeClr val="bg1"/>
                  </a:solidFill>
                  <a:latin typeface="微软雅黑" panose="020B0503020204020204" pitchFamily="34" charset="-122"/>
                  <a:ea typeface="微软雅黑" panose="020B0503020204020204" pitchFamily="34" charset="-122"/>
                </a:rPr>
                <a:t>班制灵活绑定</a:t>
              </a:r>
              <a:endParaRPr lang="zh-CN" altLang="en-US" sz="1405" b="1" dirty="0">
                <a:solidFill>
                  <a:schemeClr val="bg1"/>
                </a:solidFill>
                <a:latin typeface="微软雅黑" panose="020B0503020204020204" pitchFamily="34" charset="-122"/>
                <a:ea typeface="微软雅黑" panose="020B0503020204020204" pitchFamily="34" charset="-122"/>
              </a:endParaRPr>
            </a:p>
          </p:txBody>
        </p:sp>
        <p:sp>
          <p:nvSpPr>
            <p:cNvPr id="17" name="Text Box 85"/>
            <p:cNvSpPr txBox="1">
              <a:spLocks noChangeArrowheads="1"/>
            </p:cNvSpPr>
            <p:nvPr/>
          </p:nvSpPr>
          <p:spPr bwMode="auto">
            <a:xfrm>
              <a:off x="2267" y="1768"/>
              <a:ext cx="92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2"/>
                  </a:solidFill>
                  <a:latin typeface="Arial" panose="020B0604020202020204" pitchFamily="34" charset="0"/>
                  <a:ea typeface="宋体" panose="02010600030101010101" pitchFamily="2" charset="-122"/>
                </a:defRPr>
              </a:lvl1pPr>
              <a:lvl2pPr marL="742950" indent="-285750" eaLnBrk="0" hangingPunct="0">
                <a:defRPr>
                  <a:solidFill>
                    <a:schemeClr val="bg2"/>
                  </a:solidFill>
                  <a:latin typeface="Arial" panose="020B0604020202020204" pitchFamily="34" charset="0"/>
                  <a:ea typeface="宋体" panose="02010600030101010101" pitchFamily="2" charset="-122"/>
                </a:defRPr>
              </a:lvl2pPr>
              <a:lvl3pPr marL="1143000" indent="-228600" eaLnBrk="0" hangingPunct="0">
                <a:defRPr>
                  <a:solidFill>
                    <a:schemeClr val="bg2"/>
                  </a:solidFill>
                  <a:latin typeface="Arial" panose="020B0604020202020204" pitchFamily="34" charset="0"/>
                  <a:ea typeface="宋体" panose="02010600030101010101" pitchFamily="2" charset="-122"/>
                </a:defRPr>
              </a:lvl3pPr>
              <a:lvl4pPr marL="1600200" indent="-228600" eaLnBrk="0" hangingPunct="0">
                <a:defRPr>
                  <a:solidFill>
                    <a:schemeClr val="bg2"/>
                  </a:solidFill>
                  <a:latin typeface="Arial" panose="020B0604020202020204" pitchFamily="34" charset="0"/>
                  <a:ea typeface="宋体" panose="02010600030101010101" pitchFamily="2" charset="-122"/>
                </a:defRPr>
              </a:lvl4pPr>
              <a:lvl5pPr marL="2057400" indent="-228600" eaLnBrk="0" hangingPunct="0">
                <a:defRPr>
                  <a:solidFill>
                    <a:schemeClr val="bg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9pPr>
            </a:lstStyle>
            <a:p>
              <a:pPr algn="ctr" eaLnBrk="1" hangingPunct="1"/>
              <a:r>
                <a:rPr lang="zh-CN" altLang="en-US" sz="1405" b="1" dirty="0">
                  <a:solidFill>
                    <a:schemeClr val="bg1"/>
                  </a:solidFill>
                  <a:latin typeface="微软雅黑" panose="020B0503020204020204" pitchFamily="34" charset="-122"/>
                  <a:ea typeface="微软雅黑" panose="020B0503020204020204" pitchFamily="34" charset="-122"/>
                </a:rPr>
                <a:t>考勤记录</a:t>
              </a:r>
              <a:r>
                <a:rPr lang="zh-CN" altLang="en-US" sz="1405" b="1" dirty="0" smtClean="0">
                  <a:solidFill>
                    <a:schemeClr val="bg1"/>
                  </a:solidFill>
                  <a:latin typeface="微软雅黑" panose="020B0503020204020204" pitchFamily="34" charset="-122"/>
                  <a:ea typeface="微软雅黑" panose="020B0503020204020204" pitchFamily="34" charset="-122"/>
                </a:rPr>
                <a:t>自动匹配</a:t>
              </a:r>
              <a:endParaRPr lang="zh-CN" altLang="en-US" sz="1405" b="1" dirty="0">
                <a:solidFill>
                  <a:schemeClr val="bg1"/>
                </a:solidFill>
                <a:latin typeface="微软雅黑" panose="020B0503020204020204" pitchFamily="34" charset="-122"/>
                <a:ea typeface="微软雅黑" panose="020B0503020204020204" pitchFamily="34" charset="-122"/>
              </a:endParaRPr>
            </a:p>
          </p:txBody>
        </p:sp>
        <p:sp>
          <p:nvSpPr>
            <p:cNvPr id="18" name="Text Box 86"/>
            <p:cNvSpPr txBox="1">
              <a:spLocks noChangeArrowheads="1"/>
            </p:cNvSpPr>
            <p:nvPr/>
          </p:nvSpPr>
          <p:spPr bwMode="auto">
            <a:xfrm>
              <a:off x="2774" y="1462"/>
              <a:ext cx="17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2"/>
                  </a:solidFill>
                  <a:latin typeface="Arial" panose="020B0604020202020204" pitchFamily="34" charset="0"/>
                  <a:ea typeface="宋体" panose="02010600030101010101" pitchFamily="2" charset="-122"/>
                </a:defRPr>
              </a:lvl1pPr>
              <a:lvl2pPr marL="742950" indent="-285750" eaLnBrk="0" hangingPunct="0">
                <a:defRPr>
                  <a:solidFill>
                    <a:schemeClr val="bg2"/>
                  </a:solidFill>
                  <a:latin typeface="Arial" panose="020B0604020202020204" pitchFamily="34" charset="0"/>
                  <a:ea typeface="宋体" panose="02010600030101010101" pitchFamily="2" charset="-122"/>
                </a:defRPr>
              </a:lvl2pPr>
              <a:lvl3pPr marL="1143000" indent="-228600" eaLnBrk="0" hangingPunct="0">
                <a:defRPr>
                  <a:solidFill>
                    <a:schemeClr val="bg2"/>
                  </a:solidFill>
                  <a:latin typeface="Arial" panose="020B0604020202020204" pitchFamily="34" charset="0"/>
                  <a:ea typeface="宋体" panose="02010600030101010101" pitchFamily="2" charset="-122"/>
                </a:defRPr>
              </a:lvl3pPr>
              <a:lvl4pPr marL="1600200" indent="-228600" eaLnBrk="0" hangingPunct="0">
                <a:defRPr>
                  <a:solidFill>
                    <a:schemeClr val="bg2"/>
                  </a:solidFill>
                  <a:latin typeface="Arial" panose="020B0604020202020204" pitchFamily="34" charset="0"/>
                  <a:ea typeface="宋体" panose="02010600030101010101" pitchFamily="2" charset="-122"/>
                </a:defRPr>
              </a:lvl4pPr>
              <a:lvl5pPr marL="2057400" indent="-228600" eaLnBrk="0" hangingPunct="0">
                <a:defRPr>
                  <a:solidFill>
                    <a:schemeClr val="bg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9pPr>
            </a:lstStyle>
            <a:p>
              <a:pPr eaLnBrk="1" hangingPunct="1"/>
              <a:endParaRPr lang="zh-CN" altLang="en-US" sz="1405" b="1">
                <a:solidFill>
                  <a:schemeClr val="bg1"/>
                </a:solidFill>
                <a:latin typeface="微软雅黑" panose="020B0503020204020204" pitchFamily="34" charset="-122"/>
                <a:ea typeface="微软雅黑" panose="020B0503020204020204" pitchFamily="34" charset="-122"/>
              </a:endParaRPr>
            </a:p>
          </p:txBody>
        </p:sp>
      </p:grpSp>
      <p:sp>
        <p:nvSpPr>
          <p:cNvPr id="33" name="Line 73"/>
          <p:cNvSpPr>
            <a:spLocks noChangeShapeType="1"/>
          </p:cNvSpPr>
          <p:nvPr/>
        </p:nvSpPr>
        <p:spPr bwMode="auto">
          <a:xfrm flipH="1" flipV="1">
            <a:off x="5568425" y="3629862"/>
            <a:ext cx="1661114" cy="952674"/>
          </a:xfrm>
          <a:prstGeom prst="line">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wrap="none" anchor="ctr"/>
          <a:lstStyle/>
          <a:p>
            <a:endParaRPr lang="zh-CN" altLang="en-US" sz="1405">
              <a:latin typeface="微软雅黑" panose="020B0503020204020204" pitchFamily="34" charset="-122"/>
              <a:ea typeface="微软雅黑" panose="020B0503020204020204" pitchFamily="34" charset="-122"/>
            </a:endParaRPr>
          </a:p>
        </p:txBody>
      </p:sp>
      <p:sp>
        <p:nvSpPr>
          <p:cNvPr id="34" name="Rectangle 75"/>
          <p:cNvSpPr>
            <a:spLocks noChangeArrowheads="1"/>
          </p:cNvSpPr>
          <p:nvPr/>
        </p:nvSpPr>
        <p:spPr bwMode="auto">
          <a:xfrm>
            <a:off x="361712" y="2092046"/>
            <a:ext cx="2762505" cy="611505"/>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nSpc>
                <a:spcPct val="120000"/>
              </a:lnSpc>
            </a:pPr>
            <a:r>
              <a:rPr lang="zh-CN" altLang="en-US" sz="1405" b="1" dirty="0" smtClean="0">
                <a:solidFill>
                  <a:schemeClr val="bg1"/>
                </a:solidFill>
                <a:latin typeface="微软雅黑" panose="020B0503020204020204" pitchFamily="34" charset="-122"/>
                <a:ea typeface="微软雅黑" panose="020B0503020204020204" pitchFamily="34" charset="-122"/>
              </a:rPr>
              <a:t>不同教职工定义</a:t>
            </a:r>
            <a:r>
              <a:rPr lang="zh-CN" altLang="en-US" sz="1405" b="1" dirty="0">
                <a:solidFill>
                  <a:schemeClr val="bg1"/>
                </a:solidFill>
                <a:latin typeface="微软雅黑" panose="020B0503020204020204" pitchFamily="34" charset="-122"/>
                <a:ea typeface="微软雅黑" panose="020B0503020204020204" pitchFamily="34" charset="-122"/>
              </a:rPr>
              <a:t>不同</a:t>
            </a:r>
            <a:r>
              <a:rPr lang="zh-CN" altLang="en-US" sz="1405" b="1" dirty="0" smtClean="0">
                <a:solidFill>
                  <a:schemeClr val="bg1"/>
                </a:solidFill>
                <a:latin typeface="微软雅黑" panose="020B0503020204020204" pitchFamily="34" charset="-122"/>
                <a:ea typeface="微软雅黑" panose="020B0503020204020204" pitchFamily="34" charset="-122"/>
              </a:rPr>
              <a:t>的班制信息</a:t>
            </a:r>
            <a:endParaRPr lang="en-US" altLang="zh-CN" sz="1405" b="1" dirty="0" smtClean="0">
              <a:solidFill>
                <a:schemeClr val="bg1"/>
              </a:solidFill>
              <a:latin typeface="微软雅黑" panose="020B0503020204020204" pitchFamily="34" charset="-122"/>
              <a:ea typeface="微软雅黑" panose="020B0503020204020204" pitchFamily="34" charset="-122"/>
            </a:endParaRPr>
          </a:p>
          <a:p>
            <a:pPr>
              <a:lnSpc>
                <a:spcPct val="120000"/>
              </a:lnSpc>
            </a:pPr>
            <a:r>
              <a:rPr lang="zh-CN" altLang="en-US" sz="1405" b="1" dirty="0" smtClean="0">
                <a:solidFill>
                  <a:schemeClr val="bg1"/>
                </a:solidFill>
                <a:latin typeface="微软雅黑" panose="020B0503020204020204" pitchFamily="34" charset="-122"/>
                <a:ea typeface="微软雅黑" panose="020B0503020204020204" pitchFamily="34" charset="-122"/>
              </a:rPr>
              <a:t>，通过部门和身份对班制设置</a:t>
            </a:r>
            <a:endParaRPr lang="zh-CN" altLang="en-US" sz="1405" b="1" dirty="0">
              <a:solidFill>
                <a:schemeClr val="bg1"/>
              </a:solidFill>
              <a:latin typeface="微软雅黑" panose="020B0503020204020204" pitchFamily="34" charset="-122"/>
              <a:ea typeface="微软雅黑" panose="020B0503020204020204" pitchFamily="34" charset="-122"/>
            </a:endParaRPr>
          </a:p>
        </p:txBody>
      </p:sp>
      <p:sp>
        <p:nvSpPr>
          <p:cNvPr id="35" name="Line 74"/>
          <p:cNvSpPr>
            <a:spLocks noChangeShapeType="1"/>
          </p:cNvSpPr>
          <p:nvPr/>
        </p:nvSpPr>
        <p:spPr bwMode="auto">
          <a:xfrm>
            <a:off x="3022438" y="2333087"/>
            <a:ext cx="700185" cy="252751"/>
          </a:xfrm>
          <a:prstGeom prst="line">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wrap="none" anchor="ctr"/>
          <a:lstStyle/>
          <a:p>
            <a:endParaRPr lang="zh-CN" altLang="en-US" sz="1405">
              <a:latin typeface="微软雅黑" panose="020B0503020204020204" pitchFamily="34" charset="-122"/>
              <a:ea typeface="微软雅黑" panose="020B0503020204020204" pitchFamily="34" charset="-122"/>
            </a:endParaRPr>
          </a:p>
        </p:txBody>
      </p:sp>
      <p:sp>
        <p:nvSpPr>
          <p:cNvPr id="36" name="矩形 35"/>
          <p:cNvSpPr>
            <a:spLocks noChangeArrowheads="1"/>
          </p:cNvSpPr>
          <p:nvPr/>
        </p:nvSpPr>
        <p:spPr bwMode="auto">
          <a:xfrm>
            <a:off x="6583795" y="4403170"/>
            <a:ext cx="3379687" cy="95821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zh-CN" altLang="en-US" sz="1405" b="1" dirty="0" smtClean="0">
                <a:solidFill>
                  <a:schemeClr val="bg1"/>
                </a:solidFill>
                <a:latin typeface="微软雅黑" panose="020B0503020204020204" pitchFamily="34" charset="-122"/>
                <a:ea typeface="微软雅黑" panose="020B0503020204020204" pitchFamily="34" charset="-122"/>
              </a:rPr>
              <a:t>考勤记录会根据实际出勤情况、请假情况及串班加班申请情况，进行自动匹配最合理的班制，免去人事员重复频繁的更改班制的辛苦</a:t>
            </a:r>
            <a:endParaRPr lang="zh-CN" altLang="en-US" sz="1405" b="1" dirty="0">
              <a:solidFill>
                <a:schemeClr val="bg1"/>
              </a:solidFill>
              <a:latin typeface="微软雅黑" panose="020B0503020204020204" pitchFamily="34" charset="-122"/>
              <a:ea typeface="微软雅黑" panose="020B0503020204020204" pitchFamily="34" charset="-122"/>
            </a:endParaRPr>
          </a:p>
        </p:txBody>
      </p:sp>
      <p:sp>
        <p:nvSpPr>
          <p:cNvPr id="37" name="Line 67"/>
          <p:cNvSpPr>
            <a:spLocks noChangeShapeType="1"/>
          </p:cNvSpPr>
          <p:nvPr/>
        </p:nvSpPr>
        <p:spPr bwMode="auto">
          <a:xfrm flipH="1">
            <a:off x="6243385" y="2300451"/>
            <a:ext cx="986153" cy="361581"/>
          </a:xfrm>
          <a:prstGeom prst="line">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wrap="none" anchor="ctr"/>
          <a:lstStyle/>
          <a:p>
            <a:endParaRPr lang="zh-CN" altLang="en-US" sz="1405">
              <a:latin typeface="微软雅黑" panose="020B0503020204020204" pitchFamily="34" charset="-122"/>
              <a:ea typeface="微软雅黑" panose="020B0503020204020204" pitchFamily="34" charset="-122"/>
            </a:endParaRPr>
          </a:p>
        </p:txBody>
      </p:sp>
      <p:sp>
        <p:nvSpPr>
          <p:cNvPr id="38" name="TextBox 37"/>
          <p:cNvSpPr txBox="1">
            <a:spLocks noChangeArrowheads="1"/>
          </p:cNvSpPr>
          <p:nvPr/>
        </p:nvSpPr>
        <p:spPr bwMode="auto">
          <a:xfrm>
            <a:off x="268401" y="1558290"/>
            <a:ext cx="5138307" cy="63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bg2"/>
                </a:solidFill>
                <a:latin typeface="Arial" panose="020B0604020202020204" pitchFamily="34" charset="0"/>
                <a:ea typeface="宋体" panose="02010600030101010101" pitchFamily="2" charset="-122"/>
              </a:defRPr>
            </a:lvl1pPr>
            <a:lvl2pPr marL="742950" indent="-285750" eaLnBrk="0" hangingPunct="0">
              <a:defRPr>
                <a:solidFill>
                  <a:schemeClr val="bg2"/>
                </a:solidFill>
                <a:latin typeface="Arial" panose="020B0604020202020204" pitchFamily="34" charset="0"/>
                <a:ea typeface="宋体" panose="02010600030101010101" pitchFamily="2" charset="-122"/>
              </a:defRPr>
            </a:lvl2pPr>
            <a:lvl3pPr marL="1143000" indent="-228600" eaLnBrk="0" hangingPunct="0">
              <a:defRPr>
                <a:solidFill>
                  <a:schemeClr val="bg2"/>
                </a:solidFill>
                <a:latin typeface="Arial" panose="020B0604020202020204" pitchFamily="34" charset="0"/>
                <a:ea typeface="宋体" panose="02010600030101010101" pitchFamily="2" charset="-122"/>
              </a:defRPr>
            </a:lvl3pPr>
            <a:lvl4pPr marL="1600200" indent="-228600" eaLnBrk="0" hangingPunct="0">
              <a:defRPr>
                <a:solidFill>
                  <a:schemeClr val="bg2"/>
                </a:solidFill>
                <a:latin typeface="Arial" panose="020B0604020202020204" pitchFamily="34" charset="0"/>
                <a:ea typeface="宋体" panose="02010600030101010101" pitchFamily="2" charset="-122"/>
              </a:defRPr>
            </a:lvl4pPr>
            <a:lvl5pPr marL="2057400" indent="-228600" eaLnBrk="0" hangingPunct="0">
              <a:defRPr>
                <a:solidFill>
                  <a:schemeClr val="bg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9pPr>
          </a:lstStyle>
          <a:p>
            <a:r>
              <a:rPr lang="zh-CN" altLang="en-US" sz="1755" dirty="0" smtClean="0">
                <a:solidFill>
                  <a:schemeClr val="tx1"/>
                </a:solidFill>
                <a:latin typeface="微软雅黑" panose="020B0503020204020204" pitchFamily="34" charset="-122"/>
                <a:ea typeface="微软雅黑" panose="020B0503020204020204" pitchFamily="34" charset="-122"/>
              </a:rPr>
              <a:t>模糊排班机制</a:t>
            </a:r>
            <a:r>
              <a:rPr lang="en-US" altLang="zh-CN" sz="1755" dirty="0" smtClean="0">
                <a:solidFill>
                  <a:schemeClr val="tx1"/>
                </a:solidFill>
                <a:latin typeface="微软雅黑" panose="020B0503020204020204" pitchFamily="34" charset="-122"/>
                <a:ea typeface="微软雅黑" panose="020B0503020204020204" pitchFamily="34" charset="-122"/>
              </a:rPr>
              <a:t>……</a:t>
            </a:r>
            <a:endParaRPr lang="zh-CN" altLang="en-US" sz="1755" dirty="0">
              <a:solidFill>
                <a:schemeClr val="tx1"/>
              </a:solidFill>
              <a:latin typeface="微软雅黑" panose="020B0503020204020204" pitchFamily="34" charset="-122"/>
              <a:ea typeface="微软雅黑" panose="020B0503020204020204" pitchFamily="34" charset="-122"/>
            </a:endParaRPr>
          </a:p>
          <a:p>
            <a:endParaRPr lang="zh-CN" altLang="en-US" sz="1755" dirty="0">
              <a:latin typeface="微软雅黑" panose="020B0503020204020204" pitchFamily="34" charset="-122"/>
              <a:ea typeface="微软雅黑" panose="020B0503020204020204" pitchFamily="34" charset="-122"/>
            </a:endParaRPr>
          </a:p>
        </p:txBody>
      </p:sp>
      <p:grpSp>
        <p:nvGrpSpPr>
          <p:cNvPr id="48" name="组合 47"/>
          <p:cNvGrpSpPr/>
          <p:nvPr/>
        </p:nvGrpSpPr>
        <p:grpSpPr>
          <a:xfrm rot="0">
            <a:off x="250222" y="605813"/>
            <a:ext cx="10080000" cy="417928"/>
            <a:chOff x="214282" y="142856"/>
            <a:chExt cx="7598078" cy="357190"/>
          </a:xfrm>
        </p:grpSpPr>
        <p:sp>
          <p:nvSpPr>
            <p:cNvPr id="51" name="TextBox 50"/>
            <p:cNvSpPr txBox="1"/>
            <p:nvPr/>
          </p:nvSpPr>
          <p:spPr>
            <a:xfrm>
              <a:off x="571471" y="142856"/>
              <a:ext cx="3847979"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WEB</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考勤系统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功能介绍</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52" name="矩形 51"/>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3" name="矩形 52"/>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54" name="直接连接符 53"/>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629516" y="1470127"/>
            <a:ext cx="525594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bg2"/>
                </a:solidFill>
                <a:latin typeface="Arial" panose="020B0604020202020204" pitchFamily="34" charset="0"/>
                <a:ea typeface="宋体" panose="02010600030101010101" pitchFamily="2" charset="-122"/>
              </a:defRPr>
            </a:lvl1pPr>
            <a:lvl2pPr marL="742950" indent="-285750" eaLnBrk="0" hangingPunct="0">
              <a:defRPr>
                <a:solidFill>
                  <a:schemeClr val="bg2"/>
                </a:solidFill>
                <a:latin typeface="Arial" panose="020B0604020202020204" pitchFamily="34" charset="0"/>
                <a:ea typeface="宋体" panose="02010600030101010101" pitchFamily="2" charset="-122"/>
              </a:defRPr>
            </a:lvl2pPr>
            <a:lvl3pPr marL="1143000" indent="-228600" eaLnBrk="0" hangingPunct="0">
              <a:defRPr>
                <a:solidFill>
                  <a:schemeClr val="bg2"/>
                </a:solidFill>
                <a:latin typeface="Arial" panose="020B0604020202020204" pitchFamily="34" charset="0"/>
                <a:ea typeface="宋体" panose="02010600030101010101" pitchFamily="2" charset="-122"/>
              </a:defRPr>
            </a:lvl3pPr>
            <a:lvl4pPr marL="1600200" indent="-228600" eaLnBrk="0" hangingPunct="0">
              <a:defRPr>
                <a:solidFill>
                  <a:schemeClr val="bg2"/>
                </a:solidFill>
                <a:latin typeface="Arial" panose="020B0604020202020204" pitchFamily="34" charset="0"/>
                <a:ea typeface="宋体" panose="02010600030101010101" pitchFamily="2" charset="-122"/>
              </a:defRPr>
            </a:lvl4pPr>
            <a:lvl5pPr marL="2057400" indent="-228600" eaLnBrk="0" hangingPunct="0">
              <a:defRPr>
                <a:solidFill>
                  <a:schemeClr val="bg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9pPr>
          </a:lstStyle>
          <a:p>
            <a:r>
              <a:rPr lang="zh-CN" altLang="en-US" sz="2105" dirty="0">
                <a:solidFill>
                  <a:schemeClr val="tx1"/>
                </a:solidFill>
                <a:latin typeface="微软雅黑" panose="020B0503020204020204" pitchFamily="34" charset="-122"/>
                <a:ea typeface="微软雅黑" panose="020B0503020204020204" pitchFamily="34" charset="-122"/>
              </a:rPr>
              <a:t>请假单</a:t>
            </a:r>
            <a:r>
              <a:rPr lang="en-US" altLang="zh-CN" sz="2105" dirty="0">
                <a:solidFill>
                  <a:schemeClr val="tx1"/>
                </a:solidFill>
                <a:latin typeface="微软雅黑" panose="020B0503020204020204" pitchFamily="34" charset="-122"/>
                <a:ea typeface="微软雅黑" panose="020B0503020204020204" pitchFamily="34" charset="-122"/>
              </a:rPr>
              <a:t>/</a:t>
            </a:r>
            <a:r>
              <a:rPr lang="zh-CN" altLang="en-US" sz="2105" dirty="0">
                <a:solidFill>
                  <a:schemeClr val="tx1"/>
                </a:solidFill>
                <a:latin typeface="微软雅黑" panose="020B0503020204020204" pitchFamily="34" charset="-122"/>
                <a:ea typeface="微软雅黑" panose="020B0503020204020204" pitchFamily="34" charset="-122"/>
              </a:rPr>
              <a:t>加班单多级审批</a:t>
            </a:r>
            <a:r>
              <a:rPr lang="en-US" altLang="zh-CN" sz="2105" dirty="0">
                <a:solidFill>
                  <a:schemeClr val="tx1"/>
                </a:solidFill>
                <a:latin typeface="微软雅黑" panose="020B0503020204020204" pitchFamily="34" charset="-122"/>
                <a:ea typeface="微软雅黑" panose="020B0503020204020204" pitchFamily="34" charset="-122"/>
              </a:rPr>
              <a:t>……</a:t>
            </a:r>
            <a:endParaRPr lang="zh-CN" altLang="en-US" sz="2105" dirty="0">
              <a:solidFill>
                <a:schemeClr val="tx1"/>
              </a:solidFill>
              <a:latin typeface="微软雅黑" panose="020B0503020204020204" pitchFamily="34" charset="-122"/>
              <a:ea typeface="微软雅黑" panose="020B0503020204020204" pitchFamily="34" charset="-122"/>
            </a:endParaRPr>
          </a:p>
          <a:p>
            <a:endParaRPr lang="zh-CN" altLang="en-US" sz="2105" dirty="0">
              <a:latin typeface="微软雅黑" panose="020B0503020204020204" pitchFamily="34" charset="-122"/>
              <a:ea typeface="微软雅黑" panose="020B0503020204020204" pitchFamily="34" charset="-122"/>
            </a:endParaRPr>
          </a:p>
        </p:txBody>
      </p:sp>
      <p:sp>
        <p:nvSpPr>
          <p:cNvPr id="3" name="Freeform 6"/>
          <p:cNvSpPr/>
          <p:nvPr/>
        </p:nvSpPr>
        <p:spPr bwMode="gray">
          <a:xfrm rot="-6881602">
            <a:off x="5724195" y="2280608"/>
            <a:ext cx="119336" cy="1225378"/>
          </a:xfrm>
          <a:custGeom>
            <a:avLst/>
            <a:gdLst>
              <a:gd name="T0" fmla="*/ 0 w 291"/>
              <a:gd name="T1" fmla="*/ 0 h 1199"/>
              <a:gd name="T2" fmla="*/ 2147483647 w 291"/>
              <a:gd name="T3" fmla="*/ 0 h 1199"/>
              <a:gd name="T4" fmla="*/ 2147483647 w 291"/>
              <a:gd name="T5" fmla="*/ 2147483647 h 1199"/>
              <a:gd name="T6" fmla="*/ 2147483647 w 291"/>
              <a:gd name="T7" fmla="*/ 2147483647 h 1199"/>
              <a:gd name="T8" fmla="*/ 0 w 291"/>
              <a:gd name="T9" fmla="*/ 0 h 1199"/>
              <a:gd name="T10" fmla="*/ 0 60000 65536"/>
              <a:gd name="T11" fmla="*/ 0 60000 65536"/>
              <a:gd name="T12" fmla="*/ 0 60000 65536"/>
              <a:gd name="T13" fmla="*/ 0 60000 65536"/>
              <a:gd name="T14" fmla="*/ 0 60000 65536"/>
              <a:gd name="T15" fmla="*/ 0 w 291"/>
              <a:gd name="T16" fmla="*/ 0 h 1199"/>
              <a:gd name="T17" fmla="*/ 291 w 291"/>
              <a:gd name="T18" fmla="*/ 1199 h 1199"/>
            </a:gdLst>
            <a:ahLst/>
            <a:cxnLst>
              <a:cxn ang="T10">
                <a:pos x="T0" y="T1"/>
              </a:cxn>
              <a:cxn ang="T11">
                <a:pos x="T2" y="T3"/>
              </a:cxn>
              <a:cxn ang="T12">
                <a:pos x="T4" y="T5"/>
              </a:cxn>
              <a:cxn ang="T13">
                <a:pos x="T6" y="T7"/>
              </a:cxn>
              <a:cxn ang="T14">
                <a:pos x="T8" y="T9"/>
              </a:cxn>
            </a:cxnLst>
            <a:rect l="T15" t="T16" r="T17" b="T18"/>
            <a:pathLst>
              <a:path w="291" h="1199">
                <a:moveTo>
                  <a:pt x="0" y="0"/>
                </a:moveTo>
                <a:lnTo>
                  <a:pt x="291" y="0"/>
                </a:lnTo>
                <a:lnTo>
                  <a:pt x="180" y="1199"/>
                </a:lnTo>
                <a:lnTo>
                  <a:pt x="81" y="1193"/>
                </a:lnTo>
                <a:lnTo>
                  <a:pt x="0" y="0"/>
                </a:lnTo>
                <a:close/>
              </a:path>
            </a:pathLst>
          </a:custGeom>
          <a:gradFill rotWithShape="1">
            <a:gsLst>
              <a:gs pos="0">
                <a:srgbClr val="506F8B"/>
              </a:gs>
              <a:gs pos="50000">
                <a:srgbClr val="6E99C0"/>
              </a:gs>
              <a:gs pos="100000">
                <a:srgbClr val="506F8B"/>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0" hangingPunct="0"/>
            <a:endParaRPr lang="zh-CN" altLang="en-US" sz="2105">
              <a:latin typeface="微软雅黑" panose="020B0503020204020204" pitchFamily="34" charset="-122"/>
              <a:ea typeface="微软雅黑" panose="020B0503020204020204" pitchFamily="34" charset="-122"/>
            </a:endParaRPr>
          </a:p>
        </p:txBody>
      </p:sp>
      <p:sp>
        <p:nvSpPr>
          <p:cNvPr id="4" name="Freeform 7"/>
          <p:cNvSpPr/>
          <p:nvPr/>
        </p:nvSpPr>
        <p:spPr bwMode="gray">
          <a:xfrm rot="-8595127">
            <a:off x="2421232" y="4048307"/>
            <a:ext cx="217291" cy="1397745"/>
          </a:xfrm>
          <a:custGeom>
            <a:avLst/>
            <a:gdLst>
              <a:gd name="T0" fmla="*/ 0 w 291"/>
              <a:gd name="T1" fmla="*/ 0 h 1199"/>
              <a:gd name="T2" fmla="*/ 2147483647 w 291"/>
              <a:gd name="T3" fmla="*/ 0 h 1199"/>
              <a:gd name="T4" fmla="*/ 2147483647 w 291"/>
              <a:gd name="T5" fmla="*/ 2147483647 h 1199"/>
              <a:gd name="T6" fmla="*/ 2147483647 w 291"/>
              <a:gd name="T7" fmla="*/ 2147483647 h 1199"/>
              <a:gd name="T8" fmla="*/ 0 w 291"/>
              <a:gd name="T9" fmla="*/ 0 h 1199"/>
              <a:gd name="T10" fmla="*/ 0 60000 65536"/>
              <a:gd name="T11" fmla="*/ 0 60000 65536"/>
              <a:gd name="T12" fmla="*/ 0 60000 65536"/>
              <a:gd name="T13" fmla="*/ 0 60000 65536"/>
              <a:gd name="T14" fmla="*/ 0 60000 65536"/>
              <a:gd name="T15" fmla="*/ 0 w 291"/>
              <a:gd name="T16" fmla="*/ 0 h 1199"/>
              <a:gd name="T17" fmla="*/ 291 w 291"/>
              <a:gd name="T18" fmla="*/ 1199 h 1199"/>
            </a:gdLst>
            <a:ahLst/>
            <a:cxnLst>
              <a:cxn ang="T10">
                <a:pos x="T0" y="T1"/>
              </a:cxn>
              <a:cxn ang="T11">
                <a:pos x="T2" y="T3"/>
              </a:cxn>
              <a:cxn ang="T12">
                <a:pos x="T4" y="T5"/>
              </a:cxn>
              <a:cxn ang="T13">
                <a:pos x="T6" y="T7"/>
              </a:cxn>
              <a:cxn ang="T14">
                <a:pos x="T8" y="T9"/>
              </a:cxn>
            </a:cxnLst>
            <a:rect l="T15" t="T16" r="T17" b="T18"/>
            <a:pathLst>
              <a:path w="291" h="1199">
                <a:moveTo>
                  <a:pt x="0" y="0"/>
                </a:moveTo>
                <a:lnTo>
                  <a:pt x="291" y="0"/>
                </a:lnTo>
                <a:lnTo>
                  <a:pt x="180" y="1199"/>
                </a:lnTo>
                <a:lnTo>
                  <a:pt x="81" y="1193"/>
                </a:lnTo>
                <a:lnTo>
                  <a:pt x="0" y="0"/>
                </a:lnTo>
                <a:close/>
              </a:path>
            </a:pathLst>
          </a:custGeom>
          <a:gradFill rotWithShape="1">
            <a:gsLst>
              <a:gs pos="0">
                <a:srgbClr val="506F8B"/>
              </a:gs>
              <a:gs pos="50000">
                <a:srgbClr val="6E99C0"/>
              </a:gs>
              <a:gs pos="100000">
                <a:srgbClr val="506F8B"/>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0" hangingPunct="0"/>
            <a:endParaRPr lang="zh-CN" altLang="en-US" sz="2105">
              <a:latin typeface="微软雅黑" panose="020B0503020204020204" pitchFamily="34" charset="-122"/>
              <a:ea typeface="微软雅黑" panose="020B0503020204020204" pitchFamily="34" charset="-122"/>
            </a:endParaRPr>
          </a:p>
        </p:txBody>
      </p:sp>
      <p:grpSp>
        <p:nvGrpSpPr>
          <p:cNvPr id="5" name="Group 8"/>
          <p:cNvGrpSpPr/>
          <p:nvPr/>
        </p:nvGrpSpPr>
        <p:grpSpPr bwMode="auto">
          <a:xfrm>
            <a:off x="766742" y="2674744"/>
            <a:ext cx="2552275" cy="845502"/>
            <a:chOff x="503" y="1538"/>
            <a:chExt cx="1433" cy="666"/>
          </a:xfrm>
        </p:grpSpPr>
        <p:sp>
          <p:nvSpPr>
            <p:cNvPr id="6" name="Line 9"/>
            <p:cNvSpPr>
              <a:spLocks noChangeShapeType="1"/>
            </p:cNvSpPr>
            <p:nvPr/>
          </p:nvSpPr>
          <p:spPr bwMode="gray">
            <a:xfrm>
              <a:off x="503" y="1541"/>
              <a:ext cx="0" cy="503"/>
            </a:xfrm>
            <a:prstGeom prst="line">
              <a:avLst/>
            </a:prstGeom>
            <a:noFill/>
            <a:ln w="28575">
              <a:solidFill>
                <a:srgbClr val="FF6600"/>
              </a:solidFill>
              <a:round/>
            </a:ln>
            <a:extLst>
              <a:ext uri="{909E8E84-426E-40DD-AFC4-6F175D3DCCD1}">
                <a14:hiddenFill xmlns:a14="http://schemas.microsoft.com/office/drawing/2010/main">
                  <a:noFill/>
                </a14:hiddenFill>
              </a:ext>
            </a:extLst>
          </p:spPr>
          <p:txBody>
            <a:bodyPr wrap="none" anchor="ctr"/>
            <a:lstStyle/>
            <a:p>
              <a:endParaRPr lang="zh-CN" altLang="en-US" sz="2105">
                <a:latin typeface="微软雅黑" panose="020B0503020204020204" pitchFamily="34" charset="-122"/>
                <a:ea typeface="微软雅黑" panose="020B0503020204020204" pitchFamily="34" charset="-122"/>
              </a:endParaRPr>
            </a:p>
          </p:txBody>
        </p:sp>
        <p:sp>
          <p:nvSpPr>
            <p:cNvPr id="7" name="Rectangle 10"/>
            <p:cNvSpPr>
              <a:spLocks noChangeArrowheads="1"/>
            </p:cNvSpPr>
            <p:nvPr/>
          </p:nvSpPr>
          <p:spPr bwMode="gray">
            <a:xfrm>
              <a:off x="539" y="1538"/>
              <a:ext cx="1397"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110000"/>
                </a:lnSpc>
              </a:pPr>
              <a:r>
                <a:rPr lang="zh-CN" altLang="en-US" sz="1405" dirty="0">
                  <a:solidFill>
                    <a:schemeClr val="tx2"/>
                  </a:solidFill>
                  <a:latin typeface="微软雅黑" panose="020B0503020204020204" pitchFamily="34" charset="-122"/>
                  <a:ea typeface="微软雅黑" panose="020B0503020204020204" pitchFamily="34" charset="-122"/>
                </a:rPr>
                <a:t>在线审批功能，</a:t>
              </a:r>
              <a:r>
                <a:rPr lang="zh-CN" altLang="en-US" sz="1405" dirty="0" smtClean="0">
                  <a:solidFill>
                    <a:schemeClr val="tx2"/>
                  </a:solidFill>
                  <a:latin typeface="微软雅黑" panose="020B0503020204020204" pitchFamily="34" charset="-122"/>
                  <a:ea typeface="微软雅黑" panose="020B0503020204020204" pitchFamily="34" charset="-122"/>
                </a:rPr>
                <a:t>是校园考勤管理走向</a:t>
              </a:r>
              <a:r>
                <a:rPr lang="zh-CN" altLang="en-US" sz="1405" dirty="0">
                  <a:solidFill>
                    <a:schemeClr val="tx2"/>
                  </a:solidFill>
                  <a:latin typeface="微软雅黑" panose="020B0503020204020204" pitchFamily="34" charset="-122"/>
                  <a:ea typeface="微软雅黑" panose="020B0503020204020204" pitchFamily="34" charset="-122"/>
                </a:rPr>
                <a:t>信息管理模式的重要体现</a:t>
              </a:r>
              <a:r>
                <a:rPr lang="zh-CN" altLang="en-US" sz="1635" dirty="0">
                  <a:solidFill>
                    <a:schemeClr val="tx2"/>
                  </a:solidFill>
                  <a:latin typeface="微软雅黑" panose="020B0503020204020204" pitchFamily="34" charset="-122"/>
                  <a:ea typeface="微软雅黑" panose="020B0503020204020204" pitchFamily="34" charset="-122"/>
                </a:rPr>
                <a:t>。</a:t>
              </a:r>
              <a:endParaRPr lang="zh-CN" altLang="en-US" sz="1635" dirty="0">
                <a:solidFill>
                  <a:schemeClr val="tx2"/>
                </a:solidFill>
                <a:latin typeface="微软雅黑" panose="020B0503020204020204" pitchFamily="34" charset="-122"/>
                <a:ea typeface="微软雅黑" panose="020B0503020204020204" pitchFamily="34" charset="-122"/>
              </a:endParaRPr>
            </a:p>
          </p:txBody>
        </p:sp>
      </p:grpSp>
      <p:grpSp>
        <p:nvGrpSpPr>
          <p:cNvPr id="8" name="Group 11"/>
          <p:cNvGrpSpPr/>
          <p:nvPr/>
        </p:nvGrpSpPr>
        <p:grpSpPr bwMode="auto">
          <a:xfrm>
            <a:off x="4139595" y="5693580"/>
            <a:ext cx="3643788" cy="619528"/>
            <a:chOff x="2292" y="3170"/>
            <a:chExt cx="2125" cy="488"/>
          </a:xfrm>
        </p:grpSpPr>
        <p:sp>
          <p:nvSpPr>
            <p:cNvPr id="9" name="Line 12"/>
            <p:cNvSpPr>
              <a:spLocks noChangeShapeType="1"/>
            </p:cNvSpPr>
            <p:nvPr/>
          </p:nvSpPr>
          <p:spPr bwMode="gray">
            <a:xfrm>
              <a:off x="2292" y="3200"/>
              <a:ext cx="0" cy="458"/>
            </a:xfrm>
            <a:prstGeom prst="line">
              <a:avLst/>
            </a:prstGeom>
            <a:noFill/>
            <a:ln w="28575">
              <a:solidFill>
                <a:srgbClr val="FF6600"/>
              </a:solidFill>
              <a:round/>
            </a:ln>
            <a:extLst>
              <a:ext uri="{909E8E84-426E-40DD-AFC4-6F175D3DCCD1}">
                <a14:hiddenFill xmlns:a14="http://schemas.microsoft.com/office/drawing/2010/main">
                  <a:noFill/>
                </a14:hiddenFill>
              </a:ext>
            </a:extLst>
          </p:spPr>
          <p:txBody>
            <a:bodyPr wrap="none" anchor="ctr"/>
            <a:lstStyle/>
            <a:p>
              <a:endParaRPr lang="zh-CN" altLang="en-US" sz="2105">
                <a:latin typeface="微软雅黑" panose="020B0503020204020204" pitchFamily="34" charset="-122"/>
                <a:ea typeface="微软雅黑" panose="020B0503020204020204" pitchFamily="34" charset="-122"/>
              </a:endParaRPr>
            </a:p>
          </p:txBody>
        </p:sp>
        <p:sp>
          <p:nvSpPr>
            <p:cNvPr id="10" name="Rectangle 13"/>
            <p:cNvSpPr>
              <a:spLocks noChangeArrowheads="1"/>
            </p:cNvSpPr>
            <p:nvPr/>
          </p:nvSpPr>
          <p:spPr bwMode="gray">
            <a:xfrm>
              <a:off x="2318" y="3170"/>
              <a:ext cx="2099"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110000"/>
                </a:lnSpc>
              </a:pPr>
              <a:r>
                <a:rPr lang="zh-CN" altLang="en-US" sz="1405" dirty="0">
                  <a:solidFill>
                    <a:schemeClr val="tx2"/>
                  </a:solidFill>
                  <a:latin typeface="微软雅黑" panose="020B0503020204020204" pitchFamily="34" charset="-122"/>
                  <a:ea typeface="微软雅黑" panose="020B0503020204020204" pitchFamily="34" charset="-122"/>
                </a:rPr>
                <a:t>整个审批流程系统根据 </a:t>
              </a:r>
              <a:r>
                <a:rPr lang="zh-CN" altLang="en-US" sz="1405" dirty="0" smtClean="0">
                  <a:solidFill>
                    <a:schemeClr val="tx2"/>
                  </a:solidFill>
                  <a:latin typeface="微软雅黑" panose="020B0503020204020204" pitchFamily="34" charset="-122"/>
                  <a:ea typeface="微软雅黑" panose="020B0503020204020204" pitchFamily="34" charset="-122"/>
                </a:rPr>
                <a:t>教职工类型</a:t>
              </a:r>
              <a:r>
                <a:rPr lang="zh-CN" altLang="en-US" sz="1405" dirty="0">
                  <a:solidFill>
                    <a:schemeClr val="tx2"/>
                  </a:solidFill>
                  <a:latin typeface="微软雅黑" panose="020B0503020204020204" pitchFamily="34" charset="-122"/>
                  <a:ea typeface="微软雅黑" panose="020B0503020204020204" pitchFamily="34" charset="-122"/>
                </a:rPr>
                <a:t>、请假类型、请假时长自动选择审批流程</a:t>
              </a:r>
              <a:endParaRPr lang="zh-CN" altLang="en-US" sz="1405" dirty="0">
                <a:solidFill>
                  <a:schemeClr val="tx2"/>
                </a:solidFill>
                <a:latin typeface="微软雅黑" panose="020B0503020204020204" pitchFamily="34" charset="-122"/>
                <a:ea typeface="微软雅黑" panose="020B0503020204020204" pitchFamily="34" charset="-122"/>
              </a:endParaRPr>
            </a:p>
          </p:txBody>
        </p:sp>
      </p:grpSp>
      <p:grpSp>
        <p:nvGrpSpPr>
          <p:cNvPr id="11" name="Group 14"/>
          <p:cNvGrpSpPr/>
          <p:nvPr/>
        </p:nvGrpSpPr>
        <p:grpSpPr bwMode="auto">
          <a:xfrm>
            <a:off x="779607" y="4571655"/>
            <a:ext cx="2949454" cy="2450179"/>
            <a:chOff x="489" y="2205"/>
            <a:chExt cx="1656" cy="1930"/>
          </a:xfrm>
        </p:grpSpPr>
        <p:grpSp>
          <p:nvGrpSpPr>
            <p:cNvPr id="12" name="Group 15"/>
            <p:cNvGrpSpPr/>
            <p:nvPr/>
          </p:nvGrpSpPr>
          <p:grpSpPr bwMode="auto">
            <a:xfrm>
              <a:off x="489" y="2498"/>
              <a:ext cx="1656" cy="1318"/>
              <a:chOff x="803" y="1519"/>
              <a:chExt cx="937" cy="692"/>
            </a:xfrm>
          </p:grpSpPr>
          <p:sp>
            <p:nvSpPr>
              <p:cNvPr id="20" name="AutoShape 16"/>
              <p:cNvSpPr>
                <a:spLocks noChangeArrowheads="1"/>
              </p:cNvSpPr>
              <p:nvPr/>
            </p:nvSpPr>
            <p:spPr bwMode="gray">
              <a:xfrm>
                <a:off x="803" y="1519"/>
                <a:ext cx="937" cy="6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600 w 21600"/>
                  <a:gd name="T13" fmla="*/ 10800 h 21600"/>
                  <a:gd name="T14" fmla="*/ 0 w 21600"/>
                  <a:gd name="T15" fmla="*/ 21600 h 21600"/>
                </a:gdLst>
                <a:ahLst/>
                <a:cxnLst>
                  <a:cxn ang="T8">
                    <a:pos x="T0" y="T1"/>
                  </a:cxn>
                  <a:cxn ang="T9">
                    <a:pos x="T2" y="T3"/>
                  </a:cxn>
                  <a:cxn ang="T10">
                    <a:pos x="T4" y="T5"/>
                  </a:cxn>
                  <a:cxn ang="T11">
                    <a:pos x="T6" y="T7"/>
                  </a:cxn>
                </a:cxnLst>
                <a:rect l="T12" t="T13" r="T14" b="T15"/>
                <a:pathLst>
                  <a:path w="21600" h="21600">
                    <a:moveTo>
                      <a:pt x="11434" y="10800"/>
                    </a:moveTo>
                    <a:cubicBezTo>
                      <a:pt x="11434" y="11150"/>
                      <a:pt x="11150" y="11434"/>
                      <a:pt x="10800" y="11434"/>
                    </a:cubicBezTo>
                    <a:cubicBezTo>
                      <a:pt x="10449" y="11434"/>
                      <a:pt x="10166" y="11150"/>
                      <a:pt x="10166" y="10800"/>
                    </a:cubicBezTo>
                    <a:lnTo>
                      <a:pt x="0" y="10800"/>
                    </a:lnTo>
                    <a:cubicBezTo>
                      <a:pt x="0" y="16764"/>
                      <a:pt x="4835" y="21600"/>
                      <a:pt x="10800" y="21600"/>
                    </a:cubicBezTo>
                    <a:cubicBezTo>
                      <a:pt x="16764" y="21600"/>
                      <a:pt x="21600" y="16764"/>
                      <a:pt x="21600" y="10800"/>
                    </a:cubicBezTo>
                    <a:close/>
                  </a:path>
                </a:pathLst>
              </a:custGeom>
              <a:gradFill rotWithShape="1">
                <a:gsLst>
                  <a:gs pos="0">
                    <a:srgbClr val="A0D35D"/>
                  </a:gs>
                  <a:gs pos="50000">
                    <a:srgbClr val="4C642C"/>
                  </a:gs>
                  <a:gs pos="100000">
                    <a:srgbClr val="A0D35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2105">
                  <a:latin typeface="微软雅黑" panose="020B0503020204020204" pitchFamily="34" charset="-122"/>
                  <a:ea typeface="微软雅黑" panose="020B0503020204020204" pitchFamily="34" charset="-122"/>
                </a:endParaRPr>
              </a:p>
            </p:txBody>
          </p:sp>
          <p:sp>
            <p:nvSpPr>
              <p:cNvPr id="21" name="Oval 17"/>
              <p:cNvSpPr>
                <a:spLocks noChangeArrowheads="1"/>
              </p:cNvSpPr>
              <p:nvPr/>
            </p:nvSpPr>
            <p:spPr bwMode="gray">
              <a:xfrm>
                <a:off x="803" y="1798"/>
                <a:ext cx="937" cy="145"/>
              </a:xfrm>
              <a:prstGeom prst="ellipse">
                <a:avLst/>
              </a:prstGeom>
              <a:gradFill rotWithShape="1">
                <a:gsLst>
                  <a:gs pos="0">
                    <a:srgbClr val="A0D35D"/>
                  </a:gs>
                  <a:gs pos="100000">
                    <a:srgbClr val="CCE7A8"/>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0" hangingPunct="0"/>
                <a:endParaRPr lang="zh-CN" altLang="en-US" sz="2105">
                  <a:latin typeface="微软雅黑" panose="020B0503020204020204" pitchFamily="34" charset="-122"/>
                  <a:ea typeface="微软雅黑" panose="020B0503020204020204" pitchFamily="34" charset="-122"/>
                </a:endParaRPr>
              </a:p>
            </p:txBody>
          </p:sp>
        </p:grpSp>
        <p:sp>
          <p:nvSpPr>
            <p:cNvPr id="13" name="Text Box 18"/>
            <p:cNvSpPr txBox="1">
              <a:spLocks noChangeArrowheads="1"/>
            </p:cNvSpPr>
            <p:nvPr/>
          </p:nvSpPr>
          <p:spPr bwMode="gray">
            <a:xfrm>
              <a:off x="680" y="3382"/>
              <a:ext cx="1286" cy="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2"/>
                  </a:solidFill>
                  <a:latin typeface="Arial" panose="020B0604020202020204" pitchFamily="34" charset="0"/>
                  <a:ea typeface="宋体" panose="02010600030101010101" pitchFamily="2" charset="-122"/>
                </a:defRPr>
              </a:lvl1pPr>
              <a:lvl2pPr marL="742950" indent="-285750" eaLnBrk="0" hangingPunct="0">
                <a:defRPr>
                  <a:solidFill>
                    <a:schemeClr val="bg2"/>
                  </a:solidFill>
                  <a:latin typeface="Arial" panose="020B0604020202020204" pitchFamily="34" charset="0"/>
                  <a:ea typeface="宋体" panose="02010600030101010101" pitchFamily="2" charset="-122"/>
                </a:defRPr>
              </a:lvl2pPr>
              <a:lvl3pPr marL="1143000" indent="-228600" eaLnBrk="0" hangingPunct="0">
                <a:defRPr>
                  <a:solidFill>
                    <a:schemeClr val="bg2"/>
                  </a:solidFill>
                  <a:latin typeface="Arial" panose="020B0604020202020204" pitchFamily="34" charset="0"/>
                  <a:ea typeface="宋体" panose="02010600030101010101" pitchFamily="2" charset="-122"/>
                </a:defRPr>
              </a:lvl3pPr>
              <a:lvl4pPr marL="1600200" indent="-228600" eaLnBrk="0" hangingPunct="0">
                <a:defRPr>
                  <a:solidFill>
                    <a:schemeClr val="bg2"/>
                  </a:solidFill>
                  <a:latin typeface="Arial" panose="020B0604020202020204" pitchFamily="34" charset="0"/>
                  <a:ea typeface="宋体" panose="02010600030101010101" pitchFamily="2" charset="-122"/>
                </a:defRPr>
              </a:lvl4pPr>
              <a:lvl5pPr marL="2057400" indent="-228600" eaLnBrk="0" hangingPunct="0">
                <a:defRPr>
                  <a:solidFill>
                    <a:schemeClr val="bg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2805" b="1">
                  <a:solidFill>
                    <a:srgbClr val="FFFFFF"/>
                  </a:solidFill>
                  <a:latin typeface="微软雅黑" panose="020B0503020204020204" pitchFamily="34" charset="-122"/>
                  <a:ea typeface="微软雅黑" panose="020B0503020204020204" pitchFamily="34" charset="-122"/>
                </a:rPr>
                <a:t>开启审批流程</a:t>
              </a:r>
              <a:endParaRPr lang="zh-CN" altLang="en-US" sz="2805" b="1">
                <a:solidFill>
                  <a:srgbClr val="FFFFFF"/>
                </a:solidFill>
                <a:latin typeface="微软雅黑" panose="020B0503020204020204" pitchFamily="34" charset="-122"/>
                <a:ea typeface="微软雅黑" panose="020B0503020204020204" pitchFamily="34" charset="-122"/>
              </a:endParaRPr>
            </a:p>
          </p:txBody>
        </p:sp>
        <p:sp>
          <p:nvSpPr>
            <p:cNvPr id="14" name="AutoShape 19"/>
            <p:cNvSpPr>
              <a:spLocks noChangeArrowheads="1"/>
            </p:cNvSpPr>
            <p:nvPr/>
          </p:nvSpPr>
          <p:spPr bwMode="gray">
            <a:xfrm flipH="1">
              <a:off x="1496" y="2608"/>
              <a:ext cx="522" cy="376"/>
            </a:xfrm>
            <a:prstGeom prst="curvedRightArrow">
              <a:avLst>
                <a:gd name="adj1" fmla="val 19583"/>
                <a:gd name="adj2" fmla="val 44676"/>
                <a:gd name="adj3" fmla="val 39194"/>
              </a:avLst>
            </a:prstGeom>
            <a:gradFill rotWithShape="1">
              <a:gsLst>
                <a:gs pos="0">
                  <a:srgbClr val="FFBE93"/>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2105">
                <a:latin typeface="微软雅黑" panose="020B0503020204020204" pitchFamily="34" charset="-122"/>
                <a:ea typeface="微软雅黑" panose="020B0503020204020204" pitchFamily="34" charset="-122"/>
              </a:endParaRPr>
            </a:p>
          </p:txBody>
        </p:sp>
        <p:pic>
          <p:nvPicPr>
            <p:cNvPr id="15" name="Picture 20" descr="shadow_1_m"/>
            <p:cNvPicPr>
              <a:picLocks noChangeAspect="1" noChangeArrowheads="1"/>
            </p:cNvPicPr>
            <p:nvPr/>
          </p:nvPicPr>
          <p:blipFill>
            <a:blip r:embed="rId1" cstate="print">
              <a:lum bright="54000"/>
              <a:extLst>
                <a:ext uri="{28A0092B-C50C-407E-A947-70E740481C1C}">
                  <a14:useLocalDpi xmlns:a14="http://schemas.microsoft.com/office/drawing/2010/main" val="0"/>
                </a:ext>
              </a:extLst>
            </a:blip>
            <a:srcRect/>
            <a:stretch>
              <a:fillRect/>
            </a:stretch>
          </p:blipFill>
          <p:spPr bwMode="gray">
            <a:xfrm>
              <a:off x="835" y="3871"/>
              <a:ext cx="93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21"/>
            <p:cNvGrpSpPr/>
            <p:nvPr/>
          </p:nvGrpSpPr>
          <p:grpSpPr bwMode="auto">
            <a:xfrm rot="291726">
              <a:off x="941" y="2205"/>
              <a:ext cx="800" cy="990"/>
              <a:chOff x="1971" y="2318"/>
              <a:chExt cx="482" cy="596"/>
            </a:xfrm>
          </p:grpSpPr>
          <p:sp>
            <p:nvSpPr>
              <p:cNvPr id="18" name="Oval 22"/>
              <p:cNvSpPr>
                <a:spLocks noChangeArrowheads="1"/>
              </p:cNvSpPr>
              <p:nvPr/>
            </p:nvSpPr>
            <p:spPr bwMode="gray">
              <a:xfrm>
                <a:off x="2149" y="2318"/>
                <a:ext cx="126" cy="123"/>
              </a:xfrm>
              <a:prstGeom prst="ellipse">
                <a:avLst/>
              </a:prstGeom>
              <a:solidFill>
                <a:srgbClr val="FEE3AC"/>
              </a:solidFill>
              <a:ln w="9525">
                <a:round/>
              </a:ln>
              <a:scene3d>
                <a:camera prst="legacyPerspectiveFront">
                  <a:rot lat="20099989" lon="1500000" rev="0"/>
                </a:camera>
                <a:lightRig rig="legacyFlat2" dir="t"/>
              </a:scene3d>
              <a:sp3d extrusionH="87300" prstMaterial="legacyMetal">
                <a:bevelT w="13500" h="13500" prst="angle"/>
                <a:bevelB w="13500" h="13500" prst="angle"/>
                <a:extrusionClr>
                  <a:srgbClr val="FFB219"/>
                </a:extrusionClr>
              </a:sp3d>
            </p:spPr>
            <p:txBody>
              <a:bodyPr wrap="none" anchor="ctr">
                <a:flatTx/>
              </a:bodyPr>
              <a:lstStyle/>
              <a:p>
                <a:pPr eaLnBrk="0" hangingPunct="0"/>
                <a:endParaRPr lang="zh-CN" altLang="en-US" sz="2105">
                  <a:latin typeface="微软雅黑" panose="020B0503020204020204" pitchFamily="34" charset="-122"/>
                  <a:ea typeface="微软雅黑" panose="020B0503020204020204" pitchFamily="34" charset="-122"/>
                </a:endParaRPr>
              </a:p>
            </p:txBody>
          </p:sp>
          <p:sp>
            <p:nvSpPr>
              <p:cNvPr id="19" name="Freeform 23"/>
              <p:cNvSpPr/>
              <p:nvPr/>
            </p:nvSpPr>
            <p:spPr bwMode="gray">
              <a:xfrm>
                <a:off x="1971" y="2336"/>
                <a:ext cx="482" cy="578"/>
              </a:xfrm>
              <a:custGeom>
                <a:avLst/>
                <a:gdLst>
                  <a:gd name="T0" fmla="*/ 0 w 3312"/>
                  <a:gd name="T1" fmla="*/ 0 h 3962"/>
                  <a:gd name="T2" fmla="*/ 0 w 3312"/>
                  <a:gd name="T3" fmla="*/ 0 h 3962"/>
                  <a:gd name="T4" fmla="*/ 0 w 3312"/>
                  <a:gd name="T5" fmla="*/ 0 h 3962"/>
                  <a:gd name="T6" fmla="*/ 0 w 3312"/>
                  <a:gd name="T7" fmla="*/ 0 h 3962"/>
                  <a:gd name="T8" fmla="*/ 0 w 3312"/>
                  <a:gd name="T9" fmla="*/ 0 h 3962"/>
                  <a:gd name="T10" fmla="*/ 0 w 3312"/>
                  <a:gd name="T11" fmla="*/ 0 h 3962"/>
                  <a:gd name="T12" fmla="*/ 0 w 3312"/>
                  <a:gd name="T13" fmla="*/ 0 h 3962"/>
                  <a:gd name="T14" fmla="*/ 0 w 3312"/>
                  <a:gd name="T15" fmla="*/ 0 h 3962"/>
                  <a:gd name="T16" fmla="*/ 0 w 3312"/>
                  <a:gd name="T17" fmla="*/ 0 h 3962"/>
                  <a:gd name="T18" fmla="*/ 0 w 3312"/>
                  <a:gd name="T19" fmla="*/ 0 h 3962"/>
                  <a:gd name="T20" fmla="*/ 0 w 3312"/>
                  <a:gd name="T21" fmla="*/ 0 h 3962"/>
                  <a:gd name="T22" fmla="*/ 0 w 3312"/>
                  <a:gd name="T23" fmla="*/ 0 h 3962"/>
                  <a:gd name="T24" fmla="*/ 0 w 3312"/>
                  <a:gd name="T25" fmla="*/ 0 h 3962"/>
                  <a:gd name="T26" fmla="*/ 0 w 3312"/>
                  <a:gd name="T27" fmla="*/ 0 h 3962"/>
                  <a:gd name="T28" fmla="*/ 0 w 3312"/>
                  <a:gd name="T29" fmla="*/ 0 h 3962"/>
                  <a:gd name="T30" fmla="*/ 0 w 3312"/>
                  <a:gd name="T31" fmla="*/ 0 h 3962"/>
                  <a:gd name="T32" fmla="*/ 0 w 3312"/>
                  <a:gd name="T33" fmla="*/ 0 h 3962"/>
                  <a:gd name="T34" fmla="*/ 0 w 3312"/>
                  <a:gd name="T35" fmla="*/ 0 h 3962"/>
                  <a:gd name="T36" fmla="*/ 0 w 3312"/>
                  <a:gd name="T37" fmla="*/ 0 h 3962"/>
                  <a:gd name="T38" fmla="*/ 0 w 3312"/>
                  <a:gd name="T39" fmla="*/ 0 h 3962"/>
                  <a:gd name="T40" fmla="*/ 0 w 3312"/>
                  <a:gd name="T41" fmla="*/ 0 h 3962"/>
                  <a:gd name="T42" fmla="*/ 0 w 3312"/>
                  <a:gd name="T43" fmla="*/ 0 h 3962"/>
                  <a:gd name="T44" fmla="*/ 0 w 3312"/>
                  <a:gd name="T45" fmla="*/ 0 h 3962"/>
                  <a:gd name="T46" fmla="*/ 0 w 3312"/>
                  <a:gd name="T47" fmla="*/ 0 h 39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12"/>
                  <a:gd name="T73" fmla="*/ 0 h 3962"/>
                  <a:gd name="T74" fmla="*/ 3312 w 3312"/>
                  <a:gd name="T75" fmla="*/ 3962 h 39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12" h="3962">
                    <a:moveTo>
                      <a:pt x="1376" y="696"/>
                    </a:moveTo>
                    <a:cubicBezTo>
                      <a:pt x="1401" y="795"/>
                      <a:pt x="1489" y="920"/>
                      <a:pt x="1639" y="920"/>
                    </a:cubicBezTo>
                    <a:cubicBezTo>
                      <a:pt x="1801" y="920"/>
                      <a:pt x="1876" y="795"/>
                      <a:pt x="1926" y="708"/>
                    </a:cubicBezTo>
                    <a:lnTo>
                      <a:pt x="2940" y="66"/>
                    </a:lnTo>
                    <a:cubicBezTo>
                      <a:pt x="3042" y="0"/>
                      <a:pt x="3142" y="16"/>
                      <a:pt x="3204" y="78"/>
                    </a:cubicBezTo>
                    <a:cubicBezTo>
                      <a:pt x="3267" y="140"/>
                      <a:pt x="3312" y="264"/>
                      <a:pt x="3072" y="444"/>
                    </a:cubicBezTo>
                    <a:lnTo>
                      <a:pt x="2139" y="1081"/>
                    </a:lnTo>
                    <a:lnTo>
                      <a:pt x="2476" y="2372"/>
                    </a:lnTo>
                    <a:lnTo>
                      <a:pt x="2251" y="2435"/>
                    </a:lnTo>
                    <a:lnTo>
                      <a:pt x="2614" y="3589"/>
                    </a:lnTo>
                    <a:cubicBezTo>
                      <a:pt x="2651" y="3751"/>
                      <a:pt x="2639" y="3863"/>
                      <a:pt x="2539" y="3925"/>
                    </a:cubicBezTo>
                    <a:cubicBezTo>
                      <a:pt x="2401" y="3962"/>
                      <a:pt x="2289" y="3863"/>
                      <a:pt x="2226" y="3689"/>
                    </a:cubicBezTo>
                    <a:cubicBezTo>
                      <a:pt x="2101" y="3453"/>
                      <a:pt x="1876" y="2720"/>
                      <a:pt x="1789" y="2534"/>
                    </a:cubicBezTo>
                    <a:lnTo>
                      <a:pt x="1414" y="2534"/>
                    </a:lnTo>
                    <a:cubicBezTo>
                      <a:pt x="1339" y="2770"/>
                      <a:pt x="1151" y="3465"/>
                      <a:pt x="1051" y="3689"/>
                    </a:cubicBezTo>
                    <a:cubicBezTo>
                      <a:pt x="1001" y="3838"/>
                      <a:pt x="914" y="3950"/>
                      <a:pt x="789" y="3925"/>
                    </a:cubicBezTo>
                    <a:cubicBezTo>
                      <a:pt x="714" y="3875"/>
                      <a:pt x="614" y="3838"/>
                      <a:pt x="676" y="3577"/>
                    </a:cubicBezTo>
                    <a:lnTo>
                      <a:pt x="1001" y="2459"/>
                    </a:lnTo>
                    <a:lnTo>
                      <a:pt x="751" y="2397"/>
                    </a:lnTo>
                    <a:lnTo>
                      <a:pt x="1126" y="1081"/>
                    </a:lnTo>
                    <a:lnTo>
                      <a:pt x="139" y="497"/>
                    </a:lnTo>
                    <a:cubicBezTo>
                      <a:pt x="54" y="402"/>
                      <a:pt x="0" y="342"/>
                      <a:pt x="60" y="180"/>
                    </a:cubicBezTo>
                    <a:cubicBezTo>
                      <a:pt x="186" y="102"/>
                      <a:pt x="214" y="112"/>
                      <a:pt x="389" y="162"/>
                    </a:cubicBezTo>
                    <a:lnTo>
                      <a:pt x="1376" y="696"/>
                    </a:lnTo>
                    <a:close/>
                  </a:path>
                </a:pathLst>
              </a:custGeom>
              <a:solidFill>
                <a:srgbClr val="FEE3AC"/>
              </a:solidFill>
              <a:ln w="9525">
                <a:miter lim="800000"/>
              </a:ln>
              <a:scene3d>
                <a:camera prst="legacyPerspectiveFront">
                  <a:rot lat="20099989" lon="1500000" rev="0"/>
                </a:camera>
                <a:lightRig rig="legacyFlat2" dir="t"/>
              </a:scene3d>
              <a:sp3d extrusionH="87300" prstMaterial="legacyMetal">
                <a:bevelT w="13500" h="13500" prst="angle"/>
                <a:bevelB w="13500" h="13500" prst="angle"/>
                <a:extrusionClr>
                  <a:srgbClr val="FFB219"/>
                </a:extrusionClr>
              </a:sp3d>
            </p:spPr>
            <p:txBody>
              <a:bodyPr>
                <a:flatTx/>
              </a:bodyPr>
              <a:lstStyle/>
              <a:p>
                <a:pPr eaLnBrk="0" hangingPunct="0"/>
                <a:endParaRPr lang="zh-CN" altLang="en-US" sz="2105">
                  <a:latin typeface="微软雅黑" panose="020B0503020204020204" pitchFamily="34" charset="-122"/>
                  <a:ea typeface="微软雅黑" panose="020B0503020204020204" pitchFamily="34" charset="-122"/>
                </a:endParaRPr>
              </a:p>
            </p:txBody>
          </p:sp>
        </p:grpSp>
        <p:sp>
          <p:nvSpPr>
            <p:cNvPr id="17" name="AutoShape 24"/>
            <p:cNvSpPr>
              <a:spLocks noChangeArrowheads="1"/>
            </p:cNvSpPr>
            <p:nvPr/>
          </p:nvSpPr>
          <p:spPr bwMode="gray">
            <a:xfrm>
              <a:off x="628" y="2617"/>
              <a:ext cx="522" cy="376"/>
            </a:xfrm>
            <a:prstGeom prst="curvedRightArrow">
              <a:avLst>
                <a:gd name="adj1" fmla="val 16542"/>
                <a:gd name="adj2" fmla="val 38977"/>
                <a:gd name="adj3" fmla="val 39419"/>
              </a:avLst>
            </a:prstGeom>
            <a:gradFill rotWithShape="1">
              <a:gsLst>
                <a:gs pos="0">
                  <a:srgbClr val="FFBE93"/>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2105">
                <a:latin typeface="微软雅黑" panose="020B0503020204020204" pitchFamily="34" charset="-122"/>
                <a:ea typeface="微软雅黑" panose="020B0503020204020204" pitchFamily="34" charset="-122"/>
              </a:endParaRPr>
            </a:p>
          </p:txBody>
        </p:sp>
      </p:grpSp>
      <p:grpSp>
        <p:nvGrpSpPr>
          <p:cNvPr id="22" name="Group 25"/>
          <p:cNvGrpSpPr/>
          <p:nvPr/>
        </p:nvGrpSpPr>
        <p:grpSpPr bwMode="auto">
          <a:xfrm>
            <a:off x="3119158" y="2811099"/>
            <a:ext cx="2037546" cy="1491691"/>
            <a:chOff x="2045" y="1123"/>
            <a:chExt cx="1144" cy="1175"/>
          </a:xfrm>
        </p:grpSpPr>
        <p:grpSp>
          <p:nvGrpSpPr>
            <p:cNvPr id="23" name="Group 26"/>
            <p:cNvGrpSpPr/>
            <p:nvPr/>
          </p:nvGrpSpPr>
          <p:grpSpPr bwMode="auto">
            <a:xfrm>
              <a:off x="2045" y="1220"/>
              <a:ext cx="1144" cy="915"/>
              <a:chOff x="803" y="1519"/>
              <a:chExt cx="937" cy="692"/>
            </a:xfrm>
          </p:grpSpPr>
          <p:sp>
            <p:nvSpPr>
              <p:cNvPr id="33" name="AutoShape 27"/>
              <p:cNvSpPr>
                <a:spLocks noChangeArrowheads="1"/>
              </p:cNvSpPr>
              <p:nvPr/>
            </p:nvSpPr>
            <p:spPr bwMode="gray">
              <a:xfrm>
                <a:off x="803" y="1519"/>
                <a:ext cx="937" cy="6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600 w 21600"/>
                  <a:gd name="T13" fmla="*/ 10800 h 21600"/>
                  <a:gd name="T14" fmla="*/ 0 w 21600"/>
                  <a:gd name="T15" fmla="*/ 21600 h 21600"/>
                </a:gdLst>
                <a:ahLst/>
                <a:cxnLst>
                  <a:cxn ang="T8">
                    <a:pos x="T0" y="T1"/>
                  </a:cxn>
                  <a:cxn ang="T9">
                    <a:pos x="T2" y="T3"/>
                  </a:cxn>
                  <a:cxn ang="T10">
                    <a:pos x="T4" y="T5"/>
                  </a:cxn>
                  <a:cxn ang="T11">
                    <a:pos x="T6" y="T7"/>
                  </a:cxn>
                </a:cxnLst>
                <a:rect l="T12" t="T13" r="T14" b="T15"/>
                <a:pathLst>
                  <a:path w="21600" h="21600">
                    <a:moveTo>
                      <a:pt x="11434" y="10800"/>
                    </a:moveTo>
                    <a:cubicBezTo>
                      <a:pt x="11434" y="11150"/>
                      <a:pt x="11150" y="11434"/>
                      <a:pt x="10800" y="11434"/>
                    </a:cubicBezTo>
                    <a:cubicBezTo>
                      <a:pt x="10449" y="11434"/>
                      <a:pt x="10166" y="11150"/>
                      <a:pt x="10166" y="10800"/>
                    </a:cubicBezTo>
                    <a:lnTo>
                      <a:pt x="0" y="10800"/>
                    </a:lnTo>
                    <a:cubicBezTo>
                      <a:pt x="0" y="16764"/>
                      <a:pt x="4835" y="21600"/>
                      <a:pt x="10800" y="21600"/>
                    </a:cubicBezTo>
                    <a:cubicBezTo>
                      <a:pt x="16764" y="21600"/>
                      <a:pt x="21600" y="16764"/>
                      <a:pt x="21600" y="10800"/>
                    </a:cubicBezTo>
                    <a:close/>
                  </a:path>
                </a:pathLst>
              </a:custGeom>
              <a:gradFill rotWithShape="1">
                <a:gsLst>
                  <a:gs pos="0">
                    <a:srgbClr val="A0D35D"/>
                  </a:gs>
                  <a:gs pos="50000">
                    <a:srgbClr val="4C642C"/>
                  </a:gs>
                  <a:gs pos="100000">
                    <a:srgbClr val="A0D35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2105">
                  <a:latin typeface="微软雅黑" panose="020B0503020204020204" pitchFamily="34" charset="-122"/>
                  <a:ea typeface="微软雅黑" panose="020B0503020204020204" pitchFamily="34" charset="-122"/>
                </a:endParaRPr>
              </a:p>
            </p:txBody>
          </p:sp>
          <p:sp>
            <p:nvSpPr>
              <p:cNvPr id="34" name="Oval 28"/>
              <p:cNvSpPr>
                <a:spLocks noChangeArrowheads="1"/>
              </p:cNvSpPr>
              <p:nvPr/>
            </p:nvSpPr>
            <p:spPr bwMode="gray">
              <a:xfrm>
                <a:off x="803" y="1798"/>
                <a:ext cx="937" cy="145"/>
              </a:xfrm>
              <a:prstGeom prst="ellipse">
                <a:avLst/>
              </a:prstGeom>
              <a:gradFill rotWithShape="1">
                <a:gsLst>
                  <a:gs pos="0">
                    <a:srgbClr val="A0D35D"/>
                  </a:gs>
                  <a:gs pos="100000">
                    <a:srgbClr val="B9DF88"/>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0" hangingPunct="0"/>
                <a:endParaRPr lang="zh-CN" altLang="en-US" sz="2105">
                  <a:latin typeface="微软雅黑" panose="020B0503020204020204" pitchFamily="34" charset="-122"/>
                  <a:ea typeface="微软雅黑" panose="020B0503020204020204" pitchFamily="34" charset="-122"/>
                </a:endParaRPr>
              </a:p>
            </p:txBody>
          </p:sp>
        </p:grpSp>
        <p:sp>
          <p:nvSpPr>
            <p:cNvPr id="24" name="Text Box 29"/>
            <p:cNvSpPr txBox="1">
              <a:spLocks noChangeArrowheads="1"/>
            </p:cNvSpPr>
            <p:nvPr/>
          </p:nvSpPr>
          <p:spPr bwMode="gray">
            <a:xfrm>
              <a:off x="2262" y="1827"/>
              <a:ext cx="708"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2"/>
                  </a:solidFill>
                  <a:latin typeface="Arial" panose="020B0604020202020204" pitchFamily="34" charset="0"/>
                  <a:ea typeface="宋体" panose="02010600030101010101" pitchFamily="2" charset="-122"/>
                </a:defRPr>
              </a:lvl1pPr>
              <a:lvl2pPr marL="742950" indent="-285750" eaLnBrk="0" hangingPunct="0">
                <a:defRPr>
                  <a:solidFill>
                    <a:schemeClr val="bg2"/>
                  </a:solidFill>
                  <a:latin typeface="Arial" panose="020B0604020202020204" pitchFamily="34" charset="0"/>
                  <a:ea typeface="宋体" panose="02010600030101010101" pitchFamily="2" charset="-122"/>
                </a:defRPr>
              </a:lvl2pPr>
              <a:lvl3pPr marL="1143000" indent="-228600" eaLnBrk="0" hangingPunct="0">
                <a:defRPr>
                  <a:solidFill>
                    <a:schemeClr val="bg2"/>
                  </a:solidFill>
                  <a:latin typeface="Arial" panose="020B0604020202020204" pitchFamily="34" charset="0"/>
                  <a:ea typeface="宋体" panose="02010600030101010101" pitchFamily="2" charset="-122"/>
                </a:defRPr>
              </a:lvl3pPr>
              <a:lvl4pPr marL="1600200" indent="-228600" eaLnBrk="0" hangingPunct="0">
                <a:defRPr>
                  <a:solidFill>
                    <a:schemeClr val="bg2"/>
                  </a:solidFill>
                  <a:latin typeface="Arial" panose="020B0604020202020204" pitchFamily="34" charset="0"/>
                  <a:ea typeface="宋体" panose="02010600030101010101" pitchFamily="2" charset="-122"/>
                </a:defRPr>
              </a:lvl4pPr>
              <a:lvl5pPr marL="2057400" indent="-228600" eaLnBrk="0" hangingPunct="0">
                <a:defRPr>
                  <a:solidFill>
                    <a:schemeClr val="bg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2340" b="1">
                  <a:solidFill>
                    <a:srgbClr val="FFFFFF"/>
                  </a:solidFill>
                  <a:latin typeface="微软雅黑" panose="020B0503020204020204" pitchFamily="34" charset="-122"/>
                  <a:ea typeface="微软雅黑" panose="020B0503020204020204" pitchFamily="34" charset="-122"/>
                </a:rPr>
                <a:t>按类型</a:t>
              </a:r>
              <a:endParaRPr lang="zh-CN" altLang="en-US" sz="2340" b="1">
                <a:solidFill>
                  <a:srgbClr val="FFFFFF"/>
                </a:solidFill>
                <a:latin typeface="微软雅黑" panose="020B0503020204020204" pitchFamily="34" charset="-122"/>
                <a:ea typeface="微软雅黑" panose="020B0503020204020204" pitchFamily="34" charset="-122"/>
              </a:endParaRPr>
            </a:p>
          </p:txBody>
        </p:sp>
        <p:pic>
          <p:nvPicPr>
            <p:cNvPr id="25" name="Picture 30" descr="shadow_1_m"/>
            <p:cNvPicPr>
              <a:picLocks noChangeAspect="1" noChangeArrowheads="1"/>
            </p:cNvPicPr>
            <p:nvPr/>
          </p:nvPicPr>
          <p:blipFill>
            <a:blip r:embed="rId2" cstate="print">
              <a:lum bright="36000"/>
              <a:extLst>
                <a:ext uri="{28A0092B-C50C-407E-A947-70E740481C1C}">
                  <a14:useLocalDpi xmlns:a14="http://schemas.microsoft.com/office/drawing/2010/main" val="0"/>
                </a:ext>
              </a:extLst>
            </a:blip>
            <a:srcRect/>
            <a:stretch>
              <a:fillRect/>
            </a:stretch>
          </p:blipFill>
          <p:spPr bwMode="gray">
            <a:xfrm>
              <a:off x="2299" y="2168"/>
              <a:ext cx="638"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val 31"/>
            <p:cNvSpPr>
              <a:spLocks noChangeArrowheads="1"/>
            </p:cNvSpPr>
            <p:nvPr/>
          </p:nvSpPr>
          <p:spPr bwMode="gray">
            <a:xfrm rot="3125284">
              <a:off x="2162" y="1944"/>
              <a:ext cx="112" cy="27"/>
            </a:xfrm>
            <a:prstGeom prst="ellipse">
              <a:avLst/>
            </a:prstGeom>
            <a:gradFill rotWithShape="1">
              <a:gsLst>
                <a:gs pos="0">
                  <a:srgbClr val="161F26"/>
                </a:gs>
                <a:gs pos="50000">
                  <a:srgbClr val="6E99C0"/>
                </a:gs>
                <a:gs pos="100000">
                  <a:srgbClr val="161F26"/>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0" hangingPunct="0"/>
              <a:endParaRPr lang="zh-CN" altLang="en-US" sz="2105">
                <a:latin typeface="微软雅黑" panose="020B0503020204020204" pitchFamily="34" charset="-122"/>
                <a:ea typeface="微软雅黑" panose="020B0503020204020204" pitchFamily="34" charset="-122"/>
              </a:endParaRPr>
            </a:p>
          </p:txBody>
        </p:sp>
        <p:grpSp>
          <p:nvGrpSpPr>
            <p:cNvPr id="27" name="Group 32"/>
            <p:cNvGrpSpPr/>
            <p:nvPr/>
          </p:nvGrpSpPr>
          <p:grpSpPr bwMode="auto">
            <a:xfrm rot="291726">
              <a:off x="2396" y="1123"/>
              <a:ext cx="450" cy="556"/>
              <a:chOff x="1971" y="2318"/>
              <a:chExt cx="482" cy="596"/>
            </a:xfrm>
          </p:grpSpPr>
          <p:sp>
            <p:nvSpPr>
              <p:cNvPr id="31" name="Oval 33"/>
              <p:cNvSpPr>
                <a:spLocks noChangeArrowheads="1"/>
              </p:cNvSpPr>
              <p:nvPr/>
            </p:nvSpPr>
            <p:spPr bwMode="gray">
              <a:xfrm>
                <a:off x="2149" y="2318"/>
                <a:ext cx="126" cy="123"/>
              </a:xfrm>
              <a:prstGeom prst="ellipse">
                <a:avLst/>
              </a:prstGeom>
              <a:solidFill>
                <a:srgbClr val="FFCC00"/>
              </a:solidFill>
              <a:ln w="9525">
                <a:round/>
              </a:ln>
              <a:scene3d>
                <a:camera prst="legacyPerspectiveFront">
                  <a:rot lat="20099989" lon="1500000" rev="0"/>
                </a:camera>
                <a:lightRig rig="legacyFlat2" dir="t"/>
              </a:scene3d>
              <a:sp3d extrusionH="36500" prstMaterial="legacyMatte">
                <a:bevelT w="13500" h="13500" prst="angle"/>
                <a:bevelB w="13500" h="13500" prst="angle"/>
                <a:extrusionClr>
                  <a:srgbClr val="FFB219"/>
                </a:extrusionClr>
              </a:sp3d>
            </p:spPr>
            <p:txBody>
              <a:bodyPr wrap="none" anchor="ctr">
                <a:flatTx/>
              </a:bodyPr>
              <a:lstStyle/>
              <a:p>
                <a:pPr eaLnBrk="0" hangingPunct="0"/>
                <a:endParaRPr lang="zh-CN" altLang="en-US" sz="2105">
                  <a:latin typeface="微软雅黑" panose="020B0503020204020204" pitchFamily="34" charset="-122"/>
                  <a:ea typeface="微软雅黑" panose="020B0503020204020204" pitchFamily="34" charset="-122"/>
                </a:endParaRPr>
              </a:p>
            </p:txBody>
          </p:sp>
          <p:sp>
            <p:nvSpPr>
              <p:cNvPr id="32" name="Freeform 34"/>
              <p:cNvSpPr/>
              <p:nvPr/>
            </p:nvSpPr>
            <p:spPr bwMode="gray">
              <a:xfrm>
                <a:off x="1971" y="2336"/>
                <a:ext cx="482" cy="578"/>
              </a:xfrm>
              <a:custGeom>
                <a:avLst/>
                <a:gdLst>
                  <a:gd name="T0" fmla="*/ 0 w 3312"/>
                  <a:gd name="T1" fmla="*/ 0 h 3962"/>
                  <a:gd name="T2" fmla="*/ 0 w 3312"/>
                  <a:gd name="T3" fmla="*/ 0 h 3962"/>
                  <a:gd name="T4" fmla="*/ 0 w 3312"/>
                  <a:gd name="T5" fmla="*/ 0 h 3962"/>
                  <a:gd name="T6" fmla="*/ 0 w 3312"/>
                  <a:gd name="T7" fmla="*/ 0 h 3962"/>
                  <a:gd name="T8" fmla="*/ 0 w 3312"/>
                  <a:gd name="T9" fmla="*/ 0 h 3962"/>
                  <a:gd name="T10" fmla="*/ 0 w 3312"/>
                  <a:gd name="T11" fmla="*/ 0 h 3962"/>
                  <a:gd name="T12" fmla="*/ 0 w 3312"/>
                  <a:gd name="T13" fmla="*/ 0 h 3962"/>
                  <a:gd name="T14" fmla="*/ 0 w 3312"/>
                  <a:gd name="T15" fmla="*/ 0 h 3962"/>
                  <a:gd name="T16" fmla="*/ 0 w 3312"/>
                  <a:gd name="T17" fmla="*/ 0 h 3962"/>
                  <a:gd name="T18" fmla="*/ 0 w 3312"/>
                  <a:gd name="T19" fmla="*/ 0 h 3962"/>
                  <a:gd name="T20" fmla="*/ 0 w 3312"/>
                  <a:gd name="T21" fmla="*/ 0 h 3962"/>
                  <a:gd name="T22" fmla="*/ 0 w 3312"/>
                  <a:gd name="T23" fmla="*/ 0 h 3962"/>
                  <a:gd name="T24" fmla="*/ 0 w 3312"/>
                  <a:gd name="T25" fmla="*/ 0 h 3962"/>
                  <a:gd name="T26" fmla="*/ 0 w 3312"/>
                  <a:gd name="T27" fmla="*/ 0 h 3962"/>
                  <a:gd name="T28" fmla="*/ 0 w 3312"/>
                  <a:gd name="T29" fmla="*/ 0 h 3962"/>
                  <a:gd name="T30" fmla="*/ 0 w 3312"/>
                  <a:gd name="T31" fmla="*/ 0 h 3962"/>
                  <a:gd name="T32" fmla="*/ 0 w 3312"/>
                  <a:gd name="T33" fmla="*/ 0 h 3962"/>
                  <a:gd name="T34" fmla="*/ 0 w 3312"/>
                  <a:gd name="T35" fmla="*/ 0 h 3962"/>
                  <a:gd name="T36" fmla="*/ 0 w 3312"/>
                  <a:gd name="T37" fmla="*/ 0 h 3962"/>
                  <a:gd name="T38" fmla="*/ 0 w 3312"/>
                  <a:gd name="T39" fmla="*/ 0 h 3962"/>
                  <a:gd name="T40" fmla="*/ 0 w 3312"/>
                  <a:gd name="T41" fmla="*/ 0 h 3962"/>
                  <a:gd name="T42" fmla="*/ 0 w 3312"/>
                  <a:gd name="T43" fmla="*/ 0 h 3962"/>
                  <a:gd name="T44" fmla="*/ 0 w 3312"/>
                  <a:gd name="T45" fmla="*/ 0 h 3962"/>
                  <a:gd name="T46" fmla="*/ 0 w 3312"/>
                  <a:gd name="T47" fmla="*/ 0 h 39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12"/>
                  <a:gd name="T73" fmla="*/ 0 h 3962"/>
                  <a:gd name="T74" fmla="*/ 3312 w 3312"/>
                  <a:gd name="T75" fmla="*/ 3962 h 39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12" h="3962">
                    <a:moveTo>
                      <a:pt x="1376" y="696"/>
                    </a:moveTo>
                    <a:cubicBezTo>
                      <a:pt x="1401" y="795"/>
                      <a:pt x="1489" y="920"/>
                      <a:pt x="1639" y="920"/>
                    </a:cubicBezTo>
                    <a:cubicBezTo>
                      <a:pt x="1801" y="920"/>
                      <a:pt x="1876" y="795"/>
                      <a:pt x="1926" y="708"/>
                    </a:cubicBezTo>
                    <a:lnTo>
                      <a:pt x="2940" y="66"/>
                    </a:lnTo>
                    <a:cubicBezTo>
                      <a:pt x="3042" y="0"/>
                      <a:pt x="3142" y="16"/>
                      <a:pt x="3204" y="78"/>
                    </a:cubicBezTo>
                    <a:cubicBezTo>
                      <a:pt x="3267" y="140"/>
                      <a:pt x="3312" y="264"/>
                      <a:pt x="3072" y="444"/>
                    </a:cubicBezTo>
                    <a:lnTo>
                      <a:pt x="2139" y="1081"/>
                    </a:lnTo>
                    <a:lnTo>
                      <a:pt x="2476" y="2372"/>
                    </a:lnTo>
                    <a:lnTo>
                      <a:pt x="2251" y="2435"/>
                    </a:lnTo>
                    <a:lnTo>
                      <a:pt x="2614" y="3589"/>
                    </a:lnTo>
                    <a:cubicBezTo>
                      <a:pt x="2651" y="3751"/>
                      <a:pt x="2639" y="3863"/>
                      <a:pt x="2539" y="3925"/>
                    </a:cubicBezTo>
                    <a:cubicBezTo>
                      <a:pt x="2401" y="3962"/>
                      <a:pt x="2289" y="3863"/>
                      <a:pt x="2226" y="3689"/>
                    </a:cubicBezTo>
                    <a:cubicBezTo>
                      <a:pt x="2101" y="3453"/>
                      <a:pt x="1876" y="2720"/>
                      <a:pt x="1789" y="2534"/>
                    </a:cubicBezTo>
                    <a:lnTo>
                      <a:pt x="1414" y="2534"/>
                    </a:lnTo>
                    <a:cubicBezTo>
                      <a:pt x="1339" y="2770"/>
                      <a:pt x="1151" y="3465"/>
                      <a:pt x="1051" y="3689"/>
                    </a:cubicBezTo>
                    <a:cubicBezTo>
                      <a:pt x="1001" y="3838"/>
                      <a:pt x="914" y="3950"/>
                      <a:pt x="789" y="3925"/>
                    </a:cubicBezTo>
                    <a:cubicBezTo>
                      <a:pt x="714" y="3875"/>
                      <a:pt x="614" y="3838"/>
                      <a:pt x="676" y="3577"/>
                    </a:cubicBezTo>
                    <a:lnTo>
                      <a:pt x="1001" y="2459"/>
                    </a:lnTo>
                    <a:lnTo>
                      <a:pt x="751" y="2397"/>
                    </a:lnTo>
                    <a:lnTo>
                      <a:pt x="1126" y="1081"/>
                    </a:lnTo>
                    <a:lnTo>
                      <a:pt x="139" y="497"/>
                    </a:lnTo>
                    <a:cubicBezTo>
                      <a:pt x="54" y="402"/>
                      <a:pt x="0" y="342"/>
                      <a:pt x="60" y="180"/>
                    </a:cubicBezTo>
                    <a:cubicBezTo>
                      <a:pt x="186" y="102"/>
                      <a:pt x="214" y="112"/>
                      <a:pt x="389" y="162"/>
                    </a:cubicBezTo>
                    <a:lnTo>
                      <a:pt x="1376" y="696"/>
                    </a:lnTo>
                    <a:close/>
                  </a:path>
                </a:pathLst>
              </a:custGeom>
              <a:solidFill>
                <a:srgbClr val="FFCC00"/>
              </a:solidFill>
              <a:ln w="9525">
                <a:miter lim="800000"/>
              </a:ln>
              <a:scene3d>
                <a:camera prst="legacyPerspectiveFront">
                  <a:rot lat="20099989" lon="1500000" rev="0"/>
                </a:camera>
                <a:lightRig rig="legacyFlat2" dir="t"/>
              </a:scene3d>
              <a:sp3d extrusionH="36500" prstMaterial="legacyMatte">
                <a:bevelT w="13500" h="13500" prst="angle"/>
                <a:bevelB w="13500" h="13500" prst="angle"/>
                <a:extrusionClr>
                  <a:srgbClr val="FFB219"/>
                </a:extrusionClr>
              </a:sp3d>
            </p:spPr>
            <p:txBody>
              <a:bodyPr>
                <a:flatTx/>
              </a:bodyPr>
              <a:lstStyle/>
              <a:p>
                <a:pPr eaLnBrk="0" hangingPunct="0"/>
                <a:endParaRPr lang="zh-CN" altLang="en-US" sz="2105">
                  <a:latin typeface="微软雅黑" panose="020B0503020204020204" pitchFamily="34" charset="-122"/>
                  <a:ea typeface="微软雅黑" panose="020B0503020204020204" pitchFamily="34" charset="-122"/>
                </a:endParaRPr>
              </a:p>
            </p:txBody>
          </p:sp>
        </p:grpSp>
        <p:grpSp>
          <p:nvGrpSpPr>
            <p:cNvPr id="28" name="Group 35"/>
            <p:cNvGrpSpPr/>
            <p:nvPr/>
          </p:nvGrpSpPr>
          <p:grpSpPr bwMode="auto">
            <a:xfrm>
              <a:off x="2165" y="1321"/>
              <a:ext cx="922" cy="239"/>
              <a:chOff x="724" y="2704"/>
              <a:chExt cx="1390" cy="350"/>
            </a:xfrm>
          </p:grpSpPr>
          <p:sp>
            <p:nvSpPr>
              <p:cNvPr id="29" name="AutoShape 36"/>
              <p:cNvSpPr>
                <a:spLocks noChangeArrowheads="1"/>
              </p:cNvSpPr>
              <p:nvPr/>
            </p:nvSpPr>
            <p:spPr bwMode="gray">
              <a:xfrm flipH="1">
                <a:off x="1592" y="2704"/>
                <a:ext cx="522" cy="341"/>
              </a:xfrm>
              <a:prstGeom prst="curvedRightArrow">
                <a:avLst>
                  <a:gd name="adj1" fmla="val 19583"/>
                  <a:gd name="adj2" fmla="val 44676"/>
                  <a:gd name="adj3" fmla="val 43217"/>
                </a:avLst>
              </a:prstGeom>
              <a:gradFill rotWithShape="1">
                <a:gsLst>
                  <a:gs pos="0">
                    <a:srgbClr val="FFBE93"/>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2105">
                  <a:latin typeface="微软雅黑" panose="020B0503020204020204" pitchFamily="34" charset="-122"/>
                  <a:ea typeface="微软雅黑" panose="020B0503020204020204" pitchFamily="34" charset="-122"/>
                </a:endParaRPr>
              </a:p>
            </p:txBody>
          </p:sp>
          <p:sp>
            <p:nvSpPr>
              <p:cNvPr id="30" name="AutoShape 37"/>
              <p:cNvSpPr>
                <a:spLocks noChangeArrowheads="1"/>
              </p:cNvSpPr>
              <p:nvPr/>
            </p:nvSpPr>
            <p:spPr bwMode="gray">
              <a:xfrm>
                <a:off x="724" y="2713"/>
                <a:ext cx="522" cy="341"/>
              </a:xfrm>
              <a:prstGeom prst="curvedRightArrow">
                <a:avLst>
                  <a:gd name="adj1" fmla="val 16542"/>
                  <a:gd name="adj2" fmla="val 38977"/>
                  <a:gd name="adj3" fmla="val 43465"/>
                </a:avLst>
              </a:prstGeom>
              <a:gradFill rotWithShape="1">
                <a:gsLst>
                  <a:gs pos="0">
                    <a:srgbClr val="FFBE93"/>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2105">
                  <a:latin typeface="微软雅黑" panose="020B0503020204020204" pitchFamily="34" charset="-122"/>
                  <a:ea typeface="微软雅黑" panose="020B0503020204020204" pitchFamily="34" charset="-122"/>
                </a:endParaRPr>
              </a:p>
            </p:txBody>
          </p:sp>
        </p:grpSp>
      </p:grpSp>
      <p:grpSp>
        <p:nvGrpSpPr>
          <p:cNvPr id="35" name="Group 38"/>
          <p:cNvGrpSpPr/>
          <p:nvPr/>
        </p:nvGrpSpPr>
        <p:grpSpPr bwMode="auto">
          <a:xfrm>
            <a:off x="6196248" y="2214571"/>
            <a:ext cx="1364301" cy="831537"/>
            <a:chOff x="3917" y="937"/>
            <a:chExt cx="766" cy="655"/>
          </a:xfrm>
        </p:grpSpPr>
        <p:grpSp>
          <p:nvGrpSpPr>
            <p:cNvPr id="36" name="Group 39"/>
            <p:cNvGrpSpPr/>
            <p:nvPr/>
          </p:nvGrpSpPr>
          <p:grpSpPr bwMode="auto">
            <a:xfrm>
              <a:off x="3917" y="955"/>
              <a:ext cx="748" cy="552"/>
              <a:chOff x="803" y="1519"/>
              <a:chExt cx="937" cy="692"/>
            </a:xfrm>
          </p:grpSpPr>
          <p:sp>
            <p:nvSpPr>
              <p:cNvPr id="46" name="AutoShape 40"/>
              <p:cNvSpPr>
                <a:spLocks noChangeArrowheads="1"/>
              </p:cNvSpPr>
              <p:nvPr/>
            </p:nvSpPr>
            <p:spPr bwMode="gray">
              <a:xfrm>
                <a:off x="803" y="1519"/>
                <a:ext cx="937" cy="6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600 w 21600"/>
                  <a:gd name="T13" fmla="*/ 10800 h 21600"/>
                  <a:gd name="T14" fmla="*/ 0 w 21600"/>
                  <a:gd name="T15" fmla="*/ 21600 h 21600"/>
                </a:gdLst>
                <a:ahLst/>
                <a:cxnLst>
                  <a:cxn ang="T8">
                    <a:pos x="T0" y="T1"/>
                  </a:cxn>
                  <a:cxn ang="T9">
                    <a:pos x="T2" y="T3"/>
                  </a:cxn>
                  <a:cxn ang="T10">
                    <a:pos x="T4" y="T5"/>
                  </a:cxn>
                  <a:cxn ang="T11">
                    <a:pos x="T6" y="T7"/>
                  </a:cxn>
                </a:cxnLst>
                <a:rect l="T12" t="T13" r="T14" b="T15"/>
                <a:pathLst>
                  <a:path w="21600" h="21600">
                    <a:moveTo>
                      <a:pt x="11434" y="10800"/>
                    </a:moveTo>
                    <a:cubicBezTo>
                      <a:pt x="11434" y="11150"/>
                      <a:pt x="11150" y="11434"/>
                      <a:pt x="10800" y="11434"/>
                    </a:cubicBezTo>
                    <a:cubicBezTo>
                      <a:pt x="10449" y="11434"/>
                      <a:pt x="10166" y="11150"/>
                      <a:pt x="10166" y="10800"/>
                    </a:cubicBezTo>
                    <a:lnTo>
                      <a:pt x="0" y="10800"/>
                    </a:lnTo>
                    <a:cubicBezTo>
                      <a:pt x="0" y="16764"/>
                      <a:pt x="4835" y="21600"/>
                      <a:pt x="10800" y="21600"/>
                    </a:cubicBezTo>
                    <a:cubicBezTo>
                      <a:pt x="16764" y="21600"/>
                      <a:pt x="21600" y="16764"/>
                      <a:pt x="21600" y="10800"/>
                    </a:cubicBezTo>
                    <a:close/>
                  </a:path>
                </a:pathLst>
              </a:custGeom>
              <a:gradFill rotWithShape="1">
                <a:gsLst>
                  <a:gs pos="0">
                    <a:srgbClr val="A0D35D"/>
                  </a:gs>
                  <a:gs pos="50000">
                    <a:srgbClr val="4C642C"/>
                  </a:gs>
                  <a:gs pos="100000">
                    <a:srgbClr val="A0D35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2105">
                  <a:latin typeface="微软雅黑" panose="020B0503020204020204" pitchFamily="34" charset="-122"/>
                  <a:ea typeface="微软雅黑" panose="020B0503020204020204" pitchFamily="34" charset="-122"/>
                </a:endParaRPr>
              </a:p>
            </p:txBody>
          </p:sp>
          <p:sp>
            <p:nvSpPr>
              <p:cNvPr id="47" name="Oval 41"/>
              <p:cNvSpPr>
                <a:spLocks noChangeArrowheads="1"/>
              </p:cNvSpPr>
              <p:nvPr/>
            </p:nvSpPr>
            <p:spPr bwMode="gray">
              <a:xfrm>
                <a:off x="803" y="1798"/>
                <a:ext cx="937" cy="145"/>
              </a:xfrm>
              <a:prstGeom prst="ellipse">
                <a:avLst/>
              </a:prstGeom>
              <a:gradFill rotWithShape="1">
                <a:gsLst>
                  <a:gs pos="0">
                    <a:srgbClr val="A0D35D"/>
                  </a:gs>
                  <a:gs pos="100000">
                    <a:srgbClr val="B9DF88"/>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0" hangingPunct="0"/>
                <a:endParaRPr lang="zh-CN" altLang="en-US" sz="2105">
                  <a:latin typeface="微软雅黑" panose="020B0503020204020204" pitchFamily="34" charset="-122"/>
                  <a:ea typeface="微软雅黑" panose="020B0503020204020204" pitchFamily="34" charset="-122"/>
                </a:endParaRPr>
              </a:p>
            </p:txBody>
          </p:sp>
        </p:grpSp>
        <p:sp>
          <p:nvSpPr>
            <p:cNvPr id="37" name="Text Box 42"/>
            <p:cNvSpPr txBox="1">
              <a:spLocks noChangeArrowheads="1"/>
            </p:cNvSpPr>
            <p:nvPr/>
          </p:nvSpPr>
          <p:spPr bwMode="gray">
            <a:xfrm>
              <a:off x="3925" y="1294"/>
              <a:ext cx="758"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2"/>
                  </a:solidFill>
                  <a:latin typeface="Arial" panose="020B0604020202020204" pitchFamily="34" charset="0"/>
                  <a:ea typeface="宋体" panose="02010600030101010101" pitchFamily="2" charset="-122"/>
                </a:defRPr>
              </a:lvl1pPr>
              <a:lvl2pPr marL="742950" indent="-285750" eaLnBrk="0" hangingPunct="0">
                <a:defRPr>
                  <a:solidFill>
                    <a:schemeClr val="bg2"/>
                  </a:solidFill>
                  <a:latin typeface="Arial" panose="020B0604020202020204" pitchFamily="34" charset="0"/>
                  <a:ea typeface="宋体" panose="02010600030101010101" pitchFamily="2" charset="-122"/>
                </a:defRPr>
              </a:lvl2pPr>
              <a:lvl3pPr marL="1143000" indent="-228600" eaLnBrk="0" hangingPunct="0">
                <a:defRPr>
                  <a:solidFill>
                    <a:schemeClr val="bg2"/>
                  </a:solidFill>
                  <a:latin typeface="Arial" panose="020B0604020202020204" pitchFamily="34" charset="0"/>
                  <a:ea typeface="宋体" panose="02010600030101010101" pitchFamily="2" charset="-122"/>
                </a:defRPr>
              </a:lvl3pPr>
              <a:lvl4pPr marL="1600200" indent="-228600" eaLnBrk="0" hangingPunct="0">
                <a:defRPr>
                  <a:solidFill>
                    <a:schemeClr val="bg2"/>
                  </a:solidFill>
                  <a:latin typeface="Arial" panose="020B0604020202020204" pitchFamily="34" charset="0"/>
                  <a:ea typeface="宋体" panose="02010600030101010101" pitchFamily="2" charset="-122"/>
                </a:defRPr>
              </a:lvl4pPr>
              <a:lvl5pPr marL="2057400" indent="-228600" eaLnBrk="0" hangingPunct="0">
                <a:defRPr>
                  <a:solidFill>
                    <a:schemeClr val="bg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1405" b="1" dirty="0" smtClean="0">
                  <a:solidFill>
                    <a:srgbClr val="FFFFFF"/>
                  </a:solidFill>
                  <a:latin typeface="微软雅黑" panose="020B0503020204020204" pitchFamily="34" charset="-122"/>
                  <a:ea typeface="微软雅黑" panose="020B0503020204020204" pitchFamily="34" charset="-122"/>
                </a:rPr>
                <a:t>按教职工级别</a:t>
              </a:r>
              <a:endParaRPr lang="zh-CN" altLang="en-US" sz="1405" b="1" dirty="0">
                <a:solidFill>
                  <a:srgbClr val="FFFFFF"/>
                </a:solidFill>
                <a:latin typeface="微软雅黑" panose="020B0503020204020204" pitchFamily="34" charset="-122"/>
                <a:ea typeface="微软雅黑" panose="020B0503020204020204" pitchFamily="34" charset="-122"/>
              </a:endParaRPr>
            </a:p>
          </p:txBody>
        </p:sp>
        <p:pic>
          <p:nvPicPr>
            <p:cNvPr id="38" name="Picture 43" descr="shadow_1_m"/>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gray">
            <a:xfrm>
              <a:off x="4081" y="1512"/>
              <a:ext cx="421"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Oval 44"/>
            <p:cNvSpPr>
              <a:spLocks noChangeArrowheads="1"/>
            </p:cNvSpPr>
            <p:nvPr/>
          </p:nvSpPr>
          <p:spPr bwMode="gray">
            <a:xfrm rot="3125284" flipH="1">
              <a:off x="3973" y="1361"/>
              <a:ext cx="61" cy="27"/>
            </a:xfrm>
            <a:prstGeom prst="ellipse">
              <a:avLst/>
            </a:prstGeom>
            <a:gradFill rotWithShape="1">
              <a:gsLst>
                <a:gs pos="0">
                  <a:srgbClr val="161F26"/>
                </a:gs>
                <a:gs pos="50000">
                  <a:srgbClr val="6E99C0"/>
                </a:gs>
                <a:gs pos="100000">
                  <a:srgbClr val="161F26"/>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0" hangingPunct="0"/>
              <a:endParaRPr lang="zh-CN" altLang="en-US" sz="2105">
                <a:latin typeface="微软雅黑" panose="020B0503020204020204" pitchFamily="34" charset="-122"/>
                <a:ea typeface="微软雅黑" panose="020B0503020204020204" pitchFamily="34" charset="-122"/>
              </a:endParaRPr>
            </a:p>
          </p:txBody>
        </p:sp>
        <p:grpSp>
          <p:nvGrpSpPr>
            <p:cNvPr id="40" name="Group 45"/>
            <p:cNvGrpSpPr/>
            <p:nvPr/>
          </p:nvGrpSpPr>
          <p:grpSpPr bwMode="auto">
            <a:xfrm rot="363836">
              <a:off x="4184" y="937"/>
              <a:ext cx="232" cy="286"/>
              <a:chOff x="1971" y="2318"/>
              <a:chExt cx="482" cy="596"/>
            </a:xfrm>
          </p:grpSpPr>
          <p:sp>
            <p:nvSpPr>
              <p:cNvPr id="44" name="Oval 46"/>
              <p:cNvSpPr>
                <a:spLocks noChangeArrowheads="1"/>
              </p:cNvSpPr>
              <p:nvPr/>
            </p:nvSpPr>
            <p:spPr bwMode="gray">
              <a:xfrm>
                <a:off x="2149" y="2318"/>
                <a:ext cx="126" cy="123"/>
              </a:xfrm>
              <a:prstGeom prst="ellipse">
                <a:avLst/>
              </a:prstGeom>
              <a:solidFill>
                <a:srgbClr val="CC9900"/>
              </a:solidFill>
              <a:ln w="9525">
                <a:round/>
              </a:ln>
              <a:scene3d>
                <a:camera prst="legacyPerspectiveFront">
                  <a:rot lat="20099989" lon="1500000" rev="0"/>
                </a:camera>
                <a:lightRig rig="legacyNormal2" dir="t"/>
              </a:scene3d>
              <a:sp3d extrusionH="11100" prstMaterial="legacyMatte">
                <a:bevelT w="13500" h="13500" prst="angle"/>
                <a:bevelB w="13500" h="13500" prst="angle"/>
                <a:extrusionClr>
                  <a:srgbClr val="FFB219"/>
                </a:extrusionClr>
              </a:sp3d>
            </p:spPr>
            <p:txBody>
              <a:bodyPr wrap="none" anchor="ctr">
                <a:flatTx/>
              </a:bodyPr>
              <a:lstStyle/>
              <a:p>
                <a:pPr eaLnBrk="0" hangingPunct="0"/>
                <a:endParaRPr lang="zh-CN" altLang="en-US" sz="2105">
                  <a:latin typeface="微软雅黑" panose="020B0503020204020204" pitchFamily="34" charset="-122"/>
                  <a:ea typeface="微软雅黑" panose="020B0503020204020204" pitchFamily="34" charset="-122"/>
                </a:endParaRPr>
              </a:p>
            </p:txBody>
          </p:sp>
          <p:sp>
            <p:nvSpPr>
              <p:cNvPr id="45" name="Freeform 47"/>
              <p:cNvSpPr/>
              <p:nvPr/>
            </p:nvSpPr>
            <p:spPr bwMode="gray">
              <a:xfrm>
                <a:off x="1971" y="2336"/>
                <a:ext cx="482" cy="578"/>
              </a:xfrm>
              <a:custGeom>
                <a:avLst/>
                <a:gdLst>
                  <a:gd name="T0" fmla="*/ 0 w 3312"/>
                  <a:gd name="T1" fmla="*/ 0 h 3962"/>
                  <a:gd name="T2" fmla="*/ 0 w 3312"/>
                  <a:gd name="T3" fmla="*/ 0 h 3962"/>
                  <a:gd name="T4" fmla="*/ 0 w 3312"/>
                  <a:gd name="T5" fmla="*/ 0 h 3962"/>
                  <a:gd name="T6" fmla="*/ 0 w 3312"/>
                  <a:gd name="T7" fmla="*/ 0 h 3962"/>
                  <a:gd name="T8" fmla="*/ 0 w 3312"/>
                  <a:gd name="T9" fmla="*/ 0 h 3962"/>
                  <a:gd name="T10" fmla="*/ 0 w 3312"/>
                  <a:gd name="T11" fmla="*/ 0 h 3962"/>
                  <a:gd name="T12" fmla="*/ 0 w 3312"/>
                  <a:gd name="T13" fmla="*/ 0 h 3962"/>
                  <a:gd name="T14" fmla="*/ 0 w 3312"/>
                  <a:gd name="T15" fmla="*/ 0 h 3962"/>
                  <a:gd name="T16" fmla="*/ 0 w 3312"/>
                  <a:gd name="T17" fmla="*/ 0 h 3962"/>
                  <a:gd name="T18" fmla="*/ 0 w 3312"/>
                  <a:gd name="T19" fmla="*/ 0 h 3962"/>
                  <a:gd name="T20" fmla="*/ 0 w 3312"/>
                  <a:gd name="T21" fmla="*/ 0 h 3962"/>
                  <a:gd name="T22" fmla="*/ 0 w 3312"/>
                  <a:gd name="T23" fmla="*/ 0 h 3962"/>
                  <a:gd name="T24" fmla="*/ 0 w 3312"/>
                  <a:gd name="T25" fmla="*/ 0 h 3962"/>
                  <a:gd name="T26" fmla="*/ 0 w 3312"/>
                  <a:gd name="T27" fmla="*/ 0 h 3962"/>
                  <a:gd name="T28" fmla="*/ 0 w 3312"/>
                  <a:gd name="T29" fmla="*/ 0 h 3962"/>
                  <a:gd name="T30" fmla="*/ 0 w 3312"/>
                  <a:gd name="T31" fmla="*/ 0 h 3962"/>
                  <a:gd name="T32" fmla="*/ 0 w 3312"/>
                  <a:gd name="T33" fmla="*/ 0 h 3962"/>
                  <a:gd name="T34" fmla="*/ 0 w 3312"/>
                  <a:gd name="T35" fmla="*/ 0 h 3962"/>
                  <a:gd name="T36" fmla="*/ 0 w 3312"/>
                  <a:gd name="T37" fmla="*/ 0 h 3962"/>
                  <a:gd name="T38" fmla="*/ 0 w 3312"/>
                  <a:gd name="T39" fmla="*/ 0 h 3962"/>
                  <a:gd name="T40" fmla="*/ 0 w 3312"/>
                  <a:gd name="T41" fmla="*/ 0 h 3962"/>
                  <a:gd name="T42" fmla="*/ 0 w 3312"/>
                  <a:gd name="T43" fmla="*/ 0 h 3962"/>
                  <a:gd name="T44" fmla="*/ 0 w 3312"/>
                  <a:gd name="T45" fmla="*/ 0 h 3962"/>
                  <a:gd name="T46" fmla="*/ 0 w 3312"/>
                  <a:gd name="T47" fmla="*/ 0 h 39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12"/>
                  <a:gd name="T73" fmla="*/ 0 h 3962"/>
                  <a:gd name="T74" fmla="*/ 3312 w 3312"/>
                  <a:gd name="T75" fmla="*/ 3962 h 39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12" h="3962">
                    <a:moveTo>
                      <a:pt x="1376" y="696"/>
                    </a:moveTo>
                    <a:cubicBezTo>
                      <a:pt x="1401" y="795"/>
                      <a:pt x="1489" y="920"/>
                      <a:pt x="1639" y="920"/>
                    </a:cubicBezTo>
                    <a:cubicBezTo>
                      <a:pt x="1801" y="920"/>
                      <a:pt x="1876" y="795"/>
                      <a:pt x="1926" y="708"/>
                    </a:cubicBezTo>
                    <a:lnTo>
                      <a:pt x="2940" y="66"/>
                    </a:lnTo>
                    <a:cubicBezTo>
                      <a:pt x="3042" y="0"/>
                      <a:pt x="3142" y="16"/>
                      <a:pt x="3204" y="78"/>
                    </a:cubicBezTo>
                    <a:cubicBezTo>
                      <a:pt x="3267" y="140"/>
                      <a:pt x="3312" y="264"/>
                      <a:pt x="3072" y="444"/>
                    </a:cubicBezTo>
                    <a:lnTo>
                      <a:pt x="2139" y="1081"/>
                    </a:lnTo>
                    <a:lnTo>
                      <a:pt x="2476" y="2372"/>
                    </a:lnTo>
                    <a:lnTo>
                      <a:pt x="2251" y="2435"/>
                    </a:lnTo>
                    <a:lnTo>
                      <a:pt x="2614" y="3589"/>
                    </a:lnTo>
                    <a:cubicBezTo>
                      <a:pt x="2651" y="3751"/>
                      <a:pt x="2639" y="3863"/>
                      <a:pt x="2539" y="3925"/>
                    </a:cubicBezTo>
                    <a:cubicBezTo>
                      <a:pt x="2401" y="3962"/>
                      <a:pt x="2289" y="3863"/>
                      <a:pt x="2226" y="3689"/>
                    </a:cubicBezTo>
                    <a:cubicBezTo>
                      <a:pt x="2101" y="3453"/>
                      <a:pt x="1876" y="2720"/>
                      <a:pt x="1789" y="2534"/>
                    </a:cubicBezTo>
                    <a:lnTo>
                      <a:pt x="1414" y="2534"/>
                    </a:lnTo>
                    <a:cubicBezTo>
                      <a:pt x="1339" y="2770"/>
                      <a:pt x="1151" y="3465"/>
                      <a:pt x="1051" y="3689"/>
                    </a:cubicBezTo>
                    <a:cubicBezTo>
                      <a:pt x="1001" y="3838"/>
                      <a:pt x="914" y="3950"/>
                      <a:pt x="789" y="3925"/>
                    </a:cubicBezTo>
                    <a:cubicBezTo>
                      <a:pt x="714" y="3875"/>
                      <a:pt x="614" y="3838"/>
                      <a:pt x="676" y="3577"/>
                    </a:cubicBezTo>
                    <a:lnTo>
                      <a:pt x="1001" y="2459"/>
                    </a:lnTo>
                    <a:lnTo>
                      <a:pt x="751" y="2397"/>
                    </a:lnTo>
                    <a:lnTo>
                      <a:pt x="1126" y="1081"/>
                    </a:lnTo>
                    <a:lnTo>
                      <a:pt x="139" y="497"/>
                    </a:lnTo>
                    <a:cubicBezTo>
                      <a:pt x="54" y="402"/>
                      <a:pt x="0" y="342"/>
                      <a:pt x="60" y="180"/>
                    </a:cubicBezTo>
                    <a:cubicBezTo>
                      <a:pt x="186" y="102"/>
                      <a:pt x="214" y="112"/>
                      <a:pt x="389" y="162"/>
                    </a:cubicBezTo>
                    <a:lnTo>
                      <a:pt x="1376" y="696"/>
                    </a:lnTo>
                    <a:close/>
                  </a:path>
                </a:pathLst>
              </a:custGeom>
              <a:solidFill>
                <a:srgbClr val="CC9900"/>
              </a:solidFill>
              <a:ln w="9525">
                <a:miter lim="800000"/>
              </a:ln>
              <a:scene3d>
                <a:camera prst="legacyPerspectiveFront">
                  <a:rot lat="20099989" lon="1500000" rev="0"/>
                </a:camera>
                <a:lightRig rig="legacyNormal2" dir="t"/>
              </a:scene3d>
              <a:sp3d extrusionH="11100" prstMaterial="legacyMatte">
                <a:bevelT w="13500" h="13500" prst="angle"/>
                <a:bevelB w="13500" h="13500" prst="angle"/>
                <a:extrusionClr>
                  <a:srgbClr val="FFB219"/>
                </a:extrusionClr>
              </a:sp3d>
            </p:spPr>
            <p:txBody>
              <a:bodyPr>
                <a:flatTx/>
              </a:bodyPr>
              <a:lstStyle/>
              <a:p>
                <a:pPr eaLnBrk="0" hangingPunct="0"/>
                <a:endParaRPr lang="zh-CN" altLang="en-US" sz="2105">
                  <a:latin typeface="微软雅黑" panose="020B0503020204020204" pitchFamily="34" charset="-122"/>
                  <a:ea typeface="微软雅黑" panose="020B0503020204020204" pitchFamily="34" charset="-122"/>
                </a:endParaRPr>
              </a:p>
            </p:txBody>
          </p:sp>
        </p:grpSp>
        <p:grpSp>
          <p:nvGrpSpPr>
            <p:cNvPr id="41" name="Group 48"/>
            <p:cNvGrpSpPr/>
            <p:nvPr/>
          </p:nvGrpSpPr>
          <p:grpSpPr bwMode="auto">
            <a:xfrm>
              <a:off x="3996" y="1034"/>
              <a:ext cx="617" cy="129"/>
              <a:chOff x="724" y="2704"/>
              <a:chExt cx="1390" cy="350"/>
            </a:xfrm>
          </p:grpSpPr>
          <p:sp>
            <p:nvSpPr>
              <p:cNvPr id="42" name="AutoShape 49"/>
              <p:cNvSpPr>
                <a:spLocks noChangeArrowheads="1"/>
              </p:cNvSpPr>
              <p:nvPr/>
            </p:nvSpPr>
            <p:spPr bwMode="gray">
              <a:xfrm flipH="1">
                <a:off x="1592" y="2704"/>
                <a:ext cx="522" cy="341"/>
              </a:xfrm>
              <a:prstGeom prst="curvedRightArrow">
                <a:avLst>
                  <a:gd name="adj1" fmla="val 19583"/>
                  <a:gd name="adj2" fmla="val 44676"/>
                  <a:gd name="adj3" fmla="val 43217"/>
                </a:avLst>
              </a:prstGeom>
              <a:gradFill rotWithShape="1">
                <a:gsLst>
                  <a:gs pos="0">
                    <a:srgbClr val="FFBE93"/>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2105">
                  <a:latin typeface="微软雅黑" panose="020B0503020204020204" pitchFamily="34" charset="-122"/>
                  <a:ea typeface="微软雅黑" panose="020B0503020204020204" pitchFamily="34" charset="-122"/>
                </a:endParaRPr>
              </a:p>
            </p:txBody>
          </p:sp>
          <p:sp>
            <p:nvSpPr>
              <p:cNvPr id="43" name="AutoShape 50"/>
              <p:cNvSpPr>
                <a:spLocks noChangeArrowheads="1"/>
              </p:cNvSpPr>
              <p:nvPr/>
            </p:nvSpPr>
            <p:spPr bwMode="gray">
              <a:xfrm>
                <a:off x="724" y="2713"/>
                <a:ext cx="522" cy="341"/>
              </a:xfrm>
              <a:prstGeom prst="curvedRightArrow">
                <a:avLst>
                  <a:gd name="adj1" fmla="val 16542"/>
                  <a:gd name="adj2" fmla="val 38977"/>
                  <a:gd name="adj3" fmla="val 43465"/>
                </a:avLst>
              </a:prstGeom>
              <a:gradFill rotWithShape="1">
                <a:gsLst>
                  <a:gs pos="0">
                    <a:srgbClr val="FFBE93"/>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2105">
                  <a:latin typeface="微软雅黑" panose="020B0503020204020204" pitchFamily="34" charset="-122"/>
                  <a:ea typeface="微软雅黑" panose="020B0503020204020204" pitchFamily="34" charset="-122"/>
                </a:endParaRPr>
              </a:p>
            </p:txBody>
          </p:sp>
        </p:grpSp>
      </p:grpSp>
      <p:grpSp>
        <p:nvGrpSpPr>
          <p:cNvPr id="48" name="Group 57"/>
          <p:cNvGrpSpPr/>
          <p:nvPr/>
        </p:nvGrpSpPr>
        <p:grpSpPr bwMode="auto">
          <a:xfrm>
            <a:off x="7307566" y="3287484"/>
            <a:ext cx="3109751" cy="1044817"/>
            <a:chOff x="3979" y="1657"/>
            <a:chExt cx="1746" cy="823"/>
          </a:xfrm>
        </p:grpSpPr>
        <p:sp>
          <p:nvSpPr>
            <p:cNvPr id="49" name="Line 58"/>
            <p:cNvSpPr>
              <a:spLocks noChangeShapeType="1"/>
            </p:cNvSpPr>
            <p:nvPr/>
          </p:nvSpPr>
          <p:spPr bwMode="gray">
            <a:xfrm>
              <a:off x="3979" y="1672"/>
              <a:ext cx="0" cy="510"/>
            </a:xfrm>
            <a:prstGeom prst="line">
              <a:avLst/>
            </a:prstGeom>
            <a:noFill/>
            <a:ln w="28575">
              <a:solidFill>
                <a:srgbClr val="FF6600"/>
              </a:solidFill>
              <a:round/>
            </a:ln>
            <a:extLst>
              <a:ext uri="{909E8E84-426E-40DD-AFC4-6F175D3DCCD1}">
                <a14:hiddenFill xmlns:a14="http://schemas.microsoft.com/office/drawing/2010/main">
                  <a:noFill/>
                </a14:hiddenFill>
              </a:ext>
            </a:extLst>
          </p:spPr>
          <p:txBody>
            <a:bodyPr wrap="none" anchor="ctr"/>
            <a:lstStyle/>
            <a:p>
              <a:endParaRPr lang="zh-CN" altLang="en-US" sz="2105">
                <a:latin typeface="微软雅黑" panose="020B0503020204020204" pitchFamily="34" charset="-122"/>
                <a:ea typeface="微软雅黑" panose="020B0503020204020204" pitchFamily="34" charset="-122"/>
              </a:endParaRPr>
            </a:p>
          </p:txBody>
        </p:sp>
        <p:sp>
          <p:nvSpPr>
            <p:cNvPr id="50" name="Rectangle 59"/>
            <p:cNvSpPr>
              <a:spLocks noChangeArrowheads="1"/>
            </p:cNvSpPr>
            <p:nvPr/>
          </p:nvSpPr>
          <p:spPr bwMode="gray">
            <a:xfrm>
              <a:off x="4025" y="1657"/>
              <a:ext cx="1700" cy="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110000"/>
                </a:lnSpc>
              </a:pPr>
              <a:r>
                <a:rPr lang="zh-CN" altLang="en-US" sz="1405" dirty="0">
                  <a:solidFill>
                    <a:schemeClr val="tx2"/>
                  </a:solidFill>
                  <a:latin typeface="微软雅黑" panose="020B0503020204020204" pitchFamily="34" charset="-122"/>
                  <a:ea typeface="微软雅黑" panose="020B0503020204020204" pitchFamily="34" charset="-122"/>
                </a:rPr>
                <a:t>可以</a:t>
              </a:r>
              <a:r>
                <a:rPr lang="zh-CN" altLang="en-US" sz="1405" dirty="0" smtClean="0">
                  <a:solidFill>
                    <a:schemeClr val="tx2"/>
                  </a:solidFill>
                  <a:latin typeface="微软雅黑" panose="020B0503020204020204" pitchFamily="34" charset="-122"/>
                  <a:ea typeface="微软雅黑" panose="020B0503020204020204" pitchFamily="34" charset="-122"/>
                </a:rPr>
                <a:t>按照学校制度</a:t>
              </a:r>
              <a:r>
                <a:rPr lang="zh-CN" altLang="en-US" sz="1405" dirty="0">
                  <a:solidFill>
                    <a:schemeClr val="tx2"/>
                  </a:solidFill>
                  <a:latin typeface="微软雅黑" panose="020B0503020204020204" pitchFamily="34" charset="-122"/>
                  <a:ea typeface="微软雅黑" panose="020B0503020204020204" pitchFamily="34" charset="-122"/>
                </a:rPr>
                <a:t>完全自定义在线审批流程，支持多级审批，通过横行和纵向多维度灵活设置在线审批流程。</a:t>
              </a:r>
              <a:endParaRPr lang="zh-CN" altLang="en-US" sz="1405" dirty="0">
                <a:solidFill>
                  <a:schemeClr val="tx2"/>
                </a:solidFill>
                <a:latin typeface="微软雅黑" panose="020B0503020204020204" pitchFamily="34" charset="-122"/>
                <a:ea typeface="微软雅黑" panose="020B0503020204020204" pitchFamily="34" charset="-122"/>
              </a:endParaRPr>
            </a:p>
          </p:txBody>
        </p:sp>
      </p:grpSp>
      <p:sp>
        <p:nvSpPr>
          <p:cNvPr id="51" name="Freeform 6"/>
          <p:cNvSpPr/>
          <p:nvPr/>
        </p:nvSpPr>
        <p:spPr bwMode="gray">
          <a:xfrm rot="14718398" flipH="1">
            <a:off x="7756654" y="2076772"/>
            <a:ext cx="53459" cy="484451"/>
          </a:xfrm>
          <a:custGeom>
            <a:avLst/>
            <a:gdLst>
              <a:gd name="T0" fmla="*/ 0 w 291"/>
              <a:gd name="T1" fmla="*/ 0 h 1199"/>
              <a:gd name="T2" fmla="*/ 2147483647 w 291"/>
              <a:gd name="T3" fmla="*/ 0 h 1199"/>
              <a:gd name="T4" fmla="*/ 2147483647 w 291"/>
              <a:gd name="T5" fmla="*/ 2147483647 h 1199"/>
              <a:gd name="T6" fmla="*/ 2147483647 w 291"/>
              <a:gd name="T7" fmla="*/ 2147483647 h 1199"/>
              <a:gd name="T8" fmla="*/ 0 w 291"/>
              <a:gd name="T9" fmla="*/ 0 h 1199"/>
              <a:gd name="T10" fmla="*/ 0 60000 65536"/>
              <a:gd name="T11" fmla="*/ 0 60000 65536"/>
              <a:gd name="T12" fmla="*/ 0 60000 65536"/>
              <a:gd name="T13" fmla="*/ 0 60000 65536"/>
              <a:gd name="T14" fmla="*/ 0 60000 65536"/>
              <a:gd name="T15" fmla="*/ 0 w 291"/>
              <a:gd name="T16" fmla="*/ 0 h 1199"/>
              <a:gd name="T17" fmla="*/ 291 w 291"/>
              <a:gd name="T18" fmla="*/ 1199 h 1199"/>
            </a:gdLst>
            <a:ahLst/>
            <a:cxnLst>
              <a:cxn ang="T10">
                <a:pos x="T0" y="T1"/>
              </a:cxn>
              <a:cxn ang="T11">
                <a:pos x="T2" y="T3"/>
              </a:cxn>
              <a:cxn ang="T12">
                <a:pos x="T4" y="T5"/>
              </a:cxn>
              <a:cxn ang="T13">
                <a:pos x="T6" y="T7"/>
              </a:cxn>
              <a:cxn ang="T14">
                <a:pos x="T8" y="T9"/>
              </a:cxn>
            </a:cxnLst>
            <a:rect l="T15" t="T16" r="T17" b="T18"/>
            <a:pathLst>
              <a:path w="291" h="1199">
                <a:moveTo>
                  <a:pt x="0" y="0"/>
                </a:moveTo>
                <a:lnTo>
                  <a:pt x="291" y="0"/>
                </a:lnTo>
                <a:lnTo>
                  <a:pt x="180" y="1199"/>
                </a:lnTo>
                <a:lnTo>
                  <a:pt x="81" y="1193"/>
                </a:lnTo>
                <a:lnTo>
                  <a:pt x="0" y="0"/>
                </a:lnTo>
                <a:close/>
              </a:path>
            </a:pathLst>
          </a:custGeom>
          <a:gradFill rotWithShape="1">
            <a:gsLst>
              <a:gs pos="0">
                <a:srgbClr val="506F8B"/>
              </a:gs>
              <a:gs pos="50000">
                <a:srgbClr val="6E99C0"/>
              </a:gs>
              <a:gs pos="100000">
                <a:srgbClr val="506F8B"/>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0" hangingPunct="0"/>
            <a:endParaRPr lang="zh-CN" altLang="en-US" sz="2105">
              <a:latin typeface="微软雅黑" panose="020B0503020204020204" pitchFamily="34" charset="-122"/>
              <a:ea typeface="微软雅黑" panose="020B0503020204020204" pitchFamily="34" charset="-122"/>
            </a:endParaRPr>
          </a:p>
        </p:txBody>
      </p:sp>
      <p:grpSp>
        <p:nvGrpSpPr>
          <p:cNvPr id="52" name="Group 25"/>
          <p:cNvGrpSpPr/>
          <p:nvPr/>
        </p:nvGrpSpPr>
        <p:grpSpPr bwMode="auto">
          <a:xfrm>
            <a:off x="7923081" y="1868416"/>
            <a:ext cx="936843" cy="572555"/>
            <a:chOff x="2045" y="1127"/>
            <a:chExt cx="1144" cy="1171"/>
          </a:xfrm>
        </p:grpSpPr>
        <p:grpSp>
          <p:nvGrpSpPr>
            <p:cNvPr id="53" name="Group 26"/>
            <p:cNvGrpSpPr/>
            <p:nvPr/>
          </p:nvGrpSpPr>
          <p:grpSpPr bwMode="auto">
            <a:xfrm>
              <a:off x="2045" y="1222"/>
              <a:ext cx="1144" cy="916"/>
              <a:chOff x="803" y="1519"/>
              <a:chExt cx="937" cy="692"/>
            </a:xfrm>
          </p:grpSpPr>
          <p:sp>
            <p:nvSpPr>
              <p:cNvPr id="62" name="AutoShape 27"/>
              <p:cNvSpPr>
                <a:spLocks noChangeArrowheads="1"/>
              </p:cNvSpPr>
              <p:nvPr/>
            </p:nvSpPr>
            <p:spPr bwMode="gray">
              <a:xfrm>
                <a:off x="803" y="1519"/>
                <a:ext cx="937" cy="6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600 w 21600"/>
                  <a:gd name="T13" fmla="*/ 10800 h 21600"/>
                  <a:gd name="T14" fmla="*/ 0 w 21600"/>
                  <a:gd name="T15" fmla="*/ 21600 h 21600"/>
                </a:gdLst>
                <a:ahLst/>
                <a:cxnLst>
                  <a:cxn ang="T8">
                    <a:pos x="T0" y="T1"/>
                  </a:cxn>
                  <a:cxn ang="T9">
                    <a:pos x="T2" y="T3"/>
                  </a:cxn>
                  <a:cxn ang="T10">
                    <a:pos x="T4" y="T5"/>
                  </a:cxn>
                  <a:cxn ang="T11">
                    <a:pos x="T6" y="T7"/>
                  </a:cxn>
                </a:cxnLst>
                <a:rect l="T12" t="T13" r="T14" b="T15"/>
                <a:pathLst>
                  <a:path w="21600" h="21600">
                    <a:moveTo>
                      <a:pt x="11434" y="10800"/>
                    </a:moveTo>
                    <a:cubicBezTo>
                      <a:pt x="11434" y="11150"/>
                      <a:pt x="11150" y="11434"/>
                      <a:pt x="10800" y="11434"/>
                    </a:cubicBezTo>
                    <a:cubicBezTo>
                      <a:pt x="10449" y="11434"/>
                      <a:pt x="10166" y="11150"/>
                      <a:pt x="10166" y="10800"/>
                    </a:cubicBezTo>
                    <a:lnTo>
                      <a:pt x="0" y="10800"/>
                    </a:lnTo>
                    <a:cubicBezTo>
                      <a:pt x="0" y="16764"/>
                      <a:pt x="4835" y="21600"/>
                      <a:pt x="10800" y="21600"/>
                    </a:cubicBezTo>
                    <a:cubicBezTo>
                      <a:pt x="16764" y="21600"/>
                      <a:pt x="21600" y="16764"/>
                      <a:pt x="21600" y="10800"/>
                    </a:cubicBezTo>
                    <a:close/>
                  </a:path>
                </a:pathLst>
              </a:custGeom>
              <a:gradFill rotWithShape="1">
                <a:gsLst>
                  <a:gs pos="0">
                    <a:srgbClr val="A0D35D"/>
                  </a:gs>
                  <a:gs pos="50000">
                    <a:srgbClr val="4C642C"/>
                  </a:gs>
                  <a:gs pos="100000">
                    <a:srgbClr val="A0D35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2105">
                  <a:latin typeface="微软雅黑" panose="020B0503020204020204" pitchFamily="34" charset="-122"/>
                  <a:ea typeface="微软雅黑" panose="020B0503020204020204" pitchFamily="34" charset="-122"/>
                </a:endParaRPr>
              </a:p>
            </p:txBody>
          </p:sp>
          <p:sp>
            <p:nvSpPr>
              <p:cNvPr id="63" name="Oval 28"/>
              <p:cNvSpPr>
                <a:spLocks noChangeArrowheads="1"/>
              </p:cNvSpPr>
              <p:nvPr/>
            </p:nvSpPr>
            <p:spPr bwMode="gray">
              <a:xfrm>
                <a:off x="803" y="1796"/>
                <a:ext cx="937" cy="145"/>
              </a:xfrm>
              <a:prstGeom prst="ellipse">
                <a:avLst/>
              </a:prstGeom>
              <a:gradFill rotWithShape="1">
                <a:gsLst>
                  <a:gs pos="0">
                    <a:srgbClr val="A0D35D"/>
                  </a:gs>
                  <a:gs pos="100000">
                    <a:srgbClr val="B9DF88"/>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0" hangingPunct="0"/>
                <a:endParaRPr lang="zh-CN" altLang="en-US" sz="2105">
                  <a:latin typeface="微软雅黑" panose="020B0503020204020204" pitchFamily="34" charset="-122"/>
                  <a:ea typeface="微软雅黑" panose="020B0503020204020204" pitchFamily="34" charset="-122"/>
                </a:endParaRPr>
              </a:p>
            </p:txBody>
          </p:sp>
        </p:grpSp>
        <p:pic>
          <p:nvPicPr>
            <p:cNvPr id="54" name="Picture 30" descr="shadow_1_m"/>
            <p:cNvPicPr>
              <a:picLocks noChangeAspect="1" noChangeArrowheads="1"/>
            </p:cNvPicPr>
            <p:nvPr/>
          </p:nvPicPr>
          <p:blipFill>
            <a:blip r:embed="rId4" cstate="print">
              <a:lum bright="36000"/>
              <a:extLst>
                <a:ext uri="{28A0092B-C50C-407E-A947-70E740481C1C}">
                  <a14:useLocalDpi xmlns:a14="http://schemas.microsoft.com/office/drawing/2010/main" val="0"/>
                </a:ext>
              </a:extLst>
            </a:blip>
            <a:srcRect/>
            <a:stretch>
              <a:fillRect/>
            </a:stretch>
          </p:blipFill>
          <p:spPr bwMode="gray">
            <a:xfrm>
              <a:off x="2299" y="2168"/>
              <a:ext cx="638"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Oval 31"/>
            <p:cNvSpPr>
              <a:spLocks noChangeArrowheads="1"/>
            </p:cNvSpPr>
            <p:nvPr/>
          </p:nvSpPr>
          <p:spPr bwMode="gray">
            <a:xfrm rot="3125284">
              <a:off x="2162" y="1944"/>
              <a:ext cx="112" cy="27"/>
            </a:xfrm>
            <a:prstGeom prst="ellipse">
              <a:avLst/>
            </a:prstGeom>
            <a:gradFill rotWithShape="1">
              <a:gsLst>
                <a:gs pos="0">
                  <a:srgbClr val="161F26"/>
                </a:gs>
                <a:gs pos="50000">
                  <a:srgbClr val="6E99C0"/>
                </a:gs>
                <a:gs pos="100000">
                  <a:srgbClr val="161F26"/>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0" hangingPunct="0"/>
              <a:endParaRPr lang="zh-CN" altLang="en-US" sz="2105">
                <a:latin typeface="微软雅黑" panose="020B0503020204020204" pitchFamily="34" charset="-122"/>
                <a:ea typeface="微软雅黑" panose="020B0503020204020204" pitchFamily="34" charset="-122"/>
              </a:endParaRPr>
            </a:p>
          </p:txBody>
        </p:sp>
        <p:grpSp>
          <p:nvGrpSpPr>
            <p:cNvPr id="56" name="Group 32"/>
            <p:cNvGrpSpPr/>
            <p:nvPr/>
          </p:nvGrpSpPr>
          <p:grpSpPr bwMode="auto">
            <a:xfrm rot="291726">
              <a:off x="2400" y="1127"/>
              <a:ext cx="451" cy="557"/>
              <a:chOff x="1971" y="2318"/>
              <a:chExt cx="482" cy="596"/>
            </a:xfrm>
          </p:grpSpPr>
          <p:sp>
            <p:nvSpPr>
              <p:cNvPr id="60" name="Oval 33"/>
              <p:cNvSpPr>
                <a:spLocks noChangeArrowheads="1"/>
              </p:cNvSpPr>
              <p:nvPr/>
            </p:nvSpPr>
            <p:spPr bwMode="gray">
              <a:xfrm>
                <a:off x="2149" y="2318"/>
                <a:ext cx="126" cy="123"/>
              </a:xfrm>
              <a:prstGeom prst="ellipse">
                <a:avLst/>
              </a:prstGeom>
              <a:solidFill>
                <a:srgbClr val="FFCC00"/>
              </a:solidFill>
              <a:ln w="9525">
                <a:round/>
              </a:ln>
              <a:scene3d>
                <a:camera prst="legacyPerspectiveFront">
                  <a:rot lat="20099989" lon="1500000" rev="0"/>
                </a:camera>
                <a:lightRig rig="legacyFlat2" dir="t"/>
              </a:scene3d>
              <a:sp3d extrusionH="36500" prstMaterial="legacyMatte">
                <a:bevelT w="13500" h="13500" prst="angle"/>
                <a:bevelB w="13500" h="13500" prst="angle"/>
                <a:extrusionClr>
                  <a:srgbClr val="FFB219"/>
                </a:extrusionClr>
              </a:sp3d>
            </p:spPr>
            <p:txBody>
              <a:bodyPr wrap="none" anchor="ctr">
                <a:flatTx/>
              </a:bodyPr>
              <a:lstStyle/>
              <a:p>
                <a:pPr eaLnBrk="0" hangingPunct="0"/>
                <a:endParaRPr lang="zh-CN" altLang="en-US" sz="2105">
                  <a:latin typeface="微软雅黑" panose="020B0503020204020204" pitchFamily="34" charset="-122"/>
                  <a:ea typeface="微软雅黑" panose="020B0503020204020204" pitchFamily="34" charset="-122"/>
                </a:endParaRPr>
              </a:p>
            </p:txBody>
          </p:sp>
          <p:sp>
            <p:nvSpPr>
              <p:cNvPr id="61" name="Freeform 34"/>
              <p:cNvSpPr/>
              <p:nvPr/>
            </p:nvSpPr>
            <p:spPr bwMode="gray">
              <a:xfrm>
                <a:off x="1971" y="2336"/>
                <a:ext cx="482" cy="578"/>
              </a:xfrm>
              <a:custGeom>
                <a:avLst/>
                <a:gdLst>
                  <a:gd name="T0" fmla="*/ 0 w 3312"/>
                  <a:gd name="T1" fmla="*/ 0 h 3962"/>
                  <a:gd name="T2" fmla="*/ 0 w 3312"/>
                  <a:gd name="T3" fmla="*/ 0 h 3962"/>
                  <a:gd name="T4" fmla="*/ 0 w 3312"/>
                  <a:gd name="T5" fmla="*/ 0 h 3962"/>
                  <a:gd name="T6" fmla="*/ 0 w 3312"/>
                  <a:gd name="T7" fmla="*/ 0 h 3962"/>
                  <a:gd name="T8" fmla="*/ 0 w 3312"/>
                  <a:gd name="T9" fmla="*/ 0 h 3962"/>
                  <a:gd name="T10" fmla="*/ 0 w 3312"/>
                  <a:gd name="T11" fmla="*/ 0 h 3962"/>
                  <a:gd name="T12" fmla="*/ 0 w 3312"/>
                  <a:gd name="T13" fmla="*/ 0 h 3962"/>
                  <a:gd name="T14" fmla="*/ 0 w 3312"/>
                  <a:gd name="T15" fmla="*/ 0 h 3962"/>
                  <a:gd name="T16" fmla="*/ 0 w 3312"/>
                  <a:gd name="T17" fmla="*/ 0 h 3962"/>
                  <a:gd name="T18" fmla="*/ 0 w 3312"/>
                  <a:gd name="T19" fmla="*/ 0 h 3962"/>
                  <a:gd name="T20" fmla="*/ 0 w 3312"/>
                  <a:gd name="T21" fmla="*/ 0 h 3962"/>
                  <a:gd name="T22" fmla="*/ 0 w 3312"/>
                  <a:gd name="T23" fmla="*/ 0 h 3962"/>
                  <a:gd name="T24" fmla="*/ 0 w 3312"/>
                  <a:gd name="T25" fmla="*/ 0 h 3962"/>
                  <a:gd name="T26" fmla="*/ 0 w 3312"/>
                  <a:gd name="T27" fmla="*/ 0 h 3962"/>
                  <a:gd name="T28" fmla="*/ 0 w 3312"/>
                  <a:gd name="T29" fmla="*/ 0 h 3962"/>
                  <a:gd name="T30" fmla="*/ 0 w 3312"/>
                  <a:gd name="T31" fmla="*/ 0 h 3962"/>
                  <a:gd name="T32" fmla="*/ 0 w 3312"/>
                  <a:gd name="T33" fmla="*/ 0 h 3962"/>
                  <a:gd name="T34" fmla="*/ 0 w 3312"/>
                  <a:gd name="T35" fmla="*/ 0 h 3962"/>
                  <a:gd name="T36" fmla="*/ 0 w 3312"/>
                  <a:gd name="T37" fmla="*/ 0 h 3962"/>
                  <a:gd name="T38" fmla="*/ 0 w 3312"/>
                  <a:gd name="T39" fmla="*/ 0 h 3962"/>
                  <a:gd name="T40" fmla="*/ 0 w 3312"/>
                  <a:gd name="T41" fmla="*/ 0 h 3962"/>
                  <a:gd name="T42" fmla="*/ 0 w 3312"/>
                  <a:gd name="T43" fmla="*/ 0 h 3962"/>
                  <a:gd name="T44" fmla="*/ 0 w 3312"/>
                  <a:gd name="T45" fmla="*/ 0 h 3962"/>
                  <a:gd name="T46" fmla="*/ 0 w 3312"/>
                  <a:gd name="T47" fmla="*/ 0 h 39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12"/>
                  <a:gd name="T73" fmla="*/ 0 h 3962"/>
                  <a:gd name="T74" fmla="*/ 3312 w 3312"/>
                  <a:gd name="T75" fmla="*/ 3962 h 39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12" h="3962">
                    <a:moveTo>
                      <a:pt x="1376" y="696"/>
                    </a:moveTo>
                    <a:cubicBezTo>
                      <a:pt x="1401" y="795"/>
                      <a:pt x="1489" y="920"/>
                      <a:pt x="1639" y="920"/>
                    </a:cubicBezTo>
                    <a:cubicBezTo>
                      <a:pt x="1801" y="920"/>
                      <a:pt x="1876" y="795"/>
                      <a:pt x="1926" y="708"/>
                    </a:cubicBezTo>
                    <a:lnTo>
                      <a:pt x="2940" y="66"/>
                    </a:lnTo>
                    <a:cubicBezTo>
                      <a:pt x="3042" y="0"/>
                      <a:pt x="3142" y="16"/>
                      <a:pt x="3204" y="78"/>
                    </a:cubicBezTo>
                    <a:cubicBezTo>
                      <a:pt x="3267" y="140"/>
                      <a:pt x="3312" y="264"/>
                      <a:pt x="3072" y="444"/>
                    </a:cubicBezTo>
                    <a:lnTo>
                      <a:pt x="2139" y="1081"/>
                    </a:lnTo>
                    <a:lnTo>
                      <a:pt x="2476" y="2372"/>
                    </a:lnTo>
                    <a:lnTo>
                      <a:pt x="2251" y="2435"/>
                    </a:lnTo>
                    <a:lnTo>
                      <a:pt x="2614" y="3589"/>
                    </a:lnTo>
                    <a:cubicBezTo>
                      <a:pt x="2651" y="3751"/>
                      <a:pt x="2639" y="3863"/>
                      <a:pt x="2539" y="3925"/>
                    </a:cubicBezTo>
                    <a:cubicBezTo>
                      <a:pt x="2401" y="3962"/>
                      <a:pt x="2289" y="3863"/>
                      <a:pt x="2226" y="3689"/>
                    </a:cubicBezTo>
                    <a:cubicBezTo>
                      <a:pt x="2101" y="3453"/>
                      <a:pt x="1876" y="2720"/>
                      <a:pt x="1789" y="2534"/>
                    </a:cubicBezTo>
                    <a:lnTo>
                      <a:pt x="1414" y="2534"/>
                    </a:lnTo>
                    <a:cubicBezTo>
                      <a:pt x="1339" y="2770"/>
                      <a:pt x="1151" y="3465"/>
                      <a:pt x="1051" y="3689"/>
                    </a:cubicBezTo>
                    <a:cubicBezTo>
                      <a:pt x="1001" y="3838"/>
                      <a:pt x="914" y="3950"/>
                      <a:pt x="789" y="3925"/>
                    </a:cubicBezTo>
                    <a:cubicBezTo>
                      <a:pt x="714" y="3875"/>
                      <a:pt x="614" y="3838"/>
                      <a:pt x="676" y="3577"/>
                    </a:cubicBezTo>
                    <a:lnTo>
                      <a:pt x="1001" y="2459"/>
                    </a:lnTo>
                    <a:lnTo>
                      <a:pt x="751" y="2397"/>
                    </a:lnTo>
                    <a:lnTo>
                      <a:pt x="1126" y="1081"/>
                    </a:lnTo>
                    <a:lnTo>
                      <a:pt x="139" y="497"/>
                    </a:lnTo>
                    <a:cubicBezTo>
                      <a:pt x="54" y="402"/>
                      <a:pt x="0" y="342"/>
                      <a:pt x="60" y="180"/>
                    </a:cubicBezTo>
                    <a:cubicBezTo>
                      <a:pt x="186" y="102"/>
                      <a:pt x="214" y="112"/>
                      <a:pt x="389" y="162"/>
                    </a:cubicBezTo>
                    <a:lnTo>
                      <a:pt x="1376" y="696"/>
                    </a:lnTo>
                    <a:close/>
                  </a:path>
                </a:pathLst>
              </a:custGeom>
              <a:solidFill>
                <a:srgbClr val="FFCC00"/>
              </a:solidFill>
              <a:ln w="9525">
                <a:miter lim="800000"/>
              </a:ln>
              <a:scene3d>
                <a:camera prst="legacyPerspectiveFront">
                  <a:rot lat="20099989" lon="1500000" rev="0"/>
                </a:camera>
                <a:lightRig rig="legacyFlat2" dir="t"/>
              </a:scene3d>
              <a:sp3d extrusionH="36500" prstMaterial="legacyMatte">
                <a:bevelT w="13500" h="13500" prst="angle"/>
                <a:bevelB w="13500" h="13500" prst="angle"/>
                <a:extrusionClr>
                  <a:srgbClr val="FFB219"/>
                </a:extrusionClr>
              </a:sp3d>
            </p:spPr>
            <p:txBody>
              <a:bodyPr>
                <a:flatTx/>
              </a:bodyPr>
              <a:lstStyle/>
              <a:p>
                <a:pPr eaLnBrk="0" hangingPunct="0"/>
                <a:endParaRPr lang="zh-CN" altLang="en-US" sz="2105">
                  <a:latin typeface="微软雅黑" panose="020B0503020204020204" pitchFamily="34" charset="-122"/>
                  <a:ea typeface="微软雅黑" panose="020B0503020204020204" pitchFamily="34" charset="-122"/>
                </a:endParaRPr>
              </a:p>
            </p:txBody>
          </p:sp>
        </p:grpSp>
        <p:grpSp>
          <p:nvGrpSpPr>
            <p:cNvPr id="57" name="Group 35"/>
            <p:cNvGrpSpPr/>
            <p:nvPr/>
          </p:nvGrpSpPr>
          <p:grpSpPr bwMode="auto">
            <a:xfrm>
              <a:off x="2164" y="1321"/>
              <a:ext cx="921" cy="239"/>
              <a:chOff x="724" y="2704"/>
              <a:chExt cx="1390" cy="350"/>
            </a:xfrm>
          </p:grpSpPr>
          <p:sp>
            <p:nvSpPr>
              <p:cNvPr id="58" name="AutoShape 36"/>
              <p:cNvSpPr>
                <a:spLocks noChangeArrowheads="1"/>
              </p:cNvSpPr>
              <p:nvPr/>
            </p:nvSpPr>
            <p:spPr bwMode="gray">
              <a:xfrm flipH="1">
                <a:off x="1592" y="2704"/>
                <a:ext cx="522" cy="341"/>
              </a:xfrm>
              <a:prstGeom prst="curvedRightArrow">
                <a:avLst>
                  <a:gd name="adj1" fmla="val 19583"/>
                  <a:gd name="adj2" fmla="val 44676"/>
                  <a:gd name="adj3" fmla="val 43217"/>
                </a:avLst>
              </a:prstGeom>
              <a:gradFill rotWithShape="1">
                <a:gsLst>
                  <a:gs pos="0">
                    <a:srgbClr val="FFBE93"/>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2105">
                  <a:latin typeface="微软雅黑" panose="020B0503020204020204" pitchFamily="34" charset="-122"/>
                  <a:ea typeface="微软雅黑" panose="020B0503020204020204" pitchFamily="34" charset="-122"/>
                </a:endParaRPr>
              </a:p>
            </p:txBody>
          </p:sp>
          <p:sp>
            <p:nvSpPr>
              <p:cNvPr id="59" name="AutoShape 37"/>
              <p:cNvSpPr>
                <a:spLocks noChangeArrowheads="1"/>
              </p:cNvSpPr>
              <p:nvPr/>
            </p:nvSpPr>
            <p:spPr bwMode="gray">
              <a:xfrm>
                <a:off x="724" y="2713"/>
                <a:ext cx="522" cy="341"/>
              </a:xfrm>
              <a:prstGeom prst="curvedRightArrow">
                <a:avLst>
                  <a:gd name="adj1" fmla="val 16542"/>
                  <a:gd name="adj2" fmla="val 38977"/>
                  <a:gd name="adj3" fmla="val 43465"/>
                </a:avLst>
              </a:prstGeom>
              <a:gradFill rotWithShape="1">
                <a:gsLst>
                  <a:gs pos="0">
                    <a:srgbClr val="FFBE93"/>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2105">
                  <a:latin typeface="微软雅黑" panose="020B0503020204020204" pitchFamily="34" charset="-122"/>
                  <a:ea typeface="微软雅黑" panose="020B0503020204020204" pitchFamily="34" charset="-122"/>
                </a:endParaRPr>
              </a:p>
            </p:txBody>
          </p:sp>
        </p:grpSp>
      </p:grpSp>
      <p:sp>
        <p:nvSpPr>
          <p:cNvPr id="64" name="Text Box 42"/>
          <p:cNvSpPr txBox="1">
            <a:spLocks noChangeArrowheads="1"/>
          </p:cNvSpPr>
          <p:nvPr/>
        </p:nvSpPr>
        <p:spPr bwMode="gray">
          <a:xfrm rot="-571601">
            <a:off x="7982800" y="2084647"/>
            <a:ext cx="79257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bg2"/>
                </a:solidFill>
                <a:latin typeface="Arial" panose="020B0604020202020204" pitchFamily="34" charset="0"/>
                <a:ea typeface="宋体" panose="02010600030101010101" pitchFamily="2" charset="-122"/>
              </a:defRPr>
            </a:lvl1pPr>
            <a:lvl2pPr marL="742950" indent="-285750" eaLnBrk="0" hangingPunct="0">
              <a:defRPr>
                <a:solidFill>
                  <a:schemeClr val="bg2"/>
                </a:solidFill>
                <a:latin typeface="Arial" panose="020B0604020202020204" pitchFamily="34" charset="0"/>
                <a:ea typeface="宋体" panose="02010600030101010101" pitchFamily="2" charset="-122"/>
              </a:defRPr>
            </a:lvl2pPr>
            <a:lvl3pPr marL="1143000" indent="-228600" eaLnBrk="0" hangingPunct="0">
              <a:defRPr>
                <a:solidFill>
                  <a:schemeClr val="bg2"/>
                </a:solidFill>
                <a:latin typeface="Arial" panose="020B0604020202020204" pitchFamily="34" charset="0"/>
                <a:ea typeface="宋体" panose="02010600030101010101" pitchFamily="2" charset="-122"/>
              </a:defRPr>
            </a:lvl3pPr>
            <a:lvl4pPr marL="1600200" indent="-228600" eaLnBrk="0" hangingPunct="0">
              <a:defRPr>
                <a:solidFill>
                  <a:schemeClr val="bg2"/>
                </a:solidFill>
                <a:latin typeface="Arial" panose="020B0604020202020204" pitchFamily="34" charset="0"/>
                <a:ea typeface="宋体" panose="02010600030101010101" pitchFamily="2" charset="-122"/>
              </a:defRPr>
            </a:lvl4pPr>
            <a:lvl5pPr marL="2057400" indent="-228600" eaLnBrk="0" hangingPunct="0">
              <a:defRPr>
                <a:solidFill>
                  <a:schemeClr val="bg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1405" b="1">
                <a:solidFill>
                  <a:srgbClr val="FFFFFF"/>
                </a:solidFill>
                <a:latin typeface="微软雅黑" panose="020B0503020204020204" pitchFamily="34" charset="-122"/>
                <a:ea typeface="微软雅黑" panose="020B0503020204020204" pitchFamily="34" charset="-122"/>
              </a:rPr>
              <a:t>……</a:t>
            </a:r>
            <a:endParaRPr lang="zh-CN" altLang="en-US" sz="1405" b="1">
              <a:solidFill>
                <a:srgbClr val="FFFFFF"/>
              </a:solidFill>
              <a:latin typeface="微软雅黑" panose="020B0503020204020204" pitchFamily="34" charset="-122"/>
              <a:ea typeface="微软雅黑" panose="020B0503020204020204" pitchFamily="34" charset="-122"/>
            </a:endParaRPr>
          </a:p>
        </p:txBody>
      </p:sp>
      <p:sp>
        <p:nvSpPr>
          <p:cNvPr id="65" name="矩形 64"/>
          <p:cNvSpPr/>
          <p:nvPr/>
        </p:nvSpPr>
        <p:spPr>
          <a:xfrm>
            <a:off x="6676300" y="1286718"/>
            <a:ext cx="3293581" cy="524510"/>
          </a:xfrm>
          <a:prstGeom prst="rect">
            <a:avLst/>
          </a:prstGeom>
        </p:spPr>
        <p:txBody>
          <a:bodyPr wrap="square">
            <a:spAutoFit/>
          </a:bodyPr>
          <a:lstStyle/>
          <a:p>
            <a:pPr lvl="0"/>
            <a:r>
              <a:rPr lang="zh-CN" altLang="en-US" sz="1405" dirty="0" smtClean="0">
                <a:solidFill>
                  <a:schemeClr val="tx2"/>
                </a:solidFill>
                <a:latin typeface="微软雅黑" panose="020B0503020204020204" pitchFamily="34" charset="-122"/>
                <a:ea typeface="微软雅黑" panose="020B0503020204020204" pitchFamily="34" charset="-122"/>
              </a:rPr>
              <a:t>审批</a:t>
            </a:r>
            <a:r>
              <a:rPr lang="zh-CN" altLang="en-US" sz="1405" dirty="0">
                <a:solidFill>
                  <a:schemeClr val="tx2"/>
                </a:solidFill>
                <a:latin typeface="微软雅黑" panose="020B0503020204020204" pitchFamily="34" charset="-122"/>
                <a:ea typeface="微软雅黑" panose="020B0503020204020204" pitchFamily="34" charset="-122"/>
              </a:rPr>
              <a:t>流程流转到某个节点时，应该采用邮件提醒的方式告知审批者</a:t>
            </a:r>
            <a:endParaRPr lang="zh-CN" altLang="en-US" sz="1405" dirty="0">
              <a:solidFill>
                <a:schemeClr val="tx2"/>
              </a:solidFill>
              <a:latin typeface="微软雅黑" panose="020B0503020204020204" pitchFamily="34" charset="-122"/>
              <a:ea typeface="微软雅黑" panose="020B0503020204020204" pitchFamily="34" charset="-122"/>
            </a:endParaRPr>
          </a:p>
        </p:txBody>
      </p:sp>
      <p:sp>
        <p:nvSpPr>
          <p:cNvPr id="66" name="Line 58"/>
          <p:cNvSpPr>
            <a:spLocks noChangeShapeType="1"/>
          </p:cNvSpPr>
          <p:nvPr/>
        </p:nvSpPr>
        <p:spPr bwMode="gray">
          <a:xfrm>
            <a:off x="10039018" y="1299191"/>
            <a:ext cx="0" cy="647456"/>
          </a:xfrm>
          <a:prstGeom prst="line">
            <a:avLst/>
          </a:prstGeom>
          <a:noFill/>
          <a:ln w="28575">
            <a:solidFill>
              <a:srgbClr val="FF6600"/>
            </a:solidFill>
            <a:round/>
          </a:ln>
          <a:extLst>
            <a:ext uri="{909E8E84-426E-40DD-AFC4-6F175D3DCCD1}">
              <a14:hiddenFill xmlns:a14="http://schemas.microsoft.com/office/drawing/2010/main">
                <a:noFill/>
              </a14:hiddenFill>
            </a:ext>
          </a:extLst>
        </p:spPr>
        <p:txBody>
          <a:bodyPr wrap="none" anchor="ctr"/>
          <a:lstStyle/>
          <a:p>
            <a:endParaRPr lang="zh-CN" altLang="en-US" sz="2105">
              <a:latin typeface="微软雅黑" panose="020B0503020204020204" pitchFamily="34" charset="-122"/>
              <a:ea typeface="微软雅黑" panose="020B0503020204020204" pitchFamily="34" charset="-122"/>
            </a:endParaRPr>
          </a:p>
        </p:txBody>
      </p:sp>
      <p:grpSp>
        <p:nvGrpSpPr>
          <p:cNvPr id="76" name="组合 75"/>
          <p:cNvGrpSpPr/>
          <p:nvPr/>
        </p:nvGrpSpPr>
        <p:grpSpPr>
          <a:xfrm rot="0">
            <a:off x="250222" y="605813"/>
            <a:ext cx="10080000" cy="417928"/>
            <a:chOff x="214282" y="142856"/>
            <a:chExt cx="7598078" cy="357190"/>
          </a:xfrm>
        </p:grpSpPr>
        <p:sp>
          <p:nvSpPr>
            <p:cNvPr id="79" name="TextBox 78"/>
            <p:cNvSpPr txBox="1"/>
            <p:nvPr/>
          </p:nvSpPr>
          <p:spPr>
            <a:xfrm>
              <a:off x="571471" y="142856"/>
              <a:ext cx="4374997"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WEB</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考勤系统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功能介绍</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80" name="矩形 79"/>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1" name="矩形 80"/>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82" name="直接连接符 81"/>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56400" y="1599603"/>
            <a:ext cx="547779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2"/>
                </a:solidFill>
                <a:latin typeface="Arial" panose="020B0604020202020204" pitchFamily="34" charset="0"/>
                <a:ea typeface="宋体" panose="02010600030101010101" pitchFamily="2" charset="-122"/>
              </a:defRPr>
            </a:lvl1pPr>
            <a:lvl2pPr marL="742950" indent="-285750" eaLnBrk="0" hangingPunct="0">
              <a:defRPr>
                <a:solidFill>
                  <a:schemeClr val="bg2"/>
                </a:solidFill>
                <a:latin typeface="Arial" panose="020B0604020202020204" pitchFamily="34" charset="0"/>
                <a:ea typeface="宋体" panose="02010600030101010101" pitchFamily="2" charset="-122"/>
              </a:defRPr>
            </a:lvl2pPr>
            <a:lvl3pPr marL="1143000" indent="-228600" eaLnBrk="0" hangingPunct="0">
              <a:defRPr>
                <a:solidFill>
                  <a:schemeClr val="bg2"/>
                </a:solidFill>
                <a:latin typeface="Arial" panose="020B0604020202020204" pitchFamily="34" charset="0"/>
                <a:ea typeface="宋体" panose="02010600030101010101" pitchFamily="2" charset="-122"/>
              </a:defRPr>
            </a:lvl3pPr>
            <a:lvl4pPr marL="1600200" indent="-228600" eaLnBrk="0" hangingPunct="0">
              <a:defRPr>
                <a:solidFill>
                  <a:schemeClr val="bg2"/>
                </a:solidFill>
                <a:latin typeface="Arial" panose="020B0604020202020204" pitchFamily="34" charset="0"/>
                <a:ea typeface="宋体" panose="02010600030101010101" pitchFamily="2" charset="-122"/>
              </a:defRPr>
            </a:lvl4pPr>
            <a:lvl5pPr marL="2057400" indent="-228600" eaLnBrk="0" hangingPunct="0">
              <a:defRPr>
                <a:solidFill>
                  <a:schemeClr val="bg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9pPr>
          </a:lstStyle>
          <a:p>
            <a:r>
              <a:rPr lang="zh-CN" altLang="en-US" sz="2105" dirty="0">
                <a:solidFill>
                  <a:schemeClr val="tx1"/>
                </a:solidFill>
                <a:latin typeface="微软雅黑" panose="020B0503020204020204" pitchFamily="34" charset="-122"/>
                <a:ea typeface="微软雅黑" panose="020B0503020204020204" pitchFamily="34" charset="-122"/>
              </a:rPr>
              <a:t>报表信息灵活多样</a:t>
            </a:r>
            <a:r>
              <a:rPr lang="en-US" altLang="zh-CN" sz="2105" dirty="0">
                <a:solidFill>
                  <a:schemeClr val="tx1"/>
                </a:solidFill>
                <a:latin typeface="微软雅黑" panose="020B0503020204020204" pitchFamily="34" charset="-122"/>
                <a:ea typeface="微软雅黑" panose="020B0503020204020204" pitchFamily="34" charset="-122"/>
              </a:rPr>
              <a:t>……</a:t>
            </a:r>
            <a:endParaRPr lang="zh-CN" altLang="en-US" sz="2105" dirty="0">
              <a:solidFill>
                <a:schemeClr val="tx1"/>
              </a:solidFill>
              <a:latin typeface="微软雅黑" panose="020B0503020204020204" pitchFamily="34" charset="-122"/>
              <a:ea typeface="微软雅黑" panose="020B0503020204020204" pitchFamily="34" charset="-122"/>
            </a:endParaRPr>
          </a:p>
          <a:p>
            <a:endParaRPr lang="zh-CN" altLang="en-US" sz="2105" dirty="0">
              <a:latin typeface="微软雅黑" panose="020B0503020204020204" pitchFamily="34" charset="-122"/>
              <a:ea typeface="微软雅黑" panose="020B0503020204020204" pitchFamily="34" charset="-122"/>
            </a:endParaRPr>
          </a:p>
        </p:txBody>
      </p:sp>
      <p:sp>
        <p:nvSpPr>
          <p:cNvPr id="3" name="Rectangle 7"/>
          <p:cNvSpPr>
            <a:spLocks noChangeArrowheads="1"/>
          </p:cNvSpPr>
          <p:nvPr/>
        </p:nvSpPr>
        <p:spPr bwMode="gray">
          <a:xfrm>
            <a:off x="410231" y="2189890"/>
            <a:ext cx="3170475" cy="1136025"/>
          </a:xfrm>
          <a:prstGeom prst="rect">
            <a:avLst/>
          </a:prstGeom>
          <a:gradFill rotWithShape="1">
            <a:gsLst>
              <a:gs pos="0">
                <a:schemeClr val="bg2"/>
              </a:gs>
              <a:gs pos="50000">
                <a:schemeClr val="bg2">
                  <a:gamma/>
                  <a:tint val="69804"/>
                  <a:invGamma/>
                </a:schemeClr>
              </a:gs>
              <a:gs pos="100000">
                <a:schemeClr val="bg2"/>
              </a:gs>
            </a:gsLst>
            <a:lin ang="5400000" scaled="1"/>
          </a:gradFill>
          <a:ln w="12700">
            <a:solidFill>
              <a:srgbClr val="DDDDDD"/>
            </a:solidFill>
            <a:miter lim="800000"/>
          </a:ln>
          <a:effectLst>
            <a:outerShdw dist="53882" dir="2700000" algn="ctr" rotWithShape="0">
              <a:srgbClr val="808080">
                <a:alpha val="50000"/>
              </a:srgbClr>
            </a:outerShdw>
          </a:effectLst>
        </p:spPr>
        <p:txBody>
          <a:bodyPr lIns="0" tIns="0" rIns="0" bIns="0" anchor="ctr"/>
          <a:lstStyle/>
          <a:p>
            <a:pPr algn="ctr" defTabSz="802005" eaLnBrk="0" hangingPunct="0">
              <a:defRPr/>
            </a:pPr>
            <a:r>
              <a:rPr lang="zh-CN" altLang="en-US" sz="2105" b="1" dirty="0">
                <a:latin typeface="微软雅黑" panose="020B0503020204020204" pitchFamily="34" charset="-122"/>
                <a:ea typeface="微软雅黑" panose="020B0503020204020204" pitchFamily="34" charset="-122"/>
                <a:cs typeface="Arial" panose="020B0604020202020204" pitchFamily="34" charset="0"/>
              </a:rPr>
              <a:t>考勤汇总报表</a:t>
            </a:r>
            <a:endParaRPr lang="zh-CN" altLang="en-GB" sz="2105"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Rectangle 7"/>
          <p:cNvSpPr>
            <a:spLocks noChangeArrowheads="1"/>
          </p:cNvSpPr>
          <p:nvPr/>
        </p:nvSpPr>
        <p:spPr bwMode="gray">
          <a:xfrm>
            <a:off x="3807168" y="2214021"/>
            <a:ext cx="3170475" cy="1136025"/>
          </a:xfrm>
          <a:prstGeom prst="rect">
            <a:avLst/>
          </a:prstGeom>
          <a:gradFill rotWithShape="1">
            <a:gsLst>
              <a:gs pos="0">
                <a:srgbClr val="B4B000"/>
              </a:gs>
              <a:gs pos="50000">
                <a:srgbClr val="B4B000">
                  <a:gamma/>
                  <a:tint val="47451"/>
                  <a:invGamma/>
                </a:srgbClr>
              </a:gs>
              <a:gs pos="100000">
                <a:srgbClr val="B4B000"/>
              </a:gs>
            </a:gsLst>
            <a:lin ang="5400000" scaled="1"/>
          </a:gradFill>
          <a:ln w="12700">
            <a:solidFill>
              <a:srgbClr val="DDDDDD"/>
            </a:solidFill>
            <a:miter lim="800000"/>
          </a:ln>
          <a:effectLst>
            <a:outerShdw dist="53882" dir="2700000" algn="ctr" rotWithShape="0">
              <a:srgbClr val="808080">
                <a:alpha val="50000"/>
              </a:srgbClr>
            </a:outerShdw>
          </a:effectLst>
        </p:spPr>
        <p:txBody>
          <a:bodyPr lIns="0" tIns="0" rIns="0" bIns="0" anchor="ctr"/>
          <a:lstStyle/>
          <a:p>
            <a:pPr algn="ctr" defTabSz="802005" eaLnBrk="0" hangingPunct="0">
              <a:defRPr/>
            </a:pPr>
            <a:r>
              <a:rPr lang="zh-CN" altLang="en-US" sz="2105" b="1" dirty="0">
                <a:latin typeface="微软雅黑" panose="020B0503020204020204" pitchFamily="34" charset="-122"/>
                <a:ea typeface="微软雅黑" panose="020B0503020204020204" pitchFamily="34" charset="-122"/>
                <a:cs typeface="Arial" panose="020B0604020202020204" pitchFamily="34" charset="0"/>
              </a:rPr>
              <a:t>每日考勤明细</a:t>
            </a:r>
            <a:endParaRPr lang="zh-CN" altLang="en-GB" sz="2105"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Rectangle 7"/>
          <p:cNvSpPr>
            <a:spLocks noChangeArrowheads="1"/>
          </p:cNvSpPr>
          <p:nvPr/>
        </p:nvSpPr>
        <p:spPr bwMode="gray">
          <a:xfrm>
            <a:off x="7174406" y="2189890"/>
            <a:ext cx="3170475" cy="1136025"/>
          </a:xfrm>
          <a:prstGeom prst="rect">
            <a:avLst/>
          </a:prstGeom>
          <a:gradFill rotWithShape="1">
            <a:gsLst>
              <a:gs pos="0">
                <a:srgbClr val="666699"/>
              </a:gs>
              <a:gs pos="50000">
                <a:srgbClr val="666699">
                  <a:gamma/>
                  <a:tint val="63529"/>
                  <a:invGamma/>
                </a:srgbClr>
              </a:gs>
              <a:gs pos="100000">
                <a:srgbClr val="666699"/>
              </a:gs>
            </a:gsLst>
            <a:lin ang="5400000" scaled="1"/>
          </a:gradFill>
          <a:ln w="12700">
            <a:solidFill>
              <a:srgbClr val="DDDDDD"/>
            </a:solidFill>
            <a:miter lim="800000"/>
          </a:ln>
          <a:effectLst>
            <a:outerShdw dist="53882" dir="2700000" algn="ctr" rotWithShape="0">
              <a:srgbClr val="808080">
                <a:alpha val="50000"/>
              </a:srgbClr>
            </a:outerShdw>
          </a:effectLst>
        </p:spPr>
        <p:txBody>
          <a:bodyPr lIns="0" tIns="0" rIns="0" bIns="0" anchor="ctr"/>
          <a:lstStyle/>
          <a:p>
            <a:pPr algn="ctr" defTabSz="802005" eaLnBrk="0" hangingPunct="0">
              <a:defRPr/>
            </a:pPr>
            <a:r>
              <a:rPr lang="zh-CN" altLang="en-US" sz="2105" b="1" dirty="0">
                <a:latin typeface="微软雅黑" panose="020B0503020204020204" pitchFamily="34" charset="-122"/>
                <a:ea typeface="微软雅黑" panose="020B0503020204020204" pitchFamily="34" charset="-122"/>
                <a:cs typeface="Arial" panose="020B0604020202020204" pitchFamily="34" charset="0"/>
              </a:rPr>
              <a:t>异常报表</a:t>
            </a:r>
            <a:endParaRPr lang="zh-CN" altLang="en-GB" sz="2105" b="1" dirty="0">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6" name="Group 15"/>
          <p:cNvGrpSpPr/>
          <p:nvPr/>
        </p:nvGrpSpPr>
        <p:grpSpPr bwMode="auto">
          <a:xfrm>
            <a:off x="387956" y="3325915"/>
            <a:ext cx="3252150" cy="3296700"/>
            <a:chOff x="192" y="1909"/>
            <a:chExt cx="1752" cy="1776"/>
          </a:xfrm>
        </p:grpSpPr>
        <p:sp>
          <p:nvSpPr>
            <p:cNvPr id="7" name="Rectangle 3"/>
            <p:cNvSpPr>
              <a:spLocks noChangeArrowheads="1"/>
            </p:cNvSpPr>
            <p:nvPr/>
          </p:nvSpPr>
          <p:spPr bwMode="gray">
            <a:xfrm>
              <a:off x="204" y="1909"/>
              <a:ext cx="1708" cy="1776"/>
            </a:xfrm>
            <a:prstGeom prst="rect">
              <a:avLst/>
            </a:prstGeom>
            <a:gradFill rotWithShape="1">
              <a:gsLst>
                <a:gs pos="0">
                  <a:srgbClr val="FFFFFF"/>
                </a:gs>
                <a:gs pos="100000">
                  <a:srgbClr val="EAEAEA"/>
                </a:gs>
              </a:gsLst>
              <a:lin ang="5400000" scaled="1"/>
            </a:gradFill>
            <a:ln w="12700">
              <a:solidFill>
                <a:srgbClr val="DDDDDD"/>
              </a:solidFill>
              <a:miter lim="800000"/>
            </a:ln>
            <a:effectLst>
              <a:outerShdw dist="53882" dir="2700000" algn="ctr" rotWithShape="0">
                <a:srgbClr val="808080">
                  <a:alpha val="50000"/>
                </a:srgbClr>
              </a:outerShdw>
            </a:effectLst>
          </p:spPr>
          <p:txBody>
            <a:bodyPr lIns="252566" tIns="336755" rIns="42094" bIns="84188"/>
            <a:lstStyle/>
            <a:p>
              <a:pPr marL="190500" indent="-190500">
                <a:lnSpc>
                  <a:spcPct val="90000"/>
                </a:lnSpc>
                <a:spcAft>
                  <a:spcPct val="20000"/>
                </a:spcAft>
                <a:buClr>
                  <a:srgbClr val="292929"/>
                </a:buClr>
                <a:buFont typeface="Wingdings" panose="05000000000000000000" pitchFamily="2" charset="2"/>
                <a:buNone/>
                <a:defRPr/>
              </a:pPr>
              <a:endParaRPr lang="zh-CN" altLang="en-GB" sz="187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Text Box 17"/>
            <p:cNvSpPr txBox="1">
              <a:spLocks noChangeArrowheads="1"/>
            </p:cNvSpPr>
            <p:nvPr/>
          </p:nvSpPr>
          <p:spPr bwMode="gray">
            <a:xfrm>
              <a:off x="192" y="2153"/>
              <a:ext cx="1752"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marL="342900" indent="-342900" eaLnBrk="0" hangingPunct="0">
                <a:defRPr>
                  <a:solidFill>
                    <a:schemeClr val="bg2"/>
                  </a:solidFill>
                  <a:latin typeface="Arial" panose="020B0604020202020204" pitchFamily="34" charset="0"/>
                  <a:ea typeface="宋体" panose="02010600030101010101" pitchFamily="2" charset="-122"/>
                </a:defRPr>
              </a:lvl1pPr>
              <a:lvl2pPr marL="742950" indent="-285750" eaLnBrk="0" hangingPunct="0">
                <a:defRPr>
                  <a:solidFill>
                    <a:schemeClr val="bg2"/>
                  </a:solidFill>
                  <a:latin typeface="Arial" panose="020B0604020202020204" pitchFamily="34" charset="0"/>
                  <a:ea typeface="宋体" panose="02010600030101010101" pitchFamily="2" charset="-122"/>
                </a:defRPr>
              </a:lvl2pPr>
              <a:lvl3pPr marL="1143000" indent="-228600" eaLnBrk="0" hangingPunct="0">
                <a:defRPr>
                  <a:solidFill>
                    <a:schemeClr val="bg2"/>
                  </a:solidFill>
                  <a:latin typeface="Arial" panose="020B0604020202020204" pitchFamily="34" charset="0"/>
                  <a:ea typeface="宋体" panose="02010600030101010101" pitchFamily="2" charset="-122"/>
                </a:defRPr>
              </a:lvl3pPr>
              <a:lvl4pPr marL="1600200" indent="-228600" eaLnBrk="0" hangingPunct="0">
                <a:defRPr>
                  <a:solidFill>
                    <a:schemeClr val="bg2"/>
                  </a:solidFill>
                  <a:latin typeface="Arial" panose="020B0604020202020204" pitchFamily="34" charset="0"/>
                  <a:ea typeface="宋体" panose="02010600030101010101" pitchFamily="2" charset="-122"/>
                </a:defRPr>
              </a:lvl4pPr>
              <a:lvl5pPr marL="2057400" indent="-228600" eaLnBrk="0" hangingPunct="0">
                <a:defRPr>
                  <a:solidFill>
                    <a:schemeClr val="bg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9pPr>
            </a:lstStyle>
            <a:p>
              <a:pPr>
                <a:lnSpc>
                  <a:spcPct val="150000"/>
                </a:lnSpc>
              </a:pPr>
              <a:r>
                <a:rPr lang="zh-CN" altLang="en-US" sz="2805" dirty="0" smtClean="0">
                  <a:solidFill>
                    <a:schemeClr val="tx2"/>
                  </a:solidFill>
                  <a:latin typeface="微软雅黑" panose="020B0503020204020204" pitchFamily="34" charset="-122"/>
                  <a:ea typeface="微软雅黑" panose="020B0503020204020204" pitchFamily="34" charset="-122"/>
                </a:rPr>
                <a:t>按</a:t>
              </a:r>
              <a:r>
                <a:rPr lang="zh-CN" altLang="en-US" sz="1405" dirty="0" smtClean="0">
                  <a:solidFill>
                    <a:schemeClr val="tx2"/>
                  </a:solidFill>
                  <a:latin typeface="微软雅黑" panose="020B0503020204020204" pitchFamily="34" charset="-122"/>
                  <a:ea typeface="微软雅黑" panose="020B0503020204020204" pitchFamily="34" charset="-122"/>
                </a:rPr>
                <a:t>照校园教职工考勤</a:t>
              </a:r>
              <a:r>
                <a:rPr lang="zh-CN" altLang="en-US" sz="1405" dirty="0">
                  <a:solidFill>
                    <a:schemeClr val="tx2"/>
                  </a:solidFill>
                  <a:latin typeface="微软雅黑" panose="020B0503020204020204" pitchFamily="34" charset="-122"/>
                  <a:ea typeface="微软雅黑" panose="020B0503020204020204" pitchFamily="34" charset="-122"/>
                </a:rPr>
                <a:t>统计周期统计。</a:t>
              </a:r>
              <a:endParaRPr lang="zh-CN" altLang="en-US" sz="1405" dirty="0">
                <a:solidFill>
                  <a:schemeClr val="tx2"/>
                </a:solidFill>
                <a:latin typeface="微软雅黑" panose="020B0503020204020204" pitchFamily="34" charset="-122"/>
                <a:ea typeface="微软雅黑" panose="020B0503020204020204" pitchFamily="34" charset="-122"/>
              </a:endParaRPr>
            </a:p>
            <a:p>
              <a:pPr>
                <a:lnSpc>
                  <a:spcPct val="150000"/>
                </a:lnSpc>
              </a:pPr>
              <a:r>
                <a:rPr lang="zh-CN" altLang="en-US" sz="1405" dirty="0">
                  <a:solidFill>
                    <a:schemeClr val="tx2"/>
                  </a:solidFill>
                  <a:latin typeface="微软雅黑" panose="020B0503020204020204" pitchFamily="34" charset="-122"/>
                  <a:ea typeface="微软雅黑" panose="020B0503020204020204" pitchFamily="34" charset="-122"/>
                </a:rPr>
                <a:t>        统计本段时间内出勤的任意情况，迟到、早退、请假、旷工等各种情况，考勤汇总报表内容自定义。</a:t>
              </a:r>
              <a:endParaRPr lang="zh-CN" altLang="en-US" sz="1405" dirty="0">
                <a:solidFill>
                  <a:schemeClr val="tx2"/>
                </a:solidFill>
                <a:latin typeface="微软雅黑" panose="020B0503020204020204" pitchFamily="34" charset="-122"/>
                <a:ea typeface="微软雅黑" panose="020B0503020204020204" pitchFamily="34" charset="-122"/>
              </a:endParaRPr>
            </a:p>
          </p:txBody>
        </p:sp>
      </p:grpSp>
      <p:grpSp>
        <p:nvGrpSpPr>
          <p:cNvPr id="9" name="Group 18"/>
          <p:cNvGrpSpPr/>
          <p:nvPr/>
        </p:nvGrpSpPr>
        <p:grpSpPr bwMode="auto">
          <a:xfrm>
            <a:off x="3805312" y="3325915"/>
            <a:ext cx="3170475" cy="3296700"/>
            <a:chOff x="2026" y="1909"/>
            <a:chExt cx="1708" cy="1776"/>
          </a:xfrm>
        </p:grpSpPr>
        <p:sp>
          <p:nvSpPr>
            <p:cNvPr id="10" name="Rectangle 3"/>
            <p:cNvSpPr>
              <a:spLocks noChangeArrowheads="1"/>
            </p:cNvSpPr>
            <p:nvPr/>
          </p:nvSpPr>
          <p:spPr bwMode="gray">
            <a:xfrm>
              <a:off x="2026" y="1909"/>
              <a:ext cx="1708" cy="1776"/>
            </a:xfrm>
            <a:prstGeom prst="rect">
              <a:avLst/>
            </a:prstGeom>
            <a:gradFill rotWithShape="1">
              <a:gsLst>
                <a:gs pos="0">
                  <a:srgbClr val="FFFFFF"/>
                </a:gs>
                <a:gs pos="100000">
                  <a:srgbClr val="EAEAEA"/>
                </a:gs>
              </a:gsLst>
              <a:lin ang="5400000" scaled="1"/>
            </a:gradFill>
            <a:ln w="12700">
              <a:solidFill>
                <a:srgbClr val="DDDDDD"/>
              </a:solidFill>
              <a:miter lim="800000"/>
            </a:ln>
            <a:effectLst>
              <a:outerShdw dist="53882" dir="2700000" algn="ctr" rotWithShape="0">
                <a:srgbClr val="808080">
                  <a:alpha val="50000"/>
                </a:srgbClr>
              </a:outerShdw>
            </a:effectLst>
          </p:spPr>
          <p:txBody>
            <a:bodyPr lIns="252566" tIns="336755" rIns="42094" bIns="84188"/>
            <a:lstStyle/>
            <a:p>
              <a:pPr marL="190500" indent="-190500">
                <a:lnSpc>
                  <a:spcPct val="90000"/>
                </a:lnSpc>
                <a:spcAft>
                  <a:spcPct val="20000"/>
                </a:spcAft>
                <a:buClr>
                  <a:srgbClr val="292929"/>
                </a:buClr>
                <a:buFont typeface="Wingdings" panose="05000000000000000000" pitchFamily="2" charset="2"/>
                <a:buChar char="§"/>
                <a:defRPr/>
              </a:pPr>
              <a:endParaRPr lang="en-GB" sz="187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Text Box 20"/>
            <p:cNvSpPr txBox="1">
              <a:spLocks noChangeArrowheads="1"/>
            </p:cNvSpPr>
            <p:nvPr/>
          </p:nvSpPr>
          <p:spPr bwMode="gray">
            <a:xfrm>
              <a:off x="2110" y="2154"/>
              <a:ext cx="155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marL="342900" indent="-342900" eaLnBrk="0" hangingPunct="0">
                <a:defRPr>
                  <a:solidFill>
                    <a:schemeClr val="bg2"/>
                  </a:solidFill>
                  <a:latin typeface="Arial" panose="020B0604020202020204" pitchFamily="34" charset="0"/>
                  <a:ea typeface="宋体" panose="02010600030101010101" pitchFamily="2" charset="-122"/>
                </a:defRPr>
              </a:lvl1pPr>
              <a:lvl2pPr marL="742950" indent="-285750" eaLnBrk="0" hangingPunct="0">
                <a:defRPr>
                  <a:solidFill>
                    <a:schemeClr val="bg2"/>
                  </a:solidFill>
                  <a:latin typeface="Arial" panose="020B0604020202020204" pitchFamily="34" charset="0"/>
                  <a:ea typeface="宋体" panose="02010600030101010101" pitchFamily="2" charset="-122"/>
                </a:defRPr>
              </a:lvl2pPr>
              <a:lvl3pPr marL="1143000" indent="-228600" eaLnBrk="0" hangingPunct="0">
                <a:defRPr>
                  <a:solidFill>
                    <a:schemeClr val="bg2"/>
                  </a:solidFill>
                  <a:latin typeface="Arial" panose="020B0604020202020204" pitchFamily="34" charset="0"/>
                  <a:ea typeface="宋体" panose="02010600030101010101" pitchFamily="2" charset="-122"/>
                </a:defRPr>
              </a:lvl3pPr>
              <a:lvl4pPr marL="1600200" indent="-228600" eaLnBrk="0" hangingPunct="0">
                <a:defRPr>
                  <a:solidFill>
                    <a:schemeClr val="bg2"/>
                  </a:solidFill>
                  <a:latin typeface="Arial" panose="020B0604020202020204" pitchFamily="34" charset="0"/>
                  <a:ea typeface="宋体" panose="02010600030101010101" pitchFamily="2" charset="-122"/>
                </a:defRPr>
              </a:lvl4pPr>
              <a:lvl5pPr marL="2057400" indent="-228600" eaLnBrk="0" hangingPunct="0">
                <a:defRPr>
                  <a:solidFill>
                    <a:schemeClr val="bg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9pPr>
            </a:lstStyle>
            <a:p>
              <a:pPr>
                <a:lnSpc>
                  <a:spcPct val="150000"/>
                </a:lnSpc>
              </a:pPr>
              <a:r>
                <a:rPr lang="zh-CN" altLang="en-US" sz="2805" dirty="0">
                  <a:solidFill>
                    <a:schemeClr val="tx2"/>
                  </a:solidFill>
                  <a:latin typeface="微软雅黑" panose="020B0503020204020204" pitchFamily="34" charset="-122"/>
                  <a:ea typeface="微软雅黑" panose="020B0503020204020204" pitchFamily="34" charset="-122"/>
                </a:rPr>
                <a:t>查</a:t>
              </a:r>
              <a:r>
                <a:rPr lang="zh-CN" altLang="en-US" sz="1405" dirty="0">
                  <a:solidFill>
                    <a:schemeClr val="tx2"/>
                  </a:solidFill>
                  <a:latin typeface="微软雅黑" panose="020B0503020204020204" pitchFamily="34" charset="-122"/>
                  <a:ea typeface="微软雅黑" panose="020B0503020204020204" pitchFamily="34" charset="-122"/>
                </a:rPr>
                <a:t>看</a:t>
              </a:r>
              <a:r>
                <a:rPr lang="zh-CN" altLang="en-US" sz="1405" dirty="0" smtClean="0">
                  <a:solidFill>
                    <a:schemeClr val="tx2"/>
                  </a:solidFill>
                  <a:latin typeface="微软雅黑" panose="020B0503020204020204" pitchFamily="34" charset="-122"/>
                  <a:ea typeface="微软雅黑" panose="020B0503020204020204" pitchFamily="34" charset="-122"/>
                </a:rPr>
                <a:t>每位教职工每天</a:t>
              </a:r>
              <a:r>
                <a:rPr lang="zh-CN" altLang="en-US" sz="1405" dirty="0">
                  <a:solidFill>
                    <a:schemeClr val="tx2"/>
                  </a:solidFill>
                  <a:latin typeface="微软雅黑" panose="020B0503020204020204" pitchFamily="34" charset="-122"/>
                  <a:ea typeface="微软雅黑" panose="020B0503020204020204" pitchFamily="34" charset="-122"/>
                </a:rPr>
                <a:t>的考勤明细，刷卡时间，上班区间，迟到早退等。</a:t>
              </a:r>
              <a:endParaRPr lang="zh-CN" altLang="en-US" sz="1405" dirty="0">
                <a:solidFill>
                  <a:schemeClr val="tx2"/>
                </a:solidFill>
                <a:latin typeface="微软雅黑" panose="020B0503020204020204" pitchFamily="34" charset="-122"/>
                <a:ea typeface="微软雅黑" panose="020B0503020204020204" pitchFamily="34" charset="-122"/>
              </a:endParaRPr>
            </a:p>
          </p:txBody>
        </p:sp>
      </p:grpSp>
      <p:grpSp>
        <p:nvGrpSpPr>
          <p:cNvPr id="12" name="Group 21"/>
          <p:cNvGrpSpPr/>
          <p:nvPr/>
        </p:nvGrpSpPr>
        <p:grpSpPr bwMode="auto">
          <a:xfrm>
            <a:off x="7174406" y="3325915"/>
            <a:ext cx="3170475" cy="3296700"/>
            <a:chOff x="3848" y="1909"/>
            <a:chExt cx="1708" cy="1776"/>
          </a:xfrm>
        </p:grpSpPr>
        <p:sp>
          <p:nvSpPr>
            <p:cNvPr id="13" name="Rectangle 3"/>
            <p:cNvSpPr>
              <a:spLocks noChangeArrowheads="1"/>
            </p:cNvSpPr>
            <p:nvPr/>
          </p:nvSpPr>
          <p:spPr bwMode="gray">
            <a:xfrm>
              <a:off x="3848" y="1909"/>
              <a:ext cx="1708" cy="1776"/>
            </a:xfrm>
            <a:prstGeom prst="rect">
              <a:avLst/>
            </a:prstGeom>
            <a:gradFill rotWithShape="1">
              <a:gsLst>
                <a:gs pos="0">
                  <a:srgbClr val="FFFFFF"/>
                </a:gs>
                <a:gs pos="100000">
                  <a:srgbClr val="EAEAEA"/>
                </a:gs>
              </a:gsLst>
              <a:lin ang="5400000" scaled="1"/>
            </a:gradFill>
            <a:ln w="12700">
              <a:solidFill>
                <a:srgbClr val="DDDDDD"/>
              </a:solidFill>
              <a:miter lim="800000"/>
            </a:ln>
            <a:effectLst>
              <a:outerShdw dist="53882" dir="2700000" algn="ctr" rotWithShape="0">
                <a:srgbClr val="808080">
                  <a:alpha val="50000"/>
                </a:srgbClr>
              </a:outerShdw>
            </a:effectLst>
          </p:spPr>
          <p:txBody>
            <a:bodyPr lIns="252566" tIns="336755" rIns="42094" bIns="84188"/>
            <a:lstStyle/>
            <a:p>
              <a:pPr marL="190500" indent="-190500">
                <a:lnSpc>
                  <a:spcPct val="90000"/>
                </a:lnSpc>
                <a:spcAft>
                  <a:spcPct val="20000"/>
                </a:spcAft>
                <a:buClr>
                  <a:srgbClr val="292929"/>
                </a:buClr>
                <a:buFont typeface="Wingdings" panose="05000000000000000000" pitchFamily="2" charset="2"/>
                <a:buNone/>
                <a:defRPr/>
              </a:pPr>
              <a:endParaRPr lang="en-GB" sz="187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Text Box 23"/>
            <p:cNvSpPr txBox="1">
              <a:spLocks noChangeArrowheads="1"/>
            </p:cNvSpPr>
            <p:nvPr/>
          </p:nvSpPr>
          <p:spPr bwMode="gray">
            <a:xfrm>
              <a:off x="3900" y="2147"/>
              <a:ext cx="160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marL="342900" indent="-342900" eaLnBrk="0" hangingPunct="0">
                <a:defRPr>
                  <a:solidFill>
                    <a:schemeClr val="bg2"/>
                  </a:solidFill>
                  <a:latin typeface="Arial" panose="020B0604020202020204" pitchFamily="34" charset="0"/>
                  <a:ea typeface="宋体" panose="02010600030101010101" pitchFamily="2" charset="-122"/>
                </a:defRPr>
              </a:lvl1pPr>
              <a:lvl2pPr marL="742950" indent="-285750" eaLnBrk="0" hangingPunct="0">
                <a:defRPr>
                  <a:solidFill>
                    <a:schemeClr val="bg2"/>
                  </a:solidFill>
                  <a:latin typeface="Arial" panose="020B0604020202020204" pitchFamily="34" charset="0"/>
                  <a:ea typeface="宋体" panose="02010600030101010101" pitchFamily="2" charset="-122"/>
                </a:defRPr>
              </a:lvl2pPr>
              <a:lvl3pPr marL="1143000" indent="-228600" eaLnBrk="0" hangingPunct="0">
                <a:defRPr>
                  <a:solidFill>
                    <a:schemeClr val="bg2"/>
                  </a:solidFill>
                  <a:latin typeface="Arial" panose="020B0604020202020204" pitchFamily="34" charset="0"/>
                  <a:ea typeface="宋体" panose="02010600030101010101" pitchFamily="2" charset="-122"/>
                </a:defRPr>
              </a:lvl3pPr>
              <a:lvl4pPr marL="1600200" indent="-228600" eaLnBrk="0" hangingPunct="0">
                <a:defRPr>
                  <a:solidFill>
                    <a:schemeClr val="bg2"/>
                  </a:solidFill>
                  <a:latin typeface="Arial" panose="020B0604020202020204" pitchFamily="34" charset="0"/>
                  <a:ea typeface="宋体" panose="02010600030101010101" pitchFamily="2" charset="-122"/>
                </a:defRPr>
              </a:lvl4pPr>
              <a:lvl5pPr marL="2057400" indent="-228600" eaLnBrk="0" hangingPunct="0">
                <a:defRPr>
                  <a:solidFill>
                    <a:schemeClr val="bg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9pPr>
            </a:lstStyle>
            <a:p>
              <a:pPr>
                <a:lnSpc>
                  <a:spcPct val="150000"/>
                </a:lnSpc>
              </a:pPr>
              <a:r>
                <a:rPr lang="zh-CN" altLang="en-US" sz="2805" dirty="0">
                  <a:solidFill>
                    <a:schemeClr val="tx2"/>
                  </a:solidFill>
                  <a:latin typeface="微软雅黑" panose="020B0503020204020204" pitchFamily="34" charset="-122"/>
                  <a:ea typeface="微软雅黑" panose="020B0503020204020204" pitchFamily="34" charset="-122"/>
                </a:rPr>
                <a:t>任</a:t>
              </a:r>
              <a:r>
                <a:rPr lang="zh-CN" altLang="en-US" sz="1405" dirty="0">
                  <a:solidFill>
                    <a:schemeClr val="tx2"/>
                  </a:solidFill>
                  <a:latin typeface="微软雅黑" panose="020B0503020204020204" pitchFamily="34" charset="-122"/>
                  <a:ea typeface="微软雅黑" panose="020B0503020204020204" pitchFamily="34" charset="-122"/>
                </a:rPr>
                <a:t>意</a:t>
              </a:r>
              <a:r>
                <a:rPr lang="zh-CN" altLang="en-US" sz="1405" dirty="0" smtClean="0">
                  <a:solidFill>
                    <a:schemeClr val="tx2"/>
                  </a:solidFill>
                  <a:latin typeface="微软雅黑" panose="020B0503020204020204" pitchFamily="34" charset="-122"/>
                  <a:ea typeface="微软雅黑" panose="020B0503020204020204" pitchFamily="34" charset="-122"/>
                </a:rPr>
                <a:t>时段教职工考勤</a:t>
              </a:r>
              <a:r>
                <a:rPr lang="zh-CN" altLang="en-US" sz="1405" dirty="0">
                  <a:solidFill>
                    <a:schemeClr val="tx2"/>
                  </a:solidFill>
                  <a:latin typeface="微软雅黑" panose="020B0503020204020204" pitchFamily="34" charset="-122"/>
                  <a:ea typeface="微软雅黑" panose="020B0503020204020204" pitchFamily="34" charset="-122"/>
                </a:rPr>
                <a:t>异常情况，包括迟到 早退 工时短缺  刷卡区间等情况。</a:t>
              </a:r>
              <a:endParaRPr lang="zh-CN" altLang="en-US" sz="1405" dirty="0">
                <a:solidFill>
                  <a:schemeClr val="tx2"/>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rot="0">
            <a:off x="250222" y="605813"/>
            <a:ext cx="10080000" cy="417928"/>
            <a:chOff x="214282" y="142856"/>
            <a:chExt cx="7598078" cy="357190"/>
          </a:xfrm>
        </p:grpSpPr>
        <p:sp>
          <p:nvSpPr>
            <p:cNvPr id="27" name="TextBox 26"/>
            <p:cNvSpPr txBox="1"/>
            <p:nvPr/>
          </p:nvSpPr>
          <p:spPr>
            <a:xfrm>
              <a:off x="571472" y="142856"/>
              <a:ext cx="3856512"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WEB</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考勤系统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功能介绍</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28" name="矩形 27"/>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9" name="矩形 28"/>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30" name="直接连接符 29"/>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324844" y="1843438"/>
            <a:ext cx="547779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2"/>
                </a:solidFill>
                <a:latin typeface="Arial" panose="020B0604020202020204" pitchFamily="34" charset="0"/>
                <a:ea typeface="宋体" panose="02010600030101010101" pitchFamily="2" charset="-122"/>
              </a:defRPr>
            </a:lvl1pPr>
            <a:lvl2pPr marL="742950" indent="-285750" eaLnBrk="0" hangingPunct="0">
              <a:defRPr>
                <a:solidFill>
                  <a:schemeClr val="bg2"/>
                </a:solidFill>
                <a:latin typeface="Arial" panose="020B0604020202020204" pitchFamily="34" charset="0"/>
                <a:ea typeface="宋体" panose="02010600030101010101" pitchFamily="2" charset="-122"/>
              </a:defRPr>
            </a:lvl2pPr>
            <a:lvl3pPr marL="1143000" indent="-228600" eaLnBrk="0" hangingPunct="0">
              <a:defRPr>
                <a:solidFill>
                  <a:schemeClr val="bg2"/>
                </a:solidFill>
                <a:latin typeface="Arial" panose="020B0604020202020204" pitchFamily="34" charset="0"/>
                <a:ea typeface="宋体" panose="02010600030101010101" pitchFamily="2" charset="-122"/>
              </a:defRPr>
            </a:lvl3pPr>
            <a:lvl4pPr marL="1600200" indent="-228600" eaLnBrk="0" hangingPunct="0">
              <a:defRPr>
                <a:solidFill>
                  <a:schemeClr val="bg2"/>
                </a:solidFill>
                <a:latin typeface="Arial" panose="020B0604020202020204" pitchFamily="34" charset="0"/>
                <a:ea typeface="宋体" panose="02010600030101010101" pitchFamily="2" charset="-122"/>
              </a:defRPr>
            </a:lvl4pPr>
            <a:lvl5pPr marL="2057400" indent="-228600" eaLnBrk="0" hangingPunct="0">
              <a:defRPr>
                <a:solidFill>
                  <a:schemeClr val="bg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9pPr>
          </a:lstStyle>
          <a:p>
            <a:r>
              <a:rPr lang="zh-CN" altLang="en-US" sz="2105" dirty="0" smtClean="0">
                <a:solidFill>
                  <a:schemeClr val="tx1"/>
                </a:solidFill>
                <a:latin typeface="微软雅黑" panose="020B0503020204020204" pitchFamily="34" charset="-122"/>
                <a:ea typeface="微软雅黑" panose="020B0503020204020204" pitchFamily="34" charset="-122"/>
              </a:rPr>
              <a:t>请假及年假</a:t>
            </a:r>
            <a:r>
              <a:rPr lang="zh-CN" altLang="en-US" sz="2105" dirty="0">
                <a:solidFill>
                  <a:schemeClr val="tx1"/>
                </a:solidFill>
                <a:latin typeface="微软雅黑" panose="020B0503020204020204" pitchFamily="34" charset="-122"/>
                <a:ea typeface="微软雅黑" panose="020B0503020204020204" pitchFamily="34" charset="-122"/>
              </a:rPr>
              <a:t>管理</a:t>
            </a:r>
            <a:r>
              <a:rPr lang="en-US" altLang="zh-CN" sz="2105" dirty="0">
                <a:solidFill>
                  <a:schemeClr val="tx1"/>
                </a:solidFill>
                <a:latin typeface="微软雅黑" panose="020B0503020204020204" pitchFamily="34" charset="-122"/>
                <a:ea typeface="微软雅黑" panose="020B0503020204020204" pitchFamily="34" charset="-122"/>
              </a:rPr>
              <a:t>……</a:t>
            </a:r>
            <a:endParaRPr lang="zh-CN" altLang="en-US" sz="2105" dirty="0">
              <a:solidFill>
                <a:schemeClr val="tx1"/>
              </a:solidFill>
              <a:latin typeface="微软雅黑" panose="020B0503020204020204" pitchFamily="34" charset="-122"/>
              <a:ea typeface="微软雅黑" panose="020B0503020204020204" pitchFamily="34" charset="-122"/>
            </a:endParaRPr>
          </a:p>
          <a:p>
            <a:endParaRPr lang="zh-CN" altLang="en-US" sz="2105" dirty="0">
              <a:solidFill>
                <a:schemeClr val="tx1"/>
              </a:solidFill>
              <a:latin typeface="微软雅黑" panose="020B0503020204020204" pitchFamily="34" charset="-122"/>
              <a:ea typeface="微软雅黑" panose="020B0503020204020204" pitchFamily="34" charset="-122"/>
            </a:endParaRPr>
          </a:p>
        </p:txBody>
      </p:sp>
      <p:grpSp>
        <p:nvGrpSpPr>
          <p:cNvPr id="3" name="Group 9"/>
          <p:cNvGrpSpPr/>
          <p:nvPr/>
        </p:nvGrpSpPr>
        <p:grpSpPr bwMode="auto">
          <a:xfrm>
            <a:off x="1710970" y="2881082"/>
            <a:ext cx="1529549" cy="473344"/>
            <a:chOff x="522" y="1365"/>
            <a:chExt cx="824" cy="255"/>
          </a:xfrm>
        </p:grpSpPr>
        <p:sp>
          <p:nvSpPr>
            <p:cNvPr id="4" name="TextBox 3"/>
            <p:cNvSpPr txBox="1"/>
            <p:nvPr/>
          </p:nvSpPr>
          <p:spPr>
            <a:xfrm>
              <a:off x="736" y="1395"/>
              <a:ext cx="610" cy="204"/>
            </a:xfrm>
            <a:prstGeom prst="rect">
              <a:avLst/>
            </a:prstGeom>
            <a:noFill/>
          </p:spPr>
          <p:txBody>
            <a:bodyPr wrap="none">
              <a:spAutoFit/>
            </a:bodyPr>
            <a:lstStyle/>
            <a:p>
              <a:pPr eaLnBrk="0" hangingPunct="0">
                <a:defRPr/>
              </a:pPr>
              <a:r>
                <a:rPr lang="zh-CN" altLang="en-US" sz="1870" dirty="0">
                  <a:solidFill>
                    <a:schemeClr val="tx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入职时间</a:t>
              </a:r>
              <a:endParaRPr lang="zh-CN" altLang="en-US" sz="1870" dirty="0">
                <a:solidFill>
                  <a:schemeClr val="tx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pic>
          <p:nvPicPr>
            <p:cNvPr id="5" name="图片 10" descr="Database_002.pn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522" y="1365"/>
              <a:ext cx="255"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12"/>
          <p:cNvGrpSpPr/>
          <p:nvPr/>
        </p:nvGrpSpPr>
        <p:grpSpPr bwMode="auto">
          <a:xfrm>
            <a:off x="5636938" y="2832819"/>
            <a:ext cx="1588951" cy="564300"/>
            <a:chOff x="2314" y="1372"/>
            <a:chExt cx="856" cy="304"/>
          </a:xfrm>
        </p:grpSpPr>
        <p:pic>
          <p:nvPicPr>
            <p:cNvPr id="7" name="Picture 13" descr="韩国网页设计小图标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 y="1372"/>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gray">
            <a:xfrm>
              <a:off x="2560" y="1443"/>
              <a:ext cx="610" cy="204"/>
            </a:xfrm>
            <a:prstGeom prst="rect">
              <a:avLst/>
            </a:prstGeom>
            <a:noFill/>
            <a:ln w="38100" algn="ctr">
              <a:noFill/>
              <a:miter lim="800000"/>
            </a:ln>
            <a:effectLst/>
          </p:spPr>
          <p:txBody>
            <a:bodyPr wrap="none">
              <a:spAutoFit/>
            </a:bodyPr>
            <a:lstStyle/>
            <a:p>
              <a:pPr eaLnBrk="0" hangingPunct="0">
                <a:defRPr/>
              </a:pPr>
              <a:r>
                <a:rPr lang="zh-CN" altLang="en-US" sz="1870" dirty="0">
                  <a:solidFill>
                    <a:schemeClr val="tx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当前年假</a:t>
              </a:r>
              <a:endParaRPr lang="zh-CN" altLang="en-US" sz="1870" dirty="0">
                <a:solidFill>
                  <a:schemeClr val="tx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cxnSp>
        <p:nvCxnSpPr>
          <p:cNvPr id="9" name="直接箭头连接符 8"/>
          <p:cNvCxnSpPr>
            <a:cxnSpLocks noChangeShapeType="1"/>
          </p:cNvCxnSpPr>
          <p:nvPr/>
        </p:nvCxnSpPr>
        <p:spPr bwMode="auto">
          <a:xfrm>
            <a:off x="3277645" y="3155807"/>
            <a:ext cx="2329593" cy="1857"/>
          </a:xfrm>
          <a:prstGeom prst="straightConnector1">
            <a:avLst/>
          </a:prstGeom>
          <a:noFill/>
          <a:ln w="12700" algn="ctr">
            <a:solidFill>
              <a:schemeClr val="tx1"/>
            </a:solidFill>
            <a:round/>
            <a:tailEnd type="arrow" w="med" len="med"/>
          </a:ln>
          <a:extLst>
            <a:ext uri="{909E8E84-426E-40DD-AFC4-6F175D3DCCD1}">
              <a14:hiddenFill xmlns:a14="http://schemas.microsoft.com/office/drawing/2010/main">
                <a:noFill/>
              </a14:hiddenFill>
            </a:ext>
          </a:extLst>
        </p:spPr>
      </p:cxnSp>
      <p:sp>
        <p:nvSpPr>
          <p:cNvPr id="10" name="TextBox 9"/>
          <p:cNvSpPr txBox="1">
            <a:spLocks noChangeArrowheads="1"/>
          </p:cNvSpPr>
          <p:nvPr/>
        </p:nvSpPr>
        <p:spPr bwMode="auto">
          <a:xfrm>
            <a:off x="3665601" y="2814257"/>
            <a:ext cx="161544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2"/>
                </a:solidFill>
                <a:latin typeface="Arial" panose="020B0604020202020204" pitchFamily="34" charset="0"/>
                <a:ea typeface="宋体" panose="02010600030101010101" pitchFamily="2" charset="-122"/>
              </a:defRPr>
            </a:lvl1pPr>
            <a:lvl2pPr marL="742950" indent="-285750" eaLnBrk="0" hangingPunct="0">
              <a:defRPr>
                <a:solidFill>
                  <a:schemeClr val="bg2"/>
                </a:solidFill>
                <a:latin typeface="Arial" panose="020B0604020202020204" pitchFamily="34" charset="0"/>
                <a:ea typeface="宋体" panose="02010600030101010101" pitchFamily="2" charset="-122"/>
              </a:defRPr>
            </a:lvl2pPr>
            <a:lvl3pPr marL="1143000" indent="-228600" eaLnBrk="0" hangingPunct="0">
              <a:defRPr>
                <a:solidFill>
                  <a:schemeClr val="bg2"/>
                </a:solidFill>
                <a:latin typeface="Arial" panose="020B0604020202020204" pitchFamily="34" charset="0"/>
                <a:ea typeface="宋体" panose="02010600030101010101" pitchFamily="2" charset="-122"/>
              </a:defRPr>
            </a:lvl3pPr>
            <a:lvl4pPr marL="1600200" indent="-228600" eaLnBrk="0" hangingPunct="0">
              <a:defRPr>
                <a:solidFill>
                  <a:schemeClr val="bg2"/>
                </a:solidFill>
                <a:latin typeface="Arial" panose="020B0604020202020204" pitchFamily="34" charset="0"/>
                <a:ea typeface="宋体" panose="02010600030101010101" pitchFamily="2" charset="-122"/>
              </a:defRPr>
            </a:lvl4pPr>
            <a:lvl5pPr marL="2057400" indent="-228600" eaLnBrk="0" hangingPunct="0">
              <a:defRPr>
                <a:solidFill>
                  <a:schemeClr val="bg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9pPr>
          </a:lstStyle>
          <a:p>
            <a:r>
              <a:rPr lang="zh-CN" altLang="en-US" sz="1405">
                <a:solidFill>
                  <a:schemeClr val="tx1"/>
                </a:solidFill>
                <a:latin typeface="微软雅黑" panose="020B0503020204020204" pitchFamily="34" charset="-122"/>
                <a:ea typeface="微软雅黑" panose="020B0503020204020204" pitchFamily="34" charset="-122"/>
              </a:rPr>
              <a:t>自动根据公式计算</a:t>
            </a:r>
            <a:endParaRPr lang="zh-CN" altLang="en-US" sz="1405">
              <a:solidFill>
                <a:schemeClr val="tx1"/>
              </a:solidFill>
              <a:latin typeface="微软雅黑" panose="020B0503020204020204" pitchFamily="34" charset="-122"/>
              <a:ea typeface="微软雅黑" panose="020B0503020204020204" pitchFamily="34" charset="-122"/>
            </a:endParaRPr>
          </a:p>
        </p:txBody>
      </p:sp>
      <p:grpSp>
        <p:nvGrpSpPr>
          <p:cNvPr id="11" name="Group 17"/>
          <p:cNvGrpSpPr/>
          <p:nvPr/>
        </p:nvGrpSpPr>
        <p:grpSpPr bwMode="auto">
          <a:xfrm>
            <a:off x="3409438" y="3161376"/>
            <a:ext cx="4477275" cy="1585237"/>
            <a:chOff x="1480" y="1920"/>
            <a:chExt cx="2412" cy="854"/>
          </a:xfrm>
        </p:grpSpPr>
        <p:pic>
          <p:nvPicPr>
            <p:cNvPr id="12" name="Picture 18" descr="韩国网页设计小图标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 y="1920"/>
              <a:ext cx="854" cy="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9"/>
            <p:cNvSpPr txBox="1">
              <a:spLocks noChangeArrowheads="1"/>
            </p:cNvSpPr>
            <p:nvPr/>
          </p:nvSpPr>
          <p:spPr bwMode="gray">
            <a:xfrm>
              <a:off x="2513" y="2150"/>
              <a:ext cx="1379"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bg2"/>
                  </a:solidFill>
                  <a:latin typeface="Arial" panose="020B0604020202020204" pitchFamily="34" charset="0"/>
                  <a:ea typeface="宋体" panose="02010600030101010101" pitchFamily="2" charset="-122"/>
                </a:defRPr>
              </a:lvl1pPr>
              <a:lvl2pPr marL="742950" indent="-285750" eaLnBrk="0" hangingPunct="0">
                <a:defRPr>
                  <a:solidFill>
                    <a:schemeClr val="bg2"/>
                  </a:solidFill>
                  <a:latin typeface="Arial" panose="020B0604020202020204" pitchFamily="34" charset="0"/>
                  <a:ea typeface="宋体" panose="02010600030101010101" pitchFamily="2" charset="-122"/>
                </a:defRPr>
              </a:lvl2pPr>
              <a:lvl3pPr marL="1143000" indent="-228600" eaLnBrk="0" hangingPunct="0">
                <a:defRPr>
                  <a:solidFill>
                    <a:schemeClr val="bg2"/>
                  </a:solidFill>
                  <a:latin typeface="Arial" panose="020B0604020202020204" pitchFamily="34" charset="0"/>
                  <a:ea typeface="宋体" panose="02010600030101010101" pitchFamily="2" charset="-122"/>
                </a:defRPr>
              </a:lvl3pPr>
              <a:lvl4pPr marL="1600200" indent="-228600" eaLnBrk="0" hangingPunct="0">
                <a:defRPr>
                  <a:solidFill>
                    <a:schemeClr val="bg2"/>
                  </a:solidFill>
                  <a:latin typeface="Arial" panose="020B0604020202020204" pitchFamily="34" charset="0"/>
                  <a:ea typeface="宋体" panose="02010600030101010101" pitchFamily="2" charset="-122"/>
                </a:defRPr>
              </a:lvl4pPr>
              <a:lvl5pPr marL="2057400" indent="-228600" eaLnBrk="0" hangingPunct="0">
                <a:defRPr>
                  <a:solidFill>
                    <a:schemeClr val="bg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9pPr>
            </a:lstStyle>
            <a:p>
              <a:r>
                <a:rPr lang="zh-CN" altLang="en-US" sz="4675" dirty="0">
                  <a:solidFill>
                    <a:schemeClr val="tx1"/>
                  </a:solidFill>
                  <a:latin typeface="微软雅黑" panose="020B0503020204020204" pitchFamily="34" charset="-122"/>
                  <a:ea typeface="微软雅黑" panose="020B0503020204020204" pitchFamily="34" charset="-122"/>
                </a:rPr>
                <a:t>年假信息</a:t>
              </a:r>
              <a:endParaRPr lang="zh-CN" altLang="en-US" sz="4675" dirty="0">
                <a:solidFill>
                  <a:schemeClr val="tx1"/>
                </a:solidFill>
                <a:latin typeface="微软雅黑" panose="020B0503020204020204" pitchFamily="34" charset="-122"/>
                <a:ea typeface="微软雅黑" panose="020B0503020204020204" pitchFamily="34" charset="-122"/>
              </a:endParaRPr>
            </a:p>
          </p:txBody>
        </p:sp>
      </p:grpSp>
      <p:sp>
        <p:nvSpPr>
          <p:cNvPr id="14" name="TextBox 13"/>
          <p:cNvSpPr txBox="1">
            <a:spLocks noChangeArrowheads="1"/>
          </p:cNvSpPr>
          <p:nvPr/>
        </p:nvSpPr>
        <p:spPr bwMode="auto">
          <a:xfrm>
            <a:off x="2245569" y="4922492"/>
            <a:ext cx="7347037" cy="1714500"/>
          </a:xfrm>
          <a:prstGeom prst="rect">
            <a:avLst/>
          </a:prstGeom>
          <a:noFill/>
        </p:spPr>
        <p:style>
          <a:lnRef idx="2">
            <a:schemeClr val="accent5"/>
          </a:lnRef>
          <a:fillRef idx="1">
            <a:schemeClr val="lt1"/>
          </a:fillRef>
          <a:effectRef idx="0">
            <a:schemeClr val="accent5"/>
          </a:effectRef>
          <a:fontRef idx="minor">
            <a:schemeClr val="dk1"/>
          </a:fontRef>
        </p:style>
        <p:txBody>
          <a:bodyPr>
            <a:spAutoFit/>
          </a:bodyPr>
          <a:lstStyle>
            <a:lvl1pPr eaLnBrk="0" hangingPunct="0">
              <a:defRPr>
                <a:solidFill>
                  <a:schemeClr val="bg2"/>
                </a:solidFill>
                <a:latin typeface="Arial" panose="020B0604020202020204" pitchFamily="34" charset="0"/>
                <a:ea typeface="宋体" panose="02010600030101010101" pitchFamily="2" charset="-122"/>
              </a:defRPr>
            </a:lvl1pPr>
            <a:lvl2pPr marL="742950" indent="-285750" eaLnBrk="0" hangingPunct="0">
              <a:defRPr>
                <a:solidFill>
                  <a:schemeClr val="bg2"/>
                </a:solidFill>
                <a:latin typeface="Arial" panose="020B0604020202020204" pitchFamily="34" charset="0"/>
                <a:ea typeface="宋体" panose="02010600030101010101" pitchFamily="2" charset="-122"/>
              </a:defRPr>
            </a:lvl2pPr>
            <a:lvl3pPr marL="1143000" indent="-228600" eaLnBrk="0" hangingPunct="0">
              <a:defRPr>
                <a:solidFill>
                  <a:schemeClr val="bg2"/>
                </a:solidFill>
                <a:latin typeface="Arial" panose="020B0604020202020204" pitchFamily="34" charset="0"/>
                <a:ea typeface="宋体" panose="02010600030101010101" pitchFamily="2" charset="-122"/>
              </a:defRPr>
            </a:lvl3pPr>
            <a:lvl4pPr marL="1600200" indent="-228600" eaLnBrk="0" hangingPunct="0">
              <a:defRPr>
                <a:solidFill>
                  <a:schemeClr val="bg2"/>
                </a:solidFill>
                <a:latin typeface="Arial" panose="020B0604020202020204" pitchFamily="34" charset="0"/>
                <a:ea typeface="宋体" panose="02010600030101010101" pitchFamily="2" charset="-122"/>
              </a:defRPr>
            </a:lvl4pPr>
            <a:lvl5pPr marL="2057400" indent="-228600" eaLnBrk="0" hangingPunct="0">
              <a:defRPr>
                <a:solidFill>
                  <a:schemeClr val="bg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bg2"/>
                </a:solidFill>
                <a:latin typeface="Arial" panose="020B0604020202020204" pitchFamily="34" charset="0"/>
                <a:ea typeface="宋体" panose="02010600030101010101" pitchFamily="2" charset="-122"/>
              </a:defRPr>
            </a:lvl9pPr>
          </a:lstStyle>
          <a:p>
            <a:pPr lvl="0">
              <a:lnSpc>
                <a:spcPct val="150000"/>
              </a:lnSpc>
            </a:pPr>
            <a:r>
              <a:rPr lang="zh-CN" altLang="en-US" sz="1755" dirty="0" smtClean="0">
                <a:solidFill>
                  <a:srgbClr val="000000"/>
                </a:solidFill>
                <a:latin typeface="微软雅黑" panose="020B0503020204020204" pitchFamily="34" charset="-122"/>
                <a:ea typeface="微软雅黑" panose="020B0503020204020204" pitchFamily="34" charset="-122"/>
              </a:rPr>
              <a:t>       系统</a:t>
            </a:r>
            <a:r>
              <a:rPr lang="zh-CN" altLang="en-US" sz="1755" dirty="0">
                <a:solidFill>
                  <a:srgbClr val="000000"/>
                </a:solidFill>
                <a:latin typeface="微软雅黑" panose="020B0503020204020204" pitchFamily="34" charset="-122"/>
                <a:ea typeface="微软雅黑" panose="020B0503020204020204" pitchFamily="34" charset="-122"/>
              </a:rPr>
              <a:t>可自动</a:t>
            </a:r>
            <a:r>
              <a:rPr lang="zh-CN" altLang="en-US" sz="1755" dirty="0" smtClean="0">
                <a:solidFill>
                  <a:srgbClr val="000000"/>
                </a:solidFill>
                <a:latin typeface="微软雅黑" panose="020B0503020204020204" pitchFamily="34" charset="-122"/>
                <a:ea typeface="微软雅黑" panose="020B0503020204020204" pitchFamily="34" charset="-122"/>
              </a:rPr>
              <a:t>根据校园实际</a:t>
            </a:r>
            <a:r>
              <a:rPr lang="zh-CN" altLang="en-US" sz="1755" dirty="0">
                <a:solidFill>
                  <a:srgbClr val="000000"/>
                </a:solidFill>
                <a:latin typeface="微软雅黑" panose="020B0503020204020204" pitchFamily="34" charset="-122"/>
                <a:ea typeface="微软雅黑" panose="020B0503020204020204" pitchFamily="34" charset="-122"/>
              </a:rPr>
              <a:t>管理规定进行带薪年假时长计算，并存入系统</a:t>
            </a:r>
            <a:r>
              <a:rPr lang="zh-CN" altLang="en-US" sz="1755" dirty="0" smtClean="0">
                <a:solidFill>
                  <a:srgbClr val="000000"/>
                </a:solidFill>
                <a:latin typeface="微软雅黑" panose="020B0503020204020204" pitchFamily="34" charset="-122"/>
                <a:ea typeface="微软雅黑" panose="020B0503020204020204" pitchFamily="34" charset="-122"/>
              </a:rPr>
              <a:t>，教职工请</a:t>
            </a:r>
            <a:r>
              <a:rPr lang="zh-CN" altLang="en-US" sz="1755" dirty="0">
                <a:solidFill>
                  <a:srgbClr val="000000"/>
                </a:solidFill>
                <a:latin typeface="微软雅黑" panose="020B0503020204020204" pitchFamily="34" charset="-122"/>
                <a:ea typeface="微软雅黑" panose="020B0503020204020204" pitchFamily="34" charset="-122"/>
              </a:rPr>
              <a:t>年假时，如果提交的年假申请超过其所剩余年假时长，系统自动判断拒绝提交。方便管理员及时</a:t>
            </a:r>
            <a:r>
              <a:rPr lang="zh-CN" altLang="en-US" sz="1755" dirty="0" smtClean="0">
                <a:solidFill>
                  <a:srgbClr val="000000"/>
                </a:solidFill>
                <a:latin typeface="微软雅黑" panose="020B0503020204020204" pitchFamily="34" charset="-122"/>
                <a:ea typeface="微软雅黑" panose="020B0503020204020204" pitchFamily="34" charset="-122"/>
              </a:rPr>
              <a:t>掌握教职工年假</a:t>
            </a:r>
            <a:r>
              <a:rPr lang="zh-CN" altLang="en-US" sz="1755" dirty="0">
                <a:solidFill>
                  <a:srgbClr val="000000"/>
                </a:solidFill>
                <a:latin typeface="微软雅黑" panose="020B0503020204020204" pitchFamily="34" charset="-122"/>
                <a:ea typeface="微软雅黑" panose="020B0503020204020204" pitchFamily="34" charset="-122"/>
              </a:rPr>
              <a:t>剩余，做到年假合理安排，不超休。</a:t>
            </a:r>
            <a:endParaRPr lang="zh-CN" altLang="en-US" sz="1755" dirty="0">
              <a:solidFill>
                <a:srgbClr val="000000"/>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rot="0">
            <a:off x="250222" y="605813"/>
            <a:ext cx="10080000" cy="417928"/>
            <a:chOff x="214282" y="142856"/>
            <a:chExt cx="7598078" cy="357190"/>
          </a:xfrm>
        </p:grpSpPr>
        <p:sp>
          <p:nvSpPr>
            <p:cNvPr id="27" name="TextBox 26"/>
            <p:cNvSpPr txBox="1"/>
            <p:nvPr/>
          </p:nvSpPr>
          <p:spPr>
            <a:xfrm>
              <a:off x="571471" y="142856"/>
              <a:ext cx="4391053"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WEB</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考勤系统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功能介绍</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28" name="矩形 27"/>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9" name="矩形 28"/>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30" name="直接连接符 29"/>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修改图片\55图片9.png55图片9"/>
          <p:cNvPicPr>
            <a:picLocks noChangeAspect="1" noChangeArrowheads="1"/>
          </p:cNvPicPr>
          <p:nvPr/>
        </p:nvPicPr>
        <p:blipFill>
          <a:blip r:embed="rId1"/>
          <a:srcRect/>
          <a:stretch>
            <a:fillRect/>
          </a:stretch>
        </p:blipFill>
        <p:spPr bwMode="auto">
          <a:xfrm>
            <a:off x="1039361" y="1514940"/>
            <a:ext cx="8612257" cy="5391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右箭头 15"/>
          <p:cNvSpPr/>
          <p:nvPr/>
        </p:nvSpPr>
        <p:spPr>
          <a:xfrm>
            <a:off x="5093405" y="3051398"/>
            <a:ext cx="402555" cy="16839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sz="2105"/>
          </a:p>
        </p:txBody>
      </p:sp>
      <p:grpSp>
        <p:nvGrpSpPr>
          <p:cNvPr id="25" name="组合 24"/>
          <p:cNvGrpSpPr/>
          <p:nvPr/>
        </p:nvGrpSpPr>
        <p:grpSpPr>
          <a:xfrm rot="0">
            <a:off x="250222" y="605813"/>
            <a:ext cx="10080000" cy="417928"/>
            <a:chOff x="214282" y="142856"/>
            <a:chExt cx="7598078" cy="357190"/>
          </a:xfrm>
        </p:grpSpPr>
        <p:sp>
          <p:nvSpPr>
            <p:cNvPr id="28" name="TextBox 27"/>
            <p:cNvSpPr txBox="1"/>
            <p:nvPr/>
          </p:nvSpPr>
          <p:spPr>
            <a:xfrm>
              <a:off x="571472" y="142856"/>
              <a:ext cx="4504584"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WEB</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考勤系统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软件介绍</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29" name="矩形 28"/>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0" name="矩形 29"/>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31" name="直接连接符 30"/>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07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2"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bldLvl="0" animBg="1"/>
      <p:bldP spid="16" grpId="2"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右箭头 15"/>
          <p:cNvSpPr/>
          <p:nvPr/>
        </p:nvSpPr>
        <p:spPr>
          <a:xfrm>
            <a:off x="5093405" y="3051398"/>
            <a:ext cx="402555" cy="16839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sz="2105"/>
          </a:p>
        </p:txBody>
      </p:sp>
      <p:grpSp>
        <p:nvGrpSpPr>
          <p:cNvPr id="25" name="组合 24"/>
          <p:cNvGrpSpPr/>
          <p:nvPr/>
        </p:nvGrpSpPr>
        <p:grpSpPr>
          <a:xfrm rot="0">
            <a:off x="250222" y="605813"/>
            <a:ext cx="10080000" cy="417928"/>
            <a:chOff x="214282" y="142856"/>
            <a:chExt cx="7598078" cy="357190"/>
          </a:xfrm>
        </p:grpSpPr>
        <p:sp>
          <p:nvSpPr>
            <p:cNvPr id="28" name="TextBox 27"/>
            <p:cNvSpPr txBox="1"/>
            <p:nvPr/>
          </p:nvSpPr>
          <p:spPr>
            <a:xfrm>
              <a:off x="571472" y="142856"/>
              <a:ext cx="4504584"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教职工</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WEB</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考勤系统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软件介绍</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29" name="矩形 28"/>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0" name="矩形 29"/>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31" name="直接连接符 30"/>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050" name="Picture 2" descr="C:\Users\Administrator\Desktop\修改图片\55图片10.png55图片10"/>
          <p:cNvPicPr>
            <a:picLocks noChangeAspect="1" noChangeArrowheads="1"/>
          </p:cNvPicPr>
          <p:nvPr/>
        </p:nvPicPr>
        <p:blipFill>
          <a:blip r:embed="rId1"/>
          <a:srcRect/>
          <a:stretch>
            <a:fillRect/>
          </a:stretch>
        </p:blipFill>
        <p:spPr bwMode="auto">
          <a:xfrm>
            <a:off x="717550" y="1345565"/>
            <a:ext cx="7903210" cy="3750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C:\Users\Administrator\Desktop\修改图片\55图片11.png55图片11"/>
          <p:cNvPicPr>
            <a:picLocks noChangeAspect="1" noChangeArrowheads="1"/>
          </p:cNvPicPr>
          <p:nvPr/>
        </p:nvPicPr>
        <p:blipFill>
          <a:blip r:embed="rId2"/>
          <a:srcRect/>
          <a:stretch>
            <a:fillRect/>
          </a:stretch>
        </p:blipFill>
        <p:spPr bwMode="auto">
          <a:xfrm>
            <a:off x="1353185" y="2007870"/>
            <a:ext cx="7927975" cy="3761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C:\Users\Administrator\Desktop\修改图片\55图片12.png55图片12"/>
          <p:cNvPicPr>
            <a:picLocks noChangeAspect="1" noChangeArrowheads="1"/>
          </p:cNvPicPr>
          <p:nvPr/>
        </p:nvPicPr>
        <p:blipFill>
          <a:blip r:embed="rId3"/>
          <a:srcRect/>
          <a:stretch>
            <a:fillRect/>
          </a:stretch>
        </p:blipFill>
        <p:spPr bwMode="auto">
          <a:xfrm>
            <a:off x="2566035" y="3074035"/>
            <a:ext cx="7754620" cy="367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2"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2051"/>
                                        </p:tgtEl>
                                        <p:attrNameLst>
                                          <p:attrName>style.visibility</p:attrName>
                                        </p:attrNameLst>
                                      </p:cBhvr>
                                      <p:to>
                                        <p:strVal val="visible"/>
                                      </p:to>
                                    </p:set>
                                    <p:animEffect transition="in" filter="fade">
                                      <p:cBhvr>
                                        <p:cTn id="27" dur="1000"/>
                                        <p:tgtEl>
                                          <p:spTgt spid="2051"/>
                                        </p:tgtEl>
                                      </p:cBhvr>
                                    </p:animEffect>
                                    <p:anim calcmode="lin" valueType="num">
                                      <p:cBhvr>
                                        <p:cTn id="28" dur="1000" fill="hold"/>
                                        <p:tgtEl>
                                          <p:spTgt spid="2051"/>
                                        </p:tgtEl>
                                        <p:attrNameLst>
                                          <p:attrName>ppt_x</p:attrName>
                                        </p:attrNameLst>
                                      </p:cBhvr>
                                      <p:tavLst>
                                        <p:tav tm="0">
                                          <p:val>
                                            <p:strVal val="#ppt_x"/>
                                          </p:val>
                                        </p:tav>
                                        <p:tav tm="100000">
                                          <p:val>
                                            <p:strVal val="#ppt_x"/>
                                          </p:val>
                                        </p:tav>
                                      </p:tavLst>
                                    </p:anim>
                                    <p:anim calcmode="lin" valueType="num">
                                      <p:cBhvr>
                                        <p:cTn id="29" dur="1000" fill="hold"/>
                                        <p:tgtEl>
                                          <p:spTgt spid="205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2052"/>
                                        </p:tgtEl>
                                        <p:attrNameLst>
                                          <p:attrName>style.visibility</p:attrName>
                                        </p:attrNameLst>
                                      </p:cBhvr>
                                      <p:to>
                                        <p:strVal val="visible"/>
                                      </p:to>
                                    </p:set>
                                    <p:animEffect transition="in" filter="fade">
                                      <p:cBhvr>
                                        <p:cTn id="33" dur="1000"/>
                                        <p:tgtEl>
                                          <p:spTgt spid="2052"/>
                                        </p:tgtEl>
                                      </p:cBhvr>
                                    </p:animEffect>
                                    <p:anim calcmode="lin" valueType="num">
                                      <p:cBhvr>
                                        <p:cTn id="34" dur="1000" fill="hold"/>
                                        <p:tgtEl>
                                          <p:spTgt spid="2052"/>
                                        </p:tgtEl>
                                        <p:attrNameLst>
                                          <p:attrName>ppt_x</p:attrName>
                                        </p:attrNameLst>
                                      </p:cBhvr>
                                      <p:tavLst>
                                        <p:tav tm="0">
                                          <p:val>
                                            <p:strVal val="#ppt_x"/>
                                          </p:val>
                                        </p:tav>
                                        <p:tav tm="100000">
                                          <p:val>
                                            <p:strVal val="#ppt_x"/>
                                          </p:val>
                                        </p:tav>
                                      </p:tavLst>
                                    </p:anim>
                                    <p:anim calcmode="lin" valueType="num">
                                      <p:cBhvr>
                                        <p:cTn id="35"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bldLvl="0" animBg="1"/>
      <p:bldP spid="16" grpId="2" bldLvl="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rot="0">
            <a:off x="250222" y="605813"/>
            <a:ext cx="10080000" cy="417928"/>
            <a:chOff x="214282" y="142856"/>
            <a:chExt cx="7598078" cy="357190"/>
          </a:xfrm>
        </p:grpSpPr>
        <p:sp>
          <p:nvSpPr>
            <p:cNvPr id="37" name="TextBox 36"/>
            <p:cNvSpPr txBox="1"/>
            <p:nvPr/>
          </p:nvSpPr>
          <p:spPr>
            <a:xfrm>
              <a:off x="571472" y="142856"/>
              <a:ext cx="400052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a:t>
              </a:r>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rPr>
                <a:t>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宿舍管理系统</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38" name="矩形 37"/>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9" name="矩形 38"/>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40" name="直接连接符 39"/>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6" name="组合 55"/>
          <p:cNvGrpSpPr/>
          <p:nvPr/>
        </p:nvGrpSpPr>
        <p:grpSpPr>
          <a:xfrm>
            <a:off x="3303799" y="1119844"/>
            <a:ext cx="4413593" cy="4413593"/>
            <a:chOff x="1008115" y="2542722"/>
            <a:chExt cx="1360493" cy="1360493"/>
          </a:xfrm>
        </p:grpSpPr>
        <p:grpSp>
          <p:nvGrpSpPr>
            <p:cNvPr id="57" name="组合 56"/>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60" name="椭圆 5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58" name="TextBox 57"/>
            <p:cNvSpPr txBox="1"/>
            <p:nvPr/>
          </p:nvSpPr>
          <p:spPr>
            <a:xfrm>
              <a:off x="1357180" y="2796039"/>
              <a:ext cx="95521" cy="294587"/>
            </a:xfrm>
            <a:prstGeom prst="rect">
              <a:avLst/>
            </a:prstGeom>
            <a:noFill/>
          </p:spPr>
          <p:txBody>
            <a:bodyPr wrap="none" rtlCol="0">
              <a:spAutoFit/>
            </a:bodyPr>
            <a:lstStyle/>
            <a:p>
              <a:endParaRPr lang="zh-CN" altLang="en-US" sz="5615" dirty="0">
                <a:latin typeface="Watford DB" pitchFamily="2" charset="0"/>
                <a:ea typeface="造字工房劲黑（非商用）常规体" pitchFamily="50" charset="-122"/>
              </a:endParaRPr>
            </a:p>
          </p:txBody>
        </p:sp>
      </p:grpSp>
      <p:sp>
        <p:nvSpPr>
          <p:cNvPr id="61" name="TextBox 60"/>
          <p:cNvSpPr txBox="1"/>
          <p:nvPr/>
        </p:nvSpPr>
        <p:spPr>
          <a:xfrm>
            <a:off x="3583609" y="3502404"/>
            <a:ext cx="3779006" cy="631190"/>
          </a:xfrm>
          <a:prstGeom prst="rect">
            <a:avLst/>
          </a:prstGeom>
          <a:noFill/>
          <a:ln>
            <a:noFill/>
          </a:ln>
        </p:spPr>
        <p:txBody>
          <a:bodyPr wrap="square" rtlCol="0">
            <a:spAutoFit/>
          </a:bodyPr>
          <a:lstStyle/>
          <a:p>
            <a:pPr algn="ctr"/>
            <a:r>
              <a:rPr lang="zh-CN" altLang="en-US" sz="3510" b="1" dirty="0" smtClean="0">
                <a:latin typeface="方正大黑简体" panose="02010601030101010101" pitchFamily="2" charset="-122"/>
                <a:ea typeface="方正大黑简体" panose="02010601030101010101" pitchFamily="2" charset="-122"/>
              </a:rPr>
              <a:t>系统介绍</a:t>
            </a:r>
            <a:endParaRPr lang="zh-CN" altLang="en-US" sz="3510" b="1" dirty="0">
              <a:latin typeface="方正大黑简体" panose="02010601030101010101" pitchFamily="2" charset="-122"/>
              <a:ea typeface="方正大黑简体" panose="02010601030101010101" pitchFamily="2" charset="-122"/>
            </a:endParaRPr>
          </a:p>
        </p:txBody>
      </p:sp>
      <p:cxnSp>
        <p:nvCxnSpPr>
          <p:cNvPr id="62" name="直接连接符 61"/>
          <p:cNvCxnSpPr/>
          <p:nvPr/>
        </p:nvCxnSpPr>
        <p:spPr>
          <a:xfrm>
            <a:off x="3779715" y="3412971"/>
            <a:ext cx="35829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3779714" y="3468146"/>
            <a:ext cx="35829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592036" y="2498914"/>
            <a:ext cx="3873668" cy="811530"/>
          </a:xfrm>
          <a:prstGeom prst="rect">
            <a:avLst/>
          </a:prstGeom>
          <a:noFill/>
        </p:spPr>
        <p:txBody>
          <a:bodyPr wrap="square" rtlCol="0">
            <a:spAutoFit/>
          </a:bodyPr>
          <a:lstStyle/>
          <a:p>
            <a:r>
              <a:rPr lang="zh-CN" altLang="en-US" sz="4675" b="1" dirty="0" smtClean="0">
                <a:solidFill>
                  <a:srgbClr val="163A5A"/>
                </a:solidFill>
                <a:latin typeface="方正大黑简体" panose="02010601030101010101" pitchFamily="2" charset="-122"/>
                <a:ea typeface="方正大黑简体" panose="02010601030101010101" pitchFamily="2" charset="-122"/>
              </a:rPr>
              <a:t>宿舍管理系统</a:t>
            </a:r>
            <a:endParaRPr lang="zh-CN" altLang="en-US" sz="4675" b="1" dirty="0">
              <a:solidFill>
                <a:srgbClr val="163A5A"/>
              </a:solidFill>
              <a:latin typeface="方正大黑简体" panose="02010601030101010101" pitchFamily="2" charset="-122"/>
              <a:ea typeface="方正大黑简体" panose="02010601030101010101" pitchFamily="2" charset="-122"/>
            </a:endParaRPr>
          </a:p>
        </p:txBody>
      </p:sp>
      <p:sp>
        <p:nvSpPr>
          <p:cNvPr id="65" name="椭圆 64"/>
          <p:cNvSpPr/>
          <p:nvPr/>
        </p:nvSpPr>
        <p:spPr>
          <a:xfrm>
            <a:off x="5829673" y="5308506"/>
            <a:ext cx="585707" cy="585707"/>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6" name="椭圆 65"/>
          <p:cNvSpPr/>
          <p:nvPr/>
        </p:nvSpPr>
        <p:spPr>
          <a:xfrm>
            <a:off x="6897849" y="591042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7" name="椭圆 66"/>
          <p:cNvSpPr/>
          <p:nvPr/>
        </p:nvSpPr>
        <p:spPr>
          <a:xfrm>
            <a:off x="3303799" y="5936614"/>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8" name="椭圆 67"/>
          <p:cNvSpPr/>
          <p:nvPr/>
        </p:nvSpPr>
        <p:spPr>
          <a:xfrm>
            <a:off x="2521356" y="6187401"/>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9" name="椭圆 68"/>
          <p:cNvSpPr/>
          <p:nvPr/>
        </p:nvSpPr>
        <p:spPr>
          <a:xfrm>
            <a:off x="8319649" y="560430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0" name="椭圆 69"/>
          <p:cNvSpPr/>
          <p:nvPr/>
        </p:nvSpPr>
        <p:spPr>
          <a:xfrm>
            <a:off x="3870230" y="5770904"/>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1" name="椭圆 70"/>
          <p:cNvSpPr/>
          <p:nvPr/>
        </p:nvSpPr>
        <p:spPr>
          <a:xfrm>
            <a:off x="7982151" y="6086940"/>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2" name="椭圆 71"/>
          <p:cNvSpPr/>
          <p:nvPr/>
        </p:nvSpPr>
        <p:spPr>
          <a:xfrm>
            <a:off x="4675194" y="5601359"/>
            <a:ext cx="292854" cy="292854"/>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3" name="椭圆 72"/>
          <p:cNvSpPr/>
          <p:nvPr/>
        </p:nvSpPr>
        <p:spPr>
          <a:xfrm>
            <a:off x="8319650" y="6125852"/>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4" name="椭圆 73"/>
          <p:cNvSpPr/>
          <p:nvPr/>
        </p:nvSpPr>
        <p:spPr>
          <a:xfrm>
            <a:off x="5173838" y="6265408"/>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5" name="椭圆 74"/>
          <p:cNvSpPr/>
          <p:nvPr/>
        </p:nvSpPr>
        <p:spPr>
          <a:xfrm>
            <a:off x="8925142" y="6001568"/>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6" name="椭圆 75"/>
          <p:cNvSpPr/>
          <p:nvPr/>
        </p:nvSpPr>
        <p:spPr>
          <a:xfrm>
            <a:off x="7313964" y="5894212"/>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7" name="椭圆 76"/>
          <p:cNvSpPr/>
          <p:nvPr/>
        </p:nvSpPr>
        <p:spPr>
          <a:xfrm>
            <a:off x="1705243" y="6357062"/>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8" name="椭圆 77"/>
          <p:cNvSpPr/>
          <p:nvPr/>
        </p:nvSpPr>
        <p:spPr>
          <a:xfrm>
            <a:off x="5448547" y="5813889"/>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9" name="椭圆 78"/>
          <p:cNvSpPr/>
          <p:nvPr/>
        </p:nvSpPr>
        <p:spPr>
          <a:xfrm>
            <a:off x="4139039" y="6047290"/>
            <a:ext cx="376688" cy="376688"/>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0" name="椭圆 79"/>
          <p:cNvSpPr/>
          <p:nvPr/>
        </p:nvSpPr>
        <p:spPr>
          <a:xfrm>
            <a:off x="6332511" y="6116092"/>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1" name="椭圆 80"/>
          <p:cNvSpPr/>
          <p:nvPr/>
        </p:nvSpPr>
        <p:spPr>
          <a:xfrm>
            <a:off x="1959348" y="561532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2" name="椭圆 81"/>
          <p:cNvSpPr/>
          <p:nvPr/>
        </p:nvSpPr>
        <p:spPr>
          <a:xfrm>
            <a:off x="2682003" y="5533436"/>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3" name="椭圆 82"/>
          <p:cNvSpPr/>
          <p:nvPr/>
        </p:nvSpPr>
        <p:spPr>
          <a:xfrm>
            <a:off x="3453308" y="5254307"/>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4" name="椭圆 83"/>
          <p:cNvSpPr/>
          <p:nvPr/>
        </p:nvSpPr>
        <p:spPr>
          <a:xfrm>
            <a:off x="1136083" y="6101905"/>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5" name="椭圆 84"/>
          <p:cNvSpPr/>
          <p:nvPr/>
        </p:nvSpPr>
        <p:spPr>
          <a:xfrm>
            <a:off x="7720203" y="5575601"/>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6" name="椭圆 85"/>
          <p:cNvSpPr/>
          <p:nvPr/>
        </p:nvSpPr>
        <p:spPr>
          <a:xfrm>
            <a:off x="9233545" y="5616202"/>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childTnLst>
                          </p:cTn>
                        </p:par>
                        <p:par>
                          <p:cTn id="10" fill="hold">
                            <p:stCondLst>
                              <p:cond delay="500"/>
                            </p:stCondLst>
                            <p:childTnLst>
                              <p:par>
                                <p:cTn id="11" presetID="2" presetClass="entr" presetSubtype="9" fill="hold" grpId="0" nodeType="afterEffect">
                                  <p:stCondLst>
                                    <p:cond delay="0"/>
                                  </p:stCondLst>
                                  <p:iterate type="lt">
                                    <p:tmPct val="15000"/>
                                  </p:iterate>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0-#ppt_w/2"/>
                                          </p:val>
                                        </p:tav>
                                        <p:tav tm="100000">
                                          <p:val>
                                            <p:strVal val="#ppt_x"/>
                                          </p:val>
                                        </p:tav>
                                      </p:tavLst>
                                    </p:anim>
                                    <p:anim calcmode="lin" valueType="num">
                                      <p:cBhvr additive="base">
                                        <p:cTn id="14" dur="500" fill="hold"/>
                                        <p:tgtEl>
                                          <p:spTgt spid="61"/>
                                        </p:tgtEl>
                                        <p:attrNameLst>
                                          <p:attrName>ppt_y</p:attrName>
                                        </p:attrNameLst>
                                      </p:cBhvr>
                                      <p:tavLst>
                                        <p:tav tm="0">
                                          <p:val>
                                            <p:strVal val="0-#ppt_h/2"/>
                                          </p:val>
                                        </p:tav>
                                        <p:tav tm="100000">
                                          <p:val>
                                            <p:strVal val="#ppt_y"/>
                                          </p:val>
                                        </p:tav>
                                      </p:tavLst>
                                    </p:anim>
                                  </p:childTnLst>
                                </p:cTn>
                              </p:par>
                            </p:childTnLst>
                          </p:cTn>
                        </p:par>
                        <p:par>
                          <p:cTn id="15" fill="hold">
                            <p:stCondLst>
                              <p:cond delay="1225"/>
                            </p:stCondLst>
                            <p:childTnLst>
                              <p:par>
                                <p:cTn id="16" presetID="53" presetClass="entr" presetSubtype="16" fill="hold" grpId="0" nodeType="after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p:cTn id="18" dur="500" fill="hold"/>
                                        <p:tgtEl>
                                          <p:spTgt spid="65"/>
                                        </p:tgtEl>
                                        <p:attrNameLst>
                                          <p:attrName>ppt_w</p:attrName>
                                        </p:attrNameLst>
                                      </p:cBhvr>
                                      <p:tavLst>
                                        <p:tav tm="0">
                                          <p:val>
                                            <p:fltVal val="0"/>
                                          </p:val>
                                        </p:tav>
                                        <p:tav tm="100000">
                                          <p:val>
                                            <p:strVal val="#ppt_w"/>
                                          </p:val>
                                        </p:tav>
                                      </p:tavLst>
                                    </p:anim>
                                    <p:anim calcmode="lin" valueType="num">
                                      <p:cBhvr>
                                        <p:cTn id="19" dur="500" fill="hold"/>
                                        <p:tgtEl>
                                          <p:spTgt spid="65"/>
                                        </p:tgtEl>
                                        <p:attrNameLst>
                                          <p:attrName>ppt_h</p:attrName>
                                        </p:attrNameLst>
                                      </p:cBhvr>
                                      <p:tavLst>
                                        <p:tav tm="0">
                                          <p:val>
                                            <p:fltVal val="0"/>
                                          </p:val>
                                        </p:tav>
                                        <p:tav tm="100000">
                                          <p:val>
                                            <p:strVal val="#ppt_h"/>
                                          </p:val>
                                        </p:tav>
                                      </p:tavLst>
                                    </p:anim>
                                    <p:animEffect transition="in" filter="fade">
                                      <p:cBhvr>
                                        <p:cTn id="20" dur="500"/>
                                        <p:tgtEl>
                                          <p:spTgt spid="65"/>
                                        </p:tgtEl>
                                      </p:cBhvr>
                                    </p:animEffect>
                                  </p:childTnLst>
                                </p:cTn>
                              </p:par>
                              <p:par>
                                <p:cTn id="21" presetID="53" presetClass="entr" presetSubtype="16" fill="hold" grpId="0" nodeType="withEffect">
                                  <p:stCondLst>
                                    <p:cond delay="400"/>
                                  </p:stCondLst>
                                  <p:childTnLst>
                                    <p:set>
                                      <p:cBhvr>
                                        <p:cTn id="22" dur="1" fill="hold">
                                          <p:stCondLst>
                                            <p:cond delay="0"/>
                                          </p:stCondLst>
                                        </p:cTn>
                                        <p:tgtEl>
                                          <p:spTgt spid="66"/>
                                        </p:tgtEl>
                                        <p:attrNameLst>
                                          <p:attrName>style.visibility</p:attrName>
                                        </p:attrNameLst>
                                      </p:cBhvr>
                                      <p:to>
                                        <p:strVal val="visible"/>
                                      </p:to>
                                    </p:set>
                                    <p:anim calcmode="lin" valueType="num">
                                      <p:cBhvr>
                                        <p:cTn id="23" dur="500" fill="hold"/>
                                        <p:tgtEl>
                                          <p:spTgt spid="66"/>
                                        </p:tgtEl>
                                        <p:attrNameLst>
                                          <p:attrName>ppt_w</p:attrName>
                                        </p:attrNameLst>
                                      </p:cBhvr>
                                      <p:tavLst>
                                        <p:tav tm="0">
                                          <p:val>
                                            <p:fltVal val="0"/>
                                          </p:val>
                                        </p:tav>
                                        <p:tav tm="100000">
                                          <p:val>
                                            <p:strVal val="#ppt_w"/>
                                          </p:val>
                                        </p:tav>
                                      </p:tavLst>
                                    </p:anim>
                                    <p:anim calcmode="lin" valueType="num">
                                      <p:cBhvr>
                                        <p:cTn id="24" dur="500" fill="hold"/>
                                        <p:tgtEl>
                                          <p:spTgt spid="66"/>
                                        </p:tgtEl>
                                        <p:attrNameLst>
                                          <p:attrName>ppt_h</p:attrName>
                                        </p:attrNameLst>
                                      </p:cBhvr>
                                      <p:tavLst>
                                        <p:tav tm="0">
                                          <p:val>
                                            <p:fltVal val="0"/>
                                          </p:val>
                                        </p:tav>
                                        <p:tav tm="100000">
                                          <p:val>
                                            <p:strVal val="#ppt_h"/>
                                          </p:val>
                                        </p:tav>
                                      </p:tavLst>
                                    </p:anim>
                                    <p:animEffect transition="in" filter="fade">
                                      <p:cBhvr>
                                        <p:cTn id="25" dur="500"/>
                                        <p:tgtEl>
                                          <p:spTgt spid="66"/>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67"/>
                                        </p:tgtEl>
                                        <p:attrNameLst>
                                          <p:attrName>style.visibility</p:attrName>
                                        </p:attrNameLst>
                                      </p:cBhvr>
                                      <p:to>
                                        <p:strVal val="visible"/>
                                      </p:to>
                                    </p:set>
                                    <p:anim calcmode="lin" valueType="num">
                                      <p:cBhvr>
                                        <p:cTn id="28" dur="500" fill="hold"/>
                                        <p:tgtEl>
                                          <p:spTgt spid="67"/>
                                        </p:tgtEl>
                                        <p:attrNameLst>
                                          <p:attrName>ppt_w</p:attrName>
                                        </p:attrNameLst>
                                      </p:cBhvr>
                                      <p:tavLst>
                                        <p:tav tm="0">
                                          <p:val>
                                            <p:fltVal val="0"/>
                                          </p:val>
                                        </p:tav>
                                        <p:tav tm="100000">
                                          <p:val>
                                            <p:strVal val="#ppt_w"/>
                                          </p:val>
                                        </p:tav>
                                      </p:tavLst>
                                    </p:anim>
                                    <p:anim calcmode="lin" valueType="num">
                                      <p:cBhvr>
                                        <p:cTn id="29" dur="500" fill="hold"/>
                                        <p:tgtEl>
                                          <p:spTgt spid="67"/>
                                        </p:tgtEl>
                                        <p:attrNameLst>
                                          <p:attrName>ppt_h</p:attrName>
                                        </p:attrNameLst>
                                      </p:cBhvr>
                                      <p:tavLst>
                                        <p:tav tm="0">
                                          <p:val>
                                            <p:fltVal val="0"/>
                                          </p:val>
                                        </p:tav>
                                        <p:tav tm="100000">
                                          <p:val>
                                            <p:strVal val="#ppt_h"/>
                                          </p:val>
                                        </p:tav>
                                      </p:tavLst>
                                    </p:anim>
                                    <p:animEffect transition="in" filter="fade">
                                      <p:cBhvr>
                                        <p:cTn id="30" dur="500"/>
                                        <p:tgtEl>
                                          <p:spTgt spid="6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anim calcmode="lin" valueType="num">
                                      <p:cBhvr>
                                        <p:cTn id="33" dur="500" fill="hold"/>
                                        <p:tgtEl>
                                          <p:spTgt spid="68"/>
                                        </p:tgtEl>
                                        <p:attrNameLst>
                                          <p:attrName>ppt_w</p:attrName>
                                        </p:attrNameLst>
                                      </p:cBhvr>
                                      <p:tavLst>
                                        <p:tav tm="0">
                                          <p:val>
                                            <p:fltVal val="0"/>
                                          </p:val>
                                        </p:tav>
                                        <p:tav tm="100000">
                                          <p:val>
                                            <p:strVal val="#ppt_w"/>
                                          </p:val>
                                        </p:tav>
                                      </p:tavLst>
                                    </p:anim>
                                    <p:anim calcmode="lin" valueType="num">
                                      <p:cBhvr>
                                        <p:cTn id="34" dur="500" fill="hold"/>
                                        <p:tgtEl>
                                          <p:spTgt spid="68"/>
                                        </p:tgtEl>
                                        <p:attrNameLst>
                                          <p:attrName>ppt_h</p:attrName>
                                        </p:attrNameLst>
                                      </p:cBhvr>
                                      <p:tavLst>
                                        <p:tav tm="0">
                                          <p:val>
                                            <p:fltVal val="0"/>
                                          </p:val>
                                        </p:tav>
                                        <p:tav tm="100000">
                                          <p:val>
                                            <p:strVal val="#ppt_h"/>
                                          </p:val>
                                        </p:tav>
                                      </p:tavLst>
                                    </p:anim>
                                    <p:animEffect transition="in" filter="fade">
                                      <p:cBhvr>
                                        <p:cTn id="35" dur="500"/>
                                        <p:tgtEl>
                                          <p:spTgt spid="68"/>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69"/>
                                        </p:tgtEl>
                                        <p:attrNameLst>
                                          <p:attrName>style.visibility</p:attrName>
                                        </p:attrNameLst>
                                      </p:cBhvr>
                                      <p:to>
                                        <p:strVal val="visible"/>
                                      </p:to>
                                    </p:set>
                                    <p:anim calcmode="lin" valueType="num">
                                      <p:cBhvr>
                                        <p:cTn id="38" dur="500" fill="hold"/>
                                        <p:tgtEl>
                                          <p:spTgt spid="69"/>
                                        </p:tgtEl>
                                        <p:attrNameLst>
                                          <p:attrName>ppt_w</p:attrName>
                                        </p:attrNameLst>
                                      </p:cBhvr>
                                      <p:tavLst>
                                        <p:tav tm="0">
                                          <p:val>
                                            <p:fltVal val="0"/>
                                          </p:val>
                                        </p:tav>
                                        <p:tav tm="100000">
                                          <p:val>
                                            <p:strVal val="#ppt_w"/>
                                          </p:val>
                                        </p:tav>
                                      </p:tavLst>
                                    </p:anim>
                                    <p:anim calcmode="lin" valueType="num">
                                      <p:cBhvr>
                                        <p:cTn id="39" dur="500" fill="hold"/>
                                        <p:tgtEl>
                                          <p:spTgt spid="69"/>
                                        </p:tgtEl>
                                        <p:attrNameLst>
                                          <p:attrName>ppt_h</p:attrName>
                                        </p:attrNameLst>
                                      </p:cBhvr>
                                      <p:tavLst>
                                        <p:tav tm="0">
                                          <p:val>
                                            <p:fltVal val="0"/>
                                          </p:val>
                                        </p:tav>
                                        <p:tav tm="100000">
                                          <p:val>
                                            <p:strVal val="#ppt_h"/>
                                          </p:val>
                                        </p:tav>
                                      </p:tavLst>
                                    </p:anim>
                                    <p:animEffect transition="in" filter="fade">
                                      <p:cBhvr>
                                        <p:cTn id="40" dur="500"/>
                                        <p:tgtEl>
                                          <p:spTgt spid="69"/>
                                        </p:tgtEl>
                                      </p:cBhvr>
                                    </p:animEffect>
                                  </p:childTnLst>
                                </p:cTn>
                              </p:par>
                              <p:par>
                                <p:cTn id="41" presetID="53" presetClass="entr" presetSubtype="16" fill="hold" grpId="0" nodeType="withEffect">
                                  <p:stCondLst>
                                    <p:cond delay="200"/>
                                  </p:stCondLst>
                                  <p:childTnLst>
                                    <p:set>
                                      <p:cBhvr>
                                        <p:cTn id="42" dur="1" fill="hold">
                                          <p:stCondLst>
                                            <p:cond delay="0"/>
                                          </p:stCondLst>
                                        </p:cTn>
                                        <p:tgtEl>
                                          <p:spTgt spid="70"/>
                                        </p:tgtEl>
                                        <p:attrNameLst>
                                          <p:attrName>style.visibility</p:attrName>
                                        </p:attrNameLst>
                                      </p:cBhvr>
                                      <p:to>
                                        <p:strVal val="visible"/>
                                      </p:to>
                                    </p:set>
                                    <p:anim calcmode="lin" valueType="num">
                                      <p:cBhvr>
                                        <p:cTn id="43" dur="500" fill="hold"/>
                                        <p:tgtEl>
                                          <p:spTgt spid="70"/>
                                        </p:tgtEl>
                                        <p:attrNameLst>
                                          <p:attrName>ppt_w</p:attrName>
                                        </p:attrNameLst>
                                      </p:cBhvr>
                                      <p:tavLst>
                                        <p:tav tm="0">
                                          <p:val>
                                            <p:fltVal val="0"/>
                                          </p:val>
                                        </p:tav>
                                        <p:tav tm="100000">
                                          <p:val>
                                            <p:strVal val="#ppt_w"/>
                                          </p:val>
                                        </p:tav>
                                      </p:tavLst>
                                    </p:anim>
                                    <p:anim calcmode="lin" valueType="num">
                                      <p:cBhvr>
                                        <p:cTn id="44" dur="500" fill="hold"/>
                                        <p:tgtEl>
                                          <p:spTgt spid="70"/>
                                        </p:tgtEl>
                                        <p:attrNameLst>
                                          <p:attrName>ppt_h</p:attrName>
                                        </p:attrNameLst>
                                      </p:cBhvr>
                                      <p:tavLst>
                                        <p:tav tm="0">
                                          <p:val>
                                            <p:fltVal val="0"/>
                                          </p:val>
                                        </p:tav>
                                        <p:tav tm="100000">
                                          <p:val>
                                            <p:strVal val="#ppt_h"/>
                                          </p:val>
                                        </p:tav>
                                      </p:tavLst>
                                    </p:anim>
                                    <p:animEffect transition="in" filter="fade">
                                      <p:cBhvr>
                                        <p:cTn id="45" dur="500"/>
                                        <p:tgtEl>
                                          <p:spTgt spid="70"/>
                                        </p:tgtEl>
                                      </p:cBhvr>
                                    </p:animEffect>
                                  </p:childTnLst>
                                </p:cTn>
                              </p:par>
                              <p:par>
                                <p:cTn id="46" presetID="53" presetClass="entr" presetSubtype="16" fill="hold" grpId="0" nodeType="withEffect">
                                  <p:stCondLst>
                                    <p:cond delay="200"/>
                                  </p:stCondLst>
                                  <p:childTnLst>
                                    <p:set>
                                      <p:cBhvr>
                                        <p:cTn id="47" dur="1" fill="hold">
                                          <p:stCondLst>
                                            <p:cond delay="0"/>
                                          </p:stCondLst>
                                        </p:cTn>
                                        <p:tgtEl>
                                          <p:spTgt spid="71"/>
                                        </p:tgtEl>
                                        <p:attrNameLst>
                                          <p:attrName>style.visibility</p:attrName>
                                        </p:attrNameLst>
                                      </p:cBhvr>
                                      <p:to>
                                        <p:strVal val="visible"/>
                                      </p:to>
                                    </p:set>
                                    <p:anim calcmode="lin" valueType="num">
                                      <p:cBhvr>
                                        <p:cTn id="48" dur="500" fill="hold"/>
                                        <p:tgtEl>
                                          <p:spTgt spid="71"/>
                                        </p:tgtEl>
                                        <p:attrNameLst>
                                          <p:attrName>ppt_w</p:attrName>
                                        </p:attrNameLst>
                                      </p:cBhvr>
                                      <p:tavLst>
                                        <p:tav tm="0">
                                          <p:val>
                                            <p:fltVal val="0"/>
                                          </p:val>
                                        </p:tav>
                                        <p:tav tm="100000">
                                          <p:val>
                                            <p:strVal val="#ppt_w"/>
                                          </p:val>
                                        </p:tav>
                                      </p:tavLst>
                                    </p:anim>
                                    <p:anim calcmode="lin" valueType="num">
                                      <p:cBhvr>
                                        <p:cTn id="49" dur="500" fill="hold"/>
                                        <p:tgtEl>
                                          <p:spTgt spid="71"/>
                                        </p:tgtEl>
                                        <p:attrNameLst>
                                          <p:attrName>ppt_h</p:attrName>
                                        </p:attrNameLst>
                                      </p:cBhvr>
                                      <p:tavLst>
                                        <p:tav tm="0">
                                          <p:val>
                                            <p:fltVal val="0"/>
                                          </p:val>
                                        </p:tav>
                                        <p:tav tm="100000">
                                          <p:val>
                                            <p:strVal val="#ppt_h"/>
                                          </p:val>
                                        </p:tav>
                                      </p:tavLst>
                                    </p:anim>
                                    <p:animEffect transition="in" filter="fade">
                                      <p:cBhvr>
                                        <p:cTn id="50" dur="500"/>
                                        <p:tgtEl>
                                          <p:spTgt spid="7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72"/>
                                        </p:tgtEl>
                                        <p:attrNameLst>
                                          <p:attrName>style.visibility</p:attrName>
                                        </p:attrNameLst>
                                      </p:cBhvr>
                                      <p:to>
                                        <p:strVal val="visible"/>
                                      </p:to>
                                    </p:set>
                                    <p:anim calcmode="lin" valueType="num">
                                      <p:cBhvr>
                                        <p:cTn id="53" dur="500" fill="hold"/>
                                        <p:tgtEl>
                                          <p:spTgt spid="72"/>
                                        </p:tgtEl>
                                        <p:attrNameLst>
                                          <p:attrName>ppt_w</p:attrName>
                                        </p:attrNameLst>
                                      </p:cBhvr>
                                      <p:tavLst>
                                        <p:tav tm="0">
                                          <p:val>
                                            <p:fltVal val="0"/>
                                          </p:val>
                                        </p:tav>
                                        <p:tav tm="100000">
                                          <p:val>
                                            <p:strVal val="#ppt_w"/>
                                          </p:val>
                                        </p:tav>
                                      </p:tavLst>
                                    </p:anim>
                                    <p:anim calcmode="lin" valueType="num">
                                      <p:cBhvr>
                                        <p:cTn id="54" dur="500" fill="hold"/>
                                        <p:tgtEl>
                                          <p:spTgt spid="72"/>
                                        </p:tgtEl>
                                        <p:attrNameLst>
                                          <p:attrName>ppt_h</p:attrName>
                                        </p:attrNameLst>
                                      </p:cBhvr>
                                      <p:tavLst>
                                        <p:tav tm="0">
                                          <p:val>
                                            <p:fltVal val="0"/>
                                          </p:val>
                                        </p:tav>
                                        <p:tav tm="100000">
                                          <p:val>
                                            <p:strVal val="#ppt_h"/>
                                          </p:val>
                                        </p:tav>
                                      </p:tavLst>
                                    </p:anim>
                                    <p:animEffect transition="in" filter="fade">
                                      <p:cBhvr>
                                        <p:cTn id="55" dur="500"/>
                                        <p:tgtEl>
                                          <p:spTgt spid="72"/>
                                        </p:tgtEl>
                                      </p:cBhvr>
                                    </p:animEffect>
                                  </p:childTnLst>
                                </p:cTn>
                              </p:par>
                              <p:par>
                                <p:cTn id="56" presetID="53" presetClass="entr" presetSubtype="16" fill="hold" grpId="0" nodeType="withEffect">
                                  <p:stCondLst>
                                    <p:cond delay="400"/>
                                  </p:stCondLst>
                                  <p:childTnLst>
                                    <p:set>
                                      <p:cBhvr>
                                        <p:cTn id="57" dur="1" fill="hold">
                                          <p:stCondLst>
                                            <p:cond delay="0"/>
                                          </p:stCondLst>
                                        </p:cTn>
                                        <p:tgtEl>
                                          <p:spTgt spid="73"/>
                                        </p:tgtEl>
                                        <p:attrNameLst>
                                          <p:attrName>style.visibility</p:attrName>
                                        </p:attrNameLst>
                                      </p:cBhvr>
                                      <p:to>
                                        <p:strVal val="visible"/>
                                      </p:to>
                                    </p:set>
                                    <p:anim calcmode="lin" valueType="num">
                                      <p:cBhvr>
                                        <p:cTn id="58" dur="500" fill="hold"/>
                                        <p:tgtEl>
                                          <p:spTgt spid="73"/>
                                        </p:tgtEl>
                                        <p:attrNameLst>
                                          <p:attrName>ppt_w</p:attrName>
                                        </p:attrNameLst>
                                      </p:cBhvr>
                                      <p:tavLst>
                                        <p:tav tm="0">
                                          <p:val>
                                            <p:fltVal val="0"/>
                                          </p:val>
                                        </p:tav>
                                        <p:tav tm="100000">
                                          <p:val>
                                            <p:strVal val="#ppt_w"/>
                                          </p:val>
                                        </p:tav>
                                      </p:tavLst>
                                    </p:anim>
                                    <p:anim calcmode="lin" valueType="num">
                                      <p:cBhvr>
                                        <p:cTn id="59" dur="500" fill="hold"/>
                                        <p:tgtEl>
                                          <p:spTgt spid="73"/>
                                        </p:tgtEl>
                                        <p:attrNameLst>
                                          <p:attrName>ppt_h</p:attrName>
                                        </p:attrNameLst>
                                      </p:cBhvr>
                                      <p:tavLst>
                                        <p:tav tm="0">
                                          <p:val>
                                            <p:fltVal val="0"/>
                                          </p:val>
                                        </p:tav>
                                        <p:tav tm="100000">
                                          <p:val>
                                            <p:strVal val="#ppt_h"/>
                                          </p:val>
                                        </p:tav>
                                      </p:tavLst>
                                    </p:anim>
                                    <p:animEffect transition="in" filter="fade">
                                      <p:cBhvr>
                                        <p:cTn id="60" dur="500"/>
                                        <p:tgtEl>
                                          <p:spTgt spid="73"/>
                                        </p:tgtEl>
                                      </p:cBhvr>
                                    </p:animEffect>
                                  </p:childTnLst>
                                </p:cTn>
                              </p:par>
                              <p:par>
                                <p:cTn id="61" presetID="53" presetClass="entr" presetSubtype="16" fill="hold" grpId="0" nodeType="withEffect">
                                  <p:stCondLst>
                                    <p:cond delay="200"/>
                                  </p:stCondLst>
                                  <p:childTnLst>
                                    <p:set>
                                      <p:cBhvr>
                                        <p:cTn id="62" dur="1" fill="hold">
                                          <p:stCondLst>
                                            <p:cond delay="0"/>
                                          </p:stCondLst>
                                        </p:cTn>
                                        <p:tgtEl>
                                          <p:spTgt spid="74"/>
                                        </p:tgtEl>
                                        <p:attrNameLst>
                                          <p:attrName>style.visibility</p:attrName>
                                        </p:attrNameLst>
                                      </p:cBhvr>
                                      <p:to>
                                        <p:strVal val="visible"/>
                                      </p:to>
                                    </p:set>
                                    <p:anim calcmode="lin" valueType="num">
                                      <p:cBhvr>
                                        <p:cTn id="63" dur="500" fill="hold"/>
                                        <p:tgtEl>
                                          <p:spTgt spid="74"/>
                                        </p:tgtEl>
                                        <p:attrNameLst>
                                          <p:attrName>ppt_w</p:attrName>
                                        </p:attrNameLst>
                                      </p:cBhvr>
                                      <p:tavLst>
                                        <p:tav tm="0">
                                          <p:val>
                                            <p:fltVal val="0"/>
                                          </p:val>
                                        </p:tav>
                                        <p:tav tm="100000">
                                          <p:val>
                                            <p:strVal val="#ppt_w"/>
                                          </p:val>
                                        </p:tav>
                                      </p:tavLst>
                                    </p:anim>
                                    <p:anim calcmode="lin" valueType="num">
                                      <p:cBhvr>
                                        <p:cTn id="64" dur="500" fill="hold"/>
                                        <p:tgtEl>
                                          <p:spTgt spid="74"/>
                                        </p:tgtEl>
                                        <p:attrNameLst>
                                          <p:attrName>ppt_h</p:attrName>
                                        </p:attrNameLst>
                                      </p:cBhvr>
                                      <p:tavLst>
                                        <p:tav tm="0">
                                          <p:val>
                                            <p:fltVal val="0"/>
                                          </p:val>
                                        </p:tav>
                                        <p:tav tm="100000">
                                          <p:val>
                                            <p:strVal val="#ppt_h"/>
                                          </p:val>
                                        </p:tav>
                                      </p:tavLst>
                                    </p:anim>
                                    <p:animEffect transition="in" filter="fade">
                                      <p:cBhvr>
                                        <p:cTn id="65" dur="500"/>
                                        <p:tgtEl>
                                          <p:spTgt spid="74"/>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75"/>
                                        </p:tgtEl>
                                        <p:attrNameLst>
                                          <p:attrName>style.visibility</p:attrName>
                                        </p:attrNameLst>
                                      </p:cBhvr>
                                      <p:to>
                                        <p:strVal val="visible"/>
                                      </p:to>
                                    </p:set>
                                    <p:anim calcmode="lin" valueType="num">
                                      <p:cBhvr>
                                        <p:cTn id="68" dur="500" fill="hold"/>
                                        <p:tgtEl>
                                          <p:spTgt spid="75"/>
                                        </p:tgtEl>
                                        <p:attrNameLst>
                                          <p:attrName>ppt_w</p:attrName>
                                        </p:attrNameLst>
                                      </p:cBhvr>
                                      <p:tavLst>
                                        <p:tav tm="0">
                                          <p:val>
                                            <p:fltVal val="0"/>
                                          </p:val>
                                        </p:tav>
                                        <p:tav tm="100000">
                                          <p:val>
                                            <p:strVal val="#ppt_w"/>
                                          </p:val>
                                        </p:tav>
                                      </p:tavLst>
                                    </p:anim>
                                    <p:anim calcmode="lin" valueType="num">
                                      <p:cBhvr>
                                        <p:cTn id="69" dur="500" fill="hold"/>
                                        <p:tgtEl>
                                          <p:spTgt spid="75"/>
                                        </p:tgtEl>
                                        <p:attrNameLst>
                                          <p:attrName>ppt_h</p:attrName>
                                        </p:attrNameLst>
                                      </p:cBhvr>
                                      <p:tavLst>
                                        <p:tav tm="0">
                                          <p:val>
                                            <p:fltVal val="0"/>
                                          </p:val>
                                        </p:tav>
                                        <p:tav tm="100000">
                                          <p:val>
                                            <p:strVal val="#ppt_h"/>
                                          </p:val>
                                        </p:tav>
                                      </p:tavLst>
                                    </p:anim>
                                    <p:animEffect transition="in" filter="fade">
                                      <p:cBhvr>
                                        <p:cTn id="70" dur="500"/>
                                        <p:tgtEl>
                                          <p:spTgt spid="75"/>
                                        </p:tgtEl>
                                      </p:cBhvr>
                                    </p:animEffect>
                                  </p:childTnLst>
                                </p:cTn>
                              </p:par>
                              <p:par>
                                <p:cTn id="71" presetID="53" presetClass="entr" presetSubtype="16" fill="hold" grpId="0" nodeType="withEffect">
                                  <p:stCondLst>
                                    <p:cond delay="400"/>
                                  </p:stCondLst>
                                  <p:childTnLst>
                                    <p:set>
                                      <p:cBhvr>
                                        <p:cTn id="72" dur="1" fill="hold">
                                          <p:stCondLst>
                                            <p:cond delay="0"/>
                                          </p:stCondLst>
                                        </p:cTn>
                                        <p:tgtEl>
                                          <p:spTgt spid="76"/>
                                        </p:tgtEl>
                                        <p:attrNameLst>
                                          <p:attrName>style.visibility</p:attrName>
                                        </p:attrNameLst>
                                      </p:cBhvr>
                                      <p:to>
                                        <p:strVal val="visible"/>
                                      </p:to>
                                    </p:set>
                                    <p:anim calcmode="lin" valueType="num">
                                      <p:cBhvr>
                                        <p:cTn id="73" dur="500" fill="hold"/>
                                        <p:tgtEl>
                                          <p:spTgt spid="76"/>
                                        </p:tgtEl>
                                        <p:attrNameLst>
                                          <p:attrName>ppt_w</p:attrName>
                                        </p:attrNameLst>
                                      </p:cBhvr>
                                      <p:tavLst>
                                        <p:tav tm="0">
                                          <p:val>
                                            <p:fltVal val="0"/>
                                          </p:val>
                                        </p:tav>
                                        <p:tav tm="100000">
                                          <p:val>
                                            <p:strVal val="#ppt_w"/>
                                          </p:val>
                                        </p:tav>
                                      </p:tavLst>
                                    </p:anim>
                                    <p:anim calcmode="lin" valueType="num">
                                      <p:cBhvr>
                                        <p:cTn id="74" dur="500" fill="hold"/>
                                        <p:tgtEl>
                                          <p:spTgt spid="76"/>
                                        </p:tgtEl>
                                        <p:attrNameLst>
                                          <p:attrName>ppt_h</p:attrName>
                                        </p:attrNameLst>
                                      </p:cBhvr>
                                      <p:tavLst>
                                        <p:tav tm="0">
                                          <p:val>
                                            <p:fltVal val="0"/>
                                          </p:val>
                                        </p:tav>
                                        <p:tav tm="100000">
                                          <p:val>
                                            <p:strVal val="#ppt_h"/>
                                          </p:val>
                                        </p:tav>
                                      </p:tavLst>
                                    </p:anim>
                                    <p:animEffect transition="in" filter="fade">
                                      <p:cBhvr>
                                        <p:cTn id="75" dur="500"/>
                                        <p:tgtEl>
                                          <p:spTgt spid="76"/>
                                        </p:tgtEl>
                                      </p:cBhvr>
                                    </p:animEffect>
                                  </p:childTnLst>
                                </p:cTn>
                              </p:par>
                              <p:par>
                                <p:cTn id="76" presetID="53" presetClass="entr" presetSubtype="16" fill="hold" grpId="0" nodeType="withEffect">
                                  <p:stCondLst>
                                    <p:cond delay="200"/>
                                  </p:stCondLst>
                                  <p:childTnLst>
                                    <p:set>
                                      <p:cBhvr>
                                        <p:cTn id="77" dur="1" fill="hold">
                                          <p:stCondLst>
                                            <p:cond delay="0"/>
                                          </p:stCondLst>
                                        </p:cTn>
                                        <p:tgtEl>
                                          <p:spTgt spid="77"/>
                                        </p:tgtEl>
                                        <p:attrNameLst>
                                          <p:attrName>style.visibility</p:attrName>
                                        </p:attrNameLst>
                                      </p:cBhvr>
                                      <p:to>
                                        <p:strVal val="visible"/>
                                      </p:to>
                                    </p:set>
                                    <p:anim calcmode="lin" valueType="num">
                                      <p:cBhvr>
                                        <p:cTn id="78" dur="500" fill="hold"/>
                                        <p:tgtEl>
                                          <p:spTgt spid="77"/>
                                        </p:tgtEl>
                                        <p:attrNameLst>
                                          <p:attrName>ppt_w</p:attrName>
                                        </p:attrNameLst>
                                      </p:cBhvr>
                                      <p:tavLst>
                                        <p:tav tm="0">
                                          <p:val>
                                            <p:fltVal val="0"/>
                                          </p:val>
                                        </p:tav>
                                        <p:tav tm="100000">
                                          <p:val>
                                            <p:strVal val="#ppt_w"/>
                                          </p:val>
                                        </p:tav>
                                      </p:tavLst>
                                    </p:anim>
                                    <p:anim calcmode="lin" valueType="num">
                                      <p:cBhvr>
                                        <p:cTn id="79" dur="500" fill="hold"/>
                                        <p:tgtEl>
                                          <p:spTgt spid="77"/>
                                        </p:tgtEl>
                                        <p:attrNameLst>
                                          <p:attrName>ppt_h</p:attrName>
                                        </p:attrNameLst>
                                      </p:cBhvr>
                                      <p:tavLst>
                                        <p:tav tm="0">
                                          <p:val>
                                            <p:fltVal val="0"/>
                                          </p:val>
                                        </p:tav>
                                        <p:tav tm="100000">
                                          <p:val>
                                            <p:strVal val="#ppt_h"/>
                                          </p:val>
                                        </p:tav>
                                      </p:tavLst>
                                    </p:anim>
                                    <p:animEffect transition="in" filter="fade">
                                      <p:cBhvr>
                                        <p:cTn id="80" dur="500"/>
                                        <p:tgtEl>
                                          <p:spTgt spid="77"/>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78"/>
                                        </p:tgtEl>
                                        <p:attrNameLst>
                                          <p:attrName>style.visibility</p:attrName>
                                        </p:attrNameLst>
                                      </p:cBhvr>
                                      <p:to>
                                        <p:strVal val="visible"/>
                                      </p:to>
                                    </p:set>
                                    <p:anim calcmode="lin" valueType="num">
                                      <p:cBhvr>
                                        <p:cTn id="83" dur="500" fill="hold"/>
                                        <p:tgtEl>
                                          <p:spTgt spid="78"/>
                                        </p:tgtEl>
                                        <p:attrNameLst>
                                          <p:attrName>ppt_w</p:attrName>
                                        </p:attrNameLst>
                                      </p:cBhvr>
                                      <p:tavLst>
                                        <p:tav tm="0">
                                          <p:val>
                                            <p:fltVal val="0"/>
                                          </p:val>
                                        </p:tav>
                                        <p:tav tm="100000">
                                          <p:val>
                                            <p:strVal val="#ppt_w"/>
                                          </p:val>
                                        </p:tav>
                                      </p:tavLst>
                                    </p:anim>
                                    <p:anim calcmode="lin" valueType="num">
                                      <p:cBhvr>
                                        <p:cTn id="84" dur="500" fill="hold"/>
                                        <p:tgtEl>
                                          <p:spTgt spid="78"/>
                                        </p:tgtEl>
                                        <p:attrNameLst>
                                          <p:attrName>ppt_h</p:attrName>
                                        </p:attrNameLst>
                                      </p:cBhvr>
                                      <p:tavLst>
                                        <p:tav tm="0">
                                          <p:val>
                                            <p:fltVal val="0"/>
                                          </p:val>
                                        </p:tav>
                                        <p:tav tm="100000">
                                          <p:val>
                                            <p:strVal val="#ppt_h"/>
                                          </p:val>
                                        </p:tav>
                                      </p:tavLst>
                                    </p:anim>
                                    <p:animEffect transition="in" filter="fade">
                                      <p:cBhvr>
                                        <p:cTn id="85" dur="500"/>
                                        <p:tgtEl>
                                          <p:spTgt spid="78"/>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79"/>
                                        </p:tgtEl>
                                        <p:attrNameLst>
                                          <p:attrName>style.visibility</p:attrName>
                                        </p:attrNameLst>
                                      </p:cBhvr>
                                      <p:to>
                                        <p:strVal val="visible"/>
                                      </p:to>
                                    </p:set>
                                    <p:anim calcmode="lin" valueType="num">
                                      <p:cBhvr>
                                        <p:cTn id="88" dur="500" fill="hold"/>
                                        <p:tgtEl>
                                          <p:spTgt spid="79"/>
                                        </p:tgtEl>
                                        <p:attrNameLst>
                                          <p:attrName>ppt_w</p:attrName>
                                        </p:attrNameLst>
                                      </p:cBhvr>
                                      <p:tavLst>
                                        <p:tav tm="0">
                                          <p:val>
                                            <p:fltVal val="0"/>
                                          </p:val>
                                        </p:tav>
                                        <p:tav tm="100000">
                                          <p:val>
                                            <p:strVal val="#ppt_w"/>
                                          </p:val>
                                        </p:tav>
                                      </p:tavLst>
                                    </p:anim>
                                    <p:anim calcmode="lin" valueType="num">
                                      <p:cBhvr>
                                        <p:cTn id="89" dur="500" fill="hold"/>
                                        <p:tgtEl>
                                          <p:spTgt spid="79"/>
                                        </p:tgtEl>
                                        <p:attrNameLst>
                                          <p:attrName>ppt_h</p:attrName>
                                        </p:attrNameLst>
                                      </p:cBhvr>
                                      <p:tavLst>
                                        <p:tav tm="0">
                                          <p:val>
                                            <p:fltVal val="0"/>
                                          </p:val>
                                        </p:tav>
                                        <p:tav tm="100000">
                                          <p:val>
                                            <p:strVal val="#ppt_h"/>
                                          </p:val>
                                        </p:tav>
                                      </p:tavLst>
                                    </p:anim>
                                    <p:animEffect transition="in" filter="fade">
                                      <p:cBhvr>
                                        <p:cTn id="90" dur="500"/>
                                        <p:tgtEl>
                                          <p:spTgt spid="79"/>
                                        </p:tgtEl>
                                      </p:cBhvr>
                                    </p:animEffect>
                                  </p:childTnLst>
                                </p:cTn>
                              </p:par>
                              <p:par>
                                <p:cTn id="91" presetID="53" presetClass="entr" presetSubtype="16" fill="hold" grpId="0" nodeType="withEffect">
                                  <p:stCondLst>
                                    <p:cond delay="400"/>
                                  </p:stCondLst>
                                  <p:childTnLst>
                                    <p:set>
                                      <p:cBhvr>
                                        <p:cTn id="92" dur="1" fill="hold">
                                          <p:stCondLst>
                                            <p:cond delay="0"/>
                                          </p:stCondLst>
                                        </p:cTn>
                                        <p:tgtEl>
                                          <p:spTgt spid="80"/>
                                        </p:tgtEl>
                                        <p:attrNameLst>
                                          <p:attrName>style.visibility</p:attrName>
                                        </p:attrNameLst>
                                      </p:cBhvr>
                                      <p:to>
                                        <p:strVal val="visible"/>
                                      </p:to>
                                    </p:set>
                                    <p:anim calcmode="lin" valueType="num">
                                      <p:cBhvr>
                                        <p:cTn id="93" dur="500" fill="hold"/>
                                        <p:tgtEl>
                                          <p:spTgt spid="80"/>
                                        </p:tgtEl>
                                        <p:attrNameLst>
                                          <p:attrName>ppt_w</p:attrName>
                                        </p:attrNameLst>
                                      </p:cBhvr>
                                      <p:tavLst>
                                        <p:tav tm="0">
                                          <p:val>
                                            <p:fltVal val="0"/>
                                          </p:val>
                                        </p:tav>
                                        <p:tav tm="100000">
                                          <p:val>
                                            <p:strVal val="#ppt_w"/>
                                          </p:val>
                                        </p:tav>
                                      </p:tavLst>
                                    </p:anim>
                                    <p:anim calcmode="lin" valueType="num">
                                      <p:cBhvr>
                                        <p:cTn id="94" dur="500" fill="hold"/>
                                        <p:tgtEl>
                                          <p:spTgt spid="80"/>
                                        </p:tgtEl>
                                        <p:attrNameLst>
                                          <p:attrName>ppt_h</p:attrName>
                                        </p:attrNameLst>
                                      </p:cBhvr>
                                      <p:tavLst>
                                        <p:tav tm="0">
                                          <p:val>
                                            <p:fltVal val="0"/>
                                          </p:val>
                                        </p:tav>
                                        <p:tav tm="100000">
                                          <p:val>
                                            <p:strVal val="#ppt_h"/>
                                          </p:val>
                                        </p:tav>
                                      </p:tavLst>
                                    </p:anim>
                                    <p:animEffect transition="in" filter="fade">
                                      <p:cBhvr>
                                        <p:cTn id="95" dur="500"/>
                                        <p:tgtEl>
                                          <p:spTgt spid="80"/>
                                        </p:tgtEl>
                                      </p:cBhvr>
                                    </p:animEffect>
                                  </p:childTnLst>
                                </p:cTn>
                              </p:par>
                              <p:par>
                                <p:cTn id="96" presetID="53" presetClass="entr" presetSubtype="16" fill="hold" grpId="0" nodeType="withEffect">
                                  <p:stCondLst>
                                    <p:cond delay="200"/>
                                  </p:stCondLst>
                                  <p:childTnLst>
                                    <p:set>
                                      <p:cBhvr>
                                        <p:cTn id="97" dur="1" fill="hold">
                                          <p:stCondLst>
                                            <p:cond delay="0"/>
                                          </p:stCondLst>
                                        </p:cTn>
                                        <p:tgtEl>
                                          <p:spTgt spid="81"/>
                                        </p:tgtEl>
                                        <p:attrNameLst>
                                          <p:attrName>style.visibility</p:attrName>
                                        </p:attrNameLst>
                                      </p:cBhvr>
                                      <p:to>
                                        <p:strVal val="visible"/>
                                      </p:to>
                                    </p:set>
                                    <p:anim calcmode="lin" valueType="num">
                                      <p:cBhvr>
                                        <p:cTn id="98" dur="500" fill="hold"/>
                                        <p:tgtEl>
                                          <p:spTgt spid="81"/>
                                        </p:tgtEl>
                                        <p:attrNameLst>
                                          <p:attrName>ppt_w</p:attrName>
                                        </p:attrNameLst>
                                      </p:cBhvr>
                                      <p:tavLst>
                                        <p:tav tm="0">
                                          <p:val>
                                            <p:fltVal val="0"/>
                                          </p:val>
                                        </p:tav>
                                        <p:tav tm="100000">
                                          <p:val>
                                            <p:strVal val="#ppt_w"/>
                                          </p:val>
                                        </p:tav>
                                      </p:tavLst>
                                    </p:anim>
                                    <p:anim calcmode="lin" valueType="num">
                                      <p:cBhvr>
                                        <p:cTn id="99" dur="500" fill="hold"/>
                                        <p:tgtEl>
                                          <p:spTgt spid="81"/>
                                        </p:tgtEl>
                                        <p:attrNameLst>
                                          <p:attrName>ppt_h</p:attrName>
                                        </p:attrNameLst>
                                      </p:cBhvr>
                                      <p:tavLst>
                                        <p:tav tm="0">
                                          <p:val>
                                            <p:fltVal val="0"/>
                                          </p:val>
                                        </p:tav>
                                        <p:tav tm="100000">
                                          <p:val>
                                            <p:strVal val="#ppt_h"/>
                                          </p:val>
                                        </p:tav>
                                      </p:tavLst>
                                    </p:anim>
                                    <p:animEffect transition="in" filter="fade">
                                      <p:cBhvr>
                                        <p:cTn id="100" dur="500"/>
                                        <p:tgtEl>
                                          <p:spTgt spid="81"/>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82"/>
                                        </p:tgtEl>
                                        <p:attrNameLst>
                                          <p:attrName>style.visibility</p:attrName>
                                        </p:attrNameLst>
                                      </p:cBhvr>
                                      <p:to>
                                        <p:strVal val="visible"/>
                                      </p:to>
                                    </p:set>
                                    <p:anim calcmode="lin" valueType="num">
                                      <p:cBhvr>
                                        <p:cTn id="103" dur="500" fill="hold"/>
                                        <p:tgtEl>
                                          <p:spTgt spid="82"/>
                                        </p:tgtEl>
                                        <p:attrNameLst>
                                          <p:attrName>ppt_w</p:attrName>
                                        </p:attrNameLst>
                                      </p:cBhvr>
                                      <p:tavLst>
                                        <p:tav tm="0">
                                          <p:val>
                                            <p:fltVal val="0"/>
                                          </p:val>
                                        </p:tav>
                                        <p:tav tm="100000">
                                          <p:val>
                                            <p:strVal val="#ppt_w"/>
                                          </p:val>
                                        </p:tav>
                                      </p:tavLst>
                                    </p:anim>
                                    <p:anim calcmode="lin" valueType="num">
                                      <p:cBhvr>
                                        <p:cTn id="104" dur="500" fill="hold"/>
                                        <p:tgtEl>
                                          <p:spTgt spid="82"/>
                                        </p:tgtEl>
                                        <p:attrNameLst>
                                          <p:attrName>ppt_h</p:attrName>
                                        </p:attrNameLst>
                                      </p:cBhvr>
                                      <p:tavLst>
                                        <p:tav tm="0">
                                          <p:val>
                                            <p:fltVal val="0"/>
                                          </p:val>
                                        </p:tav>
                                        <p:tav tm="100000">
                                          <p:val>
                                            <p:strVal val="#ppt_h"/>
                                          </p:val>
                                        </p:tav>
                                      </p:tavLst>
                                    </p:anim>
                                    <p:animEffect transition="in" filter="fade">
                                      <p:cBhvr>
                                        <p:cTn id="105" dur="500"/>
                                        <p:tgtEl>
                                          <p:spTgt spid="82"/>
                                        </p:tgtEl>
                                      </p:cBhvr>
                                    </p:animEffect>
                                  </p:childTnLst>
                                </p:cTn>
                              </p:par>
                              <p:par>
                                <p:cTn id="106" presetID="53" presetClass="entr" presetSubtype="16" fill="hold" grpId="0" nodeType="withEffect">
                                  <p:stCondLst>
                                    <p:cond delay="400"/>
                                  </p:stCondLst>
                                  <p:childTnLst>
                                    <p:set>
                                      <p:cBhvr>
                                        <p:cTn id="107" dur="1" fill="hold">
                                          <p:stCondLst>
                                            <p:cond delay="0"/>
                                          </p:stCondLst>
                                        </p:cTn>
                                        <p:tgtEl>
                                          <p:spTgt spid="83"/>
                                        </p:tgtEl>
                                        <p:attrNameLst>
                                          <p:attrName>style.visibility</p:attrName>
                                        </p:attrNameLst>
                                      </p:cBhvr>
                                      <p:to>
                                        <p:strVal val="visible"/>
                                      </p:to>
                                    </p:set>
                                    <p:anim calcmode="lin" valueType="num">
                                      <p:cBhvr>
                                        <p:cTn id="108" dur="500" fill="hold"/>
                                        <p:tgtEl>
                                          <p:spTgt spid="83"/>
                                        </p:tgtEl>
                                        <p:attrNameLst>
                                          <p:attrName>ppt_w</p:attrName>
                                        </p:attrNameLst>
                                      </p:cBhvr>
                                      <p:tavLst>
                                        <p:tav tm="0">
                                          <p:val>
                                            <p:fltVal val="0"/>
                                          </p:val>
                                        </p:tav>
                                        <p:tav tm="100000">
                                          <p:val>
                                            <p:strVal val="#ppt_w"/>
                                          </p:val>
                                        </p:tav>
                                      </p:tavLst>
                                    </p:anim>
                                    <p:anim calcmode="lin" valueType="num">
                                      <p:cBhvr>
                                        <p:cTn id="109" dur="500" fill="hold"/>
                                        <p:tgtEl>
                                          <p:spTgt spid="83"/>
                                        </p:tgtEl>
                                        <p:attrNameLst>
                                          <p:attrName>ppt_h</p:attrName>
                                        </p:attrNameLst>
                                      </p:cBhvr>
                                      <p:tavLst>
                                        <p:tav tm="0">
                                          <p:val>
                                            <p:fltVal val="0"/>
                                          </p:val>
                                        </p:tav>
                                        <p:tav tm="100000">
                                          <p:val>
                                            <p:strVal val="#ppt_h"/>
                                          </p:val>
                                        </p:tav>
                                      </p:tavLst>
                                    </p:anim>
                                    <p:animEffect transition="in" filter="fade">
                                      <p:cBhvr>
                                        <p:cTn id="110" dur="500"/>
                                        <p:tgtEl>
                                          <p:spTgt spid="83"/>
                                        </p:tgtEl>
                                      </p:cBhvr>
                                    </p:animEffect>
                                  </p:childTnLst>
                                </p:cTn>
                              </p:par>
                              <p:par>
                                <p:cTn id="111" presetID="53" presetClass="entr" presetSubtype="16" fill="hold" grpId="0" nodeType="withEffect">
                                  <p:stCondLst>
                                    <p:cond delay="200"/>
                                  </p:stCondLst>
                                  <p:childTnLst>
                                    <p:set>
                                      <p:cBhvr>
                                        <p:cTn id="112" dur="1" fill="hold">
                                          <p:stCondLst>
                                            <p:cond delay="0"/>
                                          </p:stCondLst>
                                        </p:cTn>
                                        <p:tgtEl>
                                          <p:spTgt spid="84"/>
                                        </p:tgtEl>
                                        <p:attrNameLst>
                                          <p:attrName>style.visibility</p:attrName>
                                        </p:attrNameLst>
                                      </p:cBhvr>
                                      <p:to>
                                        <p:strVal val="visible"/>
                                      </p:to>
                                    </p:set>
                                    <p:anim calcmode="lin" valueType="num">
                                      <p:cBhvr>
                                        <p:cTn id="113" dur="500" fill="hold"/>
                                        <p:tgtEl>
                                          <p:spTgt spid="84"/>
                                        </p:tgtEl>
                                        <p:attrNameLst>
                                          <p:attrName>ppt_w</p:attrName>
                                        </p:attrNameLst>
                                      </p:cBhvr>
                                      <p:tavLst>
                                        <p:tav tm="0">
                                          <p:val>
                                            <p:fltVal val="0"/>
                                          </p:val>
                                        </p:tav>
                                        <p:tav tm="100000">
                                          <p:val>
                                            <p:strVal val="#ppt_w"/>
                                          </p:val>
                                        </p:tav>
                                      </p:tavLst>
                                    </p:anim>
                                    <p:anim calcmode="lin" valueType="num">
                                      <p:cBhvr>
                                        <p:cTn id="114" dur="500" fill="hold"/>
                                        <p:tgtEl>
                                          <p:spTgt spid="84"/>
                                        </p:tgtEl>
                                        <p:attrNameLst>
                                          <p:attrName>ppt_h</p:attrName>
                                        </p:attrNameLst>
                                      </p:cBhvr>
                                      <p:tavLst>
                                        <p:tav tm="0">
                                          <p:val>
                                            <p:fltVal val="0"/>
                                          </p:val>
                                        </p:tav>
                                        <p:tav tm="100000">
                                          <p:val>
                                            <p:strVal val="#ppt_h"/>
                                          </p:val>
                                        </p:tav>
                                      </p:tavLst>
                                    </p:anim>
                                    <p:animEffect transition="in" filter="fade">
                                      <p:cBhvr>
                                        <p:cTn id="115" dur="500"/>
                                        <p:tgtEl>
                                          <p:spTgt spid="84"/>
                                        </p:tgtEl>
                                      </p:cBhvr>
                                    </p:animEffect>
                                  </p:childTnLst>
                                </p:cTn>
                              </p:par>
                              <p:par>
                                <p:cTn id="116" presetID="53" presetClass="entr" presetSubtype="16" fill="hold" grpId="0" nodeType="withEffect">
                                  <p:stCondLst>
                                    <p:cond delay="200"/>
                                  </p:stCondLst>
                                  <p:childTnLst>
                                    <p:set>
                                      <p:cBhvr>
                                        <p:cTn id="117" dur="1" fill="hold">
                                          <p:stCondLst>
                                            <p:cond delay="0"/>
                                          </p:stCondLst>
                                        </p:cTn>
                                        <p:tgtEl>
                                          <p:spTgt spid="85"/>
                                        </p:tgtEl>
                                        <p:attrNameLst>
                                          <p:attrName>style.visibility</p:attrName>
                                        </p:attrNameLst>
                                      </p:cBhvr>
                                      <p:to>
                                        <p:strVal val="visible"/>
                                      </p:to>
                                    </p:set>
                                    <p:anim calcmode="lin" valueType="num">
                                      <p:cBhvr>
                                        <p:cTn id="118" dur="500" fill="hold"/>
                                        <p:tgtEl>
                                          <p:spTgt spid="85"/>
                                        </p:tgtEl>
                                        <p:attrNameLst>
                                          <p:attrName>ppt_w</p:attrName>
                                        </p:attrNameLst>
                                      </p:cBhvr>
                                      <p:tavLst>
                                        <p:tav tm="0">
                                          <p:val>
                                            <p:fltVal val="0"/>
                                          </p:val>
                                        </p:tav>
                                        <p:tav tm="100000">
                                          <p:val>
                                            <p:strVal val="#ppt_w"/>
                                          </p:val>
                                        </p:tav>
                                      </p:tavLst>
                                    </p:anim>
                                    <p:anim calcmode="lin" valueType="num">
                                      <p:cBhvr>
                                        <p:cTn id="119" dur="500" fill="hold"/>
                                        <p:tgtEl>
                                          <p:spTgt spid="85"/>
                                        </p:tgtEl>
                                        <p:attrNameLst>
                                          <p:attrName>ppt_h</p:attrName>
                                        </p:attrNameLst>
                                      </p:cBhvr>
                                      <p:tavLst>
                                        <p:tav tm="0">
                                          <p:val>
                                            <p:fltVal val="0"/>
                                          </p:val>
                                        </p:tav>
                                        <p:tav tm="100000">
                                          <p:val>
                                            <p:strVal val="#ppt_h"/>
                                          </p:val>
                                        </p:tav>
                                      </p:tavLst>
                                    </p:anim>
                                    <p:animEffect transition="in" filter="fade">
                                      <p:cBhvr>
                                        <p:cTn id="120" dur="500"/>
                                        <p:tgtEl>
                                          <p:spTgt spid="85"/>
                                        </p:tgtEl>
                                      </p:cBhvr>
                                    </p:animEffect>
                                  </p:childTnLst>
                                </p:cTn>
                              </p:par>
                              <p:par>
                                <p:cTn id="121" presetID="53" presetClass="entr" presetSubtype="16" fill="hold" grpId="0" nodeType="withEffect">
                                  <p:stCondLst>
                                    <p:cond delay="200"/>
                                  </p:stCondLst>
                                  <p:childTnLst>
                                    <p:set>
                                      <p:cBhvr>
                                        <p:cTn id="122" dur="1" fill="hold">
                                          <p:stCondLst>
                                            <p:cond delay="0"/>
                                          </p:stCondLst>
                                        </p:cTn>
                                        <p:tgtEl>
                                          <p:spTgt spid="86"/>
                                        </p:tgtEl>
                                        <p:attrNameLst>
                                          <p:attrName>style.visibility</p:attrName>
                                        </p:attrNameLst>
                                      </p:cBhvr>
                                      <p:to>
                                        <p:strVal val="visible"/>
                                      </p:to>
                                    </p:set>
                                    <p:anim calcmode="lin" valueType="num">
                                      <p:cBhvr>
                                        <p:cTn id="123" dur="500" fill="hold"/>
                                        <p:tgtEl>
                                          <p:spTgt spid="86"/>
                                        </p:tgtEl>
                                        <p:attrNameLst>
                                          <p:attrName>ppt_w</p:attrName>
                                        </p:attrNameLst>
                                      </p:cBhvr>
                                      <p:tavLst>
                                        <p:tav tm="0">
                                          <p:val>
                                            <p:fltVal val="0"/>
                                          </p:val>
                                        </p:tav>
                                        <p:tav tm="100000">
                                          <p:val>
                                            <p:strVal val="#ppt_w"/>
                                          </p:val>
                                        </p:tav>
                                      </p:tavLst>
                                    </p:anim>
                                    <p:anim calcmode="lin" valueType="num">
                                      <p:cBhvr>
                                        <p:cTn id="124" dur="500" fill="hold"/>
                                        <p:tgtEl>
                                          <p:spTgt spid="86"/>
                                        </p:tgtEl>
                                        <p:attrNameLst>
                                          <p:attrName>ppt_h</p:attrName>
                                        </p:attrNameLst>
                                      </p:cBhvr>
                                      <p:tavLst>
                                        <p:tav tm="0">
                                          <p:val>
                                            <p:fltVal val="0"/>
                                          </p:val>
                                        </p:tav>
                                        <p:tav tm="100000">
                                          <p:val>
                                            <p:strVal val="#ppt_h"/>
                                          </p:val>
                                        </p:tav>
                                      </p:tavLst>
                                    </p:anim>
                                    <p:animEffect transition="in" filter="fade">
                                      <p:cBhvr>
                                        <p:cTn id="125"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bldLvl="0" animBg="1"/>
      <p:bldP spid="66" grpId="0" bldLvl="0" animBg="1"/>
      <p:bldP spid="67" grpId="0" bldLvl="0" animBg="1"/>
      <p:bldP spid="68" grpId="0" bldLvl="0" animBg="1"/>
      <p:bldP spid="69"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P spid="83" grpId="0" bldLvl="0" animBg="1"/>
      <p:bldP spid="84" grpId="0" bldLvl="0" animBg="1"/>
      <p:bldP spid="85" grpId="0" bldLvl="0" animBg="1"/>
      <p:bldP spid="86" grpId="0" bldLvl="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空心弧 40"/>
          <p:cNvSpPr>
            <a:spLocks noChangeArrowheads="1"/>
          </p:cNvSpPr>
          <p:nvPr/>
        </p:nvSpPr>
        <p:spPr bwMode="auto">
          <a:xfrm rot="5400000">
            <a:off x="660672" y="2679260"/>
            <a:ext cx="3587666" cy="3589059"/>
          </a:xfrm>
          <a:custGeom>
            <a:avLst/>
            <a:gdLst>
              <a:gd name="T0" fmla="*/ 387411545 w 21600"/>
              <a:gd name="T1" fmla="*/ 0 h 21600"/>
              <a:gd name="T2" fmla="*/ 4806720 w 21600"/>
              <a:gd name="T3" fmla="*/ 387712366 h 21600"/>
              <a:gd name="T4" fmla="*/ 387411545 w 21600"/>
              <a:gd name="T5" fmla="*/ 9656961 h 21600"/>
              <a:gd name="T6" fmla="*/ 770016179 w 21600"/>
              <a:gd name="T7" fmla="*/ 387712366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269" y="10800"/>
                </a:moveTo>
                <a:cubicBezTo>
                  <a:pt x="269" y="4983"/>
                  <a:pt x="4983" y="269"/>
                  <a:pt x="10800" y="269"/>
                </a:cubicBezTo>
                <a:cubicBezTo>
                  <a:pt x="16616" y="268"/>
                  <a:pt x="21330" y="4983"/>
                  <a:pt x="21331" y="10799"/>
                </a:cubicBezTo>
                <a:lnTo>
                  <a:pt x="21600" y="10800"/>
                </a:lnTo>
                <a:cubicBezTo>
                  <a:pt x="21600" y="4835"/>
                  <a:pt x="16764" y="0"/>
                  <a:pt x="10800" y="0"/>
                </a:cubicBezTo>
                <a:cubicBezTo>
                  <a:pt x="4835" y="0"/>
                  <a:pt x="0" y="4835"/>
                  <a:pt x="0" y="10800"/>
                </a:cubicBezTo>
                <a:lnTo>
                  <a:pt x="269" y="10800"/>
                </a:lnTo>
                <a:close/>
              </a:path>
            </a:pathLst>
          </a:custGeom>
          <a:solidFill>
            <a:schemeClr val="tx1">
              <a:lumMod val="65000"/>
              <a:lumOff val="35000"/>
              <a:alpha val="39999"/>
            </a:schemeClr>
          </a:solidFill>
          <a:ln>
            <a:noFill/>
          </a:ln>
        </p:spPr>
        <p:txBody>
          <a:bodyPr lIns="80181" tIns="40091" rIns="80181" bIns="40091" anchor="ctr"/>
          <a:lstStyle/>
          <a:p>
            <a:endParaRPr lang="zh-CN" altLang="en-US" sz="2105"/>
          </a:p>
        </p:txBody>
      </p:sp>
      <p:sp>
        <p:nvSpPr>
          <p:cNvPr id="3" name="直接连接符 52"/>
          <p:cNvSpPr>
            <a:spLocks noChangeShapeType="1"/>
          </p:cNvSpPr>
          <p:nvPr/>
        </p:nvSpPr>
        <p:spPr bwMode="auto">
          <a:xfrm>
            <a:off x="3589137" y="2960737"/>
            <a:ext cx="1262740" cy="1"/>
          </a:xfrm>
          <a:prstGeom prst="line">
            <a:avLst/>
          </a:prstGeom>
          <a:noFill/>
          <a:ln w="12700">
            <a:solidFill>
              <a:schemeClr val="tx1">
                <a:lumMod val="65000"/>
                <a:lumOff val="35000"/>
              </a:schemeClr>
            </a:solidFill>
            <a:bevel/>
          </a:ln>
          <a:extLst>
            <a:ext uri="{909E8E84-426E-40DD-AFC4-6F175D3DCCD1}">
              <a14:hiddenFill xmlns:a14="http://schemas.microsoft.com/office/drawing/2010/main">
                <a:noFill/>
              </a14:hiddenFill>
            </a:ext>
          </a:extLst>
        </p:spPr>
        <p:txBody>
          <a:bodyPr/>
          <a:lstStyle/>
          <a:p>
            <a:endParaRPr lang="zh-CN" altLang="en-US" sz="2105"/>
          </a:p>
        </p:txBody>
      </p:sp>
      <p:sp>
        <p:nvSpPr>
          <p:cNvPr id="4" name="直接连接符 58"/>
          <p:cNvSpPr>
            <a:spLocks noChangeShapeType="1"/>
          </p:cNvSpPr>
          <p:nvPr/>
        </p:nvSpPr>
        <p:spPr bwMode="auto">
          <a:xfrm>
            <a:off x="3594707" y="6003803"/>
            <a:ext cx="1263244" cy="1"/>
          </a:xfrm>
          <a:prstGeom prst="line">
            <a:avLst/>
          </a:prstGeom>
          <a:noFill/>
          <a:ln w="12700">
            <a:solidFill>
              <a:schemeClr val="tx1">
                <a:lumMod val="65000"/>
                <a:lumOff val="35000"/>
              </a:schemeClr>
            </a:solidFill>
            <a:bevel/>
          </a:ln>
          <a:extLst>
            <a:ext uri="{909E8E84-426E-40DD-AFC4-6F175D3DCCD1}">
              <a14:hiddenFill xmlns:a14="http://schemas.microsoft.com/office/drawing/2010/main">
                <a:noFill/>
              </a14:hiddenFill>
            </a:ext>
          </a:extLst>
        </p:spPr>
        <p:txBody>
          <a:bodyPr/>
          <a:lstStyle/>
          <a:p>
            <a:endParaRPr lang="zh-CN" altLang="en-US" sz="2105"/>
          </a:p>
        </p:txBody>
      </p:sp>
      <p:cxnSp>
        <p:nvCxnSpPr>
          <p:cNvPr id="5" name="直接连接符 62"/>
          <p:cNvCxnSpPr>
            <a:cxnSpLocks noChangeShapeType="1"/>
          </p:cNvCxnSpPr>
          <p:nvPr/>
        </p:nvCxnSpPr>
        <p:spPr bwMode="auto">
          <a:xfrm>
            <a:off x="4336742" y="3913434"/>
            <a:ext cx="2111723" cy="1"/>
          </a:xfrm>
          <a:prstGeom prst="line">
            <a:avLst/>
          </a:prstGeom>
          <a:noFill/>
          <a:ln w="12700">
            <a:solidFill>
              <a:schemeClr val="tx1">
                <a:lumMod val="65000"/>
                <a:lumOff val="35000"/>
              </a:schemeClr>
            </a:solidFill>
            <a:bevel/>
          </a:ln>
          <a:extLst>
            <a:ext uri="{909E8E84-426E-40DD-AFC4-6F175D3DCCD1}">
              <a14:hiddenFill xmlns:a14="http://schemas.microsoft.com/office/drawing/2010/main">
                <a:noFill/>
              </a14:hiddenFill>
            </a:ext>
          </a:extLst>
        </p:spPr>
      </p:cxnSp>
      <p:sp>
        <p:nvSpPr>
          <p:cNvPr id="6" name="直接连接符 66"/>
          <p:cNvSpPr>
            <a:spLocks noChangeShapeType="1"/>
          </p:cNvSpPr>
          <p:nvPr/>
        </p:nvSpPr>
        <p:spPr bwMode="auto">
          <a:xfrm>
            <a:off x="4347880" y="5038459"/>
            <a:ext cx="2080148" cy="1"/>
          </a:xfrm>
          <a:prstGeom prst="line">
            <a:avLst/>
          </a:prstGeom>
          <a:noFill/>
          <a:ln w="12700">
            <a:solidFill>
              <a:schemeClr val="tx1">
                <a:lumMod val="65000"/>
                <a:lumOff val="35000"/>
              </a:schemeClr>
            </a:solidFill>
            <a:bevel/>
          </a:ln>
          <a:extLst>
            <a:ext uri="{909E8E84-426E-40DD-AFC4-6F175D3DCCD1}">
              <a14:hiddenFill xmlns:a14="http://schemas.microsoft.com/office/drawing/2010/main">
                <a:noFill/>
              </a14:hiddenFill>
            </a:ext>
          </a:extLst>
        </p:spPr>
        <p:txBody>
          <a:bodyPr/>
          <a:lstStyle/>
          <a:p>
            <a:endParaRPr lang="zh-CN" altLang="en-US" sz="2105"/>
          </a:p>
        </p:txBody>
      </p:sp>
      <p:sp>
        <p:nvSpPr>
          <p:cNvPr id="7" name="矩形 71"/>
          <p:cNvSpPr>
            <a:spLocks noChangeArrowheads="1"/>
          </p:cNvSpPr>
          <p:nvPr/>
        </p:nvSpPr>
        <p:spPr bwMode="auto">
          <a:xfrm>
            <a:off x="5917021" y="2430752"/>
            <a:ext cx="1826260" cy="33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81" tIns="40091" rIns="80181" bIns="40091">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zh-CN" altLang="en-US" sz="1635" dirty="0" smtClean="0">
                <a:solidFill>
                  <a:srgbClr val="005A9E"/>
                </a:solidFill>
                <a:latin typeface="微软雅黑" panose="020B0503020204020204" pitchFamily="34" charset="-122"/>
                <a:ea typeface="微软雅黑" panose="020B0503020204020204" pitchFamily="34" charset="-122"/>
              </a:rPr>
              <a:t>宿舍住宿管理状态</a:t>
            </a:r>
            <a:endParaRPr lang="zh-CN" altLang="en-US" sz="1635" dirty="0">
              <a:solidFill>
                <a:srgbClr val="005A9E"/>
              </a:solidFill>
              <a:latin typeface="微软雅黑" panose="020B0503020204020204" pitchFamily="34" charset="-122"/>
              <a:ea typeface="微软雅黑" panose="020B0503020204020204" pitchFamily="34" charset="-122"/>
            </a:endParaRPr>
          </a:p>
        </p:txBody>
      </p:sp>
      <p:sp>
        <p:nvSpPr>
          <p:cNvPr id="8" name="矩形 47"/>
          <p:cNvSpPr>
            <a:spLocks noChangeArrowheads="1"/>
          </p:cNvSpPr>
          <p:nvPr/>
        </p:nvSpPr>
        <p:spPr bwMode="auto">
          <a:xfrm>
            <a:off x="5733104" y="2753741"/>
            <a:ext cx="3605707" cy="67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80181" tIns="40091" rIns="80181" bIns="40091">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10000"/>
              </a:lnSpc>
              <a:spcBef>
                <a:spcPct val="0"/>
              </a:spcBef>
              <a:buFont typeface="Arial" panose="020B0604020202020204" pitchFamily="34" charset="0"/>
              <a:buNone/>
            </a:pPr>
            <a:r>
              <a:rPr lang="zh-CN" altLang="en-US" sz="1170" dirty="0" smtClean="0">
                <a:solidFill>
                  <a:schemeClr val="tx1">
                    <a:lumMod val="75000"/>
                    <a:lumOff val="25000"/>
                  </a:schemeClr>
                </a:solidFill>
                <a:latin typeface="微软雅黑" panose="020B0503020204020204" pitchFamily="34" charset="-122"/>
                <a:ea typeface="微软雅黑" panose="020B0503020204020204" pitchFamily="34" charset="-122"/>
              </a:rPr>
              <a:t>入住（新生入住管理）、调整（入住过程中出现的部分合理性调整）、离开（毕业或员工离开等原因需有效统计进行合理化安排）</a:t>
            </a:r>
            <a:endParaRPr lang="zh-CN" altLang="en-US" sz="117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矩形 73"/>
          <p:cNvSpPr>
            <a:spLocks noChangeArrowheads="1"/>
          </p:cNvSpPr>
          <p:nvPr/>
        </p:nvSpPr>
        <p:spPr bwMode="auto">
          <a:xfrm>
            <a:off x="5917789" y="5786873"/>
            <a:ext cx="1826260" cy="33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81" tIns="40091" rIns="80181" bIns="40091">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zh-CN" altLang="en-US" sz="1635" dirty="0">
                <a:solidFill>
                  <a:srgbClr val="005A9E"/>
                </a:solidFill>
                <a:latin typeface="微软雅黑" panose="020B0503020204020204" pitchFamily="34" charset="-122"/>
                <a:ea typeface="微软雅黑" panose="020B0503020204020204" pitchFamily="34" charset="-122"/>
              </a:rPr>
              <a:t>宿舍管理人物职责</a:t>
            </a:r>
            <a:endParaRPr lang="zh-CN" altLang="en-US" sz="1635" dirty="0">
              <a:solidFill>
                <a:srgbClr val="005A9E"/>
              </a:solidFill>
              <a:latin typeface="微软雅黑" panose="020B0503020204020204" pitchFamily="34" charset="-122"/>
              <a:ea typeface="微软雅黑" panose="020B0503020204020204" pitchFamily="34" charset="-122"/>
            </a:endParaRPr>
          </a:p>
        </p:txBody>
      </p:sp>
      <p:sp>
        <p:nvSpPr>
          <p:cNvPr id="10" name="矩形 47"/>
          <p:cNvSpPr>
            <a:spLocks noChangeArrowheads="1"/>
          </p:cNvSpPr>
          <p:nvPr/>
        </p:nvSpPr>
        <p:spPr bwMode="auto">
          <a:xfrm>
            <a:off x="5740836" y="6109862"/>
            <a:ext cx="3268914" cy="47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80181" tIns="40091" rIns="80181" bIns="40091">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10000"/>
              </a:lnSpc>
              <a:spcBef>
                <a:spcPct val="0"/>
              </a:spcBef>
              <a:buFont typeface="Arial" panose="020B0604020202020204" pitchFamily="34" charset="0"/>
              <a:buNone/>
            </a:pPr>
            <a:r>
              <a:rPr lang="zh-CN" altLang="en-US" sz="1170" dirty="0" smtClean="0">
                <a:solidFill>
                  <a:schemeClr val="tx1">
                    <a:lumMod val="75000"/>
                    <a:lumOff val="25000"/>
                  </a:schemeClr>
                </a:solidFill>
                <a:latin typeface="微软雅黑" panose="020B0503020204020204" pitchFamily="34" charset="-122"/>
                <a:ea typeface="微软雅黑" panose="020B0503020204020204" pitchFamily="34" charset="-122"/>
              </a:rPr>
              <a:t>楼管（管理制度执行者）、生活委员（命令实施者）、舍长（核心</a:t>
            </a:r>
            <a:r>
              <a:rPr lang="zh-CN" altLang="en-US" sz="1170" dirty="0">
                <a:solidFill>
                  <a:schemeClr val="tx1">
                    <a:lumMod val="75000"/>
                    <a:lumOff val="25000"/>
                  </a:schemeClr>
                </a:solidFill>
                <a:latin typeface="微软雅黑" panose="020B0503020204020204" pitchFamily="34" charset="-122"/>
                <a:ea typeface="微软雅黑" panose="020B0503020204020204" pitchFamily="34" charset="-122"/>
              </a:rPr>
              <a:t>协调者</a:t>
            </a:r>
            <a:r>
              <a:rPr lang="zh-CN" altLang="en-US" sz="1170" dirty="0" smtClean="0">
                <a:solidFill>
                  <a:schemeClr val="tx1">
                    <a:lumMod val="75000"/>
                    <a:lumOff val="25000"/>
                  </a:schemeClr>
                </a:solidFill>
                <a:latin typeface="微软雅黑" panose="020B0503020204020204" pitchFamily="34" charset="-122"/>
                <a:ea typeface="微软雅黑" panose="020B0503020204020204" pitchFamily="34" charset="-122"/>
              </a:rPr>
              <a:t>）、学生或员工</a:t>
            </a:r>
            <a:endParaRPr lang="zh-CN" altLang="en-US" sz="117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矩形 75"/>
          <p:cNvSpPr>
            <a:spLocks noChangeArrowheads="1"/>
          </p:cNvSpPr>
          <p:nvPr/>
        </p:nvSpPr>
        <p:spPr bwMode="auto">
          <a:xfrm>
            <a:off x="7727708" y="3396931"/>
            <a:ext cx="1409700" cy="33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81" tIns="40091" rIns="80181" bIns="40091">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zh-CN" altLang="en-US" sz="1635" dirty="0" smtClean="0">
                <a:solidFill>
                  <a:srgbClr val="005A9E"/>
                </a:solidFill>
                <a:latin typeface="微软雅黑" panose="020B0503020204020204" pitchFamily="34" charset="-122"/>
                <a:ea typeface="微软雅黑" panose="020B0503020204020204" pitchFamily="34" charset="-122"/>
              </a:rPr>
              <a:t>宿舍建设活动</a:t>
            </a:r>
            <a:endParaRPr lang="zh-CN" altLang="en-US" sz="1635" dirty="0">
              <a:solidFill>
                <a:srgbClr val="005A9E"/>
              </a:solidFill>
              <a:latin typeface="微软雅黑" panose="020B0503020204020204" pitchFamily="34" charset="-122"/>
              <a:ea typeface="微软雅黑" panose="020B0503020204020204" pitchFamily="34" charset="-122"/>
            </a:endParaRPr>
          </a:p>
        </p:txBody>
      </p:sp>
      <p:sp>
        <p:nvSpPr>
          <p:cNvPr id="12" name="矩形 47"/>
          <p:cNvSpPr>
            <a:spLocks noChangeArrowheads="1"/>
          </p:cNvSpPr>
          <p:nvPr/>
        </p:nvSpPr>
        <p:spPr bwMode="auto">
          <a:xfrm>
            <a:off x="7342475" y="3718527"/>
            <a:ext cx="2764884" cy="47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80181" tIns="40091" rIns="80181" bIns="40091">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10000"/>
              </a:lnSpc>
              <a:spcBef>
                <a:spcPct val="0"/>
              </a:spcBef>
              <a:buFont typeface="Arial" panose="020B0604020202020204" pitchFamily="34" charset="0"/>
              <a:buNone/>
            </a:pPr>
            <a:r>
              <a:rPr lang="zh-CN" altLang="en-US" sz="1170" dirty="0" smtClean="0">
                <a:solidFill>
                  <a:schemeClr val="tx1">
                    <a:lumMod val="75000"/>
                    <a:lumOff val="25000"/>
                  </a:schemeClr>
                </a:solidFill>
                <a:latin typeface="微软雅黑" panose="020B0503020204020204" pitchFamily="34" charset="-122"/>
                <a:ea typeface="微软雅黑" panose="020B0503020204020204" pitchFamily="34" charset="-122"/>
              </a:rPr>
              <a:t>宿舍卫生（根本）、宿舍</a:t>
            </a:r>
            <a:r>
              <a:rPr lang="zh-CN" altLang="en-US" sz="1170" dirty="0">
                <a:solidFill>
                  <a:schemeClr val="tx1">
                    <a:lumMod val="75000"/>
                    <a:lumOff val="25000"/>
                  </a:schemeClr>
                </a:solidFill>
                <a:latin typeface="微软雅黑" panose="020B0503020204020204" pitchFamily="34" charset="-122"/>
                <a:ea typeface="微软雅黑" panose="020B0503020204020204" pitchFamily="34" charset="-122"/>
              </a:rPr>
              <a:t>文化（支柱</a:t>
            </a:r>
            <a:r>
              <a:rPr lang="zh-CN" altLang="en-US" sz="1170" dirty="0" smtClean="0">
                <a:solidFill>
                  <a:schemeClr val="tx1">
                    <a:lumMod val="75000"/>
                    <a:lumOff val="25000"/>
                  </a:schemeClr>
                </a:solidFill>
                <a:latin typeface="微软雅黑" panose="020B0503020204020204" pitchFamily="34" charset="-122"/>
                <a:ea typeface="微软雅黑" panose="020B0503020204020204" pitchFamily="34" charset="-122"/>
              </a:rPr>
              <a:t>）、宿舍安全（重点）</a:t>
            </a:r>
            <a:endParaRPr lang="zh-CN" altLang="en-US" sz="117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矩形 77"/>
          <p:cNvSpPr>
            <a:spLocks noChangeArrowheads="1"/>
          </p:cNvSpPr>
          <p:nvPr/>
        </p:nvSpPr>
        <p:spPr bwMode="auto">
          <a:xfrm>
            <a:off x="7519428" y="4541309"/>
            <a:ext cx="1826260" cy="33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81" tIns="40091" rIns="80181" bIns="40091">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zh-CN" altLang="en-US" sz="1635" dirty="0" smtClean="0">
                <a:solidFill>
                  <a:srgbClr val="005A9E"/>
                </a:solidFill>
                <a:latin typeface="微软雅黑" panose="020B0503020204020204" pitchFamily="34" charset="-122"/>
                <a:ea typeface="微软雅黑" panose="020B0503020204020204" pitchFamily="34" charset="-122"/>
              </a:rPr>
              <a:t>宿舍日常管理内容</a:t>
            </a:r>
            <a:endParaRPr lang="zh-CN" altLang="en-US" sz="1635" dirty="0">
              <a:solidFill>
                <a:srgbClr val="005A9E"/>
              </a:solidFill>
              <a:latin typeface="微软雅黑" panose="020B0503020204020204" pitchFamily="34" charset="-122"/>
              <a:ea typeface="微软雅黑" panose="020B0503020204020204" pitchFamily="34" charset="-122"/>
            </a:endParaRPr>
          </a:p>
        </p:txBody>
      </p:sp>
      <p:sp>
        <p:nvSpPr>
          <p:cNvPr id="14" name="矩形 47"/>
          <p:cNvSpPr>
            <a:spLocks noChangeArrowheads="1"/>
          </p:cNvSpPr>
          <p:nvPr/>
        </p:nvSpPr>
        <p:spPr bwMode="auto">
          <a:xfrm>
            <a:off x="7342475" y="4862905"/>
            <a:ext cx="2764885" cy="47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80181" tIns="40091" rIns="80181" bIns="40091">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10000"/>
              </a:lnSpc>
              <a:spcBef>
                <a:spcPct val="0"/>
              </a:spcBef>
              <a:buFont typeface="Arial" panose="020B0604020202020204" pitchFamily="34" charset="0"/>
              <a:buNone/>
            </a:pPr>
            <a:r>
              <a:rPr lang="zh-CN" altLang="en-US" sz="1170" dirty="0" smtClean="0">
                <a:solidFill>
                  <a:schemeClr val="tx1">
                    <a:lumMod val="75000"/>
                    <a:lumOff val="25000"/>
                  </a:schemeClr>
                </a:solidFill>
                <a:latin typeface="微软雅黑" panose="020B0503020204020204" pitchFamily="34" charset="-122"/>
                <a:ea typeface="微软雅黑" panose="020B0503020204020204" pitchFamily="34" charset="-122"/>
              </a:rPr>
              <a:t>宿舍出入管理、宿舍财务管理（水、电、维修等费用）、宿舍建设管理</a:t>
            </a:r>
            <a:endParaRPr lang="zh-CN" altLang="en-US" sz="117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807886" y="3013682"/>
            <a:ext cx="2920214" cy="2920214"/>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0" name="椭圆 19"/>
          <p:cNvSpPr/>
          <p:nvPr/>
        </p:nvSpPr>
        <p:spPr>
          <a:xfrm>
            <a:off x="3256428" y="2807524"/>
            <a:ext cx="404572" cy="404572"/>
          </a:xfrm>
          <a:prstGeom prst="ellipse">
            <a:avLst/>
          </a:prstGeom>
          <a:solidFill>
            <a:srgbClr val="005A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1" name="椭圆 20"/>
          <p:cNvSpPr/>
          <p:nvPr/>
        </p:nvSpPr>
        <p:spPr>
          <a:xfrm>
            <a:off x="3943308" y="3755466"/>
            <a:ext cx="404572" cy="404572"/>
          </a:xfrm>
          <a:prstGeom prst="ellipse">
            <a:avLst/>
          </a:prstGeom>
          <a:solidFill>
            <a:srgbClr val="005A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2" name="椭圆 21"/>
          <p:cNvSpPr/>
          <p:nvPr/>
        </p:nvSpPr>
        <p:spPr>
          <a:xfrm>
            <a:off x="3932170" y="4837022"/>
            <a:ext cx="404572" cy="404572"/>
          </a:xfrm>
          <a:prstGeom prst="ellipse">
            <a:avLst/>
          </a:prstGeom>
          <a:solidFill>
            <a:srgbClr val="005A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3" name="椭圆 22"/>
          <p:cNvSpPr/>
          <p:nvPr/>
        </p:nvSpPr>
        <p:spPr>
          <a:xfrm>
            <a:off x="3222572" y="5801515"/>
            <a:ext cx="404572" cy="404572"/>
          </a:xfrm>
          <a:prstGeom prst="ellipse">
            <a:avLst/>
          </a:prstGeom>
          <a:solidFill>
            <a:srgbClr val="005A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4" name="组合 23"/>
          <p:cNvGrpSpPr/>
          <p:nvPr/>
        </p:nvGrpSpPr>
        <p:grpSpPr>
          <a:xfrm>
            <a:off x="4769042" y="2606168"/>
            <a:ext cx="789027" cy="789027"/>
            <a:chOff x="4144744" y="632511"/>
            <a:chExt cx="674791" cy="674791"/>
          </a:xfrm>
        </p:grpSpPr>
        <p:grpSp>
          <p:nvGrpSpPr>
            <p:cNvPr id="25" name="组合 24"/>
            <p:cNvGrpSpPr/>
            <p:nvPr/>
          </p:nvGrpSpPr>
          <p:grpSpPr>
            <a:xfrm>
              <a:off x="4144744" y="632511"/>
              <a:ext cx="674791" cy="674791"/>
              <a:chOff x="304800" y="673100"/>
              <a:chExt cx="4000500" cy="4000500"/>
            </a:xfrm>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30" name="椭圆 2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grpSp>
          <p:nvGrpSpPr>
            <p:cNvPr id="26" name="组合 54"/>
            <p:cNvGrpSpPr/>
            <p:nvPr/>
          </p:nvGrpSpPr>
          <p:grpSpPr bwMode="auto">
            <a:xfrm>
              <a:off x="4291856" y="741324"/>
              <a:ext cx="380564" cy="457163"/>
              <a:chOff x="0" y="0"/>
              <a:chExt cx="239649" cy="288000"/>
            </a:xfrm>
            <a:solidFill>
              <a:srgbClr val="C00000"/>
            </a:solidFill>
          </p:grpSpPr>
          <p:sp>
            <p:nvSpPr>
              <p:cNvPr id="27" name="Freeform 846"/>
              <p:cNvSpPr>
                <a:spLocks noChangeArrowheads="1"/>
              </p:cNvSpPr>
              <p:nvPr/>
            </p:nvSpPr>
            <p:spPr bwMode="auto">
              <a:xfrm>
                <a:off x="0" y="54657"/>
                <a:ext cx="239649" cy="233343"/>
              </a:xfrm>
              <a:custGeom>
                <a:avLst/>
                <a:gdLst>
                  <a:gd name="T0" fmla="*/ 722881238 w 48"/>
                  <a:gd name="T1" fmla="*/ 0 h 47"/>
                  <a:gd name="T2" fmla="*/ 722881238 w 48"/>
                  <a:gd name="T3" fmla="*/ 172539772 h 47"/>
                  <a:gd name="T4" fmla="*/ 1022003131 w 48"/>
                  <a:gd name="T5" fmla="*/ 566919230 h 47"/>
                  <a:gd name="T6" fmla="*/ 598248780 w 48"/>
                  <a:gd name="T7" fmla="*/ 1010598604 h 47"/>
                  <a:gd name="T8" fmla="*/ 149560947 w 48"/>
                  <a:gd name="T9" fmla="*/ 566919230 h 47"/>
                  <a:gd name="T10" fmla="*/ 448682840 w 48"/>
                  <a:gd name="T11" fmla="*/ 172539772 h 47"/>
                  <a:gd name="T12" fmla="*/ 448682840 w 48"/>
                  <a:gd name="T13" fmla="*/ 0 h 47"/>
                  <a:gd name="T14" fmla="*/ 0 w 48"/>
                  <a:gd name="T15" fmla="*/ 566919230 h 47"/>
                  <a:gd name="T16" fmla="*/ 598248780 w 48"/>
                  <a:gd name="T17" fmla="*/ 1158488418 h 47"/>
                  <a:gd name="T18" fmla="*/ 1196492567 w 48"/>
                  <a:gd name="T19" fmla="*/ 566919230 h 47"/>
                  <a:gd name="T20" fmla="*/ 722881238 w 48"/>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7"/>
                  <a:gd name="T35" fmla="*/ 48 w 48"/>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solidFill>
                <a:srgbClr val="005A9E"/>
              </a:solidFill>
              <a:ln>
                <a:noFill/>
              </a:ln>
              <a:extLst>
                <a:ext uri="{91240B29-F687-4F45-9708-019B960494DF}">
                  <a14:hiddenLine xmlns:a14="http://schemas.microsoft.com/office/drawing/2010/main" w="9525">
                    <a:solidFill>
                      <a:srgbClr val="000000"/>
                    </a:solidFill>
                    <a:bevel/>
                  </a14:hiddenLine>
                </a:ext>
              </a:extLst>
            </p:spPr>
            <p:txBody>
              <a:bodyPr lIns="142559" tIns="71279" rIns="142559" bIns="71279"/>
              <a:lstStyle/>
              <a:p>
                <a:endParaRPr lang="zh-CN" altLang="en-US" sz="2105"/>
              </a:p>
            </p:txBody>
          </p:sp>
          <p:sp>
            <p:nvSpPr>
              <p:cNvPr id="28" name="Freeform 847"/>
              <p:cNvSpPr>
                <a:spLocks noChangeArrowheads="1"/>
              </p:cNvSpPr>
              <p:nvPr/>
            </p:nvSpPr>
            <p:spPr bwMode="auto">
              <a:xfrm>
                <a:off x="94599" y="0"/>
                <a:ext cx="44147" cy="138744"/>
              </a:xfrm>
              <a:custGeom>
                <a:avLst/>
                <a:gdLst>
                  <a:gd name="T0" fmla="*/ 168430615 w 9"/>
                  <a:gd name="T1" fmla="*/ 0 h 28"/>
                  <a:gd name="T2" fmla="*/ 48120230 w 9"/>
                  <a:gd name="T3" fmla="*/ 0 h 28"/>
                  <a:gd name="T4" fmla="*/ 0 w 9"/>
                  <a:gd name="T5" fmla="*/ 49105466 h 28"/>
                  <a:gd name="T6" fmla="*/ 0 w 9"/>
                  <a:gd name="T7" fmla="*/ 245532284 h 28"/>
                  <a:gd name="T8" fmla="*/ 0 w 9"/>
                  <a:gd name="T9" fmla="*/ 392853636 h 28"/>
                  <a:gd name="T10" fmla="*/ 0 w 9"/>
                  <a:gd name="T11" fmla="*/ 638390875 h 28"/>
                  <a:gd name="T12" fmla="*/ 48120230 w 9"/>
                  <a:gd name="T13" fmla="*/ 687496341 h 28"/>
                  <a:gd name="T14" fmla="*/ 168430615 w 9"/>
                  <a:gd name="T15" fmla="*/ 687496341 h 28"/>
                  <a:gd name="T16" fmla="*/ 216550845 w 9"/>
                  <a:gd name="T17" fmla="*/ 638390875 h 28"/>
                  <a:gd name="T18" fmla="*/ 216550845 w 9"/>
                  <a:gd name="T19" fmla="*/ 392853636 h 28"/>
                  <a:gd name="T20" fmla="*/ 216550845 w 9"/>
                  <a:gd name="T21" fmla="*/ 245532284 h 28"/>
                  <a:gd name="T22" fmla="*/ 216550845 w 9"/>
                  <a:gd name="T23" fmla="*/ 49105466 h 28"/>
                  <a:gd name="T24" fmla="*/ 168430615 w 9"/>
                  <a:gd name="T25" fmla="*/ 0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28"/>
                  <a:gd name="T41" fmla="*/ 9 w 9"/>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solidFill>
                <a:srgbClr val="005A9E"/>
              </a:solidFill>
              <a:ln>
                <a:noFill/>
              </a:ln>
              <a:extLst>
                <a:ext uri="{91240B29-F687-4F45-9708-019B960494DF}">
                  <a14:hiddenLine xmlns:a14="http://schemas.microsoft.com/office/drawing/2010/main" w="9525">
                    <a:solidFill>
                      <a:srgbClr val="000000"/>
                    </a:solidFill>
                    <a:bevel/>
                  </a14:hiddenLine>
                </a:ext>
              </a:extLst>
            </p:spPr>
            <p:txBody>
              <a:bodyPr lIns="142559" tIns="71279" rIns="142559" bIns="71279"/>
              <a:lstStyle/>
              <a:p>
                <a:endParaRPr lang="zh-CN" altLang="en-US" sz="2105"/>
              </a:p>
            </p:txBody>
          </p:sp>
        </p:grpSp>
      </p:grpSp>
      <p:grpSp>
        <p:nvGrpSpPr>
          <p:cNvPr id="31" name="组合 30"/>
          <p:cNvGrpSpPr/>
          <p:nvPr/>
        </p:nvGrpSpPr>
        <p:grpSpPr>
          <a:xfrm>
            <a:off x="6334630" y="3518921"/>
            <a:ext cx="789027" cy="789027"/>
            <a:chOff x="5433376" y="607668"/>
            <a:chExt cx="674791" cy="674791"/>
          </a:xfrm>
        </p:grpSpPr>
        <p:grpSp>
          <p:nvGrpSpPr>
            <p:cNvPr id="32" name="组合 31"/>
            <p:cNvGrpSpPr/>
            <p:nvPr/>
          </p:nvGrpSpPr>
          <p:grpSpPr>
            <a:xfrm>
              <a:off x="5433376" y="607668"/>
              <a:ext cx="674791" cy="674791"/>
              <a:chOff x="304800" y="673100"/>
              <a:chExt cx="4000500" cy="4000500"/>
            </a:xfrm>
            <a:effectLst>
              <a:outerShdw blurRad="444500" dist="254000" dir="8100000" algn="tr" rotWithShape="0">
                <a:prstClr val="black">
                  <a:alpha val="50000"/>
                </a:prstClr>
              </a:outerShdw>
            </a:effectLst>
          </p:grpSpPr>
          <p:sp>
            <p:nvSpPr>
              <p:cNvPr id="34" name="同心圆 3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35" name="椭圆 3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33" name="Freeform 168"/>
            <p:cNvSpPr>
              <a:spLocks noChangeAspect="1" noEditPoints="1" noChangeArrowheads="1"/>
            </p:cNvSpPr>
            <p:nvPr/>
          </p:nvSpPr>
          <p:spPr bwMode="auto">
            <a:xfrm>
              <a:off x="5562519" y="781790"/>
              <a:ext cx="381357" cy="326545"/>
            </a:xfrm>
            <a:custGeom>
              <a:avLst/>
              <a:gdLst>
                <a:gd name="T0" fmla="*/ 96767825 w 94"/>
                <a:gd name="T1" fmla="*/ 454124000 h 81"/>
                <a:gd name="T2" fmla="*/ 1112844741 w 94"/>
                <a:gd name="T3" fmla="*/ 454124000 h 81"/>
                <a:gd name="T4" fmla="*/ 1209612566 w 94"/>
                <a:gd name="T5" fmla="*/ 382418667 h 81"/>
                <a:gd name="T6" fmla="*/ 1766034936 w 94"/>
                <a:gd name="T7" fmla="*/ 0 h 81"/>
                <a:gd name="T8" fmla="*/ 1766034936 w 94"/>
                <a:gd name="T9" fmla="*/ 788739111 h 81"/>
                <a:gd name="T10" fmla="*/ 1766034936 w 94"/>
                <a:gd name="T11" fmla="*/ 1577483111 h 81"/>
                <a:gd name="T12" fmla="*/ 1209612566 w 94"/>
                <a:gd name="T13" fmla="*/ 1171162667 h 81"/>
                <a:gd name="T14" fmla="*/ 1112844741 w 94"/>
                <a:gd name="T15" fmla="*/ 1123359111 h 81"/>
                <a:gd name="T16" fmla="*/ 798346851 w 94"/>
                <a:gd name="T17" fmla="*/ 1123359111 h 81"/>
                <a:gd name="T18" fmla="*/ 967693004 w 94"/>
                <a:gd name="T19" fmla="*/ 1673085333 h 81"/>
                <a:gd name="T20" fmla="*/ 1088650325 w 94"/>
                <a:gd name="T21" fmla="*/ 1673085333 h 81"/>
                <a:gd name="T22" fmla="*/ 1088650325 w 94"/>
                <a:gd name="T23" fmla="*/ 1936000000 h 81"/>
                <a:gd name="T24" fmla="*/ 1040266413 w 94"/>
                <a:gd name="T25" fmla="*/ 1936000000 h 81"/>
                <a:gd name="T26" fmla="*/ 508038458 w 94"/>
                <a:gd name="T27" fmla="*/ 1936000000 h 81"/>
                <a:gd name="T28" fmla="*/ 266113977 w 94"/>
                <a:gd name="T29" fmla="*/ 1123359111 h 81"/>
                <a:gd name="T30" fmla="*/ 96767825 w 94"/>
                <a:gd name="T31" fmla="*/ 1123359111 h 81"/>
                <a:gd name="T32" fmla="*/ 96767825 w 94"/>
                <a:gd name="T33" fmla="*/ 454124000 h 81"/>
                <a:gd name="T34" fmla="*/ 2104727241 w 94"/>
                <a:gd name="T35" fmla="*/ 549726222 h 81"/>
                <a:gd name="T36" fmla="*/ 2147483647 w 94"/>
                <a:gd name="T37" fmla="*/ 788739111 h 81"/>
                <a:gd name="T38" fmla="*/ 2104727241 w 94"/>
                <a:gd name="T39" fmla="*/ 1027752000 h 81"/>
                <a:gd name="T40" fmla="*/ 2104727241 w 94"/>
                <a:gd name="T41" fmla="*/ 1577483111 h 81"/>
                <a:gd name="T42" fmla="*/ 1886997176 w 94"/>
                <a:gd name="T43" fmla="*/ 1577483111 h 81"/>
                <a:gd name="T44" fmla="*/ 1886997176 w 94"/>
                <a:gd name="T45" fmla="*/ 0 h 81"/>
                <a:gd name="T46" fmla="*/ 2104727241 w 94"/>
                <a:gd name="T47" fmla="*/ 0 h 81"/>
                <a:gd name="T48" fmla="*/ 2104727241 w 94"/>
                <a:gd name="T49" fmla="*/ 549726222 h 81"/>
                <a:gd name="T50" fmla="*/ 1112844741 w 94"/>
                <a:gd name="T51" fmla="*/ 1171162667 h 81"/>
                <a:gd name="T52" fmla="*/ 895114676 w 94"/>
                <a:gd name="T53" fmla="*/ 1171162667 h 81"/>
                <a:gd name="T54" fmla="*/ 967693004 w 94"/>
                <a:gd name="T55" fmla="*/ 1457974222 h 81"/>
                <a:gd name="T56" fmla="*/ 1040266413 w 94"/>
                <a:gd name="T57" fmla="*/ 1457974222 h 81"/>
                <a:gd name="T58" fmla="*/ 1040266413 w 94"/>
                <a:gd name="T59" fmla="*/ 1362372000 h 81"/>
                <a:gd name="T60" fmla="*/ 1112844741 w 94"/>
                <a:gd name="T61" fmla="*/ 1171162667 h 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4"/>
                <a:gd name="T94" fmla="*/ 0 h 81"/>
                <a:gd name="T95" fmla="*/ 94 w 94"/>
                <a:gd name="T96" fmla="*/ 81 h 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rgbClr val="005A9E"/>
            </a:solidFill>
            <a:ln>
              <a:noFill/>
            </a:ln>
          </p:spPr>
          <p:txBody>
            <a:bodyPr lIns="142559" tIns="71279" rIns="142559" bIns="71279"/>
            <a:lstStyle/>
            <a:p>
              <a:endParaRPr lang="zh-CN" altLang="en-US" sz="2105"/>
            </a:p>
          </p:txBody>
        </p:sp>
      </p:grpSp>
      <p:grpSp>
        <p:nvGrpSpPr>
          <p:cNvPr id="36" name="组合 35"/>
          <p:cNvGrpSpPr/>
          <p:nvPr/>
        </p:nvGrpSpPr>
        <p:grpSpPr>
          <a:xfrm>
            <a:off x="6370633" y="4644794"/>
            <a:ext cx="789027" cy="789027"/>
            <a:chOff x="6312694" y="592940"/>
            <a:chExt cx="674791" cy="674791"/>
          </a:xfrm>
        </p:grpSpPr>
        <p:grpSp>
          <p:nvGrpSpPr>
            <p:cNvPr id="37" name="组合 36"/>
            <p:cNvGrpSpPr/>
            <p:nvPr/>
          </p:nvGrpSpPr>
          <p:grpSpPr>
            <a:xfrm>
              <a:off x="6312694" y="592940"/>
              <a:ext cx="674791" cy="674791"/>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40" name="椭圆 3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38" name="Freeform 203"/>
            <p:cNvSpPr>
              <a:spLocks noChangeAspect="1" noEditPoints="1" noChangeArrowheads="1"/>
            </p:cNvSpPr>
            <p:nvPr/>
          </p:nvSpPr>
          <p:spPr bwMode="auto">
            <a:xfrm>
              <a:off x="6456630" y="753802"/>
              <a:ext cx="374788" cy="359200"/>
            </a:xfrm>
            <a:custGeom>
              <a:avLst/>
              <a:gdLst>
                <a:gd name="T0" fmla="*/ 315922254 w 218"/>
                <a:gd name="T1" fmla="*/ 154371789 h 209"/>
                <a:gd name="T2" fmla="*/ 129239802 w 218"/>
                <a:gd name="T3" fmla="*/ 154371789 h 209"/>
                <a:gd name="T4" fmla="*/ 93340278 w 218"/>
                <a:gd name="T5" fmla="*/ 204631579 h 209"/>
                <a:gd name="T6" fmla="*/ 129239802 w 218"/>
                <a:gd name="T7" fmla="*/ 254891368 h 209"/>
                <a:gd name="T8" fmla="*/ 315922254 w 218"/>
                <a:gd name="T9" fmla="*/ 254891368 h 209"/>
                <a:gd name="T10" fmla="*/ 315922254 w 218"/>
                <a:gd name="T11" fmla="*/ 154371789 h 209"/>
                <a:gd name="T12" fmla="*/ 315922254 w 218"/>
                <a:gd name="T13" fmla="*/ 154371789 h 209"/>
                <a:gd name="T14" fmla="*/ 452341203 w 218"/>
                <a:gd name="T15" fmla="*/ 254891368 h 209"/>
                <a:gd name="T16" fmla="*/ 671332658 w 218"/>
                <a:gd name="T17" fmla="*/ 254891368 h 209"/>
                <a:gd name="T18" fmla="*/ 696462514 w 218"/>
                <a:gd name="T19" fmla="*/ 254891368 h 209"/>
                <a:gd name="T20" fmla="*/ 707234076 w 218"/>
                <a:gd name="T21" fmla="*/ 272842105 h 209"/>
                <a:gd name="T22" fmla="*/ 764672936 w 218"/>
                <a:gd name="T23" fmla="*/ 366182526 h 209"/>
                <a:gd name="T24" fmla="*/ 782623645 w 218"/>
                <a:gd name="T25" fmla="*/ 391312421 h 209"/>
                <a:gd name="T26" fmla="*/ 764672936 w 218"/>
                <a:gd name="T27" fmla="*/ 409263158 h 209"/>
                <a:gd name="T28" fmla="*/ 707234076 w 218"/>
                <a:gd name="T29" fmla="*/ 502603579 h 209"/>
                <a:gd name="T30" fmla="*/ 696462514 w 218"/>
                <a:gd name="T31" fmla="*/ 527733474 h 209"/>
                <a:gd name="T32" fmla="*/ 671332658 w 218"/>
                <a:gd name="T33" fmla="*/ 527733474 h 209"/>
                <a:gd name="T34" fmla="*/ 452341203 w 218"/>
                <a:gd name="T35" fmla="*/ 527733474 h 209"/>
                <a:gd name="T36" fmla="*/ 452341203 w 218"/>
                <a:gd name="T37" fmla="*/ 646205684 h 209"/>
                <a:gd name="T38" fmla="*/ 646202801 w 218"/>
                <a:gd name="T39" fmla="*/ 646205684 h 209"/>
                <a:gd name="T40" fmla="*/ 646202801 w 218"/>
                <a:gd name="T41" fmla="*/ 750315789 h 209"/>
                <a:gd name="T42" fmla="*/ 143599991 w 218"/>
                <a:gd name="T43" fmla="*/ 750315789 h 209"/>
                <a:gd name="T44" fmla="*/ 143599991 w 218"/>
                <a:gd name="T45" fmla="*/ 646205684 h 209"/>
                <a:gd name="T46" fmla="*/ 323101401 w 218"/>
                <a:gd name="T47" fmla="*/ 646205684 h 209"/>
                <a:gd name="T48" fmla="*/ 323101401 w 218"/>
                <a:gd name="T49" fmla="*/ 341052632 h 209"/>
                <a:gd name="T50" fmla="*/ 104109946 w 218"/>
                <a:gd name="T51" fmla="*/ 341052632 h 209"/>
                <a:gd name="T52" fmla="*/ 78980090 w 218"/>
                <a:gd name="T53" fmla="*/ 341052632 h 209"/>
                <a:gd name="T54" fmla="*/ 68210422 w 218"/>
                <a:gd name="T55" fmla="*/ 315922737 h 209"/>
                <a:gd name="T56" fmla="*/ 10769668 w 218"/>
                <a:gd name="T57" fmla="*/ 222582316 h 209"/>
                <a:gd name="T58" fmla="*/ 0 w 218"/>
                <a:gd name="T59" fmla="*/ 204631579 h 209"/>
                <a:gd name="T60" fmla="*/ 10769668 w 218"/>
                <a:gd name="T61" fmla="*/ 179501684 h 209"/>
                <a:gd name="T62" fmla="*/ 68210422 w 218"/>
                <a:gd name="T63" fmla="*/ 86161263 h 209"/>
                <a:gd name="T64" fmla="*/ 78980090 w 218"/>
                <a:gd name="T65" fmla="*/ 68210526 h 209"/>
                <a:gd name="T66" fmla="*/ 104109946 w 218"/>
                <a:gd name="T67" fmla="*/ 68210526 h 209"/>
                <a:gd name="T68" fmla="*/ 323101401 w 218"/>
                <a:gd name="T69" fmla="*/ 68210526 h 209"/>
                <a:gd name="T70" fmla="*/ 323101401 w 218"/>
                <a:gd name="T71" fmla="*/ 53850316 h 209"/>
                <a:gd name="T72" fmla="*/ 391311823 w 218"/>
                <a:gd name="T73" fmla="*/ 0 h 209"/>
                <a:gd name="T74" fmla="*/ 452341203 w 218"/>
                <a:gd name="T75" fmla="*/ 53850316 h 209"/>
                <a:gd name="T76" fmla="*/ 452341203 w 218"/>
                <a:gd name="T77" fmla="*/ 254891368 h 209"/>
                <a:gd name="T78" fmla="*/ 452341203 w 218"/>
                <a:gd name="T79" fmla="*/ 254891368 h 209"/>
                <a:gd name="T80" fmla="*/ 653383843 w 218"/>
                <a:gd name="T81" fmla="*/ 333873474 h 209"/>
                <a:gd name="T82" fmla="*/ 459522245 w 218"/>
                <a:gd name="T83" fmla="*/ 333873474 h 209"/>
                <a:gd name="T84" fmla="*/ 459522245 w 218"/>
                <a:gd name="T85" fmla="*/ 441574105 h 209"/>
                <a:gd name="T86" fmla="*/ 653383843 w 218"/>
                <a:gd name="T87" fmla="*/ 441574105 h 209"/>
                <a:gd name="T88" fmla="*/ 689283367 w 218"/>
                <a:gd name="T89" fmla="*/ 391312421 h 209"/>
                <a:gd name="T90" fmla="*/ 653383843 w 218"/>
                <a:gd name="T91" fmla="*/ 333873474 h 2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8"/>
                <a:gd name="T139" fmla="*/ 0 h 209"/>
                <a:gd name="T140" fmla="*/ 218 w 218"/>
                <a:gd name="T141" fmla="*/ 209 h 2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8" h="209">
                  <a:moveTo>
                    <a:pt x="88" y="43"/>
                  </a:moveTo>
                  <a:lnTo>
                    <a:pt x="36" y="43"/>
                  </a:lnTo>
                  <a:lnTo>
                    <a:pt x="26" y="57"/>
                  </a:lnTo>
                  <a:lnTo>
                    <a:pt x="36" y="71"/>
                  </a:lnTo>
                  <a:lnTo>
                    <a:pt x="88" y="71"/>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close/>
                  <a:moveTo>
                    <a:pt x="182" y="93"/>
                  </a:moveTo>
                  <a:lnTo>
                    <a:pt x="128" y="93"/>
                  </a:lnTo>
                  <a:lnTo>
                    <a:pt x="128" y="123"/>
                  </a:lnTo>
                  <a:lnTo>
                    <a:pt x="182" y="123"/>
                  </a:lnTo>
                  <a:lnTo>
                    <a:pt x="192" y="109"/>
                  </a:lnTo>
                  <a:lnTo>
                    <a:pt x="182" y="93"/>
                  </a:lnTo>
                  <a:close/>
                </a:path>
              </a:pathLst>
            </a:custGeom>
            <a:solidFill>
              <a:srgbClr val="005A9E"/>
            </a:solidFill>
            <a:ln>
              <a:noFill/>
            </a:ln>
          </p:spPr>
          <p:txBody>
            <a:bodyPr lIns="142559" tIns="71279" rIns="142559" bIns="71279"/>
            <a:lstStyle/>
            <a:p>
              <a:endParaRPr lang="zh-CN" altLang="en-US" sz="2105"/>
            </a:p>
          </p:txBody>
        </p:sp>
      </p:grpSp>
      <p:grpSp>
        <p:nvGrpSpPr>
          <p:cNvPr id="41" name="组合 40"/>
          <p:cNvGrpSpPr/>
          <p:nvPr/>
        </p:nvGrpSpPr>
        <p:grpSpPr>
          <a:xfrm>
            <a:off x="4851877" y="5609290"/>
            <a:ext cx="789027" cy="789027"/>
            <a:chOff x="7074694" y="598563"/>
            <a:chExt cx="674791" cy="674791"/>
          </a:xfrm>
        </p:grpSpPr>
        <p:grpSp>
          <p:nvGrpSpPr>
            <p:cNvPr id="42" name="组合 41"/>
            <p:cNvGrpSpPr/>
            <p:nvPr/>
          </p:nvGrpSpPr>
          <p:grpSpPr>
            <a:xfrm>
              <a:off x="7074694" y="598563"/>
              <a:ext cx="674791" cy="674791"/>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45" name="椭圆 4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43" name="Freeform 110"/>
            <p:cNvSpPr>
              <a:spLocks noChangeAspect="1" noEditPoints="1" noChangeArrowheads="1"/>
            </p:cNvSpPr>
            <p:nvPr/>
          </p:nvSpPr>
          <p:spPr bwMode="auto">
            <a:xfrm>
              <a:off x="7209124" y="750436"/>
              <a:ext cx="405928" cy="359796"/>
            </a:xfrm>
            <a:custGeom>
              <a:avLst/>
              <a:gdLst>
                <a:gd name="T0" fmla="*/ 1099726970 w 100"/>
                <a:gd name="T1" fmla="*/ 81000000 h 88"/>
                <a:gd name="T2" fmla="*/ 1519621747 w 100"/>
                <a:gd name="T3" fmla="*/ 830250000 h 88"/>
                <a:gd name="T4" fmla="*/ 1519621747 w 100"/>
                <a:gd name="T5" fmla="*/ 830250000 h 88"/>
                <a:gd name="T6" fmla="*/ 1959513430 w 100"/>
                <a:gd name="T7" fmla="*/ 1599750000 h 88"/>
                <a:gd name="T8" fmla="*/ 1919524090 w 100"/>
                <a:gd name="T9" fmla="*/ 1761750000 h 88"/>
                <a:gd name="T10" fmla="*/ 1839540938 w 100"/>
                <a:gd name="T11" fmla="*/ 1782000000 h 88"/>
                <a:gd name="T12" fmla="*/ 1839540938 w 100"/>
                <a:gd name="T13" fmla="*/ 1782000000 h 88"/>
                <a:gd name="T14" fmla="*/ 979754479 w 100"/>
                <a:gd name="T15" fmla="*/ 1782000000 h 88"/>
                <a:gd name="T16" fmla="*/ 139964926 w 100"/>
                <a:gd name="T17" fmla="*/ 1782000000 h 88"/>
                <a:gd name="T18" fmla="*/ 0 w 100"/>
                <a:gd name="T19" fmla="*/ 1660500000 h 88"/>
                <a:gd name="T20" fmla="*/ 19996906 w 100"/>
                <a:gd name="T21" fmla="*/ 1579500000 h 88"/>
                <a:gd name="T22" fmla="*/ 459884117 w 100"/>
                <a:gd name="T23" fmla="*/ 830250000 h 88"/>
                <a:gd name="T24" fmla="*/ 459884117 w 100"/>
                <a:gd name="T25" fmla="*/ 830250000 h 88"/>
                <a:gd name="T26" fmla="*/ 879783365 w 100"/>
                <a:gd name="T27" fmla="*/ 81000000 h 88"/>
                <a:gd name="T28" fmla="*/ 1059737631 w 100"/>
                <a:gd name="T29" fmla="*/ 40500000 h 88"/>
                <a:gd name="T30" fmla="*/ 1099726970 w 100"/>
                <a:gd name="T31" fmla="*/ 81000000 h 88"/>
                <a:gd name="T32" fmla="*/ 879783365 w 100"/>
                <a:gd name="T33" fmla="*/ 688500000 h 88"/>
                <a:gd name="T34" fmla="*/ 879783365 w 100"/>
                <a:gd name="T35" fmla="*/ 749250000 h 88"/>
                <a:gd name="T36" fmla="*/ 919772705 w 100"/>
                <a:gd name="T37" fmla="*/ 1255500000 h 88"/>
                <a:gd name="T38" fmla="*/ 1039740725 w 100"/>
                <a:gd name="T39" fmla="*/ 1255500000 h 88"/>
                <a:gd name="T40" fmla="*/ 1079730065 w 100"/>
                <a:gd name="T41" fmla="*/ 749250000 h 88"/>
                <a:gd name="T42" fmla="*/ 1079730065 w 100"/>
                <a:gd name="T43" fmla="*/ 688500000 h 88"/>
                <a:gd name="T44" fmla="*/ 879783365 w 100"/>
                <a:gd name="T45" fmla="*/ 688500000 h 88"/>
                <a:gd name="T46" fmla="*/ 979754479 w 100"/>
                <a:gd name="T47" fmla="*/ 1458000000 h 88"/>
                <a:gd name="T48" fmla="*/ 1059737631 w 100"/>
                <a:gd name="T49" fmla="*/ 1397250000 h 88"/>
                <a:gd name="T50" fmla="*/ 979754479 w 100"/>
                <a:gd name="T51" fmla="*/ 1316250000 h 88"/>
                <a:gd name="T52" fmla="*/ 899775799 w 100"/>
                <a:gd name="T53" fmla="*/ 1397250000 h 88"/>
                <a:gd name="T54" fmla="*/ 979754479 w 100"/>
                <a:gd name="T55" fmla="*/ 1458000000 h 88"/>
                <a:gd name="T56" fmla="*/ 1299678142 w 100"/>
                <a:gd name="T57" fmla="*/ 972000000 h 88"/>
                <a:gd name="T58" fmla="*/ 979754479 w 100"/>
                <a:gd name="T59" fmla="*/ 405000000 h 88"/>
                <a:gd name="T60" fmla="*/ 679832194 w 100"/>
                <a:gd name="T61" fmla="*/ 951750000 h 88"/>
                <a:gd name="T62" fmla="*/ 659835288 w 100"/>
                <a:gd name="T63" fmla="*/ 972000000 h 88"/>
                <a:gd name="T64" fmla="*/ 339916097 w 100"/>
                <a:gd name="T65" fmla="*/ 1518750000 h 88"/>
                <a:gd name="T66" fmla="*/ 979754479 w 100"/>
                <a:gd name="T67" fmla="*/ 1518750000 h 88"/>
                <a:gd name="T68" fmla="*/ 1619597333 w 100"/>
                <a:gd name="T69" fmla="*/ 1518750000 h 88"/>
                <a:gd name="T70" fmla="*/ 1299678142 w 100"/>
                <a:gd name="T71" fmla="*/ 972000000 h 88"/>
                <a:gd name="T72" fmla="*/ 1299678142 w 100"/>
                <a:gd name="T73" fmla="*/ 972000000 h 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0"/>
                <a:gd name="T112" fmla="*/ 0 h 88"/>
                <a:gd name="T113" fmla="*/ 100 w 100"/>
                <a:gd name="T114" fmla="*/ 88 h 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rgbClr val="005A9E"/>
            </a:solidFill>
            <a:ln>
              <a:noFill/>
            </a:ln>
          </p:spPr>
          <p:txBody>
            <a:bodyPr lIns="142559" tIns="71279" rIns="142559" bIns="71279"/>
            <a:lstStyle/>
            <a:p>
              <a:endParaRPr lang="zh-CN" altLang="en-US" sz="2105"/>
            </a:p>
          </p:txBody>
        </p:sp>
      </p:grpSp>
      <p:grpSp>
        <p:nvGrpSpPr>
          <p:cNvPr id="47" name="组合 46"/>
          <p:cNvGrpSpPr/>
          <p:nvPr/>
        </p:nvGrpSpPr>
        <p:grpSpPr>
          <a:xfrm rot="0">
            <a:off x="250222" y="605813"/>
            <a:ext cx="10080000" cy="417928"/>
            <a:chOff x="214282" y="142856"/>
            <a:chExt cx="7598078" cy="357190"/>
          </a:xfrm>
        </p:grpSpPr>
        <p:sp>
          <p:nvSpPr>
            <p:cNvPr id="50" name="TextBox 49"/>
            <p:cNvSpPr txBox="1"/>
            <p:nvPr/>
          </p:nvSpPr>
          <p:spPr>
            <a:xfrm>
              <a:off x="571472" y="142856"/>
              <a:ext cx="4864624"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a:t>
              </a:r>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rPr>
                <a:t>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校园</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通道宿舍管理系统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宿舍管理系统介绍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51" name="矩形 50"/>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2" name="矩形 51"/>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53" name="直接连接符 52"/>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074" name="Picture 2" descr="D:\Users\Desktop\112871478_71n.jpg"/>
          <p:cNvPicPr>
            <a:picLocks noChangeAspect="1" noChangeArrowheads="1"/>
          </p:cNvPicPr>
          <p:nvPr/>
        </p:nvPicPr>
        <p:blipFill rotWithShape="1">
          <a:blip r:embed="rId1">
            <a:extLst>
              <a:ext uri="{28A0092B-C50C-407E-A947-70E740481C1C}">
                <a14:useLocalDpi xmlns:a14="http://schemas.microsoft.com/office/drawing/2010/main" val="0"/>
              </a:ext>
            </a:extLst>
          </a:blip>
          <a:srcRect l="10730" r="10229"/>
          <a:stretch>
            <a:fillRect/>
          </a:stretch>
        </p:blipFill>
        <p:spPr bwMode="auto">
          <a:xfrm>
            <a:off x="898489" y="3140184"/>
            <a:ext cx="2690648" cy="26672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115069" y="1338248"/>
            <a:ext cx="8718316" cy="1066165"/>
          </a:xfrm>
          <a:prstGeom prst="rect">
            <a:avLst/>
          </a:prstGeom>
          <a:noFill/>
          <a:ln w="12700">
            <a:noFill/>
            <a:prstDash val="lgDashDot"/>
          </a:ln>
          <a:effectLst/>
        </p:spPr>
        <p:txBody>
          <a:bodyPr wrap="square" rtlCol="0">
            <a:spAutoFit/>
          </a:bodyPr>
          <a:lstStyle/>
          <a:p>
            <a:pPr>
              <a:lnSpc>
                <a:spcPct val="150000"/>
              </a:lnSpc>
            </a:pPr>
            <a:r>
              <a:rPr lang="zh-CN" altLang="en-US" sz="1405" b="1" dirty="0" smtClean="0">
                <a:solidFill>
                  <a:srgbClr val="0065B0"/>
                </a:solidFill>
                <a:latin typeface="微软雅黑" panose="020B0503020204020204" pitchFamily="34" charset="-122"/>
                <a:ea typeface="微软雅黑" panose="020B0503020204020204" pitchFamily="34" charset="-122"/>
              </a:rPr>
              <a:t>       近些年</a:t>
            </a:r>
            <a:r>
              <a:rPr lang="zh-CN" altLang="en-US" sz="1405" b="1" dirty="0">
                <a:solidFill>
                  <a:srgbClr val="0065B0"/>
                </a:solidFill>
                <a:latin typeface="微软雅黑" panose="020B0503020204020204" pitchFamily="34" charset="-122"/>
                <a:ea typeface="微软雅黑" panose="020B0503020204020204" pitchFamily="34" charset="-122"/>
              </a:rPr>
              <a:t>随着高校机构改革的不断深化，各大高校不断扩大招生的形势下，宿舍管理工作变的越来越繁重和琐碎，智慧校园宿舍管理系统采用人性化管理，该</a:t>
            </a:r>
            <a:r>
              <a:rPr lang="zh-CN" altLang="en-US" sz="1405" b="1" dirty="0" smtClean="0">
                <a:solidFill>
                  <a:srgbClr val="0065B0"/>
                </a:solidFill>
                <a:latin typeface="微软雅黑" panose="020B0503020204020204" pitchFamily="34" charset="-122"/>
                <a:ea typeface="微软雅黑" panose="020B0503020204020204" pitchFamily="34" charset="-122"/>
              </a:rPr>
              <a:t>系统充分体现了学生</a:t>
            </a:r>
            <a:r>
              <a:rPr lang="zh-CN" altLang="en-US" sz="1405" b="1" dirty="0">
                <a:solidFill>
                  <a:srgbClr val="0065B0"/>
                </a:solidFill>
                <a:latin typeface="微软雅黑" panose="020B0503020204020204" pitchFamily="34" charset="-122"/>
                <a:ea typeface="微软雅黑" panose="020B0503020204020204" pitchFamily="34" charset="-122"/>
              </a:rPr>
              <a:t>宿舍管理的</a:t>
            </a:r>
            <a:r>
              <a:rPr lang="zh-CN" altLang="en-US" sz="1405" b="1" dirty="0" smtClean="0">
                <a:solidFill>
                  <a:srgbClr val="0065B0"/>
                </a:solidFill>
                <a:latin typeface="微软雅黑" panose="020B0503020204020204" pitchFamily="34" charset="-122"/>
                <a:ea typeface="微软雅黑" panose="020B0503020204020204" pitchFamily="34" charset="-122"/>
              </a:rPr>
              <a:t>现代化及网络化便捷管理</a:t>
            </a:r>
            <a:r>
              <a:rPr lang="zh-CN" altLang="en-US" sz="1405" b="1" dirty="0">
                <a:solidFill>
                  <a:srgbClr val="0065B0"/>
                </a:solidFill>
                <a:latin typeface="微软雅黑" panose="020B0503020204020204" pitchFamily="34" charset="-122"/>
                <a:ea typeface="微软雅黑" panose="020B0503020204020204" pitchFamily="34" charset="-122"/>
              </a:rPr>
              <a:t>。</a:t>
            </a:r>
            <a:endParaRPr lang="zh-CN" altLang="en-US" sz="1405" b="1" dirty="0">
              <a:solidFill>
                <a:srgbClr val="0065B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3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60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90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par>
                                <p:cTn id="30" presetID="22" presetClass="entr" presetSubtype="8"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30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nodeType="withEffect">
                                  <p:stCondLst>
                                    <p:cond delay="60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nodeType="withEffect">
                                  <p:stCondLst>
                                    <p:cond delay="90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nodeType="withEffect">
                                  <p:stCondLst>
                                    <p:cond delay="120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iterate type="lt">
                                    <p:tmPct val="15000"/>
                                  </p:iterate>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1+#ppt_w/2"/>
                                          </p:val>
                                        </p:tav>
                                        <p:tav tm="100000">
                                          <p:val>
                                            <p:strVal val="#ppt_x"/>
                                          </p:val>
                                        </p:tav>
                                      </p:tavLst>
                                    </p:anim>
                                    <p:anim calcmode="lin" valueType="num">
                                      <p:cBhvr additive="base">
                                        <p:cTn id="58" dur="500" fill="hold"/>
                                        <p:tgtEl>
                                          <p:spTgt spid="7"/>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200"/>
                                  </p:stCondLst>
                                  <p:iterate type="lt">
                                    <p:tmPct val="15000"/>
                                  </p:iterate>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1+#ppt_w/2"/>
                                          </p:val>
                                        </p:tav>
                                        <p:tav tm="100000">
                                          <p:val>
                                            <p:strVal val="#ppt_x"/>
                                          </p:val>
                                        </p:tav>
                                      </p:tavLst>
                                    </p:anim>
                                    <p:anim calcmode="lin" valueType="num">
                                      <p:cBhvr additive="base">
                                        <p:cTn id="62" dur="500" fill="hold"/>
                                        <p:tgtEl>
                                          <p:spTgt spid="13"/>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400"/>
                                  </p:stCondLst>
                                  <p:iterate type="lt">
                                    <p:tmPct val="15000"/>
                                  </p:iterate>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1+#ppt_w/2"/>
                                          </p:val>
                                        </p:tav>
                                        <p:tav tm="100000">
                                          <p:val>
                                            <p:strVal val="#ppt_x"/>
                                          </p:val>
                                        </p:tav>
                                      </p:tavLst>
                                    </p:anim>
                                    <p:anim calcmode="lin" valueType="num">
                                      <p:cBhvr additive="base">
                                        <p:cTn id="66" dur="500" fill="hold"/>
                                        <p:tgtEl>
                                          <p:spTgt spid="11"/>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600"/>
                                  </p:stCondLst>
                                  <p:iterate type="lt">
                                    <p:tmPct val="15000"/>
                                  </p:iterate>
                                  <p:childTnLst>
                                    <p:set>
                                      <p:cBhvr>
                                        <p:cTn id="68" dur="1" fill="hold">
                                          <p:stCondLst>
                                            <p:cond delay="0"/>
                                          </p:stCondLst>
                                        </p:cTn>
                                        <p:tgtEl>
                                          <p:spTgt spid="9"/>
                                        </p:tgtEl>
                                        <p:attrNameLst>
                                          <p:attrName>style.visibility</p:attrName>
                                        </p:attrNameLst>
                                      </p:cBhvr>
                                      <p:to>
                                        <p:strVal val="visible"/>
                                      </p:to>
                                    </p:set>
                                    <p:anim calcmode="lin" valueType="num">
                                      <p:cBhvr additive="base">
                                        <p:cTn id="69" dur="500" fill="hold"/>
                                        <p:tgtEl>
                                          <p:spTgt spid="9"/>
                                        </p:tgtEl>
                                        <p:attrNameLst>
                                          <p:attrName>ppt_x</p:attrName>
                                        </p:attrNameLst>
                                      </p:cBhvr>
                                      <p:tavLst>
                                        <p:tav tm="0">
                                          <p:val>
                                            <p:strVal val="1+#ppt_w/2"/>
                                          </p:val>
                                        </p:tav>
                                        <p:tav tm="100000">
                                          <p:val>
                                            <p:strVal val="#ppt_x"/>
                                          </p:val>
                                        </p:tav>
                                      </p:tavLst>
                                    </p:anim>
                                    <p:anim calcmode="lin" valueType="num">
                                      <p:cBhvr additive="base">
                                        <p:cTn id="7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barn(inVertical)">
                                      <p:cBhvr>
                                        <p:cTn id="75" dur="500"/>
                                        <p:tgtEl>
                                          <p:spTgt spid="8"/>
                                        </p:tgtEl>
                                      </p:cBhvr>
                                    </p:animEffect>
                                  </p:childTnLst>
                                </p:cTn>
                              </p:par>
                              <p:par>
                                <p:cTn id="76" presetID="16" presetClass="entr" presetSubtype="21" fill="hold" grpId="0" nodeType="withEffect">
                                  <p:stCondLst>
                                    <p:cond delay="300"/>
                                  </p:stCondLst>
                                  <p:childTnLst>
                                    <p:set>
                                      <p:cBhvr>
                                        <p:cTn id="77" dur="1" fill="hold">
                                          <p:stCondLst>
                                            <p:cond delay="0"/>
                                          </p:stCondLst>
                                        </p:cTn>
                                        <p:tgtEl>
                                          <p:spTgt spid="12"/>
                                        </p:tgtEl>
                                        <p:attrNameLst>
                                          <p:attrName>style.visibility</p:attrName>
                                        </p:attrNameLst>
                                      </p:cBhvr>
                                      <p:to>
                                        <p:strVal val="visible"/>
                                      </p:to>
                                    </p:set>
                                    <p:animEffect transition="in" filter="barn(inVertical)">
                                      <p:cBhvr>
                                        <p:cTn id="78" dur="500"/>
                                        <p:tgtEl>
                                          <p:spTgt spid="12"/>
                                        </p:tgtEl>
                                      </p:cBhvr>
                                    </p:animEffect>
                                  </p:childTnLst>
                                </p:cTn>
                              </p:par>
                              <p:par>
                                <p:cTn id="79" presetID="16" presetClass="entr" presetSubtype="21" fill="hold" grpId="0" nodeType="withEffect">
                                  <p:stCondLst>
                                    <p:cond delay="600"/>
                                  </p:stCondLst>
                                  <p:childTnLst>
                                    <p:set>
                                      <p:cBhvr>
                                        <p:cTn id="80" dur="1" fill="hold">
                                          <p:stCondLst>
                                            <p:cond delay="0"/>
                                          </p:stCondLst>
                                        </p:cTn>
                                        <p:tgtEl>
                                          <p:spTgt spid="14"/>
                                        </p:tgtEl>
                                        <p:attrNameLst>
                                          <p:attrName>style.visibility</p:attrName>
                                        </p:attrNameLst>
                                      </p:cBhvr>
                                      <p:to>
                                        <p:strVal val="visible"/>
                                      </p:to>
                                    </p:set>
                                    <p:animEffect transition="in" filter="barn(inVertical)">
                                      <p:cBhvr>
                                        <p:cTn id="81" dur="500"/>
                                        <p:tgtEl>
                                          <p:spTgt spid="14"/>
                                        </p:tgtEl>
                                      </p:cBhvr>
                                    </p:animEffect>
                                  </p:childTnLst>
                                </p:cTn>
                              </p:par>
                              <p:par>
                                <p:cTn id="82" presetID="16" presetClass="entr" presetSubtype="21" fill="hold" grpId="0" nodeType="withEffect">
                                  <p:stCondLst>
                                    <p:cond delay="900"/>
                                  </p:stCondLst>
                                  <p:childTnLst>
                                    <p:set>
                                      <p:cBhvr>
                                        <p:cTn id="83" dur="1" fill="hold">
                                          <p:stCondLst>
                                            <p:cond delay="0"/>
                                          </p:stCondLst>
                                        </p:cTn>
                                        <p:tgtEl>
                                          <p:spTgt spid="10"/>
                                        </p:tgtEl>
                                        <p:attrNameLst>
                                          <p:attrName>style.visibility</p:attrName>
                                        </p:attrNameLst>
                                      </p:cBhvr>
                                      <p:to>
                                        <p:strVal val="visible"/>
                                      </p:to>
                                    </p:set>
                                    <p:animEffect transition="in" filter="barn(inVertical)">
                                      <p:cBhvr>
                                        <p:cTn id="8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6" grpId="0" bldLvl="0" animBg="1"/>
      <p:bldP spid="7" grpId="0"/>
      <p:bldP spid="8" grpId="0"/>
      <p:bldP spid="9" grpId="0"/>
      <p:bldP spid="10" grpId="0"/>
      <p:bldP spid="11" grpId="0"/>
      <p:bldP spid="12" grpId="0"/>
      <p:bldP spid="13" grpId="0"/>
      <p:bldP spid="14" grpId="0"/>
      <p:bldP spid="20" grpId="0" bldLvl="0" animBg="1"/>
      <p:bldP spid="21" grpId="0" bldLvl="0" animBg="1"/>
      <p:bldP spid="22" grpId="0" bldLvl="0" animBg="1"/>
      <p:bldP spid="23" grpId="0" bldLvl="0" animBg="1"/>
      <p:bldP spid="15" grpId="0" bldLvl="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153573" y="2204884"/>
            <a:ext cx="1513798" cy="2594558"/>
            <a:chOff x="2190731" y="1312561"/>
            <a:chExt cx="1294629" cy="2218915"/>
          </a:xfrm>
        </p:grpSpPr>
        <p:grpSp>
          <p:nvGrpSpPr>
            <p:cNvPr id="12" name="Group 8712"/>
            <p:cNvGrpSpPr/>
            <p:nvPr/>
          </p:nvGrpSpPr>
          <p:grpSpPr>
            <a:xfrm>
              <a:off x="2443164" y="1487844"/>
              <a:ext cx="787402" cy="787402"/>
              <a:chOff x="0" y="0"/>
              <a:chExt cx="787400" cy="787400"/>
            </a:xfrm>
          </p:grpSpPr>
          <p:grpSp>
            <p:nvGrpSpPr>
              <p:cNvPr id="17" name="Group 8710"/>
              <p:cNvGrpSpPr/>
              <p:nvPr/>
            </p:nvGrpSpPr>
            <p:grpSpPr>
              <a:xfrm>
                <a:off x="250033" y="274420"/>
                <a:ext cx="306382" cy="236653"/>
                <a:chOff x="0" y="0"/>
                <a:chExt cx="306380" cy="236651"/>
              </a:xfrm>
            </p:grpSpPr>
            <p:sp>
              <p:nvSpPr>
                <p:cNvPr id="19" name="Shape 8707"/>
                <p:cNvSpPr/>
                <p:nvPr/>
              </p:nvSpPr>
              <p:spPr>
                <a:xfrm>
                  <a:off x="29995" y="0"/>
                  <a:ext cx="241034" cy="160816"/>
                </a:xfrm>
                <a:custGeom>
                  <a:avLst/>
                  <a:gdLst/>
                  <a:ahLst/>
                  <a:cxnLst>
                    <a:cxn ang="0">
                      <a:pos x="wd2" y="hd2"/>
                    </a:cxn>
                    <a:cxn ang="5400000">
                      <a:pos x="wd2" y="hd2"/>
                    </a:cxn>
                    <a:cxn ang="10800000">
                      <a:pos x="wd2" y="hd2"/>
                    </a:cxn>
                    <a:cxn ang="16200000">
                      <a:pos x="wd2" y="hd2"/>
                    </a:cxn>
                  </a:cxnLst>
                  <a:rect l="0" t="0" r="r" b="b"/>
                  <a:pathLst>
                    <a:path w="21600" h="21600" extrusionOk="0">
                      <a:moveTo>
                        <a:pt x="21600" y="1905"/>
                      </a:moveTo>
                      <a:cubicBezTo>
                        <a:pt x="21600" y="610"/>
                        <a:pt x="21195" y="0"/>
                        <a:pt x="20336" y="0"/>
                      </a:cubicBezTo>
                      <a:lnTo>
                        <a:pt x="1264" y="0"/>
                      </a:lnTo>
                      <a:cubicBezTo>
                        <a:pt x="405" y="0"/>
                        <a:pt x="0" y="610"/>
                        <a:pt x="0" y="1905"/>
                      </a:cubicBezTo>
                      <a:lnTo>
                        <a:pt x="0" y="21600"/>
                      </a:lnTo>
                      <a:lnTo>
                        <a:pt x="21600" y="21600"/>
                      </a:lnTo>
                      <a:lnTo>
                        <a:pt x="21600" y="1905"/>
                      </a:lnTo>
                      <a:close/>
                      <a:moveTo>
                        <a:pt x="19849" y="18962"/>
                      </a:moveTo>
                      <a:lnTo>
                        <a:pt x="1751" y="18962"/>
                      </a:lnTo>
                      <a:lnTo>
                        <a:pt x="1751" y="2638"/>
                      </a:lnTo>
                      <a:lnTo>
                        <a:pt x="19849" y="2638"/>
                      </a:lnTo>
                      <a:lnTo>
                        <a:pt x="19849" y="18962"/>
                      </a:lnTo>
                      <a:close/>
                    </a:path>
                  </a:pathLst>
                </a:custGeom>
                <a:solidFill>
                  <a:srgbClr val="7997B1"/>
                </a:solidFill>
                <a:ln w="12700" cap="flat">
                  <a:noFill/>
                  <a:miter lim="400000"/>
                </a:ln>
                <a:effectLst/>
              </p:spPr>
              <p:txBody>
                <a:bodyPr wrap="square" lIns="0" tIns="0" rIns="0" bIns="0" numCol="1" anchor="t">
                  <a:noAutofit/>
                </a:bodyPr>
                <a:lstStyle/>
                <a:p>
                  <a:pP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sp>
              <p:nvSpPr>
                <p:cNvPr id="20" name="Shape 8708"/>
                <p:cNvSpPr/>
                <p:nvPr/>
              </p:nvSpPr>
              <p:spPr>
                <a:xfrm>
                  <a:off x="-1" y="176413"/>
                  <a:ext cx="306382" cy="35499"/>
                </a:xfrm>
                <a:custGeom>
                  <a:avLst/>
                  <a:gdLst/>
                  <a:ahLst/>
                  <a:cxnLst>
                    <a:cxn ang="0">
                      <a:pos x="wd2" y="hd2"/>
                    </a:cxn>
                    <a:cxn ang="5400000">
                      <a:pos x="wd2" y="hd2"/>
                    </a:cxn>
                    <a:cxn ang="10800000">
                      <a:pos x="wd2" y="hd2"/>
                    </a:cxn>
                    <a:cxn ang="16200000">
                      <a:pos x="wd2" y="hd2"/>
                    </a:cxn>
                  </a:cxnLst>
                  <a:rect l="0" t="0" r="r" b="b"/>
                  <a:pathLst>
                    <a:path w="21600" h="21600" extrusionOk="0">
                      <a:moveTo>
                        <a:pt x="19302" y="0"/>
                      </a:moveTo>
                      <a:lnTo>
                        <a:pt x="2298" y="0"/>
                      </a:lnTo>
                      <a:lnTo>
                        <a:pt x="0" y="21600"/>
                      </a:lnTo>
                      <a:lnTo>
                        <a:pt x="21600" y="21600"/>
                      </a:lnTo>
                      <a:lnTo>
                        <a:pt x="19302" y="0"/>
                      </a:lnTo>
                      <a:close/>
                      <a:moveTo>
                        <a:pt x="8272" y="14893"/>
                      </a:moveTo>
                      <a:lnTo>
                        <a:pt x="9191" y="7037"/>
                      </a:lnTo>
                      <a:lnTo>
                        <a:pt x="12408" y="7037"/>
                      </a:lnTo>
                      <a:lnTo>
                        <a:pt x="13328" y="14893"/>
                      </a:lnTo>
                      <a:lnTo>
                        <a:pt x="8272" y="14893"/>
                      </a:lnTo>
                      <a:close/>
                    </a:path>
                  </a:pathLst>
                </a:custGeom>
                <a:solidFill>
                  <a:srgbClr val="7997B1"/>
                </a:solidFill>
                <a:ln w="12700" cap="flat">
                  <a:noFill/>
                  <a:miter lim="400000"/>
                </a:ln>
                <a:effectLst/>
              </p:spPr>
              <p:txBody>
                <a:bodyPr wrap="square" lIns="0" tIns="0" rIns="0" bIns="0" numCol="1" anchor="t">
                  <a:noAutofit/>
                </a:bodyPr>
                <a:lstStyle/>
                <a:p>
                  <a:pP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sp>
              <p:nvSpPr>
                <p:cNvPr id="21" name="Shape 8709"/>
                <p:cNvSpPr/>
                <p:nvPr/>
              </p:nvSpPr>
              <p:spPr>
                <a:xfrm>
                  <a:off x="-1" y="223743"/>
                  <a:ext cx="306382" cy="12909"/>
                </a:xfrm>
                <a:custGeom>
                  <a:avLst/>
                  <a:gdLst/>
                  <a:ahLst/>
                  <a:cxnLst>
                    <a:cxn ang="0">
                      <a:pos x="wd2" y="hd2"/>
                    </a:cxn>
                    <a:cxn ang="5400000">
                      <a:pos x="wd2" y="hd2"/>
                    </a:cxn>
                    <a:cxn ang="10800000">
                      <a:pos x="wd2" y="hd2"/>
                    </a:cxn>
                    <a:cxn ang="16200000">
                      <a:pos x="wd2" y="hd2"/>
                    </a:cxn>
                  </a:cxnLst>
                  <a:rect l="0" t="0" r="r" b="b"/>
                  <a:pathLst>
                    <a:path w="21600" h="21600" extrusionOk="0">
                      <a:moveTo>
                        <a:pt x="690" y="21600"/>
                      </a:moveTo>
                      <a:cubicBezTo>
                        <a:pt x="1465" y="21600"/>
                        <a:pt x="20318" y="21600"/>
                        <a:pt x="20911" y="21600"/>
                      </a:cubicBezTo>
                      <a:cubicBezTo>
                        <a:pt x="21552" y="21600"/>
                        <a:pt x="21600" y="0"/>
                        <a:pt x="21600" y="0"/>
                      </a:cubicBezTo>
                      <a:lnTo>
                        <a:pt x="0" y="0"/>
                      </a:lnTo>
                      <a:cubicBezTo>
                        <a:pt x="0" y="0"/>
                        <a:pt x="18" y="21600"/>
                        <a:pt x="690" y="21600"/>
                      </a:cubicBezTo>
                      <a:close/>
                    </a:path>
                  </a:pathLst>
                </a:custGeom>
                <a:solidFill>
                  <a:srgbClr val="7997B1"/>
                </a:solidFill>
                <a:ln w="12700" cap="flat">
                  <a:noFill/>
                  <a:miter lim="400000"/>
                </a:ln>
                <a:effectLst/>
              </p:spPr>
              <p:txBody>
                <a:bodyPr wrap="square" lIns="0" tIns="0" rIns="0" bIns="0" numCol="1" anchor="t">
                  <a:noAutofit/>
                </a:bodyPr>
                <a:lstStyle/>
                <a:p>
                  <a:pP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grpSp>
          <p:sp>
            <p:nvSpPr>
              <p:cNvPr id="18" name="Shape 8711"/>
              <p:cNvSpPr/>
              <p:nvPr/>
            </p:nvSpPr>
            <p:spPr>
              <a:xfrm>
                <a:off x="0" y="0"/>
                <a:ext cx="787401" cy="787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p:spPr>
            <p:style>
              <a:lnRef idx="3">
                <a:schemeClr val="accent1"/>
              </a:lnRef>
              <a:fillRef idx="0">
                <a:schemeClr val="accent1"/>
              </a:fillRef>
              <a:effectRef idx="2">
                <a:schemeClr val="accent1"/>
              </a:effectRef>
              <a:fontRef idx="minor">
                <a:schemeClr val="tx1"/>
              </a:fontRef>
            </p:style>
            <p:txBody>
              <a:bodyPr wrap="square" lIns="0" tIns="0" rIns="0" bIns="0" numCol="1" anchor="ctr">
                <a:noAutofit/>
              </a:bodyPr>
              <a:lstStyle/>
              <a:p>
                <a:pPr algn="ct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grpSp>
        <p:sp>
          <p:nvSpPr>
            <p:cNvPr id="13" name="Shape 8713"/>
            <p:cNvSpPr/>
            <p:nvPr/>
          </p:nvSpPr>
          <p:spPr>
            <a:xfrm>
              <a:off x="2207420" y="2361509"/>
              <a:ext cx="1277940" cy="435537"/>
            </a:xfrm>
            <a:prstGeom prst="rect">
              <a:avLst/>
            </a:prstGeom>
            <a:noFill/>
            <a:ln w="12700" cap="flat">
              <a:noFill/>
              <a:miter lim="400000"/>
            </a:ln>
            <a:effectLst/>
          </p:spPr>
          <p:txBody>
            <a:bodyPr wrap="square" lIns="53458" tIns="53458" rIns="53458" bIns="53458" numCol="1" anchor="t">
              <a:spAutoFit/>
            </a:bodyPr>
            <a:lstStyle>
              <a:lvl1pPr algn="ctr">
                <a:lnSpc>
                  <a:spcPct val="140000"/>
                </a:lnSpc>
                <a:defRPr sz="1200">
                  <a:solidFill>
                    <a:srgbClr val="FFFFFF"/>
                  </a:solidFill>
                  <a:uFill>
                    <a:solidFill>
                      <a:srgbClr val="FFFFFF"/>
                    </a:solidFill>
                  </a:uFill>
                  <a:latin typeface="Roboto Condensed" panose="02000000000000000000"/>
                  <a:ea typeface="Roboto Condensed" panose="02000000000000000000"/>
                  <a:cs typeface="Roboto Condensed" panose="02000000000000000000"/>
                  <a:sym typeface="Roboto Condensed" panose="02000000000000000000"/>
                </a:defRPr>
              </a:lvl1pPr>
            </a:lstStyle>
            <a:p>
              <a:pPr defTabSz="457200">
                <a:defRPr sz="1800">
                  <a:solidFill>
                    <a:srgbClr val="000000"/>
                  </a:solidFill>
                  <a:uFillTx/>
                </a:defRPr>
              </a:pPr>
              <a:r>
                <a:rPr lang="zh-CN" altLang="en-US" sz="1870" kern="0" dirty="0">
                  <a:latin typeface="微软雅黑" panose="020B0503020204020204" pitchFamily="34" charset="-122"/>
                  <a:ea typeface="微软雅黑" panose="020B0503020204020204" pitchFamily="34" charset="-122"/>
                </a:rPr>
                <a:t>宿舍管理</a:t>
              </a:r>
              <a:endParaRPr lang="zh-CN" altLang="en-US" sz="1870" kern="0" dirty="0">
                <a:latin typeface="微软雅黑" panose="020B0503020204020204" pitchFamily="34" charset="-122"/>
                <a:ea typeface="微软雅黑" panose="020B0503020204020204" pitchFamily="34" charset="-122"/>
              </a:endParaRPr>
            </a:p>
          </p:txBody>
        </p:sp>
        <p:sp>
          <p:nvSpPr>
            <p:cNvPr id="14" name="Shape 8714"/>
            <p:cNvSpPr/>
            <p:nvPr/>
          </p:nvSpPr>
          <p:spPr>
            <a:xfrm>
              <a:off x="2190731" y="2975922"/>
              <a:ext cx="1294629" cy="555554"/>
            </a:xfrm>
            <a:prstGeom prst="rect">
              <a:avLst/>
            </a:prstGeom>
            <a:noFill/>
            <a:ln w="12700" cap="flat">
              <a:noFill/>
              <a:miter lim="400000"/>
            </a:ln>
            <a:effectLst/>
          </p:spPr>
          <p:txBody>
            <a:bodyPr wrap="square" lIns="0" tIns="0" rIns="0" bIns="0" numCol="1" anchor="t">
              <a:spAutoFit/>
            </a:bodyPr>
            <a:lstStyle>
              <a:lvl1pPr algn="ctr">
                <a:lnSpc>
                  <a:spcPct val="140000"/>
                </a:lnSpc>
                <a:defRPr sz="800">
                  <a:solidFill>
                    <a:srgbClr val="FFFFFF">
                      <a:alpha val="70000"/>
                    </a:srgbClr>
                  </a:solidFill>
                  <a:uFill>
                    <a:solidFill>
                      <a:srgbClr val="FFFFFF">
                        <a:alpha val="70000"/>
                      </a:srgbClr>
                    </a:solidFill>
                  </a:uFill>
                  <a:latin typeface="Roboto Condensed" panose="02000000000000000000"/>
                  <a:ea typeface="Roboto Condensed" panose="02000000000000000000"/>
                  <a:cs typeface="Roboto Condensed" panose="02000000000000000000"/>
                  <a:sym typeface="Roboto Condensed" panose="02000000000000000000"/>
                </a:defRPr>
              </a:lvl1pPr>
            </a:lstStyle>
            <a:p>
              <a:pPr algn="l" defTabSz="457200">
                <a:lnSpc>
                  <a:spcPct val="100000"/>
                </a:lnSpc>
                <a:defRPr sz="1800">
                  <a:solidFill>
                    <a:srgbClr val="000000"/>
                  </a:solidFill>
                  <a:uFillTx/>
                </a:defRPr>
              </a:pPr>
              <a:r>
                <a:rPr lang="zh-CN" altLang="en-US" sz="1405" kern="0" dirty="0">
                  <a:solidFill>
                    <a:srgbClr val="000000"/>
                  </a:solidFill>
                  <a:uFillTx/>
                  <a:latin typeface="微软雅黑" panose="020B0503020204020204" pitchFamily="34" charset="-122"/>
                  <a:ea typeface="微软雅黑" panose="020B0503020204020204" pitchFamily="34" charset="-122"/>
                  <a:cs typeface="+mn-cs"/>
                </a:rPr>
                <a:t>主要负责入住管理、维修管理、退宿管理</a:t>
              </a:r>
              <a:endParaRPr lang="zh-CN" altLang="en-US" sz="1405" kern="0" dirty="0">
                <a:solidFill>
                  <a:srgbClr val="000000"/>
                </a:solidFill>
                <a:uFillTx/>
                <a:latin typeface="微软雅黑" panose="020B0503020204020204" pitchFamily="34" charset="-122"/>
                <a:ea typeface="微软雅黑" panose="020B0503020204020204" pitchFamily="34" charset="-122"/>
                <a:cs typeface="+mn-cs"/>
              </a:endParaRPr>
            </a:p>
          </p:txBody>
        </p:sp>
        <p:sp>
          <p:nvSpPr>
            <p:cNvPr id="15" name="Shape 8715"/>
            <p:cNvSpPr/>
            <p:nvPr/>
          </p:nvSpPr>
          <p:spPr>
            <a:xfrm>
              <a:off x="2939709" y="1381688"/>
              <a:ext cx="288513" cy="2885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alpha val="21176"/>
              </a:srgbClr>
            </a:solidFill>
            <a:ln w="12700" cap="flat">
              <a:solidFill>
                <a:srgbClr val="7997B1"/>
              </a:solidFill>
              <a:prstDash val="solid"/>
              <a:round/>
            </a:ln>
            <a:effectLst/>
          </p:spPr>
          <p:txBody>
            <a:bodyPr wrap="square" lIns="0" tIns="0" rIns="0" bIns="0" numCol="1" anchor="ctr">
              <a:noAutofit/>
            </a:bodyPr>
            <a:lstStyle/>
            <a:p>
              <a:pPr algn="ct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sp>
          <p:nvSpPr>
            <p:cNvPr id="16" name="Shape 8716"/>
            <p:cNvSpPr/>
            <p:nvPr/>
          </p:nvSpPr>
          <p:spPr>
            <a:xfrm>
              <a:off x="2935701" y="1312561"/>
              <a:ext cx="313914" cy="393178"/>
            </a:xfrm>
            <a:prstGeom prst="rect">
              <a:avLst/>
            </a:prstGeom>
            <a:noFill/>
            <a:ln w="12700" cap="flat">
              <a:noFill/>
              <a:miter lim="400000"/>
            </a:ln>
            <a:effectLst/>
          </p:spPr>
          <p:txBody>
            <a:bodyPr wrap="square" lIns="53458" tIns="53458" rIns="53458" bIns="53458" numCol="1" anchor="t">
              <a:spAutoFit/>
            </a:bodyPr>
            <a:lstStyle>
              <a:lvl1pPr algn="ctr">
                <a:lnSpc>
                  <a:spcPct val="140000"/>
                </a:lnSpc>
                <a:defRPr sz="1000">
                  <a:solidFill>
                    <a:srgbClr val="FFFFFF"/>
                  </a:solidFill>
                  <a:uFill>
                    <a:solidFill>
                      <a:srgbClr val="FFFFFF"/>
                    </a:solidFill>
                  </a:uFill>
                  <a:latin typeface="Roboto Condensed" panose="02000000000000000000"/>
                  <a:ea typeface="Roboto Condensed" panose="02000000000000000000"/>
                  <a:cs typeface="Roboto Condensed" panose="02000000000000000000"/>
                  <a:sym typeface="Roboto Condensed" panose="02000000000000000000"/>
                </a:defRPr>
              </a:lvl1pPr>
            </a:lstStyle>
            <a:p>
              <a:pPr defTabSz="457200">
                <a:defRPr sz="1800">
                  <a:solidFill>
                    <a:srgbClr val="000000"/>
                  </a:solidFill>
                  <a:uFillTx/>
                </a:defRPr>
              </a:pPr>
              <a:r>
                <a:rPr sz="1635" kern="0" dirty="0">
                  <a:latin typeface="微软雅黑" panose="020B0503020204020204" pitchFamily="34" charset="-122"/>
                  <a:ea typeface="微软雅黑" panose="020B0503020204020204" pitchFamily="34" charset="-122"/>
                </a:rPr>
                <a:t>02</a:t>
              </a:r>
              <a:endParaRPr sz="1635" kern="0" dirty="0">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3728695" y="3688534"/>
            <a:ext cx="1513798" cy="2594558"/>
            <a:chOff x="3188850" y="2779277"/>
            <a:chExt cx="1294629" cy="2218915"/>
          </a:xfrm>
        </p:grpSpPr>
        <p:sp>
          <p:nvSpPr>
            <p:cNvPr id="9" name="Shape 8699"/>
            <p:cNvSpPr/>
            <p:nvPr/>
          </p:nvSpPr>
          <p:spPr>
            <a:xfrm>
              <a:off x="3681916" y="3227483"/>
              <a:ext cx="308495" cy="310607"/>
            </a:xfrm>
            <a:custGeom>
              <a:avLst/>
              <a:gdLst/>
              <a:ahLst/>
              <a:cxnLst>
                <a:cxn ang="0">
                  <a:pos x="wd2" y="hd2"/>
                </a:cxn>
                <a:cxn ang="5400000">
                  <a:pos x="wd2" y="hd2"/>
                </a:cxn>
                <a:cxn ang="10800000">
                  <a:pos x="wd2" y="hd2"/>
                </a:cxn>
                <a:cxn ang="16200000">
                  <a:pos x="wd2" y="hd2"/>
                </a:cxn>
              </a:cxnLst>
              <a:rect l="0" t="0" r="r" b="b"/>
              <a:pathLst>
                <a:path w="21600" h="21600" extrusionOk="0">
                  <a:moveTo>
                    <a:pt x="21600" y="3610"/>
                  </a:moveTo>
                  <a:cubicBezTo>
                    <a:pt x="21600" y="1616"/>
                    <a:pt x="19981" y="0"/>
                    <a:pt x="17985" y="0"/>
                  </a:cubicBezTo>
                  <a:cubicBezTo>
                    <a:pt x="15988" y="0"/>
                    <a:pt x="14370" y="1616"/>
                    <a:pt x="14370" y="3610"/>
                  </a:cubicBezTo>
                  <a:cubicBezTo>
                    <a:pt x="14370" y="5294"/>
                    <a:pt x="15526" y="6705"/>
                    <a:pt x="17087" y="7105"/>
                  </a:cubicBezTo>
                  <a:lnTo>
                    <a:pt x="17087" y="9909"/>
                  </a:lnTo>
                  <a:lnTo>
                    <a:pt x="14300" y="9909"/>
                  </a:lnTo>
                  <a:cubicBezTo>
                    <a:pt x="13898" y="8338"/>
                    <a:pt x="12477" y="7175"/>
                    <a:pt x="10780" y="7175"/>
                  </a:cubicBezTo>
                  <a:cubicBezTo>
                    <a:pt x="9082" y="7175"/>
                    <a:pt x="7660" y="8338"/>
                    <a:pt x="7259" y="9909"/>
                  </a:cubicBezTo>
                  <a:lnTo>
                    <a:pt x="2664" y="9909"/>
                  </a:lnTo>
                  <a:lnTo>
                    <a:pt x="2664" y="14548"/>
                  </a:lnTo>
                  <a:cubicBezTo>
                    <a:pt x="1131" y="14957"/>
                    <a:pt x="0" y="16351"/>
                    <a:pt x="0" y="18011"/>
                  </a:cubicBezTo>
                  <a:cubicBezTo>
                    <a:pt x="0" y="19993"/>
                    <a:pt x="1609" y="21600"/>
                    <a:pt x="3593" y="21600"/>
                  </a:cubicBezTo>
                  <a:cubicBezTo>
                    <a:pt x="5577" y="21600"/>
                    <a:pt x="7186" y="19994"/>
                    <a:pt x="7186" y="18011"/>
                  </a:cubicBezTo>
                  <a:cubicBezTo>
                    <a:pt x="7186" y="16331"/>
                    <a:pt x="6028" y="14925"/>
                    <a:pt x="4467" y="14534"/>
                  </a:cubicBezTo>
                  <a:lnTo>
                    <a:pt x="4467" y="11710"/>
                  </a:lnTo>
                  <a:lnTo>
                    <a:pt x="7260" y="11710"/>
                  </a:lnTo>
                  <a:cubicBezTo>
                    <a:pt x="7662" y="13279"/>
                    <a:pt x="9083" y="14441"/>
                    <a:pt x="10780" y="14441"/>
                  </a:cubicBezTo>
                  <a:cubicBezTo>
                    <a:pt x="12476" y="14441"/>
                    <a:pt x="13897" y="13279"/>
                    <a:pt x="14299" y="11710"/>
                  </a:cubicBezTo>
                  <a:lnTo>
                    <a:pt x="18890" y="11710"/>
                  </a:lnTo>
                  <a:lnTo>
                    <a:pt x="18890" y="7103"/>
                  </a:lnTo>
                  <a:cubicBezTo>
                    <a:pt x="20447" y="6701"/>
                    <a:pt x="21600" y="5293"/>
                    <a:pt x="21600" y="3610"/>
                  </a:cubicBezTo>
                  <a:close/>
                  <a:moveTo>
                    <a:pt x="5382" y="18011"/>
                  </a:moveTo>
                  <a:cubicBezTo>
                    <a:pt x="5382" y="18997"/>
                    <a:pt x="4580" y="19800"/>
                    <a:pt x="3592" y="19800"/>
                  </a:cubicBezTo>
                  <a:cubicBezTo>
                    <a:pt x="2605" y="19800"/>
                    <a:pt x="1802" y="18997"/>
                    <a:pt x="1802" y="18011"/>
                  </a:cubicBezTo>
                  <a:cubicBezTo>
                    <a:pt x="1802" y="17025"/>
                    <a:pt x="2605" y="16223"/>
                    <a:pt x="3592" y="16223"/>
                  </a:cubicBezTo>
                  <a:cubicBezTo>
                    <a:pt x="4580" y="16223"/>
                    <a:pt x="5382" y="17025"/>
                    <a:pt x="5382" y="18011"/>
                  </a:cubicBezTo>
                  <a:close/>
                  <a:moveTo>
                    <a:pt x="4467" y="15423"/>
                  </a:moveTo>
                  <a:close/>
                  <a:moveTo>
                    <a:pt x="10779" y="12641"/>
                  </a:moveTo>
                  <a:cubicBezTo>
                    <a:pt x="9768" y="12641"/>
                    <a:pt x="8945" y="11819"/>
                    <a:pt x="8945" y="10809"/>
                  </a:cubicBezTo>
                  <a:cubicBezTo>
                    <a:pt x="8945" y="9798"/>
                    <a:pt x="9768" y="8976"/>
                    <a:pt x="10779" y="8976"/>
                  </a:cubicBezTo>
                  <a:cubicBezTo>
                    <a:pt x="11791" y="8976"/>
                    <a:pt x="12613" y="9798"/>
                    <a:pt x="12613" y="10809"/>
                  </a:cubicBezTo>
                  <a:cubicBezTo>
                    <a:pt x="12614" y="11819"/>
                    <a:pt x="11791" y="12641"/>
                    <a:pt x="10779" y="12641"/>
                  </a:cubicBezTo>
                  <a:close/>
                  <a:moveTo>
                    <a:pt x="17985" y="5421"/>
                  </a:moveTo>
                  <a:cubicBezTo>
                    <a:pt x="16986" y="5421"/>
                    <a:pt x="16173" y="4609"/>
                    <a:pt x="16173" y="3610"/>
                  </a:cubicBezTo>
                  <a:cubicBezTo>
                    <a:pt x="16173" y="2613"/>
                    <a:pt x="16986" y="1800"/>
                    <a:pt x="17985" y="1800"/>
                  </a:cubicBezTo>
                  <a:cubicBezTo>
                    <a:pt x="18984" y="1800"/>
                    <a:pt x="19798" y="2613"/>
                    <a:pt x="19798" y="3610"/>
                  </a:cubicBezTo>
                  <a:cubicBezTo>
                    <a:pt x="19798" y="4609"/>
                    <a:pt x="18984" y="5421"/>
                    <a:pt x="17985" y="5421"/>
                  </a:cubicBezTo>
                  <a:close/>
                </a:path>
              </a:pathLst>
            </a:custGeom>
            <a:solidFill>
              <a:schemeClr val="accent6">
                <a:lumMod val="75000"/>
              </a:schemeClr>
            </a:solidFill>
            <a:ln w="12700" cap="flat">
              <a:noFill/>
              <a:miter lim="400000"/>
            </a:ln>
            <a:effectLst/>
          </p:spPr>
          <p:txBody>
            <a:bodyPr wrap="square" lIns="0" tIns="0" rIns="0" bIns="0" numCol="1" anchor="t">
              <a:noAutofit/>
            </a:bodyPr>
            <a:lstStyle/>
            <a:p>
              <a:pP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chemeClr val="tx2">
                    <a:lumMod val="75000"/>
                  </a:schemeClr>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grpSp>
          <p:nvGrpSpPr>
            <p:cNvPr id="22" name="组合 21"/>
            <p:cNvGrpSpPr/>
            <p:nvPr/>
          </p:nvGrpSpPr>
          <p:grpSpPr>
            <a:xfrm>
              <a:off x="3188850" y="2779277"/>
              <a:ext cx="1294629" cy="2218915"/>
              <a:chOff x="3920444" y="1312561"/>
              <a:chExt cx="1294629" cy="2218915"/>
            </a:xfrm>
          </p:grpSpPr>
          <p:sp>
            <p:nvSpPr>
              <p:cNvPr id="29" name="Shape 8722"/>
              <p:cNvSpPr/>
              <p:nvPr/>
            </p:nvSpPr>
            <p:spPr>
              <a:xfrm>
                <a:off x="4176711" y="1487844"/>
                <a:ext cx="787403" cy="7874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p:spPr>
            <p:style>
              <a:lnRef idx="3">
                <a:schemeClr val="accent6"/>
              </a:lnRef>
              <a:fillRef idx="0">
                <a:schemeClr val="accent6"/>
              </a:fillRef>
              <a:effectRef idx="2">
                <a:schemeClr val="accent6"/>
              </a:effectRef>
              <a:fontRef idx="minor">
                <a:schemeClr val="tx1"/>
              </a:fontRef>
            </p:style>
            <p:txBody>
              <a:bodyPr wrap="square" lIns="0" tIns="0" rIns="0" bIns="0" numCol="1" anchor="ctr">
                <a:noAutofit/>
              </a:bodyPr>
              <a:lstStyle/>
              <a:p>
                <a:pPr algn="ct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sp>
            <p:nvSpPr>
              <p:cNvPr id="24" name="Shape 8724"/>
              <p:cNvSpPr/>
              <p:nvPr/>
            </p:nvSpPr>
            <p:spPr>
              <a:xfrm>
                <a:off x="3928789" y="2361509"/>
                <a:ext cx="1277940" cy="435537"/>
              </a:xfrm>
              <a:prstGeom prst="rect">
                <a:avLst/>
              </a:prstGeom>
              <a:noFill/>
              <a:ln w="12700" cap="flat">
                <a:noFill/>
                <a:miter lim="400000"/>
              </a:ln>
              <a:effectLst/>
            </p:spPr>
            <p:txBody>
              <a:bodyPr wrap="square" lIns="53458" tIns="53458" rIns="53458" bIns="53458" numCol="1" anchor="t">
                <a:spAutoFit/>
              </a:bodyPr>
              <a:lstStyle>
                <a:lvl1pPr algn="ctr">
                  <a:lnSpc>
                    <a:spcPct val="140000"/>
                  </a:lnSpc>
                  <a:defRPr sz="1200">
                    <a:solidFill>
                      <a:srgbClr val="FFFFFF"/>
                    </a:solidFill>
                    <a:uFill>
                      <a:solidFill>
                        <a:srgbClr val="FFFFFF"/>
                      </a:solidFill>
                    </a:uFill>
                    <a:latin typeface="Roboto Condensed" panose="02000000000000000000"/>
                    <a:ea typeface="Roboto Condensed" panose="02000000000000000000"/>
                    <a:cs typeface="Roboto Condensed" panose="02000000000000000000"/>
                    <a:sym typeface="Roboto Condensed" panose="02000000000000000000"/>
                  </a:defRPr>
                </a:lvl1pPr>
              </a:lstStyle>
              <a:p>
                <a:pPr defTabSz="457200">
                  <a:defRPr sz="1800">
                    <a:solidFill>
                      <a:srgbClr val="000000"/>
                    </a:solidFill>
                    <a:uFillTx/>
                  </a:defRPr>
                </a:pPr>
                <a:r>
                  <a:rPr lang="zh-CN" altLang="en-US" sz="1870" kern="0" dirty="0">
                    <a:latin typeface="微软雅黑" panose="020B0503020204020204" pitchFamily="34" charset="-122"/>
                    <a:ea typeface="微软雅黑" panose="020B0503020204020204" pitchFamily="34" charset="-122"/>
                  </a:rPr>
                  <a:t>数据统计</a:t>
                </a:r>
                <a:endParaRPr lang="zh-CN" altLang="en-US" sz="1870" kern="0" dirty="0">
                  <a:latin typeface="微软雅黑" panose="020B0503020204020204" pitchFamily="34" charset="-122"/>
                  <a:ea typeface="微软雅黑" panose="020B0503020204020204" pitchFamily="34" charset="-122"/>
                </a:endParaRPr>
              </a:p>
            </p:txBody>
          </p:sp>
          <p:sp>
            <p:nvSpPr>
              <p:cNvPr id="25" name="Shape 8725"/>
              <p:cNvSpPr/>
              <p:nvPr/>
            </p:nvSpPr>
            <p:spPr>
              <a:xfrm>
                <a:off x="3920444" y="2975922"/>
                <a:ext cx="1294629" cy="555554"/>
              </a:xfrm>
              <a:prstGeom prst="rect">
                <a:avLst/>
              </a:prstGeom>
              <a:noFill/>
              <a:ln w="12700" cap="flat">
                <a:noFill/>
                <a:miter lim="400000"/>
              </a:ln>
              <a:effectLst/>
            </p:spPr>
            <p:txBody>
              <a:bodyPr wrap="square" lIns="0" tIns="0" rIns="0" bIns="0" numCol="1" anchor="t">
                <a:spAutoFit/>
              </a:bodyPr>
              <a:lstStyle>
                <a:lvl1pPr algn="ctr">
                  <a:lnSpc>
                    <a:spcPct val="140000"/>
                  </a:lnSpc>
                  <a:defRPr sz="800">
                    <a:solidFill>
                      <a:srgbClr val="FFFFFF">
                        <a:alpha val="70000"/>
                      </a:srgbClr>
                    </a:solidFill>
                    <a:uFill>
                      <a:solidFill>
                        <a:srgbClr val="FFFFFF">
                          <a:alpha val="70000"/>
                        </a:srgbClr>
                      </a:solidFill>
                    </a:uFill>
                    <a:latin typeface="Roboto Condensed" panose="02000000000000000000"/>
                    <a:ea typeface="Roboto Condensed" panose="02000000000000000000"/>
                    <a:cs typeface="Roboto Condensed" panose="02000000000000000000"/>
                    <a:sym typeface="Roboto Condensed" panose="02000000000000000000"/>
                  </a:defRPr>
                </a:lvl1pPr>
              </a:lstStyle>
              <a:p>
                <a:pPr algn="l" defTabSz="457200">
                  <a:lnSpc>
                    <a:spcPct val="100000"/>
                  </a:lnSpc>
                  <a:defRPr sz="1800">
                    <a:solidFill>
                      <a:srgbClr val="000000"/>
                    </a:solidFill>
                    <a:uFillTx/>
                  </a:defRPr>
                </a:pPr>
                <a:r>
                  <a:rPr lang="zh-CN" altLang="en-US" sz="1405" kern="0" dirty="0">
                    <a:solidFill>
                      <a:srgbClr val="000000"/>
                    </a:solidFill>
                    <a:uFillTx/>
                    <a:latin typeface="微软雅黑" panose="020B0503020204020204" pitchFamily="34" charset="-122"/>
                    <a:ea typeface="微软雅黑" panose="020B0503020204020204" pitchFamily="34" charset="-122"/>
                    <a:cs typeface="+mn-cs"/>
                  </a:rPr>
                  <a:t>主要负责统计宿舍剩余床位以及入住人数</a:t>
                </a:r>
                <a:endParaRPr lang="zh-CN" altLang="en-US" sz="1405" kern="0" dirty="0">
                  <a:solidFill>
                    <a:srgbClr val="000000"/>
                  </a:solidFill>
                  <a:uFillTx/>
                  <a:latin typeface="微软雅黑" panose="020B0503020204020204" pitchFamily="34" charset="-122"/>
                  <a:ea typeface="微软雅黑" panose="020B0503020204020204" pitchFamily="34" charset="-122"/>
                  <a:cs typeface="+mn-cs"/>
                </a:endParaRPr>
              </a:p>
            </p:txBody>
          </p:sp>
          <p:sp>
            <p:nvSpPr>
              <p:cNvPr id="26" name="Shape 8726"/>
              <p:cNvSpPr/>
              <p:nvPr/>
            </p:nvSpPr>
            <p:spPr>
              <a:xfrm>
                <a:off x="4683614" y="1381688"/>
                <a:ext cx="288513" cy="2885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alpha val="21176"/>
                </a:srgbClr>
              </a:solidFill>
              <a:ln w="12700" cap="flat">
                <a:solidFill>
                  <a:srgbClr val="F7AC12"/>
                </a:solidFill>
                <a:prstDash val="solid"/>
                <a:round/>
              </a:ln>
              <a:effectLst/>
            </p:spPr>
            <p:txBody>
              <a:bodyPr wrap="square" lIns="0" tIns="0" rIns="0" bIns="0" numCol="1" anchor="ctr">
                <a:noAutofit/>
              </a:bodyPr>
              <a:lstStyle/>
              <a:p>
                <a:pPr algn="ct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sp>
            <p:nvSpPr>
              <p:cNvPr id="27" name="Shape 8727"/>
              <p:cNvSpPr/>
              <p:nvPr/>
            </p:nvSpPr>
            <p:spPr>
              <a:xfrm>
                <a:off x="4670913" y="1312561"/>
                <a:ext cx="313914" cy="393178"/>
              </a:xfrm>
              <a:prstGeom prst="rect">
                <a:avLst/>
              </a:prstGeom>
              <a:noFill/>
              <a:ln w="12700" cap="flat">
                <a:noFill/>
                <a:miter lim="400000"/>
              </a:ln>
              <a:effectLst/>
            </p:spPr>
            <p:txBody>
              <a:bodyPr wrap="square" lIns="53458" tIns="53458" rIns="53458" bIns="53458" numCol="1" anchor="t">
                <a:spAutoFit/>
              </a:bodyPr>
              <a:lstStyle>
                <a:lvl1pPr algn="ctr">
                  <a:lnSpc>
                    <a:spcPct val="140000"/>
                  </a:lnSpc>
                  <a:defRPr sz="1000">
                    <a:solidFill>
                      <a:srgbClr val="FFFFFF"/>
                    </a:solidFill>
                    <a:uFill>
                      <a:solidFill>
                        <a:srgbClr val="FFFFFF"/>
                      </a:solidFill>
                    </a:uFill>
                    <a:latin typeface="Roboto Condensed" panose="02000000000000000000"/>
                    <a:ea typeface="Roboto Condensed" panose="02000000000000000000"/>
                    <a:cs typeface="Roboto Condensed" panose="02000000000000000000"/>
                    <a:sym typeface="Roboto Condensed" panose="02000000000000000000"/>
                  </a:defRPr>
                </a:lvl1pPr>
              </a:lstStyle>
              <a:p>
                <a:pPr defTabSz="457200">
                  <a:defRPr sz="1800">
                    <a:solidFill>
                      <a:srgbClr val="000000"/>
                    </a:solidFill>
                    <a:uFillTx/>
                  </a:defRPr>
                </a:pPr>
                <a:r>
                  <a:rPr sz="1635" kern="0" dirty="0">
                    <a:latin typeface="微软雅黑" panose="020B0503020204020204" pitchFamily="34" charset="-122"/>
                    <a:ea typeface="微软雅黑" panose="020B0503020204020204" pitchFamily="34" charset="-122"/>
                  </a:rPr>
                  <a:t>03</a:t>
                </a:r>
                <a:endParaRPr sz="1635" kern="0" dirty="0">
                  <a:latin typeface="微软雅黑" panose="020B0503020204020204" pitchFamily="34" charset="-122"/>
                  <a:ea typeface="微软雅黑" panose="020B0503020204020204" pitchFamily="34" charset="-122"/>
                </a:endParaRPr>
              </a:p>
            </p:txBody>
          </p:sp>
        </p:grpSp>
      </p:grpSp>
      <p:grpSp>
        <p:nvGrpSpPr>
          <p:cNvPr id="33" name="组合 32"/>
          <p:cNvGrpSpPr/>
          <p:nvPr/>
        </p:nvGrpSpPr>
        <p:grpSpPr>
          <a:xfrm>
            <a:off x="5350868" y="3688534"/>
            <a:ext cx="1513798" cy="2594558"/>
            <a:chOff x="5675021" y="1312561"/>
            <a:chExt cx="1294629" cy="2218915"/>
          </a:xfrm>
        </p:grpSpPr>
        <p:grpSp>
          <p:nvGrpSpPr>
            <p:cNvPr id="34" name="Group 8733"/>
            <p:cNvGrpSpPr/>
            <p:nvPr/>
          </p:nvGrpSpPr>
          <p:grpSpPr>
            <a:xfrm>
              <a:off x="5910263" y="1487844"/>
              <a:ext cx="787402" cy="787402"/>
              <a:chOff x="0" y="0"/>
              <a:chExt cx="787400" cy="787400"/>
            </a:xfrm>
          </p:grpSpPr>
          <p:grpSp>
            <p:nvGrpSpPr>
              <p:cNvPr id="39" name="Group 8731"/>
              <p:cNvGrpSpPr/>
              <p:nvPr/>
            </p:nvGrpSpPr>
            <p:grpSpPr>
              <a:xfrm>
                <a:off x="232046" y="230100"/>
                <a:ext cx="310611" cy="308495"/>
                <a:chOff x="0" y="0"/>
                <a:chExt cx="310610" cy="308493"/>
              </a:xfrm>
            </p:grpSpPr>
            <p:sp>
              <p:nvSpPr>
                <p:cNvPr id="41" name="Shape 8729"/>
                <p:cNvSpPr/>
                <p:nvPr/>
              </p:nvSpPr>
              <p:spPr>
                <a:xfrm>
                  <a:off x="-1" y="198124"/>
                  <a:ext cx="109627" cy="110370"/>
                </a:xfrm>
                <a:custGeom>
                  <a:avLst/>
                  <a:gdLst/>
                  <a:ahLst/>
                  <a:cxnLst>
                    <a:cxn ang="0">
                      <a:pos x="wd2" y="hd2"/>
                    </a:cxn>
                    <a:cxn ang="5400000">
                      <a:pos x="wd2" y="hd2"/>
                    </a:cxn>
                    <a:cxn ang="10800000">
                      <a:pos x="wd2" y="hd2"/>
                    </a:cxn>
                    <a:cxn ang="16200000">
                      <a:pos x="wd2" y="hd2"/>
                    </a:cxn>
                  </a:cxnLst>
                  <a:rect l="0" t="0" r="r" b="b"/>
                  <a:pathLst>
                    <a:path w="21600" h="21600" extrusionOk="0">
                      <a:moveTo>
                        <a:pt x="3093" y="8514"/>
                      </a:moveTo>
                      <a:cubicBezTo>
                        <a:pt x="4628" y="10540"/>
                        <a:pt x="3309" y="14706"/>
                        <a:pt x="0" y="18328"/>
                      </a:cubicBezTo>
                      <a:lnTo>
                        <a:pt x="3281" y="21600"/>
                      </a:lnTo>
                      <a:cubicBezTo>
                        <a:pt x="6860" y="18344"/>
                        <a:pt x="10975" y="17015"/>
                        <a:pt x="13037" y="18447"/>
                      </a:cubicBezTo>
                      <a:lnTo>
                        <a:pt x="21600" y="6893"/>
                      </a:lnTo>
                      <a:lnTo>
                        <a:pt x="14691" y="0"/>
                      </a:lnTo>
                      <a:lnTo>
                        <a:pt x="3093" y="8514"/>
                      </a:lnTo>
                      <a:close/>
                      <a:moveTo>
                        <a:pt x="9876" y="14477"/>
                      </a:moveTo>
                      <a:cubicBezTo>
                        <a:pt x="9122" y="15231"/>
                        <a:pt x="7895" y="15231"/>
                        <a:pt x="7140" y="14477"/>
                      </a:cubicBezTo>
                      <a:cubicBezTo>
                        <a:pt x="6386" y="13724"/>
                        <a:pt x="6386" y="12502"/>
                        <a:pt x="7140" y="11749"/>
                      </a:cubicBezTo>
                      <a:cubicBezTo>
                        <a:pt x="7895" y="10995"/>
                        <a:pt x="9122" y="10995"/>
                        <a:pt x="9876" y="11750"/>
                      </a:cubicBezTo>
                      <a:cubicBezTo>
                        <a:pt x="10630" y="12502"/>
                        <a:pt x="10630" y="13724"/>
                        <a:pt x="9876" y="14477"/>
                      </a:cubicBezTo>
                      <a:close/>
                    </a:path>
                  </a:pathLst>
                </a:custGeom>
                <a:solidFill>
                  <a:srgbClr val="A5C067"/>
                </a:solidFill>
                <a:ln w="12700" cap="flat">
                  <a:noFill/>
                  <a:miter lim="400000"/>
                </a:ln>
                <a:effectLst/>
              </p:spPr>
              <p:txBody>
                <a:bodyPr wrap="square" lIns="0" tIns="0" rIns="0" bIns="0" numCol="1" anchor="t">
                  <a:noAutofit/>
                </a:bodyPr>
                <a:lstStyle/>
                <a:p>
                  <a:pP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sp>
              <p:nvSpPr>
                <p:cNvPr id="42" name="Shape 8730"/>
                <p:cNvSpPr/>
                <p:nvPr/>
              </p:nvSpPr>
              <p:spPr>
                <a:xfrm>
                  <a:off x="77382" y="-1"/>
                  <a:ext cx="233229" cy="233659"/>
                </a:xfrm>
                <a:custGeom>
                  <a:avLst/>
                  <a:gdLst/>
                  <a:ahLst/>
                  <a:cxnLst>
                    <a:cxn ang="0">
                      <a:pos x="wd2" y="hd2"/>
                    </a:cxn>
                    <a:cxn ang="5400000">
                      <a:pos x="wd2" y="hd2"/>
                    </a:cxn>
                    <a:cxn ang="10800000">
                      <a:pos x="wd2" y="hd2"/>
                    </a:cxn>
                    <a:cxn ang="16200000">
                      <a:pos x="wd2" y="hd2"/>
                    </a:cxn>
                  </a:cxnLst>
                  <a:rect l="0" t="0" r="r" b="b"/>
                  <a:pathLst>
                    <a:path w="21339" h="21340" extrusionOk="0">
                      <a:moveTo>
                        <a:pt x="20558" y="780"/>
                      </a:moveTo>
                      <a:cubicBezTo>
                        <a:pt x="19516" y="-260"/>
                        <a:pt x="17828" y="-260"/>
                        <a:pt x="16786" y="780"/>
                      </a:cubicBezTo>
                      <a:lnTo>
                        <a:pt x="5149" y="12398"/>
                      </a:lnTo>
                      <a:lnTo>
                        <a:pt x="4701" y="11951"/>
                      </a:lnTo>
                      <a:lnTo>
                        <a:pt x="0" y="16646"/>
                      </a:lnTo>
                      <a:lnTo>
                        <a:pt x="4701" y="21340"/>
                      </a:lnTo>
                      <a:lnTo>
                        <a:pt x="9403" y="16645"/>
                      </a:lnTo>
                      <a:lnTo>
                        <a:pt x="8921" y="16164"/>
                      </a:lnTo>
                      <a:lnTo>
                        <a:pt x="20557" y="4546"/>
                      </a:lnTo>
                      <a:cubicBezTo>
                        <a:pt x="21600" y="3506"/>
                        <a:pt x="21600" y="1820"/>
                        <a:pt x="20558" y="780"/>
                      </a:cubicBezTo>
                      <a:close/>
                    </a:path>
                  </a:pathLst>
                </a:custGeom>
                <a:solidFill>
                  <a:srgbClr val="A5C067"/>
                </a:solidFill>
                <a:ln w="12700" cap="flat">
                  <a:noFill/>
                  <a:miter lim="400000"/>
                </a:ln>
                <a:effectLst/>
              </p:spPr>
              <p:txBody>
                <a:bodyPr wrap="square" lIns="0" tIns="0" rIns="0" bIns="0" numCol="1" anchor="t">
                  <a:noAutofit/>
                </a:bodyPr>
                <a:lstStyle/>
                <a:p>
                  <a:pP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grpSp>
          <p:sp>
            <p:nvSpPr>
              <p:cNvPr id="40" name="Shape 8732"/>
              <p:cNvSpPr/>
              <p:nvPr/>
            </p:nvSpPr>
            <p:spPr>
              <a:xfrm>
                <a:off x="0" y="0"/>
                <a:ext cx="787401" cy="787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p:spPr>
            <p:style>
              <a:lnRef idx="3">
                <a:schemeClr val="accent3"/>
              </a:lnRef>
              <a:fillRef idx="0">
                <a:schemeClr val="accent3"/>
              </a:fillRef>
              <a:effectRef idx="2">
                <a:schemeClr val="accent3"/>
              </a:effectRef>
              <a:fontRef idx="minor">
                <a:schemeClr val="tx1"/>
              </a:fontRef>
            </p:style>
            <p:txBody>
              <a:bodyPr wrap="square" lIns="0" tIns="0" rIns="0" bIns="0" numCol="1" anchor="ctr">
                <a:noAutofit/>
              </a:bodyPr>
              <a:lstStyle/>
              <a:p>
                <a:pPr algn="ct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grpSp>
        <p:sp>
          <p:nvSpPr>
            <p:cNvPr id="35" name="Shape 8734"/>
            <p:cNvSpPr/>
            <p:nvPr/>
          </p:nvSpPr>
          <p:spPr>
            <a:xfrm>
              <a:off x="5691710" y="2361509"/>
              <a:ext cx="1277940" cy="435537"/>
            </a:xfrm>
            <a:prstGeom prst="rect">
              <a:avLst/>
            </a:prstGeom>
            <a:noFill/>
            <a:ln w="12700" cap="flat">
              <a:noFill/>
              <a:miter lim="400000"/>
            </a:ln>
            <a:effectLst/>
          </p:spPr>
          <p:txBody>
            <a:bodyPr wrap="square" lIns="53458" tIns="53458" rIns="53458" bIns="53458" numCol="1" anchor="t">
              <a:spAutoFit/>
            </a:bodyPr>
            <a:lstStyle>
              <a:lvl1pPr algn="ctr">
                <a:lnSpc>
                  <a:spcPct val="140000"/>
                </a:lnSpc>
                <a:defRPr sz="1200">
                  <a:solidFill>
                    <a:srgbClr val="FFFFFF"/>
                  </a:solidFill>
                  <a:uFill>
                    <a:solidFill>
                      <a:srgbClr val="FFFFFF"/>
                    </a:solidFill>
                  </a:uFill>
                  <a:latin typeface="Roboto Condensed" panose="02000000000000000000"/>
                  <a:ea typeface="Roboto Condensed" panose="02000000000000000000"/>
                  <a:cs typeface="Roboto Condensed" panose="02000000000000000000"/>
                  <a:sym typeface="Roboto Condensed" panose="02000000000000000000"/>
                </a:defRPr>
              </a:lvl1pPr>
            </a:lstStyle>
            <a:p>
              <a:pPr defTabSz="457200">
                <a:defRPr sz="1800">
                  <a:solidFill>
                    <a:srgbClr val="000000"/>
                  </a:solidFill>
                  <a:uFillTx/>
                </a:defRPr>
              </a:pPr>
              <a:r>
                <a:rPr lang="zh-CN" altLang="en-US" sz="1870" kern="0" dirty="0">
                  <a:latin typeface="微软雅黑" panose="020B0503020204020204" pitchFamily="34" charset="-122"/>
                  <a:ea typeface="微软雅黑" panose="020B0503020204020204" pitchFamily="34" charset="-122"/>
                </a:rPr>
                <a:t>奖惩管理</a:t>
              </a:r>
              <a:endParaRPr lang="zh-CN" altLang="en-US" sz="1870" kern="0" dirty="0">
                <a:latin typeface="微软雅黑" panose="020B0503020204020204" pitchFamily="34" charset="-122"/>
                <a:ea typeface="微软雅黑" panose="020B0503020204020204" pitchFamily="34" charset="-122"/>
              </a:endParaRPr>
            </a:p>
          </p:txBody>
        </p:sp>
        <p:sp>
          <p:nvSpPr>
            <p:cNvPr id="36" name="Shape 8735"/>
            <p:cNvSpPr/>
            <p:nvPr/>
          </p:nvSpPr>
          <p:spPr>
            <a:xfrm>
              <a:off x="5675021" y="2975922"/>
              <a:ext cx="1294629" cy="555554"/>
            </a:xfrm>
            <a:prstGeom prst="rect">
              <a:avLst/>
            </a:prstGeom>
            <a:noFill/>
            <a:ln w="12700" cap="flat">
              <a:noFill/>
              <a:miter lim="400000"/>
            </a:ln>
            <a:effectLst/>
          </p:spPr>
          <p:txBody>
            <a:bodyPr wrap="square" lIns="0" tIns="0" rIns="0" bIns="0" numCol="1" anchor="t">
              <a:spAutoFit/>
            </a:bodyPr>
            <a:lstStyle>
              <a:lvl1pPr algn="ctr">
                <a:lnSpc>
                  <a:spcPct val="140000"/>
                </a:lnSpc>
                <a:defRPr sz="800">
                  <a:solidFill>
                    <a:srgbClr val="FFFFFF">
                      <a:alpha val="70000"/>
                    </a:srgbClr>
                  </a:solidFill>
                  <a:uFill>
                    <a:solidFill>
                      <a:srgbClr val="FFFFFF">
                        <a:alpha val="70000"/>
                      </a:srgbClr>
                    </a:solidFill>
                  </a:uFill>
                  <a:latin typeface="Roboto Condensed" panose="02000000000000000000"/>
                  <a:ea typeface="Roboto Condensed" panose="02000000000000000000"/>
                  <a:cs typeface="Roboto Condensed" panose="02000000000000000000"/>
                  <a:sym typeface="Roboto Condensed" panose="02000000000000000000"/>
                </a:defRPr>
              </a:lvl1pPr>
            </a:lstStyle>
            <a:p>
              <a:pPr algn="l" defTabSz="457200">
                <a:lnSpc>
                  <a:spcPct val="100000"/>
                </a:lnSpc>
                <a:defRPr sz="1800">
                  <a:solidFill>
                    <a:srgbClr val="000000"/>
                  </a:solidFill>
                  <a:uFillTx/>
                </a:defRPr>
              </a:pPr>
              <a:r>
                <a:rPr lang="zh-CN" altLang="en-US" sz="1405" kern="0" dirty="0">
                  <a:solidFill>
                    <a:srgbClr val="000000"/>
                  </a:solidFill>
                  <a:uFillTx/>
                  <a:latin typeface="微软雅黑" panose="020B0503020204020204" pitchFamily="34" charset="-122"/>
                  <a:ea typeface="微软雅黑" panose="020B0503020204020204" pitchFamily="34" charset="-122"/>
                  <a:cs typeface="+mn-cs"/>
                </a:rPr>
                <a:t>主要用来记录学生的违纪情况和奖励情况</a:t>
              </a:r>
              <a:endParaRPr lang="zh-CN" altLang="en-US" sz="1405" kern="0" dirty="0">
                <a:solidFill>
                  <a:srgbClr val="000000"/>
                </a:solidFill>
                <a:uFillTx/>
                <a:latin typeface="微软雅黑" panose="020B0503020204020204" pitchFamily="34" charset="-122"/>
                <a:ea typeface="微软雅黑" panose="020B0503020204020204" pitchFamily="34" charset="-122"/>
                <a:cs typeface="+mn-cs"/>
              </a:endParaRPr>
            </a:p>
          </p:txBody>
        </p:sp>
        <p:sp>
          <p:nvSpPr>
            <p:cNvPr id="37" name="Shape 8736"/>
            <p:cNvSpPr/>
            <p:nvPr/>
          </p:nvSpPr>
          <p:spPr>
            <a:xfrm>
              <a:off x="6427523" y="1381688"/>
              <a:ext cx="288513" cy="2885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alpha val="21176"/>
              </a:srgbClr>
            </a:solidFill>
            <a:ln w="12700" cap="flat">
              <a:solidFill>
                <a:srgbClr val="A5C067"/>
              </a:solidFill>
              <a:prstDash val="solid"/>
              <a:round/>
            </a:ln>
            <a:effectLst/>
          </p:spPr>
          <p:txBody>
            <a:bodyPr wrap="square" lIns="0" tIns="0" rIns="0" bIns="0" numCol="1" anchor="ctr">
              <a:noAutofit/>
            </a:bodyPr>
            <a:lstStyle/>
            <a:p>
              <a:pPr algn="ct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sp>
          <p:nvSpPr>
            <p:cNvPr id="38" name="Shape 8737"/>
            <p:cNvSpPr/>
            <p:nvPr/>
          </p:nvSpPr>
          <p:spPr>
            <a:xfrm>
              <a:off x="6421173" y="1312561"/>
              <a:ext cx="313914" cy="393178"/>
            </a:xfrm>
            <a:prstGeom prst="rect">
              <a:avLst/>
            </a:prstGeom>
            <a:noFill/>
            <a:ln w="12700" cap="flat">
              <a:noFill/>
              <a:miter lim="400000"/>
            </a:ln>
            <a:effectLst/>
          </p:spPr>
          <p:txBody>
            <a:bodyPr wrap="square" lIns="53458" tIns="53458" rIns="53458" bIns="53458" numCol="1" anchor="t">
              <a:spAutoFit/>
            </a:bodyPr>
            <a:lstStyle>
              <a:lvl1pPr algn="ctr">
                <a:lnSpc>
                  <a:spcPct val="140000"/>
                </a:lnSpc>
                <a:defRPr sz="1000">
                  <a:solidFill>
                    <a:srgbClr val="FFFFFF"/>
                  </a:solidFill>
                  <a:uFill>
                    <a:solidFill>
                      <a:srgbClr val="FFFFFF"/>
                    </a:solidFill>
                  </a:uFill>
                  <a:latin typeface="Roboto Condensed" panose="02000000000000000000"/>
                  <a:ea typeface="Roboto Condensed" panose="02000000000000000000"/>
                  <a:cs typeface="Roboto Condensed" panose="02000000000000000000"/>
                  <a:sym typeface="Roboto Condensed" panose="02000000000000000000"/>
                </a:defRPr>
              </a:lvl1pPr>
            </a:lstStyle>
            <a:p>
              <a:pPr defTabSz="457200">
                <a:defRPr sz="1800">
                  <a:solidFill>
                    <a:srgbClr val="000000"/>
                  </a:solidFill>
                  <a:uFillTx/>
                </a:defRPr>
              </a:pPr>
              <a:r>
                <a:rPr sz="1635" kern="0" dirty="0">
                  <a:latin typeface="微软雅黑" panose="020B0503020204020204" pitchFamily="34" charset="-122"/>
                  <a:ea typeface="微软雅黑" panose="020B0503020204020204" pitchFamily="34" charset="-122"/>
                </a:rPr>
                <a:t>04</a:t>
              </a:r>
              <a:endParaRPr sz="1635" kern="0" dirty="0">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6906597" y="2089177"/>
            <a:ext cx="1513798" cy="2378024"/>
            <a:chOff x="7392173" y="1312561"/>
            <a:chExt cx="1294629" cy="2033731"/>
          </a:xfrm>
        </p:grpSpPr>
        <p:grpSp>
          <p:nvGrpSpPr>
            <p:cNvPr id="44" name="Group 8743"/>
            <p:cNvGrpSpPr/>
            <p:nvPr/>
          </p:nvGrpSpPr>
          <p:grpSpPr>
            <a:xfrm>
              <a:off x="7643813" y="1487844"/>
              <a:ext cx="787402" cy="787402"/>
              <a:chOff x="0" y="0"/>
              <a:chExt cx="787400" cy="787400"/>
            </a:xfrm>
          </p:grpSpPr>
          <p:grpSp>
            <p:nvGrpSpPr>
              <p:cNvPr id="49" name="Group 8741"/>
              <p:cNvGrpSpPr/>
              <p:nvPr/>
            </p:nvGrpSpPr>
            <p:grpSpPr>
              <a:xfrm>
                <a:off x="267720" y="205812"/>
                <a:ext cx="259897" cy="308493"/>
                <a:chOff x="0" y="0"/>
                <a:chExt cx="259895" cy="308492"/>
              </a:xfrm>
            </p:grpSpPr>
            <p:sp>
              <p:nvSpPr>
                <p:cNvPr id="51" name="Shape 8739"/>
                <p:cNvSpPr/>
                <p:nvPr/>
              </p:nvSpPr>
              <p:spPr>
                <a:xfrm>
                  <a:off x="0" y="0"/>
                  <a:ext cx="259896" cy="308493"/>
                </a:xfrm>
                <a:custGeom>
                  <a:avLst/>
                  <a:gdLst/>
                  <a:ahLst/>
                  <a:cxnLst>
                    <a:cxn ang="0">
                      <a:pos x="wd2" y="hd2"/>
                    </a:cxn>
                    <a:cxn ang="5400000">
                      <a:pos x="wd2" y="hd2"/>
                    </a:cxn>
                    <a:cxn ang="10800000">
                      <a:pos x="wd2" y="hd2"/>
                    </a:cxn>
                    <a:cxn ang="16200000">
                      <a:pos x="wd2" y="hd2"/>
                    </a:cxn>
                  </a:cxnLst>
                  <a:rect l="0" t="0" r="r" b="b"/>
                  <a:pathLst>
                    <a:path w="21600" h="21600" extrusionOk="0">
                      <a:moveTo>
                        <a:pt x="21600" y="2218"/>
                      </a:moveTo>
                      <a:lnTo>
                        <a:pt x="11590" y="2218"/>
                      </a:lnTo>
                      <a:lnTo>
                        <a:pt x="11590" y="756"/>
                      </a:lnTo>
                      <a:cubicBezTo>
                        <a:pt x="11590" y="339"/>
                        <a:pt x="11187" y="0"/>
                        <a:pt x="10690" y="0"/>
                      </a:cubicBezTo>
                      <a:cubicBezTo>
                        <a:pt x="10192" y="0"/>
                        <a:pt x="9789" y="339"/>
                        <a:pt x="9789" y="756"/>
                      </a:cubicBezTo>
                      <a:lnTo>
                        <a:pt x="9789" y="2218"/>
                      </a:lnTo>
                      <a:lnTo>
                        <a:pt x="0" y="2218"/>
                      </a:lnTo>
                      <a:lnTo>
                        <a:pt x="0" y="14675"/>
                      </a:lnTo>
                      <a:lnTo>
                        <a:pt x="6717" y="14675"/>
                      </a:lnTo>
                      <a:lnTo>
                        <a:pt x="4086" y="20400"/>
                      </a:lnTo>
                      <a:cubicBezTo>
                        <a:pt x="3877" y="20855"/>
                        <a:pt x="4146" y="21365"/>
                        <a:pt x="4688" y="21541"/>
                      </a:cubicBezTo>
                      <a:cubicBezTo>
                        <a:pt x="4812" y="21581"/>
                        <a:pt x="4940" y="21600"/>
                        <a:pt x="5066" y="21600"/>
                      </a:cubicBezTo>
                      <a:cubicBezTo>
                        <a:pt x="5488" y="21600"/>
                        <a:pt x="5886" y="21385"/>
                        <a:pt x="6047" y="21035"/>
                      </a:cubicBezTo>
                      <a:lnTo>
                        <a:pt x="8970" y="14675"/>
                      </a:lnTo>
                      <a:lnTo>
                        <a:pt x="12408" y="14675"/>
                      </a:lnTo>
                      <a:lnTo>
                        <a:pt x="15333" y="21035"/>
                      </a:lnTo>
                      <a:cubicBezTo>
                        <a:pt x="15494" y="21385"/>
                        <a:pt x="15892" y="21599"/>
                        <a:pt x="16314" y="21599"/>
                      </a:cubicBezTo>
                      <a:cubicBezTo>
                        <a:pt x="16440" y="21599"/>
                        <a:pt x="16568" y="21581"/>
                        <a:pt x="16692" y="21540"/>
                      </a:cubicBezTo>
                      <a:cubicBezTo>
                        <a:pt x="17234" y="21365"/>
                        <a:pt x="17503" y="20854"/>
                        <a:pt x="17294" y="20400"/>
                      </a:cubicBezTo>
                      <a:lnTo>
                        <a:pt x="14662" y="14675"/>
                      </a:lnTo>
                      <a:lnTo>
                        <a:pt x="21600" y="14675"/>
                      </a:lnTo>
                      <a:lnTo>
                        <a:pt x="21600" y="2218"/>
                      </a:lnTo>
                      <a:close/>
                      <a:moveTo>
                        <a:pt x="19498" y="12911"/>
                      </a:moveTo>
                      <a:lnTo>
                        <a:pt x="2102" y="12911"/>
                      </a:lnTo>
                      <a:lnTo>
                        <a:pt x="2102" y="3982"/>
                      </a:lnTo>
                      <a:lnTo>
                        <a:pt x="19498" y="3982"/>
                      </a:lnTo>
                      <a:lnTo>
                        <a:pt x="19498" y="12911"/>
                      </a:lnTo>
                      <a:close/>
                    </a:path>
                  </a:pathLst>
                </a:custGeom>
                <a:solidFill>
                  <a:srgbClr val="F7AC12"/>
                </a:solidFill>
                <a:ln w="12700" cap="flat">
                  <a:noFill/>
                  <a:miter lim="400000"/>
                </a:ln>
                <a:effectLst/>
              </p:spPr>
              <p:txBody>
                <a:bodyPr wrap="square" lIns="0" tIns="0" rIns="0" bIns="0" numCol="1" anchor="t">
                  <a:noAutofit/>
                </a:bodyPr>
                <a:lstStyle/>
                <a:p>
                  <a:pP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sp>
              <p:nvSpPr>
                <p:cNvPr id="52" name="Shape 8740"/>
                <p:cNvSpPr/>
                <p:nvPr/>
              </p:nvSpPr>
              <p:spPr>
                <a:xfrm>
                  <a:off x="43046" y="72838"/>
                  <a:ext cx="171112" cy="88372"/>
                </a:xfrm>
                <a:custGeom>
                  <a:avLst/>
                  <a:gdLst/>
                  <a:ahLst/>
                  <a:cxnLst>
                    <a:cxn ang="0">
                      <a:pos x="wd2" y="hd2"/>
                    </a:cxn>
                    <a:cxn ang="5400000">
                      <a:pos x="wd2" y="hd2"/>
                    </a:cxn>
                    <a:cxn ang="10800000">
                      <a:pos x="wd2" y="hd2"/>
                    </a:cxn>
                    <a:cxn ang="16200000">
                      <a:pos x="wd2" y="hd2"/>
                    </a:cxn>
                  </a:cxnLst>
                  <a:rect l="0" t="0" r="r" b="b"/>
                  <a:pathLst>
                    <a:path w="21600" h="21600" extrusionOk="0">
                      <a:moveTo>
                        <a:pt x="1160" y="21600"/>
                      </a:moveTo>
                      <a:lnTo>
                        <a:pt x="8499" y="12117"/>
                      </a:lnTo>
                      <a:lnTo>
                        <a:pt x="10271" y="17202"/>
                      </a:lnTo>
                      <a:lnTo>
                        <a:pt x="18215" y="6937"/>
                      </a:lnTo>
                      <a:lnTo>
                        <a:pt x="19235" y="9860"/>
                      </a:lnTo>
                      <a:lnTo>
                        <a:pt x="21600" y="0"/>
                      </a:lnTo>
                      <a:lnTo>
                        <a:pt x="15960" y="464"/>
                      </a:lnTo>
                      <a:lnTo>
                        <a:pt x="17056" y="3610"/>
                      </a:lnTo>
                      <a:lnTo>
                        <a:pt x="10840" y="11641"/>
                      </a:lnTo>
                      <a:lnTo>
                        <a:pt x="9067" y="6556"/>
                      </a:lnTo>
                      <a:lnTo>
                        <a:pt x="0" y="18276"/>
                      </a:lnTo>
                      <a:lnTo>
                        <a:pt x="1160" y="21600"/>
                      </a:lnTo>
                      <a:close/>
                    </a:path>
                  </a:pathLst>
                </a:custGeom>
                <a:solidFill>
                  <a:srgbClr val="F7AC12"/>
                </a:solidFill>
                <a:ln w="12700" cap="flat">
                  <a:noFill/>
                  <a:miter lim="400000"/>
                </a:ln>
                <a:effectLst/>
              </p:spPr>
              <p:txBody>
                <a:bodyPr wrap="square" lIns="0" tIns="0" rIns="0" bIns="0" numCol="1" anchor="t">
                  <a:noAutofit/>
                </a:bodyPr>
                <a:lstStyle/>
                <a:p>
                  <a:pP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grpSp>
          <p:sp>
            <p:nvSpPr>
              <p:cNvPr id="50" name="Shape 8742"/>
              <p:cNvSpPr/>
              <p:nvPr/>
            </p:nvSpPr>
            <p:spPr>
              <a:xfrm>
                <a:off x="0" y="0"/>
                <a:ext cx="787401" cy="787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p:spPr>
            <p:style>
              <a:lnRef idx="3">
                <a:schemeClr val="accent5"/>
              </a:lnRef>
              <a:fillRef idx="0">
                <a:schemeClr val="accent5"/>
              </a:fillRef>
              <a:effectRef idx="2">
                <a:schemeClr val="accent5"/>
              </a:effectRef>
              <a:fontRef idx="minor">
                <a:schemeClr val="tx1"/>
              </a:fontRef>
            </p:style>
            <p:txBody>
              <a:bodyPr wrap="square" lIns="0" tIns="0" rIns="0" bIns="0" numCol="1" anchor="ctr">
                <a:noAutofit/>
              </a:bodyPr>
              <a:lstStyle/>
              <a:p>
                <a:pPr algn="ct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grpSp>
        <p:sp>
          <p:nvSpPr>
            <p:cNvPr id="45" name="Shape 8744"/>
            <p:cNvSpPr/>
            <p:nvPr/>
          </p:nvSpPr>
          <p:spPr>
            <a:xfrm>
              <a:off x="7408862" y="2361509"/>
              <a:ext cx="1277940" cy="435537"/>
            </a:xfrm>
            <a:prstGeom prst="rect">
              <a:avLst/>
            </a:prstGeom>
            <a:noFill/>
            <a:ln w="12700" cap="flat">
              <a:noFill/>
              <a:miter lim="400000"/>
            </a:ln>
            <a:effectLst/>
          </p:spPr>
          <p:txBody>
            <a:bodyPr wrap="square" lIns="53458" tIns="53458" rIns="53458" bIns="53458" numCol="1" anchor="t">
              <a:spAutoFit/>
            </a:bodyPr>
            <a:lstStyle>
              <a:lvl1pPr algn="ctr">
                <a:lnSpc>
                  <a:spcPct val="140000"/>
                </a:lnSpc>
                <a:defRPr sz="1200">
                  <a:solidFill>
                    <a:srgbClr val="FFFFFF"/>
                  </a:solidFill>
                  <a:uFill>
                    <a:solidFill>
                      <a:srgbClr val="FFFFFF"/>
                    </a:solidFill>
                  </a:uFill>
                  <a:latin typeface="Roboto Condensed" panose="02000000000000000000"/>
                  <a:ea typeface="Roboto Condensed" panose="02000000000000000000"/>
                  <a:cs typeface="Roboto Condensed" panose="02000000000000000000"/>
                  <a:sym typeface="Roboto Condensed" panose="02000000000000000000"/>
                </a:defRPr>
              </a:lvl1pPr>
            </a:lstStyle>
            <a:p>
              <a:pPr defTabSz="457200">
                <a:defRPr sz="1800">
                  <a:solidFill>
                    <a:srgbClr val="000000"/>
                  </a:solidFill>
                  <a:uFillTx/>
                </a:defRPr>
              </a:pPr>
              <a:r>
                <a:rPr lang="zh-CN" altLang="en-US" sz="1870" kern="0" dirty="0">
                  <a:latin typeface="微软雅黑" panose="020B0503020204020204" pitchFamily="34" charset="-122"/>
                  <a:ea typeface="微软雅黑" panose="020B0503020204020204" pitchFamily="34" charset="-122"/>
                </a:rPr>
                <a:t>卫生管理</a:t>
              </a:r>
              <a:endParaRPr lang="zh-CN" altLang="en-US" sz="1870" kern="0" dirty="0">
                <a:latin typeface="微软雅黑" panose="020B0503020204020204" pitchFamily="34" charset="-122"/>
                <a:ea typeface="微软雅黑" panose="020B0503020204020204" pitchFamily="34" charset="-122"/>
              </a:endParaRPr>
            </a:p>
          </p:txBody>
        </p:sp>
        <p:sp>
          <p:nvSpPr>
            <p:cNvPr id="46" name="Shape 8745"/>
            <p:cNvSpPr/>
            <p:nvPr/>
          </p:nvSpPr>
          <p:spPr>
            <a:xfrm>
              <a:off x="7392173" y="2975922"/>
              <a:ext cx="1294629" cy="370370"/>
            </a:xfrm>
            <a:prstGeom prst="rect">
              <a:avLst/>
            </a:prstGeom>
            <a:noFill/>
            <a:ln w="12700" cap="flat">
              <a:noFill/>
              <a:miter lim="400000"/>
            </a:ln>
            <a:effectLst/>
          </p:spPr>
          <p:txBody>
            <a:bodyPr wrap="square" lIns="0" tIns="0" rIns="0" bIns="0" numCol="1" anchor="t">
              <a:spAutoFit/>
            </a:bodyPr>
            <a:lstStyle>
              <a:lvl1pPr algn="ctr">
                <a:lnSpc>
                  <a:spcPct val="140000"/>
                </a:lnSpc>
                <a:defRPr sz="800">
                  <a:solidFill>
                    <a:srgbClr val="FFFFFF">
                      <a:alpha val="70000"/>
                    </a:srgbClr>
                  </a:solidFill>
                  <a:uFill>
                    <a:solidFill>
                      <a:srgbClr val="FFFFFF">
                        <a:alpha val="70000"/>
                      </a:srgbClr>
                    </a:solidFill>
                  </a:uFill>
                  <a:latin typeface="Roboto Condensed" panose="02000000000000000000"/>
                  <a:ea typeface="Roboto Condensed" panose="02000000000000000000"/>
                  <a:cs typeface="Roboto Condensed" panose="02000000000000000000"/>
                  <a:sym typeface="Roboto Condensed" panose="02000000000000000000"/>
                </a:defRPr>
              </a:lvl1pPr>
            </a:lstStyle>
            <a:p>
              <a:pPr algn="l" defTabSz="457200">
                <a:lnSpc>
                  <a:spcPct val="100000"/>
                </a:lnSpc>
                <a:defRPr sz="1800">
                  <a:solidFill>
                    <a:srgbClr val="000000"/>
                  </a:solidFill>
                  <a:uFillTx/>
                </a:defRPr>
              </a:pPr>
              <a:r>
                <a:rPr lang="zh-CN" altLang="en-US" sz="1405" kern="0" dirty="0">
                  <a:solidFill>
                    <a:srgbClr val="000000"/>
                  </a:solidFill>
                  <a:uFillTx/>
                  <a:latin typeface="微软雅黑" panose="020B0503020204020204" pitchFamily="34" charset="-122"/>
                  <a:ea typeface="微软雅黑" panose="020B0503020204020204" pitchFamily="34" charset="-122"/>
                  <a:cs typeface="+mn-cs"/>
                </a:rPr>
                <a:t>主要用来记录宿舍的卫生情况</a:t>
              </a:r>
              <a:endParaRPr lang="zh-CN" altLang="en-US" sz="1405" kern="0" dirty="0">
                <a:solidFill>
                  <a:srgbClr val="000000"/>
                </a:solidFill>
                <a:uFillTx/>
                <a:latin typeface="微软雅黑" panose="020B0503020204020204" pitchFamily="34" charset="-122"/>
                <a:ea typeface="微软雅黑" panose="020B0503020204020204" pitchFamily="34" charset="-122"/>
                <a:cs typeface="+mn-cs"/>
              </a:endParaRPr>
            </a:p>
          </p:txBody>
        </p:sp>
        <p:sp>
          <p:nvSpPr>
            <p:cNvPr id="47" name="Shape 8746"/>
            <p:cNvSpPr/>
            <p:nvPr/>
          </p:nvSpPr>
          <p:spPr>
            <a:xfrm>
              <a:off x="8171430" y="1381688"/>
              <a:ext cx="288513" cy="2885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alpha val="21176"/>
              </a:srgbClr>
            </a:solidFill>
            <a:ln w="12700" cap="flat">
              <a:solidFill>
                <a:srgbClr val="F7AC12"/>
              </a:solidFill>
              <a:prstDash val="solid"/>
              <a:round/>
            </a:ln>
            <a:effectLst/>
          </p:spPr>
          <p:txBody>
            <a:bodyPr wrap="square" lIns="0" tIns="0" rIns="0" bIns="0" numCol="1" anchor="ctr">
              <a:noAutofit/>
            </a:bodyPr>
            <a:lstStyle/>
            <a:p>
              <a:pPr algn="ct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sp>
          <p:nvSpPr>
            <p:cNvPr id="48" name="Shape 8747"/>
            <p:cNvSpPr/>
            <p:nvPr/>
          </p:nvSpPr>
          <p:spPr>
            <a:xfrm>
              <a:off x="8165079" y="1312561"/>
              <a:ext cx="313914" cy="393178"/>
            </a:xfrm>
            <a:prstGeom prst="rect">
              <a:avLst/>
            </a:prstGeom>
            <a:noFill/>
            <a:ln w="12700" cap="flat">
              <a:noFill/>
              <a:miter lim="400000"/>
            </a:ln>
            <a:effectLst/>
          </p:spPr>
          <p:txBody>
            <a:bodyPr wrap="square" lIns="53458" tIns="53458" rIns="53458" bIns="53458" numCol="1" anchor="t">
              <a:spAutoFit/>
            </a:bodyPr>
            <a:lstStyle>
              <a:lvl1pPr algn="ctr">
                <a:lnSpc>
                  <a:spcPct val="140000"/>
                </a:lnSpc>
                <a:defRPr sz="1000">
                  <a:solidFill>
                    <a:srgbClr val="FFFFFF"/>
                  </a:solidFill>
                  <a:uFill>
                    <a:solidFill>
                      <a:srgbClr val="FFFFFF"/>
                    </a:solidFill>
                  </a:uFill>
                  <a:latin typeface="Roboto Condensed" panose="02000000000000000000"/>
                  <a:ea typeface="Roboto Condensed" panose="02000000000000000000"/>
                  <a:cs typeface="Roboto Condensed" panose="02000000000000000000"/>
                  <a:sym typeface="Roboto Condensed" panose="02000000000000000000"/>
                </a:defRPr>
              </a:lvl1pPr>
            </a:lstStyle>
            <a:p>
              <a:pPr defTabSz="457200">
                <a:defRPr sz="1800">
                  <a:solidFill>
                    <a:srgbClr val="000000"/>
                  </a:solidFill>
                  <a:uFillTx/>
                </a:defRPr>
              </a:pPr>
              <a:r>
                <a:rPr sz="1635" kern="0" dirty="0">
                  <a:latin typeface="微软雅黑" panose="020B0503020204020204" pitchFamily="34" charset="-122"/>
                  <a:ea typeface="微软雅黑" panose="020B0503020204020204" pitchFamily="34" charset="-122"/>
                </a:rPr>
                <a:t>05</a:t>
              </a:r>
              <a:endParaRPr sz="1635" kern="0" dirty="0">
                <a:latin typeface="微软雅黑" panose="020B0503020204020204" pitchFamily="34" charset="-122"/>
                <a:ea typeface="微软雅黑" panose="020B0503020204020204" pitchFamily="34" charset="-122"/>
              </a:endParaRPr>
            </a:p>
          </p:txBody>
        </p:sp>
      </p:grpSp>
      <p:sp>
        <p:nvSpPr>
          <p:cNvPr id="10" name="Shape 8700"/>
          <p:cNvSpPr/>
          <p:nvPr/>
        </p:nvSpPr>
        <p:spPr>
          <a:xfrm>
            <a:off x="862330" y="2396490"/>
            <a:ext cx="920750" cy="92075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p:spPr>
        <p:style>
          <a:lnRef idx="3">
            <a:schemeClr val="accent5"/>
          </a:lnRef>
          <a:fillRef idx="0">
            <a:schemeClr val="accent5"/>
          </a:fillRef>
          <a:effectRef idx="2">
            <a:schemeClr val="accent5"/>
          </a:effectRef>
          <a:fontRef idx="minor">
            <a:schemeClr val="tx1"/>
          </a:fontRef>
        </p:style>
        <p:txBody>
          <a:bodyPr wrap="square" lIns="0" tIns="0" rIns="0" bIns="0" numCol="1" anchor="ctr">
            <a:noAutofit/>
          </a:bodyPr>
          <a:lstStyle/>
          <a:p>
            <a:pPr algn="ct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sp>
        <p:nvSpPr>
          <p:cNvPr id="5" name="Shape 8702"/>
          <p:cNvSpPr/>
          <p:nvPr/>
        </p:nvSpPr>
        <p:spPr>
          <a:xfrm>
            <a:off x="588010" y="3418205"/>
            <a:ext cx="1494155" cy="509270"/>
          </a:xfrm>
          <a:prstGeom prst="rect">
            <a:avLst/>
          </a:prstGeom>
          <a:noFill/>
          <a:ln w="12700" cap="flat">
            <a:noFill/>
            <a:miter lim="400000"/>
          </a:ln>
          <a:effectLst/>
        </p:spPr>
        <p:txBody>
          <a:bodyPr wrap="square" lIns="53458" tIns="53458" rIns="53458" bIns="53458" numCol="1" anchor="t">
            <a:spAutoFit/>
          </a:bodyPr>
          <a:lstStyle>
            <a:lvl1pPr algn="ctr">
              <a:lnSpc>
                <a:spcPct val="140000"/>
              </a:lnSpc>
              <a:defRPr sz="1200">
                <a:solidFill>
                  <a:srgbClr val="FFFFFF"/>
                </a:solidFill>
                <a:uFill>
                  <a:solidFill>
                    <a:srgbClr val="FFFFFF"/>
                  </a:solidFill>
                </a:uFill>
                <a:latin typeface="Roboto Condensed" panose="02000000000000000000"/>
                <a:ea typeface="Roboto Condensed" panose="02000000000000000000"/>
                <a:cs typeface="Roboto Condensed" panose="02000000000000000000"/>
                <a:sym typeface="Roboto Condensed" panose="02000000000000000000"/>
              </a:defRPr>
            </a:lvl1pPr>
          </a:lstStyle>
          <a:p>
            <a:pPr defTabSz="457200">
              <a:defRPr sz="1800">
                <a:solidFill>
                  <a:srgbClr val="000000"/>
                </a:solidFill>
                <a:uFillTx/>
              </a:defRPr>
            </a:pPr>
            <a:r>
              <a:rPr lang="zh-CN" altLang="en-US" sz="1870" kern="0" dirty="0">
                <a:latin typeface="微软雅黑" panose="020B0503020204020204" pitchFamily="34" charset="-122"/>
                <a:ea typeface="微软雅黑" panose="020B0503020204020204" pitchFamily="34" charset="-122"/>
              </a:rPr>
              <a:t>信息查询</a:t>
            </a:r>
            <a:endParaRPr lang="zh-CN" altLang="en-US" sz="1870" kern="0" dirty="0">
              <a:latin typeface="微软雅黑" panose="020B0503020204020204" pitchFamily="34" charset="-122"/>
              <a:ea typeface="微软雅黑" panose="020B0503020204020204" pitchFamily="34" charset="-122"/>
            </a:endParaRPr>
          </a:p>
        </p:txBody>
      </p:sp>
      <p:sp>
        <p:nvSpPr>
          <p:cNvPr id="6" name="Shape 8703"/>
          <p:cNvSpPr/>
          <p:nvPr/>
        </p:nvSpPr>
        <p:spPr>
          <a:xfrm>
            <a:off x="568325" y="4137025"/>
            <a:ext cx="1513840" cy="649605"/>
          </a:xfrm>
          <a:prstGeom prst="rect">
            <a:avLst/>
          </a:prstGeom>
          <a:noFill/>
          <a:ln w="12700" cap="flat">
            <a:noFill/>
            <a:miter lim="400000"/>
          </a:ln>
          <a:effectLst/>
        </p:spPr>
        <p:txBody>
          <a:bodyPr wrap="square" lIns="0" tIns="0" rIns="0" bIns="0" numCol="1" anchor="t">
            <a:spAutoFit/>
          </a:bodyPr>
          <a:lstStyle>
            <a:lvl1pPr algn="ctr">
              <a:lnSpc>
                <a:spcPct val="140000"/>
              </a:lnSpc>
              <a:defRPr sz="800">
                <a:solidFill>
                  <a:srgbClr val="FFFFFF">
                    <a:alpha val="70000"/>
                  </a:srgbClr>
                </a:solidFill>
                <a:uFill>
                  <a:solidFill>
                    <a:srgbClr val="FFFFFF">
                      <a:alpha val="70000"/>
                    </a:srgbClr>
                  </a:solidFill>
                </a:uFill>
                <a:latin typeface="Roboto Condensed" panose="02000000000000000000"/>
                <a:ea typeface="Roboto Condensed" panose="02000000000000000000"/>
                <a:cs typeface="Roboto Condensed" panose="02000000000000000000"/>
                <a:sym typeface="Roboto Condensed" panose="02000000000000000000"/>
              </a:defRPr>
            </a:lvl1pPr>
          </a:lstStyle>
          <a:p>
            <a:pPr algn="l" defTabSz="457200">
              <a:lnSpc>
                <a:spcPct val="100000"/>
              </a:lnSpc>
              <a:defRPr sz="1800">
                <a:solidFill>
                  <a:srgbClr val="000000"/>
                </a:solidFill>
                <a:uFillTx/>
              </a:defRPr>
            </a:pPr>
            <a:r>
              <a:rPr lang="zh-CN" altLang="en-US" sz="1405" kern="0" dirty="0">
                <a:solidFill>
                  <a:srgbClr val="000000"/>
                </a:solidFill>
                <a:uFillTx/>
                <a:latin typeface="微软雅黑" panose="020B0503020204020204" pitchFamily="34" charset="-122"/>
                <a:ea typeface="微软雅黑" panose="020B0503020204020204" pitchFamily="34" charset="-122"/>
                <a:cs typeface="+mn-cs"/>
              </a:rPr>
              <a:t>它主要包括学生信息查询以及房间信息查询</a:t>
            </a:r>
            <a:endParaRPr lang="zh-CN" altLang="en-US" sz="1405" kern="0" dirty="0">
              <a:solidFill>
                <a:srgbClr val="000000"/>
              </a:solidFill>
              <a:uFillTx/>
              <a:latin typeface="微软雅黑" panose="020B0503020204020204" pitchFamily="34" charset="-122"/>
              <a:ea typeface="微软雅黑" panose="020B0503020204020204" pitchFamily="34" charset="-122"/>
              <a:cs typeface="+mn-cs"/>
            </a:endParaRPr>
          </a:p>
        </p:txBody>
      </p:sp>
      <p:sp>
        <p:nvSpPr>
          <p:cNvPr id="7" name="Shape 8704"/>
          <p:cNvSpPr/>
          <p:nvPr/>
        </p:nvSpPr>
        <p:spPr>
          <a:xfrm>
            <a:off x="1431290" y="2272665"/>
            <a:ext cx="337185" cy="3371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alpha val="21176"/>
            </a:srgbClr>
          </a:solidFill>
          <a:ln w="12700" cap="flat">
            <a:solidFill>
              <a:srgbClr val="3194C6"/>
            </a:solidFill>
            <a:prstDash val="solid"/>
            <a:round/>
          </a:ln>
          <a:effectLst/>
        </p:spPr>
        <p:txBody>
          <a:bodyPr wrap="square" lIns="0" tIns="0" rIns="0" bIns="0" numCol="1" anchor="ctr">
            <a:noAutofit/>
          </a:bodyPr>
          <a:lstStyle/>
          <a:p>
            <a:pPr algn="ct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sp>
        <p:nvSpPr>
          <p:cNvPr id="8" name="Shape 8705"/>
          <p:cNvSpPr/>
          <p:nvPr/>
        </p:nvSpPr>
        <p:spPr>
          <a:xfrm>
            <a:off x="1423670" y="2192020"/>
            <a:ext cx="367030" cy="459740"/>
          </a:xfrm>
          <a:prstGeom prst="rect">
            <a:avLst/>
          </a:prstGeom>
          <a:noFill/>
          <a:ln w="12700" cap="flat">
            <a:noFill/>
            <a:miter lim="400000"/>
          </a:ln>
          <a:effectLst/>
        </p:spPr>
        <p:txBody>
          <a:bodyPr wrap="square" lIns="53458" tIns="53458" rIns="53458" bIns="53458" numCol="1" anchor="t">
            <a:spAutoFit/>
          </a:bodyPr>
          <a:lstStyle>
            <a:lvl1pPr algn="ctr">
              <a:lnSpc>
                <a:spcPct val="140000"/>
              </a:lnSpc>
              <a:defRPr sz="1000">
                <a:solidFill>
                  <a:srgbClr val="FFFFFF"/>
                </a:solidFill>
                <a:uFill>
                  <a:solidFill>
                    <a:srgbClr val="FFFFFF"/>
                  </a:solidFill>
                </a:uFill>
                <a:latin typeface="Roboto Condensed" panose="02000000000000000000"/>
                <a:ea typeface="Roboto Condensed" panose="02000000000000000000"/>
                <a:cs typeface="Roboto Condensed" panose="02000000000000000000"/>
                <a:sym typeface="Roboto Condensed" panose="02000000000000000000"/>
              </a:defRPr>
            </a:lvl1pPr>
          </a:lstStyle>
          <a:p>
            <a:pPr defTabSz="457200">
              <a:defRPr sz="1800">
                <a:solidFill>
                  <a:srgbClr val="000000"/>
                </a:solidFill>
                <a:uFillTx/>
              </a:defRPr>
            </a:pPr>
            <a:r>
              <a:rPr sz="1635" kern="0" dirty="0">
                <a:latin typeface="微软雅黑" panose="020B0503020204020204" pitchFamily="34" charset="-122"/>
                <a:ea typeface="微软雅黑" panose="020B0503020204020204" pitchFamily="34" charset="-122"/>
              </a:rPr>
              <a:t>01</a:t>
            </a:r>
            <a:endParaRPr sz="1635" kern="0" dirty="0">
              <a:latin typeface="微软雅黑" panose="020B0503020204020204" pitchFamily="34" charset="-122"/>
              <a:ea typeface="微软雅黑" panose="020B0503020204020204" pitchFamily="34" charset="-122"/>
            </a:endParaRPr>
          </a:p>
        </p:txBody>
      </p:sp>
      <p:sp>
        <p:nvSpPr>
          <p:cNvPr id="64" name="Shape 8707"/>
          <p:cNvSpPr/>
          <p:nvPr/>
        </p:nvSpPr>
        <p:spPr>
          <a:xfrm>
            <a:off x="1196975" y="2747645"/>
            <a:ext cx="281940" cy="187960"/>
          </a:xfrm>
          <a:custGeom>
            <a:avLst/>
            <a:gdLst/>
            <a:ahLst/>
            <a:cxnLst>
              <a:cxn ang="0">
                <a:pos x="wd2" y="hd2"/>
              </a:cxn>
              <a:cxn ang="5400000">
                <a:pos x="wd2" y="hd2"/>
              </a:cxn>
              <a:cxn ang="10800000">
                <a:pos x="wd2" y="hd2"/>
              </a:cxn>
              <a:cxn ang="16200000">
                <a:pos x="wd2" y="hd2"/>
              </a:cxn>
            </a:cxnLst>
            <a:rect l="0" t="0" r="r" b="b"/>
            <a:pathLst>
              <a:path w="21600" h="21600" extrusionOk="0">
                <a:moveTo>
                  <a:pt x="21600" y="1905"/>
                </a:moveTo>
                <a:cubicBezTo>
                  <a:pt x="21600" y="610"/>
                  <a:pt x="21195" y="0"/>
                  <a:pt x="20336" y="0"/>
                </a:cubicBezTo>
                <a:lnTo>
                  <a:pt x="1264" y="0"/>
                </a:lnTo>
                <a:cubicBezTo>
                  <a:pt x="405" y="0"/>
                  <a:pt x="0" y="610"/>
                  <a:pt x="0" y="1905"/>
                </a:cubicBezTo>
                <a:lnTo>
                  <a:pt x="0" y="21600"/>
                </a:lnTo>
                <a:lnTo>
                  <a:pt x="21600" y="21600"/>
                </a:lnTo>
                <a:lnTo>
                  <a:pt x="21600" y="1905"/>
                </a:lnTo>
                <a:close/>
                <a:moveTo>
                  <a:pt x="19849" y="18962"/>
                </a:moveTo>
                <a:lnTo>
                  <a:pt x="1751" y="18962"/>
                </a:lnTo>
                <a:lnTo>
                  <a:pt x="1751" y="2638"/>
                </a:lnTo>
                <a:lnTo>
                  <a:pt x="19849" y="2638"/>
                </a:lnTo>
                <a:lnTo>
                  <a:pt x="19849" y="18962"/>
                </a:lnTo>
                <a:close/>
              </a:path>
            </a:pathLst>
          </a:custGeom>
          <a:solidFill>
            <a:srgbClr val="7997B1"/>
          </a:solidFill>
          <a:ln w="12700" cap="flat">
            <a:solidFill>
              <a:srgbClr val="3194C6"/>
            </a:solidFill>
            <a:miter lim="400000"/>
          </a:ln>
          <a:effectLst/>
        </p:spPr>
        <p:txBody>
          <a:bodyPr wrap="square" lIns="0" tIns="0" rIns="0" bIns="0" numCol="1" anchor="t">
            <a:noAutofit/>
          </a:bodyPr>
          <a:lstStyle/>
          <a:p>
            <a:pP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sp>
        <p:nvSpPr>
          <p:cNvPr id="65" name="Shape 8708"/>
          <p:cNvSpPr/>
          <p:nvPr/>
        </p:nvSpPr>
        <p:spPr>
          <a:xfrm>
            <a:off x="1154430" y="2966720"/>
            <a:ext cx="358140" cy="41275"/>
          </a:xfrm>
          <a:custGeom>
            <a:avLst/>
            <a:gdLst/>
            <a:ahLst/>
            <a:cxnLst>
              <a:cxn ang="0">
                <a:pos x="wd2" y="hd2"/>
              </a:cxn>
              <a:cxn ang="5400000">
                <a:pos x="wd2" y="hd2"/>
              </a:cxn>
              <a:cxn ang="10800000">
                <a:pos x="wd2" y="hd2"/>
              </a:cxn>
              <a:cxn ang="16200000">
                <a:pos x="wd2" y="hd2"/>
              </a:cxn>
            </a:cxnLst>
            <a:rect l="0" t="0" r="r" b="b"/>
            <a:pathLst>
              <a:path w="21600" h="21600" extrusionOk="0">
                <a:moveTo>
                  <a:pt x="19302" y="0"/>
                </a:moveTo>
                <a:lnTo>
                  <a:pt x="2298" y="0"/>
                </a:lnTo>
                <a:lnTo>
                  <a:pt x="0" y="21600"/>
                </a:lnTo>
                <a:lnTo>
                  <a:pt x="21600" y="21600"/>
                </a:lnTo>
                <a:lnTo>
                  <a:pt x="19302" y="0"/>
                </a:lnTo>
                <a:close/>
                <a:moveTo>
                  <a:pt x="8272" y="14893"/>
                </a:moveTo>
                <a:lnTo>
                  <a:pt x="9191" y="7037"/>
                </a:lnTo>
                <a:lnTo>
                  <a:pt x="12408" y="7037"/>
                </a:lnTo>
                <a:lnTo>
                  <a:pt x="13328" y="14893"/>
                </a:lnTo>
                <a:lnTo>
                  <a:pt x="8272" y="14893"/>
                </a:lnTo>
                <a:close/>
              </a:path>
            </a:pathLst>
          </a:custGeom>
          <a:solidFill>
            <a:srgbClr val="7997B1"/>
          </a:solidFill>
          <a:ln w="12700" cap="flat">
            <a:solidFill>
              <a:srgbClr val="3194C6"/>
            </a:solidFill>
            <a:miter lim="400000"/>
          </a:ln>
          <a:effectLst/>
        </p:spPr>
        <p:txBody>
          <a:bodyPr wrap="square" lIns="0" tIns="0" rIns="0" bIns="0" numCol="1" anchor="t">
            <a:noAutofit/>
          </a:bodyPr>
          <a:lstStyle/>
          <a:p>
            <a:pP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sp>
        <p:nvSpPr>
          <p:cNvPr id="67" name="Shape 8709"/>
          <p:cNvSpPr/>
          <p:nvPr/>
        </p:nvSpPr>
        <p:spPr>
          <a:xfrm>
            <a:off x="1162685" y="3041015"/>
            <a:ext cx="358140" cy="15240"/>
          </a:xfrm>
          <a:custGeom>
            <a:avLst/>
            <a:gdLst/>
            <a:ahLst/>
            <a:cxnLst>
              <a:cxn ang="0">
                <a:pos x="wd2" y="hd2"/>
              </a:cxn>
              <a:cxn ang="5400000">
                <a:pos x="wd2" y="hd2"/>
              </a:cxn>
              <a:cxn ang="10800000">
                <a:pos x="wd2" y="hd2"/>
              </a:cxn>
              <a:cxn ang="16200000">
                <a:pos x="wd2" y="hd2"/>
              </a:cxn>
            </a:cxnLst>
            <a:rect l="0" t="0" r="r" b="b"/>
            <a:pathLst>
              <a:path w="21600" h="21600" extrusionOk="0">
                <a:moveTo>
                  <a:pt x="690" y="21600"/>
                </a:moveTo>
                <a:cubicBezTo>
                  <a:pt x="1465" y="21600"/>
                  <a:pt x="20318" y="21600"/>
                  <a:pt x="20911" y="21600"/>
                </a:cubicBezTo>
                <a:cubicBezTo>
                  <a:pt x="21552" y="21600"/>
                  <a:pt x="21600" y="0"/>
                  <a:pt x="21600" y="0"/>
                </a:cubicBezTo>
                <a:lnTo>
                  <a:pt x="0" y="0"/>
                </a:lnTo>
                <a:cubicBezTo>
                  <a:pt x="0" y="0"/>
                  <a:pt x="18" y="21600"/>
                  <a:pt x="690" y="21600"/>
                </a:cubicBezTo>
                <a:close/>
              </a:path>
            </a:pathLst>
          </a:custGeom>
          <a:solidFill>
            <a:srgbClr val="7997B1"/>
          </a:solidFill>
          <a:ln w="12700" cap="flat">
            <a:noFill/>
            <a:miter lim="400000"/>
          </a:ln>
          <a:effectLst/>
        </p:spPr>
        <p:txBody>
          <a:bodyPr wrap="square" lIns="0" tIns="0" rIns="0" bIns="0" numCol="1" anchor="t">
            <a:noAutofit/>
          </a:bodyPr>
          <a:lstStyle/>
          <a:p>
            <a:pP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grpSp>
        <p:nvGrpSpPr>
          <p:cNvPr id="68" name="组合 67"/>
          <p:cNvGrpSpPr/>
          <p:nvPr/>
        </p:nvGrpSpPr>
        <p:grpSpPr>
          <a:xfrm>
            <a:off x="8499235" y="2087187"/>
            <a:ext cx="1513798" cy="2378024"/>
            <a:chOff x="5675021" y="1312561"/>
            <a:chExt cx="1294629" cy="2033731"/>
          </a:xfrm>
        </p:grpSpPr>
        <p:grpSp>
          <p:nvGrpSpPr>
            <p:cNvPr id="69" name="Group 8733"/>
            <p:cNvGrpSpPr/>
            <p:nvPr/>
          </p:nvGrpSpPr>
          <p:grpSpPr>
            <a:xfrm>
              <a:off x="5910263" y="1487844"/>
              <a:ext cx="787402" cy="787402"/>
              <a:chOff x="0" y="0"/>
              <a:chExt cx="787400" cy="787400"/>
            </a:xfrm>
          </p:grpSpPr>
          <p:grpSp>
            <p:nvGrpSpPr>
              <p:cNvPr id="74" name="Group 8731"/>
              <p:cNvGrpSpPr/>
              <p:nvPr/>
            </p:nvGrpSpPr>
            <p:grpSpPr>
              <a:xfrm>
                <a:off x="232046" y="230100"/>
                <a:ext cx="310611" cy="308495"/>
                <a:chOff x="0" y="0"/>
                <a:chExt cx="310610" cy="308493"/>
              </a:xfrm>
            </p:grpSpPr>
            <p:sp>
              <p:nvSpPr>
                <p:cNvPr id="76" name="Shape 8729"/>
                <p:cNvSpPr/>
                <p:nvPr/>
              </p:nvSpPr>
              <p:spPr>
                <a:xfrm>
                  <a:off x="-1" y="198124"/>
                  <a:ext cx="109627" cy="110370"/>
                </a:xfrm>
                <a:custGeom>
                  <a:avLst/>
                  <a:gdLst/>
                  <a:ahLst/>
                  <a:cxnLst>
                    <a:cxn ang="0">
                      <a:pos x="wd2" y="hd2"/>
                    </a:cxn>
                    <a:cxn ang="5400000">
                      <a:pos x="wd2" y="hd2"/>
                    </a:cxn>
                    <a:cxn ang="10800000">
                      <a:pos x="wd2" y="hd2"/>
                    </a:cxn>
                    <a:cxn ang="16200000">
                      <a:pos x="wd2" y="hd2"/>
                    </a:cxn>
                  </a:cxnLst>
                  <a:rect l="0" t="0" r="r" b="b"/>
                  <a:pathLst>
                    <a:path w="21600" h="21600" extrusionOk="0">
                      <a:moveTo>
                        <a:pt x="3093" y="8514"/>
                      </a:moveTo>
                      <a:cubicBezTo>
                        <a:pt x="4628" y="10540"/>
                        <a:pt x="3309" y="14706"/>
                        <a:pt x="0" y="18328"/>
                      </a:cubicBezTo>
                      <a:lnTo>
                        <a:pt x="3281" y="21600"/>
                      </a:lnTo>
                      <a:cubicBezTo>
                        <a:pt x="6860" y="18344"/>
                        <a:pt x="10975" y="17015"/>
                        <a:pt x="13037" y="18447"/>
                      </a:cubicBezTo>
                      <a:lnTo>
                        <a:pt x="21600" y="6893"/>
                      </a:lnTo>
                      <a:lnTo>
                        <a:pt x="14691" y="0"/>
                      </a:lnTo>
                      <a:lnTo>
                        <a:pt x="3093" y="8514"/>
                      </a:lnTo>
                      <a:close/>
                      <a:moveTo>
                        <a:pt x="9876" y="14477"/>
                      </a:moveTo>
                      <a:cubicBezTo>
                        <a:pt x="9122" y="15231"/>
                        <a:pt x="7895" y="15231"/>
                        <a:pt x="7140" y="14477"/>
                      </a:cubicBezTo>
                      <a:cubicBezTo>
                        <a:pt x="6386" y="13724"/>
                        <a:pt x="6386" y="12502"/>
                        <a:pt x="7140" y="11749"/>
                      </a:cubicBezTo>
                      <a:cubicBezTo>
                        <a:pt x="7895" y="10995"/>
                        <a:pt x="9122" y="10995"/>
                        <a:pt x="9876" y="11750"/>
                      </a:cubicBezTo>
                      <a:cubicBezTo>
                        <a:pt x="10630" y="12502"/>
                        <a:pt x="10630" y="13724"/>
                        <a:pt x="9876" y="14477"/>
                      </a:cubicBezTo>
                      <a:close/>
                    </a:path>
                  </a:pathLst>
                </a:custGeom>
                <a:solidFill>
                  <a:srgbClr val="A5C067"/>
                </a:solidFill>
                <a:ln w="12700" cap="flat">
                  <a:noFill/>
                  <a:miter lim="400000"/>
                </a:ln>
                <a:effectLst/>
              </p:spPr>
              <p:txBody>
                <a:bodyPr wrap="square" lIns="0" tIns="0" rIns="0" bIns="0" numCol="1" anchor="t">
                  <a:noAutofit/>
                </a:bodyPr>
                <a:lstStyle/>
                <a:p>
                  <a:pP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sp>
              <p:nvSpPr>
                <p:cNvPr id="77" name="Shape 8730"/>
                <p:cNvSpPr/>
                <p:nvPr/>
              </p:nvSpPr>
              <p:spPr>
                <a:xfrm>
                  <a:off x="77382" y="-1"/>
                  <a:ext cx="233229" cy="233659"/>
                </a:xfrm>
                <a:custGeom>
                  <a:avLst/>
                  <a:gdLst/>
                  <a:ahLst/>
                  <a:cxnLst>
                    <a:cxn ang="0">
                      <a:pos x="wd2" y="hd2"/>
                    </a:cxn>
                    <a:cxn ang="5400000">
                      <a:pos x="wd2" y="hd2"/>
                    </a:cxn>
                    <a:cxn ang="10800000">
                      <a:pos x="wd2" y="hd2"/>
                    </a:cxn>
                    <a:cxn ang="16200000">
                      <a:pos x="wd2" y="hd2"/>
                    </a:cxn>
                  </a:cxnLst>
                  <a:rect l="0" t="0" r="r" b="b"/>
                  <a:pathLst>
                    <a:path w="21339" h="21340" extrusionOk="0">
                      <a:moveTo>
                        <a:pt x="20558" y="780"/>
                      </a:moveTo>
                      <a:cubicBezTo>
                        <a:pt x="19516" y="-260"/>
                        <a:pt x="17828" y="-260"/>
                        <a:pt x="16786" y="780"/>
                      </a:cubicBezTo>
                      <a:lnTo>
                        <a:pt x="5149" y="12398"/>
                      </a:lnTo>
                      <a:lnTo>
                        <a:pt x="4701" y="11951"/>
                      </a:lnTo>
                      <a:lnTo>
                        <a:pt x="0" y="16646"/>
                      </a:lnTo>
                      <a:lnTo>
                        <a:pt x="4701" y="21340"/>
                      </a:lnTo>
                      <a:lnTo>
                        <a:pt x="9403" y="16645"/>
                      </a:lnTo>
                      <a:lnTo>
                        <a:pt x="8921" y="16164"/>
                      </a:lnTo>
                      <a:lnTo>
                        <a:pt x="20557" y="4546"/>
                      </a:lnTo>
                      <a:cubicBezTo>
                        <a:pt x="21600" y="3506"/>
                        <a:pt x="21600" y="1820"/>
                        <a:pt x="20558" y="780"/>
                      </a:cubicBezTo>
                      <a:close/>
                    </a:path>
                  </a:pathLst>
                </a:custGeom>
                <a:solidFill>
                  <a:srgbClr val="A5C067"/>
                </a:solidFill>
                <a:ln w="12700" cap="flat">
                  <a:noFill/>
                  <a:miter lim="400000"/>
                </a:ln>
                <a:effectLst/>
              </p:spPr>
              <p:txBody>
                <a:bodyPr wrap="square" lIns="0" tIns="0" rIns="0" bIns="0" numCol="1" anchor="t">
                  <a:noAutofit/>
                </a:bodyPr>
                <a:lstStyle/>
                <a:p>
                  <a:pP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grpSp>
          <p:sp>
            <p:nvSpPr>
              <p:cNvPr id="75" name="Shape 8732"/>
              <p:cNvSpPr/>
              <p:nvPr/>
            </p:nvSpPr>
            <p:spPr>
              <a:xfrm>
                <a:off x="0" y="0"/>
                <a:ext cx="787401" cy="787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p:spPr>
            <p:style>
              <a:lnRef idx="3">
                <a:schemeClr val="accent4"/>
              </a:lnRef>
              <a:fillRef idx="0">
                <a:schemeClr val="accent4"/>
              </a:fillRef>
              <a:effectRef idx="2">
                <a:schemeClr val="accent4"/>
              </a:effectRef>
              <a:fontRef idx="minor">
                <a:schemeClr val="tx1"/>
              </a:fontRef>
            </p:style>
            <p:txBody>
              <a:bodyPr wrap="square" lIns="0" tIns="0" rIns="0" bIns="0" numCol="1" anchor="ctr">
                <a:noAutofit/>
              </a:bodyPr>
              <a:lstStyle/>
              <a:p>
                <a:pPr algn="ct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grpSp>
        <p:sp>
          <p:nvSpPr>
            <p:cNvPr id="70" name="Shape 8734"/>
            <p:cNvSpPr/>
            <p:nvPr/>
          </p:nvSpPr>
          <p:spPr>
            <a:xfrm>
              <a:off x="5691710" y="2361509"/>
              <a:ext cx="1277940" cy="435537"/>
            </a:xfrm>
            <a:prstGeom prst="rect">
              <a:avLst/>
            </a:prstGeom>
            <a:noFill/>
            <a:ln w="12700" cap="flat">
              <a:noFill/>
              <a:miter lim="400000"/>
            </a:ln>
            <a:effectLst/>
          </p:spPr>
          <p:txBody>
            <a:bodyPr wrap="square" lIns="53458" tIns="53458" rIns="53458" bIns="53458" numCol="1" anchor="t">
              <a:spAutoFit/>
            </a:bodyPr>
            <a:lstStyle>
              <a:lvl1pPr algn="ctr">
                <a:lnSpc>
                  <a:spcPct val="140000"/>
                </a:lnSpc>
                <a:defRPr sz="1200">
                  <a:solidFill>
                    <a:srgbClr val="FFFFFF"/>
                  </a:solidFill>
                  <a:uFill>
                    <a:solidFill>
                      <a:srgbClr val="FFFFFF"/>
                    </a:solidFill>
                  </a:uFill>
                  <a:latin typeface="Roboto Condensed" panose="02000000000000000000"/>
                  <a:ea typeface="Roboto Condensed" panose="02000000000000000000"/>
                  <a:cs typeface="Roboto Condensed" panose="02000000000000000000"/>
                  <a:sym typeface="Roboto Condensed" panose="02000000000000000000"/>
                </a:defRPr>
              </a:lvl1pPr>
            </a:lstStyle>
            <a:p>
              <a:pPr defTabSz="457200">
                <a:defRPr sz="1800">
                  <a:solidFill>
                    <a:srgbClr val="000000"/>
                  </a:solidFill>
                  <a:uFillTx/>
                </a:defRPr>
              </a:pPr>
              <a:r>
                <a:rPr lang="zh-CN" altLang="en-US" sz="1870" kern="0" dirty="0">
                  <a:latin typeface="微软雅黑" panose="020B0503020204020204" pitchFamily="34" charset="-122"/>
                  <a:ea typeface="微软雅黑" panose="020B0503020204020204" pitchFamily="34" charset="-122"/>
                </a:rPr>
                <a:t>费用结算</a:t>
              </a:r>
              <a:endParaRPr lang="zh-CN" altLang="en-US" sz="1870" kern="0" dirty="0">
                <a:latin typeface="微软雅黑" panose="020B0503020204020204" pitchFamily="34" charset="-122"/>
                <a:ea typeface="微软雅黑" panose="020B0503020204020204" pitchFamily="34" charset="-122"/>
              </a:endParaRPr>
            </a:p>
          </p:txBody>
        </p:sp>
        <p:sp>
          <p:nvSpPr>
            <p:cNvPr id="71" name="Shape 8735"/>
            <p:cNvSpPr/>
            <p:nvPr/>
          </p:nvSpPr>
          <p:spPr>
            <a:xfrm>
              <a:off x="5675021" y="2975922"/>
              <a:ext cx="1294629" cy="370370"/>
            </a:xfrm>
            <a:prstGeom prst="rect">
              <a:avLst/>
            </a:prstGeom>
            <a:noFill/>
            <a:ln w="12700" cap="flat">
              <a:noFill/>
              <a:miter lim="400000"/>
            </a:ln>
            <a:effectLst/>
          </p:spPr>
          <p:txBody>
            <a:bodyPr wrap="square" lIns="0" tIns="0" rIns="0" bIns="0" numCol="1" anchor="t">
              <a:spAutoFit/>
            </a:bodyPr>
            <a:lstStyle>
              <a:lvl1pPr algn="ctr">
                <a:lnSpc>
                  <a:spcPct val="140000"/>
                </a:lnSpc>
                <a:defRPr sz="800">
                  <a:solidFill>
                    <a:srgbClr val="FFFFFF">
                      <a:alpha val="70000"/>
                    </a:srgbClr>
                  </a:solidFill>
                  <a:uFill>
                    <a:solidFill>
                      <a:srgbClr val="FFFFFF">
                        <a:alpha val="70000"/>
                      </a:srgbClr>
                    </a:solidFill>
                  </a:uFill>
                  <a:latin typeface="Roboto Condensed" panose="02000000000000000000"/>
                  <a:ea typeface="Roboto Condensed" panose="02000000000000000000"/>
                  <a:cs typeface="Roboto Condensed" panose="02000000000000000000"/>
                  <a:sym typeface="Roboto Condensed" panose="02000000000000000000"/>
                </a:defRPr>
              </a:lvl1pPr>
            </a:lstStyle>
            <a:p>
              <a:pPr algn="l" defTabSz="457200">
                <a:lnSpc>
                  <a:spcPct val="100000"/>
                </a:lnSpc>
                <a:defRPr sz="1800">
                  <a:solidFill>
                    <a:srgbClr val="000000"/>
                  </a:solidFill>
                  <a:uFillTx/>
                </a:defRPr>
              </a:pPr>
              <a:r>
                <a:rPr lang="zh-CN" altLang="en-US" sz="1405" kern="0" dirty="0">
                  <a:solidFill>
                    <a:srgbClr val="000000"/>
                  </a:solidFill>
                  <a:uFillTx/>
                  <a:latin typeface="微软雅黑" panose="020B0503020204020204" pitchFamily="34" charset="-122"/>
                  <a:ea typeface="微软雅黑" panose="020B0503020204020204" pitchFamily="34" charset="-122"/>
                  <a:cs typeface="+mn-cs"/>
                </a:rPr>
                <a:t>主要用来计算学生费用的缴纳情况</a:t>
              </a:r>
              <a:endParaRPr lang="zh-CN" altLang="en-US" sz="1405" kern="0" dirty="0">
                <a:solidFill>
                  <a:srgbClr val="000000"/>
                </a:solidFill>
                <a:uFillTx/>
                <a:latin typeface="微软雅黑" panose="020B0503020204020204" pitchFamily="34" charset="-122"/>
                <a:ea typeface="微软雅黑" panose="020B0503020204020204" pitchFamily="34" charset="-122"/>
                <a:cs typeface="+mn-cs"/>
              </a:endParaRPr>
            </a:p>
          </p:txBody>
        </p:sp>
        <p:sp>
          <p:nvSpPr>
            <p:cNvPr id="72" name="Shape 8736"/>
            <p:cNvSpPr/>
            <p:nvPr/>
          </p:nvSpPr>
          <p:spPr>
            <a:xfrm>
              <a:off x="6427523" y="1381688"/>
              <a:ext cx="288513" cy="2885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alpha val="21176"/>
              </a:srgbClr>
            </a:solidFill>
            <a:ln w="12700" cap="flat">
              <a:solidFill>
                <a:srgbClr val="A5C067"/>
              </a:solidFill>
              <a:prstDash val="solid"/>
              <a:round/>
            </a:ln>
            <a:effectLst/>
          </p:spPr>
          <p:txBody>
            <a:bodyPr wrap="square" lIns="0" tIns="0" rIns="0" bIns="0" numCol="1" anchor="ctr">
              <a:noAutofit/>
            </a:bodyPr>
            <a:lstStyle/>
            <a:p>
              <a:pPr algn="ctr" defTabSz="457200">
                <a:defRPr>
                  <a:latin typeface="Roboto Condensed" panose="02000000000000000000"/>
                  <a:ea typeface="Roboto Condensed" panose="02000000000000000000"/>
                  <a:cs typeface="Roboto Condensed" panose="02000000000000000000"/>
                  <a:sym typeface="Roboto Condensed" panose="02000000000000000000"/>
                </a:defRPr>
              </a:pPr>
              <a:endParaRPr sz="1870" kern="0">
                <a:solidFill>
                  <a:sysClr val="windowText" lastClr="000000"/>
                </a:solidFill>
                <a:uFill>
                  <a:solidFill/>
                </a:uFill>
                <a:latin typeface="微软雅黑" panose="020B0503020204020204" pitchFamily="34" charset="-122"/>
                <a:ea typeface="微软雅黑" panose="020B0503020204020204" pitchFamily="34" charset="-122"/>
                <a:cs typeface="Roboto Condensed" panose="02000000000000000000"/>
                <a:sym typeface="Roboto Condensed" panose="02000000000000000000"/>
              </a:endParaRPr>
            </a:p>
          </p:txBody>
        </p:sp>
        <p:sp>
          <p:nvSpPr>
            <p:cNvPr id="73" name="Shape 8737"/>
            <p:cNvSpPr/>
            <p:nvPr/>
          </p:nvSpPr>
          <p:spPr>
            <a:xfrm>
              <a:off x="6421173" y="1312561"/>
              <a:ext cx="313914" cy="393178"/>
            </a:xfrm>
            <a:prstGeom prst="rect">
              <a:avLst/>
            </a:prstGeom>
            <a:noFill/>
            <a:ln w="12700" cap="flat">
              <a:noFill/>
              <a:miter lim="400000"/>
            </a:ln>
            <a:effectLst/>
          </p:spPr>
          <p:txBody>
            <a:bodyPr wrap="square" lIns="53458" tIns="53458" rIns="53458" bIns="53458" numCol="1" anchor="t">
              <a:spAutoFit/>
            </a:bodyPr>
            <a:lstStyle>
              <a:lvl1pPr algn="ctr">
                <a:lnSpc>
                  <a:spcPct val="140000"/>
                </a:lnSpc>
                <a:defRPr sz="1000">
                  <a:solidFill>
                    <a:srgbClr val="FFFFFF"/>
                  </a:solidFill>
                  <a:uFill>
                    <a:solidFill>
                      <a:srgbClr val="FFFFFF"/>
                    </a:solidFill>
                  </a:uFill>
                  <a:latin typeface="Roboto Condensed" panose="02000000000000000000"/>
                  <a:ea typeface="Roboto Condensed" panose="02000000000000000000"/>
                  <a:cs typeface="Roboto Condensed" panose="02000000000000000000"/>
                  <a:sym typeface="Roboto Condensed" panose="02000000000000000000"/>
                </a:defRPr>
              </a:lvl1pPr>
            </a:lstStyle>
            <a:p>
              <a:pPr defTabSz="457200">
                <a:defRPr sz="1800">
                  <a:solidFill>
                    <a:srgbClr val="000000"/>
                  </a:solidFill>
                  <a:uFillTx/>
                </a:defRPr>
              </a:pPr>
              <a:r>
                <a:rPr sz="1635" kern="0" dirty="0" smtClean="0">
                  <a:latin typeface="微软雅黑" panose="020B0503020204020204" pitchFamily="34" charset="-122"/>
                  <a:ea typeface="微软雅黑" panose="020B0503020204020204" pitchFamily="34" charset="-122"/>
                </a:rPr>
                <a:t>0</a:t>
              </a:r>
              <a:r>
                <a:rPr lang="en-US" sz="1635" kern="0" dirty="0" smtClean="0">
                  <a:latin typeface="微软雅黑" panose="020B0503020204020204" pitchFamily="34" charset="-122"/>
                  <a:ea typeface="微软雅黑" panose="020B0503020204020204" pitchFamily="34" charset="-122"/>
                </a:rPr>
                <a:t>6</a:t>
              </a:r>
              <a:endParaRPr sz="1635" kern="0" dirty="0">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rot="0">
            <a:off x="250222" y="605813"/>
            <a:ext cx="10080000" cy="417928"/>
            <a:chOff x="214282" y="142856"/>
            <a:chExt cx="7598078" cy="357190"/>
          </a:xfrm>
        </p:grpSpPr>
        <p:sp>
          <p:nvSpPr>
            <p:cNvPr id="85" name="TextBox 84"/>
            <p:cNvSpPr txBox="1"/>
            <p:nvPr/>
          </p:nvSpPr>
          <p:spPr>
            <a:xfrm>
              <a:off x="571472" y="142856"/>
              <a:ext cx="4864624"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a:t>
              </a:r>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rPr>
                <a:t>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校园</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通道宿舍管理系统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宿舍管理系统主要功能说明</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86" name="矩形 85"/>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7" name="矩形 86"/>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88" name="直接连接符 87"/>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89" name="矩形 88"/>
          <p:cNvSpPr/>
          <p:nvPr/>
        </p:nvSpPr>
        <p:spPr>
          <a:xfrm>
            <a:off x="3667371" y="1316452"/>
            <a:ext cx="3398520" cy="415290"/>
          </a:xfrm>
          <a:prstGeom prst="rect">
            <a:avLst/>
          </a:prstGeom>
        </p:spPr>
        <p:txBody>
          <a:bodyPr wrap="none">
            <a:spAutoFit/>
          </a:bodyPr>
          <a:lstStyle/>
          <a:p>
            <a:r>
              <a:rPr lang="zh-CN" altLang="zh-CN" sz="2105" b="1" dirty="0">
                <a:latin typeface="微软雅黑" panose="020B0503020204020204" pitchFamily="34" charset="-122"/>
                <a:ea typeface="微软雅黑" panose="020B0503020204020204" pitchFamily="34" charset="-122"/>
              </a:rPr>
              <a:t>宿舍</a:t>
            </a:r>
            <a:r>
              <a:rPr lang="zh-CN" altLang="zh-CN" sz="2105" b="1" dirty="0" smtClean="0">
                <a:latin typeface="微软雅黑" panose="020B0503020204020204" pitchFamily="34" charset="-122"/>
                <a:ea typeface="微软雅黑" panose="020B0503020204020204" pitchFamily="34" charset="-122"/>
              </a:rPr>
              <a:t>管理系统</a:t>
            </a:r>
            <a:r>
              <a:rPr lang="zh-CN" altLang="en-US" sz="2105" b="1" dirty="0" smtClean="0">
                <a:latin typeface="微软雅黑" panose="020B0503020204020204" pitchFamily="34" charset="-122"/>
                <a:ea typeface="微软雅黑" panose="020B0503020204020204" pitchFamily="34" charset="-122"/>
              </a:rPr>
              <a:t>主要功能说明</a:t>
            </a:r>
            <a:endParaRPr lang="zh-CN" altLang="en-US" sz="2105"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heel(1)">
                                      <p:cBhvr>
                                        <p:cTn id="10" dur="2000"/>
                                        <p:tgtEl>
                                          <p:spTgt spid="33"/>
                                        </p:tgtEl>
                                      </p:cBhvr>
                                    </p:animEffect>
                                  </p:childTnLst>
                                </p:cTn>
                              </p:par>
                              <p:par>
                                <p:cTn id="11" presetID="21" presetClass="entr" presetSubtype="1"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heel(1)">
                                      <p:cBhvr>
                                        <p:cTn id="13" dur="2000"/>
                                        <p:tgtEl>
                                          <p:spTgt spid="43"/>
                                        </p:tgtEl>
                                      </p:cBhvr>
                                    </p:animEffect>
                                  </p:childTnLst>
                                </p:cTn>
                              </p:par>
                              <p:par>
                                <p:cTn id="14" presetID="21" presetClass="entr" presetSubtype="1" fill="hold"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heel(1)">
                                      <p:cBhvr>
                                        <p:cTn id="16" dur="2000"/>
                                        <p:tgtEl>
                                          <p:spTgt spid="68"/>
                                        </p:tgtEl>
                                      </p:cBhvr>
                                    </p:animEffect>
                                  </p:childTnLst>
                                </p:cTn>
                              </p:par>
                              <p:par>
                                <p:cTn id="17" presetID="21" presetClass="entr" presetSubtype="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
          <p:cNvSpPr>
            <a:spLocks noChangeArrowheads="1"/>
          </p:cNvSpPr>
          <p:nvPr/>
        </p:nvSpPr>
        <p:spPr bwMode="auto">
          <a:xfrm flipV="1">
            <a:off x="0" y="4423853"/>
            <a:ext cx="4030383" cy="324379"/>
          </a:xfrm>
          <a:prstGeom prst="rect">
            <a:avLst/>
          </a:prstGeom>
          <a:solidFill>
            <a:schemeClr val="tx1">
              <a:lumMod val="65000"/>
              <a:lumOff val="35000"/>
              <a:alpha val="39999"/>
            </a:schemeClr>
          </a:solidFill>
          <a:ln>
            <a:noFill/>
          </a:ln>
        </p:spPr>
        <p:txBody>
          <a:bodyPr lIns="80181" tIns="40091" rIns="80181" bIns="40091"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2105">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 name="组合 8"/>
          <p:cNvGrpSpPr/>
          <p:nvPr/>
        </p:nvGrpSpPr>
        <p:grpSpPr bwMode="auto">
          <a:xfrm flipV="1">
            <a:off x="3029401" y="4423853"/>
            <a:ext cx="2029809" cy="2028416"/>
            <a:chOff x="0" y="0"/>
            <a:chExt cx="1970470" cy="1970470"/>
          </a:xfrm>
        </p:grpSpPr>
        <p:sp>
          <p:nvSpPr>
            <p:cNvPr id="4" name="任意多边形 9"/>
            <p:cNvSpPr>
              <a:spLocks noChangeArrowheads="1"/>
            </p:cNvSpPr>
            <p:nvPr/>
          </p:nvSpPr>
          <p:spPr bwMode="auto">
            <a:xfrm>
              <a:off x="0" y="0"/>
              <a:ext cx="1970470" cy="1523844"/>
            </a:xfrm>
            <a:custGeom>
              <a:avLst/>
              <a:gdLst>
                <a:gd name="T0" fmla="*/ 985235 w 1970470"/>
                <a:gd name="T1" fmla="*/ 0 h 1523844"/>
                <a:gd name="T2" fmla="*/ 1970470 w 1970470"/>
                <a:gd name="T3" fmla="*/ 985235 h 1523844"/>
                <a:gd name="T4" fmla="*/ 1851557 w 1970470"/>
                <a:gd name="T5" fmla="*/ 1454856 h 1523844"/>
                <a:gd name="T6" fmla="*/ 1809646 w 1970470"/>
                <a:gd name="T7" fmla="*/ 1523844 h 1523844"/>
                <a:gd name="T8" fmla="*/ 1380307 w 1970470"/>
                <a:gd name="T9" fmla="*/ 1523844 h 1523844"/>
                <a:gd name="T10" fmla="*/ 1458954 w 1970470"/>
                <a:gd name="T11" fmla="*/ 1458954 h 1523844"/>
                <a:gd name="T12" fmla="*/ 1655175 w 1970470"/>
                <a:gd name="T13" fmla="*/ 985235 h 1523844"/>
                <a:gd name="T14" fmla="*/ 985235 w 1970470"/>
                <a:gd name="T15" fmla="*/ 315295 h 1523844"/>
                <a:gd name="T16" fmla="*/ 315295 w 1970470"/>
                <a:gd name="T17" fmla="*/ 985235 h 1523844"/>
                <a:gd name="T18" fmla="*/ 511516 w 1970470"/>
                <a:gd name="T19" fmla="*/ 1458954 h 1523844"/>
                <a:gd name="T20" fmla="*/ 590163 w 1970470"/>
                <a:gd name="T21" fmla="*/ 1523844 h 1523844"/>
                <a:gd name="T22" fmla="*/ 160824 w 1970470"/>
                <a:gd name="T23" fmla="*/ 1523844 h 1523844"/>
                <a:gd name="T24" fmla="*/ 118913 w 1970470"/>
                <a:gd name="T25" fmla="*/ 1454856 h 1523844"/>
                <a:gd name="T26" fmla="*/ 0 w 1970470"/>
                <a:gd name="T27" fmla="*/ 985235 h 1523844"/>
                <a:gd name="T28" fmla="*/ 985235 w 1970470"/>
                <a:gd name="T29" fmla="*/ 0 h 15238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0470"/>
                <a:gd name="T46" fmla="*/ 0 h 1523844"/>
                <a:gd name="T47" fmla="*/ 1970470 w 1970470"/>
                <a:gd name="T48" fmla="*/ 1523844 h 15238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tx1">
                <a:lumMod val="65000"/>
                <a:lumOff val="35000"/>
                <a:alpha val="39999"/>
              </a:schemeClr>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sp>
          <p:nvSpPr>
            <p:cNvPr id="5" name="任意多边形 10"/>
            <p:cNvSpPr>
              <a:spLocks noChangeArrowheads="1"/>
            </p:cNvSpPr>
            <p:nvPr/>
          </p:nvSpPr>
          <p:spPr bwMode="auto">
            <a:xfrm>
              <a:off x="160824" y="1523844"/>
              <a:ext cx="1648822" cy="446626"/>
            </a:xfrm>
            <a:custGeom>
              <a:avLst/>
              <a:gdLst>
                <a:gd name="T0" fmla="*/ 0 w 1648822"/>
                <a:gd name="T1" fmla="*/ 0 h 446626"/>
                <a:gd name="T2" fmla="*/ 429339 w 1648822"/>
                <a:gd name="T3" fmla="*/ 0 h 446626"/>
                <a:gd name="T4" fmla="*/ 449841 w 1648822"/>
                <a:gd name="T5" fmla="*/ 16916 h 446626"/>
                <a:gd name="T6" fmla="*/ 824411 w 1648822"/>
                <a:gd name="T7" fmla="*/ 131331 h 446626"/>
                <a:gd name="T8" fmla="*/ 1198981 w 1648822"/>
                <a:gd name="T9" fmla="*/ 16916 h 446626"/>
                <a:gd name="T10" fmla="*/ 1219483 w 1648822"/>
                <a:gd name="T11" fmla="*/ 0 h 446626"/>
                <a:gd name="T12" fmla="*/ 1648822 w 1648822"/>
                <a:gd name="T13" fmla="*/ 0 h 446626"/>
                <a:gd name="T14" fmla="*/ 1641383 w 1648822"/>
                <a:gd name="T15" fmla="*/ 12245 h 446626"/>
                <a:gd name="T16" fmla="*/ 824411 w 1648822"/>
                <a:gd name="T17" fmla="*/ 446626 h 446626"/>
                <a:gd name="T18" fmla="*/ 7439 w 1648822"/>
                <a:gd name="T19" fmla="*/ 12245 h 446626"/>
                <a:gd name="T20" fmla="*/ 0 w 1648822"/>
                <a:gd name="T21" fmla="*/ 0 h 4466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8822"/>
                <a:gd name="T34" fmla="*/ 0 h 446626"/>
                <a:gd name="T35" fmla="*/ 1648822 w 1648822"/>
                <a:gd name="T36" fmla="*/ 446626 h 4466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0067B0"/>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sp>
        <p:nvSpPr>
          <p:cNvPr id="6" name="矩形 11"/>
          <p:cNvSpPr>
            <a:spLocks noChangeArrowheads="1"/>
          </p:cNvSpPr>
          <p:nvPr/>
        </p:nvSpPr>
        <p:spPr bwMode="auto">
          <a:xfrm flipV="1">
            <a:off x="6131193" y="4423853"/>
            <a:ext cx="4560807" cy="324379"/>
          </a:xfrm>
          <a:prstGeom prst="rect">
            <a:avLst/>
          </a:prstGeom>
          <a:solidFill>
            <a:schemeClr val="tx1">
              <a:lumMod val="65000"/>
              <a:lumOff val="35000"/>
              <a:alpha val="39999"/>
            </a:schemeClr>
          </a:solidFill>
          <a:ln>
            <a:noFill/>
          </a:ln>
        </p:spPr>
        <p:txBody>
          <a:bodyPr lIns="80181" tIns="40091" rIns="80181" bIns="40091"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2105">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7" name="组合 13"/>
          <p:cNvGrpSpPr/>
          <p:nvPr/>
        </p:nvGrpSpPr>
        <p:grpSpPr bwMode="auto">
          <a:xfrm flipV="1">
            <a:off x="5173369" y="4423853"/>
            <a:ext cx="2028418" cy="2028416"/>
            <a:chOff x="0" y="0"/>
            <a:chExt cx="1970470" cy="1970470"/>
          </a:xfrm>
        </p:grpSpPr>
        <p:sp>
          <p:nvSpPr>
            <p:cNvPr id="8" name="任意多边形 14"/>
            <p:cNvSpPr>
              <a:spLocks noChangeArrowheads="1"/>
            </p:cNvSpPr>
            <p:nvPr/>
          </p:nvSpPr>
          <p:spPr bwMode="auto">
            <a:xfrm>
              <a:off x="0" y="0"/>
              <a:ext cx="1970470" cy="1523844"/>
            </a:xfrm>
            <a:custGeom>
              <a:avLst/>
              <a:gdLst>
                <a:gd name="T0" fmla="*/ 985235 w 1970470"/>
                <a:gd name="T1" fmla="*/ 0 h 1523844"/>
                <a:gd name="T2" fmla="*/ 1970470 w 1970470"/>
                <a:gd name="T3" fmla="*/ 985235 h 1523844"/>
                <a:gd name="T4" fmla="*/ 1851557 w 1970470"/>
                <a:gd name="T5" fmla="*/ 1454856 h 1523844"/>
                <a:gd name="T6" fmla="*/ 1809646 w 1970470"/>
                <a:gd name="T7" fmla="*/ 1523844 h 1523844"/>
                <a:gd name="T8" fmla="*/ 1380307 w 1970470"/>
                <a:gd name="T9" fmla="*/ 1523844 h 1523844"/>
                <a:gd name="T10" fmla="*/ 1458954 w 1970470"/>
                <a:gd name="T11" fmla="*/ 1458954 h 1523844"/>
                <a:gd name="T12" fmla="*/ 1655175 w 1970470"/>
                <a:gd name="T13" fmla="*/ 985235 h 1523844"/>
                <a:gd name="T14" fmla="*/ 985235 w 1970470"/>
                <a:gd name="T15" fmla="*/ 315295 h 1523844"/>
                <a:gd name="T16" fmla="*/ 315295 w 1970470"/>
                <a:gd name="T17" fmla="*/ 985235 h 1523844"/>
                <a:gd name="T18" fmla="*/ 511516 w 1970470"/>
                <a:gd name="T19" fmla="*/ 1458954 h 1523844"/>
                <a:gd name="T20" fmla="*/ 590163 w 1970470"/>
                <a:gd name="T21" fmla="*/ 1523844 h 1523844"/>
                <a:gd name="T22" fmla="*/ 160824 w 1970470"/>
                <a:gd name="T23" fmla="*/ 1523844 h 1523844"/>
                <a:gd name="T24" fmla="*/ 118913 w 1970470"/>
                <a:gd name="T25" fmla="*/ 1454856 h 1523844"/>
                <a:gd name="T26" fmla="*/ 0 w 1970470"/>
                <a:gd name="T27" fmla="*/ 985235 h 1523844"/>
                <a:gd name="T28" fmla="*/ 985235 w 1970470"/>
                <a:gd name="T29" fmla="*/ 0 h 15238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0470"/>
                <a:gd name="T46" fmla="*/ 0 h 1523844"/>
                <a:gd name="T47" fmla="*/ 1970470 w 1970470"/>
                <a:gd name="T48" fmla="*/ 1523844 h 15238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tx1">
                <a:lumMod val="65000"/>
                <a:lumOff val="35000"/>
                <a:alpha val="39999"/>
              </a:schemeClr>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sp>
          <p:nvSpPr>
            <p:cNvPr id="9" name="任意多边形 15"/>
            <p:cNvSpPr>
              <a:spLocks noChangeArrowheads="1"/>
            </p:cNvSpPr>
            <p:nvPr/>
          </p:nvSpPr>
          <p:spPr bwMode="auto">
            <a:xfrm>
              <a:off x="160824" y="1523844"/>
              <a:ext cx="1648822" cy="446626"/>
            </a:xfrm>
            <a:custGeom>
              <a:avLst/>
              <a:gdLst>
                <a:gd name="T0" fmla="*/ 0 w 1648822"/>
                <a:gd name="T1" fmla="*/ 0 h 446626"/>
                <a:gd name="T2" fmla="*/ 429339 w 1648822"/>
                <a:gd name="T3" fmla="*/ 0 h 446626"/>
                <a:gd name="T4" fmla="*/ 449841 w 1648822"/>
                <a:gd name="T5" fmla="*/ 16916 h 446626"/>
                <a:gd name="T6" fmla="*/ 824411 w 1648822"/>
                <a:gd name="T7" fmla="*/ 131331 h 446626"/>
                <a:gd name="T8" fmla="*/ 1198981 w 1648822"/>
                <a:gd name="T9" fmla="*/ 16916 h 446626"/>
                <a:gd name="T10" fmla="*/ 1219483 w 1648822"/>
                <a:gd name="T11" fmla="*/ 0 h 446626"/>
                <a:gd name="T12" fmla="*/ 1648822 w 1648822"/>
                <a:gd name="T13" fmla="*/ 0 h 446626"/>
                <a:gd name="T14" fmla="*/ 1641383 w 1648822"/>
                <a:gd name="T15" fmla="*/ 12245 h 446626"/>
                <a:gd name="T16" fmla="*/ 824411 w 1648822"/>
                <a:gd name="T17" fmla="*/ 446626 h 446626"/>
                <a:gd name="T18" fmla="*/ 7439 w 1648822"/>
                <a:gd name="T19" fmla="*/ 12245 h 446626"/>
                <a:gd name="T20" fmla="*/ 0 w 1648822"/>
                <a:gd name="T21" fmla="*/ 0 h 4466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8822"/>
                <a:gd name="T34" fmla="*/ 0 h 446626"/>
                <a:gd name="T35" fmla="*/ 1648822 w 1648822"/>
                <a:gd name="T36" fmla="*/ 446626 h 4466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03A9F3"/>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sp>
        <p:nvSpPr>
          <p:cNvPr id="10" name="矩形 9"/>
          <p:cNvSpPr>
            <a:spLocks noChangeArrowheads="1"/>
          </p:cNvSpPr>
          <p:nvPr/>
        </p:nvSpPr>
        <p:spPr bwMode="auto">
          <a:xfrm>
            <a:off x="10483" y="3809249"/>
            <a:ext cx="5767036" cy="322987"/>
          </a:xfrm>
          <a:prstGeom prst="rect">
            <a:avLst/>
          </a:prstGeom>
          <a:solidFill>
            <a:schemeClr val="tx1">
              <a:lumMod val="65000"/>
              <a:lumOff val="35000"/>
              <a:alpha val="39999"/>
            </a:schemeClr>
          </a:solidFill>
          <a:ln>
            <a:noFill/>
          </a:ln>
        </p:spPr>
        <p:txBody>
          <a:bodyPr lIns="80181" tIns="40091" rIns="80181" bIns="40091"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2105">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1" name="组合 3"/>
          <p:cNvGrpSpPr/>
          <p:nvPr/>
        </p:nvGrpSpPr>
        <p:grpSpPr bwMode="auto">
          <a:xfrm>
            <a:off x="4928344" y="2100291"/>
            <a:ext cx="2028418" cy="2029809"/>
            <a:chOff x="0" y="0"/>
            <a:chExt cx="1970470" cy="1970470"/>
          </a:xfrm>
        </p:grpSpPr>
        <p:sp>
          <p:nvSpPr>
            <p:cNvPr id="12" name="任意多边形 4"/>
            <p:cNvSpPr>
              <a:spLocks noChangeArrowheads="1"/>
            </p:cNvSpPr>
            <p:nvPr/>
          </p:nvSpPr>
          <p:spPr bwMode="auto">
            <a:xfrm>
              <a:off x="0" y="0"/>
              <a:ext cx="1970470" cy="1523844"/>
            </a:xfrm>
            <a:custGeom>
              <a:avLst/>
              <a:gdLst>
                <a:gd name="T0" fmla="*/ 985235 w 1970470"/>
                <a:gd name="T1" fmla="*/ 0 h 1523844"/>
                <a:gd name="T2" fmla="*/ 1970470 w 1970470"/>
                <a:gd name="T3" fmla="*/ 985235 h 1523844"/>
                <a:gd name="T4" fmla="*/ 1851557 w 1970470"/>
                <a:gd name="T5" fmla="*/ 1454856 h 1523844"/>
                <a:gd name="T6" fmla="*/ 1809646 w 1970470"/>
                <a:gd name="T7" fmla="*/ 1523844 h 1523844"/>
                <a:gd name="T8" fmla="*/ 1380307 w 1970470"/>
                <a:gd name="T9" fmla="*/ 1523844 h 1523844"/>
                <a:gd name="T10" fmla="*/ 1458954 w 1970470"/>
                <a:gd name="T11" fmla="*/ 1458954 h 1523844"/>
                <a:gd name="T12" fmla="*/ 1655175 w 1970470"/>
                <a:gd name="T13" fmla="*/ 985235 h 1523844"/>
                <a:gd name="T14" fmla="*/ 985235 w 1970470"/>
                <a:gd name="T15" fmla="*/ 315295 h 1523844"/>
                <a:gd name="T16" fmla="*/ 315295 w 1970470"/>
                <a:gd name="T17" fmla="*/ 985235 h 1523844"/>
                <a:gd name="T18" fmla="*/ 511516 w 1970470"/>
                <a:gd name="T19" fmla="*/ 1458954 h 1523844"/>
                <a:gd name="T20" fmla="*/ 590163 w 1970470"/>
                <a:gd name="T21" fmla="*/ 1523844 h 1523844"/>
                <a:gd name="T22" fmla="*/ 160824 w 1970470"/>
                <a:gd name="T23" fmla="*/ 1523844 h 1523844"/>
                <a:gd name="T24" fmla="*/ 118913 w 1970470"/>
                <a:gd name="T25" fmla="*/ 1454856 h 1523844"/>
                <a:gd name="T26" fmla="*/ 0 w 1970470"/>
                <a:gd name="T27" fmla="*/ 985235 h 1523844"/>
                <a:gd name="T28" fmla="*/ 985235 w 1970470"/>
                <a:gd name="T29" fmla="*/ 0 h 15238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0470"/>
                <a:gd name="T46" fmla="*/ 0 h 1523844"/>
                <a:gd name="T47" fmla="*/ 1970470 w 1970470"/>
                <a:gd name="T48" fmla="*/ 1523844 h 15238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tx1">
                <a:lumMod val="65000"/>
                <a:lumOff val="35000"/>
                <a:alpha val="39999"/>
              </a:schemeClr>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sp>
          <p:nvSpPr>
            <p:cNvPr id="13" name="任意多边形 5"/>
            <p:cNvSpPr>
              <a:spLocks noChangeArrowheads="1"/>
            </p:cNvSpPr>
            <p:nvPr/>
          </p:nvSpPr>
          <p:spPr bwMode="auto">
            <a:xfrm>
              <a:off x="160824" y="1523844"/>
              <a:ext cx="1648822" cy="446626"/>
            </a:xfrm>
            <a:custGeom>
              <a:avLst/>
              <a:gdLst>
                <a:gd name="T0" fmla="*/ 0 w 1648822"/>
                <a:gd name="T1" fmla="*/ 0 h 446626"/>
                <a:gd name="T2" fmla="*/ 429339 w 1648822"/>
                <a:gd name="T3" fmla="*/ 0 h 446626"/>
                <a:gd name="T4" fmla="*/ 449841 w 1648822"/>
                <a:gd name="T5" fmla="*/ 16916 h 446626"/>
                <a:gd name="T6" fmla="*/ 824411 w 1648822"/>
                <a:gd name="T7" fmla="*/ 131331 h 446626"/>
                <a:gd name="T8" fmla="*/ 1198981 w 1648822"/>
                <a:gd name="T9" fmla="*/ 16916 h 446626"/>
                <a:gd name="T10" fmla="*/ 1219483 w 1648822"/>
                <a:gd name="T11" fmla="*/ 0 h 446626"/>
                <a:gd name="T12" fmla="*/ 1648822 w 1648822"/>
                <a:gd name="T13" fmla="*/ 0 h 446626"/>
                <a:gd name="T14" fmla="*/ 1641383 w 1648822"/>
                <a:gd name="T15" fmla="*/ 12245 h 446626"/>
                <a:gd name="T16" fmla="*/ 824411 w 1648822"/>
                <a:gd name="T17" fmla="*/ 446626 h 446626"/>
                <a:gd name="T18" fmla="*/ 7439 w 1648822"/>
                <a:gd name="T19" fmla="*/ 12245 h 446626"/>
                <a:gd name="T20" fmla="*/ 0 w 1648822"/>
                <a:gd name="T21" fmla="*/ 0 h 4466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8822"/>
                <a:gd name="T34" fmla="*/ 0 h 446626"/>
                <a:gd name="T35" fmla="*/ 1648822 w 1648822"/>
                <a:gd name="T36" fmla="*/ 446626 h 4466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0067B0"/>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组合 13"/>
          <p:cNvGrpSpPr/>
          <p:nvPr/>
        </p:nvGrpSpPr>
        <p:grpSpPr>
          <a:xfrm>
            <a:off x="5239611" y="2391479"/>
            <a:ext cx="1454610" cy="1454614"/>
            <a:chOff x="4481014" y="1320593"/>
            <a:chExt cx="1244010" cy="1244013"/>
          </a:xfrm>
        </p:grpSpPr>
        <p:grpSp>
          <p:nvGrpSpPr>
            <p:cNvPr id="15" name="组合 14"/>
            <p:cNvGrpSpPr/>
            <p:nvPr/>
          </p:nvGrpSpPr>
          <p:grpSpPr>
            <a:xfrm>
              <a:off x="4481014" y="1320593"/>
              <a:ext cx="1244010" cy="1244013"/>
              <a:chOff x="304800" y="673100"/>
              <a:chExt cx="4000500" cy="4000500"/>
            </a:xfrm>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椭圆 17"/>
              <p:cNvSpPr/>
              <p:nvPr/>
            </p:nvSpPr>
            <p:spPr>
              <a:xfrm>
                <a:off x="392108"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6" name="文本框 3"/>
            <p:cNvSpPr>
              <a:spLocks noChangeArrowheads="1"/>
            </p:cNvSpPr>
            <p:nvPr/>
          </p:nvSpPr>
          <p:spPr bwMode="auto">
            <a:xfrm>
              <a:off x="4751656" y="1497806"/>
              <a:ext cx="702725" cy="898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81" tIns="40091" rIns="80181" bIns="40091">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spcBef>
                  <a:spcPct val="0"/>
                </a:spcBef>
                <a:buFont typeface="Arial" panose="020B0604020202020204" pitchFamily="34" charset="0"/>
                <a:buNone/>
              </a:pPr>
              <a:r>
                <a:rPr lang="en-US" altLang="zh-CN" sz="2340" dirty="0">
                  <a:solidFill>
                    <a:srgbClr val="03A9F3"/>
                  </a:solidFill>
                  <a:latin typeface="Arial" panose="020B0604020202020204" pitchFamily="34" charset="0"/>
                  <a:ea typeface="微软雅黑" panose="020B0503020204020204" pitchFamily="34" charset="-122"/>
                  <a:sym typeface="Arial" panose="020B0604020202020204" pitchFamily="34" charset="0"/>
                </a:rPr>
                <a:t>Step</a:t>
              </a:r>
              <a:endParaRPr lang="en-US" altLang="zh-CN" sz="3155"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a:p>
              <a:pPr algn="ctr" eaLnBrk="1" hangingPunct="1">
                <a:spcBef>
                  <a:spcPct val="0"/>
                </a:spcBef>
                <a:buFont typeface="Arial" panose="020B0604020202020204" pitchFamily="34" charset="0"/>
                <a:buNone/>
              </a:pPr>
              <a:r>
                <a:rPr lang="en-US" altLang="zh-CN" sz="4675" dirty="0">
                  <a:solidFill>
                    <a:srgbClr val="03A9F3"/>
                  </a:solidFill>
                  <a:latin typeface="Arial" panose="020B0604020202020204" pitchFamily="34" charset="0"/>
                  <a:ea typeface="微软雅黑" panose="020B0503020204020204" pitchFamily="34" charset="-122"/>
                  <a:sym typeface="Arial" panose="020B0604020202020204" pitchFamily="34" charset="0"/>
                </a:rPr>
                <a:t>01</a:t>
              </a:r>
              <a:endParaRPr lang="zh-CN" altLang="en-US" sz="526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 name="组合 18"/>
          <p:cNvGrpSpPr/>
          <p:nvPr/>
        </p:nvGrpSpPr>
        <p:grpSpPr>
          <a:xfrm>
            <a:off x="3303078" y="4700037"/>
            <a:ext cx="1454610" cy="1454614"/>
            <a:chOff x="2824855" y="3294915"/>
            <a:chExt cx="1244010" cy="1244013"/>
          </a:xfrm>
        </p:grpSpPr>
        <p:grpSp>
          <p:nvGrpSpPr>
            <p:cNvPr id="20" name="组合 19"/>
            <p:cNvGrpSpPr/>
            <p:nvPr/>
          </p:nvGrpSpPr>
          <p:grpSpPr>
            <a:xfrm>
              <a:off x="2824855" y="3294915"/>
              <a:ext cx="1244010" cy="1244013"/>
              <a:chOff x="304800" y="673100"/>
              <a:chExt cx="4000500" cy="4000500"/>
            </a:xfrm>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椭圆 22"/>
              <p:cNvSpPr/>
              <p:nvPr/>
            </p:nvSpPr>
            <p:spPr>
              <a:xfrm>
                <a:off x="392108"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1" name="文本框 16"/>
            <p:cNvSpPr>
              <a:spLocks noChangeArrowheads="1"/>
            </p:cNvSpPr>
            <p:nvPr/>
          </p:nvSpPr>
          <p:spPr bwMode="auto">
            <a:xfrm>
              <a:off x="3103831" y="3471863"/>
              <a:ext cx="702725" cy="898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81" tIns="40091" rIns="80181" bIns="40091">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spcBef>
                  <a:spcPct val="0"/>
                </a:spcBef>
                <a:buFont typeface="Arial" panose="020B0604020202020204" pitchFamily="34" charset="0"/>
                <a:buNone/>
              </a:pPr>
              <a:r>
                <a:rPr lang="en-US" altLang="zh-CN" sz="2340" dirty="0">
                  <a:solidFill>
                    <a:srgbClr val="03A9F3"/>
                  </a:solidFill>
                  <a:latin typeface="Arial" panose="020B0604020202020204" pitchFamily="34" charset="0"/>
                  <a:ea typeface="微软雅黑" panose="020B0503020204020204" pitchFamily="34" charset="-122"/>
                  <a:sym typeface="Arial" panose="020B0604020202020204" pitchFamily="34" charset="0"/>
                </a:rPr>
                <a:t>Step</a:t>
              </a:r>
              <a:endParaRPr lang="en-US" altLang="zh-CN" sz="23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a:p>
              <a:pPr algn="ctr" eaLnBrk="1" hangingPunct="1">
                <a:spcBef>
                  <a:spcPct val="0"/>
                </a:spcBef>
                <a:buFont typeface="Arial" panose="020B0604020202020204" pitchFamily="34" charset="0"/>
                <a:buNone/>
              </a:pPr>
              <a:r>
                <a:rPr lang="en-US" altLang="zh-CN" sz="4675" dirty="0">
                  <a:solidFill>
                    <a:srgbClr val="03A9F3"/>
                  </a:solidFill>
                  <a:latin typeface="Arial" panose="020B0604020202020204" pitchFamily="34" charset="0"/>
                  <a:ea typeface="微软雅黑" panose="020B0503020204020204" pitchFamily="34" charset="-122"/>
                  <a:sym typeface="Arial" panose="020B0604020202020204" pitchFamily="34" charset="0"/>
                </a:rPr>
                <a:t>02</a:t>
              </a:r>
              <a:endParaRPr lang="zh-CN" altLang="en-US" sz="4675"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4" name="组合 23"/>
          <p:cNvGrpSpPr/>
          <p:nvPr/>
        </p:nvGrpSpPr>
        <p:grpSpPr>
          <a:xfrm>
            <a:off x="5495912" y="4699727"/>
            <a:ext cx="1454610" cy="1454614"/>
            <a:chOff x="4700208" y="3294650"/>
            <a:chExt cx="1244010" cy="1244013"/>
          </a:xfrm>
        </p:grpSpPr>
        <p:grpSp>
          <p:nvGrpSpPr>
            <p:cNvPr id="25" name="组合 24"/>
            <p:cNvGrpSpPr/>
            <p:nvPr/>
          </p:nvGrpSpPr>
          <p:grpSpPr>
            <a:xfrm>
              <a:off x="4700208" y="3294650"/>
              <a:ext cx="1244010" cy="1244013"/>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椭圆 27"/>
              <p:cNvSpPr/>
              <p:nvPr/>
            </p:nvSpPr>
            <p:spPr>
              <a:xfrm>
                <a:off x="392108"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6" name="文本框 24"/>
            <p:cNvSpPr>
              <a:spLocks noChangeArrowheads="1"/>
            </p:cNvSpPr>
            <p:nvPr/>
          </p:nvSpPr>
          <p:spPr bwMode="auto">
            <a:xfrm>
              <a:off x="4944872" y="3483769"/>
              <a:ext cx="759203" cy="95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81" tIns="40091" rIns="80181" bIns="40091">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spcBef>
                  <a:spcPct val="0"/>
                </a:spcBef>
                <a:buFont typeface="Arial" panose="020B0604020202020204" pitchFamily="34" charset="0"/>
                <a:buNone/>
              </a:pPr>
              <a:r>
                <a:rPr lang="en-US" altLang="zh-CN" sz="2340" dirty="0">
                  <a:solidFill>
                    <a:srgbClr val="0067B0"/>
                  </a:solidFill>
                  <a:latin typeface="Arial" panose="020B0604020202020204" pitchFamily="34" charset="0"/>
                  <a:ea typeface="微软雅黑" panose="020B0503020204020204" pitchFamily="34" charset="-122"/>
                  <a:sym typeface="Arial" panose="020B0604020202020204" pitchFamily="34" charset="0"/>
                </a:rPr>
                <a:t>Step</a:t>
              </a:r>
              <a:endParaRPr lang="en-US" altLang="zh-CN" sz="3155"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a:p>
              <a:pPr algn="ctr" eaLnBrk="1" hangingPunct="1">
                <a:spcBef>
                  <a:spcPct val="0"/>
                </a:spcBef>
                <a:buFont typeface="Arial" panose="020B0604020202020204" pitchFamily="34" charset="0"/>
                <a:buNone/>
              </a:pPr>
              <a:r>
                <a:rPr lang="en-US" altLang="zh-CN" sz="5145" dirty="0">
                  <a:solidFill>
                    <a:srgbClr val="0067B0"/>
                  </a:solidFill>
                  <a:latin typeface="Arial" panose="020B0604020202020204" pitchFamily="34" charset="0"/>
                  <a:ea typeface="微软雅黑" panose="020B0503020204020204" pitchFamily="34" charset="-122"/>
                  <a:sym typeface="Arial" panose="020B0604020202020204" pitchFamily="34" charset="0"/>
                </a:rPr>
                <a:t>03</a:t>
              </a:r>
              <a:endParaRPr lang="zh-CN" altLang="en-US" sz="5145"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9" name="TextBox 59"/>
          <p:cNvSpPr>
            <a:spLocks noChangeArrowheads="1"/>
          </p:cNvSpPr>
          <p:nvPr/>
        </p:nvSpPr>
        <p:spPr bwMode="auto">
          <a:xfrm flipH="1">
            <a:off x="731381" y="1844189"/>
            <a:ext cx="1425331" cy="35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80181" tIns="40091" rIns="80181" bIns="40091">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l">
              <a:lnSpc>
                <a:spcPct val="100000"/>
              </a:lnSpc>
              <a:spcBef>
                <a:spcPct val="0"/>
              </a:spcBef>
              <a:buFont typeface="Arial" panose="020B0604020202020204" pitchFamily="34" charset="0"/>
              <a:buNone/>
            </a:pPr>
            <a:r>
              <a:rPr lang="zh-CN" altLang="en-US" sz="1755"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设置</a:t>
            </a:r>
            <a:endParaRPr lang="en-US" altLang="zh-CN" sz="1755"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矩形 17"/>
          <p:cNvSpPr>
            <a:spLocks noChangeArrowheads="1"/>
          </p:cNvSpPr>
          <p:nvPr/>
        </p:nvSpPr>
        <p:spPr bwMode="auto">
          <a:xfrm>
            <a:off x="731520" y="2266950"/>
            <a:ext cx="4228465" cy="120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80181" tIns="40091" rIns="80181" bIns="40091">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14000"/>
              </a:lnSpc>
              <a:spcBef>
                <a:spcPct val="0"/>
              </a:spcBef>
              <a:buNone/>
            </a:pPr>
            <a:r>
              <a:rPr lang="zh-CN" altLang="en-US" sz="1285" dirty="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区域</a:t>
            </a:r>
            <a:r>
              <a:rPr lang="zh-CN" altLang="en-US" sz="1285"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设置、通道设备管理、通道进出门管理、通道外接设备管理、监控设备管理、远程监控</a:t>
            </a:r>
            <a:r>
              <a:rPr lang="zh-CN" altLang="en-US" sz="1285" dirty="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管理、宿舍寝室设置、宿舍通道设备设置、宿舍监控设备设置、宿舍寝室时段设置、访客来访事由设置、节假日设置、请示维修项目设置、物品领用项目设置</a:t>
            </a:r>
            <a:endParaRPr lang="en-US" altLang="zh-CN" sz="1285"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Box 59"/>
          <p:cNvSpPr>
            <a:spLocks noChangeArrowheads="1"/>
          </p:cNvSpPr>
          <p:nvPr/>
        </p:nvSpPr>
        <p:spPr bwMode="auto">
          <a:xfrm flipH="1">
            <a:off x="7450955" y="4883273"/>
            <a:ext cx="1683969" cy="35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80181" tIns="40091" rIns="80181" bIns="40091">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a:lnSpc>
                <a:spcPct val="100000"/>
              </a:lnSpc>
              <a:spcBef>
                <a:spcPct val="0"/>
              </a:spcBef>
              <a:buNone/>
            </a:pPr>
            <a:r>
              <a:rPr lang="zh-CN" altLang="en-US" sz="1755"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查询统计</a:t>
            </a:r>
            <a:endParaRPr lang="en-US" altLang="zh-CN" sz="1755"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矩形 17"/>
          <p:cNvSpPr>
            <a:spLocks noChangeArrowheads="1"/>
          </p:cNvSpPr>
          <p:nvPr/>
        </p:nvSpPr>
        <p:spPr bwMode="auto">
          <a:xfrm>
            <a:off x="7400571" y="5292247"/>
            <a:ext cx="2997329" cy="143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80181" tIns="40091" rIns="80181" bIns="40091">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14000"/>
              </a:lnSpc>
              <a:spcBef>
                <a:spcPct val="0"/>
              </a:spcBef>
              <a:buNone/>
            </a:pPr>
            <a:r>
              <a:rPr lang="zh-CN" altLang="en-US" sz="1285" b="1" dirty="0" smtClean="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rPr>
              <a:t>查询：</a:t>
            </a:r>
            <a:r>
              <a:rPr lang="zh-CN" altLang="en-US" sz="1285" dirty="0" smtClean="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rPr>
              <a:t>宿舍人员进出查询、在寝查询、剩余床位查询、外来访客人员登记查询、无卡号人员查询、人员请假记录查询、物品领用记录查询</a:t>
            </a:r>
            <a:endParaRPr lang="en-US" altLang="zh-CN" sz="1285" dirty="0" smtClean="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endParaRPr>
          </a:p>
          <a:p>
            <a:pPr eaLnBrk="1" hangingPunct="1">
              <a:lnSpc>
                <a:spcPct val="114000"/>
              </a:lnSpc>
              <a:spcBef>
                <a:spcPct val="0"/>
              </a:spcBef>
              <a:buNone/>
            </a:pPr>
            <a:r>
              <a:rPr lang="zh-CN" altLang="en-US" sz="1285" b="1" dirty="0" smtClean="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rPr>
              <a:t>统计：</a:t>
            </a:r>
            <a:r>
              <a:rPr lang="zh-CN" altLang="en-US" sz="1285" dirty="0" smtClean="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rPr>
              <a:t>在寝统计、缺勤明细及汇总统计、部门和宿舍出勤率、异常进出人员统计</a:t>
            </a:r>
            <a:endParaRPr lang="zh-CN" altLang="en-US" sz="1285" dirty="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3" name="TextBox 59"/>
          <p:cNvSpPr>
            <a:spLocks noChangeArrowheads="1"/>
          </p:cNvSpPr>
          <p:nvPr/>
        </p:nvSpPr>
        <p:spPr bwMode="auto">
          <a:xfrm flipH="1">
            <a:off x="731381" y="4882856"/>
            <a:ext cx="2155628" cy="35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80181" tIns="40091" rIns="80181" bIns="40091">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l">
              <a:lnSpc>
                <a:spcPct val="100000"/>
              </a:lnSpc>
              <a:spcBef>
                <a:spcPct val="0"/>
              </a:spcBef>
              <a:buFont typeface="Arial" panose="020B0604020202020204" pitchFamily="34" charset="0"/>
              <a:buNone/>
            </a:pPr>
            <a:r>
              <a:rPr lang="zh-CN" altLang="en-US" sz="1755"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管理</a:t>
            </a:r>
            <a:endParaRPr lang="en-US" altLang="zh-CN" sz="1755"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矩形 17"/>
          <p:cNvSpPr>
            <a:spLocks noChangeArrowheads="1"/>
          </p:cNvSpPr>
          <p:nvPr/>
        </p:nvSpPr>
        <p:spPr bwMode="auto">
          <a:xfrm>
            <a:off x="731520" y="5303520"/>
            <a:ext cx="2176780" cy="165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80181" tIns="40091" rIns="80181" bIns="40091">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14000"/>
              </a:lnSpc>
              <a:spcBef>
                <a:spcPct val="0"/>
              </a:spcBef>
              <a:buNone/>
            </a:pPr>
            <a:r>
              <a:rPr lang="zh-CN" altLang="en-US" sz="1285" dirty="0" smtClean="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rPr>
              <a:t>宿舍寝室人员导入、分配人员、批量分配人员、批量取消分配、人员互换、无床位人员分配床位、人员请假登记、寝室维修登记、物品领用登记。</a:t>
            </a:r>
            <a:endParaRPr lang="en-US" altLang="zh-CN" sz="1285" dirty="0" smtClean="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endParaRPr>
          </a:p>
          <a:p>
            <a:pPr eaLnBrk="1" hangingPunct="1">
              <a:lnSpc>
                <a:spcPct val="114000"/>
              </a:lnSpc>
              <a:spcBef>
                <a:spcPct val="0"/>
              </a:spcBef>
              <a:buFont typeface="Arial" panose="020B0604020202020204" pitchFamily="34" charset="0"/>
              <a:buNone/>
            </a:pPr>
            <a:endParaRPr lang="zh-CN" altLang="en-US" sz="1285" dirty="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6" name="组合 35"/>
          <p:cNvGrpSpPr/>
          <p:nvPr/>
        </p:nvGrpSpPr>
        <p:grpSpPr>
          <a:xfrm rot="0">
            <a:off x="250222" y="605813"/>
            <a:ext cx="10080000" cy="417928"/>
            <a:chOff x="214282" y="142856"/>
            <a:chExt cx="7598078" cy="357190"/>
          </a:xfrm>
        </p:grpSpPr>
        <p:sp>
          <p:nvSpPr>
            <p:cNvPr id="39" name="TextBox 38"/>
            <p:cNvSpPr txBox="1"/>
            <p:nvPr/>
          </p:nvSpPr>
          <p:spPr>
            <a:xfrm>
              <a:off x="571471" y="142856"/>
              <a:ext cx="5800725"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a:t>
              </a:r>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rPr>
                <a:t>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校园</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通道宿舍管理系统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软件宿舍管理系统软件功能介绍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40" name="矩形 39"/>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1" name="矩形 40"/>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42" name="直接连接符 41"/>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668217" y="1306814"/>
            <a:ext cx="7325255" cy="461010"/>
          </a:xfrm>
          <a:prstGeom prst="rect">
            <a:avLst/>
          </a:prstGeom>
          <a:noFill/>
        </p:spPr>
        <p:txBody>
          <a:bodyPr wrap="square" rtlCol="0">
            <a:spAutoFit/>
          </a:bodyPr>
          <a:lstStyle/>
          <a:p>
            <a:pPr>
              <a:lnSpc>
                <a:spcPct val="114000"/>
              </a:lnSpc>
              <a:spcBef>
                <a:spcPct val="0"/>
              </a:spcBef>
            </a:pPr>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sym typeface="Calibri" panose="020F0502020204030204" charset="0"/>
              </a:rPr>
              <a:t>管理模式结合采集数据所实现的软件</a:t>
            </a:r>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sym typeface="Calibri" panose="020F0502020204030204" charset="0"/>
              </a:rPr>
              <a:t>功能包括：</a:t>
            </a:r>
            <a:endPar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sym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30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60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800"/>
                                        <p:tgtEl>
                                          <p:spTgt spid="11"/>
                                        </p:tgtEl>
                                      </p:cBhvr>
                                    </p:animEffect>
                                  </p:childTnLst>
                                </p:cTn>
                              </p:par>
                              <p:par>
                                <p:cTn id="25" presetID="21"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800"/>
                                        <p:tgtEl>
                                          <p:spTgt spid="7"/>
                                        </p:tgtEl>
                                      </p:cBhvr>
                                    </p:animEffect>
                                  </p:childTnLst>
                                </p:cTn>
                              </p:par>
                              <p:par>
                                <p:cTn id="28" presetID="21" presetClass="entr" presetSubtype="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heel(1)">
                                      <p:cBhvr>
                                        <p:cTn id="30" dur="8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right)">
                                      <p:cBhvr>
                                        <p:cTn id="35" dur="500"/>
                                        <p:tgtEl>
                                          <p:spTgt spid="10"/>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right)">
                                      <p:cBhvr>
                                        <p:cTn id="46" dur="500"/>
                                        <p:tgtEl>
                                          <p:spTgt spid="29"/>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right)">
                                      <p:cBhvr>
                                        <p:cTn id="49" dur="500"/>
                                        <p:tgtEl>
                                          <p:spTgt spid="30"/>
                                        </p:tgtEl>
                                      </p:cBhvr>
                                    </p:animEffect>
                                  </p:childTnLst>
                                </p:cTn>
                              </p:par>
                              <p:par>
                                <p:cTn id="50" presetID="22" presetClass="entr" presetSubtype="2" fill="hold" grpId="0" nodeType="withEffect">
                                  <p:stCondLst>
                                    <p:cond delay="400"/>
                                  </p:stCondLst>
                                  <p:childTnLst>
                                    <p:set>
                                      <p:cBhvr>
                                        <p:cTn id="51" dur="1" fill="hold">
                                          <p:stCondLst>
                                            <p:cond delay="0"/>
                                          </p:stCondLst>
                                        </p:cTn>
                                        <p:tgtEl>
                                          <p:spTgt spid="33"/>
                                        </p:tgtEl>
                                        <p:attrNameLst>
                                          <p:attrName>style.visibility</p:attrName>
                                        </p:attrNameLst>
                                      </p:cBhvr>
                                      <p:to>
                                        <p:strVal val="visible"/>
                                      </p:to>
                                    </p:set>
                                    <p:animEffect transition="in" filter="wipe(right)">
                                      <p:cBhvr>
                                        <p:cTn id="52" dur="500"/>
                                        <p:tgtEl>
                                          <p:spTgt spid="33"/>
                                        </p:tgtEl>
                                      </p:cBhvr>
                                    </p:animEffect>
                                  </p:childTnLst>
                                </p:cTn>
                              </p:par>
                              <p:par>
                                <p:cTn id="53" presetID="22" presetClass="entr" presetSubtype="2" fill="hold" grpId="0" nodeType="withEffect">
                                  <p:stCondLst>
                                    <p:cond delay="400"/>
                                  </p:stCondLst>
                                  <p:childTnLst>
                                    <p:set>
                                      <p:cBhvr>
                                        <p:cTn id="54" dur="1" fill="hold">
                                          <p:stCondLst>
                                            <p:cond delay="0"/>
                                          </p:stCondLst>
                                        </p:cTn>
                                        <p:tgtEl>
                                          <p:spTgt spid="34"/>
                                        </p:tgtEl>
                                        <p:attrNameLst>
                                          <p:attrName>style.visibility</p:attrName>
                                        </p:attrNameLst>
                                      </p:cBhvr>
                                      <p:to>
                                        <p:strVal val="visible"/>
                                      </p:to>
                                    </p:set>
                                    <p:animEffect transition="in" filter="wipe(right)">
                                      <p:cBhvr>
                                        <p:cTn id="55" dur="500"/>
                                        <p:tgtEl>
                                          <p:spTgt spid="34"/>
                                        </p:tgtEl>
                                      </p:cBhvr>
                                    </p:animEffect>
                                  </p:childTnLst>
                                </p:cTn>
                              </p:par>
                              <p:par>
                                <p:cTn id="56" presetID="22" presetClass="entr" presetSubtype="8" fill="hold" grpId="0" nodeType="withEffect">
                                  <p:stCondLst>
                                    <p:cond delay="800"/>
                                  </p:stCondLst>
                                  <p:childTnLst>
                                    <p:set>
                                      <p:cBhvr>
                                        <p:cTn id="57" dur="1" fill="hold">
                                          <p:stCondLst>
                                            <p:cond delay="0"/>
                                          </p:stCondLst>
                                        </p:cTn>
                                        <p:tgtEl>
                                          <p:spTgt spid="31"/>
                                        </p:tgtEl>
                                        <p:attrNameLst>
                                          <p:attrName>style.visibility</p:attrName>
                                        </p:attrNameLst>
                                      </p:cBhvr>
                                      <p:to>
                                        <p:strVal val="visible"/>
                                      </p:to>
                                    </p:set>
                                    <p:animEffect transition="in" filter="wipe(left)">
                                      <p:cBhvr>
                                        <p:cTn id="58" dur="500"/>
                                        <p:tgtEl>
                                          <p:spTgt spid="31"/>
                                        </p:tgtEl>
                                      </p:cBhvr>
                                    </p:animEffect>
                                  </p:childTnLst>
                                </p:cTn>
                              </p:par>
                              <p:par>
                                <p:cTn id="59" presetID="22" presetClass="entr" presetSubtype="8" fill="hold" grpId="0" nodeType="withEffect">
                                  <p:stCondLst>
                                    <p:cond delay="800"/>
                                  </p:stCondLst>
                                  <p:childTnLst>
                                    <p:set>
                                      <p:cBhvr>
                                        <p:cTn id="60" dur="1" fill="hold">
                                          <p:stCondLst>
                                            <p:cond delay="0"/>
                                          </p:stCondLst>
                                        </p:cTn>
                                        <p:tgtEl>
                                          <p:spTgt spid="32"/>
                                        </p:tgtEl>
                                        <p:attrNameLst>
                                          <p:attrName>style.visibility</p:attrName>
                                        </p:attrNameLst>
                                      </p:cBhvr>
                                      <p:to>
                                        <p:strVal val="visible"/>
                                      </p:to>
                                    </p:set>
                                    <p:animEffect transition="in" filter="wipe(left)">
                                      <p:cBhvr>
                                        <p:cTn id="6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bldLvl="0" animBg="1"/>
      <p:bldP spid="10" grpId="0" bldLvl="0" animBg="1"/>
      <p:bldP spid="29" grpId="0"/>
      <p:bldP spid="30" grpId="0"/>
      <p:bldP spid="31" grpId="0"/>
      <p:bldP spid="32"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15924" y="1488610"/>
            <a:ext cx="9440192" cy="1170940"/>
          </a:xfrm>
          <a:prstGeom prst="rect">
            <a:avLst/>
          </a:prstGeom>
        </p:spPr>
        <p:txBody>
          <a:bodyPr wrap="square">
            <a:spAutoFit/>
          </a:bodyPr>
          <a:lstStyle/>
          <a:p>
            <a:pPr algn="just">
              <a:lnSpc>
                <a:spcPct val="150000"/>
              </a:lnSpc>
            </a:pPr>
            <a:r>
              <a:rPr lang="en-US" altLang="zh-CN" sz="1635" b="1"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1520" dirty="0">
                <a:latin typeface="微软雅黑" panose="020B0503020204020204" pitchFamily="34" charset="-122"/>
                <a:ea typeface="微软雅黑" panose="020B0503020204020204" pitchFamily="34" charset="-122"/>
                <a:cs typeface="微软雅黑" panose="020B0503020204020204" pitchFamily="34" charset="-122"/>
              </a:rPr>
              <a:t>校园一卡通系统包括：图书馆通道系统、宿舍管理系统、访客登记系统，设备包括：</a:t>
            </a:r>
            <a:r>
              <a:rPr lang="en-US" altLang="zh-CN" sz="1520" dirty="0">
                <a:latin typeface="微软雅黑" panose="020B0503020204020204" pitchFamily="34" charset="-122"/>
                <a:ea typeface="微软雅黑" panose="020B0503020204020204" pitchFamily="34" charset="-122"/>
                <a:cs typeface="微软雅黑" panose="020B0503020204020204" pitchFamily="34" charset="-122"/>
              </a:rPr>
              <a:t>50</a:t>
            </a:r>
            <a:r>
              <a:rPr lang="zh-CN" altLang="zh-CN" sz="1520" dirty="0">
                <a:latin typeface="微软雅黑" panose="020B0503020204020204" pitchFamily="34" charset="-122"/>
                <a:ea typeface="微软雅黑" panose="020B0503020204020204" pitchFamily="34" charset="-122"/>
                <a:cs typeface="微软雅黑" panose="020B0503020204020204" pitchFamily="34" charset="-122"/>
              </a:rPr>
              <a:t>台无障碍通道、</a:t>
            </a:r>
            <a:r>
              <a:rPr lang="en-US" altLang="zh-CN" sz="152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zh-CN" sz="1520" dirty="0">
                <a:latin typeface="微软雅黑" panose="020B0503020204020204" pitchFamily="34" charset="-122"/>
                <a:ea typeface="微软雅黑" panose="020B0503020204020204" pitchFamily="34" charset="-122"/>
                <a:cs typeface="微软雅黑" panose="020B0503020204020204" pitchFamily="34" charset="-122"/>
              </a:rPr>
              <a:t>台图书馆通道 、</a:t>
            </a:r>
            <a:r>
              <a:rPr lang="en-US" altLang="zh-CN" sz="152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zh-CN" sz="1520" dirty="0">
                <a:latin typeface="微软雅黑" panose="020B0503020204020204" pitchFamily="34" charset="-122"/>
                <a:ea typeface="微软雅黑" panose="020B0503020204020204" pitchFamily="34" charset="-122"/>
                <a:cs typeface="微软雅黑" panose="020B0503020204020204" pitchFamily="34" charset="-122"/>
              </a:rPr>
              <a:t>台访客机，以上设备均使用统一的数据库进行数据管理及维护，方便用户操作及维护人员对整个系统的日常维护。</a:t>
            </a:r>
            <a:endParaRPr lang="zh-CN" altLang="zh-CN" sz="152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p:nvPr/>
        </p:nvPicPr>
        <p:blipFill rotWithShape="1">
          <a:blip r:embed="rId1"/>
          <a:srcRect l="13314"/>
          <a:stretch>
            <a:fillRect/>
          </a:stretch>
        </p:blipFill>
        <p:spPr>
          <a:xfrm>
            <a:off x="6220922" y="2938017"/>
            <a:ext cx="3664862" cy="3031140"/>
          </a:xfrm>
          <a:prstGeom prst="rect">
            <a:avLst/>
          </a:prstGeom>
          <a:ln>
            <a:noFill/>
          </a:ln>
          <a:effectLst>
            <a:outerShdw blurRad="190500" algn="tl" rotWithShape="0">
              <a:srgbClr val="000000">
                <a:alpha val="70000"/>
              </a:srgbClr>
            </a:outerShdw>
          </a:effectLst>
        </p:spPr>
      </p:pic>
      <p:pic>
        <p:nvPicPr>
          <p:cNvPr id="8" name="图片 7" descr="C:\Users\Administrator\Desktop\修改图片\图书馆.jpg图书馆"/>
          <p:cNvPicPr/>
          <p:nvPr/>
        </p:nvPicPr>
        <p:blipFill>
          <a:blip r:embed="rId2"/>
          <a:srcRect/>
          <a:stretch>
            <a:fillRect/>
          </a:stretch>
        </p:blipFill>
        <p:spPr>
          <a:xfrm>
            <a:off x="1110743" y="2938017"/>
            <a:ext cx="4316895" cy="3031140"/>
          </a:xfrm>
          <a:prstGeom prst="rect">
            <a:avLst/>
          </a:prstGeom>
          <a:ln>
            <a:noFill/>
          </a:ln>
          <a:effectLst>
            <a:outerShdw blurRad="292100" dist="139700" dir="2700000" algn="tl" rotWithShape="0">
              <a:srgbClr val="333333">
                <a:alpha val="65000"/>
              </a:srgbClr>
            </a:outerShdw>
          </a:effectLst>
        </p:spPr>
      </p:pic>
      <p:grpSp>
        <p:nvGrpSpPr>
          <p:cNvPr id="11" name="组合 10"/>
          <p:cNvGrpSpPr/>
          <p:nvPr/>
        </p:nvGrpSpPr>
        <p:grpSpPr>
          <a:xfrm rot="0">
            <a:off x="250222" y="605813"/>
            <a:ext cx="10080000" cy="417928"/>
            <a:chOff x="214282" y="142856"/>
            <a:chExt cx="7598078" cy="357190"/>
          </a:xfrm>
        </p:grpSpPr>
        <p:sp>
          <p:nvSpPr>
            <p:cNvPr id="14" name="TextBox 13"/>
            <p:cNvSpPr txBox="1"/>
            <p:nvPr/>
          </p:nvSpPr>
          <p:spPr>
            <a:xfrm>
              <a:off x="571472" y="142856"/>
              <a:ext cx="6808840"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智慧校园案例分享</a:t>
              </a:r>
              <a:endParaRPr lang="en-US" altLang="zh-CN" sz="2340" dirty="0">
                <a:latin typeface="微软雅黑" panose="020B0503020204020204" pitchFamily="34" charset="-122"/>
                <a:ea typeface="微软雅黑" panose="020B0503020204020204" pitchFamily="34" charset="-122"/>
              </a:endParaRPr>
            </a:p>
          </p:txBody>
        </p:sp>
        <p:sp>
          <p:nvSpPr>
            <p:cNvPr id="15" name="矩形 14"/>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6" name="矩形 15"/>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7" name="直接连接符 16"/>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8"/>
                                        </p:tgtEl>
                                      </p:cBhvr>
                                    </p:animEffect>
                                    <p:animScale>
                                      <p:cBhvr>
                                        <p:cTn id="14"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59404" y="1423748"/>
            <a:ext cx="2771026" cy="5136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图片 12"/>
          <p:cNvPicPr/>
          <p:nvPr/>
        </p:nvPicPr>
        <p:blipFill>
          <a:blip r:embed="rId2" cstate="print">
            <a:extLst>
              <a:ext uri="{28A0092B-C50C-407E-A947-70E740481C1C}">
                <a14:useLocalDpi xmlns:a14="http://schemas.microsoft.com/office/drawing/2010/main" val="0"/>
              </a:ext>
            </a:extLst>
          </a:blip>
          <a:stretch>
            <a:fillRect/>
          </a:stretch>
        </p:blipFill>
        <p:spPr>
          <a:xfrm>
            <a:off x="1365881" y="2115537"/>
            <a:ext cx="2211954" cy="3752637"/>
          </a:xfrm>
          <a:prstGeom prst="rect">
            <a:avLst/>
          </a:prstGeom>
        </p:spPr>
      </p:pic>
      <p:pic>
        <p:nvPicPr>
          <p:cNvPr id="14" name="图片 13"/>
          <p:cNvPicPr/>
          <p:nvPr/>
        </p:nvPicPr>
        <p:blipFill>
          <a:blip r:embed="rId3" cstate="print">
            <a:extLst>
              <a:ext uri="{28A0092B-C50C-407E-A947-70E740481C1C}">
                <a14:useLocalDpi xmlns:a14="http://schemas.microsoft.com/office/drawing/2010/main" val="0"/>
              </a:ext>
            </a:extLst>
          </a:blip>
          <a:stretch>
            <a:fillRect/>
          </a:stretch>
        </p:blipFill>
        <p:spPr>
          <a:xfrm>
            <a:off x="1365881" y="2127278"/>
            <a:ext cx="2211954" cy="3495340"/>
          </a:xfrm>
          <a:prstGeom prst="rect">
            <a:avLst/>
          </a:prstGeom>
        </p:spPr>
      </p:pic>
      <p:graphicFrame>
        <p:nvGraphicFramePr>
          <p:cNvPr id="16" name="图示 15"/>
          <p:cNvGraphicFramePr/>
          <p:nvPr/>
        </p:nvGraphicFramePr>
        <p:xfrm>
          <a:off x="3438853" y="1809269"/>
          <a:ext cx="7128000" cy="475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矩形 16"/>
          <p:cNvSpPr/>
          <p:nvPr/>
        </p:nvSpPr>
        <p:spPr>
          <a:xfrm>
            <a:off x="4032969" y="1331251"/>
            <a:ext cx="5029122" cy="556895"/>
          </a:xfrm>
          <a:prstGeom prst="rect">
            <a:avLst/>
          </a:prstGeom>
          <a:noFill/>
        </p:spPr>
        <p:txBody>
          <a:bodyPr wrap="square" lIns="106919" tIns="53459" rIns="106919" bIns="53459">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zh-CN" altLang="en-US" sz="2925" b="1" cap="all" spc="0"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宿舍管理手机</a:t>
            </a:r>
            <a:r>
              <a:rPr lang="en-US" altLang="zh-CN" sz="2925" b="1" cap="all" spc="0"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APP</a:t>
            </a:r>
            <a:r>
              <a:rPr lang="zh-CN" altLang="en-US" sz="2925" b="1" cap="all" spc="0"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三大模块</a:t>
            </a:r>
            <a:endParaRPr lang="zh-CN" altLang="en-US" sz="2925" b="1" cap="all" spc="0" dirty="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18811" y="1352534"/>
            <a:ext cx="508863" cy="515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组合 18"/>
          <p:cNvGrpSpPr/>
          <p:nvPr/>
        </p:nvGrpSpPr>
        <p:grpSpPr>
          <a:xfrm rot="0">
            <a:off x="250222" y="605813"/>
            <a:ext cx="10080000" cy="417928"/>
            <a:chOff x="214282" y="142856"/>
            <a:chExt cx="7598078" cy="357190"/>
          </a:xfrm>
        </p:grpSpPr>
        <p:sp>
          <p:nvSpPr>
            <p:cNvPr id="22" name="TextBox 21"/>
            <p:cNvSpPr txBox="1"/>
            <p:nvPr/>
          </p:nvSpPr>
          <p:spPr>
            <a:xfrm>
              <a:off x="571472" y="142856"/>
              <a:ext cx="4864624"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a:t>
              </a:r>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rPr>
                <a:t>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校园</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通道宿舍管理系统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软件宿舍管理手机</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APP</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23" name="矩形 22"/>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4" name="矩形 23"/>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25" name="直接连接符 24"/>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2000"/>
                                        <p:tgtEl>
                                          <p:spTgt spid="1026"/>
                                        </p:tgtEl>
                                      </p:cBhvr>
                                    </p:animEffect>
                                    <p:anim calcmode="lin" valueType="num">
                                      <p:cBhvr>
                                        <p:cTn id="13" dur="2000" fill="hold"/>
                                        <p:tgtEl>
                                          <p:spTgt spid="1026"/>
                                        </p:tgtEl>
                                        <p:attrNameLst>
                                          <p:attrName>ppt_w</p:attrName>
                                        </p:attrNameLst>
                                      </p:cBhvr>
                                      <p:tavLst>
                                        <p:tav tm="0" fmla="#ppt_w*sin(2.5*pi*$)">
                                          <p:val>
                                            <p:fltVal val="0"/>
                                          </p:val>
                                        </p:tav>
                                        <p:tav tm="100000">
                                          <p:val>
                                            <p:fltVal val="1"/>
                                          </p:val>
                                        </p:tav>
                                      </p:tavLst>
                                    </p:anim>
                                    <p:anim calcmode="lin" valueType="num">
                                      <p:cBhvr>
                                        <p:cTn id="14"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6">
                                            <p:graphicEl>
                                              <a:dgm id="{22221EF1-9BC4-490D-94A4-C5624CA74DE2}"/>
                                            </p:graphicEl>
                                          </p:spTgt>
                                        </p:tgtEl>
                                        <p:attrNameLst>
                                          <p:attrName>style.visibility</p:attrName>
                                        </p:attrNameLst>
                                      </p:cBhvr>
                                      <p:to>
                                        <p:strVal val="visible"/>
                                      </p:to>
                                    </p:set>
                                    <p:animEffect transition="in" filter="wipe(up)">
                                      <p:cBhvr>
                                        <p:cTn id="23" dur="500"/>
                                        <p:tgtEl>
                                          <p:spTgt spid="16">
                                            <p:graphicEl>
                                              <a:dgm id="{22221EF1-9BC4-490D-94A4-C5624CA74DE2}"/>
                                            </p:graphicEl>
                                          </p:spTgt>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6">
                                            <p:graphicEl>
                                              <a:dgm id="{889032C1-E45C-474C-A615-5D85ACDA4529}"/>
                                            </p:graphicEl>
                                          </p:spTgt>
                                        </p:tgtEl>
                                        <p:attrNameLst>
                                          <p:attrName>style.visibility</p:attrName>
                                        </p:attrNameLst>
                                      </p:cBhvr>
                                      <p:to>
                                        <p:strVal val="visible"/>
                                      </p:to>
                                    </p:set>
                                    <p:animEffect transition="in" filter="wipe(up)">
                                      <p:cBhvr>
                                        <p:cTn id="27" dur="500"/>
                                        <p:tgtEl>
                                          <p:spTgt spid="16">
                                            <p:graphicEl>
                                              <a:dgm id="{889032C1-E45C-474C-A615-5D85ACDA4529}"/>
                                            </p:graphicEl>
                                          </p:spTgt>
                                        </p:tgtEl>
                                      </p:cBhvr>
                                    </p:animEffect>
                                  </p:childTnLst>
                                </p:cTn>
                              </p:par>
                            </p:childTnLst>
                          </p:cTn>
                        </p:par>
                        <p:par>
                          <p:cTn id="28" fill="hold">
                            <p:stCondLst>
                              <p:cond delay="1500"/>
                            </p:stCondLst>
                            <p:childTnLst>
                              <p:par>
                                <p:cTn id="29" presetID="22" presetClass="entr" presetSubtype="1" fill="hold" grpId="0" nodeType="afterEffect">
                                  <p:stCondLst>
                                    <p:cond delay="0"/>
                                  </p:stCondLst>
                                  <p:childTnLst>
                                    <p:set>
                                      <p:cBhvr>
                                        <p:cTn id="30" dur="1" fill="hold">
                                          <p:stCondLst>
                                            <p:cond delay="0"/>
                                          </p:stCondLst>
                                        </p:cTn>
                                        <p:tgtEl>
                                          <p:spTgt spid="16">
                                            <p:graphicEl>
                                              <a:dgm id="{FD6FB969-2DBE-4E19-9179-A4E352A9D4D9}"/>
                                            </p:graphicEl>
                                          </p:spTgt>
                                        </p:tgtEl>
                                        <p:attrNameLst>
                                          <p:attrName>style.visibility</p:attrName>
                                        </p:attrNameLst>
                                      </p:cBhvr>
                                      <p:to>
                                        <p:strVal val="visible"/>
                                      </p:to>
                                    </p:set>
                                    <p:animEffect transition="in" filter="wipe(up)">
                                      <p:cBhvr>
                                        <p:cTn id="31" dur="500"/>
                                        <p:tgtEl>
                                          <p:spTgt spid="16">
                                            <p:graphicEl>
                                              <a:dgm id="{FD6FB969-2DBE-4E19-9179-A4E352A9D4D9}"/>
                                            </p:graphicEl>
                                          </p:spTgt>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16">
                                            <p:graphicEl>
                                              <a:dgm id="{7544A0CB-638F-424B-AE68-821E5E4E32F3}"/>
                                            </p:graphicEl>
                                          </p:spTgt>
                                        </p:tgtEl>
                                        <p:attrNameLst>
                                          <p:attrName>style.visibility</p:attrName>
                                        </p:attrNameLst>
                                      </p:cBhvr>
                                      <p:to>
                                        <p:strVal val="visible"/>
                                      </p:to>
                                    </p:set>
                                    <p:animEffect transition="in" filter="wipe(up)">
                                      <p:cBhvr>
                                        <p:cTn id="35" dur="500"/>
                                        <p:tgtEl>
                                          <p:spTgt spid="16">
                                            <p:graphicEl>
                                              <a:dgm id="{7544A0CB-638F-424B-AE68-821E5E4E32F3}"/>
                                            </p:graphicEl>
                                          </p:spTgt>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16">
                                            <p:graphicEl>
                                              <a:dgm id="{6B75A6D3-6B72-4CBA-97C3-1F04462F1C2A}"/>
                                            </p:graphicEl>
                                          </p:spTgt>
                                        </p:tgtEl>
                                        <p:attrNameLst>
                                          <p:attrName>style.visibility</p:attrName>
                                        </p:attrNameLst>
                                      </p:cBhvr>
                                      <p:to>
                                        <p:strVal val="visible"/>
                                      </p:to>
                                    </p:set>
                                    <p:animEffect transition="in" filter="wipe(up)">
                                      <p:cBhvr>
                                        <p:cTn id="39" dur="500"/>
                                        <p:tgtEl>
                                          <p:spTgt spid="16">
                                            <p:graphicEl>
                                              <a:dgm id="{6B75A6D3-6B72-4CBA-97C3-1F04462F1C2A}"/>
                                            </p:graphicEl>
                                          </p:spTgt>
                                        </p:tgtEl>
                                      </p:cBhvr>
                                    </p:animEffect>
                                  </p:childTnLst>
                                </p:cTn>
                              </p:par>
                            </p:childTnLst>
                          </p:cTn>
                        </p:par>
                        <p:par>
                          <p:cTn id="40" fill="hold">
                            <p:stCondLst>
                              <p:cond delay="3000"/>
                            </p:stCondLst>
                            <p:childTnLst>
                              <p:par>
                                <p:cTn id="41" presetID="22" presetClass="entr" presetSubtype="1" fill="hold" grpId="0" nodeType="afterEffect">
                                  <p:stCondLst>
                                    <p:cond delay="0"/>
                                  </p:stCondLst>
                                  <p:childTnLst>
                                    <p:set>
                                      <p:cBhvr>
                                        <p:cTn id="42" dur="1" fill="hold">
                                          <p:stCondLst>
                                            <p:cond delay="0"/>
                                          </p:stCondLst>
                                        </p:cTn>
                                        <p:tgtEl>
                                          <p:spTgt spid="16">
                                            <p:graphicEl>
                                              <a:dgm id="{325D4BF3-D852-4531-8174-AA9C75413056}"/>
                                            </p:graphicEl>
                                          </p:spTgt>
                                        </p:tgtEl>
                                        <p:attrNameLst>
                                          <p:attrName>style.visibility</p:attrName>
                                        </p:attrNameLst>
                                      </p:cBhvr>
                                      <p:to>
                                        <p:strVal val="visible"/>
                                      </p:to>
                                    </p:set>
                                    <p:animEffect transition="in" filter="wipe(up)">
                                      <p:cBhvr>
                                        <p:cTn id="43" dur="500"/>
                                        <p:tgtEl>
                                          <p:spTgt spid="16">
                                            <p:graphicEl>
                                              <a:dgm id="{325D4BF3-D852-4531-8174-AA9C75413056}"/>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0">
            <a:off x="250222" y="605813"/>
            <a:ext cx="10080000" cy="417928"/>
            <a:chOff x="214282" y="142856"/>
            <a:chExt cx="7598078" cy="357190"/>
          </a:xfrm>
        </p:grpSpPr>
        <p:sp>
          <p:nvSpPr>
            <p:cNvPr id="6" name="TextBox 5"/>
            <p:cNvSpPr txBox="1"/>
            <p:nvPr/>
          </p:nvSpPr>
          <p:spPr>
            <a:xfrm>
              <a:off x="571472" y="142856"/>
              <a:ext cx="436056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a:t>
              </a:r>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rPr>
                <a:t>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校园</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通道宿舍管理系统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硬件产品介绍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7" name="矩形 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 name="矩形 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9" name="直接连接符 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 name="圆角矩形 9"/>
          <p:cNvSpPr/>
          <p:nvPr/>
        </p:nvSpPr>
        <p:spPr>
          <a:xfrm>
            <a:off x="1259350" y="2163915"/>
            <a:ext cx="3972387" cy="1921251"/>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0189" tIns="40094" rIns="80189" bIns="40094"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sp>
        <p:nvSpPr>
          <p:cNvPr id="17" name="TextBox 16"/>
          <p:cNvSpPr txBox="1"/>
          <p:nvPr/>
        </p:nvSpPr>
        <p:spPr>
          <a:xfrm>
            <a:off x="3361928" y="2455782"/>
            <a:ext cx="1285240" cy="378460"/>
          </a:xfrm>
          <a:prstGeom prst="rect">
            <a:avLst/>
          </a:prstGeom>
          <a:noFill/>
        </p:spPr>
        <p:txBody>
          <a:bodyPr wrap="none" rtlCol="0">
            <a:spAutoFit/>
          </a:bodyPr>
          <a:lstStyle/>
          <a:p>
            <a:r>
              <a:rPr lang="zh-CN" altLang="en-US" sz="187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通道设备</a:t>
            </a:r>
            <a:endParaRPr lang="zh-CN" altLang="en-US" sz="187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矩形 17"/>
          <p:cNvSpPr/>
          <p:nvPr/>
        </p:nvSpPr>
        <p:spPr>
          <a:xfrm>
            <a:off x="3359836" y="2923906"/>
            <a:ext cx="1569389" cy="1073785"/>
          </a:xfrm>
          <a:prstGeom prst="rect">
            <a:avLst/>
          </a:prstGeom>
        </p:spPr>
        <p:txBody>
          <a:bodyPr wrap="square">
            <a:spAutoFit/>
          </a:bodyPr>
          <a:lstStyle/>
          <a:p>
            <a:pPr marL="171450" indent="-171450" fontAlgn="auto">
              <a:lnSpc>
                <a:spcPct val="130000"/>
              </a:lnSpc>
              <a:buFont typeface="Wingdings" panose="05000000000000000000" pitchFamily="2" charset="2"/>
              <a:buChar char="p"/>
            </a:pPr>
            <a:r>
              <a:rPr lang="zh-CN" altLang="en-US" sz="1230" dirty="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翼闸</a:t>
            </a:r>
            <a:endParaRPr lang="en-US" altLang="zh-CN" sz="1230" dirty="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a:p>
            <a:pPr marL="171450" indent="-171450" fontAlgn="auto">
              <a:lnSpc>
                <a:spcPct val="130000"/>
              </a:lnSpc>
              <a:buFont typeface="Wingdings" panose="05000000000000000000" pitchFamily="2" charset="2"/>
              <a:buChar char="p"/>
            </a:pPr>
            <a:r>
              <a:rPr lang="zh-CN" altLang="en-US" sz="1230" dirty="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摆闸</a:t>
            </a:r>
            <a:endParaRPr lang="en-US" altLang="zh-CN" sz="1230" dirty="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a:p>
            <a:pPr marL="171450" indent="-171450" fontAlgn="auto">
              <a:lnSpc>
                <a:spcPct val="130000"/>
              </a:lnSpc>
              <a:buFont typeface="Wingdings" panose="05000000000000000000" pitchFamily="2" charset="2"/>
              <a:buChar char="p"/>
            </a:pPr>
            <a:r>
              <a:rPr lang="zh-CN" altLang="en-US" sz="1230" dirty="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三辊闸</a:t>
            </a:r>
            <a:endParaRPr lang="en-US" altLang="zh-CN" sz="123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a:p>
            <a:pPr marL="171450" indent="-171450" fontAlgn="auto">
              <a:lnSpc>
                <a:spcPct val="130000"/>
              </a:lnSpc>
              <a:buFont typeface="Wingdings" panose="05000000000000000000" pitchFamily="2" charset="2"/>
              <a:buChar char="p"/>
            </a:pPr>
            <a:r>
              <a:rPr lang="zh-CN" altLang="en-US" sz="1230" dirty="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无障碍通道</a:t>
            </a:r>
            <a:endParaRPr lang="zh-CN" altLang="en-US" sz="123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圆角矩形 18"/>
          <p:cNvSpPr/>
          <p:nvPr/>
        </p:nvSpPr>
        <p:spPr>
          <a:xfrm>
            <a:off x="5598520" y="2163915"/>
            <a:ext cx="3972387" cy="1921251"/>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0189" tIns="40094" rIns="80189" bIns="40094"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sp>
        <p:nvSpPr>
          <p:cNvPr id="26" name="TextBox 25"/>
          <p:cNvSpPr txBox="1"/>
          <p:nvPr/>
        </p:nvSpPr>
        <p:spPr>
          <a:xfrm>
            <a:off x="7667940" y="2310332"/>
            <a:ext cx="1401445" cy="665480"/>
          </a:xfrm>
          <a:prstGeom prst="rect">
            <a:avLst/>
          </a:prstGeom>
          <a:noFill/>
        </p:spPr>
        <p:txBody>
          <a:bodyPr wrap="none" rtlCol="0">
            <a:spAutoFit/>
          </a:bodyPr>
          <a:lstStyle/>
          <a:p>
            <a:r>
              <a:rPr lang="en-US" altLang="zh-CN" sz="187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2.4G</a:t>
            </a:r>
            <a:r>
              <a:rPr lang="zh-CN" altLang="en-US" sz="187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人员</a:t>
            </a:r>
            <a:endParaRPr lang="en-US" altLang="zh-CN" sz="187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endParaRPr>
          </a:p>
          <a:p>
            <a:r>
              <a:rPr lang="zh-CN" altLang="en-US" sz="187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定位设备</a:t>
            </a:r>
            <a:endParaRPr lang="zh-CN" altLang="en-US" sz="187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矩形 26"/>
          <p:cNvSpPr/>
          <p:nvPr/>
        </p:nvSpPr>
        <p:spPr>
          <a:xfrm>
            <a:off x="7797510" y="3018374"/>
            <a:ext cx="1569389" cy="828040"/>
          </a:xfrm>
          <a:prstGeom prst="rect">
            <a:avLst/>
          </a:prstGeom>
        </p:spPr>
        <p:txBody>
          <a:bodyPr wrap="square">
            <a:spAutoFit/>
          </a:bodyPr>
          <a:lstStyle/>
          <a:p>
            <a:pPr marL="171450" indent="-171450" fontAlgn="auto">
              <a:lnSpc>
                <a:spcPct val="130000"/>
              </a:lnSpc>
              <a:buFont typeface="Wingdings" panose="05000000000000000000" pitchFamily="2" charset="2"/>
              <a:buChar char="p"/>
            </a:pPr>
            <a:r>
              <a:rPr lang="zh-CN" altLang="en-US" sz="1230" dirty="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阅读器</a:t>
            </a:r>
            <a:endParaRPr lang="en-US" altLang="zh-CN" sz="1230" dirty="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a:p>
            <a:pPr marL="171450" indent="-171450" fontAlgn="auto">
              <a:lnSpc>
                <a:spcPct val="130000"/>
              </a:lnSpc>
              <a:buFont typeface="Wingdings" panose="05000000000000000000" pitchFamily="2" charset="2"/>
              <a:buChar char="p"/>
            </a:pPr>
            <a:r>
              <a:rPr lang="zh-CN" altLang="en-US" sz="1230" dirty="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地标器</a:t>
            </a:r>
            <a:endParaRPr lang="en-US" altLang="zh-CN" sz="1230" dirty="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a:p>
            <a:pPr marL="171450" indent="-171450" fontAlgn="auto">
              <a:lnSpc>
                <a:spcPct val="130000"/>
              </a:lnSpc>
              <a:buFont typeface="Wingdings" panose="05000000000000000000" pitchFamily="2" charset="2"/>
              <a:buChar char="p"/>
            </a:pPr>
            <a:r>
              <a:rPr lang="zh-CN" altLang="en-US" sz="1230" dirty="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电子标签</a:t>
            </a:r>
            <a:endParaRPr lang="zh-CN" altLang="en-US" sz="123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圆角矩形 27"/>
          <p:cNvSpPr/>
          <p:nvPr/>
        </p:nvSpPr>
        <p:spPr>
          <a:xfrm>
            <a:off x="5598520" y="4337955"/>
            <a:ext cx="3972387" cy="1921251"/>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0189" tIns="40094" rIns="80189" bIns="40094"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sp>
        <p:nvSpPr>
          <p:cNvPr id="35" name="TextBox 34"/>
          <p:cNvSpPr txBox="1"/>
          <p:nvPr/>
        </p:nvSpPr>
        <p:spPr>
          <a:xfrm>
            <a:off x="7776164" y="4591863"/>
            <a:ext cx="1285240" cy="378460"/>
          </a:xfrm>
          <a:prstGeom prst="rect">
            <a:avLst/>
          </a:prstGeom>
          <a:noFill/>
        </p:spPr>
        <p:txBody>
          <a:bodyPr wrap="none" rtlCol="0">
            <a:spAutoFit/>
          </a:bodyPr>
          <a:lstStyle/>
          <a:p>
            <a:r>
              <a:rPr lang="zh-CN" altLang="en-US" sz="187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考勤设备</a:t>
            </a:r>
            <a:endParaRPr lang="zh-CN" altLang="en-US" sz="187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矩形 35"/>
          <p:cNvSpPr/>
          <p:nvPr/>
        </p:nvSpPr>
        <p:spPr>
          <a:xfrm>
            <a:off x="7823694" y="5193750"/>
            <a:ext cx="1569389" cy="280035"/>
          </a:xfrm>
          <a:prstGeom prst="rect">
            <a:avLst/>
          </a:prstGeom>
        </p:spPr>
        <p:txBody>
          <a:bodyPr wrap="square">
            <a:spAutoFit/>
          </a:bodyPr>
          <a:lstStyle/>
          <a:p>
            <a:pPr marL="171450" indent="-171450">
              <a:buFont typeface="Wingdings" panose="05000000000000000000" pitchFamily="2" charset="2"/>
              <a:buChar char="p"/>
            </a:pPr>
            <a:r>
              <a:rPr lang="zh-CN" altLang="en-US" sz="1230" dirty="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考勤终端</a:t>
            </a:r>
            <a:endParaRPr lang="zh-CN" altLang="en-US" sz="123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圆角矩形 36"/>
          <p:cNvSpPr/>
          <p:nvPr/>
        </p:nvSpPr>
        <p:spPr>
          <a:xfrm>
            <a:off x="1259350" y="4337955"/>
            <a:ext cx="3972387" cy="1921251"/>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0189" tIns="40094" rIns="80189" bIns="40094"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sp>
        <p:nvSpPr>
          <p:cNvPr id="44" name="TextBox 43"/>
          <p:cNvSpPr txBox="1"/>
          <p:nvPr/>
        </p:nvSpPr>
        <p:spPr>
          <a:xfrm>
            <a:off x="3385905" y="4634240"/>
            <a:ext cx="1285240" cy="378460"/>
          </a:xfrm>
          <a:prstGeom prst="rect">
            <a:avLst/>
          </a:prstGeom>
          <a:noFill/>
        </p:spPr>
        <p:txBody>
          <a:bodyPr wrap="none" rtlCol="0">
            <a:spAutoFit/>
          </a:bodyPr>
          <a:lstStyle/>
          <a:p>
            <a:r>
              <a:rPr lang="zh-CN" altLang="en-US" sz="187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门禁设备</a:t>
            </a:r>
            <a:endParaRPr lang="zh-CN" altLang="en-US" sz="187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矩形 44"/>
          <p:cNvSpPr/>
          <p:nvPr/>
        </p:nvSpPr>
        <p:spPr>
          <a:xfrm>
            <a:off x="3359836" y="5097946"/>
            <a:ext cx="1569389" cy="582295"/>
          </a:xfrm>
          <a:prstGeom prst="rect">
            <a:avLst/>
          </a:prstGeom>
        </p:spPr>
        <p:txBody>
          <a:bodyPr wrap="square">
            <a:spAutoFit/>
          </a:bodyPr>
          <a:lstStyle/>
          <a:p>
            <a:pPr marL="171450" indent="-171450" fontAlgn="auto">
              <a:lnSpc>
                <a:spcPct val="130000"/>
              </a:lnSpc>
              <a:buFont typeface="Wingdings" panose="05000000000000000000" pitchFamily="2" charset="2"/>
              <a:buChar char="p"/>
            </a:pPr>
            <a:r>
              <a:rPr lang="zh-CN" altLang="en-US" sz="1230" dirty="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门禁读卡器</a:t>
            </a:r>
            <a:endParaRPr lang="en-US" altLang="zh-CN" sz="1230" dirty="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a:p>
            <a:pPr marL="171450" indent="-171450" fontAlgn="auto">
              <a:lnSpc>
                <a:spcPct val="130000"/>
              </a:lnSpc>
              <a:buFont typeface="Wingdings" panose="05000000000000000000" pitchFamily="2" charset="2"/>
              <a:buChar char="p"/>
            </a:pPr>
            <a:r>
              <a:rPr lang="zh-CN" altLang="en-US" sz="1230" dirty="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门禁控制器</a:t>
            </a:r>
            <a:endParaRPr lang="en-US" altLang="zh-CN" sz="1230" dirty="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45"/>
          <p:cNvSpPr txBox="1"/>
          <p:nvPr/>
        </p:nvSpPr>
        <p:spPr>
          <a:xfrm>
            <a:off x="1275139" y="1456504"/>
            <a:ext cx="6217920" cy="450850"/>
          </a:xfrm>
          <a:prstGeom prst="rect">
            <a:avLst/>
          </a:prstGeom>
          <a:noFill/>
        </p:spPr>
        <p:txBody>
          <a:bodyPr wrap="none" rtlCol="0">
            <a:spAutoFit/>
          </a:bodyPr>
          <a:lstStyle/>
          <a:p>
            <a:r>
              <a:rPr lang="zh-CN" altLang="en-US" sz="2340" spc="300" dirty="0">
                <a:latin typeface="Arial" panose="020B0604020202020204" pitchFamily="34" charset="0"/>
                <a:ea typeface="微软雅黑" panose="020B0503020204020204" pitchFamily="34" charset="-122"/>
                <a:sym typeface="Arial" panose="020B0604020202020204" pitchFamily="34" charset="0"/>
              </a:rPr>
              <a:t>结合</a:t>
            </a:r>
            <a:r>
              <a:rPr lang="zh-CN" altLang="en-US" sz="2340" spc="300" dirty="0" smtClean="0">
                <a:latin typeface="Arial" panose="020B0604020202020204" pitchFamily="34" charset="0"/>
                <a:ea typeface="微软雅黑" panose="020B0503020204020204" pitchFamily="34" charset="-122"/>
                <a:sym typeface="Arial" panose="020B0604020202020204" pitchFamily="34" charset="0"/>
              </a:rPr>
              <a:t>宿舍管理软件的相关硬件设备包括：</a:t>
            </a:r>
            <a:endParaRPr lang="zh-CN" altLang="en-US" sz="2340" spc="300" dirty="0">
              <a:latin typeface="Arial" panose="020B0604020202020204" pitchFamily="34" charset="0"/>
              <a:ea typeface="微软雅黑" panose="020B0503020204020204" pitchFamily="34" charset="-122"/>
              <a:sym typeface="Arial" panose="020B0604020202020204" pitchFamily="34" charset="0"/>
            </a:endParaRPr>
          </a:p>
        </p:txBody>
      </p:sp>
      <p:grpSp>
        <p:nvGrpSpPr>
          <p:cNvPr id="47" name="组合 46"/>
          <p:cNvGrpSpPr/>
          <p:nvPr/>
        </p:nvGrpSpPr>
        <p:grpSpPr>
          <a:xfrm>
            <a:off x="1436515" y="2295429"/>
            <a:ext cx="1523212" cy="1772361"/>
            <a:chOff x="1228535" y="1587867"/>
            <a:chExt cx="1302680" cy="1515757"/>
          </a:xfrm>
        </p:grpSpPr>
        <p:pic>
          <p:nvPicPr>
            <p:cNvPr id="11" name="图片 10"/>
            <p:cNvPicPr>
              <a:picLocks noChangeAspect="1"/>
            </p:cNvPicPr>
            <p:nvPr/>
          </p:nvPicPr>
          <p:blipFill rotWithShape="1">
            <a:blip r:embed="rId1" cstate="print">
              <a:extLst>
                <a:ext uri="{28A0092B-C50C-407E-A947-70E740481C1C}">
                  <a14:useLocalDpi xmlns:a14="http://schemas.microsoft.com/office/drawing/2010/main" val="0"/>
                </a:ext>
              </a:extLst>
            </a:blip>
            <a:srcRect l="29018" t="45777" r="45184" b="1"/>
            <a:stretch>
              <a:fillRect/>
            </a:stretch>
          </p:blipFill>
          <p:spPr>
            <a:xfrm>
              <a:off x="1228535" y="1587867"/>
              <a:ext cx="1295025" cy="1492755"/>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7500" y="1591648"/>
              <a:ext cx="1293715" cy="1511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8" name="组合 47"/>
          <p:cNvGrpSpPr/>
          <p:nvPr/>
        </p:nvGrpSpPr>
        <p:grpSpPr>
          <a:xfrm>
            <a:off x="2609478" y="2813692"/>
            <a:ext cx="711200" cy="689478"/>
            <a:chOff x="2375115" y="1905585"/>
            <a:chExt cx="608232" cy="589655"/>
          </a:xfrm>
        </p:grpSpPr>
        <p:grpSp>
          <p:nvGrpSpPr>
            <p:cNvPr id="49" name="组合 48"/>
            <p:cNvGrpSpPr/>
            <p:nvPr/>
          </p:nvGrpSpPr>
          <p:grpSpPr>
            <a:xfrm>
              <a:off x="2395537" y="1920118"/>
              <a:ext cx="561653" cy="575122"/>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椭圆 5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0" name="TextBox 49"/>
            <p:cNvSpPr txBox="1"/>
            <p:nvPr/>
          </p:nvSpPr>
          <p:spPr>
            <a:xfrm>
              <a:off x="2375115" y="1905585"/>
              <a:ext cx="608232" cy="569674"/>
            </a:xfrm>
            <a:prstGeom prst="rect">
              <a:avLst/>
            </a:prstGeom>
            <a:noFill/>
          </p:spPr>
          <p:txBody>
            <a:bodyPr wrap="none" rtlCol="0">
              <a:spAutoFit/>
            </a:bodyPr>
            <a:lstStyle/>
            <a:p>
              <a:r>
                <a:rPr lang="en-US" altLang="zh-CN" sz="374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01</a:t>
              </a:r>
              <a:endParaRPr lang="zh-CN" altLang="en-US" sz="37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3" name="组合 52"/>
          <p:cNvGrpSpPr/>
          <p:nvPr/>
        </p:nvGrpSpPr>
        <p:grpSpPr>
          <a:xfrm>
            <a:off x="5775685" y="2295429"/>
            <a:ext cx="1514261" cy="1745465"/>
            <a:chOff x="4939475" y="1587867"/>
            <a:chExt cx="1295025" cy="1492755"/>
          </a:xfrm>
        </p:grpSpPr>
        <p:pic>
          <p:nvPicPr>
            <p:cNvPr id="20" name="图片 19"/>
            <p:cNvPicPr>
              <a:picLocks noChangeAspect="1"/>
            </p:cNvPicPr>
            <p:nvPr/>
          </p:nvPicPr>
          <p:blipFill rotWithShape="1">
            <a:blip r:embed="rId1" cstate="print">
              <a:extLst>
                <a:ext uri="{28A0092B-C50C-407E-A947-70E740481C1C}">
                  <a14:useLocalDpi xmlns:a14="http://schemas.microsoft.com/office/drawing/2010/main" val="0"/>
                </a:ext>
              </a:extLst>
            </a:blip>
            <a:srcRect l="29018" t="45777" r="45184" b="1"/>
            <a:stretch>
              <a:fillRect/>
            </a:stretch>
          </p:blipFill>
          <p:spPr>
            <a:xfrm>
              <a:off x="4939475" y="1587867"/>
              <a:ext cx="1295025" cy="1492755"/>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8935" y="1595817"/>
              <a:ext cx="1275565" cy="1484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2" descr="D:\Users\Desktop\地标器.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9445" y="1884199"/>
              <a:ext cx="994543" cy="8937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组合 61"/>
          <p:cNvGrpSpPr/>
          <p:nvPr/>
        </p:nvGrpSpPr>
        <p:grpSpPr>
          <a:xfrm>
            <a:off x="1436515" y="4469469"/>
            <a:ext cx="1514261" cy="1749198"/>
            <a:chOff x="1228535" y="3447147"/>
            <a:chExt cx="1295025" cy="1495947"/>
          </a:xfrm>
        </p:grpSpPr>
        <p:pic>
          <p:nvPicPr>
            <p:cNvPr id="38" name="图片 37"/>
            <p:cNvPicPr>
              <a:picLocks noChangeAspect="1"/>
            </p:cNvPicPr>
            <p:nvPr/>
          </p:nvPicPr>
          <p:blipFill rotWithShape="1">
            <a:blip r:embed="rId1" cstate="print">
              <a:extLst>
                <a:ext uri="{28A0092B-C50C-407E-A947-70E740481C1C}">
                  <a14:useLocalDpi xmlns:a14="http://schemas.microsoft.com/office/drawing/2010/main" val="0"/>
                </a:ext>
              </a:extLst>
            </a:blip>
            <a:srcRect l="29018" t="45777" r="45184" b="1"/>
            <a:stretch>
              <a:fillRect/>
            </a:stretch>
          </p:blipFill>
          <p:spPr>
            <a:xfrm>
              <a:off x="1228535" y="3447147"/>
              <a:ext cx="1295025" cy="1492755"/>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9428" y="3458289"/>
              <a:ext cx="1275565" cy="1484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图片 54"/>
            <p:cNvPicPr>
              <a:picLocks noChangeAspect="1"/>
            </p:cNvPicPr>
            <p:nvPr/>
          </p:nvPicPr>
          <p:blipFill>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1277562" y="3490004"/>
              <a:ext cx="1187190" cy="1407040"/>
            </a:xfrm>
            <a:prstGeom prst="rect">
              <a:avLst/>
            </a:prstGeom>
          </p:spPr>
        </p:pic>
      </p:grpSp>
      <p:grpSp>
        <p:nvGrpSpPr>
          <p:cNvPr id="71" name="组合 70"/>
          <p:cNvGrpSpPr/>
          <p:nvPr/>
        </p:nvGrpSpPr>
        <p:grpSpPr>
          <a:xfrm>
            <a:off x="2609478" y="4987732"/>
            <a:ext cx="711200" cy="689478"/>
            <a:chOff x="2375115" y="3764865"/>
            <a:chExt cx="608232" cy="589655"/>
          </a:xfrm>
        </p:grpSpPr>
        <p:grpSp>
          <p:nvGrpSpPr>
            <p:cNvPr id="72" name="组合 71"/>
            <p:cNvGrpSpPr/>
            <p:nvPr/>
          </p:nvGrpSpPr>
          <p:grpSpPr>
            <a:xfrm>
              <a:off x="2395537" y="3779398"/>
              <a:ext cx="561653" cy="575122"/>
              <a:chOff x="304800" y="673100"/>
              <a:chExt cx="4000500" cy="4000500"/>
            </a:xfrm>
            <a:effectLst>
              <a:outerShdw blurRad="444500" dist="254000" dir="8100000" algn="tr" rotWithShape="0">
                <a:prstClr val="black">
                  <a:alpha val="50000"/>
                </a:prstClr>
              </a:outerShdw>
            </a:effectLst>
          </p:grpSpPr>
          <p:sp>
            <p:nvSpPr>
              <p:cNvPr id="74" name="同心圆 7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75" name="椭圆 7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3" name="TextBox 72"/>
            <p:cNvSpPr txBox="1"/>
            <p:nvPr/>
          </p:nvSpPr>
          <p:spPr>
            <a:xfrm>
              <a:off x="2375115" y="3764865"/>
              <a:ext cx="608232" cy="569674"/>
            </a:xfrm>
            <a:prstGeom prst="rect">
              <a:avLst/>
            </a:prstGeom>
            <a:noFill/>
          </p:spPr>
          <p:txBody>
            <a:bodyPr wrap="none" rtlCol="0">
              <a:spAutoFit/>
            </a:bodyPr>
            <a:lstStyle/>
            <a:p>
              <a:r>
                <a:rPr lang="en-US" altLang="zh-CN" sz="374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03</a:t>
              </a:r>
              <a:endParaRPr lang="zh-CN" altLang="en-US" sz="37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9" name="组合 68"/>
          <p:cNvGrpSpPr/>
          <p:nvPr/>
        </p:nvGrpSpPr>
        <p:grpSpPr>
          <a:xfrm>
            <a:off x="5775685" y="4469469"/>
            <a:ext cx="1514727" cy="1746918"/>
            <a:chOff x="4939475" y="3447147"/>
            <a:chExt cx="1295423" cy="1493997"/>
          </a:xfrm>
        </p:grpSpPr>
        <p:pic>
          <p:nvPicPr>
            <p:cNvPr id="29" name="图片 28"/>
            <p:cNvPicPr>
              <a:picLocks noChangeAspect="1"/>
            </p:cNvPicPr>
            <p:nvPr/>
          </p:nvPicPr>
          <p:blipFill rotWithShape="1">
            <a:blip r:embed="rId1" cstate="print">
              <a:extLst>
                <a:ext uri="{28A0092B-C50C-407E-A947-70E740481C1C}">
                  <a14:useLocalDpi xmlns:a14="http://schemas.microsoft.com/office/drawing/2010/main" val="0"/>
                </a:ext>
              </a:extLst>
            </a:blip>
            <a:srcRect l="29018" t="45777" r="45184" b="1"/>
            <a:stretch>
              <a:fillRect/>
            </a:stretch>
          </p:blipFill>
          <p:spPr>
            <a:xfrm>
              <a:off x="4939475" y="3447147"/>
              <a:ext cx="1295025" cy="1492755"/>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9333" y="3456339"/>
              <a:ext cx="1275565" cy="1484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80181" y="3757339"/>
              <a:ext cx="1003100" cy="844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0" name="组合 89"/>
          <p:cNvGrpSpPr/>
          <p:nvPr/>
        </p:nvGrpSpPr>
        <p:grpSpPr>
          <a:xfrm>
            <a:off x="6948648" y="4987732"/>
            <a:ext cx="711200" cy="689478"/>
            <a:chOff x="6086055" y="3764865"/>
            <a:chExt cx="608232" cy="589655"/>
          </a:xfrm>
        </p:grpSpPr>
        <p:grpSp>
          <p:nvGrpSpPr>
            <p:cNvPr id="91" name="组合 90"/>
            <p:cNvGrpSpPr/>
            <p:nvPr/>
          </p:nvGrpSpPr>
          <p:grpSpPr>
            <a:xfrm>
              <a:off x="6106477" y="3779398"/>
              <a:ext cx="561653" cy="575122"/>
              <a:chOff x="304800" y="673100"/>
              <a:chExt cx="4000500" cy="4000500"/>
            </a:xfrm>
            <a:effectLst>
              <a:outerShdw blurRad="444500" dist="254000" dir="8100000" algn="tr" rotWithShape="0">
                <a:prstClr val="black">
                  <a:alpha val="50000"/>
                </a:prstClr>
              </a:outerShdw>
            </a:effectLst>
          </p:grpSpPr>
          <p:sp>
            <p:nvSpPr>
              <p:cNvPr id="93" name="同心圆 9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94" name="椭圆 9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92" name="TextBox 91"/>
            <p:cNvSpPr txBox="1"/>
            <p:nvPr/>
          </p:nvSpPr>
          <p:spPr>
            <a:xfrm>
              <a:off x="6086055" y="3764865"/>
              <a:ext cx="608232" cy="569674"/>
            </a:xfrm>
            <a:prstGeom prst="rect">
              <a:avLst/>
            </a:prstGeom>
            <a:noFill/>
          </p:spPr>
          <p:txBody>
            <a:bodyPr wrap="none" rtlCol="0">
              <a:spAutoFit/>
            </a:bodyPr>
            <a:lstStyle/>
            <a:p>
              <a:r>
                <a:rPr lang="en-US" altLang="zh-CN" sz="374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04</a:t>
              </a:r>
              <a:endParaRPr lang="zh-CN" altLang="en-US" sz="37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5" name="组合 94"/>
          <p:cNvGrpSpPr/>
          <p:nvPr/>
        </p:nvGrpSpPr>
        <p:grpSpPr>
          <a:xfrm>
            <a:off x="6948648" y="2813692"/>
            <a:ext cx="711200" cy="689478"/>
            <a:chOff x="6086055" y="1905585"/>
            <a:chExt cx="608232" cy="589655"/>
          </a:xfrm>
        </p:grpSpPr>
        <p:grpSp>
          <p:nvGrpSpPr>
            <p:cNvPr id="96" name="组合 95"/>
            <p:cNvGrpSpPr/>
            <p:nvPr/>
          </p:nvGrpSpPr>
          <p:grpSpPr>
            <a:xfrm>
              <a:off x="6106477" y="1920118"/>
              <a:ext cx="561653" cy="575122"/>
              <a:chOff x="304800" y="673100"/>
              <a:chExt cx="4000500" cy="4000500"/>
            </a:xfrm>
            <a:effectLst>
              <a:outerShdw blurRad="444500" dist="254000" dir="8100000" algn="tr" rotWithShape="0">
                <a:prstClr val="black">
                  <a:alpha val="50000"/>
                </a:prstClr>
              </a:outerShdw>
            </a:effectLst>
          </p:grpSpPr>
          <p:sp>
            <p:nvSpPr>
              <p:cNvPr id="98" name="同心圆 9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99" name="椭圆 9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97" name="TextBox 96"/>
            <p:cNvSpPr txBox="1"/>
            <p:nvPr/>
          </p:nvSpPr>
          <p:spPr>
            <a:xfrm>
              <a:off x="6086055" y="1905585"/>
              <a:ext cx="608232" cy="569674"/>
            </a:xfrm>
            <a:prstGeom prst="rect">
              <a:avLst/>
            </a:prstGeom>
            <a:noFill/>
          </p:spPr>
          <p:txBody>
            <a:bodyPr wrap="none" rtlCol="0">
              <a:spAutoFit/>
            </a:bodyPr>
            <a:lstStyle/>
            <a:p>
              <a:r>
                <a:rPr lang="en-US" altLang="zh-CN" sz="374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02</a:t>
              </a:r>
              <a:endParaRPr lang="zh-CN" altLang="en-US" sz="37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20000"/>
                                  </p:iterate>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p:tgtEl>
                                          <p:spTgt spid="46"/>
                                        </p:tgtEl>
                                        <p:attrNameLst>
                                          <p:attrName>ppt_x</p:attrName>
                                        </p:attrNameLst>
                                      </p:cBhvr>
                                      <p:tavLst>
                                        <p:tav tm="0">
                                          <p:val>
                                            <p:strVal val="#ppt_x-#ppt_w*1.125000"/>
                                          </p:val>
                                        </p:tav>
                                        <p:tav tm="100000">
                                          <p:val>
                                            <p:strVal val="#ppt_x"/>
                                          </p:val>
                                        </p:tav>
                                      </p:tavLst>
                                    </p:anim>
                                    <p:animEffect transition="in" filter="wipe(right)">
                                      <p:cBhvr>
                                        <p:cTn id="8" dur="500"/>
                                        <p:tgtEl>
                                          <p:spTgt spid="46"/>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right)">
                                      <p:cBhvr>
                                        <p:cTn id="19" dur="500"/>
                                        <p:tgtEl>
                                          <p:spTgt spid="28"/>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righ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par>
                                <p:cTn id="28" presetID="14" presetClass="entr" presetSubtype="10"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randombar(horizontal)">
                                      <p:cBhvr>
                                        <p:cTn id="30" dur="500"/>
                                        <p:tgtEl>
                                          <p:spTgt spid="53"/>
                                        </p:tgtEl>
                                      </p:cBhvr>
                                    </p:animEffect>
                                  </p:childTnLst>
                                </p:cTn>
                              </p:par>
                              <p:par>
                                <p:cTn id="31" presetID="14" presetClass="entr" presetSubtype="10"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randombar(horizontal)">
                                      <p:cBhvr>
                                        <p:cTn id="33" dur="500"/>
                                        <p:tgtEl>
                                          <p:spTgt spid="69"/>
                                        </p:tgtEl>
                                      </p:cBhvr>
                                    </p:animEffect>
                                  </p:childTnLst>
                                </p:cTn>
                              </p:par>
                              <p:par>
                                <p:cTn id="34" presetID="14" presetClass="entr" presetSubtype="10" fill="hold" nodeType="with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randombar(horizontal)">
                                      <p:cBhvr>
                                        <p:cTn id="36" dur="500"/>
                                        <p:tgtEl>
                                          <p:spTgt spid="62"/>
                                        </p:tgtEl>
                                      </p:cBhvr>
                                    </p:animEffect>
                                  </p:childTnLst>
                                </p:cTn>
                              </p:par>
                            </p:childTnLst>
                          </p:cTn>
                        </p:par>
                        <p:par>
                          <p:cTn id="37" fill="hold">
                            <p:stCondLst>
                              <p:cond delay="500"/>
                            </p:stCondLst>
                            <p:childTnLst>
                              <p:par>
                                <p:cTn id="38" presetID="12" presetClass="entr" presetSubtype="8"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p:tgtEl>
                                          <p:spTgt spid="17"/>
                                        </p:tgtEl>
                                        <p:attrNameLst>
                                          <p:attrName>ppt_x</p:attrName>
                                        </p:attrNameLst>
                                      </p:cBhvr>
                                      <p:tavLst>
                                        <p:tav tm="0">
                                          <p:val>
                                            <p:strVal val="#ppt_x-#ppt_w*1.125000"/>
                                          </p:val>
                                        </p:tav>
                                        <p:tav tm="100000">
                                          <p:val>
                                            <p:strVal val="#ppt_x"/>
                                          </p:val>
                                        </p:tav>
                                      </p:tavLst>
                                    </p:anim>
                                    <p:animEffect transition="in" filter="wipe(right)">
                                      <p:cBhvr>
                                        <p:cTn id="41" dur="500"/>
                                        <p:tgtEl>
                                          <p:spTgt spid="17"/>
                                        </p:tgtEl>
                                      </p:cBhvr>
                                    </p:animEffect>
                                  </p:childTnLst>
                                </p:cTn>
                              </p:par>
                              <p:par>
                                <p:cTn id="42" presetID="2" presetClass="entr" presetSubtype="4" fill="hold" grpId="0" nodeType="withEffect">
                                  <p:stCondLst>
                                    <p:cond delay="30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par>
                                <p:cTn id="46" presetID="12" presetClass="entr" presetSubtype="8"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p:tgtEl>
                                          <p:spTgt spid="26"/>
                                        </p:tgtEl>
                                        <p:attrNameLst>
                                          <p:attrName>ppt_x</p:attrName>
                                        </p:attrNameLst>
                                      </p:cBhvr>
                                      <p:tavLst>
                                        <p:tav tm="0">
                                          <p:val>
                                            <p:strVal val="#ppt_x-#ppt_w*1.125000"/>
                                          </p:val>
                                        </p:tav>
                                        <p:tav tm="100000">
                                          <p:val>
                                            <p:strVal val="#ppt_x"/>
                                          </p:val>
                                        </p:tav>
                                      </p:tavLst>
                                    </p:anim>
                                    <p:animEffect transition="in" filter="wipe(right)">
                                      <p:cBhvr>
                                        <p:cTn id="49" dur="500"/>
                                        <p:tgtEl>
                                          <p:spTgt spid="26"/>
                                        </p:tgtEl>
                                      </p:cBhvr>
                                    </p:animEffect>
                                  </p:childTnLst>
                                </p:cTn>
                              </p:par>
                              <p:par>
                                <p:cTn id="50" presetID="2" presetClass="entr" presetSubtype="4" fill="hold" grpId="0" nodeType="withEffect">
                                  <p:stCondLst>
                                    <p:cond delay="40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fill="hold"/>
                                        <p:tgtEl>
                                          <p:spTgt spid="27"/>
                                        </p:tgtEl>
                                        <p:attrNameLst>
                                          <p:attrName>ppt_x</p:attrName>
                                        </p:attrNameLst>
                                      </p:cBhvr>
                                      <p:tavLst>
                                        <p:tav tm="0">
                                          <p:val>
                                            <p:strVal val="#ppt_x"/>
                                          </p:val>
                                        </p:tav>
                                        <p:tav tm="100000">
                                          <p:val>
                                            <p:strVal val="#ppt_x"/>
                                          </p:val>
                                        </p:tav>
                                      </p:tavLst>
                                    </p:anim>
                                    <p:anim calcmode="lin" valueType="num">
                                      <p:cBhvr additive="base">
                                        <p:cTn id="53" dur="500" fill="hold"/>
                                        <p:tgtEl>
                                          <p:spTgt spid="27"/>
                                        </p:tgtEl>
                                        <p:attrNameLst>
                                          <p:attrName>ppt_y</p:attrName>
                                        </p:attrNameLst>
                                      </p:cBhvr>
                                      <p:tavLst>
                                        <p:tav tm="0">
                                          <p:val>
                                            <p:strVal val="1+#ppt_h/2"/>
                                          </p:val>
                                        </p:tav>
                                        <p:tav tm="100000">
                                          <p:val>
                                            <p:strVal val="#ppt_y"/>
                                          </p:val>
                                        </p:tav>
                                      </p:tavLst>
                                    </p:anim>
                                  </p:childTnLst>
                                </p:cTn>
                              </p:par>
                              <p:par>
                                <p:cTn id="54" presetID="12" presetClass="entr" presetSubtype="8"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additive="base">
                                        <p:cTn id="56" dur="500"/>
                                        <p:tgtEl>
                                          <p:spTgt spid="35"/>
                                        </p:tgtEl>
                                        <p:attrNameLst>
                                          <p:attrName>ppt_x</p:attrName>
                                        </p:attrNameLst>
                                      </p:cBhvr>
                                      <p:tavLst>
                                        <p:tav tm="0">
                                          <p:val>
                                            <p:strVal val="#ppt_x-#ppt_w*1.125000"/>
                                          </p:val>
                                        </p:tav>
                                        <p:tav tm="100000">
                                          <p:val>
                                            <p:strVal val="#ppt_x"/>
                                          </p:val>
                                        </p:tav>
                                      </p:tavLst>
                                    </p:anim>
                                    <p:animEffect transition="in" filter="wipe(right)">
                                      <p:cBhvr>
                                        <p:cTn id="57" dur="500"/>
                                        <p:tgtEl>
                                          <p:spTgt spid="35"/>
                                        </p:tgtEl>
                                      </p:cBhvr>
                                    </p:animEffect>
                                  </p:childTnLst>
                                </p:cTn>
                              </p:par>
                              <p:par>
                                <p:cTn id="58" presetID="2" presetClass="entr" presetSubtype="4" fill="hold" grpId="0" nodeType="withEffect">
                                  <p:stCondLst>
                                    <p:cond delay="400"/>
                                  </p:stCondLst>
                                  <p:childTnLst>
                                    <p:set>
                                      <p:cBhvr>
                                        <p:cTn id="59" dur="1" fill="hold">
                                          <p:stCondLst>
                                            <p:cond delay="0"/>
                                          </p:stCondLst>
                                        </p:cTn>
                                        <p:tgtEl>
                                          <p:spTgt spid="36"/>
                                        </p:tgtEl>
                                        <p:attrNameLst>
                                          <p:attrName>style.visibility</p:attrName>
                                        </p:attrNameLst>
                                      </p:cBhvr>
                                      <p:to>
                                        <p:strVal val="visible"/>
                                      </p:to>
                                    </p:set>
                                    <p:anim calcmode="lin" valueType="num">
                                      <p:cBhvr additive="base">
                                        <p:cTn id="60" dur="500" fill="hold"/>
                                        <p:tgtEl>
                                          <p:spTgt spid="36"/>
                                        </p:tgtEl>
                                        <p:attrNameLst>
                                          <p:attrName>ppt_x</p:attrName>
                                        </p:attrNameLst>
                                      </p:cBhvr>
                                      <p:tavLst>
                                        <p:tav tm="0">
                                          <p:val>
                                            <p:strVal val="#ppt_x"/>
                                          </p:val>
                                        </p:tav>
                                        <p:tav tm="100000">
                                          <p:val>
                                            <p:strVal val="#ppt_x"/>
                                          </p:val>
                                        </p:tav>
                                      </p:tavLst>
                                    </p:anim>
                                    <p:anim calcmode="lin" valueType="num">
                                      <p:cBhvr additive="base">
                                        <p:cTn id="61" dur="500" fill="hold"/>
                                        <p:tgtEl>
                                          <p:spTgt spid="36"/>
                                        </p:tgtEl>
                                        <p:attrNameLst>
                                          <p:attrName>ppt_y</p:attrName>
                                        </p:attrNameLst>
                                      </p:cBhvr>
                                      <p:tavLst>
                                        <p:tav tm="0">
                                          <p:val>
                                            <p:strVal val="1+#ppt_h/2"/>
                                          </p:val>
                                        </p:tav>
                                        <p:tav tm="100000">
                                          <p:val>
                                            <p:strVal val="#ppt_y"/>
                                          </p:val>
                                        </p:tav>
                                      </p:tavLst>
                                    </p:anim>
                                  </p:childTnLst>
                                </p:cTn>
                              </p:par>
                              <p:par>
                                <p:cTn id="62" presetID="12" presetClass="entr" presetSubtype="8"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 calcmode="lin" valueType="num">
                                      <p:cBhvr additive="base">
                                        <p:cTn id="64" dur="500"/>
                                        <p:tgtEl>
                                          <p:spTgt spid="44"/>
                                        </p:tgtEl>
                                        <p:attrNameLst>
                                          <p:attrName>ppt_x</p:attrName>
                                        </p:attrNameLst>
                                      </p:cBhvr>
                                      <p:tavLst>
                                        <p:tav tm="0">
                                          <p:val>
                                            <p:strVal val="#ppt_x-#ppt_w*1.125000"/>
                                          </p:val>
                                        </p:tav>
                                        <p:tav tm="100000">
                                          <p:val>
                                            <p:strVal val="#ppt_x"/>
                                          </p:val>
                                        </p:tav>
                                      </p:tavLst>
                                    </p:anim>
                                    <p:animEffect transition="in" filter="wipe(right)">
                                      <p:cBhvr>
                                        <p:cTn id="65" dur="500"/>
                                        <p:tgtEl>
                                          <p:spTgt spid="44"/>
                                        </p:tgtEl>
                                      </p:cBhvr>
                                    </p:animEffect>
                                  </p:childTnLst>
                                </p:cTn>
                              </p:par>
                              <p:par>
                                <p:cTn id="66" presetID="2" presetClass="entr" presetSubtype="4" fill="hold" grpId="0" nodeType="withEffect">
                                  <p:stCondLst>
                                    <p:cond delay="400"/>
                                  </p:stCondLst>
                                  <p:childTnLst>
                                    <p:set>
                                      <p:cBhvr>
                                        <p:cTn id="67" dur="1" fill="hold">
                                          <p:stCondLst>
                                            <p:cond delay="0"/>
                                          </p:stCondLst>
                                        </p:cTn>
                                        <p:tgtEl>
                                          <p:spTgt spid="45"/>
                                        </p:tgtEl>
                                        <p:attrNameLst>
                                          <p:attrName>style.visibility</p:attrName>
                                        </p:attrNameLst>
                                      </p:cBhvr>
                                      <p:to>
                                        <p:strVal val="visible"/>
                                      </p:to>
                                    </p:set>
                                    <p:anim calcmode="lin" valueType="num">
                                      <p:cBhvr additive="base">
                                        <p:cTn id="68" dur="500" fill="hold"/>
                                        <p:tgtEl>
                                          <p:spTgt spid="45"/>
                                        </p:tgtEl>
                                        <p:attrNameLst>
                                          <p:attrName>ppt_x</p:attrName>
                                        </p:attrNameLst>
                                      </p:cBhvr>
                                      <p:tavLst>
                                        <p:tav tm="0">
                                          <p:val>
                                            <p:strVal val="#ppt_x"/>
                                          </p:val>
                                        </p:tav>
                                        <p:tav tm="100000">
                                          <p:val>
                                            <p:strVal val="#ppt_x"/>
                                          </p:val>
                                        </p:tav>
                                      </p:tavLst>
                                    </p:anim>
                                    <p:anim calcmode="lin" valueType="num">
                                      <p:cBhvr additive="base">
                                        <p:cTn id="6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nodeType="clickEffect">
                                  <p:stCondLst>
                                    <p:cond delay="0"/>
                                  </p:stCondLst>
                                  <p:childTnLst>
                                    <p:set>
                                      <p:cBhvr>
                                        <p:cTn id="73" dur="1" fill="hold">
                                          <p:stCondLst>
                                            <p:cond delay="0"/>
                                          </p:stCondLst>
                                        </p:cTn>
                                        <p:tgtEl>
                                          <p:spTgt spid="48"/>
                                        </p:tgtEl>
                                        <p:attrNameLst>
                                          <p:attrName>style.visibility</p:attrName>
                                        </p:attrNameLst>
                                      </p:cBhvr>
                                      <p:to>
                                        <p:strVal val="visible"/>
                                      </p:to>
                                    </p:set>
                                    <p:anim calcmode="lin" valueType="num">
                                      <p:cBhvr additive="base">
                                        <p:cTn id="74" dur="500" fill="hold"/>
                                        <p:tgtEl>
                                          <p:spTgt spid="48"/>
                                        </p:tgtEl>
                                        <p:attrNameLst>
                                          <p:attrName>ppt_x</p:attrName>
                                        </p:attrNameLst>
                                      </p:cBhvr>
                                      <p:tavLst>
                                        <p:tav tm="0">
                                          <p:val>
                                            <p:strVal val="0-#ppt_w/2"/>
                                          </p:val>
                                        </p:tav>
                                        <p:tav tm="100000">
                                          <p:val>
                                            <p:strVal val="#ppt_x"/>
                                          </p:val>
                                        </p:tav>
                                      </p:tavLst>
                                    </p:anim>
                                    <p:anim calcmode="lin" valueType="num">
                                      <p:cBhvr additive="base">
                                        <p:cTn id="75" dur="500" fill="hold"/>
                                        <p:tgtEl>
                                          <p:spTgt spid="48"/>
                                        </p:tgtEl>
                                        <p:attrNameLst>
                                          <p:attrName>ppt_y</p:attrName>
                                        </p:attrNameLst>
                                      </p:cBhvr>
                                      <p:tavLst>
                                        <p:tav tm="0">
                                          <p:val>
                                            <p:strVal val="#ppt_y"/>
                                          </p:val>
                                        </p:tav>
                                        <p:tav tm="100000">
                                          <p:val>
                                            <p:strVal val="#ppt_y"/>
                                          </p:val>
                                        </p:tav>
                                      </p:tavLst>
                                    </p:anim>
                                  </p:childTnLst>
                                </p:cTn>
                              </p:par>
                            </p:childTnLst>
                          </p:cTn>
                        </p:par>
                        <p:par>
                          <p:cTn id="76" fill="hold">
                            <p:stCondLst>
                              <p:cond delay="500"/>
                            </p:stCondLst>
                            <p:childTnLst>
                              <p:par>
                                <p:cTn id="77" presetID="2" presetClass="entr" presetSubtype="4" fill="hold" nodeType="afterEffect">
                                  <p:stCondLst>
                                    <p:cond delay="0"/>
                                  </p:stCondLst>
                                  <p:childTnLst>
                                    <p:set>
                                      <p:cBhvr>
                                        <p:cTn id="78" dur="1" fill="hold">
                                          <p:stCondLst>
                                            <p:cond delay="0"/>
                                          </p:stCondLst>
                                        </p:cTn>
                                        <p:tgtEl>
                                          <p:spTgt spid="71"/>
                                        </p:tgtEl>
                                        <p:attrNameLst>
                                          <p:attrName>style.visibility</p:attrName>
                                        </p:attrNameLst>
                                      </p:cBhvr>
                                      <p:to>
                                        <p:strVal val="visible"/>
                                      </p:to>
                                    </p:set>
                                    <p:anim calcmode="lin" valueType="num">
                                      <p:cBhvr additive="base">
                                        <p:cTn id="79" dur="500" fill="hold"/>
                                        <p:tgtEl>
                                          <p:spTgt spid="71"/>
                                        </p:tgtEl>
                                        <p:attrNameLst>
                                          <p:attrName>ppt_x</p:attrName>
                                        </p:attrNameLst>
                                      </p:cBhvr>
                                      <p:tavLst>
                                        <p:tav tm="0">
                                          <p:val>
                                            <p:strVal val="#ppt_x"/>
                                          </p:val>
                                        </p:tav>
                                        <p:tav tm="100000">
                                          <p:val>
                                            <p:strVal val="#ppt_x"/>
                                          </p:val>
                                        </p:tav>
                                      </p:tavLst>
                                    </p:anim>
                                    <p:anim calcmode="lin" valueType="num">
                                      <p:cBhvr additive="base">
                                        <p:cTn id="80" dur="500" fill="hold"/>
                                        <p:tgtEl>
                                          <p:spTgt spid="71"/>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90"/>
                                        </p:tgtEl>
                                        <p:attrNameLst>
                                          <p:attrName>style.visibility</p:attrName>
                                        </p:attrNameLst>
                                      </p:cBhvr>
                                      <p:to>
                                        <p:strVal val="visible"/>
                                      </p:to>
                                    </p:set>
                                    <p:anim calcmode="lin" valueType="num">
                                      <p:cBhvr additive="base">
                                        <p:cTn id="83" dur="500" fill="hold"/>
                                        <p:tgtEl>
                                          <p:spTgt spid="90"/>
                                        </p:tgtEl>
                                        <p:attrNameLst>
                                          <p:attrName>ppt_x</p:attrName>
                                        </p:attrNameLst>
                                      </p:cBhvr>
                                      <p:tavLst>
                                        <p:tav tm="0">
                                          <p:val>
                                            <p:strVal val="#ppt_x"/>
                                          </p:val>
                                        </p:tav>
                                        <p:tav tm="100000">
                                          <p:val>
                                            <p:strVal val="#ppt_x"/>
                                          </p:val>
                                        </p:tav>
                                      </p:tavLst>
                                    </p:anim>
                                    <p:anim calcmode="lin" valueType="num">
                                      <p:cBhvr additive="base">
                                        <p:cTn id="84" dur="500" fill="hold"/>
                                        <p:tgtEl>
                                          <p:spTgt spid="90"/>
                                        </p:tgtEl>
                                        <p:attrNameLst>
                                          <p:attrName>ppt_y</p:attrName>
                                        </p:attrNameLst>
                                      </p:cBhvr>
                                      <p:tavLst>
                                        <p:tav tm="0">
                                          <p:val>
                                            <p:strVal val="1+#ppt_h/2"/>
                                          </p:val>
                                        </p:tav>
                                        <p:tav tm="100000">
                                          <p:val>
                                            <p:strVal val="#ppt_y"/>
                                          </p:val>
                                        </p:tav>
                                      </p:tavLst>
                                    </p:anim>
                                  </p:childTnLst>
                                </p:cTn>
                              </p:par>
                              <p:par>
                                <p:cTn id="85" presetID="2" presetClass="entr" presetSubtype="2" fill="hold" nodeType="withEffect">
                                  <p:stCondLst>
                                    <p:cond delay="0"/>
                                  </p:stCondLst>
                                  <p:childTnLst>
                                    <p:set>
                                      <p:cBhvr>
                                        <p:cTn id="86" dur="1" fill="hold">
                                          <p:stCondLst>
                                            <p:cond delay="0"/>
                                          </p:stCondLst>
                                        </p:cTn>
                                        <p:tgtEl>
                                          <p:spTgt spid="95"/>
                                        </p:tgtEl>
                                        <p:attrNameLst>
                                          <p:attrName>style.visibility</p:attrName>
                                        </p:attrNameLst>
                                      </p:cBhvr>
                                      <p:to>
                                        <p:strVal val="visible"/>
                                      </p:to>
                                    </p:set>
                                    <p:anim calcmode="lin" valueType="num">
                                      <p:cBhvr additive="base">
                                        <p:cTn id="87" dur="500" fill="hold"/>
                                        <p:tgtEl>
                                          <p:spTgt spid="95"/>
                                        </p:tgtEl>
                                        <p:attrNameLst>
                                          <p:attrName>ppt_x</p:attrName>
                                        </p:attrNameLst>
                                      </p:cBhvr>
                                      <p:tavLst>
                                        <p:tav tm="0">
                                          <p:val>
                                            <p:strVal val="1+#ppt_w/2"/>
                                          </p:val>
                                        </p:tav>
                                        <p:tav tm="100000">
                                          <p:val>
                                            <p:strVal val="#ppt_x"/>
                                          </p:val>
                                        </p:tav>
                                      </p:tavLst>
                                    </p:anim>
                                    <p:anim calcmode="lin" valueType="num">
                                      <p:cBhvr additive="base">
                                        <p:cTn id="88" dur="500" fill="hold"/>
                                        <p:tgtEl>
                                          <p:spTgt spid="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7" grpId="0"/>
      <p:bldP spid="18" grpId="0"/>
      <p:bldP spid="19" grpId="0" bldLvl="0" animBg="1"/>
      <p:bldP spid="26" grpId="0"/>
      <p:bldP spid="27" grpId="0"/>
      <p:bldP spid="28" grpId="0" bldLvl="0" animBg="1"/>
      <p:bldP spid="35" grpId="0"/>
      <p:bldP spid="36" grpId="0"/>
      <p:bldP spid="37" grpId="0" bldLvl="0" animBg="1"/>
      <p:bldP spid="44" grpId="0"/>
      <p:bldP spid="45" grpId="0"/>
      <p:bldP spid="4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nvGraphicFramePr>
        <p:xfrm>
          <a:off x="1417540" y="2204844"/>
          <a:ext cx="8072755" cy="3583940"/>
        </p:xfrm>
        <a:graphic>
          <a:graphicData uri="http://schemas.openxmlformats.org/drawingml/2006/table">
            <a:tbl>
              <a:tblPr firstRow="1" bandRow="1">
                <a:tableStyleId>{BDBED569-4797-4DF1-A0F4-6AAB3CD982D8}</a:tableStyleId>
              </a:tblPr>
              <a:tblGrid>
                <a:gridCol w="2010410"/>
                <a:gridCol w="1953895"/>
                <a:gridCol w="2087245"/>
                <a:gridCol w="2021205"/>
              </a:tblGrid>
              <a:tr h="1802130">
                <a:tc>
                  <a:txBody>
                    <a:bodyPr/>
                    <a:lstStyle/>
                    <a:p>
                      <a:pPr algn="ctr"/>
                      <a:endParaRPr lang="zh-CN" altLang="en-US" sz="1170" dirty="0">
                        <a:latin typeface="微软雅黑" panose="020B0503020204020204" pitchFamily="34" charset="-122"/>
                        <a:ea typeface="微软雅黑" panose="020B0503020204020204" pitchFamily="34" charset="-122"/>
                      </a:endParaRPr>
                    </a:p>
                  </a:txBody>
                  <a:tcPr marL="106919" marR="106919" marT="53459" marB="53459"/>
                </a:tc>
                <a:tc>
                  <a:txBody>
                    <a:bodyPr/>
                    <a:lstStyle/>
                    <a:p>
                      <a:pPr algn="ctr"/>
                      <a:endParaRPr lang="en-US" altLang="zh-CN" sz="1170" dirty="0" smtClean="0">
                        <a:latin typeface="微软雅黑" panose="020B0503020204020204" pitchFamily="34" charset="-122"/>
                        <a:ea typeface="微软雅黑" panose="020B0503020204020204" pitchFamily="34" charset="-122"/>
                      </a:endParaRPr>
                    </a:p>
                    <a:p>
                      <a:pPr algn="ctr"/>
                      <a:r>
                        <a:rPr lang="zh-CN" altLang="en-US" sz="1285" b="1" kern="1200" dirty="0" smtClean="0">
                          <a:solidFill>
                            <a:schemeClr val="tx1"/>
                          </a:solidFill>
                          <a:latin typeface="微软雅黑" panose="020B0503020204020204" pitchFamily="34" charset="-122"/>
                          <a:ea typeface="微软雅黑" panose="020B0503020204020204" pitchFamily="34" charset="-122"/>
                          <a:cs typeface="+mn-cs"/>
                        </a:rPr>
                        <a:t>无障碍通道</a:t>
                      </a:r>
                      <a:endParaRPr lang="en-US" altLang="zh-CN" sz="1285" b="1" kern="1200" dirty="0" smtClean="0">
                        <a:solidFill>
                          <a:schemeClr val="tx1"/>
                        </a:solidFill>
                        <a:latin typeface="微软雅黑" panose="020B0503020204020204" pitchFamily="34" charset="-122"/>
                        <a:ea typeface="微软雅黑" panose="020B0503020204020204" pitchFamily="34" charset="-122"/>
                        <a:cs typeface="+mn-cs"/>
                      </a:endParaRPr>
                    </a:p>
                    <a:p>
                      <a:pPr algn="ctr"/>
                      <a:endParaRPr lang="en-US" altLang="zh-CN" sz="1285" b="1" kern="1200" dirty="0" smtClean="0">
                        <a:solidFill>
                          <a:schemeClr val="tx1"/>
                        </a:solidFill>
                        <a:latin typeface="微软雅黑" panose="020B0503020204020204" pitchFamily="34" charset="-122"/>
                        <a:ea typeface="微软雅黑" panose="020B0503020204020204" pitchFamily="34" charset="-122"/>
                        <a:cs typeface="+mn-cs"/>
                      </a:endParaRPr>
                    </a:p>
                    <a:p>
                      <a:pPr algn="l"/>
                      <a:r>
                        <a:rPr lang="zh-CN" altLang="en-US" sz="1170" dirty="0" smtClean="0">
                          <a:latin typeface="微软雅黑" panose="020B0503020204020204" pitchFamily="34" charset="-122"/>
                          <a:ea typeface="微软雅黑" panose="020B0503020204020204" pitchFamily="34" charset="-122"/>
                        </a:rPr>
                        <a:t>尺寸：</a:t>
                      </a:r>
                      <a:r>
                        <a:rPr lang="en-US" altLang="zh-CN" sz="1170" dirty="0" smtClean="0">
                          <a:latin typeface="微软雅黑" panose="020B0503020204020204" pitchFamily="34" charset="-122"/>
                          <a:ea typeface="微软雅黑" panose="020B0503020204020204" pitchFamily="34" charset="-122"/>
                        </a:rPr>
                        <a:t>1200*180*1000</a:t>
                      </a:r>
                      <a:r>
                        <a:rPr lang="zh-CN" altLang="en-US" sz="1170" dirty="0" smtClean="0">
                          <a:latin typeface="微软雅黑" panose="020B0503020204020204" pitchFamily="34" charset="-122"/>
                          <a:ea typeface="微软雅黑" panose="020B0503020204020204" pitchFamily="34" charset="-122"/>
                        </a:rPr>
                        <a:t>（</a:t>
                      </a:r>
                      <a:r>
                        <a:rPr lang="en-US" altLang="zh-CN" sz="1170" dirty="0" smtClean="0">
                          <a:latin typeface="微软雅黑" panose="020B0503020204020204" pitchFamily="34" charset="-122"/>
                          <a:ea typeface="微软雅黑" panose="020B0503020204020204" pitchFamily="34" charset="-122"/>
                        </a:rPr>
                        <a:t>mm</a:t>
                      </a:r>
                      <a:r>
                        <a:rPr lang="zh-CN" altLang="en-US" sz="1170" dirty="0" smtClean="0">
                          <a:latin typeface="微软雅黑" panose="020B0503020204020204" pitchFamily="34" charset="-122"/>
                          <a:ea typeface="微软雅黑" panose="020B0503020204020204" pitchFamily="34" charset="-122"/>
                        </a:rPr>
                        <a:t>）</a:t>
                      </a:r>
                      <a:endParaRPr lang="en-US" altLang="zh-CN" sz="1170" dirty="0" smtClean="0">
                        <a:latin typeface="微软雅黑" panose="020B0503020204020204" pitchFamily="34" charset="-122"/>
                        <a:ea typeface="微软雅黑" panose="020B0503020204020204" pitchFamily="34" charset="-122"/>
                      </a:endParaRPr>
                    </a:p>
                    <a:p>
                      <a:pPr algn="l"/>
                      <a:r>
                        <a:rPr lang="zh-CN" altLang="en-US" sz="1170" dirty="0" smtClean="0">
                          <a:latin typeface="微软雅黑" panose="020B0503020204020204" pitchFamily="34" charset="-122"/>
                          <a:ea typeface="微软雅黑" panose="020B0503020204020204" pitchFamily="34" charset="-122"/>
                        </a:rPr>
                        <a:t>通道宽度：</a:t>
                      </a:r>
                      <a:r>
                        <a:rPr lang="en-US" altLang="zh-CN" sz="1170" dirty="0" smtClean="0">
                          <a:latin typeface="微软雅黑" panose="020B0503020204020204" pitchFamily="34" charset="-122"/>
                          <a:ea typeface="微软雅黑" panose="020B0503020204020204" pitchFamily="34" charset="-122"/>
                        </a:rPr>
                        <a:t>550-600mm</a:t>
                      </a:r>
                      <a:endParaRPr lang="zh-CN" altLang="en-US" sz="1170" dirty="0">
                        <a:latin typeface="微软雅黑" panose="020B0503020204020204" pitchFamily="34" charset="-122"/>
                        <a:ea typeface="微软雅黑" panose="020B0503020204020204" pitchFamily="34" charset="-122"/>
                      </a:endParaRPr>
                    </a:p>
                  </a:txBody>
                  <a:tcPr marL="106919" marR="106919" marT="53459" marB="53459"/>
                </a:tc>
                <a:tc>
                  <a:txBody>
                    <a:bodyPr/>
                    <a:lstStyle/>
                    <a:p>
                      <a:pPr algn="ctr"/>
                      <a:endParaRPr lang="zh-CN" altLang="en-US" sz="1170" dirty="0">
                        <a:latin typeface="微软雅黑" panose="020B0503020204020204" pitchFamily="34" charset="-122"/>
                        <a:ea typeface="微软雅黑" panose="020B0503020204020204" pitchFamily="34" charset="-122"/>
                      </a:endParaRPr>
                    </a:p>
                  </a:txBody>
                  <a:tcPr marL="106919" marR="106919" marT="53459" marB="53459"/>
                </a:tc>
                <a:tc>
                  <a:txBody>
                    <a:bodyPr/>
                    <a:lstStyle/>
                    <a:p>
                      <a:pPr algn="ctr"/>
                      <a:endParaRPr lang="en-US" altLang="zh-CN" sz="1170" dirty="0" smtClean="0">
                        <a:latin typeface="微软雅黑" panose="020B0503020204020204" pitchFamily="34" charset="-122"/>
                        <a:ea typeface="微软雅黑" panose="020B0503020204020204" pitchFamily="34" charset="-122"/>
                      </a:endParaRPr>
                    </a:p>
                    <a:p>
                      <a:pPr algn="ctr"/>
                      <a:r>
                        <a:rPr lang="zh-CN" altLang="en-US" sz="1285" b="1" dirty="0" smtClean="0">
                          <a:latin typeface="微软雅黑" panose="020B0503020204020204" pitchFamily="34" charset="-122"/>
                          <a:ea typeface="微软雅黑" panose="020B0503020204020204" pitchFamily="34" charset="-122"/>
                        </a:rPr>
                        <a:t>圆弧斜角翼闸</a:t>
                      </a:r>
                      <a:endParaRPr lang="en-US" altLang="zh-CN" sz="1285" b="1" dirty="0" smtClean="0">
                        <a:latin typeface="微软雅黑" panose="020B0503020204020204" pitchFamily="34" charset="-122"/>
                        <a:ea typeface="微软雅黑" panose="020B0503020204020204" pitchFamily="34" charset="-122"/>
                      </a:endParaRPr>
                    </a:p>
                    <a:p>
                      <a:pPr algn="ctr"/>
                      <a:endParaRPr lang="en-US" altLang="zh-CN" sz="1170" b="1" dirty="0" smtClean="0">
                        <a:latin typeface="微软雅黑" panose="020B0503020204020204" pitchFamily="34" charset="-122"/>
                        <a:ea typeface="微软雅黑" panose="020B0503020204020204" pitchFamily="34" charset="-122"/>
                      </a:endParaRPr>
                    </a:p>
                    <a:p>
                      <a:pPr algn="l"/>
                      <a:r>
                        <a:rPr lang="zh-CN" altLang="en-US" sz="1170" b="1" dirty="0" smtClean="0">
                          <a:latin typeface="微软雅黑" panose="020B0503020204020204" pitchFamily="34" charset="-122"/>
                          <a:ea typeface="微软雅黑" panose="020B0503020204020204" pitchFamily="34" charset="-122"/>
                        </a:rPr>
                        <a:t>尺寸：</a:t>
                      </a:r>
                      <a:r>
                        <a:rPr lang="en-US" altLang="zh-CN" sz="1170" b="1" dirty="0" smtClean="0">
                          <a:latin typeface="微软雅黑" panose="020B0503020204020204" pitchFamily="34" charset="-122"/>
                          <a:ea typeface="微软雅黑" panose="020B0503020204020204" pitchFamily="34" charset="-122"/>
                        </a:rPr>
                        <a:t>1200*300*980</a:t>
                      </a:r>
                      <a:r>
                        <a:rPr lang="zh-CN" altLang="en-US" sz="1170" b="1" dirty="0" smtClean="0">
                          <a:latin typeface="微软雅黑" panose="020B0503020204020204" pitchFamily="34" charset="-122"/>
                          <a:ea typeface="微软雅黑" panose="020B0503020204020204" pitchFamily="34" charset="-122"/>
                        </a:rPr>
                        <a:t>（</a:t>
                      </a:r>
                      <a:r>
                        <a:rPr lang="en-US" altLang="zh-CN" sz="1170" b="1" dirty="0" smtClean="0">
                          <a:latin typeface="微软雅黑" panose="020B0503020204020204" pitchFamily="34" charset="-122"/>
                          <a:ea typeface="微软雅黑" panose="020B0503020204020204" pitchFamily="34" charset="-122"/>
                        </a:rPr>
                        <a:t>mm</a:t>
                      </a:r>
                      <a:r>
                        <a:rPr lang="zh-CN" altLang="en-US" sz="1170" b="1" dirty="0" smtClean="0">
                          <a:latin typeface="微软雅黑" panose="020B0503020204020204" pitchFamily="34" charset="-122"/>
                          <a:ea typeface="微软雅黑" panose="020B0503020204020204" pitchFamily="34" charset="-122"/>
                        </a:rPr>
                        <a:t>） </a:t>
                      </a:r>
                      <a:endParaRPr lang="en-US" altLang="zh-CN" sz="1170" b="1" dirty="0" smtClean="0">
                        <a:latin typeface="微软雅黑" panose="020B0503020204020204" pitchFamily="34" charset="-122"/>
                        <a:ea typeface="微软雅黑" panose="020B0503020204020204" pitchFamily="34" charset="-122"/>
                      </a:endParaRPr>
                    </a:p>
                    <a:p>
                      <a:pPr algn="l"/>
                      <a:r>
                        <a:rPr lang="zh-CN" altLang="en-US" sz="1170" b="1" dirty="0" smtClean="0">
                          <a:latin typeface="微软雅黑" panose="020B0503020204020204" pitchFamily="34" charset="-122"/>
                          <a:ea typeface="微软雅黑" panose="020B0503020204020204" pitchFamily="34" charset="-122"/>
                        </a:rPr>
                        <a:t>通道档杆宽：标准</a:t>
                      </a:r>
                      <a:r>
                        <a:rPr lang="en-US" altLang="zh-CN" sz="1170" b="1" dirty="0" smtClean="0">
                          <a:latin typeface="微软雅黑" panose="020B0503020204020204" pitchFamily="34" charset="-122"/>
                          <a:ea typeface="微软雅黑" panose="020B0503020204020204" pitchFamily="34" charset="-122"/>
                        </a:rPr>
                        <a:t>550mm</a:t>
                      </a:r>
                      <a:endParaRPr lang="zh-CN" altLang="en-US" sz="1170" b="1" dirty="0" smtClean="0">
                        <a:latin typeface="微软雅黑" panose="020B0503020204020204" pitchFamily="34" charset="-122"/>
                        <a:ea typeface="微软雅黑" panose="020B0503020204020204" pitchFamily="34" charset="-122"/>
                      </a:endParaRPr>
                    </a:p>
                    <a:p>
                      <a:pPr algn="ctr"/>
                      <a:endParaRPr lang="zh-CN" altLang="en-US" sz="1170" dirty="0">
                        <a:latin typeface="微软雅黑" panose="020B0503020204020204" pitchFamily="34" charset="-122"/>
                        <a:ea typeface="微软雅黑" panose="020B0503020204020204" pitchFamily="34" charset="-122"/>
                      </a:endParaRPr>
                    </a:p>
                  </a:txBody>
                  <a:tcPr marL="106919" marR="106919" marT="53459" marB="53459"/>
                </a:tc>
              </a:tr>
              <a:tr h="1781810">
                <a:tc>
                  <a:txBody>
                    <a:bodyPr/>
                    <a:lstStyle/>
                    <a:p>
                      <a:pPr algn="ctr"/>
                      <a:endParaRPr lang="zh-CN" altLang="en-US" sz="1170" dirty="0" smtClean="0">
                        <a:latin typeface="微软雅黑" panose="020B0503020204020204" pitchFamily="34" charset="-122"/>
                        <a:ea typeface="微软雅黑" panose="020B0503020204020204" pitchFamily="34" charset="-122"/>
                      </a:endParaRPr>
                    </a:p>
                  </a:txBody>
                  <a:tcPr marL="106919" marR="106919" marT="53459" marB="53459"/>
                </a:tc>
                <a:tc>
                  <a:txBody>
                    <a:bodyPr/>
                    <a:lstStyle/>
                    <a:p>
                      <a:pPr algn="ctr"/>
                      <a:endParaRPr lang="en-US" altLang="zh-CN" sz="1170" b="1" dirty="0" smtClean="0">
                        <a:latin typeface="微软雅黑" panose="020B0503020204020204" pitchFamily="34" charset="-122"/>
                        <a:ea typeface="微软雅黑" panose="020B0503020204020204" pitchFamily="34" charset="-122"/>
                      </a:endParaRPr>
                    </a:p>
                    <a:p>
                      <a:pPr marL="0" algn="ctr" defTabSz="914400" rtl="0" eaLnBrk="1" latinLnBrk="0" hangingPunct="1"/>
                      <a:r>
                        <a:rPr lang="zh-CN" altLang="en-US" sz="1285" b="1" kern="1200" dirty="0" smtClean="0">
                          <a:solidFill>
                            <a:schemeClr val="tx1"/>
                          </a:solidFill>
                          <a:latin typeface="微软雅黑" panose="020B0503020204020204" pitchFamily="34" charset="-122"/>
                          <a:ea typeface="微软雅黑" panose="020B0503020204020204" pitchFamily="34" charset="-122"/>
                          <a:cs typeface="+mn-cs"/>
                        </a:rPr>
                        <a:t>桥式三辊闸（斜角）</a:t>
                      </a:r>
                      <a:endParaRPr lang="en-US" altLang="zh-CN" sz="1285" b="1" kern="1200" dirty="0" smtClean="0">
                        <a:solidFill>
                          <a:schemeClr val="tx1"/>
                        </a:solidFill>
                        <a:latin typeface="微软雅黑" panose="020B0503020204020204" pitchFamily="34" charset="-122"/>
                        <a:ea typeface="微软雅黑" panose="020B0503020204020204" pitchFamily="34" charset="-122"/>
                        <a:cs typeface="+mn-cs"/>
                      </a:endParaRPr>
                    </a:p>
                    <a:p>
                      <a:pPr algn="ctr"/>
                      <a:endParaRPr lang="en-US" altLang="zh-CN" sz="1285" b="1" dirty="0" smtClean="0">
                        <a:latin typeface="微软雅黑" panose="020B0503020204020204" pitchFamily="34" charset="-122"/>
                        <a:ea typeface="微软雅黑" panose="020B0503020204020204" pitchFamily="34" charset="-122"/>
                      </a:endParaRPr>
                    </a:p>
                    <a:p>
                      <a:pPr algn="l"/>
                      <a:r>
                        <a:rPr lang="zh-CN" altLang="en-US" sz="1170" b="1" dirty="0" smtClean="0">
                          <a:latin typeface="微软雅黑" panose="020B0503020204020204" pitchFamily="34" charset="-122"/>
                          <a:ea typeface="微软雅黑" panose="020B0503020204020204" pitchFamily="34" charset="-122"/>
                        </a:rPr>
                        <a:t>尺寸：</a:t>
                      </a:r>
                      <a:r>
                        <a:rPr lang="en-US" altLang="zh-CN" sz="1170" b="1" dirty="0" smtClean="0">
                          <a:latin typeface="微软雅黑" panose="020B0503020204020204" pitchFamily="34" charset="-122"/>
                          <a:ea typeface="微软雅黑" panose="020B0503020204020204" pitchFamily="34" charset="-122"/>
                        </a:rPr>
                        <a:t>1200*300*980mm  </a:t>
                      </a:r>
                      <a:endParaRPr lang="en-US" altLang="zh-CN" sz="1170" b="1" dirty="0" smtClean="0">
                        <a:latin typeface="微软雅黑" panose="020B0503020204020204" pitchFamily="34" charset="-122"/>
                        <a:ea typeface="微软雅黑" panose="020B0503020204020204" pitchFamily="34" charset="-122"/>
                      </a:endParaRPr>
                    </a:p>
                    <a:p>
                      <a:pPr algn="l"/>
                      <a:r>
                        <a:rPr lang="zh-CN" altLang="en-US" sz="1170" b="1" dirty="0" smtClean="0">
                          <a:latin typeface="微软雅黑" panose="020B0503020204020204" pitchFamily="34" charset="-122"/>
                          <a:ea typeface="微软雅黑" panose="020B0503020204020204" pitchFamily="34" charset="-122"/>
                        </a:rPr>
                        <a:t>通道档杆宽：标准</a:t>
                      </a:r>
                      <a:r>
                        <a:rPr lang="en-US" altLang="zh-CN" sz="1170" b="1" dirty="0" smtClean="0">
                          <a:latin typeface="微软雅黑" panose="020B0503020204020204" pitchFamily="34" charset="-122"/>
                          <a:ea typeface="微软雅黑" panose="020B0503020204020204" pitchFamily="34" charset="-122"/>
                        </a:rPr>
                        <a:t>500mm</a:t>
                      </a:r>
                      <a:endParaRPr lang="zh-CN" altLang="en-US" sz="1170" b="1" dirty="0" smtClean="0">
                        <a:latin typeface="微软雅黑" panose="020B0503020204020204" pitchFamily="34" charset="-122"/>
                        <a:ea typeface="微软雅黑" panose="020B0503020204020204" pitchFamily="34" charset="-122"/>
                      </a:endParaRPr>
                    </a:p>
                    <a:p>
                      <a:pPr algn="ctr"/>
                      <a:endParaRPr lang="en-US" altLang="zh-CN" sz="1170" b="1" dirty="0" smtClean="0">
                        <a:latin typeface="微软雅黑" panose="020B0503020204020204" pitchFamily="34" charset="-122"/>
                        <a:ea typeface="微软雅黑" panose="020B0503020204020204" pitchFamily="34" charset="-122"/>
                      </a:endParaRPr>
                    </a:p>
                  </a:txBody>
                  <a:tcPr marL="106919" marR="106919" marT="53459" marB="53459"/>
                </a:tc>
                <a:tc>
                  <a:txBody>
                    <a:bodyPr/>
                    <a:lstStyle/>
                    <a:p>
                      <a:pPr algn="ctr"/>
                      <a:endParaRPr lang="zh-CN" altLang="en-US" sz="1170" dirty="0">
                        <a:latin typeface="微软雅黑" panose="020B0503020204020204" pitchFamily="34" charset="-122"/>
                        <a:ea typeface="微软雅黑" panose="020B0503020204020204" pitchFamily="34" charset="-122"/>
                      </a:endParaRPr>
                    </a:p>
                  </a:txBody>
                  <a:tcPr marL="106919" marR="106919" marT="53459" marB="53459"/>
                </a:tc>
                <a:tc>
                  <a:txBody>
                    <a:bodyPr/>
                    <a:lstStyle/>
                    <a:p>
                      <a:pPr algn="ctr"/>
                      <a:endParaRPr lang="en-US" altLang="zh-CN" sz="1170" b="1" dirty="0" smtClean="0">
                        <a:latin typeface="微软雅黑" panose="020B0503020204020204" pitchFamily="34" charset="-122"/>
                        <a:ea typeface="微软雅黑" panose="020B0503020204020204" pitchFamily="34" charset="-122"/>
                      </a:endParaRPr>
                    </a:p>
                    <a:p>
                      <a:pPr marL="0" algn="ctr" defTabSz="914400" rtl="0" eaLnBrk="1" latinLnBrk="0" hangingPunct="1"/>
                      <a:r>
                        <a:rPr lang="zh-CN" altLang="en-US" sz="1285" b="1" kern="1200" dirty="0" smtClean="0">
                          <a:solidFill>
                            <a:schemeClr val="tx1"/>
                          </a:solidFill>
                          <a:latin typeface="微软雅黑" panose="020B0503020204020204" pitchFamily="34" charset="-122"/>
                          <a:ea typeface="微软雅黑" panose="020B0503020204020204" pitchFamily="34" charset="-122"/>
                          <a:cs typeface="+mn-cs"/>
                        </a:rPr>
                        <a:t>圆弧斜角摆闸</a:t>
                      </a:r>
                      <a:endParaRPr lang="en-US" altLang="zh-CN" sz="1285" b="1" kern="1200" dirty="0" smtClean="0">
                        <a:solidFill>
                          <a:schemeClr val="tx1"/>
                        </a:solidFill>
                        <a:latin typeface="微软雅黑" panose="020B0503020204020204" pitchFamily="34" charset="-122"/>
                        <a:ea typeface="微软雅黑" panose="020B0503020204020204" pitchFamily="34" charset="-122"/>
                        <a:cs typeface="+mn-cs"/>
                      </a:endParaRPr>
                    </a:p>
                    <a:p>
                      <a:pPr algn="ctr"/>
                      <a:endParaRPr lang="en-US" altLang="zh-CN" sz="1170" b="1" dirty="0" smtClean="0">
                        <a:latin typeface="微软雅黑" panose="020B0503020204020204" pitchFamily="34" charset="-122"/>
                        <a:ea typeface="微软雅黑" panose="020B0503020204020204" pitchFamily="34" charset="-122"/>
                      </a:endParaRPr>
                    </a:p>
                    <a:p>
                      <a:pPr algn="l"/>
                      <a:r>
                        <a:rPr lang="zh-CN" altLang="en-US" sz="1170" b="1" dirty="0" smtClean="0">
                          <a:latin typeface="微软雅黑" panose="020B0503020204020204" pitchFamily="34" charset="-122"/>
                          <a:ea typeface="微软雅黑" panose="020B0503020204020204" pitchFamily="34" charset="-122"/>
                        </a:rPr>
                        <a:t>尺寸</a:t>
                      </a:r>
                      <a:r>
                        <a:rPr lang="en-US" altLang="zh-CN" sz="1170" b="1" dirty="0" smtClean="0">
                          <a:latin typeface="微软雅黑" panose="020B0503020204020204" pitchFamily="34" charset="-122"/>
                          <a:ea typeface="微软雅黑" panose="020B0503020204020204" pitchFamily="34" charset="-122"/>
                        </a:rPr>
                        <a:t>:</a:t>
                      </a:r>
                      <a:endParaRPr lang="en-US" altLang="zh-CN" sz="1170" b="1" dirty="0" smtClean="0">
                        <a:latin typeface="微软雅黑" panose="020B0503020204020204" pitchFamily="34" charset="-122"/>
                        <a:ea typeface="微软雅黑" panose="020B0503020204020204" pitchFamily="34" charset="-122"/>
                      </a:endParaRPr>
                    </a:p>
                    <a:p>
                      <a:pPr algn="l"/>
                      <a:r>
                        <a:rPr lang="en-US" altLang="zh-CN" sz="1170" b="1" dirty="0" smtClean="0">
                          <a:latin typeface="微软雅黑" panose="020B0503020204020204" pitchFamily="34" charset="-122"/>
                          <a:ea typeface="微软雅黑" panose="020B0503020204020204" pitchFamily="34" charset="-122"/>
                        </a:rPr>
                        <a:t>1400*300*980mm</a:t>
                      </a:r>
                      <a:endParaRPr lang="en-US" altLang="zh-CN" sz="1170" b="1" dirty="0" smtClean="0">
                        <a:latin typeface="微软雅黑" panose="020B0503020204020204" pitchFamily="34" charset="-122"/>
                        <a:ea typeface="微软雅黑" panose="020B0503020204020204" pitchFamily="34" charset="-122"/>
                      </a:endParaRPr>
                    </a:p>
                    <a:p>
                      <a:pPr algn="l"/>
                      <a:r>
                        <a:rPr lang="zh-CN" altLang="en-US" sz="1170" b="1" dirty="0" smtClean="0">
                          <a:latin typeface="微软雅黑" panose="020B0503020204020204" pitchFamily="34" charset="-122"/>
                          <a:ea typeface="微软雅黑" panose="020B0503020204020204" pitchFamily="34" charset="-122"/>
                        </a:rPr>
                        <a:t>通道宽度： ≤</a:t>
                      </a:r>
                      <a:r>
                        <a:rPr lang="en-US" altLang="zh-CN" sz="1170" b="1" dirty="0" smtClean="0">
                          <a:latin typeface="微软雅黑" panose="020B0503020204020204" pitchFamily="34" charset="-122"/>
                          <a:ea typeface="微软雅黑" panose="020B0503020204020204" pitchFamily="34" charset="-122"/>
                        </a:rPr>
                        <a:t>600mm</a:t>
                      </a:r>
                      <a:endParaRPr lang="zh-CN" altLang="en-US" sz="1170" b="1" dirty="0" smtClean="0">
                        <a:latin typeface="微软雅黑" panose="020B0503020204020204" pitchFamily="34" charset="-122"/>
                        <a:ea typeface="微软雅黑" panose="020B0503020204020204" pitchFamily="34" charset="-122"/>
                      </a:endParaRPr>
                    </a:p>
                    <a:p>
                      <a:pPr algn="ctr"/>
                      <a:endParaRPr lang="zh-CN" altLang="en-US" sz="1170" dirty="0">
                        <a:latin typeface="微软雅黑" panose="020B0503020204020204" pitchFamily="34" charset="-122"/>
                        <a:ea typeface="微软雅黑" panose="020B0503020204020204" pitchFamily="34" charset="-122"/>
                      </a:endParaRPr>
                    </a:p>
                  </a:txBody>
                  <a:tcPr marL="106919" marR="106919" marT="53459" marB="53459"/>
                </a:tc>
              </a:tr>
            </a:tbl>
          </a:graphicData>
        </a:graphic>
      </p:graphicFrame>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448941" y="4126070"/>
            <a:ext cx="1896156" cy="142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椭圆 21"/>
          <p:cNvSpPr/>
          <p:nvPr/>
        </p:nvSpPr>
        <p:spPr>
          <a:xfrm rot="10498052">
            <a:off x="712913" y="2105886"/>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3" name="椭圆 22"/>
          <p:cNvSpPr/>
          <p:nvPr/>
        </p:nvSpPr>
        <p:spPr>
          <a:xfrm rot="10498052">
            <a:off x="1471211" y="1613079"/>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4" name="组合 23"/>
          <p:cNvGrpSpPr/>
          <p:nvPr/>
        </p:nvGrpSpPr>
        <p:grpSpPr>
          <a:xfrm>
            <a:off x="590608" y="2839823"/>
            <a:ext cx="316183" cy="316183"/>
            <a:chOff x="304800" y="673100"/>
            <a:chExt cx="4000500" cy="4000500"/>
          </a:xfrm>
          <a:effectLst>
            <a:outerShdw blurRad="50800" dist="38100" dir="5400000" algn="t" rotWithShape="0">
              <a:prstClr val="black">
                <a:alpha val="40000"/>
              </a:prstClr>
            </a:outerShdw>
          </a:effectLst>
        </p:grpSpPr>
        <p:sp>
          <p:nvSpPr>
            <p:cNvPr id="25" name="同心圆 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26" name="椭圆 2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7" name="椭圆 26"/>
          <p:cNvSpPr/>
          <p:nvPr/>
        </p:nvSpPr>
        <p:spPr>
          <a:xfrm rot="10498052">
            <a:off x="1050174" y="2567255"/>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8" name="椭圆 27"/>
          <p:cNvSpPr/>
          <p:nvPr/>
        </p:nvSpPr>
        <p:spPr>
          <a:xfrm rot="10498052">
            <a:off x="935294" y="1783589"/>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9" name="椭圆 28"/>
          <p:cNvSpPr/>
          <p:nvPr/>
        </p:nvSpPr>
        <p:spPr>
          <a:xfrm rot="10498052">
            <a:off x="9580102" y="5743674"/>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30" name="组合 29"/>
          <p:cNvGrpSpPr/>
          <p:nvPr/>
        </p:nvGrpSpPr>
        <p:grpSpPr>
          <a:xfrm>
            <a:off x="9794256" y="4692079"/>
            <a:ext cx="316183" cy="316183"/>
            <a:chOff x="304800" y="673100"/>
            <a:chExt cx="4000500" cy="4000500"/>
          </a:xfrm>
          <a:effectLst>
            <a:outerShdw blurRad="50800" dist="38100" dir="5400000" algn="t" rotWithShape="0">
              <a:prstClr val="black">
                <a:alpha val="4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32" name="椭圆 3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33" name="椭圆 32"/>
          <p:cNvSpPr/>
          <p:nvPr/>
        </p:nvSpPr>
        <p:spPr>
          <a:xfrm rot="10498052">
            <a:off x="9970579" y="5567443"/>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4" name="椭圆 33"/>
          <p:cNvSpPr/>
          <p:nvPr/>
        </p:nvSpPr>
        <p:spPr>
          <a:xfrm rot="10498052">
            <a:off x="8664739" y="6231004"/>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35" name="组合 34"/>
          <p:cNvGrpSpPr/>
          <p:nvPr/>
        </p:nvGrpSpPr>
        <p:grpSpPr>
          <a:xfrm>
            <a:off x="9166968" y="5890536"/>
            <a:ext cx="213413" cy="213413"/>
            <a:chOff x="304800" y="673100"/>
            <a:chExt cx="4000500" cy="4000500"/>
          </a:xfrm>
          <a:effectLst>
            <a:outerShdw blurRad="50800" dist="38100" dir="5400000" algn="t" rotWithShape="0">
              <a:prstClr val="black">
                <a:alpha val="40000"/>
              </a:prstClr>
            </a:outerShdw>
          </a:effectLst>
        </p:grpSpPr>
        <p:sp>
          <p:nvSpPr>
            <p:cNvPr id="3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37" name="椭圆 3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pic>
        <p:nvPicPr>
          <p:cNvPr id="38" name="图片 37"/>
          <p:cNvPicPr>
            <a:picLocks noChangeAspect="1"/>
          </p:cNvPicPr>
          <p:nvPr/>
        </p:nvPicPr>
        <p:blipFill>
          <a:blip r:embed="rId2" cstate="print">
            <a:extLst>
              <a:ext uri="{28A0092B-C50C-407E-A947-70E740481C1C}">
                <a14:useLocalDpi xmlns:a14="http://schemas.microsoft.com/office/drawing/2010/main" val="0"/>
              </a:ext>
            </a:extLst>
          </a:blip>
          <a:srcRect l="36009"/>
          <a:stretch>
            <a:fillRect/>
          </a:stretch>
        </p:blipFill>
        <p:spPr bwMode="auto">
          <a:xfrm>
            <a:off x="1826668" y="4003524"/>
            <a:ext cx="1154718" cy="155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8941" y="2417819"/>
            <a:ext cx="1893417" cy="1216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4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1642" y="2515600"/>
            <a:ext cx="1748587" cy="128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组合 41"/>
          <p:cNvGrpSpPr/>
          <p:nvPr/>
        </p:nvGrpSpPr>
        <p:grpSpPr>
          <a:xfrm rot="0">
            <a:off x="250222" y="605813"/>
            <a:ext cx="10080000" cy="417928"/>
            <a:chOff x="214282" y="142856"/>
            <a:chExt cx="7598078" cy="357190"/>
          </a:xfrm>
        </p:grpSpPr>
        <p:sp>
          <p:nvSpPr>
            <p:cNvPr id="45" name="TextBox 44"/>
            <p:cNvSpPr txBox="1"/>
            <p:nvPr/>
          </p:nvSpPr>
          <p:spPr>
            <a:xfrm>
              <a:off x="571472" y="142856"/>
              <a:ext cx="436056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a:t>
              </a:r>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rPr>
                <a:t>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校园</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通道宿舍管理系统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硬件产品介绍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46" name="矩形 45"/>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7" name="矩形 46"/>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48" name="直接连接符 47"/>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49" name="矩形 48"/>
          <p:cNvSpPr/>
          <p:nvPr/>
        </p:nvSpPr>
        <p:spPr>
          <a:xfrm>
            <a:off x="2495934" y="1332837"/>
            <a:ext cx="6049601" cy="556895"/>
          </a:xfrm>
          <a:prstGeom prst="rect">
            <a:avLst/>
          </a:prstGeom>
          <a:noFill/>
        </p:spPr>
        <p:txBody>
          <a:bodyPr wrap="square" lIns="106919" tIns="53459" rIns="106919" bIns="53459">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zh-CN" altLang="en-US" sz="2925" b="1" cap="all" spc="0"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宿舍管理拓展硬件设备（通道类）</a:t>
            </a:r>
            <a:endParaRPr lang="zh-CN" altLang="en-US" sz="2925" b="1" cap="all" spc="0" dirty="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2" name="TextBox 1"/>
          <p:cNvSpPr txBox="1"/>
          <p:nvPr/>
        </p:nvSpPr>
        <p:spPr>
          <a:xfrm>
            <a:off x="1311435" y="6004309"/>
            <a:ext cx="6139523" cy="524510"/>
          </a:xfrm>
          <a:prstGeom prst="rect">
            <a:avLst/>
          </a:prstGeom>
          <a:noFill/>
        </p:spPr>
        <p:txBody>
          <a:bodyPr wrap="square" rtlCol="0">
            <a:spAutoFit/>
          </a:bodyPr>
          <a:lstStyle/>
          <a:p>
            <a:r>
              <a:rPr lang="zh-CN" altLang="en-US" sz="1405" b="1" dirty="0" smtClean="0">
                <a:latin typeface="微软雅黑" panose="020B0503020204020204" pitchFamily="34" charset="-122"/>
                <a:ea typeface="微软雅黑" panose="020B0503020204020204" pitchFamily="34" charset="-122"/>
              </a:rPr>
              <a:t> 注： 通道设备可外接摄像头，进行通道刷卡抓拍（一般无障碍通道使用较多）可有效控制代打卡现象。</a:t>
            </a:r>
            <a:endParaRPr lang="zh-CN" altLang="en-US" sz="1405"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wipe(left)">
                                      <p:cBhvr>
                                        <p:cTn id="7" dur="500"/>
                                        <p:tgtEl>
                                          <p:spTgt spid="49">
                                            <p:txEl>
                                              <p:pRg st="0" end="0"/>
                                            </p:txEl>
                                          </p:spTgt>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par>
                                <p:cTn id="18" presetID="53" presetClass="entr" presetSubtype="16"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p:cTn id="30" dur="500" fill="hold"/>
                                        <p:tgtEl>
                                          <p:spTgt spid="28"/>
                                        </p:tgtEl>
                                        <p:attrNameLst>
                                          <p:attrName>ppt_w</p:attrName>
                                        </p:attrNameLst>
                                      </p:cBhvr>
                                      <p:tavLst>
                                        <p:tav tm="0">
                                          <p:val>
                                            <p:fltVal val="0"/>
                                          </p:val>
                                        </p:tav>
                                        <p:tav tm="100000">
                                          <p:val>
                                            <p:strVal val="#ppt_w"/>
                                          </p:val>
                                        </p:tav>
                                      </p:tavLst>
                                    </p:anim>
                                    <p:anim calcmode="lin" valueType="num">
                                      <p:cBhvr>
                                        <p:cTn id="31" dur="500" fill="hold"/>
                                        <p:tgtEl>
                                          <p:spTgt spid="28"/>
                                        </p:tgtEl>
                                        <p:attrNameLst>
                                          <p:attrName>ppt_h</p:attrName>
                                        </p:attrNameLst>
                                      </p:cBhvr>
                                      <p:tavLst>
                                        <p:tav tm="0">
                                          <p:val>
                                            <p:fltVal val="0"/>
                                          </p:val>
                                        </p:tav>
                                        <p:tav tm="100000">
                                          <p:val>
                                            <p:strVal val="#ppt_h"/>
                                          </p:val>
                                        </p:tav>
                                      </p:tavLst>
                                    </p:anim>
                                    <p:animEffect transition="in" filter="fade">
                                      <p:cBhvr>
                                        <p:cTn id="32" dur="500"/>
                                        <p:tgtEl>
                                          <p:spTgt spid="2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par>
                                <p:cTn id="38" presetID="53" presetClass="entr" presetSubtype="16"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p:cTn id="40" dur="500" fill="hold"/>
                                        <p:tgtEl>
                                          <p:spTgt spid="30"/>
                                        </p:tgtEl>
                                        <p:attrNameLst>
                                          <p:attrName>ppt_w</p:attrName>
                                        </p:attrNameLst>
                                      </p:cBhvr>
                                      <p:tavLst>
                                        <p:tav tm="0">
                                          <p:val>
                                            <p:fltVal val="0"/>
                                          </p:val>
                                        </p:tav>
                                        <p:tav tm="100000">
                                          <p:val>
                                            <p:strVal val="#ppt_w"/>
                                          </p:val>
                                        </p:tav>
                                      </p:tavLst>
                                    </p:anim>
                                    <p:anim calcmode="lin" valueType="num">
                                      <p:cBhvr>
                                        <p:cTn id="41" dur="500" fill="hold"/>
                                        <p:tgtEl>
                                          <p:spTgt spid="30"/>
                                        </p:tgtEl>
                                        <p:attrNameLst>
                                          <p:attrName>ppt_h</p:attrName>
                                        </p:attrNameLst>
                                      </p:cBhvr>
                                      <p:tavLst>
                                        <p:tav tm="0">
                                          <p:val>
                                            <p:fltVal val="0"/>
                                          </p:val>
                                        </p:tav>
                                        <p:tav tm="100000">
                                          <p:val>
                                            <p:strVal val="#ppt_h"/>
                                          </p:val>
                                        </p:tav>
                                      </p:tavLst>
                                    </p:anim>
                                    <p:animEffect transition="in" filter="fade">
                                      <p:cBhvr>
                                        <p:cTn id="42" dur="500"/>
                                        <p:tgtEl>
                                          <p:spTgt spid="3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500" fill="hold"/>
                                        <p:tgtEl>
                                          <p:spTgt spid="33"/>
                                        </p:tgtEl>
                                        <p:attrNameLst>
                                          <p:attrName>ppt_w</p:attrName>
                                        </p:attrNameLst>
                                      </p:cBhvr>
                                      <p:tavLst>
                                        <p:tav tm="0">
                                          <p:val>
                                            <p:fltVal val="0"/>
                                          </p:val>
                                        </p:tav>
                                        <p:tav tm="100000">
                                          <p:val>
                                            <p:strVal val="#ppt_w"/>
                                          </p:val>
                                        </p:tav>
                                      </p:tavLst>
                                    </p:anim>
                                    <p:anim calcmode="lin" valueType="num">
                                      <p:cBhvr>
                                        <p:cTn id="46" dur="500" fill="hold"/>
                                        <p:tgtEl>
                                          <p:spTgt spid="33"/>
                                        </p:tgtEl>
                                        <p:attrNameLst>
                                          <p:attrName>ppt_h</p:attrName>
                                        </p:attrNameLst>
                                      </p:cBhvr>
                                      <p:tavLst>
                                        <p:tav tm="0">
                                          <p:val>
                                            <p:fltVal val="0"/>
                                          </p:val>
                                        </p:tav>
                                        <p:tav tm="100000">
                                          <p:val>
                                            <p:strVal val="#ppt_h"/>
                                          </p:val>
                                        </p:tav>
                                      </p:tavLst>
                                    </p:anim>
                                    <p:animEffect transition="in" filter="fade">
                                      <p:cBhvr>
                                        <p:cTn id="47" dur="500"/>
                                        <p:tgtEl>
                                          <p:spTgt spid="33"/>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cTn>
                              </p:par>
                              <p:par>
                                <p:cTn id="51" presetID="53" presetClass="entr" presetSubtype="16"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p:cTn id="53" dur="500" fill="hold"/>
                                        <p:tgtEl>
                                          <p:spTgt spid="35"/>
                                        </p:tgtEl>
                                        <p:attrNameLst>
                                          <p:attrName>ppt_w</p:attrName>
                                        </p:attrNameLst>
                                      </p:cBhvr>
                                      <p:tavLst>
                                        <p:tav tm="0">
                                          <p:val>
                                            <p:fltVal val="0"/>
                                          </p:val>
                                        </p:tav>
                                        <p:tav tm="100000">
                                          <p:val>
                                            <p:strVal val="#ppt_w"/>
                                          </p:val>
                                        </p:tav>
                                      </p:tavLst>
                                    </p:anim>
                                    <p:anim calcmode="lin" valueType="num">
                                      <p:cBhvr>
                                        <p:cTn id="54" dur="500" fill="hold"/>
                                        <p:tgtEl>
                                          <p:spTgt spid="35"/>
                                        </p:tgtEl>
                                        <p:attrNameLst>
                                          <p:attrName>ppt_h</p:attrName>
                                        </p:attrNameLst>
                                      </p:cBhvr>
                                      <p:tavLst>
                                        <p:tav tm="0">
                                          <p:val>
                                            <p:fltVal val="0"/>
                                          </p:val>
                                        </p:tav>
                                        <p:tav tm="100000">
                                          <p:val>
                                            <p:strVal val="#ppt_h"/>
                                          </p:val>
                                        </p:tav>
                                      </p:tavLst>
                                    </p:anim>
                                    <p:animEffect transition="in" filter="fade">
                                      <p:cBhvr>
                                        <p:cTn id="55" dur="500"/>
                                        <p:tgtEl>
                                          <p:spTgt spid="35"/>
                                        </p:tgtEl>
                                      </p:cBhvr>
                                    </p:animEffect>
                                  </p:childTnLst>
                                </p:cTn>
                              </p:par>
                            </p:childTnLst>
                          </p:cTn>
                        </p:par>
                        <p:par>
                          <p:cTn id="56" fill="hold">
                            <p:stCondLst>
                              <p:cond delay="500"/>
                            </p:stCondLst>
                            <p:childTnLst>
                              <p:par>
                                <p:cTn id="57" presetID="42" presetClass="entr" presetSubtype="0"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000"/>
                                        <p:tgtEl>
                                          <p:spTgt spid="7"/>
                                        </p:tgtEl>
                                      </p:cBhvr>
                                    </p:animEffect>
                                    <p:anim calcmode="lin" valueType="num">
                                      <p:cBhvr>
                                        <p:cTn id="60" dur="1000" fill="hold"/>
                                        <p:tgtEl>
                                          <p:spTgt spid="7"/>
                                        </p:tgtEl>
                                        <p:attrNameLst>
                                          <p:attrName>ppt_x</p:attrName>
                                        </p:attrNameLst>
                                      </p:cBhvr>
                                      <p:tavLst>
                                        <p:tav tm="0">
                                          <p:val>
                                            <p:strVal val="#ppt_x"/>
                                          </p:val>
                                        </p:tav>
                                        <p:tav tm="100000">
                                          <p:val>
                                            <p:strVal val="#ppt_x"/>
                                          </p:val>
                                        </p:tav>
                                      </p:tavLst>
                                    </p:anim>
                                    <p:anim calcmode="lin" valueType="num">
                                      <p:cBhvr>
                                        <p:cTn id="61" dur="1000" fill="hold"/>
                                        <p:tgtEl>
                                          <p:spTgt spid="7"/>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1000"/>
                                        <p:tgtEl>
                                          <p:spTgt spid="11"/>
                                        </p:tgtEl>
                                      </p:cBhvr>
                                    </p:animEffect>
                                    <p:anim calcmode="lin" valueType="num">
                                      <p:cBhvr>
                                        <p:cTn id="65" dur="1000" fill="hold"/>
                                        <p:tgtEl>
                                          <p:spTgt spid="11"/>
                                        </p:tgtEl>
                                        <p:attrNameLst>
                                          <p:attrName>ppt_x</p:attrName>
                                        </p:attrNameLst>
                                      </p:cBhvr>
                                      <p:tavLst>
                                        <p:tav tm="0">
                                          <p:val>
                                            <p:strVal val="#ppt_x"/>
                                          </p:val>
                                        </p:tav>
                                        <p:tav tm="100000">
                                          <p:val>
                                            <p:strVal val="#ppt_x"/>
                                          </p:val>
                                        </p:tav>
                                      </p:tavLst>
                                    </p:anim>
                                    <p:anim calcmode="lin" valueType="num">
                                      <p:cBhvr>
                                        <p:cTn id="66" dur="1000" fill="hold"/>
                                        <p:tgtEl>
                                          <p:spTgt spid="11"/>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1000"/>
                                        <p:tgtEl>
                                          <p:spTgt spid="38"/>
                                        </p:tgtEl>
                                      </p:cBhvr>
                                    </p:animEffect>
                                    <p:anim calcmode="lin" valueType="num">
                                      <p:cBhvr>
                                        <p:cTn id="70" dur="1000" fill="hold"/>
                                        <p:tgtEl>
                                          <p:spTgt spid="38"/>
                                        </p:tgtEl>
                                        <p:attrNameLst>
                                          <p:attrName>ppt_x</p:attrName>
                                        </p:attrNameLst>
                                      </p:cBhvr>
                                      <p:tavLst>
                                        <p:tav tm="0">
                                          <p:val>
                                            <p:strVal val="#ppt_x"/>
                                          </p:val>
                                        </p:tav>
                                        <p:tav tm="100000">
                                          <p:val>
                                            <p:strVal val="#ppt_x"/>
                                          </p:val>
                                        </p:tav>
                                      </p:tavLst>
                                    </p:anim>
                                    <p:anim calcmode="lin" valueType="num">
                                      <p:cBhvr>
                                        <p:cTn id="71" dur="1000" fill="hold"/>
                                        <p:tgtEl>
                                          <p:spTgt spid="38"/>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1000"/>
                                        <p:tgtEl>
                                          <p:spTgt spid="40"/>
                                        </p:tgtEl>
                                      </p:cBhvr>
                                    </p:animEffect>
                                    <p:anim calcmode="lin" valueType="num">
                                      <p:cBhvr>
                                        <p:cTn id="75" dur="1000" fill="hold"/>
                                        <p:tgtEl>
                                          <p:spTgt spid="40"/>
                                        </p:tgtEl>
                                        <p:attrNameLst>
                                          <p:attrName>ppt_x</p:attrName>
                                        </p:attrNameLst>
                                      </p:cBhvr>
                                      <p:tavLst>
                                        <p:tav tm="0">
                                          <p:val>
                                            <p:strVal val="#ppt_x"/>
                                          </p:val>
                                        </p:tav>
                                        <p:tav tm="100000">
                                          <p:val>
                                            <p:strVal val="#ppt_x"/>
                                          </p:val>
                                        </p:tav>
                                      </p:tavLst>
                                    </p:anim>
                                    <p:anim calcmode="lin" valueType="num">
                                      <p:cBhvr>
                                        <p:cTn id="76" dur="1000" fill="hold"/>
                                        <p:tgtEl>
                                          <p:spTgt spid="40"/>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1000"/>
                                        <p:tgtEl>
                                          <p:spTgt spid="41"/>
                                        </p:tgtEl>
                                      </p:cBhvr>
                                    </p:animEffect>
                                    <p:anim calcmode="lin" valueType="num">
                                      <p:cBhvr>
                                        <p:cTn id="80" dur="1000" fill="hold"/>
                                        <p:tgtEl>
                                          <p:spTgt spid="41"/>
                                        </p:tgtEl>
                                        <p:attrNameLst>
                                          <p:attrName>ppt_x</p:attrName>
                                        </p:attrNameLst>
                                      </p:cBhvr>
                                      <p:tavLst>
                                        <p:tav tm="0">
                                          <p:val>
                                            <p:strVal val="#ppt_x"/>
                                          </p:val>
                                        </p:tav>
                                        <p:tav tm="100000">
                                          <p:val>
                                            <p:strVal val="#ppt_x"/>
                                          </p:val>
                                        </p:tav>
                                      </p:tavLst>
                                    </p:anim>
                                    <p:anim calcmode="lin" valueType="num">
                                      <p:cBhvr>
                                        <p:cTn id="8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
                                        </p:tgtEl>
                                        <p:attrNameLst>
                                          <p:attrName>style.visibility</p:attrName>
                                        </p:attrNameLst>
                                      </p:cBhvr>
                                      <p:to>
                                        <p:strVal val="visible"/>
                                      </p:to>
                                    </p:set>
                                    <p:animEffect transition="in" filter="fade">
                                      <p:cBhvr>
                                        <p:cTn id="8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P spid="27" grpId="0" bldLvl="0" animBg="1"/>
      <p:bldP spid="28" grpId="0" bldLvl="0" animBg="1"/>
      <p:bldP spid="29" grpId="0" bldLvl="0" animBg="1"/>
      <p:bldP spid="33" grpId="0" bldLvl="0" animBg="1"/>
      <p:bldP spid="34" grpId="0" bldLvl="0" animBg="1"/>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p:cNvGraphicFramePr/>
          <p:nvPr/>
        </p:nvGraphicFramePr>
        <p:xfrm>
          <a:off x="4522683" y="1116541"/>
          <a:ext cx="5557090" cy="5589719"/>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678" y="2180232"/>
            <a:ext cx="4414623" cy="3757070"/>
          </a:xfrm>
          <a:prstGeom prst="rect">
            <a:avLst/>
          </a:prstGeom>
          <a:ln>
            <a:noFill/>
          </a:ln>
          <a:effectLst>
            <a:outerShdw blurRad="292100" dist="139700" dir="2700000" algn="tl" rotWithShape="0">
              <a:srgbClr val="333333">
                <a:alpha val="65000"/>
              </a:srgbClr>
            </a:outerShdw>
          </a:effectLst>
        </p:spPr>
      </p:pic>
      <p:pic>
        <p:nvPicPr>
          <p:cNvPr id="13" name="Picture 2" descr="未标题-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492" y="2432827"/>
            <a:ext cx="3866993" cy="237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967687" y="1529125"/>
            <a:ext cx="2932460" cy="415290"/>
          </a:xfrm>
          <a:prstGeom prst="rect">
            <a:avLst/>
          </a:prstGeom>
          <a:noFill/>
        </p:spPr>
        <p:txBody>
          <a:bodyPr wrap="square" rtlCol="0">
            <a:spAutoFit/>
          </a:bodyPr>
          <a:lstStyle/>
          <a:p>
            <a:r>
              <a:rPr lang="zh-CN" altLang="en-US" sz="2105" dirty="0" smtClean="0">
                <a:solidFill>
                  <a:srgbClr val="298FE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无障碍通道系统特点：</a:t>
            </a:r>
            <a:endParaRPr lang="zh-CN" altLang="en-US" sz="2105" dirty="0" smtClean="0">
              <a:solidFill>
                <a:srgbClr val="298FE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15" name="组合 14"/>
          <p:cNvGrpSpPr/>
          <p:nvPr/>
        </p:nvGrpSpPr>
        <p:grpSpPr>
          <a:xfrm rot="0">
            <a:off x="250222" y="605813"/>
            <a:ext cx="10080000" cy="417928"/>
            <a:chOff x="214282" y="142856"/>
            <a:chExt cx="7598078" cy="357190"/>
          </a:xfrm>
        </p:grpSpPr>
        <p:sp>
          <p:nvSpPr>
            <p:cNvPr id="18" name="TextBox 17"/>
            <p:cNvSpPr txBox="1"/>
            <p:nvPr/>
          </p:nvSpPr>
          <p:spPr>
            <a:xfrm>
              <a:off x="571472" y="142856"/>
              <a:ext cx="4504584"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智慧</a:t>
              </a:r>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校园</a:t>
              </a:r>
              <a:r>
                <a:rPr lang="en-US" altLang="zh-CN" sz="2105" baseline="18000"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微软雅黑" panose="020B0503020204020204" pitchFamily="34" charset="-122"/>
                </a:rPr>
                <a:t>校园</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微软雅黑" panose="020B0503020204020204" pitchFamily="34" charset="-122"/>
                </a:rPr>
                <a:t>通道宿舍管理系统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微软雅黑" panose="020B0503020204020204" pitchFamily="34" charset="-122"/>
                </a:rPr>
                <a:t>硬件功能介绍</a:t>
              </a:r>
              <a:endParaRPr lang="en-US" altLang="zh-CN" sz="2105" baseline="10000" dirty="0">
                <a:solidFill>
                  <a:srgbClr val="0F6FC6"/>
                </a:solidFill>
                <a:latin typeface="Ebrima" panose="02000000000000000000" pitchFamily="2" charset="0"/>
                <a:ea typeface="Ebrima" panose="02000000000000000000" pitchFamily="2" charset="0"/>
                <a:cs typeface="微软雅黑" panose="020B0503020204020204" pitchFamily="34" charset="-122"/>
              </a:endParaRPr>
            </a:p>
          </p:txBody>
        </p:sp>
        <p:sp>
          <p:nvSpPr>
            <p:cNvPr id="19" name="矩形 18"/>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sp>
          <p:nvSpPr>
            <p:cNvPr id="20" name="矩形 19"/>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graphicEl>
                                              <a:dgm id="{B20D8DF7-16C8-47C6-9A84-4B4F92700A34}"/>
                                            </p:graphicEl>
                                          </p:spTgt>
                                        </p:tgtEl>
                                        <p:attrNameLst>
                                          <p:attrName>style.visibility</p:attrName>
                                        </p:attrNameLst>
                                      </p:cBhvr>
                                      <p:to>
                                        <p:strVal val="visible"/>
                                      </p:to>
                                    </p:set>
                                    <p:animEffect transition="in" filter="wipe(up)">
                                      <p:cBhvr>
                                        <p:cTn id="14" dur="500"/>
                                        <p:tgtEl>
                                          <p:spTgt spid="3">
                                            <p:graphicEl>
                                              <a:dgm id="{B20D8DF7-16C8-47C6-9A84-4B4F92700A34}"/>
                                            </p:graphicEl>
                                          </p:spTgt>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3">
                                            <p:graphicEl>
                                              <a:dgm id="{CDE023D5-B11F-4C75-AC7C-12948A1C90BF}"/>
                                            </p:graphicEl>
                                          </p:spTgt>
                                        </p:tgtEl>
                                        <p:attrNameLst>
                                          <p:attrName>style.visibility</p:attrName>
                                        </p:attrNameLst>
                                      </p:cBhvr>
                                      <p:to>
                                        <p:strVal val="visible"/>
                                      </p:to>
                                    </p:set>
                                    <p:animEffect transition="in" filter="wipe(up)">
                                      <p:cBhvr>
                                        <p:cTn id="17" dur="500"/>
                                        <p:tgtEl>
                                          <p:spTgt spid="3">
                                            <p:graphicEl>
                                              <a:dgm id="{CDE023D5-B11F-4C75-AC7C-12948A1C90BF}"/>
                                            </p:graphic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
                                            <p:graphicEl>
                                              <a:dgm id="{1965BB97-0907-4346-BD03-547BBF7CA9A1}"/>
                                            </p:graphicEl>
                                          </p:spTgt>
                                        </p:tgtEl>
                                        <p:attrNameLst>
                                          <p:attrName>style.visibility</p:attrName>
                                        </p:attrNameLst>
                                      </p:cBhvr>
                                      <p:to>
                                        <p:strVal val="visible"/>
                                      </p:to>
                                    </p:set>
                                    <p:animEffect transition="in" filter="wipe(up)">
                                      <p:cBhvr>
                                        <p:cTn id="20" dur="500"/>
                                        <p:tgtEl>
                                          <p:spTgt spid="3">
                                            <p:graphicEl>
                                              <a:dgm id="{1965BB97-0907-4346-BD03-547BBF7CA9A1}"/>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graphicEl>
                                              <a:dgm id="{7BCDE9A2-8906-4A09-9C7D-65A0F8C2EF84}"/>
                                            </p:graphicEl>
                                          </p:spTgt>
                                        </p:tgtEl>
                                        <p:attrNameLst>
                                          <p:attrName>style.visibility</p:attrName>
                                        </p:attrNameLst>
                                      </p:cBhvr>
                                      <p:to>
                                        <p:strVal val="visible"/>
                                      </p:to>
                                    </p:set>
                                    <p:animEffect transition="in" filter="wipe(up)">
                                      <p:cBhvr>
                                        <p:cTn id="25" dur="500"/>
                                        <p:tgtEl>
                                          <p:spTgt spid="3">
                                            <p:graphicEl>
                                              <a:dgm id="{7BCDE9A2-8906-4A09-9C7D-65A0F8C2EF84}"/>
                                            </p:graphic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3">
                                            <p:graphicEl>
                                              <a:dgm id="{4F7F5AFC-83C8-48D6-B420-3F1EB4A095BC}"/>
                                            </p:graphicEl>
                                          </p:spTgt>
                                        </p:tgtEl>
                                        <p:attrNameLst>
                                          <p:attrName>style.visibility</p:attrName>
                                        </p:attrNameLst>
                                      </p:cBhvr>
                                      <p:to>
                                        <p:strVal val="visible"/>
                                      </p:to>
                                    </p:set>
                                    <p:animEffect transition="in" filter="wipe(up)">
                                      <p:cBhvr>
                                        <p:cTn id="28" dur="500"/>
                                        <p:tgtEl>
                                          <p:spTgt spid="3">
                                            <p:graphicEl>
                                              <a:dgm id="{4F7F5AFC-83C8-48D6-B420-3F1EB4A095BC}"/>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
                                            <p:graphicEl>
                                              <a:dgm id="{5CE331C7-A2BF-4F73-BC51-ED190AD980C8}"/>
                                            </p:graphicEl>
                                          </p:spTgt>
                                        </p:tgtEl>
                                        <p:attrNameLst>
                                          <p:attrName>style.visibility</p:attrName>
                                        </p:attrNameLst>
                                      </p:cBhvr>
                                      <p:to>
                                        <p:strVal val="visible"/>
                                      </p:to>
                                    </p:set>
                                    <p:animEffect transition="in" filter="wipe(up)">
                                      <p:cBhvr>
                                        <p:cTn id="33" dur="500"/>
                                        <p:tgtEl>
                                          <p:spTgt spid="3">
                                            <p:graphicEl>
                                              <a:dgm id="{5CE331C7-A2BF-4F73-BC51-ED190AD980C8}"/>
                                            </p:graphic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3">
                                            <p:graphicEl>
                                              <a:dgm id="{0C71B648-4BDC-4212-9D8F-643187D45DDD}"/>
                                            </p:graphicEl>
                                          </p:spTgt>
                                        </p:tgtEl>
                                        <p:attrNameLst>
                                          <p:attrName>style.visibility</p:attrName>
                                        </p:attrNameLst>
                                      </p:cBhvr>
                                      <p:to>
                                        <p:strVal val="visible"/>
                                      </p:to>
                                    </p:set>
                                    <p:animEffect transition="in" filter="wipe(up)">
                                      <p:cBhvr>
                                        <p:cTn id="36" dur="500"/>
                                        <p:tgtEl>
                                          <p:spTgt spid="3">
                                            <p:graphicEl>
                                              <a:dgm id="{0C71B648-4BDC-4212-9D8F-643187D45DDD}"/>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3">
                                            <p:graphicEl>
                                              <a:dgm id="{A1A66E7F-7E3A-42C5-9177-63441D782530}"/>
                                            </p:graphicEl>
                                          </p:spTgt>
                                        </p:tgtEl>
                                        <p:attrNameLst>
                                          <p:attrName>style.visibility</p:attrName>
                                        </p:attrNameLst>
                                      </p:cBhvr>
                                      <p:to>
                                        <p:strVal val="visible"/>
                                      </p:to>
                                    </p:set>
                                    <p:animEffect transition="in" filter="wipe(up)">
                                      <p:cBhvr>
                                        <p:cTn id="41" dur="500"/>
                                        <p:tgtEl>
                                          <p:spTgt spid="3">
                                            <p:graphicEl>
                                              <a:dgm id="{A1A66E7F-7E3A-42C5-9177-63441D782530}"/>
                                            </p:graphic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3">
                                            <p:graphicEl>
                                              <a:dgm id="{1355DDE2-C71A-4E48-99DB-637C25D2E372}"/>
                                            </p:graphicEl>
                                          </p:spTgt>
                                        </p:tgtEl>
                                        <p:attrNameLst>
                                          <p:attrName>style.visibility</p:attrName>
                                        </p:attrNameLst>
                                      </p:cBhvr>
                                      <p:to>
                                        <p:strVal val="visible"/>
                                      </p:to>
                                    </p:set>
                                    <p:animEffect transition="in" filter="wipe(up)">
                                      <p:cBhvr>
                                        <p:cTn id="44" dur="500"/>
                                        <p:tgtEl>
                                          <p:spTgt spid="3">
                                            <p:graphicEl>
                                              <a:dgm id="{1355DDE2-C71A-4E48-99DB-637C25D2E372}"/>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3">
                                            <p:graphicEl>
                                              <a:dgm id="{6996481A-42CB-49C2-88BD-6716E363FC4E}"/>
                                            </p:graphicEl>
                                          </p:spTgt>
                                        </p:tgtEl>
                                        <p:attrNameLst>
                                          <p:attrName>style.visibility</p:attrName>
                                        </p:attrNameLst>
                                      </p:cBhvr>
                                      <p:to>
                                        <p:strVal val="visible"/>
                                      </p:to>
                                    </p:set>
                                    <p:animEffect transition="in" filter="wipe(up)">
                                      <p:cBhvr>
                                        <p:cTn id="49" dur="500"/>
                                        <p:tgtEl>
                                          <p:spTgt spid="3">
                                            <p:graphicEl>
                                              <a:dgm id="{6996481A-42CB-49C2-88BD-6716E363FC4E}"/>
                                            </p:graphicEl>
                                          </p:spTgt>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3">
                                            <p:graphicEl>
                                              <a:dgm id="{6995A991-4464-4D36-9A59-1CF2E5CD9F79}"/>
                                            </p:graphicEl>
                                          </p:spTgt>
                                        </p:tgtEl>
                                        <p:attrNameLst>
                                          <p:attrName>style.visibility</p:attrName>
                                        </p:attrNameLst>
                                      </p:cBhvr>
                                      <p:to>
                                        <p:strVal val="visible"/>
                                      </p:to>
                                    </p:set>
                                    <p:animEffect transition="in" filter="wipe(up)">
                                      <p:cBhvr>
                                        <p:cTn id="52" dur="500"/>
                                        <p:tgtEl>
                                          <p:spTgt spid="3">
                                            <p:graphicEl>
                                              <a:dgm id="{6995A991-4464-4D36-9A59-1CF2E5CD9F7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P spid="3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400915" y="1441689"/>
            <a:ext cx="509263" cy="509263"/>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微软雅黑" panose="020B0503020204020204" pitchFamily="34" charset="-122"/>
                <a:ea typeface="微软雅黑" panose="020B0503020204020204" pitchFamily="34" charset="-122"/>
              </a:endParaRPr>
            </a:p>
          </p:txBody>
        </p:sp>
        <p:sp>
          <p:nvSpPr>
            <p:cNvPr id="46" name="椭圆 4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207143" y="2647157"/>
            <a:ext cx="254204" cy="254204"/>
            <a:chOff x="304800" y="673100"/>
            <a:chExt cx="4000500" cy="4000500"/>
          </a:xfrm>
          <a:effectLst>
            <a:outerShdw blurRad="317500" dist="1905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微软雅黑" panose="020B0503020204020204" pitchFamily="34" charset="-122"/>
                <a:ea typeface="微软雅黑" panose="020B0503020204020204" pitchFamily="34" charset="-122"/>
              </a:endParaRPr>
            </a:p>
          </p:txBody>
        </p:sp>
        <p:sp>
          <p:nvSpPr>
            <p:cNvPr id="51" name="椭圆 5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grpSp>
      <p:sp>
        <p:nvSpPr>
          <p:cNvPr id="58" name="椭圆 57"/>
          <p:cNvSpPr/>
          <p:nvPr/>
        </p:nvSpPr>
        <p:spPr>
          <a:xfrm>
            <a:off x="1436175" y="1281041"/>
            <a:ext cx="321294" cy="321294"/>
          </a:xfrm>
          <a:prstGeom prst="ellipse">
            <a:avLst/>
          </a:prstGeom>
          <a:solidFill>
            <a:srgbClr val="005B9E"/>
          </a:solidFill>
          <a:ln>
            <a:solidFill>
              <a:srgbClr val="005B9E"/>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sp>
        <p:nvSpPr>
          <p:cNvPr id="59" name="椭圆 58"/>
          <p:cNvSpPr/>
          <p:nvPr/>
        </p:nvSpPr>
        <p:spPr>
          <a:xfrm>
            <a:off x="515494" y="2126148"/>
            <a:ext cx="160648" cy="160648"/>
          </a:xfrm>
          <a:prstGeom prst="ellipse">
            <a:avLst/>
          </a:prstGeom>
          <a:solidFill>
            <a:srgbClr val="005B9E"/>
          </a:solidFill>
          <a:ln>
            <a:solidFill>
              <a:srgbClr val="005B9E"/>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sp>
        <p:nvSpPr>
          <p:cNvPr id="64" name="椭圆 63"/>
          <p:cNvSpPr/>
          <p:nvPr/>
        </p:nvSpPr>
        <p:spPr>
          <a:xfrm>
            <a:off x="990592" y="1361363"/>
            <a:ext cx="160648" cy="160648"/>
          </a:xfrm>
          <a:prstGeom prst="ellipse">
            <a:avLst/>
          </a:prstGeom>
          <a:solidFill>
            <a:srgbClr val="005B9E"/>
          </a:solidFill>
          <a:ln>
            <a:solidFill>
              <a:srgbClr val="005B9E"/>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grpSp>
        <p:nvGrpSpPr>
          <p:cNvPr id="65" name="组合 64"/>
          <p:cNvGrpSpPr/>
          <p:nvPr/>
        </p:nvGrpSpPr>
        <p:grpSpPr>
          <a:xfrm>
            <a:off x="1757469" y="1184705"/>
            <a:ext cx="256983" cy="256983"/>
            <a:chOff x="304800" y="673100"/>
            <a:chExt cx="4000500" cy="4000500"/>
          </a:xfrm>
          <a:effectLst>
            <a:outerShdw blurRad="381000" dist="152400" dir="8100000" algn="tr" rotWithShape="0">
              <a:prstClr val="black">
                <a:alpha val="70000"/>
              </a:prstClr>
            </a:outerShdw>
          </a:effectLst>
        </p:grpSpPr>
        <p:sp>
          <p:nvSpPr>
            <p:cNvPr id="66" name="同心圆 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微软雅黑" panose="020B0503020204020204" pitchFamily="34" charset="-122"/>
                <a:ea typeface="微软雅黑" panose="020B0503020204020204" pitchFamily="34" charset="-122"/>
              </a:endParaRPr>
            </a:p>
          </p:txBody>
        </p:sp>
        <p:sp>
          <p:nvSpPr>
            <p:cNvPr id="67" name="椭圆 66"/>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972056" y="1998338"/>
            <a:ext cx="2012509" cy="2479399"/>
            <a:chOff x="1137212" y="2634387"/>
            <a:chExt cx="1721136" cy="1669915"/>
          </a:xfrm>
        </p:grpSpPr>
        <p:grpSp>
          <p:nvGrpSpPr>
            <p:cNvPr id="21" name="组合 20"/>
            <p:cNvGrpSpPr/>
            <p:nvPr/>
          </p:nvGrpSpPr>
          <p:grpSpPr>
            <a:xfrm>
              <a:off x="1137212" y="2634387"/>
              <a:ext cx="1721136" cy="1669915"/>
              <a:chOff x="4304043" y="1286668"/>
              <a:chExt cx="3837944" cy="2757793"/>
            </a:xfrm>
            <a:effectLst>
              <a:outerShdw blurRad="381000" dist="254000" dir="8100000" algn="tr" rotWithShape="0">
                <a:prstClr val="black">
                  <a:alpha val="40000"/>
                </a:prstClr>
              </a:outerShdw>
            </a:effectLst>
          </p:grpSpPr>
          <p:sp>
            <p:nvSpPr>
              <p:cNvPr id="23" name="圆角矩形 2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sp>
            <p:nvSpPr>
              <p:cNvPr id="24" name="圆角矩形 23"/>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grpSp>
        <p:sp>
          <p:nvSpPr>
            <p:cNvPr id="68" name="TextBox 67"/>
            <p:cNvSpPr txBox="1"/>
            <p:nvPr/>
          </p:nvSpPr>
          <p:spPr>
            <a:xfrm>
              <a:off x="1216050" y="2776008"/>
              <a:ext cx="1620823" cy="1333942"/>
            </a:xfrm>
            <a:prstGeom prst="rect">
              <a:avLst/>
            </a:prstGeom>
            <a:noFill/>
          </p:spPr>
          <p:txBody>
            <a:bodyPr wrap="square" rtlCol="0">
              <a:spAutoFit/>
            </a:bodyPr>
            <a:lstStyle/>
            <a:p>
              <a:pPr>
                <a:lnSpc>
                  <a:spcPct val="150000"/>
                </a:lnSpc>
              </a:pPr>
              <a:r>
                <a:rPr lang="zh-CN" altLang="zh-CN" sz="1170" dirty="0" smtClean="0">
                  <a:latin typeface="微软雅黑" panose="020B0503020204020204" pitchFamily="34" charset="-122"/>
                  <a:ea typeface="微软雅黑" panose="020B0503020204020204" pitchFamily="34" charset="-122"/>
                </a:rPr>
                <a:t>系统</a:t>
              </a:r>
              <a:r>
                <a:rPr lang="zh-CN" altLang="zh-CN" sz="1170" dirty="0">
                  <a:latin typeface="微软雅黑" panose="020B0503020204020204" pitchFamily="34" charset="-122"/>
                  <a:ea typeface="微软雅黑" panose="020B0503020204020204" pitchFamily="34" charset="-122"/>
                </a:rPr>
                <a:t>应用无线射频识别技术和红外传感技术，对内部员工和外来人员准确、自动</a:t>
              </a:r>
              <a:r>
                <a:rPr lang="zh-CN" altLang="zh-CN" sz="1170" dirty="0" smtClean="0">
                  <a:latin typeface="微软雅黑" panose="020B0503020204020204" pitchFamily="34" charset="-122"/>
                  <a:ea typeface="微软雅黑" panose="020B0503020204020204" pitchFamily="34" charset="-122"/>
                </a:rPr>
                <a:t>识别</a:t>
              </a:r>
              <a:r>
                <a:rPr lang="zh-CN" altLang="en-US" sz="1170" dirty="0" smtClean="0">
                  <a:latin typeface="微软雅黑" panose="020B0503020204020204" pitchFamily="34" charset="-122"/>
                  <a:ea typeface="微软雅黑" panose="020B0503020204020204" pitchFamily="34" charset="-122"/>
                </a:rPr>
                <a:t>。</a:t>
              </a:r>
              <a:r>
                <a:rPr lang="zh-CN" altLang="en-US" sz="1170" dirty="0">
                  <a:latin typeface="微软雅黑" panose="020B0503020204020204" pitchFamily="34" charset="-122"/>
                  <a:ea typeface="微软雅黑" panose="020B0503020204020204" pitchFamily="34" charset="-122"/>
                </a:rPr>
                <a:t>内部人员只需佩戴工作卡片自由通过检测通道</a:t>
              </a:r>
              <a:r>
                <a:rPr lang="zh-CN" altLang="en-US" sz="1170" dirty="0" smtClean="0">
                  <a:latin typeface="微软雅黑" panose="020B0503020204020204" pitchFamily="34" charset="-122"/>
                  <a:ea typeface="微软雅黑" panose="020B0503020204020204" pitchFamily="34" charset="-122"/>
                </a:rPr>
                <a:t>，即</a:t>
              </a:r>
              <a:r>
                <a:rPr lang="zh-CN" altLang="en-US" sz="1170" dirty="0">
                  <a:latin typeface="微软雅黑" panose="020B0503020204020204" pitchFamily="34" charset="-122"/>
                  <a:ea typeface="微软雅黑" panose="020B0503020204020204" pitchFamily="34" charset="-122"/>
                </a:rPr>
                <a:t>可迅速准确识别并记录且上传</a:t>
              </a:r>
              <a:r>
                <a:rPr lang="zh-CN" altLang="en-US" sz="1170" dirty="0" smtClean="0">
                  <a:latin typeface="微软雅黑" panose="020B0503020204020204" pitchFamily="34" charset="-122"/>
                  <a:ea typeface="微软雅黑" panose="020B0503020204020204" pitchFamily="34" charset="-122"/>
                </a:rPr>
                <a:t>数据。</a:t>
              </a:r>
              <a:endParaRPr lang="en-US" altLang="zh-CN" sz="1170" dirty="0">
                <a:latin typeface="微软雅黑" panose="020B0503020204020204" pitchFamily="34" charset="-122"/>
                <a:ea typeface="微软雅黑" panose="020B0503020204020204" pitchFamily="34" charset="-122"/>
              </a:endParaRPr>
            </a:p>
          </p:txBody>
        </p:sp>
      </p:grpSp>
      <p:sp>
        <p:nvSpPr>
          <p:cNvPr id="3" name="TextBox 2"/>
          <p:cNvSpPr txBox="1"/>
          <p:nvPr/>
        </p:nvSpPr>
        <p:spPr>
          <a:xfrm>
            <a:off x="2205683" y="1313196"/>
            <a:ext cx="3813903" cy="415290"/>
          </a:xfrm>
          <a:prstGeom prst="rect">
            <a:avLst/>
          </a:prstGeom>
          <a:noFill/>
        </p:spPr>
        <p:txBody>
          <a:bodyPr wrap="square" rtlCol="0">
            <a:spAutoFit/>
          </a:bodyPr>
          <a:lstStyle/>
          <a:p>
            <a:r>
              <a:rPr lang="zh-CN" altLang="en-US" sz="2105" dirty="0" smtClean="0">
                <a:solidFill>
                  <a:srgbClr val="298FE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可阻挡通道闸机系统特点：</a:t>
            </a:r>
            <a:endParaRPr lang="zh-CN" altLang="en-US" sz="2105" dirty="0" smtClean="0">
              <a:solidFill>
                <a:srgbClr val="298FE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171" name="组合 170"/>
          <p:cNvGrpSpPr/>
          <p:nvPr/>
        </p:nvGrpSpPr>
        <p:grpSpPr>
          <a:xfrm>
            <a:off x="2602964" y="3849795"/>
            <a:ext cx="2012509" cy="2793716"/>
            <a:chOff x="1137212" y="2634387"/>
            <a:chExt cx="1721136" cy="1669915"/>
          </a:xfrm>
        </p:grpSpPr>
        <p:grpSp>
          <p:nvGrpSpPr>
            <p:cNvPr id="172" name="组合 171"/>
            <p:cNvGrpSpPr/>
            <p:nvPr/>
          </p:nvGrpSpPr>
          <p:grpSpPr>
            <a:xfrm>
              <a:off x="1137212" y="2634387"/>
              <a:ext cx="1721136" cy="1669915"/>
              <a:chOff x="4304043" y="1286668"/>
              <a:chExt cx="3837944" cy="2757793"/>
            </a:xfrm>
            <a:effectLst>
              <a:outerShdw blurRad="381000" dist="254000" dir="8100000" algn="tr" rotWithShape="0">
                <a:prstClr val="black">
                  <a:alpha val="40000"/>
                </a:prstClr>
              </a:outerShdw>
            </a:effectLst>
          </p:grpSpPr>
          <p:sp>
            <p:nvSpPr>
              <p:cNvPr id="174" name="圆角矩形 17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sp>
            <p:nvSpPr>
              <p:cNvPr id="175" name="圆角矩形 174"/>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grpSp>
        <p:sp>
          <p:nvSpPr>
            <p:cNvPr id="173" name="TextBox 172"/>
            <p:cNvSpPr txBox="1"/>
            <p:nvPr/>
          </p:nvSpPr>
          <p:spPr>
            <a:xfrm>
              <a:off x="1187368" y="2968568"/>
              <a:ext cx="1620823" cy="1022547"/>
            </a:xfrm>
            <a:prstGeom prst="rect">
              <a:avLst/>
            </a:prstGeom>
            <a:noFill/>
          </p:spPr>
          <p:txBody>
            <a:bodyPr wrap="square" rtlCol="0">
              <a:spAutoFit/>
            </a:bodyPr>
            <a:lstStyle/>
            <a:p>
              <a:pPr>
                <a:lnSpc>
                  <a:spcPct val="150000"/>
                </a:lnSpc>
              </a:pPr>
              <a:r>
                <a:rPr lang="zh-CN" altLang="en-US" sz="1170" dirty="0">
                  <a:latin typeface="微软雅黑" panose="020B0503020204020204" pitchFamily="34" charset="-122"/>
                  <a:ea typeface="微软雅黑" panose="020B0503020204020204" pitchFamily="34" charset="-122"/>
                </a:rPr>
                <a:t>外来人员无卡通过通道时，通道会发出声光报警，有效的防止非法人员的进入，系统认证一人一</a:t>
              </a:r>
              <a:r>
                <a:rPr lang="zh-CN" altLang="en-US" sz="1170" dirty="0" smtClean="0">
                  <a:latin typeface="微软雅黑" panose="020B0503020204020204" pitchFamily="34" charset="-122"/>
                  <a:ea typeface="微软雅黑" panose="020B0503020204020204" pitchFamily="34" charset="-122"/>
                </a:rPr>
                <a:t>卡，有效</a:t>
              </a:r>
              <a:r>
                <a:rPr lang="zh-CN" altLang="en-US" sz="1170" dirty="0">
                  <a:latin typeface="微软雅黑" panose="020B0503020204020204" pitchFamily="34" charset="-122"/>
                  <a:ea typeface="微软雅黑" panose="020B0503020204020204" pitchFamily="34" charset="-122"/>
                </a:rPr>
                <a:t>防止代打卡现象发生。</a:t>
              </a:r>
              <a:endParaRPr lang="en-US" altLang="zh-CN" sz="1170" dirty="0">
                <a:latin typeface="微软雅黑" panose="020B0503020204020204" pitchFamily="34" charset="-122"/>
                <a:ea typeface="微软雅黑" panose="020B0503020204020204" pitchFamily="34" charset="-122"/>
              </a:endParaRPr>
            </a:p>
            <a:p>
              <a:pPr>
                <a:lnSpc>
                  <a:spcPct val="150000"/>
                </a:lnSpc>
              </a:pPr>
              <a:endParaRPr lang="en-US" altLang="zh-CN" sz="1170" dirty="0">
                <a:latin typeface="微软雅黑" panose="020B0503020204020204" pitchFamily="34" charset="-122"/>
                <a:ea typeface="微软雅黑" panose="020B0503020204020204" pitchFamily="34" charset="-122"/>
              </a:endParaRPr>
            </a:p>
          </p:txBody>
        </p:sp>
      </p:grpSp>
      <p:grpSp>
        <p:nvGrpSpPr>
          <p:cNvPr id="176" name="组合 175"/>
          <p:cNvGrpSpPr/>
          <p:nvPr/>
        </p:nvGrpSpPr>
        <p:grpSpPr>
          <a:xfrm>
            <a:off x="4307877" y="1998338"/>
            <a:ext cx="2012509" cy="2479398"/>
            <a:chOff x="1137212" y="2634387"/>
            <a:chExt cx="1721136" cy="1669915"/>
          </a:xfrm>
        </p:grpSpPr>
        <p:grpSp>
          <p:nvGrpSpPr>
            <p:cNvPr id="177" name="组合 176"/>
            <p:cNvGrpSpPr/>
            <p:nvPr/>
          </p:nvGrpSpPr>
          <p:grpSpPr>
            <a:xfrm>
              <a:off x="1137212" y="2634387"/>
              <a:ext cx="1721136" cy="1669915"/>
              <a:chOff x="4304043" y="1286668"/>
              <a:chExt cx="3837944" cy="2757793"/>
            </a:xfrm>
            <a:effectLst>
              <a:outerShdw blurRad="381000" dist="254000" dir="8100000" algn="tr" rotWithShape="0">
                <a:prstClr val="black">
                  <a:alpha val="40000"/>
                </a:prstClr>
              </a:outerShdw>
            </a:effectLst>
          </p:grpSpPr>
          <p:sp>
            <p:nvSpPr>
              <p:cNvPr id="179" name="圆角矩形 178"/>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sp>
            <p:nvSpPr>
              <p:cNvPr id="180" name="圆角矩形 179"/>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grpSp>
        <p:sp>
          <p:nvSpPr>
            <p:cNvPr id="178" name="TextBox 177"/>
            <p:cNvSpPr txBox="1"/>
            <p:nvPr/>
          </p:nvSpPr>
          <p:spPr>
            <a:xfrm>
              <a:off x="1216050" y="2776008"/>
              <a:ext cx="1620823" cy="1152178"/>
            </a:xfrm>
            <a:prstGeom prst="rect">
              <a:avLst/>
            </a:prstGeom>
            <a:noFill/>
          </p:spPr>
          <p:txBody>
            <a:bodyPr wrap="square" rtlCol="0">
              <a:spAutoFit/>
            </a:bodyPr>
            <a:lstStyle/>
            <a:p>
              <a:pPr>
                <a:lnSpc>
                  <a:spcPct val="150000"/>
                </a:lnSpc>
              </a:pPr>
              <a:r>
                <a:rPr lang="zh-CN" altLang="en-US" sz="1170" dirty="0">
                  <a:latin typeface="微软雅黑" panose="020B0503020204020204" pitchFamily="34" charset="-122"/>
                  <a:ea typeface="微软雅黑" panose="020B0503020204020204" pitchFamily="34" charset="-122"/>
                  <a:cs typeface="微软雅黑" panose="020B0503020204020204" pitchFamily="34" charset="-122"/>
                </a:rPr>
                <a:t>刷卡速度快，自动刷卡双通道每分钟可以通过</a:t>
              </a:r>
              <a:r>
                <a:rPr lang="en-US" altLang="zh-CN" sz="1170" dirty="0">
                  <a:latin typeface="微软雅黑" panose="020B0503020204020204" pitchFamily="34" charset="-122"/>
                  <a:ea typeface="微软雅黑" panose="020B0503020204020204" pitchFamily="34" charset="-122"/>
                  <a:cs typeface="微软雅黑" panose="020B0503020204020204" pitchFamily="34" charset="-122"/>
                </a:rPr>
                <a:t>150</a:t>
              </a:r>
              <a:r>
                <a:rPr lang="zh-CN" altLang="en-US" sz="1170" dirty="0">
                  <a:latin typeface="微软雅黑" panose="020B0503020204020204" pitchFamily="34" charset="-122"/>
                  <a:ea typeface="微软雅黑" panose="020B0503020204020204" pitchFamily="34" charset="-122"/>
                  <a:cs typeface="微软雅黑" panose="020B0503020204020204" pitchFamily="34" charset="-122"/>
                </a:rPr>
                <a:t>人，主动刷卡双通道每分钟可以通过</a:t>
              </a:r>
              <a:r>
                <a:rPr lang="en-US" altLang="zh-CN" sz="1170" dirty="0">
                  <a:latin typeface="微软雅黑" panose="020B0503020204020204" pitchFamily="34" charset="-122"/>
                  <a:ea typeface="微软雅黑" panose="020B0503020204020204" pitchFamily="34" charset="-122"/>
                  <a:cs typeface="微软雅黑" panose="020B0503020204020204" pitchFamily="34" charset="-122"/>
                </a:rPr>
                <a:t>120</a:t>
              </a:r>
              <a:r>
                <a:rPr lang="zh-CN" altLang="en-US" sz="1170" dirty="0" smtClean="0">
                  <a:latin typeface="微软雅黑" panose="020B0503020204020204" pitchFamily="34" charset="-122"/>
                  <a:ea typeface="微软雅黑" panose="020B0503020204020204" pitchFamily="34" charset="-122"/>
                  <a:cs typeface="微软雅黑" panose="020B0503020204020204" pitchFamily="34" charset="-122"/>
                </a:rPr>
                <a:t>人，人性化</a:t>
              </a:r>
              <a:r>
                <a:rPr lang="zh-CN" altLang="en-US" sz="1170" dirty="0">
                  <a:latin typeface="微软雅黑" panose="020B0503020204020204" pitchFamily="34" charset="-122"/>
                  <a:ea typeface="微软雅黑" panose="020B0503020204020204" pitchFamily="34" charset="-122"/>
                  <a:cs typeface="微软雅黑" panose="020B0503020204020204" pitchFamily="34" charset="-122"/>
                </a:rPr>
                <a:t>的通行方向指示，向行人显示当前设备通行</a:t>
              </a:r>
              <a:r>
                <a:rPr lang="zh-CN" altLang="en-US" sz="1170" dirty="0" smtClean="0">
                  <a:latin typeface="微软雅黑" panose="020B0503020204020204" pitchFamily="34" charset="-122"/>
                  <a:ea typeface="微软雅黑" panose="020B0503020204020204" pitchFamily="34" charset="-122"/>
                  <a:cs typeface="微软雅黑" panose="020B0503020204020204" pitchFamily="34" charset="-122"/>
                </a:rPr>
                <a:t>状态</a:t>
              </a:r>
              <a:r>
                <a:rPr lang="zh-CN" altLang="en-US" sz="117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170"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81" name="组合 180"/>
          <p:cNvGrpSpPr/>
          <p:nvPr/>
        </p:nvGrpSpPr>
        <p:grpSpPr>
          <a:xfrm>
            <a:off x="5844020" y="3981159"/>
            <a:ext cx="2012509" cy="2804675"/>
            <a:chOff x="1145229" y="2644633"/>
            <a:chExt cx="1721136" cy="1669915"/>
          </a:xfrm>
        </p:grpSpPr>
        <p:grpSp>
          <p:nvGrpSpPr>
            <p:cNvPr id="182" name="组合 181"/>
            <p:cNvGrpSpPr/>
            <p:nvPr/>
          </p:nvGrpSpPr>
          <p:grpSpPr>
            <a:xfrm>
              <a:off x="1145229" y="2644633"/>
              <a:ext cx="1721136" cy="1669915"/>
              <a:chOff x="4304043" y="1286668"/>
              <a:chExt cx="3837944" cy="2757793"/>
            </a:xfrm>
            <a:effectLst>
              <a:outerShdw blurRad="381000" dist="254000" dir="8100000" algn="tr" rotWithShape="0">
                <a:prstClr val="black">
                  <a:alpha val="40000"/>
                </a:prstClr>
              </a:outerShdw>
            </a:effectLst>
          </p:grpSpPr>
          <p:sp>
            <p:nvSpPr>
              <p:cNvPr id="184" name="圆角矩形 18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sp>
            <p:nvSpPr>
              <p:cNvPr id="185" name="圆角矩形 184"/>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grpSp>
        <p:sp>
          <p:nvSpPr>
            <p:cNvPr id="183" name="TextBox 182"/>
            <p:cNvSpPr txBox="1"/>
            <p:nvPr/>
          </p:nvSpPr>
          <p:spPr>
            <a:xfrm>
              <a:off x="1187539" y="2893903"/>
              <a:ext cx="1620823" cy="1018552"/>
            </a:xfrm>
            <a:prstGeom prst="rect">
              <a:avLst/>
            </a:prstGeom>
            <a:noFill/>
          </p:spPr>
          <p:txBody>
            <a:bodyPr wrap="square" rtlCol="0">
              <a:spAutoFit/>
            </a:bodyPr>
            <a:lstStyle/>
            <a:p>
              <a:pPr>
                <a:lnSpc>
                  <a:spcPct val="150000"/>
                </a:lnSpc>
              </a:pPr>
              <a:r>
                <a:rPr lang="zh-CN" altLang="en-US" sz="1170" dirty="0" smtClean="0">
                  <a:latin typeface="微软雅黑" panose="020B0503020204020204" pitchFamily="34" charset="-122"/>
                  <a:ea typeface="微软雅黑" panose="020B0503020204020204" pitchFamily="34" charset="-122"/>
                  <a:cs typeface="微软雅黑" panose="020B0503020204020204" pitchFamily="34" charset="-122"/>
                </a:rPr>
                <a:t>刷</a:t>
              </a:r>
              <a:r>
                <a:rPr lang="zh-CN" altLang="en-US" sz="1170" dirty="0">
                  <a:latin typeface="微软雅黑" panose="020B0503020204020204" pitchFamily="34" charset="-122"/>
                  <a:ea typeface="微软雅黑" panose="020B0503020204020204" pitchFamily="34" charset="-122"/>
                  <a:cs typeface="微软雅黑" panose="020B0503020204020204" pitchFamily="34" charset="-122"/>
                </a:rPr>
                <a:t>卡平台（吸塑板），良好的扩充性能，支持多种方式读卡，如条形码、手机二维码、</a:t>
              </a:r>
              <a:r>
                <a:rPr lang="en-US" altLang="zh-CN" sz="1170" dirty="0">
                  <a:latin typeface="微软雅黑" panose="020B0503020204020204" pitchFamily="34" charset="-122"/>
                  <a:ea typeface="微软雅黑" panose="020B0503020204020204" pitchFamily="34" charset="-122"/>
                  <a:cs typeface="微软雅黑" panose="020B0503020204020204" pitchFamily="34" charset="-122"/>
                </a:rPr>
                <a:t>IC</a:t>
              </a:r>
              <a:r>
                <a:rPr lang="zh-CN" altLang="en-US" sz="117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170" dirty="0">
                  <a:latin typeface="微软雅黑" panose="020B0503020204020204" pitchFamily="34" charset="-122"/>
                  <a:ea typeface="微软雅黑" panose="020B0503020204020204" pitchFamily="34" charset="-122"/>
                  <a:cs typeface="微软雅黑" panose="020B0503020204020204" pitchFamily="34" charset="-122"/>
                </a:rPr>
                <a:t>ID</a:t>
              </a:r>
              <a:r>
                <a:rPr lang="zh-CN" altLang="en-US" sz="1170" dirty="0">
                  <a:latin typeface="微软雅黑" panose="020B0503020204020204" pitchFamily="34" charset="-122"/>
                  <a:ea typeface="微软雅黑" panose="020B0503020204020204" pitchFamily="34" charset="-122"/>
                  <a:cs typeface="微软雅黑" panose="020B0503020204020204" pitchFamily="34" charset="-122"/>
                </a:rPr>
                <a:t>、指纹及打孔机等。</a:t>
              </a:r>
              <a:endParaRPr lang="en-US" altLang="zh-CN" sz="117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en-US" altLang="zh-CN" sz="1170"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86" name="组合 185"/>
          <p:cNvGrpSpPr/>
          <p:nvPr/>
        </p:nvGrpSpPr>
        <p:grpSpPr>
          <a:xfrm>
            <a:off x="7698843" y="1987224"/>
            <a:ext cx="2012509" cy="2479399"/>
            <a:chOff x="1137212" y="2634387"/>
            <a:chExt cx="1721136" cy="1669915"/>
          </a:xfrm>
        </p:grpSpPr>
        <p:grpSp>
          <p:nvGrpSpPr>
            <p:cNvPr id="187" name="组合 186"/>
            <p:cNvGrpSpPr/>
            <p:nvPr/>
          </p:nvGrpSpPr>
          <p:grpSpPr>
            <a:xfrm>
              <a:off x="1137212" y="2634387"/>
              <a:ext cx="1721136" cy="1669915"/>
              <a:chOff x="4304043" y="1286668"/>
              <a:chExt cx="3837944" cy="2757793"/>
            </a:xfrm>
            <a:effectLst>
              <a:outerShdw blurRad="381000" dist="254000" dir="8100000" algn="tr" rotWithShape="0">
                <a:prstClr val="black">
                  <a:alpha val="40000"/>
                </a:prstClr>
              </a:outerShdw>
            </a:effectLst>
          </p:grpSpPr>
          <p:sp>
            <p:nvSpPr>
              <p:cNvPr id="189" name="圆角矩形 188"/>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sp>
            <p:nvSpPr>
              <p:cNvPr id="190" name="圆角矩形 189"/>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grpSp>
        <p:sp>
          <p:nvSpPr>
            <p:cNvPr id="188" name="TextBox 187"/>
            <p:cNvSpPr txBox="1"/>
            <p:nvPr/>
          </p:nvSpPr>
          <p:spPr>
            <a:xfrm>
              <a:off x="1216050" y="2776008"/>
              <a:ext cx="1620823" cy="1333942"/>
            </a:xfrm>
            <a:prstGeom prst="rect">
              <a:avLst/>
            </a:prstGeom>
            <a:noFill/>
          </p:spPr>
          <p:txBody>
            <a:bodyPr wrap="square" rtlCol="0">
              <a:spAutoFit/>
            </a:bodyPr>
            <a:lstStyle/>
            <a:p>
              <a:pPr>
                <a:lnSpc>
                  <a:spcPct val="150000"/>
                </a:lnSpc>
              </a:pPr>
              <a:r>
                <a:rPr lang="zh-CN" altLang="en-US" sz="1170" dirty="0">
                  <a:latin typeface="微软雅黑" panose="020B0503020204020204" pitchFamily="34" charset="-122"/>
                  <a:ea typeface="微软雅黑" panose="020B0503020204020204" pitchFamily="34" charset="-122"/>
                </a:rPr>
                <a:t>设备具有统一标准对外电气接口，可与多种读卡器相连接，并可通过管理计算机实现远程控制与管理；整个系统远行平稳、噪音小、稳定性好，十六种运行模式，可调常开</a:t>
              </a:r>
              <a:r>
                <a:rPr lang="zh-CN" altLang="en-US" sz="1170" dirty="0" smtClean="0">
                  <a:latin typeface="微软雅黑" panose="020B0503020204020204" pitchFamily="34" charset="-122"/>
                  <a:ea typeface="微软雅黑" panose="020B0503020204020204" pitchFamily="34" charset="-122"/>
                </a:rPr>
                <a:t>状态。</a:t>
              </a:r>
              <a:endParaRPr lang="en-US" altLang="zh-CN" sz="1170" dirty="0">
                <a:latin typeface="微软雅黑" panose="020B0503020204020204" pitchFamily="34" charset="-122"/>
                <a:ea typeface="微软雅黑" panose="020B0503020204020204" pitchFamily="34" charset="-122"/>
              </a:endParaRPr>
            </a:p>
          </p:txBody>
        </p:sp>
      </p:grpSp>
      <p:sp>
        <p:nvSpPr>
          <p:cNvPr id="31" name="闪电形 30"/>
          <p:cNvSpPr/>
          <p:nvPr/>
        </p:nvSpPr>
        <p:spPr>
          <a:xfrm>
            <a:off x="3131112" y="2720131"/>
            <a:ext cx="949005" cy="352192"/>
          </a:xfrm>
          <a:prstGeom prst="lightningBol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sp>
        <p:nvSpPr>
          <p:cNvPr id="191" name="闪电形 190"/>
          <p:cNvSpPr/>
          <p:nvPr/>
        </p:nvSpPr>
        <p:spPr>
          <a:xfrm>
            <a:off x="6648780" y="2916605"/>
            <a:ext cx="876260" cy="321432"/>
          </a:xfrm>
          <a:prstGeom prst="lightningBol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sp>
        <p:nvSpPr>
          <p:cNvPr id="192" name="闪电形 191"/>
          <p:cNvSpPr/>
          <p:nvPr/>
        </p:nvSpPr>
        <p:spPr>
          <a:xfrm>
            <a:off x="4787643" y="5328758"/>
            <a:ext cx="949005" cy="352192"/>
          </a:xfrm>
          <a:prstGeom prst="lightningBol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sp>
        <p:nvSpPr>
          <p:cNvPr id="193" name="椭圆 192"/>
          <p:cNvSpPr/>
          <p:nvPr/>
        </p:nvSpPr>
        <p:spPr>
          <a:xfrm>
            <a:off x="9100535" y="5970320"/>
            <a:ext cx="455382" cy="415055"/>
          </a:xfrm>
          <a:prstGeom prst="ellipse">
            <a:avLst/>
          </a:prstGeom>
          <a:solidFill>
            <a:srgbClr val="005B9E"/>
          </a:solidFill>
          <a:ln>
            <a:solidFill>
              <a:srgbClr val="005B9E"/>
            </a:solid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sp>
        <p:nvSpPr>
          <p:cNvPr id="194" name="椭圆 193"/>
          <p:cNvSpPr/>
          <p:nvPr/>
        </p:nvSpPr>
        <p:spPr>
          <a:xfrm>
            <a:off x="9762216" y="4895831"/>
            <a:ext cx="271630" cy="289463"/>
          </a:xfrm>
          <a:prstGeom prst="ellipse">
            <a:avLst/>
          </a:prstGeom>
          <a:solidFill>
            <a:srgbClr val="005B9E"/>
          </a:solidFill>
          <a:ln>
            <a:solidFill>
              <a:srgbClr val="005B9E"/>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grpSp>
        <p:nvGrpSpPr>
          <p:cNvPr id="195" name="组合 194"/>
          <p:cNvGrpSpPr/>
          <p:nvPr/>
        </p:nvGrpSpPr>
        <p:grpSpPr>
          <a:xfrm>
            <a:off x="8427375" y="6386528"/>
            <a:ext cx="256983" cy="256983"/>
            <a:chOff x="304800" y="673100"/>
            <a:chExt cx="4000500" cy="4000500"/>
          </a:xfrm>
          <a:effectLst>
            <a:outerShdw blurRad="381000" dist="152400" dir="8100000" algn="tr" rotWithShape="0">
              <a:prstClr val="black">
                <a:alpha val="70000"/>
              </a:prstClr>
            </a:outerShdw>
          </a:effectLst>
        </p:grpSpPr>
        <p:sp>
          <p:nvSpPr>
            <p:cNvPr id="196" name="同心圆 19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微软雅黑" panose="020B0503020204020204" pitchFamily="34" charset="-122"/>
                <a:ea typeface="微软雅黑" panose="020B0503020204020204" pitchFamily="34" charset="-122"/>
              </a:endParaRPr>
            </a:p>
          </p:txBody>
        </p:sp>
        <p:sp>
          <p:nvSpPr>
            <p:cNvPr id="197" name="椭圆 196"/>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grpSp>
      <p:grpSp>
        <p:nvGrpSpPr>
          <p:cNvPr id="198" name="组合 197"/>
          <p:cNvGrpSpPr/>
          <p:nvPr/>
        </p:nvGrpSpPr>
        <p:grpSpPr>
          <a:xfrm>
            <a:off x="8535049" y="5712656"/>
            <a:ext cx="336661" cy="336661"/>
            <a:chOff x="304800" y="673100"/>
            <a:chExt cx="4000500" cy="4000500"/>
          </a:xfrm>
          <a:effectLst>
            <a:outerShdw blurRad="381000" dist="152400" dir="8100000" algn="tr" rotWithShape="0">
              <a:prstClr val="black">
                <a:alpha val="70000"/>
              </a:prstClr>
            </a:outerShdw>
          </a:effectLst>
        </p:grpSpPr>
        <p:sp>
          <p:nvSpPr>
            <p:cNvPr id="199" name="同心圆 19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微软雅黑" panose="020B0503020204020204" pitchFamily="34" charset="-122"/>
                <a:ea typeface="微软雅黑" panose="020B0503020204020204" pitchFamily="34" charset="-122"/>
              </a:endParaRPr>
            </a:p>
          </p:txBody>
        </p:sp>
        <p:sp>
          <p:nvSpPr>
            <p:cNvPr id="200" name="椭圆 19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grpSp>
      <p:grpSp>
        <p:nvGrpSpPr>
          <p:cNvPr id="201" name="组合 200"/>
          <p:cNvGrpSpPr/>
          <p:nvPr/>
        </p:nvGrpSpPr>
        <p:grpSpPr>
          <a:xfrm>
            <a:off x="9604458" y="5403476"/>
            <a:ext cx="477512" cy="477512"/>
            <a:chOff x="304800" y="673100"/>
            <a:chExt cx="4000500" cy="4000500"/>
          </a:xfrm>
          <a:effectLst>
            <a:outerShdw blurRad="317500" dist="190500" dir="8100000" algn="tr" rotWithShape="0">
              <a:prstClr val="black">
                <a:alpha val="50000"/>
              </a:prstClr>
            </a:outerShdw>
          </a:effectLst>
        </p:grpSpPr>
        <p:sp>
          <p:nvSpPr>
            <p:cNvPr id="202" name="同心圆 20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微软雅黑" panose="020B0503020204020204" pitchFamily="34" charset="-122"/>
                <a:ea typeface="微软雅黑" panose="020B0503020204020204" pitchFamily="34" charset="-122"/>
              </a:endParaRPr>
            </a:p>
          </p:txBody>
        </p:sp>
        <p:sp>
          <p:nvSpPr>
            <p:cNvPr id="203" name="椭圆 20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grpSp>
      <p:sp>
        <p:nvSpPr>
          <p:cNvPr id="204" name="椭圆 203"/>
          <p:cNvSpPr/>
          <p:nvPr/>
        </p:nvSpPr>
        <p:spPr>
          <a:xfrm>
            <a:off x="7728067" y="6385375"/>
            <a:ext cx="321294" cy="321294"/>
          </a:xfrm>
          <a:prstGeom prst="ellipse">
            <a:avLst/>
          </a:prstGeom>
          <a:solidFill>
            <a:srgbClr val="005B9E"/>
          </a:solidFill>
          <a:ln>
            <a:solidFill>
              <a:srgbClr val="005B9E"/>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grpSp>
        <p:nvGrpSpPr>
          <p:cNvPr id="70" name="组合 69"/>
          <p:cNvGrpSpPr/>
          <p:nvPr/>
        </p:nvGrpSpPr>
        <p:grpSpPr>
          <a:xfrm rot="0">
            <a:off x="250222" y="605813"/>
            <a:ext cx="10080000" cy="417928"/>
            <a:chOff x="214282" y="142856"/>
            <a:chExt cx="7598078" cy="357190"/>
          </a:xfrm>
        </p:grpSpPr>
        <p:sp>
          <p:nvSpPr>
            <p:cNvPr id="73" name="TextBox 72"/>
            <p:cNvSpPr txBox="1"/>
            <p:nvPr/>
          </p:nvSpPr>
          <p:spPr>
            <a:xfrm>
              <a:off x="571472" y="142856"/>
              <a:ext cx="4426444"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智慧</a:t>
              </a:r>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校园</a:t>
              </a:r>
              <a:r>
                <a:rPr lang="en-US" altLang="zh-CN" sz="2105" baseline="18000"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微软雅黑" panose="020B0503020204020204" pitchFamily="34" charset="-122"/>
                </a:rPr>
                <a:t>校园</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微软雅黑" panose="020B0503020204020204" pitchFamily="34" charset="-122"/>
                </a:rPr>
                <a:t>通道宿舍管理系统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微软雅黑" panose="020B0503020204020204" pitchFamily="34" charset="-122"/>
                </a:rPr>
                <a:t>硬件功能介绍</a:t>
              </a:r>
              <a:endParaRPr lang="en-US" altLang="zh-CN" sz="2105" baseline="10000" dirty="0">
                <a:solidFill>
                  <a:srgbClr val="0F6FC6"/>
                </a:solidFill>
                <a:latin typeface="Ebrima" panose="02000000000000000000" pitchFamily="2" charset="0"/>
                <a:ea typeface="Ebrima" panose="02000000000000000000" pitchFamily="2" charset="0"/>
                <a:cs typeface="微软雅黑" panose="020B0503020204020204" pitchFamily="34" charset="-122"/>
              </a:endParaRPr>
            </a:p>
          </p:txBody>
        </p:sp>
        <p:sp>
          <p:nvSpPr>
            <p:cNvPr id="74" name="矩形 73"/>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sp>
          <p:nvSpPr>
            <p:cNvPr id="75" name="矩形 74"/>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cxnSp>
          <p:nvCxnSpPr>
            <p:cNvPr id="76" name="直接连接符 75"/>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 calcmode="lin" valueType="num">
                                      <p:cBhvr>
                                        <p:cTn id="22" dur="500" fill="hold"/>
                                        <p:tgtEl>
                                          <p:spTgt spid="59"/>
                                        </p:tgtEl>
                                        <p:attrNameLst>
                                          <p:attrName>ppt_w</p:attrName>
                                        </p:attrNameLst>
                                      </p:cBhvr>
                                      <p:tavLst>
                                        <p:tav tm="0">
                                          <p:val>
                                            <p:fltVal val="0"/>
                                          </p:val>
                                        </p:tav>
                                        <p:tav tm="100000">
                                          <p:val>
                                            <p:strVal val="#ppt_w"/>
                                          </p:val>
                                        </p:tav>
                                      </p:tavLst>
                                    </p:anim>
                                    <p:anim calcmode="lin" valueType="num">
                                      <p:cBhvr>
                                        <p:cTn id="23" dur="500" fill="hold"/>
                                        <p:tgtEl>
                                          <p:spTgt spid="59"/>
                                        </p:tgtEl>
                                        <p:attrNameLst>
                                          <p:attrName>ppt_h</p:attrName>
                                        </p:attrNameLst>
                                      </p:cBhvr>
                                      <p:tavLst>
                                        <p:tav tm="0">
                                          <p:val>
                                            <p:fltVal val="0"/>
                                          </p:val>
                                        </p:tav>
                                        <p:tav tm="100000">
                                          <p:val>
                                            <p:strVal val="#ppt_h"/>
                                          </p:val>
                                        </p:tav>
                                      </p:tavLst>
                                    </p:anim>
                                    <p:animEffect transition="in" filter="fade">
                                      <p:cBhvr>
                                        <p:cTn id="24" dur="500"/>
                                        <p:tgtEl>
                                          <p:spTgt spid="59"/>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64"/>
                                        </p:tgtEl>
                                        <p:attrNameLst>
                                          <p:attrName>style.visibility</p:attrName>
                                        </p:attrNameLst>
                                      </p:cBhvr>
                                      <p:to>
                                        <p:strVal val="visible"/>
                                      </p:to>
                                    </p:set>
                                    <p:anim calcmode="lin" valueType="num">
                                      <p:cBhvr>
                                        <p:cTn id="27" dur="500" fill="hold"/>
                                        <p:tgtEl>
                                          <p:spTgt spid="64"/>
                                        </p:tgtEl>
                                        <p:attrNameLst>
                                          <p:attrName>ppt_w</p:attrName>
                                        </p:attrNameLst>
                                      </p:cBhvr>
                                      <p:tavLst>
                                        <p:tav tm="0">
                                          <p:val>
                                            <p:fltVal val="0"/>
                                          </p:val>
                                        </p:tav>
                                        <p:tav tm="100000">
                                          <p:val>
                                            <p:strVal val="#ppt_w"/>
                                          </p:val>
                                        </p:tav>
                                      </p:tavLst>
                                    </p:anim>
                                    <p:anim calcmode="lin" valueType="num">
                                      <p:cBhvr>
                                        <p:cTn id="28" dur="500" fill="hold"/>
                                        <p:tgtEl>
                                          <p:spTgt spid="64"/>
                                        </p:tgtEl>
                                        <p:attrNameLst>
                                          <p:attrName>ppt_h</p:attrName>
                                        </p:attrNameLst>
                                      </p:cBhvr>
                                      <p:tavLst>
                                        <p:tav tm="0">
                                          <p:val>
                                            <p:fltVal val="0"/>
                                          </p:val>
                                        </p:tav>
                                        <p:tav tm="100000">
                                          <p:val>
                                            <p:strVal val="#ppt_h"/>
                                          </p:val>
                                        </p:tav>
                                      </p:tavLst>
                                    </p:anim>
                                    <p:animEffect transition="in" filter="fade">
                                      <p:cBhvr>
                                        <p:cTn id="29" dur="500"/>
                                        <p:tgtEl>
                                          <p:spTgt spid="64"/>
                                        </p:tgtEl>
                                      </p:cBhvr>
                                    </p:animEffect>
                                  </p:childTnLst>
                                </p:cTn>
                              </p:par>
                              <p:par>
                                <p:cTn id="30" presetID="53" presetClass="entr" presetSubtype="16" fill="hold" nodeType="withEffect">
                                  <p:stCondLst>
                                    <p:cond delay="400"/>
                                  </p:stCondLst>
                                  <p:childTnLst>
                                    <p:set>
                                      <p:cBhvr>
                                        <p:cTn id="31" dur="1" fill="hold">
                                          <p:stCondLst>
                                            <p:cond delay="0"/>
                                          </p:stCondLst>
                                        </p:cTn>
                                        <p:tgtEl>
                                          <p:spTgt spid="65"/>
                                        </p:tgtEl>
                                        <p:attrNameLst>
                                          <p:attrName>style.visibility</p:attrName>
                                        </p:attrNameLst>
                                      </p:cBhvr>
                                      <p:to>
                                        <p:strVal val="visible"/>
                                      </p:to>
                                    </p:set>
                                    <p:anim calcmode="lin" valueType="num">
                                      <p:cBhvr>
                                        <p:cTn id="32" dur="500" fill="hold"/>
                                        <p:tgtEl>
                                          <p:spTgt spid="65"/>
                                        </p:tgtEl>
                                        <p:attrNameLst>
                                          <p:attrName>ppt_w</p:attrName>
                                        </p:attrNameLst>
                                      </p:cBhvr>
                                      <p:tavLst>
                                        <p:tav tm="0">
                                          <p:val>
                                            <p:fltVal val="0"/>
                                          </p:val>
                                        </p:tav>
                                        <p:tav tm="100000">
                                          <p:val>
                                            <p:strVal val="#ppt_w"/>
                                          </p:val>
                                        </p:tav>
                                      </p:tavLst>
                                    </p:anim>
                                    <p:anim calcmode="lin" valueType="num">
                                      <p:cBhvr>
                                        <p:cTn id="33" dur="500" fill="hold"/>
                                        <p:tgtEl>
                                          <p:spTgt spid="65"/>
                                        </p:tgtEl>
                                        <p:attrNameLst>
                                          <p:attrName>ppt_h</p:attrName>
                                        </p:attrNameLst>
                                      </p:cBhvr>
                                      <p:tavLst>
                                        <p:tav tm="0">
                                          <p:val>
                                            <p:fltVal val="0"/>
                                          </p:val>
                                        </p:tav>
                                        <p:tav tm="100000">
                                          <p:val>
                                            <p:strVal val="#ppt_h"/>
                                          </p:val>
                                        </p:tav>
                                      </p:tavLst>
                                    </p:anim>
                                    <p:animEffect transition="in" filter="fade">
                                      <p:cBhvr>
                                        <p:cTn id="34" dur="500"/>
                                        <p:tgtEl>
                                          <p:spTgt spid="6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71"/>
                                        </p:tgtEl>
                                        <p:attrNameLst>
                                          <p:attrName>style.visibility</p:attrName>
                                        </p:attrNameLst>
                                      </p:cBhvr>
                                      <p:to>
                                        <p:strVal val="visible"/>
                                      </p:to>
                                    </p:set>
                                    <p:anim calcmode="lin" valueType="num">
                                      <p:cBhvr additive="base">
                                        <p:cTn id="50" dur="500" fill="hold"/>
                                        <p:tgtEl>
                                          <p:spTgt spid="171"/>
                                        </p:tgtEl>
                                        <p:attrNameLst>
                                          <p:attrName>ppt_x</p:attrName>
                                        </p:attrNameLst>
                                      </p:cBhvr>
                                      <p:tavLst>
                                        <p:tav tm="0">
                                          <p:val>
                                            <p:strVal val="#ppt_x"/>
                                          </p:val>
                                        </p:tav>
                                        <p:tav tm="100000">
                                          <p:val>
                                            <p:strVal val="#ppt_x"/>
                                          </p:val>
                                        </p:tav>
                                      </p:tavLst>
                                    </p:anim>
                                    <p:anim calcmode="lin" valueType="num">
                                      <p:cBhvr additive="base">
                                        <p:cTn id="51" dur="500" fill="hold"/>
                                        <p:tgtEl>
                                          <p:spTgt spid="171"/>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176"/>
                                        </p:tgtEl>
                                        <p:attrNameLst>
                                          <p:attrName>style.visibility</p:attrName>
                                        </p:attrNameLst>
                                      </p:cBhvr>
                                      <p:to>
                                        <p:strVal val="visible"/>
                                      </p:to>
                                    </p:set>
                                    <p:anim calcmode="lin" valueType="num">
                                      <p:cBhvr additive="base">
                                        <p:cTn id="54" dur="500" fill="hold"/>
                                        <p:tgtEl>
                                          <p:spTgt spid="176"/>
                                        </p:tgtEl>
                                        <p:attrNameLst>
                                          <p:attrName>ppt_x</p:attrName>
                                        </p:attrNameLst>
                                      </p:cBhvr>
                                      <p:tavLst>
                                        <p:tav tm="0">
                                          <p:val>
                                            <p:strVal val="#ppt_x"/>
                                          </p:val>
                                        </p:tav>
                                        <p:tav tm="100000">
                                          <p:val>
                                            <p:strVal val="#ppt_x"/>
                                          </p:val>
                                        </p:tav>
                                      </p:tavLst>
                                    </p:anim>
                                    <p:anim calcmode="lin" valueType="num">
                                      <p:cBhvr additive="base">
                                        <p:cTn id="55" dur="500" fill="hold"/>
                                        <p:tgtEl>
                                          <p:spTgt spid="176"/>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181"/>
                                        </p:tgtEl>
                                        <p:attrNameLst>
                                          <p:attrName>style.visibility</p:attrName>
                                        </p:attrNameLst>
                                      </p:cBhvr>
                                      <p:to>
                                        <p:strVal val="visible"/>
                                      </p:to>
                                    </p:set>
                                    <p:anim calcmode="lin" valueType="num">
                                      <p:cBhvr additive="base">
                                        <p:cTn id="58" dur="500" fill="hold"/>
                                        <p:tgtEl>
                                          <p:spTgt spid="181"/>
                                        </p:tgtEl>
                                        <p:attrNameLst>
                                          <p:attrName>ppt_x</p:attrName>
                                        </p:attrNameLst>
                                      </p:cBhvr>
                                      <p:tavLst>
                                        <p:tav tm="0">
                                          <p:val>
                                            <p:strVal val="#ppt_x"/>
                                          </p:val>
                                        </p:tav>
                                        <p:tav tm="100000">
                                          <p:val>
                                            <p:strVal val="#ppt_x"/>
                                          </p:val>
                                        </p:tav>
                                      </p:tavLst>
                                    </p:anim>
                                    <p:anim calcmode="lin" valueType="num">
                                      <p:cBhvr additive="base">
                                        <p:cTn id="59" dur="500" fill="hold"/>
                                        <p:tgtEl>
                                          <p:spTgt spid="181"/>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186"/>
                                        </p:tgtEl>
                                        <p:attrNameLst>
                                          <p:attrName>style.visibility</p:attrName>
                                        </p:attrNameLst>
                                      </p:cBhvr>
                                      <p:to>
                                        <p:strVal val="visible"/>
                                      </p:to>
                                    </p:set>
                                    <p:anim calcmode="lin" valueType="num">
                                      <p:cBhvr additive="base">
                                        <p:cTn id="62" dur="500" fill="hold"/>
                                        <p:tgtEl>
                                          <p:spTgt spid="186"/>
                                        </p:tgtEl>
                                        <p:attrNameLst>
                                          <p:attrName>ppt_x</p:attrName>
                                        </p:attrNameLst>
                                      </p:cBhvr>
                                      <p:tavLst>
                                        <p:tav tm="0">
                                          <p:val>
                                            <p:strVal val="#ppt_x"/>
                                          </p:val>
                                        </p:tav>
                                        <p:tav tm="100000">
                                          <p:val>
                                            <p:strVal val="#ppt_x"/>
                                          </p:val>
                                        </p:tav>
                                      </p:tavLst>
                                    </p:anim>
                                    <p:anim calcmode="lin" valueType="num">
                                      <p:cBhvr additive="base">
                                        <p:cTn id="63" dur="500" fill="hold"/>
                                        <p:tgtEl>
                                          <p:spTgt spid="186"/>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 calcmode="lin" valueType="num">
                                      <p:cBhvr additive="base">
                                        <p:cTn id="66" dur="500" fill="hold"/>
                                        <p:tgtEl>
                                          <p:spTgt spid="31"/>
                                        </p:tgtEl>
                                        <p:attrNameLst>
                                          <p:attrName>ppt_x</p:attrName>
                                        </p:attrNameLst>
                                      </p:cBhvr>
                                      <p:tavLst>
                                        <p:tav tm="0">
                                          <p:val>
                                            <p:strVal val="#ppt_x"/>
                                          </p:val>
                                        </p:tav>
                                        <p:tav tm="100000">
                                          <p:val>
                                            <p:strVal val="#ppt_x"/>
                                          </p:val>
                                        </p:tav>
                                      </p:tavLst>
                                    </p:anim>
                                    <p:anim calcmode="lin" valueType="num">
                                      <p:cBhvr additive="base">
                                        <p:cTn id="67" dur="500" fill="hold"/>
                                        <p:tgtEl>
                                          <p:spTgt spid="31"/>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191"/>
                                        </p:tgtEl>
                                        <p:attrNameLst>
                                          <p:attrName>style.visibility</p:attrName>
                                        </p:attrNameLst>
                                      </p:cBhvr>
                                      <p:to>
                                        <p:strVal val="visible"/>
                                      </p:to>
                                    </p:set>
                                    <p:anim calcmode="lin" valueType="num">
                                      <p:cBhvr additive="base">
                                        <p:cTn id="70" dur="500" fill="hold"/>
                                        <p:tgtEl>
                                          <p:spTgt spid="191"/>
                                        </p:tgtEl>
                                        <p:attrNameLst>
                                          <p:attrName>ppt_x</p:attrName>
                                        </p:attrNameLst>
                                      </p:cBhvr>
                                      <p:tavLst>
                                        <p:tav tm="0">
                                          <p:val>
                                            <p:strVal val="#ppt_x"/>
                                          </p:val>
                                        </p:tav>
                                        <p:tav tm="100000">
                                          <p:val>
                                            <p:strVal val="#ppt_x"/>
                                          </p:val>
                                        </p:tav>
                                      </p:tavLst>
                                    </p:anim>
                                    <p:anim calcmode="lin" valueType="num">
                                      <p:cBhvr additive="base">
                                        <p:cTn id="71" dur="500" fill="hold"/>
                                        <p:tgtEl>
                                          <p:spTgt spid="191"/>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192"/>
                                        </p:tgtEl>
                                        <p:attrNameLst>
                                          <p:attrName>style.visibility</p:attrName>
                                        </p:attrNameLst>
                                      </p:cBhvr>
                                      <p:to>
                                        <p:strVal val="visible"/>
                                      </p:to>
                                    </p:set>
                                    <p:anim calcmode="lin" valueType="num">
                                      <p:cBhvr additive="base">
                                        <p:cTn id="74" dur="500" fill="hold"/>
                                        <p:tgtEl>
                                          <p:spTgt spid="192"/>
                                        </p:tgtEl>
                                        <p:attrNameLst>
                                          <p:attrName>ppt_x</p:attrName>
                                        </p:attrNameLst>
                                      </p:cBhvr>
                                      <p:tavLst>
                                        <p:tav tm="0">
                                          <p:val>
                                            <p:strVal val="#ppt_x"/>
                                          </p:val>
                                        </p:tav>
                                        <p:tav tm="100000">
                                          <p:val>
                                            <p:strVal val="#ppt_x"/>
                                          </p:val>
                                        </p:tav>
                                      </p:tavLst>
                                    </p:anim>
                                    <p:anim calcmode="lin" valueType="num">
                                      <p:cBhvr additive="base">
                                        <p:cTn id="75" dur="500" fill="hold"/>
                                        <p:tgtEl>
                                          <p:spTgt spid="192"/>
                                        </p:tgtEl>
                                        <p:attrNameLst>
                                          <p:attrName>ppt_y</p:attrName>
                                        </p:attrNameLst>
                                      </p:cBhvr>
                                      <p:tavLst>
                                        <p:tav tm="0">
                                          <p:val>
                                            <p:strVal val="1+#ppt_h/2"/>
                                          </p:val>
                                        </p:tav>
                                        <p:tav tm="100000">
                                          <p:val>
                                            <p:strVal val="#ppt_y"/>
                                          </p:val>
                                        </p:tav>
                                      </p:tavLst>
                                    </p:anim>
                                  </p:childTnLst>
                                </p:cTn>
                              </p:par>
                              <p:par>
                                <p:cTn id="76" presetID="53" presetClass="entr" presetSubtype="16" fill="hold" grpId="0" nodeType="withEffect">
                                  <p:stCondLst>
                                    <p:cond delay="0"/>
                                  </p:stCondLst>
                                  <p:childTnLst>
                                    <p:set>
                                      <p:cBhvr>
                                        <p:cTn id="77" dur="1" fill="hold">
                                          <p:stCondLst>
                                            <p:cond delay="0"/>
                                          </p:stCondLst>
                                        </p:cTn>
                                        <p:tgtEl>
                                          <p:spTgt spid="193"/>
                                        </p:tgtEl>
                                        <p:attrNameLst>
                                          <p:attrName>style.visibility</p:attrName>
                                        </p:attrNameLst>
                                      </p:cBhvr>
                                      <p:to>
                                        <p:strVal val="visible"/>
                                      </p:to>
                                    </p:set>
                                    <p:anim calcmode="lin" valueType="num">
                                      <p:cBhvr>
                                        <p:cTn id="78" dur="500" fill="hold"/>
                                        <p:tgtEl>
                                          <p:spTgt spid="193"/>
                                        </p:tgtEl>
                                        <p:attrNameLst>
                                          <p:attrName>ppt_w</p:attrName>
                                        </p:attrNameLst>
                                      </p:cBhvr>
                                      <p:tavLst>
                                        <p:tav tm="0">
                                          <p:val>
                                            <p:fltVal val="0"/>
                                          </p:val>
                                        </p:tav>
                                        <p:tav tm="100000">
                                          <p:val>
                                            <p:strVal val="#ppt_w"/>
                                          </p:val>
                                        </p:tav>
                                      </p:tavLst>
                                    </p:anim>
                                    <p:anim calcmode="lin" valueType="num">
                                      <p:cBhvr>
                                        <p:cTn id="79" dur="500" fill="hold"/>
                                        <p:tgtEl>
                                          <p:spTgt spid="193"/>
                                        </p:tgtEl>
                                        <p:attrNameLst>
                                          <p:attrName>ppt_h</p:attrName>
                                        </p:attrNameLst>
                                      </p:cBhvr>
                                      <p:tavLst>
                                        <p:tav tm="0">
                                          <p:val>
                                            <p:fltVal val="0"/>
                                          </p:val>
                                        </p:tav>
                                        <p:tav tm="100000">
                                          <p:val>
                                            <p:strVal val="#ppt_h"/>
                                          </p:val>
                                        </p:tav>
                                      </p:tavLst>
                                    </p:anim>
                                    <p:animEffect transition="in" filter="fade">
                                      <p:cBhvr>
                                        <p:cTn id="80" dur="500"/>
                                        <p:tgtEl>
                                          <p:spTgt spid="193"/>
                                        </p:tgtEl>
                                      </p:cBhvr>
                                    </p:animEffect>
                                  </p:childTnLst>
                                </p:cTn>
                              </p:par>
                              <p:par>
                                <p:cTn id="81" presetID="53" presetClass="entr" presetSubtype="16" fill="hold" grpId="0" nodeType="withEffect">
                                  <p:stCondLst>
                                    <p:cond delay="400"/>
                                  </p:stCondLst>
                                  <p:childTnLst>
                                    <p:set>
                                      <p:cBhvr>
                                        <p:cTn id="82" dur="1" fill="hold">
                                          <p:stCondLst>
                                            <p:cond delay="0"/>
                                          </p:stCondLst>
                                        </p:cTn>
                                        <p:tgtEl>
                                          <p:spTgt spid="194"/>
                                        </p:tgtEl>
                                        <p:attrNameLst>
                                          <p:attrName>style.visibility</p:attrName>
                                        </p:attrNameLst>
                                      </p:cBhvr>
                                      <p:to>
                                        <p:strVal val="visible"/>
                                      </p:to>
                                    </p:set>
                                    <p:anim calcmode="lin" valueType="num">
                                      <p:cBhvr>
                                        <p:cTn id="83" dur="500" fill="hold"/>
                                        <p:tgtEl>
                                          <p:spTgt spid="194"/>
                                        </p:tgtEl>
                                        <p:attrNameLst>
                                          <p:attrName>ppt_w</p:attrName>
                                        </p:attrNameLst>
                                      </p:cBhvr>
                                      <p:tavLst>
                                        <p:tav tm="0">
                                          <p:val>
                                            <p:fltVal val="0"/>
                                          </p:val>
                                        </p:tav>
                                        <p:tav tm="100000">
                                          <p:val>
                                            <p:strVal val="#ppt_w"/>
                                          </p:val>
                                        </p:tav>
                                      </p:tavLst>
                                    </p:anim>
                                    <p:anim calcmode="lin" valueType="num">
                                      <p:cBhvr>
                                        <p:cTn id="84" dur="500" fill="hold"/>
                                        <p:tgtEl>
                                          <p:spTgt spid="194"/>
                                        </p:tgtEl>
                                        <p:attrNameLst>
                                          <p:attrName>ppt_h</p:attrName>
                                        </p:attrNameLst>
                                      </p:cBhvr>
                                      <p:tavLst>
                                        <p:tav tm="0">
                                          <p:val>
                                            <p:fltVal val="0"/>
                                          </p:val>
                                        </p:tav>
                                        <p:tav tm="100000">
                                          <p:val>
                                            <p:strVal val="#ppt_h"/>
                                          </p:val>
                                        </p:tav>
                                      </p:tavLst>
                                    </p:anim>
                                    <p:animEffect transition="in" filter="fade">
                                      <p:cBhvr>
                                        <p:cTn id="85" dur="500"/>
                                        <p:tgtEl>
                                          <p:spTgt spid="194"/>
                                        </p:tgtEl>
                                      </p:cBhvr>
                                    </p:animEffect>
                                  </p:childTnLst>
                                </p:cTn>
                              </p:par>
                              <p:par>
                                <p:cTn id="86" presetID="53" presetClass="entr" presetSubtype="16" fill="hold" nodeType="withEffect">
                                  <p:stCondLst>
                                    <p:cond delay="400"/>
                                  </p:stCondLst>
                                  <p:childTnLst>
                                    <p:set>
                                      <p:cBhvr>
                                        <p:cTn id="87" dur="1" fill="hold">
                                          <p:stCondLst>
                                            <p:cond delay="0"/>
                                          </p:stCondLst>
                                        </p:cTn>
                                        <p:tgtEl>
                                          <p:spTgt spid="195"/>
                                        </p:tgtEl>
                                        <p:attrNameLst>
                                          <p:attrName>style.visibility</p:attrName>
                                        </p:attrNameLst>
                                      </p:cBhvr>
                                      <p:to>
                                        <p:strVal val="visible"/>
                                      </p:to>
                                    </p:set>
                                    <p:anim calcmode="lin" valueType="num">
                                      <p:cBhvr>
                                        <p:cTn id="88" dur="500" fill="hold"/>
                                        <p:tgtEl>
                                          <p:spTgt spid="195"/>
                                        </p:tgtEl>
                                        <p:attrNameLst>
                                          <p:attrName>ppt_w</p:attrName>
                                        </p:attrNameLst>
                                      </p:cBhvr>
                                      <p:tavLst>
                                        <p:tav tm="0">
                                          <p:val>
                                            <p:fltVal val="0"/>
                                          </p:val>
                                        </p:tav>
                                        <p:tav tm="100000">
                                          <p:val>
                                            <p:strVal val="#ppt_w"/>
                                          </p:val>
                                        </p:tav>
                                      </p:tavLst>
                                    </p:anim>
                                    <p:anim calcmode="lin" valueType="num">
                                      <p:cBhvr>
                                        <p:cTn id="89" dur="500" fill="hold"/>
                                        <p:tgtEl>
                                          <p:spTgt spid="195"/>
                                        </p:tgtEl>
                                        <p:attrNameLst>
                                          <p:attrName>ppt_h</p:attrName>
                                        </p:attrNameLst>
                                      </p:cBhvr>
                                      <p:tavLst>
                                        <p:tav tm="0">
                                          <p:val>
                                            <p:fltVal val="0"/>
                                          </p:val>
                                        </p:tav>
                                        <p:tav tm="100000">
                                          <p:val>
                                            <p:strVal val="#ppt_h"/>
                                          </p:val>
                                        </p:tav>
                                      </p:tavLst>
                                    </p:anim>
                                    <p:animEffect transition="in" filter="fade">
                                      <p:cBhvr>
                                        <p:cTn id="90" dur="500"/>
                                        <p:tgtEl>
                                          <p:spTgt spid="195"/>
                                        </p:tgtEl>
                                      </p:cBhvr>
                                    </p:animEffect>
                                  </p:childTnLst>
                                </p:cTn>
                              </p:par>
                              <p:par>
                                <p:cTn id="91" presetID="53" presetClass="entr" presetSubtype="16" fill="hold" nodeType="withEffect">
                                  <p:stCondLst>
                                    <p:cond delay="200"/>
                                  </p:stCondLst>
                                  <p:childTnLst>
                                    <p:set>
                                      <p:cBhvr>
                                        <p:cTn id="92" dur="1" fill="hold">
                                          <p:stCondLst>
                                            <p:cond delay="0"/>
                                          </p:stCondLst>
                                        </p:cTn>
                                        <p:tgtEl>
                                          <p:spTgt spid="198"/>
                                        </p:tgtEl>
                                        <p:attrNameLst>
                                          <p:attrName>style.visibility</p:attrName>
                                        </p:attrNameLst>
                                      </p:cBhvr>
                                      <p:to>
                                        <p:strVal val="visible"/>
                                      </p:to>
                                    </p:set>
                                    <p:anim calcmode="lin" valueType="num">
                                      <p:cBhvr>
                                        <p:cTn id="93" dur="500" fill="hold"/>
                                        <p:tgtEl>
                                          <p:spTgt spid="198"/>
                                        </p:tgtEl>
                                        <p:attrNameLst>
                                          <p:attrName>ppt_w</p:attrName>
                                        </p:attrNameLst>
                                      </p:cBhvr>
                                      <p:tavLst>
                                        <p:tav tm="0">
                                          <p:val>
                                            <p:fltVal val="0"/>
                                          </p:val>
                                        </p:tav>
                                        <p:tav tm="100000">
                                          <p:val>
                                            <p:strVal val="#ppt_w"/>
                                          </p:val>
                                        </p:tav>
                                      </p:tavLst>
                                    </p:anim>
                                    <p:anim calcmode="lin" valueType="num">
                                      <p:cBhvr>
                                        <p:cTn id="94" dur="500" fill="hold"/>
                                        <p:tgtEl>
                                          <p:spTgt spid="198"/>
                                        </p:tgtEl>
                                        <p:attrNameLst>
                                          <p:attrName>ppt_h</p:attrName>
                                        </p:attrNameLst>
                                      </p:cBhvr>
                                      <p:tavLst>
                                        <p:tav tm="0">
                                          <p:val>
                                            <p:fltVal val="0"/>
                                          </p:val>
                                        </p:tav>
                                        <p:tav tm="100000">
                                          <p:val>
                                            <p:strVal val="#ppt_h"/>
                                          </p:val>
                                        </p:tav>
                                      </p:tavLst>
                                    </p:anim>
                                    <p:animEffect transition="in" filter="fade">
                                      <p:cBhvr>
                                        <p:cTn id="95" dur="500"/>
                                        <p:tgtEl>
                                          <p:spTgt spid="198"/>
                                        </p:tgtEl>
                                      </p:cBhvr>
                                    </p:animEffect>
                                  </p:childTnLst>
                                </p:cTn>
                              </p:par>
                              <p:par>
                                <p:cTn id="96" presetID="53" presetClass="entr" presetSubtype="16" fill="hold" nodeType="withEffect">
                                  <p:stCondLst>
                                    <p:cond delay="400"/>
                                  </p:stCondLst>
                                  <p:childTnLst>
                                    <p:set>
                                      <p:cBhvr>
                                        <p:cTn id="97" dur="1" fill="hold">
                                          <p:stCondLst>
                                            <p:cond delay="0"/>
                                          </p:stCondLst>
                                        </p:cTn>
                                        <p:tgtEl>
                                          <p:spTgt spid="201"/>
                                        </p:tgtEl>
                                        <p:attrNameLst>
                                          <p:attrName>style.visibility</p:attrName>
                                        </p:attrNameLst>
                                      </p:cBhvr>
                                      <p:to>
                                        <p:strVal val="visible"/>
                                      </p:to>
                                    </p:set>
                                    <p:anim calcmode="lin" valueType="num">
                                      <p:cBhvr>
                                        <p:cTn id="98" dur="500" fill="hold"/>
                                        <p:tgtEl>
                                          <p:spTgt spid="201"/>
                                        </p:tgtEl>
                                        <p:attrNameLst>
                                          <p:attrName>ppt_w</p:attrName>
                                        </p:attrNameLst>
                                      </p:cBhvr>
                                      <p:tavLst>
                                        <p:tav tm="0">
                                          <p:val>
                                            <p:fltVal val="0"/>
                                          </p:val>
                                        </p:tav>
                                        <p:tav tm="100000">
                                          <p:val>
                                            <p:strVal val="#ppt_w"/>
                                          </p:val>
                                        </p:tav>
                                      </p:tavLst>
                                    </p:anim>
                                    <p:anim calcmode="lin" valueType="num">
                                      <p:cBhvr>
                                        <p:cTn id="99" dur="500" fill="hold"/>
                                        <p:tgtEl>
                                          <p:spTgt spid="201"/>
                                        </p:tgtEl>
                                        <p:attrNameLst>
                                          <p:attrName>ppt_h</p:attrName>
                                        </p:attrNameLst>
                                      </p:cBhvr>
                                      <p:tavLst>
                                        <p:tav tm="0">
                                          <p:val>
                                            <p:fltVal val="0"/>
                                          </p:val>
                                        </p:tav>
                                        <p:tav tm="100000">
                                          <p:val>
                                            <p:strVal val="#ppt_h"/>
                                          </p:val>
                                        </p:tav>
                                      </p:tavLst>
                                    </p:anim>
                                    <p:animEffect transition="in" filter="fade">
                                      <p:cBhvr>
                                        <p:cTn id="100" dur="500"/>
                                        <p:tgtEl>
                                          <p:spTgt spid="201"/>
                                        </p:tgtEl>
                                      </p:cBhvr>
                                    </p:animEffect>
                                  </p:childTnLst>
                                </p:cTn>
                              </p:par>
                              <p:par>
                                <p:cTn id="101" presetID="53" presetClass="entr" presetSubtype="16" fill="hold" grpId="0" nodeType="withEffect">
                                  <p:stCondLst>
                                    <p:cond delay="400"/>
                                  </p:stCondLst>
                                  <p:childTnLst>
                                    <p:set>
                                      <p:cBhvr>
                                        <p:cTn id="102" dur="1" fill="hold">
                                          <p:stCondLst>
                                            <p:cond delay="0"/>
                                          </p:stCondLst>
                                        </p:cTn>
                                        <p:tgtEl>
                                          <p:spTgt spid="204"/>
                                        </p:tgtEl>
                                        <p:attrNameLst>
                                          <p:attrName>style.visibility</p:attrName>
                                        </p:attrNameLst>
                                      </p:cBhvr>
                                      <p:to>
                                        <p:strVal val="visible"/>
                                      </p:to>
                                    </p:set>
                                    <p:anim calcmode="lin" valueType="num">
                                      <p:cBhvr>
                                        <p:cTn id="103" dur="500" fill="hold"/>
                                        <p:tgtEl>
                                          <p:spTgt spid="204"/>
                                        </p:tgtEl>
                                        <p:attrNameLst>
                                          <p:attrName>ppt_w</p:attrName>
                                        </p:attrNameLst>
                                      </p:cBhvr>
                                      <p:tavLst>
                                        <p:tav tm="0">
                                          <p:val>
                                            <p:fltVal val="0"/>
                                          </p:val>
                                        </p:tav>
                                        <p:tav tm="100000">
                                          <p:val>
                                            <p:strVal val="#ppt_w"/>
                                          </p:val>
                                        </p:tav>
                                      </p:tavLst>
                                    </p:anim>
                                    <p:anim calcmode="lin" valueType="num">
                                      <p:cBhvr>
                                        <p:cTn id="104" dur="500" fill="hold"/>
                                        <p:tgtEl>
                                          <p:spTgt spid="204"/>
                                        </p:tgtEl>
                                        <p:attrNameLst>
                                          <p:attrName>ppt_h</p:attrName>
                                        </p:attrNameLst>
                                      </p:cBhvr>
                                      <p:tavLst>
                                        <p:tav tm="0">
                                          <p:val>
                                            <p:fltVal val="0"/>
                                          </p:val>
                                        </p:tav>
                                        <p:tav tm="100000">
                                          <p:val>
                                            <p:strVal val="#ppt_h"/>
                                          </p:val>
                                        </p:tav>
                                      </p:tavLst>
                                    </p:anim>
                                    <p:animEffect transition="in" filter="fade">
                                      <p:cBhvr>
                                        <p:cTn id="105"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bldLvl="0" animBg="1"/>
      <p:bldP spid="59" grpId="0" bldLvl="0" animBg="1"/>
      <p:bldP spid="64" grpId="0" bldLvl="0" animBg="1"/>
      <p:bldP spid="3" grpId="0"/>
      <p:bldP spid="31" grpId="0" bldLvl="0" animBg="1"/>
      <p:bldP spid="191" grpId="0" bldLvl="0" animBg="1"/>
      <p:bldP spid="192" grpId="0" bldLvl="0" animBg="1"/>
      <p:bldP spid="193" grpId="0" bldLvl="0" animBg="1"/>
      <p:bldP spid="194" grpId="0" bldLvl="0" animBg="1"/>
      <p:bldP spid="204" grpId="0" bldLvl="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6891" y="1675043"/>
            <a:ext cx="10694454" cy="5535914"/>
          </a:xfrm>
          <a:prstGeom prst="rect">
            <a:avLst/>
          </a:prstGeom>
        </p:spPr>
      </p:pic>
      <p:pic>
        <p:nvPicPr>
          <p:cNvPr id="15" name="Picture 2" descr="D:\Users\Desktop\阅读器.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983" y="2114038"/>
            <a:ext cx="6518336" cy="39199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矩形 13"/>
          <p:cNvSpPr/>
          <p:nvPr/>
        </p:nvSpPr>
        <p:spPr>
          <a:xfrm>
            <a:off x="5220335" y="2264430"/>
            <a:ext cx="3979839" cy="4095115"/>
          </a:xfrm>
          <a:prstGeom prst="rect">
            <a:avLst/>
          </a:prstGeom>
        </p:spPr>
        <p:txBody>
          <a:bodyPr wrap="square">
            <a:spAutoFit/>
          </a:bodyPr>
          <a:lstStyle/>
          <a:p>
            <a:pPr lvl="0">
              <a:lnSpc>
                <a:spcPct val="150000"/>
              </a:lnSpc>
            </a:pPr>
            <a:r>
              <a:rPr lang="zh-CN" altLang="en-US" sz="1285" b="1" dirty="0" smtClean="0">
                <a:latin typeface="微软雅黑" panose="020B0503020204020204" pitchFamily="34" charset="-122"/>
                <a:ea typeface="微软雅黑" panose="020B0503020204020204" pitchFamily="34" charset="-122"/>
              </a:rPr>
              <a:t>主要功能特点：</a:t>
            </a:r>
            <a:endParaRPr lang="en-US" altLang="zh-CN" sz="1285" b="1" dirty="0" smtClean="0">
              <a:latin typeface="微软雅黑" panose="020B0503020204020204" pitchFamily="34" charset="-122"/>
              <a:ea typeface="微软雅黑" panose="020B0503020204020204" pitchFamily="34" charset="-122"/>
            </a:endParaRPr>
          </a:p>
          <a:p>
            <a:pPr lvl="0">
              <a:lnSpc>
                <a:spcPct val="150000"/>
              </a:lnSpc>
            </a:pPr>
            <a:endParaRPr lang="en-US" altLang="zh-CN" sz="585" b="1" dirty="0" smtClean="0">
              <a:latin typeface="微软雅黑" panose="020B0503020204020204" pitchFamily="34" charset="-122"/>
              <a:ea typeface="微软雅黑" panose="020B0503020204020204" pitchFamily="34" charset="-122"/>
            </a:endParaRPr>
          </a:p>
          <a:p>
            <a:pPr marL="228600" lvl="0" indent="-228600">
              <a:lnSpc>
                <a:spcPct val="150000"/>
              </a:lnSpc>
              <a:buFont typeface="+mj-ea"/>
              <a:buAutoNum type="circleNumDbPlain"/>
            </a:pPr>
            <a:r>
              <a:rPr lang="zh-CN" altLang="zh-CN" sz="1285" b="1" dirty="0" smtClean="0">
                <a:latin typeface="微软雅黑" panose="020B0503020204020204" pitchFamily="34" charset="-122"/>
                <a:ea typeface="微软雅黑" panose="020B0503020204020204" pitchFamily="34" charset="-122"/>
              </a:rPr>
              <a:t>远</a:t>
            </a:r>
            <a:r>
              <a:rPr lang="zh-CN" altLang="zh-CN" sz="1285" b="1" dirty="0">
                <a:latin typeface="微软雅黑" panose="020B0503020204020204" pitchFamily="34" charset="-122"/>
                <a:ea typeface="微软雅黑" panose="020B0503020204020204" pitchFamily="34" charset="-122"/>
              </a:rPr>
              <a:t>距离，有效识别距离从</a:t>
            </a:r>
            <a:r>
              <a:rPr lang="en-US" altLang="zh-CN" sz="1285" b="1" dirty="0">
                <a:latin typeface="微软雅黑" panose="020B0503020204020204" pitchFamily="34" charset="-122"/>
                <a:ea typeface="微软雅黑" panose="020B0503020204020204" pitchFamily="34" charset="-122"/>
              </a:rPr>
              <a:t>2</a:t>
            </a:r>
            <a:r>
              <a:rPr lang="zh-CN" altLang="zh-CN" sz="1285" b="1" dirty="0">
                <a:latin typeface="微软雅黑" panose="020B0503020204020204" pitchFamily="34" charset="-122"/>
                <a:ea typeface="微软雅黑" panose="020B0503020204020204" pitchFamily="34" charset="-122"/>
              </a:rPr>
              <a:t>米到</a:t>
            </a:r>
            <a:r>
              <a:rPr lang="en-US" altLang="zh-CN" sz="1285" b="1" dirty="0">
                <a:latin typeface="微软雅黑" panose="020B0503020204020204" pitchFamily="34" charset="-122"/>
                <a:ea typeface="微软雅黑" panose="020B0503020204020204" pitchFamily="34" charset="-122"/>
              </a:rPr>
              <a:t>80</a:t>
            </a:r>
            <a:r>
              <a:rPr lang="zh-CN" altLang="zh-CN" sz="1285" b="1" dirty="0">
                <a:latin typeface="微软雅黑" panose="020B0503020204020204" pitchFamily="34" charset="-122"/>
                <a:ea typeface="微软雅黑" panose="020B0503020204020204" pitchFamily="34" charset="-122"/>
              </a:rPr>
              <a:t>米可调；</a:t>
            </a:r>
            <a:endParaRPr lang="zh-CN" altLang="zh-CN" sz="1285" b="1" dirty="0">
              <a:latin typeface="微软雅黑" panose="020B0503020204020204" pitchFamily="34" charset="-122"/>
              <a:ea typeface="微软雅黑" panose="020B0503020204020204" pitchFamily="34" charset="-122"/>
            </a:endParaRPr>
          </a:p>
          <a:p>
            <a:pPr marL="228600" lvl="0" indent="-228600">
              <a:lnSpc>
                <a:spcPct val="150000"/>
              </a:lnSpc>
              <a:buFont typeface="+mj-ea"/>
              <a:buAutoNum type="circleNumDbPlain"/>
            </a:pPr>
            <a:r>
              <a:rPr lang="zh-CN" altLang="zh-CN" sz="1285" b="1" dirty="0">
                <a:latin typeface="微软雅黑" panose="020B0503020204020204" pitchFamily="34" charset="-122"/>
                <a:ea typeface="微软雅黑" panose="020B0503020204020204" pitchFamily="34" charset="-122"/>
              </a:rPr>
              <a:t>极高的防冲突性，采用多种防冲突方案，可同时识别</a:t>
            </a:r>
            <a:r>
              <a:rPr lang="en-US" altLang="zh-CN" sz="1285" b="1" dirty="0">
                <a:latin typeface="微软雅黑" panose="020B0503020204020204" pitchFamily="34" charset="-122"/>
                <a:ea typeface="微软雅黑" panose="020B0503020204020204" pitchFamily="34" charset="-122"/>
              </a:rPr>
              <a:t>200</a:t>
            </a:r>
            <a:r>
              <a:rPr lang="zh-CN" altLang="zh-CN" sz="1285" b="1" dirty="0">
                <a:latin typeface="微软雅黑" panose="020B0503020204020204" pitchFamily="34" charset="-122"/>
                <a:ea typeface="微软雅黑" panose="020B0503020204020204" pitchFamily="34" charset="-122"/>
              </a:rPr>
              <a:t>个以上不同的射频识别卡；</a:t>
            </a:r>
            <a:endParaRPr lang="zh-CN" altLang="zh-CN" sz="1285" b="1" dirty="0">
              <a:latin typeface="微软雅黑" panose="020B0503020204020204" pitchFamily="34" charset="-122"/>
              <a:ea typeface="微软雅黑" panose="020B0503020204020204" pitchFamily="34" charset="-122"/>
            </a:endParaRPr>
          </a:p>
          <a:p>
            <a:pPr marL="228600" lvl="0" indent="-228600">
              <a:lnSpc>
                <a:spcPct val="150000"/>
              </a:lnSpc>
              <a:buFont typeface="+mj-ea"/>
              <a:buAutoNum type="circleNumDbPlain"/>
            </a:pPr>
            <a:r>
              <a:rPr lang="zh-CN" altLang="zh-CN" sz="1285" b="1" dirty="0">
                <a:latin typeface="微软雅黑" panose="020B0503020204020204" pitchFamily="34" charset="-122"/>
                <a:ea typeface="微软雅黑" panose="020B0503020204020204" pitchFamily="34" charset="-122"/>
              </a:rPr>
              <a:t>高速度，</a:t>
            </a:r>
            <a:r>
              <a:rPr lang="en-US" altLang="zh-CN" sz="1285" b="1" dirty="0">
                <a:latin typeface="微软雅黑" panose="020B0503020204020204" pitchFamily="34" charset="-122"/>
                <a:ea typeface="微软雅黑" panose="020B0503020204020204" pitchFamily="34" charset="-122"/>
              </a:rPr>
              <a:t>Super RFID</a:t>
            </a:r>
            <a:r>
              <a:rPr lang="zh-CN" altLang="zh-CN" sz="1285" b="1" dirty="0">
                <a:latin typeface="微软雅黑" panose="020B0503020204020204" pitchFamily="34" charset="-122"/>
                <a:ea typeface="微软雅黑" panose="020B0503020204020204" pitchFamily="34" charset="-122"/>
              </a:rPr>
              <a:t>的移动时速可达</a:t>
            </a:r>
            <a:r>
              <a:rPr lang="en-US" altLang="zh-CN" sz="1285" b="1" dirty="0">
                <a:latin typeface="微软雅黑" panose="020B0503020204020204" pitchFamily="34" charset="-122"/>
                <a:ea typeface="微软雅黑" panose="020B0503020204020204" pitchFamily="34" charset="-122"/>
              </a:rPr>
              <a:t>200</a:t>
            </a:r>
            <a:r>
              <a:rPr lang="zh-CN" altLang="zh-CN" sz="1285" b="1" dirty="0">
                <a:latin typeface="微软雅黑" panose="020B0503020204020204" pitchFamily="34" charset="-122"/>
                <a:ea typeface="微软雅黑" panose="020B0503020204020204" pitchFamily="34" charset="-122"/>
              </a:rPr>
              <a:t>公里以上；</a:t>
            </a:r>
            <a:endParaRPr lang="zh-CN" altLang="zh-CN" sz="1285" b="1" dirty="0">
              <a:latin typeface="微软雅黑" panose="020B0503020204020204" pitchFamily="34" charset="-122"/>
              <a:ea typeface="微软雅黑" panose="020B0503020204020204" pitchFamily="34" charset="-122"/>
            </a:endParaRPr>
          </a:p>
          <a:p>
            <a:pPr marL="228600" lvl="0" indent="-228600">
              <a:lnSpc>
                <a:spcPct val="150000"/>
              </a:lnSpc>
              <a:buFont typeface="+mj-ea"/>
              <a:buAutoNum type="circleNumDbPlain"/>
            </a:pPr>
            <a:r>
              <a:rPr lang="zh-CN" altLang="zh-CN" sz="1285" b="1" dirty="0">
                <a:latin typeface="微软雅黑" panose="020B0503020204020204" pitchFamily="34" charset="-122"/>
                <a:ea typeface="微软雅黑" panose="020B0503020204020204" pitchFamily="34" charset="-122"/>
              </a:rPr>
              <a:t>智能化，</a:t>
            </a:r>
            <a:r>
              <a:rPr lang="en-US" altLang="zh-CN" sz="1285" b="1" dirty="0">
                <a:latin typeface="微软雅黑" panose="020B0503020204020204" pitchFamily="34" charset="-122"/>
                <a:ea typeface="微软雅黑" panose="020B0503020204020204" pitchFamily="34" charset="-122"/>
              </a:rPr>
              <a:t>RFID</a:t>
            </a:r>
            <a:r>
              <a:rPr lang="zh-CN" altLang="zh-CN" sz="1285" b="1" dirty="0">
                <a:latin typeface="微软雅黑" panose="020B0503020204020204" pitchFamily="34" charset="-122"/>
                <a:ea typeface="微软雅黑" panose="020B0503020204020204" pitchFamily="34" charset="-122"/>
              </a:rPr>
              <a:t>与收发器之间可实现双向高速数据交换，使应用灵活，数据安全得到保证；</a:t>
            </a:r>
            <a:endParaRPr lang="zh-CN" altLang="zh-CN" sz="1285" b="1" dirty="0">
              <a:latin typeface="微软雅黑" panose="020B0503020204020204" pitchFamily="34" charset="-122"/>
              <a:ea typeface="微软雅黑" panose="020B0503020204020204" pitchFamily="34" charset="-122"/>
            </a:endParaRPr>
          </a:p>
          <a:p>
            <a:pPr marL="228600" lvl="0" indent="-228600">
              <a:lnSpc>
                <a:spcPct val="150000"/>
              </a:lnSpc>
              <a:buFont typeface="+mj-ea"/>
              <a:buAutoNum type="circleNumDbPlain"/>
            </a:pPr>
            <a:r>
              <a:rPr lang="zh-CN" altLang="zh-CN" sz="1285" b="1" dirty="0">
                <a:latin typeface="微软雅黑" panose="020B0503020204020204" pitchFamily="34" charset="-122"/>
                <a:ea typeface="微软雅黑" panose="020B0503020204020204" pitchFamily="34" charset="-122"/>
              </a:rPr>
              <a:t>高抗干扰性，对现场各种干扰源无特殊要求；</a:t>
            </a:r>
            <a:endParaRPr lang="zh-CN" altLang="zh-CN" sz="1285" b="1" dirty="0">
              <a:latin typeface="微软雅黑" panose="020B0503020204020204" pitchFamily="34" charset="-122"/>
              <a:ea typeface="微软雅黑" panose="020B0503020204020204" pitchFamily="34" charset="-122"/>
            </a:endParaRPr>
          </a:p>
          <a:p>
            <a:pPr marL="228600" lvl="0" indent="-228600">
              <a:lnSpc>
                <a:spcPct val="150000"/>
              </a:lnSpc>
              <a:buFont typeface="+mj-ea"/>
              <a:buAutoNum type="circleNumDbPlain"/>
            </a:pPr>
            <a:r>
              <a:rPr lang="zh-CN" altLang="zh-CN" sz="1285" b="1" dirty="0">
                <a:latin typeface="微软雅黑" panose="020B0503020204020204" pitchFamily="34" charset="-122"/>
                <a:ea typeface="微软雅黑" panose="020B0503020204020204" pitchFamily="34" charset="-122"/>
              </a:rPr>
              <a:t>识别可分全向（无方向）识别和定向识别；</a:t>
            </a:r>
            <a:endParaRPr lang="zh-CN" altLang="zh-CN" sz="1285" b="1" dirty="0">
              <a:latin typeface="微软雅黑" panose="020B0503020204020204" pitchFamily="34" charset="-122"/>
              <a:ea typeface="微软雅黑" panose="020B0503020204020204" pitchFamily="34" charset="-122"/>
            </a:endParaRPr>
          </a:p>
          <a:p>
            <a:pPr marL="228600" lvl="0" indent="-228600">
              <a:lnSpc>
                <a:spcPct val="150000"/>
              </a:lnSpc>
              <a:buFont typeface="+mj-ea"/>
              <a:buAutoNum type="circleNumDbPlain"/>
            </a:pPr>
            <a:r>
              <a:rPr lang="zh-CN" altLang="zh-CN" sz="1285" b="1" dirty="0">
                <a:latin typeface="微软雅黑" panose="020B0503020204020204" pitchFamily="34" charset="-122"/>
                <a:ea typeface="微软雅黑" panose="020B0503020204020204" pitchFamily="34" charset="-122"/>
              </a:rPr>
              <a:t>高度集成，安装方便，内置天线无须外接天线或线圈；</a:t>
            </a:r>
            <a:endParaRPr lang="zh-CN" altLang="zh-CN" sz="1285" b="1" dirty="0">
              <a:latin typeface="微软雅黑" panose="020B0503020204020204" pitchFamily="34" charset="-122"/>
              <a:ea typeface="微软雅黑" panose="020B0503020204020204" pitchFamily="34" charset="-122"/>
            </a:endParaRPr>
          </a:p>
          <a:p>
            <a:pPr>
              <a:lnSpc>
                <a:spcPct val="150000"/>
              </a:lnSpc>
            </a:pPr>
            <a:endParaRPr lang="zh-CN" altLang="en-US" sz="1285" b="1" dirty="0">
              <a:latin typeface="微软雅黑" panose="020B0503020204020204" pitchFamily="34" charset="-122"/>
              <a:ea typeface="微软雅黑" panose="020B0503020204020204" pitchFamily="34" charset="-122"/>
            </a:endParaRPr>
          </a:p>
        </p:txBody>
      </p:sp>
      <p:grpSp>
        <p:nvGrpSpPr>
          <p:cNvPr id="16" name="组合 15"/>
          <p:cNvGrpSpPr/>
          <p:nvPr/>
        </p:nvGrpSpPr>
        <p:grpSpPr>
          <a:xfrm rot="0">
            <a:off x="250222" y="605813"/>
            <a:ext cx="10080000" cy="417928"/>
            <a:chOff x="214282" y="142856"/>
            <a:chExt cx="7598078" cy="357190"/>
          </a:xfrm>
        </p:grpSpPr>
        <p:sp>
          <p:nvSpPr>
            <p:cNvPr id="19" name="TextBox 18"/>
            <p:cNvSpPr txBox="1"/>
            <p:nvPr/>
          </p:nvSpPr>
          <p:spPr>
            <a:xfrm>
              <a:off x="571472" y="142856"/>
              <a:ext cx="4144544"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校园人员定位</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硬件产品介绍</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20" name="矩形 19"/>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1" name="矩形 20"/>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22" name="直接连接符 21"/>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23" name="矩形 22"/>
          <p:cNvSpPr/>
          <p:nvPr/>
        </p:nvSpPr>
        <p:spPr>
          <a:xfrm>
            <a:off x="2314860" y="1157190"/>
            <a:ext cx="6885313" cy="556895"/>
          </a:xfrm>
          <a:prstGeom prst="rect">
            <a:avLst/>
          </a:prstGeom>
          <a:noFill/>
        </p:spPr>
        <p:txBody>
          <a:bodyPr wrap="square" lIns="106919" tIns="53459" rIns="106919" bIns="53459">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zh-CN" altLang="en-US" sz="2925" b="1" cap="all" spc="0"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宿舍管理拓展硬件设备（</a:t>
            </a:r>
            <a:r>
              <a:rPr lang="en-US" altLang="zh-CN" sz="2925" b="1" cap="all" spc="0"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2.4G</a:t>
            </a:r>
            <a:r>
              <a:rPr lang="zh-CN" altLang="en-US" sz="2925" b="1" cap="all" spc="0"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产品）</a:t>
            </a:r>
            <a:endParaRPr lang="zh-CN" altLang="en-US" sz="2925" b="1" cap="all" spc="0" dirty="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wipe(left)">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6891" y="1675043"/>
            <a:ext cx="10694454" cy="5535914"/>
          </a:xfrm>
          <a:prstGeom prst="rect">
            <a:avLst/>
          </a:prstGeom>
        </p:spPr>
      </p:pic>
      <p:sp>
        <p:nvSpPr>
          <p:cNvPr id="11" name="Rectangle 4"/>
          <p:cNvSpPr>
            <a:spLocks noChangeArrowheads="1"/>
          </p:cNvSpPr>
          <p:nvPr/>
        </p:nvSpPr>
        <p:spPr bwMode="auto">
          <a:xfrm>
            <a:off x="445065" y="3192498"/>
            <a:ext cx="3705075" cy="2188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 typeface="Wingdings" panose="05000000000000000000" pitchFamily="2" charset="2"/>
              <a:buNone/>
            </a:pPr>
            <a:endParaRPr lang="zh-CN" altLang="zh-CN" sz="1870">
              <a:solidFill>
                <a:srgbClr val="5D4149"/>
              </a:solidFill>
              <a:latin typeface="Verdana" panose="020B0604030504040204" pitchFamily="34" charset="0"/>
              <a:ea typeface="楷体_GB2312" panose="02010609030101010101" pitchFamily="49" charset="-122"/>
            </a:endParaRPr>
          </a:p>
        </p:txBody>
      </p:sp>
      <p:grpSp>
        <p:nvGrpSpPr>
          <p:cNvPr id="16" name="组合 15"/>
          <p:cNvGrpSpPr/>
          <p:nvPr/>
        </p:nvGrpSpPr>
        <p:grpSpPr>
          <a:xfrm>
            <a:off x="1767398" y="2348628"/>
            <a:ext cx="9115648" cy="5713537"/>
            <a:chOff x="1511512" y="1633364"/>
            <a:chExt cx="7795874" cy="4886325"/>
          </a:xfrm>
        </p:grpSpPr>
        <p:pic>
          <p:nvPicPr>
            <p:cNvPr id="12" name="Picture 8" descr="H:\工作文档\市场部工作\策划工作\平面\公司产品照片\无背景产品图片\秀派远距离超薄标签SP-TGS-500（组）.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512" y="3073524"/>
              <a:ext cx="1620325" cy="133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H:\工作文档\市场部工作\策划工作\平面\公司产品照片\公司产品照片\钥匙扣标签.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513" y="1696085"/>
              <a:ext cx="1238969" cy="790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p:cNvPicPr>
              <a:picLocks noChangeAspect="1" noChangeArrowheads="1"/>
            </p:cNvPicPr>
            <p:nvPr/>
          </p:nvPicPr>
          <p:blipFill>
            <a:blip r:embed="rId4"/>
            <a:srcRect/>
            <a:stretch>
              <a:fillRect/>
            </a:stretch>
          </p:blipFill>
          <p:spPr bwMode="auto">
            <a:xfrm rot="2067717">
              <a:off x="2982596" y="2410708"/>
              <a:ext cx="1416964" cy="93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3"/>
            <p:cNvSpPr txBox="1">
              <a:spLocks noChangeArrowheads="1"/>
            </p:cNvSpPr>
            <p:nvPr/>
          </p:nvSpPr>
          <p:spPr>
            <a:xfrm>
              <a:off x="4555998" y="1633364"/>
              <a:ext cx="4751388" cy="488632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60000"/>
                </a:lnSpc>
                <a:buFont typeface="Wingdings" panose="05000000000000000000" pitchFamily="2" charset="2"/>
                <a:buNone/>
              </a:pPr>
              <a:r>
                <a:rPr lang="zh-CN" altLang="en-US" sz="1520" b="1" dirty="0" smtClean="0">
                  <a:latin typeface="微软雅黑" panose="020B0503020204020204" pitchFamily="34" charset="-122"/>
                  <a:ea typeface="微软雅黑" panose="020B0503020204020204" pitchFamily="34" charset="-122"/>
                  <a:cs typeface="Arial Unicode MS" panose="020B0604020202020204" charset="-122"/>
                </a:rPr>
                <a:t>通用电子标签</a:t>
              </a:r>
              <a:endParaRPr lang="zh-CN" altLang="en-US" sz="1520" b="1"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60000"/>
                </a:lnSpc>
              </a:pP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工作模式：主动式，周期发送</a:t>
              </a:r>
              <a:r>
                <a:rPr lang="en-US" altLang="zh-CN" sz="1285" dirty="0" smtClean="0">
                  <a:latin typeface="微软雅黑" panose="020B0503020204020204" pitchFamily="34" charset="-122"/>
                  <a:ea typeface="微软雅黑" panose="020B0503020204020204" pitchFamily="34" charset="-122"/>
                  <a:cs typeface="Arial Unicode MS" panose="020B0604020202020204" charset="-122"/>
                </a:rPr>
                <a:t>ID</a:t>
              </a: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信息</a:t>
              </a:r>
              <a:endParaRPr lang="zh-CN" altLang="en-US" sz="128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60000"/>
                </a:lnSpc>
              </a:pP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工作频段：</a:t>
              </a:r>
              <a:r>
                <a:rPr lang="en-US" altLang="zh-CN" sz="1285" dirty="0" smtClean="0">
                  <a:latin typeface="微软雅黑" panose="020B0503020204020204" pitchFamily="34" charset="-122"/>
                  <a:ea typeface="微软雅黑" panose="020B0503020204020204" pitchFamily="34" charset="-122"/>
                  <a:cs typeface="Arial Unicode MS" panose="020B0604020202020204" charset="-122"/>
                </a:rPr>
                <a:t>2.45G</a:t>
              </a:r>
              <a:endParaRPr lang="en-US" altLang="zh-CN" sz="128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60000"/>
                </a:lnSpc>
              </a:pPr>
              <a:r>
                <a:rPr lang="en-US" altLang="zh-CN" sz="1285" dirty="0" smtClean="0">
                  <a:latin typeface="微软雅黑" panose="020B0503020204020204" pitchFamily="34" charset="-122"/>
                  <a:ea typeface="微软雅黑" panose="020B0503020204020204" pitchFamily="34" charset="-122"/>
                  <a:cs typeface="Arial Unicode MS" panose="020B0604020202020204" charset="-122"/>
                </a:rPr>
                <a:t>ID</a:t>
              </a: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字节长度：</a:t>
              </a:r>
              <a:r>
                <a:rPr lang="en-US" altLang="zh-CN" sz="1285" dirty="0" smtClean="0">
                  <a:latin typeface="微软雅黑" panose="020B0503020204020204" pitchFamily="34" charset="-122"/>
                  <a:ea typeface="微软雅黑" panose="020B0503020204020204" pitchFamily="34" charset="-122"/>
                  <a:cs typeface="Arial Unicode MS" panose="020B0604020202020204" charset="-122"/>
                </a:rPr>
                <a:t>3</a:t>
              </a: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字节</a:t>
              </a:r>
              <a:endParaRPr lang="zh-CN" altLang="en-US" sz="128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60000"/>
                </a:lnSpc>
              </a:pP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低频信号接收功能（根据需要扩展）</a:t>
              </a:r>
              <a:endParaRPr lang="zh-CN" altLang="en-US" sz="128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60000"/>
                </a:lnSpc>
              </a:pP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封装：外壳可拆卸，电池可更换</a:t>
              </a:r>
              <a:endParaRPr lang="zh-CN" altLang="en-US" sz="128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60000"/>
                </a:lnSpc>
              </a:pP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尺寸：</a:t>
              </a:r>
              <a:r>
                <a:rPr lang="en-US" altLang="zh-CN" sz="1285" dirty="0" smtClean="0">
                  <a:latin typeface="微软雅黑" panose="020B0503020204020204" pitchFamily="34" charset="-122"/>
                  <a:ea typeface="微软雅黑" panose="020B0503020204020204" pitchFamily="34" charset="-122"/>
                  <a:cs typeface="Arial Unicode MS" panose="020B0604020202020204" charset="-122"/>
                </a:rPr>
                <a:t>56*36*10 mm</a:t>
              </a:r>
              <a:endParaRPr lang="en-US" altLang="zh-CN" sz="128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60000"/>
                </a:lnSpc>
              </a:pP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可内置</a:t>
              </a:r>
              <a:r>
                <a:rPr lang="en-US" altLang="zh-CN" sz="1285" dirty="0" smtClean="0">
                  <a:latin typeface="微软雅黑" panose="020B0503020204020204" pitchFamily="34" charset="-122"/>
                  <a:ea typeface="微软雅黑" panose="020B0503020204020204" pitchFamily="34" charset="-122"/>
                  <a:cs typeface="Arial Unicode MS" panose="020B0604020202020204" charset="-122"/>
                </a:rPr>
                <a:t>13.56MHz </a:t>
              </a: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芯片用于刷卡消费功能</a:t>
              </a:r>
              <a:endParaRPr lang="en-US" altLang="zh-CN" sz="1285" dirty="0" smtClean="0">
                <a:latin typeface="微软雅黑" panose="020B0503020204020204" pitchFamily="34" charset="-122"/>
                <a:ea typeface="微软雅黑" panose="020B0503020204020204" pitchFamily="34" charset="-122"/>
                <a:cs typeface="Arial Unicode MS" panose="020B0604020202020204" charset="-122"/>
              </a:endParaRPr>
            </a:p>
          </p:txBody>
        </p:sp>
      </p:grpSp>
      <p:grpSp>
        <p:nvGrpSpPr>
          <p:cNvPr id="18" name="组合 17"/>
          <p:cNvGrpSpPr/>
          <p:nvPr/>
        </p:nvGrpSpPr>
        <p:grpSpPr>
          <a:xfrm rot="0">
            <a:off x="250222" y="605813"/>
            <a:ext cx="10080000" cy="417928"/>
            <a:chOff x="214282" y="142856"/>
            <a:chExt cx="7598078" cy="357190"/>
          </a:xfrm>
        </p:grpSpPr>
        <p:sp>
          <p:nvSpPr>
            <p:cNvPr id="21" name="TextBox 20"/>
            <p:cNvSpPr txBox="1"/>
            <p:nvPr/>
          </p:nvSpPr>
          <p:spPr>
            <a:xfrm>
              <a:off x="571472" y="142856"/>
              <a:ext cx="4144544"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校园人员定位</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硬件产品介绍</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22" name="矩形 21"/>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3" name="矩形 22"/>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24" name="直接连接符 23"/>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31" y="1587185"/>
            <a:ext cx="10694454" cy="5535914"/>
          </a:xfrm>
          <a:prstGeom prst="rect">
            <a:avLst/>
          </a:prstGeom>
        </p:spPr>
      </p:pic>
      <p:sp>
        <p:nvSpPr>
          <p:cNvPr id="13" name="Rectangle 3"/>
          <p:cNvSpPr txBox="1">
            <a:spLocks noChangeArrowheads="1"/>
          </p:cNvSpPr>
          <p:nvPr/>
        </p:nvSpPr>
        <p:spPr>
          <a:xfrm>
            <a:off x="1644833" y="1981774"/>
            <a:ext cx="5555756" cy="571353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60000"/>
              </a:lnSpc>
              <a:buFont typeface="Wingdings" panose="05000000000000000000" pitchFamily="2" charset="2"/>
              <a:buNone/>
            </a:pPr>
            <a:r>
              <a:rPr lang="zh-CN" altLang="en-US" sz="1520" b="1" dirty="0" smtClean="0">
                <a:latin typeface="微软雅黑" panose="020B0503020204020204" pitchFamily="34" charset="-122"/>
                <a:ea typeface="微软雅黑" panose="020B0503020204020204" pitchFamily="34" charset="-122"/>
                <a:cs typeface="Arial Unicode MS" panose="020B0604020202020204" charset="-122"/>
              </a:rPr>
              <a:t>阅读器</a:t>
            </a:r>
            <a:endParaRPr lang="en-US" altLang="zh-CN" sz="1520" b="1"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60000"/>
              </a:lnSpc>
            </a:pP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类型：门禁、固定式、吸顶式</a:t>
            </a:r>
            <a:endParaRPr lang="en-US" altLang="zh-CN" sz="128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60000"/>
              </a:lnSpc>
            </a:pP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工作模式：主动式，扫描到电子标签就上传</a:t>
            </a:r>
            <a:r>
              <a:rPr lang="en-US" altLang="zh-CN" sz="1285" dirty="0" smtClean="0">
                <a:latin typeface="微软雅黑" panose="020B0503020204020204" pitchFamily="34" charset="-122"/>
                <a:ea typeface="微软雅黑" panose="020B0503020204020204" pitchFamily="34" charset="-122"/>
                <a:cs typeface="Arial Unicode MS" panose="020B0604020202020204" charset="-122"/>
              </a:rPr>
              <a:t>ID</a:t>
            </a: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数据</a:t>
            </a:r>
            <a:endParaRPr lang="zh-CN" altLang="en-US" sz="128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60000"/>
              </a:lnSpc>
            </a:pP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工作频段：</a:t>
            </a:r>
            <a:r>
              <a:rPr lang="en-US" altLang="zh-CN" sz="1285" dirty="0" smtClean="0">
                <a:latin typeface="微软雅黑" panose="020B0503020204020204" pitchFamily="34" charset="-122"/>
                <a:ea typeface="微软雅黑" panose="020B0503020204020204" pitchFamily="34" charset="-122"/>
                <a:cs typeface="Arial Unicode MS" panose="020B0604020202020204" charset="-122"/>
              </a:rPr>
              <a:t>2.45G</a:t>
            </a:r>
            <a:endParaRPr lang="en-US" altLang="zh-CN" sz="128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60000"/>
              </a:lnSpc>
            </a:pP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通信接口：</a:t>
            </a:r>
            <a:r>
              <a:rPr lang="en-US" altLang="zh-CN" sz="1285" dirty="0" smtClean="0">
                <a:latin typeface="微软雅黑" panose="020B0503020204020204" pitchFamily="34" charset="-122"/>
                <a:ea typeface="微软雅黑" panose="020B0503020204020204" pitchFamily="34" charset="-122"/>
                <a:cs typeface="Arial Unicode MS" panose="020B0604020202020204" charset="-122"/>
              </a:rPr>
              <a:t>RS485</a:t>
            </a: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接口</a:t>
            </a:r>
            <a:endParaRPr lang="zh-CN" altLang="en-US" sz="128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60000"/>
              </a:lnSpc>
            </a:pP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并发处理标签：</a:t>
            </a:r>
            <a:r>
              <a:rPr lang="en-US" altLang="zh-CN" sz="1285" dirty="0" smtClean="0">
                <a:latin typeface="微软雅黑" panose="020B0503020204020204" pitchFamily="34" charset="-122"/>
                <a:ea typeface="微软雅黑" panose="020B0503020204020204" pitchFamily="34" charset="-122"/>
                <a:cs typeface="Arial Unicode MS" panose="020B0604020202020204" charset="-122"/>
              </a:rPr>
              <a:t>200</a:t>
            </a: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张</a:t>
            </a:r>
            <a:endParaRPr lang="zh-CN" altLang="en-US" sz="128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60000"/>
              </a:lnSpc>
            </a:pP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天线：内置式高增益定向天线或外置全向天线</a:t>
            </a:r>
            <a:endParaRPr lang="zh-CN" altLang="en-US" sz="128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60000"/>
              </a:lnSpc>
            </a:pP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扫描距离：数字衰减调节，</a:t>
            </a:r>
            <a:r>
              <a:rPr lang="en-US" altLang="zh-CN" sz="1285" dirty="0" smtClean="0">
                <a:latin typeface="微软雅黑" panose="020B0503020204020204" pitchFamily="34" charset="-122"/>
                <a:ea typeface="微软雅黑" panose="020B0503020204020204" pitchFamily="34" charset="-122"/>
                <a:cs typeface="Arial Unicode MS" panose="020B0604020202020204" charset="-122"/>
              </a:rPr>
              <a:t>2-80</a:t>
            </a: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米可以调节</a:t>
            </a:r>
            <a:endParaRPr lang="zh-CN" altLang="en-US" sz="128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60000"/>
              </a:lnSpc>
            </a:pP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防护等级：</a:t>
            </a:r>
            <a:r>
              <a:rPr lang="en-US" altLang="zh-CN" sz="1285" dirty="0" smtClean="0">
                <a:latin typeface="微软雅黑" panose="020B0503020204020204" pitchFamily="34" charset="-122"/>
                <a:ea typeface="微软雅黑" panose="020B0503020204020204" pitchFamily="34" charset="-122"/>
                <a:cs typeface="Arial Unicode MS" panose="020B0604020202020204" charset="-122"/>
              </a:rPr>
              <a:t>IP65</a:t>
            </a:r>
            <a:endParaRPr lang="en-US" altLang="zh-CN" sz="128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60000"/>
              </a:lnSpc>
            </a:pP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电压：</a:t>
            </a:r>
            <a:r>
              <a:rPr lang="en-US" altLang="zh-CN" sz="1285" dirty="0" smtClean="0">
                <a:latin typeface="微软雅黑" panose="020B0503020204020204" pitchFamily="34" charset="-122"/>
                <a:ea typeface="微软雅黑" panose="020B0503020204020204" pitchFamily="34" charset="-122"/>
                <a:cs typeface="Arial Unicode MS" panose="020B0604020202020204" charset="-122"/>
              </a:rPr>
              <a:t>DC 12V</a:t>
            </a:r>
            <a:endParaRPr lang="en-US" altLang="zh-CN" sz="128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60000"/>
              </a:lnSpc>
            </a:pPr>
            <a:r>
              <a:rPr lang="zh-CN" altLang="en-US" sz="1285" dirty="0" smtClean="0">
                <a:latin typeface="微软雅黑" panose="020B0503020204020204" pitchFamily="34" charset="-122"/>
                <a:ea typeface="微软雅黑" panose="020B0503020204020204" pitchFamily="34" charset="-122"/>
                <a:cs typeface="Arial Unicode MS" panose="020B0604020202020204" charset="-122"/>
              </a:rPr>
              <a:t>功率：</a:t>
            </a:r>
            <a:r>
              <a:rPr lang="en-US" altLang="zh-CN" sz="1285" dirty="0" smtClean="0">
                <a:latin typeface="微软雅黑" panose="020B0503020204020204" pitchFamily="34" charset="-122"/>
                <a:ea typeface="微软雅黑" panose="020B0503020204020204" pitchFamily="34" charset="-122"/>
                <a:cs typeface="Arial Unicode MS" panose="020B0604020202020204" charset="-122"/>
              </a:rPr>
              <a:t>1W</a:t>
            </a:r>
            <a:endParaRPr lang="en-US" altLang="zh-CN" sz="128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60000"/>
              </a:lnSpc>
            </a:pPr>
            <a:endParaRPr lang="en-US" altLang="zh-CN" sz="1285" dirty="0" smtClean="0">
              <a:latin typeface="微软雅黑" panose="020B0503020204020204" pitchFamily="34" charset="-122"/>
              <a:ea typeface="微软雅黑" panose="020B0503020204020204" pitchFamily="34" charset="-122"/>
              <a:cs typeface="Arial Unicode MS" panose="020B0604020202020204" charset="-122"/>
            </a:endParaRPr>
          </a:p>
        </p:txBody>
      </p:sp>
      <p:sp>
        <p:nvSpPr>
          <p:cNvPr id="14" name="Rectangle 4"/>
          <p:cNvSpPr>
            <a:spLocks noChangeArrowheads="1"/>
          </p:cNvSpPr>
          <p:nvPr/>
        </p:nvSpPr>
        <p:spPr bwMode="auto">
          <a:xfrm>
            <a:off x="835317" y="3260883"/>
            <a:ext cx="3705075" cy="2188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 typeface="Wingdings" panose="05000000000000000000" pitchFamily="2" charset="2"/>
              <a:buNone/>
            </a:pPr>
            <a:endParaRPr lang="zh-CN" altLang="zh-CN" sz="1870">
              <a:solidFill>
                <a:srgbClr val="5D4149"/>
              </a:solidFill>
              <a:latin typeface="Verdana" panose="020B0604030504040204" pitchFamily="34" charset="0"/>
              <a:ea typeface="楷体_GB2312" panose="02010609030101010101" pitchFamily="49" charset="-122"/>
            </a:endParaRPr>
          </a:p>
        </p:txBody>
      </p:sp>
      <p:grpSp>
        <p:nvGrpSpPr>
          <p:cNvPr id="15" name="组合 7"/>
          <p:cNvGrpSpPr/>
          <p:nvPr/>
        </p:nvGrpSpPr>
        <p:grpSpPr bwMode="auto">
          <a:xfrm>
            <a:off x="5615916" y="3968649"/>
            <a:ext cx="1767150" cy="1732091"/>
            <a:chOff x="3474673" y="1072760"/>
            <a:chExt cx="1512168" cy="1480973"/>
          </a:xfrm>
        </p:grpSpPr>
        <p:sp>
          <p:nvSpPr>
            <p:cNvPr id="16" name="TextBox 8"/>
            <p:cNvSpPr txBox="1">
              <a:spLocks noChangeArrowheads="1"/>
            </p:cNvSpPr>
            <p:nvPr/>
          </p:nvSpPr>
          <p:spPr bwMode="auto">
            <a:xfrm>
              <a:off x="3474673" y="1072760"/>
              <a:ext cx="1512168" cy="24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85" dirty="0">
                  <a:latin typeface="微软雅黑" panose="020B0503020204020204" pitchFamily="34" charset="-122"/>
                  <a:ea typeface="微软雅黑" panose="020B0503020204020204" pitchFamily="34" charset="-122"/>
                </a:rPr>
                <a:t>吸顶阅读器</a:t>
              </a:r>
              <a:endParaRPr lang="zh-CN" altLang="en-US" sz="1285" dirty="0">
                <a:latin typeface="微软雅黑" panose="020B0503020204020204" pitchFamily="34" charset="-122"/>
                <a:ea typeface="微软雅黑" panose="020B0503020204020204" pitchFamily="34" charset="-122"/>
              </a:endParaRPr>
            </a:p>
          </p:txBody>
        </p:sp>
        <p:pic>
          <p:nvPicPr>
            <p:cNvPr id="17" name="Picture 7"/>
            <p:cNvPicPr>
              <a:picLocks noChangeAspect="1" noChangeArrowheads="1"/>
            </p:cNvPicPr>
            <p:nvPr/>
          </p:nvPicPr>
          <p:blipFill>
            <a:blip r:embed="rId2"/>
            <a:srcRect/>
            <a:stretch>
              <a:fillRect/>
            </a:stretch>
          </p:blipFill>
          <p:spPr bwMode="auto">
            <a:xfrm>
              <a:off x="3628748" y="1377670"/>
              <a:ext cx="1204016" cy="11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组合 1"/>
          <p:cNvGrpSpPr/>
          <p:nvPr/>
        </p:nvGrpSpPr>
        <p:grpSpPr bwMode="auto">
          <a:xfrm>
            <a:off x="7473416" y="4121598"/>
            <a:ext cx="1717115" cy="1592901"/>
            <a:chOff x="5580112" y="1516142"/>
            <a:chExt cx="2450139" cy="2201287"/>
          </a:xfrm>
        </p:grpSpPr>
        <p:pic>
          <p:nvPicPr>
            <p:cNvPr id="19" name="Picture 6" descr="秀派远距离阅读器SP-RFS-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1700808"/>
              <a:ext cx="2450139" cy="201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0"/>
            <p:cNvSpPr txBox="1">
              <a:spLocks noChangeArrowheads="1"/>
            </p:cNvSpPr>
            <p:nvPr/>
          </p:nvSpPr>
          <p:spPr bwMode="auto">
            <a:xfrm>
              <a:off x="5943857" y="1516142"/>
              <a:ext cx="1812513" cy="40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85" dirty="0">
                  <a:latin typeface="微软雅黑" panose="020B0503020204020204" pitchFamily="34" charset="-122"/>
                  <a:ea typeface="微软雅黑" panose="020B0503020204020204" pitchFamily="34" charset="-122"/>
                </a:rPr>
                <a:t>固定式阅读器</a:t>
              </a:r>
              <a:endParaRPr lang="zh-CN" altLang="en-US" sz="1285" dirty="0">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6945046" y="2365845"/>
            <a:ext cx="1386929" cy="1544207"/>
            <a:chOff x="5939534" y="1648088"/>
            <a:chExt cx="1186128" cy="1320635"/>
          </a:xfrm>
        </p:grpSpPr>
        <p:sp>
          <p:nvSpPr>
            <p:cNvPr id="22" name="TextBox 13"/>
            <p:cNvSpPr txBox="1">
              <a:spLocks noChangeArrowheads="1"/>
            </p:cNvSpPr>
            <p:nvPr/>
          </p:nvSpPr>
          <p:spPr bwMode="auto">
            <a:xfrm>
              <a:off x="6818726" y="1839045"/>
              <a:ext cx="306936" cy="92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85" dirty="0">
                  <a:latin typeface="微软雅黑" panose="020B0503020204020204" pitchFamily="34" charset="-122"/>
                  <a:ea typeface="微软雅黑" panose="020B0503020204020204" pitchFamily="34" charset="-122"/>
                </a:rPr>
                <a:t>门禁阅读器</a:t>
              </a:r>
              <a:endParaRPr lang="zh-CN" altLang="en-US" sz="1285" dirty="0">
                <a:latin typeface="微软雅黑" panose="020B0503020204020204" pitchFamily="34" charset="-122"/>
                <a:ea typeface="微软雅黑" panose="020B0503020204020204" pitchFamily="34" charset="-122"/>
              </a:endParaRPr>
            </a:p>
          </p:txBody>
        </p:sp>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9534" y="1648088"/>
              <a:ext cx="749206" cy="1320635"/>
            </a:xfrm>
            <a:prstGeom prst="rect">
              <a:avLst/>
            </a:prstGeom>
          </p:spPr>
        </p:pic>
      </p:grpSp>
      <p:grpSp>
        <p:nvGrpSpPr>
          <p:cNvPr id="34" name="组合 33"/>
          <p:cNvGrpSpPr/>
          <p:nvPr/>
        </p:nvGrpSpPr>
        <p:grpSpPr>
          <a:xfrm rot="0">
            <a:off x="250222" y="605813"/>
            <a:ext cx="10080000" cy="417928"/>
            <a:chOff x="214282" y="142856"/>
            <a:chExt cx="7598078" cy="357190"/>
          </a:xfrm>
        </p:grpSpPr>
        <p:sp>
          <p:nvSpPr>
            <p:cNvPr id="37" name="TextBox 36"/>
            <p:cNvSpPr txBox="1"/>
            <p:nvPr/>
          </p:nvSpPr>
          <p:spPr>
            <a:xfrm>
              <a:off x="571472" y="142856"/>
              <a:ext cx="4144544"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校园人员定位</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硬件产品介绍</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38" name="矩形 37"/>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9" name="矩形 38"/>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40" name="直接连接符 39"/>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318" y="1557986"/>
            <a:ext cx="10694454" cy="5535914"/>
          </a:xfrm>
          <a:prstGeom prst="rect">
            <a:avLst/>
          </a:prstGeom>
        </p:spPr>
      </p:pic>
      <p:sp>
        <p:nvSpPr>
          <p:cNvPr id="8" name="Rectangle 3"/>
          <p:cNvSpPr txBox="1">
            <a:spLocks noChangeArrowheads="1"/>
          </p:cNvSpPr>
          <p:nvPr/>
        </p:nvSpPr>
        <p:spPr>
          <a:xfrm>
            <a:off x="1513066" y="1927637"/>
            <a:ext cx="6060656" cy="571353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buFont typeface="Wingdings" panose="05000000000000000000" pitchFamily="2" charset="2"/>
              <a:buNone/>
            </a:pPr>
            <a:r>
              <a:rPr lang="zh-CN" altLang="en-US" sz="1405" b="1" dirty="0" smtClean="0">
                <a:latin typeface="微软雅黑" panose="020B0503020204020204" pitchFamily="34" charset="-122"/>
                <a:ea typeface="微软雅黑" panose="020B0503020204020204" pitchFamily="34" charset="-122"/>
                <a:cs typeface="Arial Unicode MS" panose="020B0604020202020204" charset="-122"/>
              </a:rPr>
              <a:t>地标器（定位器）</a:t>
            </a:r>
            <a:endParaRPr lang="zh-CN" altLang="en-US" sz="1405" b="1"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50000"/>
              </a:lnSpc>
            </a:pPr>
            <a:r>
              <a:rPr lang="zh-CN" altLang="en-US" sz="1405" dirty="0" smtClean="0">
                <a:latin typeface="微软雅黑" panose="020B0503020204020204" pitchFamily="34" charset="-122"/>
                <a:ea typeface="微软雅黑" panose="020B0503020204020204" pitchFamily="34" charset="-122"/>
                <a:cs typeface="Arial Unicode MS" panose="020B0604020202020204" charset="-122"/>
              </a:rPr>
              <a:t>类型：</a:t>
            </a:r>
            <a:r>
              <a:rPr lang="en-US" altLang="zh-CN" sz="1405" dirty="0" smtClean="0">
                <a:latin typeface="微软雅黑" panose="020B0503020204020204" pitchFamily="34" charset="-122"/>
                <a:ea typeface="微软雅黑" panose="020B0503020204020204" pitchFamily="34" charset="-122"/>
                <a:cs typeface="Arial Unicode MS" panose="020B0604020202020204" charset="-122"/>
              </a:rPr>
              <a:t>86</a:t>
            </a:r>
            <a:r>
              <a:rPr lang="zh-CN" altLang="en-US" sz="1405" dirty="0" smtClean="0">
                <a:latin typeface="微软雅黑" panose="020B0503020204020204" pitchFamily="34" charset="-122"/>
                <a:ea typeface="微软雅黑" panose="020B0503020204020204" pitchFamily="34" charset="-122"/>
                <a:cs typeface="Arial Unicode MS" panose="020B0604020202020204" charset="-122"/>
              </a:rPr>
              <a:t>盒型、三角型、方型，可选</a:t>
            </a:r>
            <a:endParaRPr lang="en-US" altLang="zh-CN" sz="140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50000"/>
              </a:lnSpc>
            </a:pPr>
            <a:r>
              <a:rPr lang="zh-CN" altLang="en-US" sz="1405" dirty="0" smtClean="0">
                <a:latin typeface="微软雅黑" panose="020B0503020204020204" pitchFamily="34" charset="-122"/>
                <a:ea typeface="微软雅黑" panose="020B0503020204020204" pitchFamily="34" charset="-122"/>
                <a:cs typeface="Arial Unicode MS" panose="020B0604020202020204" charset="-122"/>
              </a:rPr>
              <a:t>工作模式：主动式，周期发射低频信号</a:t>
            </a:r>
            <a:endParaRPr lang="zh-CN" altLang="en-US" sz="140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50000"/>
              </a:lnSpc>
            </a:pPr>
            <a:r>
              <a:rPr lang="en-US" altLang="zh-CN" sz="1405" dirty="0" smtClean="0">
                <a:latin typeface="微软雅黑" panose="020B0503020204020204" pitchFamily="34" charset="-122"/>
                <a:ea typeface="微软雅黑" panose="020B0503020204020204" pitchFamily="34" charset="-122"/>
                <a:cs typeface="Arial Unicode MS" panose="020B0604020202020204" charset="-122"/>
              </a:rPr>
              <a:t>ID</a:t>
            </a:r>
            <a:r>
              <a:rPr lang="zh-CN" altLang="en-US" sz="1405" dirty="0" smtClean="0">
                <a:latin typeface="微软雅黑" panose="020B0503020204020204" pitchFamily="34" charset="-122"/>
                <a:ea typeface="微软雅黑" panose="020B0503020204020204" pitchFamily="34" charset="-122"/>
                <a:cs typeface="Arial Unicode MS" panose="020B0604020202020204" charset="-122"/>
              </a:rPr>
              <a:t>字节长度：</a:t>
            </a:r>
            <a:r>
              <a:rPr lang="en-US" altLang="zh-CN" sz="1405" dirty="0" smtClean="0">
                <a:latin typeface="微软雅黑" panose="020B0503020204020204" pitchFamily="34" charset="-122"/>
                <a:ea typeface="微软雅黑" panose="020B0503020204020204" pitchFamily="34" charset="-122"/>
                <a:cs typeface="Arial Unicode MS" panose="020B0604020202020204" charset="-122"/>
              </a:rPr>
              <a:t>1</a:t>
            </a:r>
            <a:r>
              <a:rPr lang="zh-CN" altLang="en-US" sz="1405" dirty="0" smtClean="0">
                <a:latin typeface="微软雅黑" panose="020B0503020204020204" pitchFamily="34" charset="-122"/>
                <a:ea typeface="微软雅黑" panose="020B0503020204020204" pitchFamily="34" charset="-122"/>
                <a:cs typeface="Arial Unicode MS" panose="020B0604020202020204" charset="-122"/>
              </a:rPr>
              <a:t>个字节</a:t>
            </a:r>
            <a:endParaRPr lang="zh-CN" altLang="en-US" sz="140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50000"/>
              </a:lnSpc>
            </a:pPr>
            <a:r>
              <a:rPr lang="zh-CN" altLang="en-US" sz="1405" dirty="0" smtClean="0">
                <a:latin typeface="微软雅黑" panose="020B0503020204020204" pitchFamily="34" charset="-122"/>
                <a:ea typeface="微软雅黑" panose="020B0503020204020204" pitchFamily="34" charset="-122"/>
                <a:cs typeface="Arial Unicode MS" panose="020B0604020202020204" charset="-122"/>
              </a:rPr>
              <a:t>通信接口：无</a:t>
            </a:r>
            <a:endParaRPr lang="zh-CN" altLang="en-US" sz="140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50000"/>
              </a:lnSpc>
            </a:pPr>
            <a:r>
              <a:rPr lang="zh-CN" altLang="en-US" sz="1405" dirty="0" smtClean="0">
                <a:latin typeface="微软雅黑" panose="020B0503020204020204" pitchFamily="34" charset="-122"/>
                <a:ea typeface="微软雅黑" panose="020B0503020204020204" pitchFamily="34" charset="-122"/>
                <a:cs typeface="Arial Unicode MS" panose="020B0604020202020204" charset="-122"/>
              </a:rPr>
              <a:t>天线：单轴发射天线</a:t>
            </a:r>
            <a:endParaRPr lang="zh-CN" altLang="en-US" sz="140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50000"/>
              </a:lnSpc>
            </a:pPr>
            <a:r>
              <a:rPr lang="zh-CN" altLang="en-US" sz="1405" dirty="0" smtClean="0">
                <a:latin typeface="微软雅黑" panose="020B0503020204020204" pitchFamily="34" charset="-122"/>
                <a:ea typeface="微软雅黑" panose="020B0503020204020204" pitchFamily="34" charset="-122"/>
                <a:cs typeface="Arial Unicode MS" panose="020B0604020202020204" charset="-122"/>
              </a:rPr>
              <a:t>触发距离：直径</a:t>
            </a:r>
            <a:r>
              <a:rPr lang="en-US" altLang="zh-CN" sz="1405" dirty="0" smtClean="0">
                <a:latin typeface="微软雅黑" panose="020B0503020204020204" pitchFamily="34" charset="-122"/>
                <a:ea typeface="微软雅黑" panose="020B0503020204020204" pitchFamily="34" charset="-122"/>
                <a:cs typeface="Arial Unicode MS" panose="020B0604020202020204" charset="-122"/>
              </a:rPr>
              <a:t>3</a:t>
            </a:r>
            <a:r>
              <a:rPr lang="zh-CN" altLang="en-US" sz="1405" dirty="0" smtClean="0">
                <a:latin typeface="微软雅黑" panose="020B0503020204020204" pitchFamily="34" charset="-122"/>
                <a:ea typeface="微软雅黑" panose="020B0503020204020204" pitchFamily="34" charset="-122"/>
                <a:cs typeface="Arial Unicode MS" panose="020B0604020202020204" charset="-122"/>
              </a:rPr>
              <a:t>米（具体距离可以根据需求调节）</a:t>
            </a:r>
            <a:endParaRPr lang="zh-CN" altLang="en-US" sz="140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50000"/>
              </a:lnSpc>
            </a:pPr>
            <a:r>
              <a:rPr lang="zh-CN" altLang="en-US" sz="1405" dirty="0" smtClean="0">
                <a:latin typeface="微软雅黑" panose="020B0503020204020204" pitchFamily="34" charset="-122"/>
                <a:ea typeface="微软雅黑" panose="020B0503020204020204" pitchFamily="34" charset="-122"/>
                <a:cs typeface="Arial Unicode MS" panose="020B0604020202020204" charset="-122"/>
              </a:rPr>
              <a:t>防护等级：</a:t>
            </a:r>
            <a:r>
              <a:rPr lang="en-US" altLang="zh-CN" sz="1405" dirty="0" smtClean="0">
                <a:latin typeface="微软雅黑" panose="020B0503020204020204" pitchFamily="34" charset="-122"/>
                <a:ea typeface="微软雅黑" panose="020B0503020204020204" pitchFamily="34" charset="-122"/>
                <a:cs typeface="Arial Unicode MS" panose="020B0604020202020204" charset="-122"/>
              </a:rPr>
              <a:t>IP65</a:t>
            </a:r>
            <a:endParaRPr lang="en-US" altLang="zh-CN" sz="140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50000"/>
              </a:lnSpc>
            </a:pPr>
            <a:r>
              <a:rPr lang="zh-CN" altLang="en-US" sz="1405" dirty="0" smtClean="0">
                <a:latin typeface="微软雅黑" panose="020B0503020204020204" pitchFamily="34" charset="-122"/>
                <a:ea typeface="微软雅黑" panose="020B0503020204020204" pitchFamily="34" charset="-122"/>
                <a:cs typeface="Arial Unicode MS" panose="020B0604020202020204" charset="-122"/>
              </a:rPr>
              <a:t>安装方式：地埋，还有壁挂和小型化机型，图片仅供参考</a:t>
            </a:r>
            <a:endParaRPr lang="zh-CN" altLang="en-US" sz="140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50000"/>
              </a:lnSpc>
            </a:pPr>
            <a:r>
              <a:rPr lang="zh-CN" altLang="en-US" sz="1405" dirty="0" smtClean="0">
                <a:latin typeface="微软雅黑" panose="020B0503020204020204" pitchFamily="34" charset="-122"/>
                <a:ea typeface="微软雅黑" panose="020B0503020204020204" pitchFamily="34" charset="-122"/>
                <a:cs typeface="Arial Unicode MS" panose="020B0604020202020204" charset="-122"/>
              </a:rPr>
              <a:t>电压：</a:t>
            </a:r>
            <a:r>
              <a:rPr lang="en-US" altLang="zh-CN" sz="1405" dirty="0" smtClean="0">
                <a:latin typeface="微软雅黑" panose="020B0503020204020204" pitchFamily="34" charset="-122"/>
                <a:ea typeface="微软雅黑" panose="020B0503020204020204" pitchFamily="34" charset="-122"/>
                <a:cs typeface="Arial Unicode MS" panose="020B0604020202020204" charset="-122"/>
              </a:rPr>
              <a:t>DC 18V</a:t>
            </a:r>
            <a:endParaRPr lang="en-US" altLang="zh-CN" sz="1405" dirty="0" smtClean="0">
              <a:latin typeface="微软雅黑" panose="020B0503020204020204" pitchFamily="34" charset="-122"/>
              <a:ea typeface="微软雅黑" panose="020B0503020204020204" pitchFamily="34" charset="-122"/>
              <a:cs typeface="Arial Unicode MS" panose="020B0604020202020204" charset="-122"/>
            </a:endParaRPr>
          </a:p>
          <a:p>
            <a:pPr>
              <a:lnSpc>
                <a:spcPct val="150000"/>
              </a:lnSpc>
            </a:pPr>
            <a:r>
              <a:rPr lang="zh-CN" altLang="en-US" sz="1405" dirty="0" smtClean="0">
                <a:latin typeface="微软雅黑" panose="020B0503020204020204" pitchFamily="34" charset="-122"/>
                <a:ea typeface="微软雅黑" panose="020B0503020204020204" pitchFamily="34" charset="-122"/>
                <a:cs typeface="Arial Unicode MS" panose="020B0604020202020204" charset="-122"/>
              </a:rPr>
              <a:t>尺寸规格：</a:t>
            </a:r>
            <a:r>
              <a:rPr lang="en-US" altLang="zh-CN" sz="1405" dirty="0" smtClean="0">
                <a:latin typeface="微软雅黑" panose="020B0503020204020204" pitchFamily="34" charset="-122"/>
                <a:ea typeface="微软雅黑" panose="020B0503020204020204" pitchFamily="34" charset="-122"/>
                <a:cs typeface="Arial Unicode MS" panose="020B0604020202020204" charset="-122"/>
              </a:rPr>
              <a:t>104*104*22mm</a:t>
            </a:r>
            <a:endParaRPr lang="en-US" altLang="zh-CN" sz="1405" dirty="0" smtClean="0">
              <a:latin typeface="微软雅黑" panose="020B0503020204020204" pitchFamily="34" charset="-122"/>
              <a:ea typeface="微软雅黑" panose="020B0503020204020204" pitchFamily="34" charset="-122"/>
              <a:cs typeface="Arial Unicode MS" panose="020B0604020202020204" charset="-122"/>
            </a:endParaRPr>
          </a:p>
        </p:txBody>
      </p:sp>
      <p:sp>
        <p:nvSpPr>
          <p:cNvPr id="9" name="Rectangle 4"/>
          <p:cNvSpPr>
            <a:spLocks noChangeArrowheads="1"/>
          </p:cNvSpPr>
          <p:nvPr/>
        </p:nvSpPr>
        <p:spPr bwMode="auto">
          <a:xfrm>
            <a:off x="681865" y="2983368"/>
            <a:ext cx="3705075" cy="2188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 typeface="Wingdings" panose="05000000000000000000" pitchFamily="2" charset="2"/>
              <a:buNone/>
            </a:pPr>
            <a:endParaRPr lang="zh-CN" altLang="zh-CN" sz="1870">
              <a:solidFill>
                <a:srgbClr val="5D4149"/>
              </a:solidFill>
              <a:latin typeface="Verdana" panose="020B0604030504040204" pitchFamily="34" charset="0"/>
              <a:ea typeface="楷体_GB2312" panose="02010609030101010101" pitchFamily="49" charset="-122"/>
            </a:endParaRPr>
          </a:p>
        </p:txBody>
      </p:sp>
      <p:pic>
        <p:nvPicPr>
          <p:cNvPr id="11" name="Picture 2" descr="H:\工作文档\市场部工作\策划工作\平面\公司产品照片\公司产品照片\IMG_0606.png"/>
          <p:cNvPicPr>
            <a:picLocks noChangeAspect="1" noChangeArrowheads="1"/>
          </p:cNvPicPr>
          <p:nvPr/>
        </p:nvPicPr>
        <p:blipFill>
          <a:blip r:embed="rId2"/>
          <a:srcRect/>
          <a:stretch>
            <a:fillRect/>
          </a:stretch>
        </p:blipFill>
        <p:spPr bwMode="auto">
          <a:xfrm>
            <a:off x="7619355" y="2774049"/>
            <a:ext cx="1140892" cy="9311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3785" y="2352548"/>
            <a:ext cx="1178777" cy="843004"/>
          </a:xfrm>
          <a:prstGeom prst="rect">
            <a:avLst/>
          </a:prstGeom>
          <a:ln>
            <a:noFill/>
          </a:ln>
          <a:effectLst>
            <a:outerShdw blurRad="292100" dist="139700" dir="2700000" algn="tl" rotWithShape="0">
              <a:srgbClr val="333333">
                <a:alpha val="65000"/>
              </a:srgbClr>
            </a:outerShdw>
          </a:effectLst>
        </p:spPr>
      </p:pic>
      <p:pic>
        <p:nvPicPr>
          <p:cNvPr id="22" name="图片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0578" y="3840224"/>
            <a:ext cx="1075329" cy="945680"/>
          </a:xfrm>
          <a:prstGeom prst="rect">
            <a:avLst/>
          </a:prstGeom>
          <a:ln>
            <a:noFill/>
          </a:ln>
          <a:effectLst>
            <a:outerShdw blurRad="292100" dist="139700" dir="2700000" algn="tl" rotWithShape="0">
              <a:srgbClr val="333333">
                <a:alpha val="65000"/>
              </a:srgbClr>
            </a:outerShdw>
          </a:effectLst>
        </p:spPr>
      </p:pic>
      <p:grpSp>
        <p:nvGrpSpPr>
          <p:cNvPr id="32" name="组合 31"/>
          <p:cNvGrpSpPr/>
          <p:nvPr/>
        </p:nvGrpSpPr>
        <p:grpSpPr>
          <a:xfrm rot="0">
            <a:off x="250222" y="605813"/>
            <a:ext cx="10080000" cy="417928"/>
            <a:chOff x="214282" y="142856"/>
            <a:chExt cx="7598078" cy="357190"/>
          </a:xfrm>
        </p:grpSpPr>
        <p:sp>
          <p:nvSpPr>
            <p:cNvPr id="35" name="TextBox 34"/>
            <p:cNvSpPr txBox="1"/>
            <p:nvPr/>
          </p:nvSpPr>
          <p:spPr>
            <a:xfrm>
              <a:off x="571472" y="142856"/>
              <a:ext cx="4144544"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校园人员定位</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硬件产品介绍</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36" name="矩形 35"/>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7" name="矩形 36"/>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38" name="直接连接符 37"/>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098" name="Picture 2" descr="D:\Users\Desktop\地标器.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57928" y="4568066"/>
            <a:ext cx="1162910" cy="10450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燕尾形箭头 11"/>
          <p:cNvSpPr/>
          <p:nvPr/>
        </p:nvSpPr>
        <p:spPr>
          <a:xfrm>
            <a:off x="365414" y="3044588"/>
            <a:ext cx="10019601" cy="1826062"/>
          </a:xfrm>
          <a:prstGeom prst="notchedRightArrow">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3" name="任意多边形 12"/>
          <p:cNvSpPr/>
          <p:nvPr/>
        </p:nvSpPr>
        <p:spPr>
          <a:xfrm>
            <a:off x="371210" y="1675042"/>
            <a:ext cx="1225028" cy="1826062"/>
          </a:xfrm>
          <a:custGeom>
            <a:avLst/>
            <a:gdLst>
              <a:gd name="connsiteX0" fmla="*/ 0 w 1047667"/>
              <a:gd name="connsiteY0" fmla="*/ 0 h 1561683"/>
              <a:gd name="connsiteX1" fmla="*/ 1047667 w 1047667"/>
              <a:gd name="connsiteY1" fmla="*/ 0 h 1561683"/>
              <a:gd name="connsiteX2" fmla="*/ 1047667 w 1047667"/>
              <a:gd name="connsiteY2" fmla="*/ 1561683 h 1561683"/>
              <a:gd name="connsiteX3" fmla="*/ 0 w 1047667"/>
              <a:gd name="connsiteY3" fmla="*/ 1561683 h 1561683"/>
              <a:gd name="connsiteX4" fmla="*/ 0 w 1047667"/>
              <a:gd name="connsiteY4" fmla="*/ 0 h 156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667" h="1561683">
                <a:moveTo>
                  <a:pt x="0" y="0"/>
                </a:moveTo>
                <a:lnTo>
                  <a:pt x="1047667" y="0"/>
                </a:lnTo>
                <a:lnTo>
                  <a:pt x="1047667" y="1561683"/>
                </a:lnTo>
                <a:lnTo>
                  <a:pt x="0" y="15616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75" tIns="91475" rIns="91475" bIns="91475" numCol="1" spcCol="1270" anchor="b" anchorCtr="0">
            <a:noAutofit/>
          </a:bodyPr>
          <a:lstStyle/>
          <a:p>
            <a:pPr lvl="0" algn="ctr" defTabSz="488950">
              <a:lnSpc>
                <a:spcPct val="90000"/>
              </a:lnSpc>
              <a:spcBef>
                <a:spcPct val="0"/>
              </a:spcBef>
              <a:spcAft>
                <a:spcPct val="35000"/>
              </a:spcAft>
            </a:pPr>
            <a:r>
              <a:rPr lang="zh-CN" altLang="zh-CN" sz="1285" b="1" kern="1200" dirty="0" smtClean="0">
                <a:solidFill>
                  <a:srgbClr val="FC9E20"/>
                </a:solidFill>
                <a:latin typeface="微软雅黑" panose="020B0503020204020204" pitchFamily="34" charset="-122"/>
                <a:ea typeface="微软雅黑" panose="020B0503020204020204" pitchFamily="34" charset="-122"/>
                <a:cs typeface="微软雅黑" panose="020B0503020204020204" pitchFamily="34" charset="-122"/>
              </a:rPr>
              <a:t>非接触式</a:t>
            </a:r>
            <a:endParaRPr lang="en-US" altLang="zh-CN" sz="1285" b="1" kern="1200" dirty="0" smtClean="0">
              <a:solidFill>
                <a:srgbClr val="FC9E20"/>
              </a:solidFill>
              <a:latin typeface="微软雅黑" panose="020B0503020204020204" pitchFamily="34" charset="-122"/>
              <a:ea typeface="微软雅黑" panose="020B0503020204020204" pitchFamily="34" charset="-122"/>
              <a:cs typeface="微软雅黑" panose="020B0503020204020204" pitchFamily="34" charset="-122"/>
            </a:endParaRPr>
          </a:p>
          <a:p>
            <a:pPr lvl="0" algn="ctr" defTabSz="488950">
              <a:lnSpc>
                <a:spcPct val="90000"/>
              </a:lnSpc>
              <a:spcBef>
                <a:spcPct val="0"/>
              </a:spcBef>
              <a:spcAft>
                <a:spcPct val="35000"/>
              </a:spcAft>
            </a:pPr>
            <a:r>
              <a:rPr lang="en-US" altLang="zh-CN" sz="1285" kern="12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285" kern="1200" dirty="0" smtClean="0">
                <a:latin typeface="微软雅黑" panose="020B0503020204020204" pitchFamily="34" charset="-122"/>
                <a:ea typeface="微软雅黑" panose="020B0503020204020204" pitchFamily="34" charset="-122"/>
                <a:cs typeface="微软雅黑" panose="020B0503020204020204" pitchFamily="34" charset="-122"/>
              </a:rPr>
              <a:t>采用无线通信方式，支持中、远距离信号识别（可调节距离）免刷卡。</a:t>
            </a:r>
            <a:endParaRPr lang="zh-CN" altLang="en-US" sz="1285" kern="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椭圆 13"/>
          <p:cNvSpPr/>
          <p:nvPr/>
        </p:nvSpPr>
        <p:spPr>
          <a:xfrm>
            <a:off x="883488" y="3695803"/>
            <a:ext cx="456515" cy="456515"/>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5" name="任意多边形 14"/>
          <p:cNvSpPr/>
          <p:nvPr/>
        </p:nvSpPr>
        <p:spPr>
          <a:xfrm>
            <a:off x="1663020" y="4414135"/>
            <a:ext cx="1235081" cy="1826062"/>
          </a:xfrm>
          <a:custGeom>
            <a:avLst/>
            <a:gdLst>
              <a:gd name="connsiteX0" fmla="*/ 0 w 1056265"/>
              <a:gd name="connsiteY0" fmla="*/ 0 h 1561683"/>
              <a:gd name="connsiteX1" fmla="*/ 1056265 w 1056265"/>
              <a:gd name="connsiteY1" fmla="*/ 0 h 1561683"/>
              <a:gd name="connsiteX2" fmla="*/ 1056265 w 1056265"/>
              <a:gd name="connsiteY2" fmla="*/ 1561683 h 1561683"/>
              <a:gd name="connsiteX3" fmla="*/ 0 w 1056265"/>
              <a:gd name="connsiteY3" fmla="*/ 1561683 h 1561683"/>
              <a:gd name="connsiteX4" fmla="*/ 0 w 1056265"/>
              <a:gd name="connsiteY4" fmla="*/ 0 h 156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265" h="1561683">
                <a:moveTo>
                  <a:pt x="0" y="0"/>
                </a:moveTo>
                <a:lnTo>
                  <a:pt x="1056265" y="0"/>
                </a:lnTo>
                <a:lnTo>
                  <a:pt x="1056265" y="1561683"/>
                </a:lnTo>
                <a:lnTo>
                  <a:pt x="0" y="15616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75" tIns="91475" rIns="91475" bIns="91475" numCol="1" spcCol="1270" anchor="t" anchorCtr="0">
            <a:noAutofit/>
          </a:bodyPr>
          <a:lstStyle/>
          <a:p>
            <a:pPr lvl="0" algn="ctr" defTabSz="488950">
              <a:lnSpc>
                <a:spcPct val="90000"/>
              </a:lnSpc>
              <a:spcBef>
                <a:spcPct val="0"/>
              </a:spcBef>
              <a:spcAft>
                <a:spcPct val="35000"/>
              </a:spcAft>
            </a:pPr>
            <a:r>
              <a:rPr lang="zh-CN" altLang="zh-CN" sz="1285" b="1" kern="1200" dirty="0" smtClean="0">
                <a:solidFill>
                  <a:srgbClr val="FC9E20"/>
                </a:solidFill>
                <a:latin typeface="微软雅黑" panose="020B0503020204020204" pitchFamily="34" charset="-122"/>
                <a:ea typeface="微软雅黑" panose="020B0503020204020204" pitchFamily="34" charset="-122"/>
                <a:cs typeface="微软雅黑" panose="020B0503020204020204" pitchFamily="34" charset="-122"/>
              </a:rPr>
              <a:t>穿透性</a:t>
            </a:r>
            <a:endParaRPr lang="en-US" altLang="zh-CN" sz="1285" b="1" kern="1200" dirty="0" smtClean="0">
              <a:solidFill>
                <a:srgbClr val="FC9E20"/>
              </a:solidFill>
              <a:latin typeface="微软雅黑" panose="020B0503020204020204" pitchFamily="34" charset="-122"/>
              <a:ea typeface="微软雅黑" panose="020B0503020204020204" pitchFamily="34" charset="-122"/>
              <a:cs typeface="微软雅黑" panose="020B0503020204020204" pitchFamily="34" charset="-122"/>
            </a:endParaRPr>
          </a:p>
          <a:p>
            <a:pPr lvl="0" algn="ctr" defTabSz="488950">
              <a:lnSpc>
                <a:spcPct val="90000"/>
              </a:lnSpc>
              <a:spcBef>
                <a:spcPct val="0"/>
              </a:spcBef>
              <a:spcAft>
                <a:spcPct val="35000"/>
              </a:spcAft>
            </a:pPr>
            <a:r>
              <a:rPr lang="en-US" altLang="zh-CN" sz="1285" kern="12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285" kern="1200" dirty="0" smtClean="0">
                <a:latin typeface="微软雅黑" panose="020B0503020204020204" pitchFamily="34" charset="-122"/>
                <a:ea typeface="微软雅黑" panose="020B0503020204020204" pitchFamily="34" charset="-122"/>
                <a:cs typeface="微软雅黑" panose="020B0503020204020204" pitchFamily="34" charset="-122"/>
              </a:rPr>
              <a:t>信号穿透性强（譬如装在衣服口袋里）也可以正常工作。</a:t>
            </a:r>
            <a:endParaRPr lang="zh-CN" altLang="en-US" sz="1285" kern="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椭圆 15"/>
          <p:cNvSpPr/>
          <p:nvPr/>
        </p:nvSpPr>
        <p:spPr>
          <a:xfrm>
            <a:off x="2052304" y="3729361"/>
            <a:ext cx="456515" cy="456515"/>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1655646"/>
              <a:satOff val="6635"/>
              <a:lumOff val="1438"/>
              <a:alphaOff val="0"/>
            </a:schemeClr>
          </a:fillRef>
          <a:effectRef idx="2">
            <a:schemeClr val="accent5">
              <a:hueOff val="-1655646"/>
              <a:satOff val="6635"/>
              <a:lumOff val="1438"/>
              <a:alphaOff val="0"/>
            </a:schemeClr>
          </a:effectRef>
          <a:fontRef idx="minor">
            <a:schemeClr val="lt1"/>
          </a:fontRef>
        </p:style>
      </p:sp>
      <p:sp>
        <p:nvSpPr>
          <p:cNvPr id="17" name="任意多边形 16"/>
          <p:cNvSpPr/>
          <p:nvPr/>
        </p:nvSpPr>
        <p:spPr>
          <a:xfrm>
            <a:off x="2959856" y="1675042"/>
            <a:ext cx="1235081" cy="1826062"/>
          </a:xfrm>
          <a:custGeom>
            <a:avLst/>
            <a:gdLst>
              <a:gd name="connsiteX0" fmla="*/ 0 w 1056265"/>
              <a:gd name="connsiteY0" fmla="*/ 0 h 1561683"/>
              <a:gd name="connsiteX1" fmla="*/ 1056265 w 1056265"/>
              <a:gd name="connsiteY1" fmla="*/ 0 h 1561683"/>
              <a:gd name="connsiteX2" fmla="*/ 1056265 w 1056265"/>
              <a:gd name="connsiteY2" fmla="*/ 1561683 h 1561683"/>
              <a:gd name="connsiteX3" fmla="*/ 0 w 1056265"/>
              <a:gd name="connsiteY3" fmla="*/ 1561683 h 1561683"/>
              <a:gd name="connsiteX4" fmla="*/ 0 w 1056265"/>
              <a:gd name="connsiteY4" fmla="*/ 0 h 156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265" h="1561683">
                <a:moveTo>
                  <a:pt x="0" y="0"/>
                </a:moveTo>
                <a:lnTo>
                  <a:pt x="1056265" y="0"/>
                </a:lnTo>
                <a:lnTo>
                  <a:pt x="1056265" y="1561683"/>
                </a:lnTo>
                <a:lnTo>
                  <a:pt x="0" y="15616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75" tIns="91475" rIns="91475" bIns="91475" numCol="1" spcCol="1270" anchor="b" anchorCtr="0">
            <a:noAutofit/>
          </a:bodyPr>
          <a:lstStyle/>
          <a:p>
            <a:pPr lvl="0" algn="ctr" defTabSz="488950">
              <a:lnSpc>
                <a:spcPct val="90000"/>
              </a:lnSpc>
              <a:spcBef>
                <a:spcPct val="0"/>
              </a:spcBef>
              <a:spcAft>
                <a:spcPct val="35000"/>
              </a:spcAft>
            </a:pPr>
            <a:r>
              <a:rPr lang="zh-CN" altLang="zh-CN" sz="1285" b="1" kern="1200" dirty="0" smtClean="0">
                <a:solidFill>
                  <a:srgbClr val="FC9E20"/>
                </a:solidFill>
                <a:latin typeface="微软雅黑" panose="020B0503020204020204" pitchFamily="34" charset="-122"/>
                <a:ea typeface="微软雅黑" panose="020B0503020204020204" pitchFamily="34" charset="-122"/>
                <a:cs typeface="微软雅黑" panose="020B0503020204020204" pitchFamily="34" charset="-122"/>
              </a:rPr>
              <a:t>安全性</a:t>
            </a:r>
            <a:endParaRPr lang="en-US" altLang="zh-CN" sz="1285" b="1" kern="1200" dirty="0" smtClean="0">
              <a:solidFill>
                <a:srgbClr val="FC9E20"/>
              </a:solidFill>
              <a:latin typeface="微软雅黑" panose="020B0503020204020204" pitchFamily="34" charset="-122"/>
              <a:ea typeface="微软雅黑" panose="020B0503020204020204" pitchFamily="34" charset="-122"/>
              <a:cs typeface="微软雅黑" panose="020B0503020204020204" pitchFamily="34" charset="-122"/>
            </a:endParaRPr>
          </a:p>
          <a:p>
            <a:pPr lvl="0" algn="ctr" defTabSz="488950">
              <a:lnSpc>
                <a:spcPct val="90000"/>
              </a:lnSpc>
              <a:spcBef>
                <a:spcPct val="0"/>
              </a:spcBef>
              <a:spcAft>
                <a:spcPct val="35000"/>
              </a:spcAft>
            </a:pPr>
            <a:r>
              <a:rPr lang="en-US" altLang="zh-CN" sz="1285" kern="12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285" kern="1200" dirty="0" smtClean="0">
                <a:latin typeface="微软雅黑" panose="020B0503020204020204" pitchFamily="34" charset="-122"/>
                <a:ea typeface="微软雅黑" panose="020B0503020204020204" pitchFamily="34" charset="-122"/>
                <a:cs typeface="微软雅黑" panose="020B0503020204020204" pitchFamily="34" charset="-122"/>
              </a:rPr>
              <a:t>采用高可靠性加密算法，确保数据安全。 </a:t>
            </a:r>
            <a:endParaRPr lang="zh-CN" altLang="en-US" sz="1285" kern="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椭圆 17"/>
          <p:cNvSpPr/>
          <p:nvPr/>
        </p:nvSpPr>
        <p:spPr>
          <a:xfrm>
            <a:off x="3349140" y="3729361"/>
            <a:ext cx="456515" cy="456515"/>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3311292"/>
              <a:satOff val="13270"/>
              <a:lumOff val="2876"/>
              <a:alphaOff val="0"/>
            </a:schemeClr>
          </a:fillRef>
          <a:effectRef idx="2">
            <a:schemeClr val="accent5">
              <a:hueOff val="-3311292"/>
              <a:satOff val="13270"/>
              <a:lumOff val="2876"/>
              <a:alphaOff val="0"/>
            </a:schemeClr>
          </a:effectRef>
          <a:fontRef idx="minor">
            <a:schemeClr val="lt1"/>
          </a:fontRef>
        </p:style>
      </p:sp>
      <p:sp>
        <p:nvSpPr>
          <p:cNvPr id="19" name="任意多边形 18"/>
          <p:cNvSpPr/>
          <p:nvPr/>
        </p:nvSpPr>
        <p:spPr>
          <a:xfrm>
            <a:off x="4256693" y="4414135"/>
            <a:ext cx="1235081" cy="1826062"/>
          </a:xfrm>
          <a:custGeom>
            <a:avLst/>
            <a:gdLst>
              <a:gd name="connsiteX0" fmla="*/ 0 w 1056265"/>
              <a:gd name="connsiteY0" fmla="*/ 0 h 1561683"/>
              <a:gd name="connsiteX1" fmla="*/ 1056265 w 1056265"/>
              <a:gd name="connsiteY1" fmla="*/ 0 h 1561683"/>
              <a:gd name="connsiteX2" fmla="*/ 1056265 w 1056265"/>
              <a:gd name="connsiteY2" fmla="*/ 1561683 h 1561683"/>
              <a:gd name="connsiteX3" fmla="*/ 0 w 1056265"/>
              <a:gd name="connsiteY3" fmla="*/ 1561683 h 1561683"/>
              <a:gd name="connsiteX4" fmla="*/ 0 w 1056265"/>
              <a:gd name="connsiteY4" fmla="*/ 0 h 156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265" h="1561683">
                <a:moveTo>
                  <a:pt x="0" y="0"/>
                </a:moveTo>
                <a:lnTo>
                  <a:pt x="1056265" y="0"/>
                </a:lnTo>
                <a:lnTo>
                  <a:pt x="1056265" y="1561683"/>
                </a:lnTo>
                <a:lnTo>
                  <a:pt x="0" y="15616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75" tIns="91475" rIns="91475" bIns="91475" numCol="1" spcCol="1270" anchor="t" anchorCtr="0">
            <a:noAutofit/>
          </a:bodyPr>
          <a:lstStyle/>
          <a:p>
            <a:pPr lvl="0" algn="ctr" defTabSz="488950">
              <a:lnSpc>
                <a:spcPct val="90000"/>
              </a:lnSpc>
              <a:spcBef>
                <a:spcPct val="0"/>
              </a:spcBef>
              <a:spcAft>
                <a:spcPct val="35000"/>
              </a:spcAft>
            </a:pPr>
            <a:r>
              <a:rPr lang="zh-CN" altLang="zh-CN" sz="1285" b="1" kern="1200" dirty="0" smtClean="0">
                <a:solidFill>
                  <a:srgbClr val="FC9E20"/>
                </a:solidFill>
                <a:latin typeface="微软雅黑" panose="020B0503020204020204" pitchFamily="34" charset="-122"/>
                <a:ea typeface="微软雅黑" panose="020B0503020204020204" pitchFamily="34" charset="-122"/>
                <a:cs typeface="微软雅黑" panose="020B0503020204020204" pitchFamily="34" charset="-122"/>
              </a:rPr>
              <a:t>高速识别</a:t>
            </a:r>
            <a:endParaRPr lang="en-US" altLang="zh-CN" sz="1285" b="1" kern="1200" dirty="0" smtClean="0">
              <a:solidFill>
                <a:srgbClr val="FC9E20"/>
              </a:solidFill>
              <a:latin typeface="微软雅黑" panose="020B0503020204020204" pitchFamily="34" charset="-122"/>
              <a:ea typeface="微软雅黑" panose="020B0503020204020204" pitchFamily="34" charset="-122"/>
              <a:cs typeface="微软雅黑" panose="020B0503020204020204" pitchFamily="34" charset="-122"/>
            </a:endParaRPr>
          </a:p>
          <a:p>
            <a:pPr lvl="0" algn="ctr" defTabSz="488950">
              <a:lnSpc>
                <a:spcPct val="90000"/>
              </a:lnSpc>
              <a:spcBef>
                <a:spcPct val="0"/>
              </a:spcBef>
              <a:spcAft>
                <a:spcPct val="35000"/>
              </a:spcAft>
            </a:pPr>
            <a:r>
              <a:rPr lang="en-US" altLang="zh-CN" sz="1285" kern="12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285" kern="1200" dirty="0" smtClean="0">
                <a:latin typeface="微软雅黑" panose="020B0503020204020204" pitchFamily="34" charset="-122"/>
                <a:ea typeface="微软雅黑" panose="020B0503020204020204" pitchFamily="34" charset="-122"/>
                <a:cs typeface="微软雅黑" panose="020B0503020204020204" pitchFamily="34" charset="-122"/>
              </a:rPr>
              <a:t>毫秒级识别速度及并发读取设计（可同时识别</a:t>
            </a:r>
            <a:r>
              <a:rPr lang="en-US" altLang="zh-CN" sz="1285" kern="1200" dirty="0" smtClean="0">
                <a:latin typeface="微软雅黑" panose="020B0503020204020204" pitchFamily="34" charset="-122"/>
                <a:ea typeface="微软雅黑" panose="020B0503020204020204" pitchFamily="34" charset="-122"/>
                <a:cs typeface="微软雅黑" panose="020B0503020204020204" pitchFamily="34" charset="-122"/>
              </a:rPr>
              <a:t>200</a:t>
            </a:r>
            <a:r>
              <a:rPr lang="zh-CN" altLang="zh-CN" sz="1285" kern="1200" dirty="0" smtClean="0">
                <a:latin typeface="微软雅黑" panose="020B0503020204020204" pitchFamily="34" charset="-122"/>
                <a:ea typeface="微软雅黑" panose="020B0503020204020204" pitchFamily="34" charset="-122"/>
                <a:cs typeface="微软雅黑" panose="020B0503020204020204" pitchFamily="34" charset="-122"/>
              </a:rPr>
              <a:t>个），确保高效稳定运行。</a:t>
            </a:r>
            <a:endParaRPr lang="zh-CN" altLang="en-US" sz="1285" kern="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椭圆 19"/>
          <p:cNvSpPr/>
          <p:nvPr/>
        </p:nvSpPr>
        <p:spPr>
          <a:xfrm>
            <a:off x="4645977" y="3729361"/>
            <a:ext cx="456515" cy="456515"/>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4966938"/>
              <a:satOff val="19906"/>
              <a:lumOff val="4314"/>
              <a:alphaOff val="0"/>
            </a:schemeClr>
          </a:fillRef>
          <a:effectRef idx="2">
            <a:schemeClr val="accent5">
              <a:hueOff val="-4966938"/>
              <a:satOff val="19906"/>
              <a:lumOff val="4314"/>
              <a:alphaOff val="0"/>
            </a:schemeClr>
          </a:effectRef>
          <a:fontRef idx="minor">
            <a:schemeClr val="lt1"/>
          </a:fontRef>
        </p:style>
      </p:sp>
      <p:sp>
        <p:nvSpPr>
          <p:cNvPr id="21" name="任意多边形 20"/>
          <p:cNvSpPr/>
          <p:nvPr/>
        </p:nvSpPr>
        <p:spPr>
          <a:xfrm>
            <a:off x="5553529" y="1675042"/>
            <a:ext cx="1235081" cy="1826062"/>
          </a:xfrm>
          <a:custGeom>
            <a:avLst/>
            <a:gdLst>
              <a:gd name="connsiteX0" fmla="*/ 0 w 1056265"/>
              <a:gd name="connsiteY0" fmla="*/ 0 h 1561683"/>
              <a:gd name="connsiteX1" fmla="*/ 1056265 w 1056265"/>
              <a:gd name="connsiteY1" fmla="*/ 0 h 1561683"/>
              <a:gd name="connsiteX2" fmla="*/ 1056265 w 1056265"/>
              <a:gd name="connsiteY2" fmla="*/ 1561683 h 1561683"/>
              <a:gd name="connsiteX3" fmla="*/ 0 w 1056265"/>
              <a:gd name="connsiteY3" fmla="*/ 1561683 h 1561683"/>
              <a:gd name="connsiteX4" fmla="*/ 0 w 1056265"/>
              <a:gd name="connsiteY4" fmla="*/ 0 h 156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265" h="1561683">
                <a:moveTo>
                  <a:pt x="0" y="0"/>
                </a:moveTo>
                <a:lnTo>
                  <a:pt x="1056265" y="0"/>
                </a:lnTo>
                <a:lnTo>
                  <a:pt x="1056265" y="1561683"/>
                </a:lnTo>
                <a:lnTo>
                  <a:pt x="0" y="15616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75" tIns="91475" rIns="91475" bIns="91475" numCol="1" spcCol="1270" anchor="b" anchorCtr="0">
            <a:noAutofit/>
          </a:bodyPr>
          <a:lstStyle/>
          <a:p>
            <a:pPr lvl="0" algn="ctr" defTabSz="488950">
              <a:lnSpc>
                <a:spcPct val="90000"/>
              </a:lnSpc>
              <a:spcBef>
                <a:spcPct val="0"/>
              </a:spcBef>
              <a:spcAft>
                <a:spcPct val="35000"/>
              </a:spcAft>
            </a:pPr>
            <a:r>
              <a:rPr lang="zh-CN" altLang="zh-CN" sz="1285" b="1" kern="1200" dirty="0" smtClean="0">
                <a:solidFill>
                  <a:srgbClr val="FC9E20"/>
                </a:solidFill>
                <a:latin typeface="微软雅黑" panose="020B0503020204020204" pitchFamily="34" charset="-122"/>
                <a:ea typeface="微软雅黑" panose="020B0503020204020204" pitchFamily="34" charset="-122"/>
                <a:cs typeface="微软雅黑" panose="020B0503020204020204" pitchFamily="34" charset="-122"/>
              </a:rPr>
              <a:t>准确率高</a:t>
            </a:r>
            <a:endParaRPr lang="en-US" altLang="zh-CN" sz="1285" b="1" kern="1200" dirty="0" smtClean="0">
              <a:solidFill>
                <a:srgbClr val="FC9E20"/>
              </a:solidFill>
              <a:latin typeface="微软雅黑" panose="020B0503020204020204" pitchFamily="34" charset="-122"/>
              <a:ea typeface="微软雅黑" panose="020B0503020204020204" pitchFamily="34" charset="-122"/>
              <a:cs typeface="微软雅黑" panose="020B0503020204020204" pitchFamily="34" charset="-122"/>
            </a:endParaRPr>
          </a:p>
          <a:p>
            <a:pPr lvl="0" algn="ctr" defTabSz="488950">
              <a:lnSpc>
                <a:spcPct val="90000"/>
              </a:lnSpc>
              <a:spcBef>
                <a:spcPct val="0"/>
              </a:spcBef>
              <a:spcAft>
                <a:spcPct val="35000"/>
              </a:spcAft>
            </a:pPr>
            <a:r>
              <a:rPr lang="en-US" altLang="zh-CN" sz="1285" kern="12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285" kern="1200" dirty="0" smtClean="0">
                <a:latin typeface="微软雅黑" panose="020B0503020204020204" pitchFamily="34" charset="-122"/>
                <a:ea typeface="微软雅黑" panose="020B0503020204020204" pitchFamily="34" charset="-122"/>
                <a:cs typeface="微软雅黑" panose="020B0503020204020204" pitchFamily="34" charset="-122"/>
              </a:rPr>
              <a:t>基本上可以保证</a:t>
            </a:r>
            <a:r>
              <a:rPr lang="en-US" altLang="zh-CN" sz="1285" kern="1200" dirty="0" smtClean="0">
                <a:latin typeface="微软雅黑" panose="020B0503020204020204" pitchFamily="34" charset="-122"/>
                <a:ea typeface="微软雅黑" panose="020B0503020204020204" pitchFamily="34" charset="-122"/>
                <a:cs typeface="微软雅黑" panose="020B0503020204020204" pitchFamily="34" charset="-122"/>
              </a:rPr>
              <a:t>100%</a:t>
            </a:r>
            <a:r>
              <a:rPr lang="zh-CN" altLang="zh-CN" sz="1285" kern="1200" dirty="0" smtClean="0">
                <a:latin typeface="微软雅黑" panose="020B0503020204020204" pitchFamily="34" charset="-122"/>
                <a:ea typeface="微软雅黑" panose="020B0503020204020204" pitchFamily="34" charset="-122"/>
                <a:cs typeface="微软雅黑" panose="020B0503020204020204" pitchFamily="34" charset="-122"/>
              </a:rPr>
              <a:t>的识别率。</a:t>
            </a:r>
            <a:endParaRPr lang="zh-CN" altLang="en-US" sz="1285" kern="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椭圆 21"/>
          <p:cNvSpPr/>
          <p:nvPr/>
        </p:nvSpPr>
        <p:spPr>
          <a:xfrm>
            <a:off x="5942812" y="3729361"/>
            <a:ext cx="456515" cy="456515"/>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6622584"/>
              <a:satOff val="26541"/>
              <a:lumOff val="5752"/>
              <a:alphaOff val="0"/>
            </a:schemeClr>
          </a:fillRef>
          <a:effectRef idx="2">
            <a:schemeClr val="accent5">
              <a:hueOff val="-6622584"/>
              <a:satOff val="26541"/>
              <a:lumOff val="5752"/>
              <a:alphaOff val="0"/>
            </a:schemeClr>
          </a:effectRef>
          <a:fontRef idx="minor">
            <a:schemeClr val="lt1"/>
          </a:fontRef>
        </p:style>
      </p:sp>
      <p:sp>
        <p:nvSpPr>
          <p:cNvPr id="23" name="任意多边形 22"/>
          <p:cNvSpPr/>
          <p:nvPr/>
        </p:nvSpPr>
        <p:spPr>
          <a:xfrm>
            <a:off x="6850366" y="4414135"/>
            <a:ext cx="1235081" cy="1826062"/>
          </a:xfrm>
          <a:custGeom>
            <a:avLst/>
            <a:gdLst>
              <a:gd name="connsiteX0" fmla="*/ 0 w 1056265"/>
              <a:gd name="connsiteY0" fmla="*/ 0 h 1561683"/>
              <a:gd name="connsiteX1" fmla="*/ 1056265 w 1056265"/>
              <a:gd name="connsiteY1" fmla="*/ 0 h 1561683"/>
              <a:gd name="connsiteX2" fmla="*/ 1056265 w 1056265"/>
              <a:gd name="connsiteY2" fmla="*/ 1561683 h 1561683"/>
              <a:gd name="connsiteX3" fmla="*/ 0 w 1056265"/>
              <a:gd name="connsiteY3" fmla="*/ 1561683 h 1561683"/>
              <a:gd name="connsiteX4" fmla="*/ 0 w 1056265"/>
              <a:gd name="connsiteY4" fmla="*/ 0 h 156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265" h="1561683">
                <a:moveTo>
                  <a:pt x="0" y="0"/>
                </a:moveTo>
                <a:lnTo>
                  <a:pt x="1056265" y="0"/>
                </a:lnTo>
                <a:lnTo>
                  <a:pt x="1056265" y="1561683"/>
                </a:lnTo>
                <a:lnTo>
                  <a:pt x="0" y="15616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75" tIns="91475" rIns="91475" bIns="91475" numCol="1" spcCol="1270" anchor="t" anchorCtr="0">
            <a:noAutofit/>
          </a:bodyPr>
          <a:lstStyle/>
          <a:p>
            <a:pPr lvl="0" algn="ctr" defTabSz="488950">
              <a:lnSpc>
                <a:spcPct val="90000"/>
              </a:lnSpc>
              <a:spcBef>
                <a:spcPct val="0"/>
              </a:spcBef>
              <a:spcAft>
                <a:spcPct val="35000"/>
              </a:spcAft>
            </a:pPr>
            <a:r>
              <a:rPr lang="zh-CN" altLang="zh-CN" sz="1285" b="1" kern="1200" dirty="0" smtClean="0">
                <a:solidFill>
                  <a:srgbClr val="FC9E20"/>
                </a:solidFill>
                <a:latin typeface="微软雅黑" panose="020B0503020204020204" pitchFamily="34" charset="-122"/>
                <a:ea typeface="微软雅黑" panose="020B0503020204020204" pitchFamily="34" charset="-122"/>
                <a:cs typeface="微软雅黑" panose="020B0503020204020204" pitchFamily="34" charset="-122"/>
              </a:rPr>
              <a:t>低功耗</a:t>
            </a:r>
            <a:endParaRPr lang="en-US" altLang="zh-CN" sz="1285" b="1" kern="1200" dirty="0" smtClean="0">
              <a:solidFill>
                <a:srgbClr val="FC9E20"/>
              </a:solidFill>
              <a:latin typeface="微软雅黑" panose="020B0503020204020204" pitchFamily="34" charset="-122"/>
              <a:ea typeface="微软雅黑" panose="020B0503020204020204" pitchFamily="34" charset="-122"/>
              <a:cs typeface="微软雅黑" panose="020B0503020204020204" pitchFamily="34" charset="-122"/>
            </a:endParaRPr>
          </a:p>
          <a:p>
            <a:pPr lvl="0" algn="ctr" defTabSz="488950">
              <a:lnSpc>
                <a:spcPct val="90000"/>
              </a:lnSpc>
              <a:spcBef>
                <a:spcPct val="0"/>
              </a:spcBef>
              <a:spcAft>
                <a:spcPct val="35000"/>
              </a:spcAft>
            </a:pPr>
            <a:r>
              <a:rPr lang="en-US" altLang="zh-CN" sz="1285" kern="12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285" kern="1200" dirty="0" smtClean="0">
                <a:latin typeface="微软雅黑" panose="020B0503020204020204" pitchFamily="34" charset="-122"/>
                <a:ea typeface="微软雅黑" panose="020B0503020204020204" pitchFamily="34" charset="-122"/>
                <a:cs typeface="微软雅黑" panose="020B0503020204020204" pitchFamily="34" charset="-122"/>
              </a:rPr>
              <a:t>采用超低功耗设计，仅其内置的电池就可以维持</a:t>
            </a:r>
            <a:r>
              <a:rPr lang="en-US" altLang="zh-CN" sz="1285" kern="1200" dirty="0" smtClean="0">
                <a:latin typeface="微软雅黑" panose="020B0503020204020204" pitchFamily="34" charset="-122"/>
                <a:ea typeface="微软雅黑" panose="020B0503020204020204" pitchFamily="34" charset="-122"/>
                <a:cs typeface="微软雅黑" panose="020B0503020204020204" pitchFamily="34" charset="-122"/>
              </a:rPr>
              <a:t>3</a:t>
            </a:r>
            <a:r>
              <a:rPr lang="zh-CN" altLang="zh-CN" sz="1285" kern="1200" dirty="0" smtClean="0">
                <a:latin typeface="微软雅黑" panose="020B0503020204020204" pitchFamily="34" charset="-122"/>
                <a:ea typeface="微软雅黑" panose="020B0503020204020204" pitchFamily="34" charset="-122"/>
                <a:cs typeface="微软雅黑" panose="020B0503020204020204" pitchFamily="34" charset="-122"/>
              </a:rPr>
              <a:t>年以上无更换电池工作。</a:t>
            </a:r>
            <a:endParaRPr lang="zh-CN" altLang="en-US" sz="1285" kern="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椭圆 23"/>
          <p:cNvSpPr/>
          <p:nvPr/>
        </p:nvSpPr>
        <p:spPr>
          <a:xfrm>
            <a:off x="7239648" y="3729361"/>
            <a:ext cx="456515" cy="456515"/>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8278230"/>
              <a:satOff val="33176"/>
              <a:lumOff val="7190"/>
              <a:alphaOff val="0"/>
            </a:schemeClr>
          </a:fillRef>
          <a:effectRef idx="2">
            <a:schemeClr val="accent5">
              <a:hueOff val="-8278230"/>
              <a:satOff val="33176"/>
              <a:lumOff val="7190"/>
              <a:alphaOff val="0"/>
            </a:schemeClr>
          </a:effectRef>
          <a:fontRef idx="minor">
            <a:schemeClr val="lt1"/>
          </a:fontRef>
        </p:style>
      </p:sp>
      <p:sp>
        <p:nvSpPr>
          <p:cNvPr id="25" name="任意多边形 24"/>
          <p:cNvSpPr/>
          <p:nvPr/>
        </p:nvSpPr>
        <p:spPr>
          <a:xfrm>
            <a:off x="8147202" y="1675042"/>
            <a:ext cx="1235081" cy="1826062"/>
          </a:xfrm>
          <a:custGeom>
            <a:avLst/>
            <a:gdLst>
              <a:gd name="connsiteX0" fmla="*/ 0 w 1056265"/>
              <a:gd name="connsiteY0" fmla="*/ 0 h 1561683"/>
              <a:gd name="connsiteX1" fmla="*/ 1056265 w 1056265"/>
              <a:gd name="connsiteY1" fmla="*/ 0 h 1561683"/>
              <a:gd name="connsiteX2" fmla="*/ 1056265 w 1056265"/>
              <a:gd name="connsiteY2" fmla="*/ 1561683 h 1561683"/>
              <a:gd name="connsiteX3" fmla="*/ 0 w 1056265"/>
              <a:gd name="connsiteY3" fmla="*/ 1561683 h 1561683"/>
              <a:gd name="connsiteX4" fmla="*/ 0 w 1056265"/>
              <a:gd name="connsiteY4" fmla="*/ 0 h 156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265" h="1561683">
                <a:moveTo>
                  <a:pt x="0" y="0"/>
                </a:moveTo>
                <a:lnTo>
                  <a:pt x="1056265" y="0"/>
                </a:lnTo>
                <a:lnTo>
                  <a:pt x="1056265" y="1561683"/>
                </a:lnTo>
                <a:lnTo>
                  <a:pt x="0" y="15616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75" tIns="91475" rIns="91475" bIns="91475" numCol="1" spcCol="1270" anchor="b" anchorCtr="0">
            <a:noAutofit/>
          </a:bodyPr>
          <a:lstStyle/>
          <a:p>
            <a:pPr lvl="0" algn="ctr" defTabSz="488950">
              <a:lnSpc>
                <a:spcPct val="90000"/>
              </a:lnSpc>
              <a:spcBef>
                <a:spcPct val="0"/>
              </a:spcBef>
              <a:spcAft>
                <a:spcPct val="35000"/>
              </a:spcAft>
            </a:pPr>
            <a:r>
              <a:rPr lang="zh-CN" altLang="zh-CN" sz="1285" b="1" kern="1200" dirty="0" smtClean="0">
                <a:solidFill>
                  <a:srgbClr val="FC9E20"/>
                </a:solidFill>
                <a:latin typeface="微软雅黑" panose="020B0503020204020204" pitchFamily="34" charset="-122"/>
                <a:ea typeface="微软雅黑" panose="020B0503020204020204" pitchFamily="34" charset="-122"/>
                <a:cs typeface="微软雅黑" panose="020B0503020204020204" pitchFamily="34" charset="-122"/>
              </a:rPr>
              <a:t>抗污染、适用于各种环境条件</a:t>
            </a:r>
            <a:endParaRPr lang="en-US" altLang="zh-CN" sz="1285" b="1" kern="1200" dirty="0" smtClean="0">
              <a:solidFill>
                <a:srgbClr val="FC9E20"/>
              </a:solidFill>
              <a:latin typeface="微软雅黑" panose="020B0503020204020204" pitchFamily="34" charset="-122"/>
              <a:ea typeface="微软雅黑" panose="020B0503020204020204" pitchFamily="34" charset="-122"/>
              <a:cs typeface="微软雅黑" panose="020B0503020204020204" pitchFamily="34" charset="-122"/>
            </a:endParaRPr>
          </a:p>
          <a:p>
            <a:pPr lvl="0" algn="ctr" defTabSz="488950">
              <a:lnSpc>
                <a:spcPct val="90000"/>
              </a:lnSpc>
              <a:spcBef>
                <a:spcPct val="0"/>
              </a:spcBef>
              <a:spcAft>
                <a:spcPct val="35000"/>
              </a:spcAft>
            </a:pPr>
            <a:r>
              <a:rPr lang="en-US" altLang="zh-CN" sz="1285" kern="12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285" kern="1200" dirty="0" smtClean="0">
                <a:latin typeface="微软雅黑" panose="020B0503020204020204" pitchFamily="34" charset="-122"/>
                <a:ea typeface="微软雅黑" panose="020B0503020204020204" pitchFamily="34" charset="-122"/>
                <a:cs typeface="微软雅黑" panose="020B0503020204020204" pitchFamily="34" charset="-122"/>
              </a:rPr>
              <a:t>采用工业级防静电高抗材料，达</a:t>
            </a:r>
            <a:r>
              <a:rPr lang="en-US" altLang="zh-CN" sz="1285" kern="1200" dirty="0" smtClean="0">
                <a:latin typeface="微软雅黑" panose="020B0503020204020204" pitchFamily="34" charset="-122"/>
                <a:ea typeface="微软雅黑" panose="020B0503020204020204" pitchFamily="34" charset="-122"/>
                <a:cs typeface="微软雅黑" panose="020B0503020204020204" pitchFamily="34" charset="-122"/>
              </a:rPr>
              <a:t>IP65</a:t>
            </a:r>
            <a:r>
              <a:rPr lang="zh-CN" altLang="zh-CN" sz="1285" kern="1200" dirty="0" smtClean="0">
                <a:latin typeface="微软雅黑" panose="020B0503020204020204" pitchFamily="34" charset="-122"/>
                <a:ea typeface="微软雅黑" panose="020B0503020204020204" pitchFamily="34" charset="-122"/>
                <a:cs typeface="微软雅黑" panose="020B0503020204020204" pitchFamily="34" charset="-122"/>
              </a:rPr>
              <a:t>等级。</a:t>
            </a:r>
            <a:endParaRPr lang="zh-CN" altLang="en-US" sz="1285" kern="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椭圆 25"/>
          <p:cNvSpPr/>
          <p:nvPr/>
        </p:nvSpPr>
        <p:spPr>
          <a:xfrm>
            <a:off x="8536485" y="3729361"/>
            <a:ext cx="456515" cy="456515"/>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9933876"/>
              <a:satOff val="39811"/>
              <a:lumOff val="8628"/>
              <a:alphaOff val="0"/>
            </a:schemeClr>
          </a:fillRef>
          <a:effectRef idx="2">
            <a:schemeClr val="accent5">
              <a:hueOff val="-9933876"/>
              <a:satOff val="39811"/>
              <a:lumOff val="8628"/>
              <a:alphaOff val="0"/>
            </a:schemeClr>
          </a:effectRef>
          <a:fontRef idx="minor">
            <a:schemeClr val="lt1"/>
          </a:fontRef>
        </p:style>
      </p:sp>
      <p:grpSp>
        <p:nvGrpSpPr>
          <p:cNvPr id="4" name="组合 3"/>
          <p:cNvGrpSpPr/>
          <p:nvPr/>
        </p:nvGrpSpPr>
        <p:grpSpPr>
          <a:xfrm rot="0">
            <a:off x="250222" y="605813"/>
            <a:ext cx="10080000" cy="417928"/>
            <a:chOff x="214282" y="142856"/>
            <a:chExt cx="7598078" cy="357190"/>
          </a:xfrm>
        </p:grpSpPr>
        <p:sp>
          <p:nvSpPr>
            <p:cNvPr id="7" name="TextBox 6"/>
            <p:cNvSpPr txBox="1"/>
            <p:nvPr/>
          </p:nvSpPr>
          <p:spPr>
            <a:xfrm>
              <a:off x="571472" y="142856"/>
              <a:ext cx="4144544"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微软雅黑" panose="020B0503020204020204" pitchFamily="34" charset="-122"/>
                </a:rPr>
                <a:t>校园人员定位</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微软雅黑" panose="020B0503020204020204" pitchFamily="34" charset="-122"/>
                </a:rPr>
                <a:t>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微软雅黑" panose="020B0503020204020204" pitchFamily="34" charset="-122"/>
                </a:rPr>
                <a:t>-2.4G</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微软雅黑" panose="020B0503020204020204" pitchFamily="34" charset="-122"/>
                </a:rPr>
                <a:t>设备功能介绍</a:t>
              </a:r>
              <a:endParaRPr lang="en-US" altLang="zh-CN" sz="2105" baseline="10000" dirty="0">
                <a:solidFill>
                  <a:srgbClr val="0F6FC6"/>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矩形 7"/>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sp>
          <p:nvSpPr>
            <p:cNvPr id="9" name="矩形 8"/>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0-#ppt_w/2"/>
                                          </p:val>
                                        </p:tav>
                                        <p:tav tm="100000">
                                          <p:val>
                                            <p:strVal val="#ppt_x"/>
                                          </p:val>
                                        </p:tav>
                                      </p:tavLst>
                                    </p:anim>
                                    <p:anim calcmode="lin" valueType="num">
                                      <p:cBhvr additive="base">
                                        <p:cTn id="23" dur="500" fill="hold"/>
                                        <p:tgtEl>
                                          <p:spTgt spid="1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0-#ppt_w/2"/>
                                          </p:val>
                                        </p:tav>
                                        <p:tav tm="100000">
                                          <p:val>
                                            <p:strVal val="#ppt_x"/>
                                          </p:val>
                                        </p:tav>
                                      </p:tavLst>
                                    </p:anim>
                                    <p:anim calcmode="lin" valueType="num">
                                      <p:cBhvr additive="base">
                                        <p:cTn id="33" dur="500" fill="hold"/>
                                        <p:tgtEl>
                                          <p:spTgt spid="22"/>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0-#ppt_w/2"/>
                                          </p:val>
                                        </p:tav>
                                        <p:tav tm="100000">
                                          <p:val>
                                            <p:strVal val="#ppt_x"/>
                                          </p:val>
                                        </p:tav>
                                      </p:tavLst>
                                    </p:anim>
                                    <p:anim calcmode="lin" valueType="num">
                                      <p:cBhvr additive="base">
                                        <p:cTn id="4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0-#ppt_h/2"/>
                                          </p:val>
                                        </p:tav>
                                        <p:tav tm="100000">
                                          <p:val>
                                            <p:strVal val="#ppt_y"/>
                                          </p:val>
                                        </p:tav>
                                      </p:tavLst>
                                    </p:anim>
                                  </p:childTnLst>
                                </p:cTn>
                              </p:par>
                              <p:par>
                                <p:cTn id="58" presetID="2" presetClass="entr" presetSubtype="1"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fill="hold"/>
                                        <p:tgtEl>
                                          <p:spTgt spid="25"/>
                                        </p:tgtEl>
                                        <p:attrNameLst>
                                          <p:attrName>ppt_x</p:attrName>
                                        </p:attrNameLst>
                                      </p:cBhvr>
                                      <p:tavLst>
                                        <p:tav tm="0">
                                          <p:val>
                                            <p:strVal val="#ppt_x"/>
                                          </p:val>
                                        </p:tav>
                                        <p:tav tm="100000">
                                          <p:val>
                                            <p:strVal val="#ppt_x"/>
                                          </p:val>
                                        </p:tav>
                                      </p:tavLst>
                                    </p:anim>
                                    <p:anim calcmode="lin" valueType="num">
                                      <p:cBhvr additive="base">
                                        <p:cTn id="61"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additive="base">
                                        <p:cTn id="66" dur="500" fill="hold"/>
                                        <p:tgtEl>
                                          <p:spTgt spid="15"/>
                                        </p:tgtEl>
                                        <p:attrNameLst>
                                          <p:attrName>ppt_x</p:attrName>
                                        </p:attrNameLst>
                                      </p:cBhvr>
                                      <p:tavLst>
                                        <p:tav tm="0">
                                          <p:val>
                                            <p:strVal val="#ppt_x"/>
                                          </p:val>
                                        </p:tav>
                                        <p:tav tm="100000">
                                          <p:val>
                                            <p:strVal val="#ppt_x"/>
                                          </p:val>
                                        </p:tav>
                                      </p:tavLst>
                                    </p:anim>
                                    <p:anim calcmode="lin" valueType="num">
                                      <p:cBhvr additive="base">
                                        <p:cTn id="67" dur="500" fill="hold"/>
                                        <p:tgtEl>
                                          <p:spTgt spid="15"/>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500" fill="hold"/>
                                        <p:tgtEl>
                                          <p:spTgt spid="19"/>
                                        </p:tgtEl>
                                        <p:attrNameLst>
                                          <p:attrName>ppt_x</p:attrName>
                                        </p:attrNameLst>
                                      </p:cBhvr>
                                      <p:tavLst>
                                        <p:tav tm="0">
                                          <p:val>
                                            <p:strVal val="#ppt_x"/>
                                          </p:val>
                                        </p:tav>
                                        <p:tav tm="100000">
                                          <p:val>
                                            <p:strVal val="#ppt_x"/>
                                          </p:val>
                                        </p:tav>
                                      </p:tavLst>
                                    </p:anim>
                                    <p:anim calcmode="lin" valueType="num">
                                      <p:cBhvr additive="base">
                                        <p:cTn id="71" dur="500" fill="hold"/>
                                        <p:tgtEl>
                                          <p:spTgt spid="19"/>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additive="base">
                                        <p:cTn id="74" dur="500" fill="hold"/>
                                        <p:tgtEl>
                                          <p:spTgt spid="23"/>
                                        </p:tgtEl>
                                        <p:attrNameLst>
                                          <p:attrName>ppt_x</p:attrName>
                                        </p:attrNameLst>
                                      </p:cBhvr>
                                      <p:tavLst>
                                        <p:tav tm="0">
                                          <p:val>
                                            <p:strVal val="#ppt_x"/>
                                          </p:val>
                                        </p:tav>
                                        <p:tav tm="100000">
                                          <p:val>
                                            <p:strVal val="#ppt_x"/>
                                          </p:val>
                                        </p:tav>
                                      </p:tavLst>
                                    </p:anim>
                                    <p:anim calcmode="lin" valueType="num">
                                      <p:cBhvr additive="base">
                                        <p:cTn id="7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5" grpId="0" bldLvl="0" animBg="1"/>
      <p:bldP spid="17" grpId="0" bldLvl="0" animBg="1"/>
      <p:bldP spid="19" grpId="0" bldLvl="0" animBg="1"/>
      <p:bldP spid="21" grpId="0" bldLvl="0" animBg="1"/>
      <p:bldP spid="23" grpId="0" bldLvl="0" animBg="1"/>
      <p:bldP spid="2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rot="0">
            <a:off x="250222" y="605813"/>
            <a:ext cx="10080000" cy="417928"/>
            <a:chOff x="214282" y="142856"/>
            <a:chExt cx="7598078" cy="357190"/>
          </a:xfrm>
        </p:grpSpPr>
        <p:sp>
          <p:nvSpPr>
            <p:cNvPr id="44" name="TextBox 43"/>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a:t>
              </a:r>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rPr>
                <a:t>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子系统目录</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45" name="矩形 44"/>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6" name="矩形 45"/>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47" name="直接连接符 46"/>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66" name="Picture 3" descr="C:\Users\Administrator\Desktop\图形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529689" y="2011836"/>
            <a:ext cx="1718271" cy="3713440"/>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组合 66"/>
          <p:cNvGrpSpPr/>
          <p:nvPr/>
        </p:nvGrpSpPr>
        <p:grpSpPr>
          <a:xfrm>
            <a:off x="990191" y="2432828"/>
            <a:ext cx="2648523" cy="2648523"/>
            <a:chOff x="525978" y="83314"/>
            <a:chExt cx="2265067" cy="2265067"/>
          </a:xfrm>
        </p:grpSpPr>
        <p:sp>
          <p:nvSpPr>
            <p:cNvPr id="68" name="椭圆 67"/>
            <p:cNvSpPr/>
            <p:nvPr/>
          </p:nvSpPr>
          <p:spPr>
            <a:xfrm>
              <a:off x="525978" y="83314"/>
              <a:ext cx="2265067" cy="2265067"/>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mj-ea"/>
                <a:ea typeface="+mj-ea"/>
              </a:endParaRPr>
            </a:p>
          </p:txBody>
        </p:sp>
        <p:sp>
          <p:nvSpPr>
            <p:cNvPr id="69" name="椭圆 68"/>
            <p:cNvSpPr/>
            <p:nvPr/>
          </p:nvSpPr>
          <p:spPr>
            <a:xfrm>
              <a:off x="578740" y="136076"/>
              <a:ext cx="2159542" cy="2159542"/>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mj-ea"/>
                <a:ea typeface="+mj-ea"/>
              </a:endParaRPr>
            </a:p>
          </p:txBody>
        </p:sp>
      </p:grpSp>
      <p:grpSp>
        <p:nvGrpSpPr>
          <p:cNvPr id="103" name="组合 102"/>
          <p:cNvGrpSpPr/>
          <p:nvPr/>
        </p:nvGrpSpPr>
        <p:grpSpPr>
          <a:xfrm>
            <a:off x="2639176" y="1187026"/>
            <a:ext cx="2835212" cy="549948"/>
            <a:chOff x="2651329" y="785377"/>
            <a:chExt cx="2424727" cy="470326"/>
          </a:xfrm>
        </p:grpSpPr>
        <p:grpSp>
          <p:nvGrpSpPr>
            <p:cNvPr id="74" name="组合 73"/>
            <p:cNvGrpSpPr/>
            <p:nvPr/>
          </p:nvGrpSpPr>
          <p:grpSpPr>
            <a:xfrm>
              <a:off x="2651329" y="785377"/>
              <a:ext cx="2424727" cy="470326"/>
              <a:chOff x="3520805" y="788332"/>
              <a:chExt cx="4219547" cy="878529"/>
            </a:xfrm>
          </p:grpSpPr>
          <p:pic>
            <p:nvPicPr>
              <p:cNvPr id="75" name="Picture 4" descr="C:\Users\Administrator\Desktop\图形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922561"/>
                <a:ext cx="3816424" cy="610070"/>
              </a:xfrm>
              <a:prstGeom prst="rect">
                <a:avLst/>
              </a:prstGeom>
              <a:noFill/>
              <a:effectLst>
                <a:outerShdw blurRad="177800" dist="50800" dir="5400000" sx="102000" sy="102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6" name="椭圆 75"/>
              <p:cNvSpPr/>
              <p:nvPr/>
            </p:nvSpPr>
            <p:spPr>
              <a:xfrm>
                <a:off x="3520805" y="788332"/>
                <a:ext cx="878529" cy="878529"/>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mj-ea"/>
                  <a:ea typeface="+mj-ea"/>
                </a:endParaRPr>
              </a:p>
            </p:txBody>
          </p:sp>
          <p:sp>
            <p:nvSpPr>
              <p:cNvPr id="77" name="椭圆 76"/>
              <p:cNvSpPr/>
              <p:nvPr/>
            </p:nvSpPr>
            <p:spPr>
              <a:xfrm>
                <a:off x="3553625" y="821152"/>
                <a:ext cx="837600" cy="837600"/>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mj-ea"/>
                  <a:ea typeface="+mj-ea"/>
                </a:endParaRPr>
              </a:p>
            </p:txBody>
          </p:sp>
          <p:sp>
            <p:nvSpPr>
              <p:cNvPr id="78" name="椭圆 77"/>
              <p:cNvSpPr/>
              <p:nvPr/>
            </p:nvSpPr>
            <p:spPr>
              <a:xfrm>
                <a:off x="3649881" y="929764"/>
                <a:ext cx="620375" cy="620375"/>
              </a:xfrm>
              <a:prstGeom prst="ellipse">
                <a:avLst/>
              </a:prstGeom>
              <a:solidFill>
                <a:srgbClr val="005B9E"/>
              </a:solidFill>
              <a:ln>
                <a:noFill/>
              </a:ln>
              <a:effectLst>
                <a:innerShdw blurRad="76200" dist="50800" dir="19980000">
                  <a:schemeClr val="tx1">
                    <a:alpha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dirty="0"/>
              </a:p>
            </p:txBody>
          </p:sp>
        </p:grpSp>
        <p:sp>
          <p:nvSpPr>
            <p:cNvPr id="94" name="TextBox 93"/>
            <p:cNvSpPr txBox="1"/>
            <p:nvPr/>
          </p:nvSpPr>
          <p:spPr>
            <a:xfrm>
              <a:off x="2759317" y="845288"/>
              <a:ext cx="259585" cy="323666"/>
            </a:xfrm>
            <a:prstGeom prst="rect">
              <a:avLst/>
            </a:prstGeom>
            <a:noFill/>
          </p:spPr>
          <p:txBody>
            <a:bodyPr wrap="none" rtlCol="0">
              <a:spAutoFit/>
            </a:bodyPr>
            <a:lstStyle/>
            <a:p>
              <a:r>
                <a:rPr lang="en-US" altLang="zh-CN" sz="1870" b="1" dirty="0" smtClean="0">
                  <a:solidFill>
                    <a:schemeClr val="bg1"/>
                  </a:solidFill>
                </a:rPr>
                <a:t>1</a:t>
              </a:r>
              <a:endParaRPr lang="zh-CN" altLang="en-US" sz="1870" b="1" dirty="0">
                <a:solidFill>
                  <a:schemeClr val="bg1"/>
                </a:solidFill>
              </a:endParaRPr>
            </a:p>
          </p:txBody>
        </p:sp>
        <p:sp>
          <p:nvSpPr>
            <p:cNvPr id="98" name="TextBox 97">
              <a:hlinkClick r:id="rId3" action="ppaction://hlinksldjump"/>
            </p:cNvPr>
            <p:cNvSpPr txBox="1"/>
            <p:nvPr/>
          </p:nvSpPr>
          <p:spPr>
            <a:xfrm>
              <a:off x="3210129" y="845288"/>
              <a:ext cx="1739003" cy="293255"/>
            </a:xfrm>
            <a:prstGeom prst="rect">
              <a:avLst/>
            </a:prstGeom>
            <a:noFill/>
          </p:spPr>
          <p:txBody>
            <a:bodyPr wrap="square" rtlCol="0">
              <a:spAutoFit/>
            </a:bodyPr>
            <a:lstStyle/>
            <a:p>
              <a:pPr algn="ctr"/>
              <a:r>
                <a:rPr lang="zh-CN" altLang="en-US" sz="1635" b="1" dirty="0">
                  <a:solidFill>
                    <a:schemeClr val="tx1">
                      <a:lumMod val="65000"/>
                      <a:lumOff val="35000"/>
                    </a:schemeClr>
                  </a:solidFill>
                  <a:latin typeface="+mn-ea"/>
                </a:rPr>
                <a:t>校园消费</a:t>
              </a:r>
              <a:r>
                <a:rPr lang="zh-CN" altLang="en-US" sz="1635" b="1" dirty="0" smtClean="0">
                  <a:solidFill>
                    <a:schemeClr val="tx1">
                      <a:lumMod val="65000"/>
                      <a:lumOff val="35000"/>
                    </a:schemeClr>
                  </a:solidFill>
                  <a:latin typeface="+mn-ea"/>
                </a:rPr>
                <a:t>系统</a:t>
              </a:r>
              <a:endParaRPr lang="zh-CN" altLang="en-US" sz="1635" b="1" dirty="0">
                <a:solidFill>
                  <a:schemeClr val="tx1">
                    <a:lumMod val="65000"/>
                    <a:lumOff val="35000"/>
                  </a:schemeClr>
                </a:solidFill>
                <a:latin typeface="+mn-ea"/>
              </a:endParaRPr>
            </a:p>
          </p:txBody>
        </p:sp>
      </p:grpSp>
      <p:sp>
        <p:nvSpPr>
          <p:cNvPr id="102" name="TextBox 101"/>
          <p:cNvSpPr txBox="1"/>
          <p:nvPr/>
        </p:nvSpPr>
        <p:spPr>
          <a:xfrm>
            <a:off x="1366539" y="3433196"/>
            <a:ext cx="1795370" cy="631190"/>
          </a:xfrm>
          <a:prstGeom prst="rect">
            <a:avLst/>
          </a:prstGeom>
          <a:noFill/>
        </p:spPr>
        <p:txBody>
          <a:bodyPr wrap="square" rtlCol="0">
            <a:spAutoFit/>
          </a:bodyPr>
          <a:lstStyle/>
          <a:p>
            <a:pPr algn="ctr"/>
            <a:r>
              <a:rPr lang="zh-CN" altLang="en-US" sz="3510"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目  录</a:t>
            </a:r>
            <a:endParaRPr lang="zh-CN" altLang="en-US" sz="351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106" name="组合 105"/>
          <p:cNvGrpSpPr/>
          <p:nvPr/>
        </p:nvGrpSpPr>
        <p:grpSpPr>
          <a:xfrm>
            <a:off x="3682765" y="1707312"/>
            <a:ext cx="2835212" cy="664367"/>
            <a:chOff x="3177231" y="1216148"/>
            <a:chExt cx="2424727" cy="568179"/>
          </a:xfrm>
        </p:grpSpPr>
        <p:grpSp>
          <p:nvGrpSpPr>
            <p:cNvPr id="84" name="组合 83"/>
            <p:cNvGrpSpPr/>
            <p:nvPr/>
          </p:nvGrpSpPr>
          <p:grpSpPr>
            <a:xfrm>
              <a:off x="3177231" y="1216148"/>
              <a:ext cx="2424727" cy="457209"/>
              <a:chOff x="3520805" y="788332"/>
              <a:chExt cx="4219547" cy="878529"/>
            </a:xfrm>
          </p:grpSpPr>
          <p:pic>
            <p:nvPicPr>
              <p:cNvPr id="85" name="Picture 4" descr="C:\Users\Administrator\Desktop\图形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922561"/>
                <a:ext cx="3816424" cy="610070"/>
              </a:xfrm>
              <a:prstGeom prst="rect">
                <a:avLst/>
              </a:prstGeom>
              <a:noFill/>
              <a:effectLst>
                <a:outerShdw blurRad="177800" dist="50800" dir="5400000" sx="102000" sy="102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6" name="椭圆 85"/>
              <p:cNvSpPr/>
              <p:nvPr/>
            </p:nvSpPr>
            <p:spPr>
              <a:xfrm>
                <a:off x="3520805" y="788332"/>
                <a:ext cx="878529" cy="878529"/>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mj-ea"/>
                  <a:ea typeface="+mj-ea"/>
                </a:endParaRPr>
              </a:p>
            </p:txBody>
          </p:sp>
          <p:sp>
            <p:nvSpPr>
              <p:cNvPr id="87" name="椭圆 86"/>
              <p:cNvSpPr/>
              <p:nvPr/>
            </p:nvSpPr>
            <p:spPr>
              <a:xfrm>
                <a:off x="3553625" y="821152"/>
                <a:ext cx="837600" cy="837600"/>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mj-ea"/>
                  <a:ea typeface="+mj-ea"/>
                </a:endParaRPr>
              </a:p>
            </p:txBody>
          </p:sp>
          <p:sp>
            <p:nvSpPr>
              <p:cNvPr id="88" name="椭圆 87"/>
              <p:cNvSpPr/>
              <p:nvPr/>
            </p:nvSpPr>
            <p:spPr>
              <a:xfrm>
                <a:off x="3649881" y="929764"/>
                <a:ext cx="620375" cy="620375"/>
              </a:xfrm>
              <a:prstGeom prst="ellipse">
                <a:avLst/>
              </a:prstGeom>
              <a:solidFill>
                <a:srgbClr val="00B0F0"/>
              </a:solidFill>
              <a:ln>
                <a:noFill/>
              </a:ln>
              <a:effectLst>
                <a:innerShdw blurRad="76200" dist="50800" dir="19980000">
                  <a:schemeClr val="tx1">
                    <a:alpha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104" name="TextBox 103">
              <a:hlinkClick r:id="rId5" action="ppaction://hlinksldjump"/>
            </p:cNvPr>
            <p:cNvSpPr txBox="1"/>
            <p:nvPr/>
          </p:nvSpPr>
          <p:spPr>
            <a:xfrm>
              <a:off x="3723406" y="1275476"/>
              <a:ext cx="1739003" cy="508851"/>
            </a:xfrm>
            <a:prstGeom prst="rect">
              <a:avLst/>
            </a:prstGeom>
            <a:noFill/>
          </p:spPr>
          <p:txBody>
            <a:bodyPr wrap="square" rtlCol="0">
              <a:spAutoFit/>
            </a:bodyPr>
            <a:lstStyle/>
            <a:p>
              <a:pPr algn="ctr"/>
              <a:r>
                <a:rPr lang="zh-CN" altLang="en-US" sz="1635" b="1" dirty="0">
                  <a:solidFill>
                    <a:schemeClr val="tx1">
                      <a:lumMod val="65000"/>
                      <a:lumOff val="35000"/>
                    </a:schemeClr>
                  </a:solidFill>
                  <a:latin typeface="+mn-ea"/>
                </a:rPr>
                <a:t>水控系统</a:t>
              </a:r>
              <a:endParaRPr lang="zh-CN" altLang="en-US" sz="1635" b="1" dirty="0">
                <a:solidFill>
                  <a:schemeClr val="tx1">
                    <a:lumMod val="65000"/>
                    <a:lumOff val="35000"/>
                  </a:schemeClr>
                </a:solidFill>
                <a:latin typeface="+mn-ea"/>
              </a:endParaRPr>
            </a:p>
            <a:p>
              <a:pPr algn="ctr"/>
              <a:endParaRPr lang="zh-CN" altLang="en-US" sz="1635" b="1" dirty="0">
                <a:solidFill>
                  <a:schemeClr val="tx1">
                    <a:lumMod val="65000"/>
                    <a:lumOff val="35000"/>
                  </a:schemeClr>
                </a:solidFill>
                <a:latin typeface="+mn-ea"/>
              </a:endParaRPr>
            </a:p>
          </p:txBody>
        </p:sp>
        <p:sp>
          <p:nvSpPr>
            <p:cNvPr id="105" name="TextBox 104"/>
            <p:cNvSpPr txBox="1"/>
            <p:nvPr/>
          </p:nvSpPr>
          <p:spPr>
            <a:xfrm>
              <a:off x="3285218" y="1264946"/>
              <a:ext cx="259585" cy="323666"/>
            </a:xfrm>
            <a:prstGeom prst="rect">
              <a:avLst/>
            </a:prstGeom>
            <a:noFill/>
          </p:spPr>
          <p:txBody>
            <a:bodyPr wrap="none" rtlCol="0">
              <a:spAutoFit/>
            </a:bodyPr>
            <a:lstStyle/>
            <a:p>
              <a:r>
                <a:rPr lang="en-US" altLang="zh-CN" sz="1870" b="1" dirty="0" smtClean="0">
                  <a:solidFill>
                    <a:schemeClr val="bg1"/>
                  </a:solidFill>
                </a:rPr>
                <a:t>2</a:t>
              </a:r>
              <a:endParaRPr lang="zh-CN" altLang="en-US" sz="1870" b="1" dirty="0">
                <a:solidFill>
                  <a:schemeClr val="bg1"/>
                </a:solidFill>
              </a:endParaRPr>
            </a:p>
          </p:txBody>
        </p:sp>
      </p:grpSp>
      <p:grpSp>
        <p:nvGrpSpPr>
          <p:cNvPr id="107" name="组合 106"/>
          <p:cNvGrpSpPr/>
          <p:nvPr/>
        </p:nvGrpSpPr>
        <p:grpSpPr>
          <a:xfrm>
            <a:off x="4435196" y="2188566"/>
            <a:ext cx="2835212" cy="549948"/>
            <a:chOff x="2651329" y="785377"/>
            <a:chExt cx="2424727" cy="470326"/>
          </a:xfrm>
        </p:grpSpPr>
        <p:grpSp>
          <p:nvGrpSpPr>
            <p:cNvPr id="108" name="组合 107"/>
            <p:cNvGrpSpPr/>
            <p:nvPr/>
          </p:nvGrpSpPr>
          <p:grpSpPr>
            <a:xfrm>
              <a:off x="2651329" y="785377"/>
              <a:ext cx="2424727" cy="470326"/>
              <a:chOff x="3520805" y="788332"/>
              <a:chExt cx="4219547" cy="878529"/>
            </a:xfrm>
          </p:grpSpPr>
          <p:pic>
            <p:nvPicPr>
              <p:cNvPr id="111" name="Picture 4" descr="C:\Users\Administrator\Desktop\图形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922561"/>
                <a:ext cx="3816424" cy="610070"/>
              </a:xfrm>
              <a:prstGeom prst="rect">
                <a:avLst/>
              </a:prstGeom>
              <a:noFill/>
              <a:effectLst>
                <a:outerShdw blurRad="177800" dist="50800" dir="5400000" sx="102000" sy="102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2" name="椭圆 111"/>
              <p:cNvSpPr/>
              <p:nvPr/>
            </p:nvSpPr>
            <p:spPr>
              <a:xfrm>
                <a:off x="3520805" y="788332"/>
                <a:ext cx="878529" cy="878529"/>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mj-ea"/>
                  <a:ea typeface="+mj-ea"/>
                </a:endParaRPr>
              </a:p>
            </p:txBody>
          </p:sp>
          <p:sp>
            <p:nvSpPr>
              <p:cNvPr id="113" name="椭圆 112"/>
              <p:cNvSpPr/>
              <p:nvPr/>
            </p:nvSpPr>
            <p:spPr>
              <a:xfrm>
                <a:off x="3553625" y="821152"/>
                <a:ext cx="837600" cy="837600"/>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mj-ea"/>
                  <a:ea typeface="+mj-ea"/>
                </a:endParaRPr>
              </a:p>
            </p:txBody>
          </p:sp>
          <p:sp>
            <p:nvSpPr>
              <p:cNvPr id="114" name="椭圆 113"/>
              <p:cNvSpPr/>
              <p:nvPr/>
            </p:nvSpPr>
            <p:spPr>
              <a:xfrm>
                <a:off x="3649881" y="929764"/>
                <a:ext cx="620375" cy="620375"/>
              </a:xfrm>
              <a:prstGeom prst="ellipse">
                <a:avLst/>
              </a:prstGeom>
              <a:solidFill>
                <a:srgbClr val="005B9E"/>
              </a:solidFill>
              <a:ln>
                <a:noFill/>
              </a:ln>
              <a:effectLst>
                <a:innerShdw blurRad="76200" dist="50800" dir="19980000">
                  <a:schemeClr val="tx1">
                    <a:alpha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dirty="0"/>
              </a:p>
            </p:txBody>
          </p:sp>
        </p:grpSp>
        <p:sp>
          <p:nvSpPr>
            <p:cNvPr id="109" name="TextBox 108"/>
            <p:cNvSpPr txBox="1"/>
            <p:nvPr/>
          </p:nvSpPr>
          <p:spPr>
            <a:xfrm>
              <a:off x="2759317" y="845288"/>
              <a:ext cx="259585" cy="323666"/>
            </a:xfrm>
            <a:prstGeom prst="rect">
              <a:avLst/>
            </a:prstGeom>
            <a:noFill/>
          </p:spPr>
          <p:txBody>
            <a:bodyPr wrap="none" rtlCol="0">
              <a:spAutoFit/>
            </a:bodyPr>
            <a:lstStyle/>
            <a:p>
              <a:r>
                <a:rPr lang="en-US" altLang="zh-CN" sz="1870" b="1" dirty="0" smtClean="0">
                  <a:solidFill>
                    <a:schemeClr val="bg1"/>
                  </a:solidFill>
                </a:rPr>
                <a:t>3</a:t>
              </a:r>
              <a:endParaRPr lang="zh-CN" altLang="en-US" sz="1870" b="1" dirty="0">
                <a:solidFill>
                  <a:schemeClr val="bg1"/>
                </a:solidFill>
              </a:endParaRPr>
            </a:p>
          </p:txBody>
        </p:sp>
        <p:sp>
          <p:nvSpPr>
            <p:cNvPr id="110" name="TextBox 109">
              <a:hlinkClick r:id="rId6" action="ppaction://hlinksldjump"/>
            </p:cNvPr>
            <p:cNvSpPr txBox="1"/>
            <p:nvPr/>
          </p:nvSpPr>
          <p:spPr>
            <a:xfrm>
              <a:off x="3210129" y="845288"/>
              <a:ext cx="1739003" cy="293255"/>
            </a:xfrm>
            <a:prstGeom prst="rect">
              <a:avLst/>
            </a:prstGeom>
            <a:noFill/>
          </p:spPr>
          <p:txBody>
            <a:bodyPr wrap="square" rtlCol="0">
              <a:spAutoFit/>
            </a:bodyPr>
            <a:lstStyle/>
            <a:p>
              <a:pPr algn="ctr"/>
              <a:r>
                <a:rPr lang="zh-CN" altLang="en-US" sz="1635" b="1" dirty="0">
                  <a:solidFill>
                    <a:schemeClr val="tx1">
                      <a:lumMod val="65000"/>
                      <a:lumOff val="35000"/>
                    </a:schemeClr>
                  </a:solidFill>
                  <a:latin typeface="+mn-ea"/>
                </a:rPr>
                <a:t>校园门禁</a:t>
              </a:r>
              <a:r>
                <a:rPr lang="zh-CN" altLang="en-US" sz="1635" b="1" dirty="0" smtClean="0">
                  <a:solidFill>
                    <a:schemeClr val="tx1">
                      <a:lumMod val="65000"/>
                      <a:lumOff val="35000"/>
                    </a:schemeClr>
                  </a:solidFill>
                  <a:latin typeface="+mn-ea"/>
                </a:rPr>
                <a:t>系统</a:t>
              </a:r>
              <a:endParaRPr lang="zh-CN" altLang="en-US" sz="1635" b="1" dirty="0">
                <a:solidFill>
                  <a:schemeClr val="tx1">
                    <a:lumMod val="65000"/>
                    <a:lumOff val="35000"/>
                  </a:schemeClr>
                </a:solidFill>
                <a:latin typeface="+mn-ea"/>
              </a:endParaRPr>
            </a:p>
          </p:txBody>
        </p:sp>
      </p:grpSp>
      <p:grpSp>
        <p:nvGrpSpPr>
          <p:cNvPr id="115" name="组合 114"/>
          <p:cNvGrpSpPr/>
          <p:nvPr/>
        </p:nvGrpSpPr>
        <p:grpSpPr>
          <a:xfrm>
            <a:off x="5255667" y="2664074"/>
            <a:ext cx="2835212" cy="534611"/>
            <a:chOff x="3177231" y="1216148"/>
            <a:chExt cx="2424727" cy="457209"/>
          </a:xfrm>
        </p:grpSpPr>
        <p:grpSp>
          <p:nvGrpSpPr>
            <p:cNvPr id="116" name="组合 115"/>
            <p:cNvGrpSpPr/>
            <p:nvPr/>
          </p:nvGrpSpPr>
          <p:grpSpPr>
            <a:xfrm>
              <a:off x="3177231" y="1216148"/>
              <a:ext cx="2424727" cy="457209"/>
              <a:chOff x="3520805" y="788332"/>
              <a:chExt cx="4219547" cy="878529"/>
            </a:xfrm>
          </p:grpSpPr>
          <p:pic>
            <p:nvPicPr>
              <p:cNvPr id="119" name="Picture 4" descr="C:\Users\Administrator\Desktop\图形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922561"/>
                <a:ext cx="3816424" cy="610070"/>
              </a:xfrm>
              <a:prstGeom prst="rect">
                <a:avLst/>
              </a:prstGeom>
              <a:noFill/>
              <a:effectLst>
                <a:outerShdw blurRad="177800" dist="50800" dir="5400000" sx="102000" sy="102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0" name="椭圆 119"/>
              <p:cNvSpPr/>
              <p:nvPr/>
            </p:nvSpPr>
            <p:spPr>
              <a:xfrm>
                <a:off x="3520805" y="788332"/>
                <a:ext cx="878529" cy="878529"/>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mj-ea"/>
                  <a:ea typeface="+mj-ea"/>
                </a:endParaRPr>
              </a:p>
            </p:txBody>
          </p:sp>
          <p:sp>
            <p:nvSpPr>
              <p:cNvPr id="121" name="椭圆 120"/>
              <p:cNvSpPr/>
              <p:nvPr/>
            </p:nvSpPr>
            <p:spPr>
              <a:xfrm>
                <a:off x="3553625" y="821152"/>
                <a:ext cx="837600" cy="837600"/>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mj-ea"/>
                  <a:ea typeface="+mj-ea"/>
                </a:endParaRPr>
              </a:p>
            </p:txBody>
          </p:sp>
          <p:sp>
            <p:nvSpPr>
              <p:cNvPr id="122" name="椭圆 121"/>
              <p:cNvSpPr/>
              <p:nvPr/>
            </p:nvSpPr>
            <p:spPr>
              <a:xfrm>
                <a:off x="3649881" y="929764"/>
                <a:ext cx="620375" cy="620375"/>
              </a:xfrm>
              <a:prstGeom prst="ellipse">
                <a:avLst/>
              </a:prstGeom>
              <a:solidFill>
                <a:srgbClr val="00B0F0"/>
              </a:solidFill>
              <a:ln>
                <a:noFill/>
              </a:ln>
              <a:effectLst>
                <a:innerShdw blurRad="76200" dist="50800" dir="19980000">
                  <a:schemeClr val="tx1">
                    <a:alpha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117" name="TextBox 116">
              <a:hlinkClick r:id="rId7" action="ppaction://hlinksldjump"/>
            </p:cNvPr>
            <p:cNvSpPr txBox="1"/>
            <p:nvPr/>
          </p:nvSpPr>
          <p:spPr>
            <a:xfrm>
              <a:off x="3723406" y="1275476"/>
              <a:ext cx="1878552" cy="293255"/>
            </a:xfrm>
            <a:prstGeom prst="rect">
              <a:avLst/>
            </a:prstGeom>
            <a:noFill/>
          </p:spPr>
          <p:txBody>
            <a:bodyPr wrap="square" rtlCol="0">
              <a:spAutoFit/>
            </a:bodyPr>
            <a:lstStyle/>
            <a:p>
              <a:pPr algn="ctr"/>
              <a:r>
                <a:rPr lang="zh-CN" altLang="en-US" sz="1635" b="1" dirty="0">
                  <a:solidFill>
                    <a:schemeClr val="tx1">
                      <a:lumMod val="65000"/>
                      <a:lumOff val="35000"/>
                    </a:schemeClr>
                  </a:solidFill>
                  <a:latin typeface="+mn-ea"/>
                </a:rPr>
                <a:t>教职工车辆</a:t>
              </a:r>
              <a:r>
                <a:rPr lang="zh-CN" altLang="en-US" sz="1635" b="1" dirty="0" smtClean="0">
                  <a:solidFill>
                    <a:schemeClr val="tx1">
                      <a:lumMod val="65000"/>
                      <a:lumOff val="35000"/>
                    </a:schemeClr>
                  </a:solidFill>
                  <a:latin typeface="+mn-ea"/>
                </a:rPr>
                <a:t>管理系统</a:t>
              </a:r>
              <a:endParaRPr lang="zh-CN" altLang="en-US" sz="1635" b="1" dirty="0">
                <a:solidFill>
                  <a:schemeClr val="tx1">
                    <a:lumMod val="65000"/>
                    <a:lumOff val="35000"/>
                  </a:schemeClr>
                </a:solidFill>
                <a:latin typeface="+mn-ea"/>
              </a:endParaRPr>
            </a:p>
          </p:txBody>
        </p:sp>
        <p:sp>
          <p:nvSpPr>
            <p:cNvPr id="118" name="TextBox 117"/>
            <p:cNvSpPr txBox="1"/>
            <p:nvPr/>
          </p:nvSpPr>
          <p:spPr>
            <a:xfrm>
              <a:off x="3285218" y="1264946"/>
              <a:ext cx="259585" cy="323666"/>
            </a:xfrm>
            <a:prstGeom prst="rect">
              <a:avLst/>
            </a:prstGeom>
            <a:noFill/>
          </p:spPr>
          <p:txBody>
            <a:bodyPr wrap="none" rtlCol="0">
              <a:spAutoFit/>
            </a:bodyPr>
            <a:lstStyle/>
            <a:p>
              <a:r>
                <a:rPr lang="en-US" altLang="zh-CN" sz="1870" b="1" dirty="0" smtClean="0">
                  <a:solidFill>
                    <a:schemeClr val="bg1"/>
                  </a:solidFill>
                </a:rPr>
                <a:t>4</a:t>
              </a:r>
              <a:endParaRPr lang="zh-CN" altLang="en-US" sz="1870" b="1" dirty="0">
                <a:solidFill>
                  <a:schemeClr val="bg1"/>
                </a:solidFill>
              </a:endParaRPr>
            </a:p>
          </p:txBody>
        </p:sp>
      </p:grpSp>
      <p:grpSp>
        <p:nvGrpSpPr>
          <p:cNvPr id="3" name="组合 2"/>
          <p:cNvGrpSpPr/>
          <p:nvPr/>
        </p:nvGrpSpPr>
        <p:grpSpPr>
          <a:xfrm>
            <a:off x="5955580" y="3214293"/>
            <a:ext cx="2835212" cy="549948"/>
            <a:chOff x="5093324" y="2373697"/>
            <a:chExt cx="2424727" cy="470326"/>
          </a:xfrm>
        </p:grpSpPr>
        <p:grpSp>
          <p:nvGrpSpPr>
            <p:cNvPr id="124" name="组合 123"/>
            <p:cNvGrpSpPr/>
            <p:nvPr/>
          </p:nvGrpSpPr>
          <p:grpSpPr>
            <a:xfrm>
              <a:off x="5093324" y="2373697"/>
              <a:ext cx="2424727" cy="470326"/>
              <a:chOff x="3520805" y="788332"/>
              <a:chExt cx="4219547" cy="878529"/>
            </a:xfrm>
          </p:grpSpPr>
          <p:pic>
            <p:nvPicPr>
              <p:cNvPr id="127" name="Picture 4" descr="C:\Users\Administrator\Desktop\图形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922561"/>
                <a:ext cx="3816424" cy="610070"/>
              </a:xfrm>
              <a:prstGeom prst="rect">
                <a:avLst/>
              </a:prstGeom>
              <a:noFill/>
              <a:effectLst>
                <a:outerShdw blurRad="177800" dist="50800" dir="5400000" sx="102000" sy="102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8" name="椭圆 127"/>
              <p:cNvSpPr/>
              <p:nvPr/>
            </p:nvSpPr>
            <p:spPr>
              <a:xfrm>
                <a:off x="3520805" y="788332"/>
                <a:ext cx="878529" cy="878529"/>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mj-ea"/>
                  <a:ea typeface="+mj-ea"/>
                </a:endParaRPr>
              </a:p>
            </p:txBody>
          </p:sp>
          <p:sp>
            <p:nvSpPr>
              <p:cNvPr id="129" name="椭圆 128"/>
              <p:cNvSpPr/>
              <p:nvPr/>
            </p:nvSpPr>
            <p:spPr>
              <a:xfrm>
                <a:off x="3553625" y="821152"/>
                <a:ext cx="837600" cy="837600"/>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mj-ea"/>
                  <a:ea typeface="+mj-ea"/>
                </a:endParaRPr>
              </a:p>
            </p:txBody>
          </p:sp>
          <p:sp>
            <p:nvSpPr>
              <p:cNvPr id="130" name="椭圆 129"/>
              <p:cNvSpPr/>
              <p:nvPr/>
            </p:nvSpPr>
            <p:spPr>
              <a:xfrm>
                <a:off x="3649881" y="929764"/>
                <a:ext cx="620375" cy="620375"/>
              </a:xfrm>
              <a:prstGeom prst="ellipse">
                <a:avLst/>
              </a:prstGeom>
              <a:solidFill>
                <a:srgbClr val="005B9E"/>
              </a:solidFill>
              <a:ln>
                <a:noFill/>
              </a:ln>
              <a:effectLst>
                <a:innerShdw blurRad="76200" dist="50800" dir="19980000">
                  <a:schemeClr val="tx1">
                    <a:alpha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dirty="0"/>
              </a:p>
            </p:txBody>
          </p:sp>
        </p:grpSp>
        <p:sp>
          <p:nvSpPr>
            <p:cNvPr id="125" name="TextBox 124"/>
            <p:cNvSpPr txBox="1"/>
            <p:nvPr/>
          </p:nvSpPr>
          <p:spPr>
            <a:xfrm>
              <a:off x="5201312" y="2433608"/>
              <a:ext cx="259585" cy="323666"/>
            </a:xfrm>
            <a:prstGeom prst="rect">
              <a:avLst/>
            </a:prstGeom>
            <a:noFill/>
          </p:spPr>
          <p:txBody>
            <a:bodyPr wrap="none" rtlCol="0">
              <a:spAutoFit/>
            </a:bodyPr>
            <a:lstStyle/>
            <a:p>
              <a:r>
                <a:rPr lang="en-US" altLang="zh-CN" sz="1870" b="1" dirty="0" smtClean="0">
                  <a:solidFill>
                    <a:schemeClr val="bg1"/>
                  </a:solidFill>
                </a:rPr>
                <a:t>5</a:t>
              </a:r>
              <a:endParaRPr lang="zh-CN" altLang="en-US" sz="1870" b="1" dirty="0">
                <a:solidFill>
                  <a:schemeClr val="bg1"/>
                </a:solidFill>
              </a:endParaRPr>
            </a:p>
          </p:txBody>
        </p:sp>
        <p:sp>
          <p:nvSpPr>
            <p:cNvPr id="126" name="TextBox 125">
              <a:hlinkClick r:id="rId8" action="ppaction://hlinksldjump"/>
            </p:cNvPr>
            <p:cNvSpPr txBox="1"/>
            <p:nvPr/>
          </p:nvSpPr>
          <p:spPr>
            <a:xfrm>
              <a:off x="5598334" y="2451538"/>
              <a:ext cx="1885347" cy="293255"/>
            </a:xfrm>
            <a:prstGeom prst="rect">
              <a:avLst/>
            </a:prstGeom>
            <a:noFill/>
          </p:spPr>
          <p:txBody>
            <a:bodyPr wrap="square" rtlCol="0">
              <a:spAutoFit/>
            </a:bodyPr>
            <a:lstStyle/>
            <a:p>
              <a:pPr algn="ctr"/>
              <a:r>
                <a:rPr lang="zh-CN" altLang="en-US" sz="1635" b="1" dirty="0">
                  <a:solidFill>
                    <a:schemeClr val="tx1">
                      <a:lumMod val="65000"/>
                      <a:lumOff val="35000"/>
                    </a:schemeClr>
                  </a:solidFill>
                  <a:latin typeface="+mn-ea"/>
                </a:rPr>
                <a:t>教职工</a:t>
              </a:r>
              <a:r>
                <a:rPr lang="en-US" altLang="zh-CN" sz="1635" b="1" dirty="0">
                  <a:solidFill>
                    <a:schemeClr val="tx1">
                      <a:lumMod val="65000"/>
                      <a:lumOff val="35000"/>
                    </a:schemeClr>
                  </a:solidFill>
                  <a:latin typeface="+mn-ea"/>
                </a:rPr>
                <a:t>WEB</a:t>
              </a:r>
              <a:r>
                <a:rPr lang="zh-CN" altLang="en-US" sz="1635" b="1" dirty="0">
                  <a:solidFill>
                    <a:schemeClr val="tx1">
                      <a:lumMod val="65000"/>
                      <a:lumOff val="35000"/>
                    </a:schemeClr>
                  </a:solidFill>
                  <a:latin typeface="+mn-ea"/>
                </a:rPr>
                <a:t>考勤系统</a:t>
              </a:r>
              <a:endParaRPr lang="zh-CN" altLang="en-US" sz="1635" b="1" dirty="0">
                <a:solidFill>
                  <a:schemeClr val="tx1">
                    <a:lumMod val="65000"/>
                    <a:lumOff val="35000"/>
                  </a:schemeClr>
                </a:solidFill>
                <a:latin typeface="+mn-ea"/>
              </a:endParaRPr>
            </a:p>
          </p:txBody>
        </p:sp>
      </p:grpSp>
      <p:grpSp>
        <p:nvGrpSpPr>
          <p:cNvPr id="2" name="组合 1"/>
          <p:cNvGrpSpPr/>
          <p:nvPr/>
        </p:nvGrpSpPr>
        <p:grpSpPr>
          <a:xfrm>
            <a:off x="5999253" y="3844532"/>
            <a:ext cx="2896367" cy="559780"/>
            <a:chOff x="5112744" y="2912689"/>
            <a:chExt cx="2477028" cy="478734"/>
          </a:xfrm>
        </p:grpSpPr>
        <p:pic>
          <p:nvPicPr>
            <p:cNvPr id="135" name="Picture 4" descr="C:\Users\Administrator\Desktop\图形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7819" y="2989758"/>
              <a:ext cx="2160234" cy="338059"/>
            </a:xfrm>
            <a:prstGeom prst="rect">
              <a:avLst/>
            </a:prstGeom>
            <a:noFill/>
            <a:effectLst>
              <a:outerShdw blurRad="177800" dist="50800" dir="5400000" sx="102000" sy="102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6" name="椭圆 135"/>
            <p:cNvSpPr/>
            <p:nvPr/>
          </p:nvSpPr>
          <p:spPr>
            <a:xfrm>
              <a:off x="5112744" y="2912689"/>
              <a:ext cx="523645" cy="478734"/>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mj-ea"/>
                <a:ea typeface="+mj-ea"/>
              </a:endParaRPr>
            </a:p>
          </p:txBody>
        </p:sp>
        <p:sp>
          <p:nvSpPr>
            <p:cNvPr id="137" name="椭圆 136"/>
            <p:cNvSpPr/>
            <p:nvPr/>
          </p:nvSpPr>
          <p:spPr>
            <a:xfrm>
              <a:off x="5132305" y="2930573"/>
              <a:ext cx="499249" cy="456431"/>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mj-ea"/>
                <a:ea typeface="+mj-ea"/>
              </a:endParaRPr>
            </a:p>
          </p:txBody>
        </p:sp>
        <p:sp>
          <p:nvSpPr>
            <p:cNvPr id="138" name="椭圆 137"/>
            <p:cNvSpPr/>
            <p:nvPr/>
          </p:nvSpPr>
          <p:spPr>
            <a:xfrm>
              <a:off x="5189677" y="2989759"/>
              <a:ext cx="369773" cy="338059"/>
            </a:xfrm>
            <a:prstGeom prst="ellipse">
              <a:avLst/>
            </a:prstGeom>
            <a:solidFill>
              <a:srgbClr val="00B0F0"/>
            </a:solidFill>
            <a:ln>
              <a:noFill/>
            </a:ln>
            <a:effectLst>
              <a:innerShdw blurRad="76200" dist="50800" dir="19980000">
                <a:schemeClr val="tx1">
                  <a:alpha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33" name="TextBox 132">
              <a:hlinkClick r:id="rId9" action="ppaction://hlinksldjump"/>
            </p:cNvPr>
            <p:cNvSpPr txBox="1"/>
            <p:nvPr/>
          </p:nvSpPr>
          <p:spPr>
            <a:xfrm>
              <a:off x="5482184" y="2989759"/>
              <a:ext cx="2107588" cy="293255"/>
            </a:xfrm>
            <a:prstGeom prst="rect">
              <a:avLst/>
            </a:prstGeom>
            <a:noFill/>
          </p:spPr>
          <p:txBody>
            <a:bodyPr wrap="square" rtlCol="0">
              <a:spAutoFit/>
            </a:bodyPr>
            <a:lstStyle/>
            <a:p>
              <a:pPr algn="ctr"/>
              <a:r>
                <a:rPr lang="zh-CN" altLang="en-US" sz="1635" b="1" dirty="0">
                  <a:solidFill>
                    <a:schemeClr val="tx1">
                      <a:lumMod val="65000"/>
                      <a:lumOff val="35000"/>
                    </a:schemeClr>
                  </a:solidFill>
                  <a:latin typeface="+mn-ea"/>
                </a:rPr>
                <a:t>宿舍</a:t>
              </a:r>
              <a:r>
                <a:rPr lang="zh-CN" altLang="en-US" sz="1635" b="1" dirty="0" smtClean="0">
                  <a:solidFill>
                    <a:schemeClr val="tx1">
                      <a:lumMod val="65000"/>
                      <a:lumOff val="35000"/>
                    </a:schemeClr>
                  </a:solidFill>
                  <a:latin typeface="+mn-ea"/>
                </a:rPr>
                <a:t>管理系统</a:t>
              </a:r>
              <a:endParaRPr lang="zh-CN" altLang="en-US" sz="1635" b="1" dirty="0">
                <a:solidFill>
                  <a:schemeClr val="tx1">
                    <a:lumMod val="65000"/>
                    <a:lumOff val="35000"/>
                  </a:schemeClr>
                </a:solidFill>
                <a:latin typeface="+mn-ea"/>
              </a:endParaRPr>
            </a:p>
          </p:txBody>
        </p:sp>
        <p:sp>
          <p:nvSpPr>
            <p:cNvPr id="134" name="TextBox 133"/>
            <p:cNvSpPr txBox="1"/>
            <p:nvPr/>
          </p:nvSpPr>
          <p:spPr>
            <a:xfrm>
              <a:off x="5224754" y="2983011"/>
              <a:ext cx="259585" cy="323666"/>
            </a:xfrm>
            <a:prstGeom prst="rect">
              <a:avLst/>
            </a:prstGeom>
            <a:noFill/>
          </p:spPr>
          <p:txBody>
            <a:bodyPr wrap="none" rtlCol="0">
              <a:spAutoFit/>
            </a:bodyPr>
            <a:lstStyle/>
            <a:p>
              <a:r>
                <a:rPr lang="en-US" altLang="zh-CN" sz="1870" b="1" dirty="0" smtClean="0">
                  <a:solidFill>
                    <a:schemeClr val="bg1"/>
                  </a:solidFill>
                </a:rPr>
                <a:t>6</a:t>
              </a:r>
              <a:endParaRPr lang="zh-CN" altLang="en-US" sz="1870" b="1" dirty="0">
                <a:solidFill>
                  <a:schemeClr val="bg1"/>
                </a:solidFill>
              </a:endParaRPr>
            </a:p>
          </p:txBody>
        </p:sp>
      </p:grpSp>
      <p:grpSp>
        <p:nvGrpSpPr>
          <p:cNvPr id="139" name="组合 138"/>
          <p:cNvGrpSpPr/>
          <p:nvPr/>
        </p:nvGrpSpPr>
        <p:grpSpPr>
          <a:xfrm>
            <a:off x="5273899" y="4413496"/>
            <a:ext cx="2845695" cy="549948"/>
            <a:chOff x="2651329" y="785377"/>
            <a:chExt cx="2433692" cy="470326"/>
          </a:xfrm>
        </p:grpSpPr>
        <p:grpSp>
          <p:nvGrpSpPr>
            <p:cNvPr id="140" name="组合 139"/>
            <p:cNvGrpSpPr/>
            <p:nvPr/>
          </p:nvGrpSpPr>
          <p:grpSpPr>
            <a:xfrm>
              <a:off x="2651329" y="785377"/>
              <a:ext cx="2433692" cy="470326"/>
              <a:chOff x="3520805" y="788332"/>
              <a:chExt cx="4235148" cy="878529"/>
            </a:xfrm>
          </p:grpSpPr>
          <p:pic>
            <p:nvPicPr>
              <p:cNvPr id="143" name="Picture 4" descr="C:\Users\Administrator\Desktop\图形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9529" y="922560"/>
                <a:ext cx="3816424" cy="660308"/>
              </a:xfrm>
              <a:prstGeom prst="rect">
                <a:avLst/>
              </a:prstGeom>
              <a:noFill/>
              <a:effectLst>
                <a:outerShdw blurRad="177800" dist="50800" dir="5400000" sx="102000" sy="102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4" name="椭圆 143"/>
              <p:cNvSpPr/>
              <p:nvPr/>
            </p:nvSpPr>
            <p:spPr>
              <a:xfrm>
                <a:off x="3520805" y="788332"/>
                <a:ext cx="878529" cy="878529"/>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mj-ea"/>
                  <a:ea typeface="+mj-ea"/>
                </a:endParaRPr>
              </a:p>
            </p:txBody>
          </p:sp>
          <p:sp>
            <p:nvSpPr>
              <p:cNvPr id="145" name="椭圆 144"/>
              <p:cNvSpPr/>
              <p:nvPr/>
            </p:nvSpPr>
            <p:spPr>
              <a:xfrm>
                <a:off x="3553625" y="821152"/>
                <a:ext cx="837600" cy="837600"/>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mj-ea"/>
                  <a:ea typeface="+mj-ea"/>
                </a:endParaRPr>
              </a:p>
            </p:txBody>
          </p:sp>
          <p:sp>
            <p:nvSpPr>
              <p:cNvPr id="146" name="椭圆 145"/>
              <p:cNvSpPr/>
              <p:nvPr/>
            </p:nvSpPr>
            <p:spPr>
              <a:xfrm>
                <a:off x="3649881" y="929764"/>
                <a:ext cx="620375" cy="620375"/>
              </a:xfrm>
              <a:prstGeom prst="ellipse">
                <a:avLst/>
              </a:prstGeom>
              <a:solidFill>
                <a:srgbClr val="005B9E"/>
              </a:solidFill>
              <a:ln>
                <a:noFill/>
              </a:ln>
              <a:effectLst>
                <a:innerShdw blurRad="76200" dist="50800" dir="19980000">
                  <a:schemeClr val="tx1">
                    <a:alpha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dirty="0"/>
              </a:p>
            </p:txBody>
          </p:sp>
        </p:grpSp>
        <p:sp>
          <p:nvSpPr>
            <p:cNvPr id="141" name="TextBox 140"/>
            <p:cNvSpPr txBox="1"/>
            <p:nvPr/>
          </p:nvSpPr>
          <p:spPr>
            <a:xfrm>
              <a:off x="2759317" y="845288"/>
              <a:ext cx="259585" cy="323666"/>
            </a:xfrm>
            <a:prstGeom prst="rect">
              <a:avLst/>
            </a:prstGeom>
            <a:noFill/>
          </p:spPr>
          <p:txBody>
            <a:bodyPr wrap="none" rtlCol="0">
              <a:spAutoFit/>
            </a:bodyPr>
            <a:lstStyle/>
            <a:p>
              <a:r>
                <a:rPr lang="en-US" altLang="zh-CN" sz="1870" b="1" dirty="0" smtClean="0">
                  <a:solidFill>
                    <a:schemeClr val="bg1"/>
                  </a:solidFill>
                </a:rPr>
                <a:t>7</a:t>
              </a:r>
              <a:endParaRPr lang="zh-CN" altLang="en-US" sz="1870" b="1" dirty="0">
                <a:solidFill>
                  <a:schemeClr val="bg1"/>
                </a:solidFill>
              </a:endParaRPr>
            </a:p>
          </p:txBody>
        </p:sp>
        <p:sp>
          <p:nvSpPr>
            <p:cNvPr id="142" name="TextBox 141">
              <a:hlinkClick r:id="rId10" action="ppaction://hlinksldjump"/>
            </p:cNvPr>
            <p:cNvSpPr txBox="1"/>
            <p:nvPr/>
          </p:nvSpPr>
          <p:spPr>
            <a:xfrm>
              <a:off x="3210129" y="872183"/>
              <a:ext cx="1739003" cy="293255"/>
            </a:xfrm>
            <a:prstGeom prst="rect">
              <a:avLst/>
            </a:prstGeom>
            <a:noFill/>
          </p:spPr>
          <p:txBody>
            <a:bodyPr wrap="square" rtlCol="0">
              <a:spAutoFit/>
            </a:bodyPr>
            <a:lstStyle/>
            <a:p>
              <a:pPr algn="ctr"/>
              <a:r>
                <a:rPr lang="zh-CN" altLang="en-US" sz="1635" b="1" dirty="0">
                  <a:solidFill>
                    <a:schemeClr val="tx1">
                      <a:lumMod val="65000"/>
                      <a:lumOff val="35000"/>
                    </a:schemeClr>
                  </a:solidFill>
                  <a:latin typeface="+mn-ea"/>
                </a:rPr>
                <a:t>图书馆通道</a:t>
              </a:r>
              <a:r>
                <a:rPr lang="zh-CN" altLang="en-US" sz="1635" b="1" dirty="0" smtClean="0">
                  <a:solidFill>
                    <a:schemeClr val="tx1">
                      <a:lumMod val="65000"/>
                      <a:lumOff val="35000"/>
                    </a:schemeClr>
                  </a:solidFill>
                  <a:latin typeface="+mn-ea"/>
                </a:rPr>
                <a:t>系统</a:t>
              </a:r>
              <a:endParaRPr lang="zh-CN" altLang="en-US" sz="1635" b="1" dirty="0">
                <a:solidFill>
                  <a:schemeClr val="tx1">
                    <a:lumMod val="65000"/>
                    <a:lumOff val="35000"/>
                  </a:schemeClr>
                </a:solidFill>
                <a:latin typeface="+mn-ea"/>
              </a:endParaRPr>
            </a:p>
          </p:txBody>
        </p:sp>
      </p:grpSp>
      <p:grpSp>
        <p:nvGrpSpPr>
          <p:cNvPr id="147" name="组合 146"/>
          <p:cNvGrpSpPr/>
          <p:nvPr/>
        </p:nvGrpSpPr>
        <p:grpSpPr>
          <a:xfrm>
            <a:off x="4447313" y="4968741"/>
            <a:ext cx="2846068" cy="534611"/>
            <a:chOff x="3177231" y="1216148"/>
            <a:chExt cx="2434011" cy="457209"/>
          </a:xfrm>
        </p:grpSpPr>
        <p:grpSp>
          <p:nvGrpSpPr>
            <p:cNvPr id="148" name="组合 147"/>
            <p:cNvGrpSpPr/>
            <p:nvPr/>
          </p:nvGrpSpPr>
          <p:grpSpPr>
            <a:xfrm>
              <a:off x="3177231" y="1216148"/>
              <a:ext cx="2424727" cy="457209"/>
              <a:chOff x="3520805" y="788332"/>
              <a:chExt cx="4219547" cy="878529"/>
            </a:xfrm>
          </p:grpSpPr>
          <p:pic>
            <p:nvPicPr>
              <p:cNvPr id="151" name="Picture 4" descr="C:\Users\Administrator\Desktop\图形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922561"/>
                <a:ext cx="3816424" cy="610070"/>
              </a:xfrm>
              <a:prstGeom prst="rect">
                <a:avLst/>
              </a:prstGeom>
              <a:noFill/>
              <a:effectLst>
                <a:outerShdw blurRad="177800" dist="50800" dir="5400000" sx="102000" sy="102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2" name="椭圆 151"/>
              <p:cNvSpPr/>
              <p:nvPr/>
            </p:nvSpPr>
            <p:spPr>
              <a:xfrm>
                <a:off x="3520805" y="788332"/>
                <a:ext cx="878529" cy="878529"/>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mj-ea"/>
                  <a:ea typeface="+mj-ea"/>
                </a:endParaRPr>
              </a:p>
            </p:txBody>
          </p:sp>
          <p:sp>
            <p:nvSpPr>
              <p:cNvPr id="153" name="椭圆 152"/>
              <p:cNvSpPr/>
              <p:nvPr/>
            </p:nvSpPr>
            <p:spPr>
              <a:xfrm>
                <a:off x="3553625" y="821152"/>
                <a:ext cx="837600" cy="837600"/>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mj-ea"/>
                  <a:ea typeface="+mj-ea"/>
                </a:endParaRPr>
              </a:p>
            </p:txBody>
          </p:sp>
          <p:sp>
            <p:nvSpPr>
              <p:cNvPr id="154" name="椭圆 153"/>
              <p:cNvSpPr/>
              <p:nvPr/>
            </p:nvSpPr>
            <p:spPr>
              <a:xfrm>
                <a:off x="3649881" y="929764"/>
                <a:ext cx="620375" cy="620375"/>
              </a:xfrm>
              <a:prstGeom prst="ellipse">
                <a:avLst/>
              </a:prstGeom>
              <a:solidFill>
                <a:srgbClr val="00B0F0"/>
              </a:solidFill>
              <a:ln>
                <a:noFill/>
              </a:ln>
              <a:effectLst>
                <a:innerShdw blurRad="76200" dist="50800" dir="19980000">
                  <a:schemeClr val="tx1">
                    <a:alpha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149" name="TextBox 148">
              <a:hlinkClick r:id="rId11" action="ppaction://hlinksldjump"/>
            </p:cNvPr>
            <p:cNvSpPr txBox="1"/>
            <p:nvPr/>
          </p:nvSpPr>
          <p:spPr>
            <a:xfrm>
              <a:off x="3624791" y="1295403"/>
              <a:ext cx="1986451" cy="293255"/>
            </a:xfrm>
            <a:prstGeom prst="rect">
              <a:avLst/>
            </a:prstGeom>
            <a:noFill/>
          </p:spPr>
          <p:txBody>
            <a:bodyPr wrap="square" rtlCol="0">
              <a:spAutoFit/>
            </a:bodyPr>
            <a:lstStyle/>
            <a:p>
              <a:pPr algn="ctr"/>
              <a:r>
                <a:rPr lang="zh-CN" altLang="en-US" sz="1635" b="1" dirty="0" smtClean="0">
                  <a:solidFill>
                    <a:schemeClr val="tx1">
                      <a:lumMod val="65000"/>
                      <a:lumOff val="35000"/>
                    </a:schemeClr>
                  </a:solidFill>
                  <a:latin typeface="+mn-ea"/>
                </a:rPr>
                <a:t>图书馆自习室预约系统</a:t>
              </a:r>
              <a:endParaRPr lang="zh-CN" altLang="en-US" sz="1635" b="1" dirty="0">
                <a:solidFill>
                  <a:schemeClr val="tx1">
                    <a:lumMod val="65000"/>
                    <a:lumOff val="35000"/>
                  </a:schemeClr>
                </a:solidFill>
                <a:latin typeface="+mn-ea"/>
              </a:endParaRPr>
            </a:p>
          </p:txBody>
        </p:sp>
        <p:sp>
          <p:nvSpPr>
            <p:cNvPr id="150" name="TextBox 149"/>
            <p:cNvSpPr txBox="1"/>
            <p:nvPr/>
          </p:nvSpPr>
          <p:spPr>
            <a:xfrm>
              <a:off x="3285218" y="1264946"/>
              <a:ext cx="259585" cy="323666"/>
            </a:xfrm>
            <a:prstGeom prst="rect">
              <a:avLst/>
            </a:prstGeom>
            <a:noFill/>
          </p:spPr>
          <p:txBody>
            <a:bodyPr wrap="none" rtlCol="0">
              <a:spAutoFit/>
            </a:bodyPr>
            <a:lstStyle/>
            <a:p>
              <a:r>
                <a:rPr lang="en-US" altLang="zh-CN" sz="1870" b="1" dirty="0" smtClean="0">
                  <a:solidFill>
                    <a:schemeClr val="bg1"/>
                  </a:solidFill>
                </a:rPr>
                <a:t>8</a:t>
              </a:r>
              <a:endParaRPr lang="zh-CN" altLang="en-US" sz="1870" b="1" dirty="0">
                <a:solidFill>
                  <a:schemeClr val="bg1"/>
                </a:solidFill>
              </a:endParaRPr>
            </a:p>
          </p:txBody>
        </p:sp>
      </p:grpSp>
      <p:grpSp>
        <p:nvGrpSpPr>
          <p:cNvPr id="155" name="组合 154"/>
          <p:cNvGrpSpPr/>
          <p:nvPr/>
        </p:nvGrpSpPr>
        <p:grpSpPr>
          <a:xfrm>
            <a:off x="3720154" y="5495091"/>
            <a:ext cx="2838979" cy="558165"/>
            <a:chOff x="2651329" y="782533"/>
            <a:chExt cx="2427948" cy="477353"/>
          </a:xfrm>
        </p:grpSpPr>
        <p:grpSp>
          <p:nvGrpSpPr>
            <p:cNvPr id="156" name="组合 155"/>
            <p:cNvGrpSpPr/>
            <p:nvPr/>
          </p:nvGrpSpPr>
          <p:grpSpPr>
            <a:xfrm>
              <a:off x="2651329" y="785377"/>
              <a:ext cx="2427948" cy="470326"/>
              <a:chOff x="3520805" y="788332"/>
              <a:chExt cx="4225152" cy="878529"/>
            </a:xfrm>
          </p:grpSpPr>
          <p:pic>
            <p:nvPicPr>
              <p:cNvPr id="159" name="Picture 4" descr="C:\Users\Administrator\Desktop\图形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533" y="907813"/>
                <a:ext cx="3816424" cy="709311"/>
              </a:xfrm>
              <a:prstGeom prst="rect">
                <a:avLst/>
              </a:prstGeom>
              <a:noFill/>
              <a:effectLst>
                <a:outerShdw blurRad="177800" dist="50800" dir="5400000" sx="102000" sy="102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0" name="椭圆 159"/>
              <p:cNvSpPr/>
              <p:nvPr/>
            </p:nvSpPr>
            <p:spPr>
              <a:xfrm>
                <a:off x="3520805" y="788332"/>
                <a:ext cx="878529" cy="878529"/>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mj-ea"/>
                  <a:ea typeface="+mj-ea"/>
                </a:endParaRPr>
              </a:p>
            </p:txBody>
          </p:sp>
          <p:sp>
            <p:nvSpPr>
              <p:cNvPr id="161" name="椭圆 160"/>
              <p:cNvSpPr/>
              <p:nvPr/>
            </p:nvSpPr>
            <p:spPr>
              <a:xfrm>
                <a:off x="3553625" y="821152"/>
                <a:ext cx="837600" cy="837600"/>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mj-ea"/>
                  <a:ea typeface="+mj-ea"/>
                </a:endParaRPr>
              </a:p>
            </p:txBody>
          </p:sp>
          <p:sp>
            <p:nvSpPr>
              <p:cNvPr id="162" name="椭圆 161"/>
              <p:cNvSpPr/>
              <p:nvPr/>
            </p:nvSpPr>
            <p:spPr>
              <a:xfrm>
                <a:off x="3649881" y="929764"/>
                <a:ext cx="620375" cy="620375"/>
              </a:xfrm>
              <a:prstGeom prst="ellipse">
                <a:avLst/>
              </a:prstGeom>
              <a:solidFill>
                <a:srgbClr val="005B9E"/>
              </a:solidFill>
              <a:ln>
                <a:noFill/>
              </a:ln>
              <a:effectLst>
                <a:innerShdw blurRad="76200" dist="50800" dir="19980000">
                  <a:schemeClr val="tx1">
                    <a:alpha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dirty="0"/>
              </a:p>
            </p:txBody>
          </p:sp>
        </p:grpSp>
        <p:sp>
          <p:nvSpPr>
            <p:cNvPr id="157" name="TextBox 156"/>
            <p:cNvSpPr txBox="1"/>
            <p:nvPr/>
          </p:nvSpPr>
          <p:spPr>
            <a:xfrm>
              <a:off x="2759317" y="845288"/>
              <a:ext cx="259585" cy="323666"/>
            </a:xfrm>
            <a:prstGeom prst="rect">
              <a:avLst/>
            </a:prstGeom>
            <a:noFill/>
          </p:spPr>
          <p:txBody>
            <a:bodyPr wrap="none" rtlCol="0">
              <a:spAutoFit/>
            </a:bodyPr>
            <a:lstStyle/>
            <a:p>
              <a:r>
                <a:rPr lang="en-US" altLang="zh-CN" sz="1870" b="1" dirty="0" smtClean="0">
                  <a:solidFill>
                    <a:schemeClr val="bg1"/>
                  </a:solidFill>
                </a:rPr>
                <a:t>9</a:t>
              </a:r>
              <a:endParaRPr lang="zh-CN" altLang="en-US" sz="1870" b="1" dirty="0">
                <a:solidFill>
                  <a:schemeClr val="bg1"/>
                </a:solidFill>
              </a:endParaRPr>
            </a:p>
          </p:txBody>
        </p:sp>
        <p:sp>
          <p:nvSpPr>
            <p:cNvPr id="158" name="TextBox 157">
              <a:hlinkClick r:id="rId12" action="ppaction://hlinksldjump"/>
            </p:cNvPr>
            <p:cNvSpPr txBox="1"/>
            <p:nvPr/>
          </p:nvSpPr>
          <p:spPr>
            <a:xfrm>
              <a:off x="3192199" y="782533"/>
              <a:ext cx="1833951" cy="477353"/>
            </a:xfrm>
            <a:prstGeom prst="rect">
              <a:avLst/>
            </a:prstGeom>
            <a:noFill/>
          </p:spPr>
          <p:txBody>
            <a:bodyPr wrap="square" rtlCol="0">
              <a:spAutoFit/>
            </a:bodyPr>
            <a:lstStyle/>
            <a:p>
              <a:pPr algn="ctr"/>
              <a:r>
                <a:rPr lang="zh-CN" altLang="en-US" sz="1520" b="1" dirty="0">
                  <a:solidFill>
                    <a:schemeClr val="tx1">
                      <a:lumMod val="65000"/>
                      <a:lumOff val="35000"/>
                    </a:schemeClr>
                  </a:solidFill>
                  <a:latin typeface="+mn-ea"/>
                </a:rPr>
                <a:t>实验室及电子教室</a:t>
              </a:r>
              <a:endParaRPr lang="en-US" altLang="zh-CN" sz="1520" b="1" dirty="0">
                <a:solidFill>
                  <a:schemeClr val="tx1">
                    <a:lumMod val="65000"/>
                    <a:lumOff val="35000"/>
                  </a:schemeClr>
                </a:solidFill>
                <a:latin typeface="+mn-ea"/>
              </a:endParaRPr>
            </a:p>
            <a:p>
              <a:pPr algn="ctr"/>
              <a:r>
                <a:rPr lang="zh-CN" altLang="en-US" sz="1520" b="1" dirty="0">
                  <a:solidFill>
                    <a:schemeClr val="tx1">
                      <a:lumMod val="65000"/>
                      <a:lumOff val="35000"/>
                    </a:schemeClr>
                  </a:solidFill>
                  <a:latin typeface="+mn-ea"/>
                </a:rPr>
                <a:t>预约收费系统</a:t>
              </a:r>
              <a:endParaRPr lang="zh-CN" altLang="en-US" sz="1520" b="1" dirty="0">
                <a:solidFill>
                  <a:schemeClr val="tx1">
                    <a:lumMod val="65000"/>
                    <a:lumOff val="35000"/>
                  </a:schemeClr>
                </a:solidFill>
                <a:latin typeface="+mn-ea"/>
              </a:endParaRPr>
            </a:p>
          </p:txBody>
        </p:sp>
      </p:grpSp>
      <p:grpSp>
        <p:nvGrpSpPr>
          <p:cNvPr id="4" name="组合 3"/>
          <p:cNvGrpSpPr/>
          <p:nvPr/>
        </p:nvGrpSpPr>
        <p:grpSpPr>
          <a:xfrm>
            <a:off x="2657407" y="6073729"/>
            <a:ext cx="2835212" cy="534611"/>
            <a:chOff x="2272665" y="4819140"/>
            <a:chExt cx="2424727" cy="457209"/>
          </a:xfrm>
        </p:grpSpPr>
        <p:grpSp>
          <p:nvGrpSpPr>
            <p:cNvPr id="163" name="组合 162"/>
            <p:cNvGrpSpPr/>
            <p:nvPr/>
          </p:nvGrpSpPr>
          <p:grpSpPr>
            <a:xfrm>
              <a:off x="2272665" y="4819140"/>
              <a:ext cx="2424727" cy="457209"/>
              <a:chOff x="3177231" y="1216148"/>
              <a:chExt cx="2424727" cy="457209"/>
            </a:xfrm>
          </p:grpSpPr>
          <p:grpSp>
            <p:nvGrpSpPr>
              <p:cNvPr id="164" name="组合 163"/>
              <p:cNvGrpSpPr/>
              <p:nvPr/>
            </p:nvGrpSpPr>
            <p:grpSpPr>
              <a:xfrm>
                <a:off x="3177231" y="1216148"/>
                <a:ext cx="2424727" cy="457209"/>
                <a:chOff x="3520805" y="788332"/>
                <a:chExt cx="4219547" cy="878529"/>
              </a:xfrm>
            </p:grpSpPr>
            <p:pic>
              <p:nvPicPr>
                <p:cNvPr id="167" name="Picture 4" descr="C:\Users\Administrator\Desktop\图形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922561"/>
                  <a:ext cx="3816424" cy="610070"/>
                </a:xfrm>
                <a:prstGeom prst="rect">
                  <a:avLst/>
                </a:prstGeom>
                <a:noFill/>
                <a:effectLst>
                  <a:outerShdw blurRad="177800" dist="50800" dir="5400000" sx="102000" sy="102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8" name="椭圆 167"/>
                <p:cNvSpPr/>
                <p:nvPr/>
              </p:nvSpPr>
              <p:spPr>
                <a:xfrm>
                  <a:off x="3520805" y="788332"/>
                  <a:ext cx="878529" cy="878529"/>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mj-ea"/>
                    <a:ea typeface="+mj-ea"/>
                  </a:endParaRPr>
                </a:p>
              </p:txBody>
            </p:sp>
            <p:sp>
              <p:nvSpPr>
                <p:cNvPr id="169" name="椭圆 168"/>
                <p:cNvSpPr/>
                <p:nvPr/>
              </p:nvSpPr>
              <p:spPr>
                <a:xfrm>
                  <a:off x="3553625" y="821152"/>
                  <a:ext cx="837600" cy="837600"/>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mj-ea"/>
                    <a:ea typeface="+mj-ea"/>
                  </a:endParaRPr>
                </a:p>
              </p:txBody>
            </p:sp>
            <p:sp>
              <p:nvSpPr>
                <p:cNvPr id="170" name="椭圆 169"/>
                <p:cNvSpPr/>
                <p:nvPr/>
              </p:nvSpPr>
              <p:spPr>
                <a:xfrm>
                  <a:off x="3649881" y="929764"/>
                  <a:ext cx="620375" cy="620375"/>
                </a:xfrm>
                <a:prstGeom prst="ellipse">
                  <a:avLst/>
                </a:prstGeom>
                <a:solidFill>
                  <a:srgbClr val="00B0F0"/>
                </a:solidFill>
                <a:ln>
                  <a:noFill/>
                </a:ln>
                <a:effectLst>
                  <a:innerShdw blurRad="76200" dist="50800" dir="19980000">
                    <a:schemeClr val="tx1">
                      <a:alpha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165" name="TextBox 164">
                <a:hlinkClick r:id="rId13" action="ppaction://hlinksldjump"/>
              </p:cNvPr>
              <p:cNvSpPr txBox="1"/>
              <p:nvPr/>
            </p:nvSpPr>
            <p:spPr>
              <a:xfrm>
                <a:off x="3723406" y="1293406"/>
                <a:ext cx="1739003" cy="293255"/>
              </a:xfrm>
              <a:prstGeom prst="rect">
                <a:avLst/>
              </a:prstGeom>
              <a:noFill/>
            </p:spPr>
            <p:txBody>
              <a:bodyPr wrap="square" rtlCol="0">
                <a:spAutoFit/>
              </a:bodyPr>
              <a:lstStyle/>
              <a:p>
                <a:pPr algn="ctr"/>
                <a:endParaRPr lang="zh-CN" altLang="en-US" sz="1635" b="1" dirty="0">
                  <a:solidFill>
                    <a:schemeClr val="tx1">
                      <a:lumMod val="65000"/>
                      <a:lumOff val="35000"/>
                    </a:schemeClr>
                  </a:solidFill>
                  <a:latin typeface="+mn-ea"/>
                </a:endParaRPr>
              </a:p>
            </p:txBody>
          </p:sp>
          <p:sp>
            <p:nvSpPr>
              <p:cNvPr id="166" name="TextBox 165"/>
              <p:cNvSpPr txBox="1"/>
              <p:nvPr/>
            </p:nvSpPr>
            <p:spPr>
              <a:xfrm>
                <a:off x="3212354" y="1281905"/>
                <a:ext cx="362767" cy="323666"/>
              </a:xfrm>
              <a:prstGeom prst="rect">
                <a:avLst/>
              </a:prstGeom>
              <a:noFill/>
            </p:spPr>
            <p:txBody>
              <a:bodyPr wrap="none" rtlCol="0">
                <a:spAutoFit/>
              </a:bodyPr>
              <a:lstStyle/>
              <a:p>
                <a:r>
                  <a:rPr lang="en-US" altLang="zh-CN" sz="1870" b="1" dirty="0" smtClean="0">
                    <a:solidFill>
                      <a:schemeClr val="bg1"/>
                    </a:solidFill>
                  </a:rPr>
                  <a:t>10</a:t>
                </a:r>
                <a:endParaRPr lang="zh-CN" altLang="en-US" sz="1870" b="1" dirty="0">
                  <a:solidFill>
                    <a:schemeClr val="bg1"/>
                  </a:solidFill>
                </a:endParaRPr>
              </a:p>
            </p:txBody>
          </p:sp>
        </p:grpSp>
        <p:sp>
          <p:nvSpPr>
            <p:cNvPr id="95" name="TextBox 94">
              <a:hlinkClick r:id="rId14" action="ppaction://hlinksldjump"/>
            </p:cNvPr>
            <p:cNvSpPr txBox="1"/>
            <p:nvPr/>
          </p:nvSpPr>
          <p:spPr>
            <a:xfrm>
              <a:off x="2752958" y="4882201"/>
              <a:ext cx="1833951" cy="293255"/>
            </a:xfrm>
            <a:prstGeom prst="rect">
              <a:avLst/>
            </a:prstGeom>
            <a:noFill/>
          </p:spPr>
          <p:txBody>
            <a:bodyPr wrap="square" rtlCol="0">
              <a:spAutoFit/>
            </a:bodyPr>
            <a:lstStyle/>
            <a:p>
              <a:pPr algn="ctr"/>
              <a:r>
                <a:rPr lang="zh-CN" altLang="en-US" sz="1635" b="1" dirty="0">
                  <a:solidFill>
                    <a:schemeClr val="tx1">
                      <a:lumMod val="65000"/>
                      <a:lumOff val="35000"/>
                    </a:schemeClr>
                  </a:solidFill>
                  <a:latin typeface="+mn-ea"/>
                </a:rPr>
                <a:t>电子班牌系统</a:t>
              </a:r>
              <a:endParaRPr lang="zh-CN" altLang="en-US" sz="1635" b="1" dirty="0">
                <a:solidFill>
                  <a:schemeClr val="tx1">
                    <a:lumMod val="65000"/>
                    <a:lumOff val="35000"/>
                  </a:schemeClr>
                </a:solidFill>
                <a:latin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up)">
                                      <p:cBhvr>
                                        <p:cTn id="7" dur="500"/>
                                        <p:tgtEl>
                                          <p:spTgt spid="6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wipe(up)">
                                      <p:cBhvr>
                                        <p:cTn id="11" dur="500"/>
                                        <p:tgtEl>
                                          <p:spTgt spid="103"/>
                                        </p:tgtEl>
                                      </p:cBhvr>
                                    </p:animEffect>
                                  </p:childTnLst>
                                </p:cTn>
                              </p:par>
                              <p:par>
                                <p:cTn id="12" presetID="22" presetClass="entr" presetSubtype="1" fill="hold" nodeType="withEffect">
                                  <p:stCondLst>
                                    <p:cond delay="0"/>
                                  </p:stCondLst>
                                  <p:childTnLst>
                                    <p:set>
                                      <p:cBhvr>
                                        <p:cTn id="13" dur="1" fill="hold">
                                          <p:stCondLst>
                                            <p:cond delay="0"/>
                                          </p:stCondLst>
                                        </p:cTn>
                                        <p:tgtEl>
                                          <p:spTgt spid="106"/>
                                        </p:tgtEl>
                                        <p:attrNameLst>
                                          <p:attrName>style.visibility</p:attrName>
                                        </p:attrNameLst>
                                      </p:cBhvr>
                                      <p:to>
                                        <p:strVal val="visible"/>
                                      </p:to>
                                    </p:set>
                                    <p:animEffect transition="in" filter="wipe(up)">
                                      <p:cBhvr>
                                        <p:cTn id="14" dur="500"/>
                                        <p:tgtEl>
                                          <p:spTgt spid="106"/>
                                        </p:tgtEl>
                                      </p:cBhvr>
                                    </p:animEffect>
                                  </p:childTnLst>
                                </p:cTn>
                              </p:par>
                              <p:par>
                                <p:cTn id="15" presetID="22" presetClass="entr" presetSubtype="1" fill="hold" nodeType="withEffect">
                                  <p:stCondLst>
                                    <p:cond delay="0"/>
                                  </p:stCondLst>
                                  <p:childTnLst>
                                    <p:set>
                                      <p:cBhvr>
                                        <p:cTn id="16" dur="1" fill="hold">
                                          <p:stCondLst>
                                            <p:cond delay="0"/>
                                          </p:stCondLst>
                                        </p:cTn>
                                        <p:tgtEl>
                                          <p:spTgt spid="107"/>
                                        </p:tgtEl>
                                        <p:attrNameLst>
                                          <p:attrName>style.visibility</p:attrName>
                                        </p:attrNameLst>
                                      </p:cBhvr>
                                      <p:to>
                                        <p:strVal val="visible"/>
                                      </p:to>
                                    </p:set>
                                    <p:animEffect transition="in" filter="wipe(up)">
                                      <p:cBhvr>
                                        <p:cTn id="17" dur="500"/>
                                        <p:tgtEl>
                                          <p:spTgt spid="107"/>
                                        </p:tgtEl>
                                      </p:cBhvr>
                                    </p:animEffect>
                                  </p:childTnLst>
                                </p:cTn>
                              </p:par>
                              <p:par>
                                <p:cTn id="18" presetID="22" presetClass="entr" presetSubtype="1" fill="hold" nodeType="withEffect">
                                  <p:stCondLst>
                                    <p:cond delay="0"/>
                                  </p:stCondLst>
                                  <p:childTnLst>
                                    <p:set>
                                      <p:cBhvr>
                                        <p:cTn id="19" dur="1" fill="hold">
                                          <p:stCondLst>
                                            <p:cond delay="0"/>
                                          </p:stCondLst>
                                        </p:cTn>
                                        <p:tgtEl>
                                          <p:spTgt spid="115"/>
                                        </p:tgtEl>
                                        <p:attrNameLst>
                                          <p:attrName>style.visibility</p:attrName>
                                        </p:attrNameLst>
                                      </p:cBhvr>
                                      <p:to>
                                        <p:strVal val="visible"/>
                                      </p:to>
                                    </p:set>
                                    <p:animEffect transition="in" filter="wipe(up)">
                                      <p:cBhvr>
                                        <p:cTn id="20" dur="500"/>
                                        <p:tgtEl>
                                          <p:spTgt spid="115"/>
                                        </p:tgtEl>
                                      </p:cBhvr>
                                    </p:animEffec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par>
                                <p:cTn id="24" presetID="22" presetClass="entr" presetSubtype="1"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up)">
                                      <p:cBhvr>
                                        <p:cTn id="26" dur="500"/>
                                        <p:tgtEl>
                                          <p:spTgt spid="2"/>
                                        </p:tgtEl>
                                      </p:cBhvr>
                                    </p:animEffect>
                                  </p:childTnLst>
                                </p:cTn>
                              </p:par>
                              <p:par>
                                <p:cTn id="27" presetID="22" presetClass="entr" presetSubtype="1" fill="hold" nodeType="withEffect">
                                  <p:stCondLst>
                                    <p:cond delay="0"/>
                                  </p:stCondLst>
                                  <p:childTnLst>
                                    <p:set>
                                      <p:cBhvr>
                                        <p:cTn id="28" dur="1" fill="hold">
                                          <p:stCondLst>
                                            <p:cond delay="0"/>
                                          </p:stCondLst>
                                        </p:cTn>
                                        <p:tgtEl>
                                          <p:spTgt spid="139"/>
                                        </p:tgtEl>
                                        <p:attrNameLst>
                                          <p:attrName>style.visibility</p:attrName>
                                        </p:attrNameLst>
                                      </p:cBhvr>
                                      <p:to>
                                        <p:strVal val="visible"/>
                                      </p:to>
                                    </p:set>
                                    <p:animEffect transition="in" filter="wipe(up)">
                                      <p:cBhvr>
                                        <p:cTn id="29" dur="500"/>
                                        <p:tgtEl>
                                          <p:spTgt spid="139"/>
                                        </p:tgtEl>
                                      </p:cBhvr>
                                    </p:animEffect>
                                  </p:childTnLst>
                                </p:cTn>
                              </p:par>
                              <p:par>
                                <p:cTn id="30" presetID="22" presetClass="entr" presetSubtype="1" fill="hold" nodeType="withEffect">
                                  <p:stCondLst>
                                    <p:cond delay="0"/>
                                  </p:stCondLst>
                                  <p:childTnLst>
                                    <p:set>
                                      <p:cBhvr>
                                        <p:cTn id="31" dur="1" fill="hold">
                                          <p:stCondLst>
                                            <p:cond delay="0"/>
                                          </p:stCondLst>
                                        </p:cTn>
                                        <p:tgtEl>
                                          <p:spTgt spid="147"/>
                                        </p:tgtEl>
                                        <p:attrNameLst>
                                          <p:attrName>style.visibility</p:attrName>
                                        </p:attrNameLst>
                                      </p:cBhvr>
                                      <p:to>
                                        <p:strVal val="visible"/>
                                      </p:to>
                                    </p:set>
                                    <p:animEffect transition="in" filter="wipe(up)">
                                      <p:cBhvr>
                                        <p:cTn id="32" dur="500"/>
                                        <p:tgtEl>
                                          <p:spTgt spid="147"/>
                                        </p:tgtEl>
                                      </p:cBhvr>
                                    </p:animEffect>
                                  </p:childTnLst>
                                </p:cTn>
                              </p:par>
                              <p:par>
                                <p:cTn id="33" presetID="22" presetClass="entr" presetSubtype="1" fill="hold" nodeType="withEffect">
                                  <p:stCondLst>
                                    <p:cond delay="0"/>
                                  </p:stCondLst>
                                  <p:childTnLst>
                                    <p:set>
                                      <p:cBhvr>
                                        <p:cTn id="34" dur="1" fill="hold">
                                          <p:stCondLst>
                                            <p:cond delay="0"/>
                                          </p:stCondLst>
                                        </p:cTn>
                                        <p:tgtEl>
                                          <p:spTgt spid="155"/>
                                        </p:tgtEl>
                                        <p:attrNameLst>
                                          <p:attrName>style.visibility</p:attrName>
                                        </p:attrNameLst>
                                      </p:cBhvr>
                                      <p:to>
                                        <p:strVal val="visible"/>
                                      </p:to>
                                    </p:set>
                                    <p:animEffect transition="in" filter="wipe(up)">
                                      <p:cBhvr>
                                        <p:cTn id="35" dur="500"/>
                                        <p:tgtEl>
                                          <p:spTgt spid="155"/>
                                        </p:tgtEl>
                                      </p:cBhvr>
                                    </p:animEffect>
                                  </p:childTnLst>
                                </p:cTn>
                              </p:par>
                              <p:par>
                                <p:cTn id="36" presetID="22" presetClass="entr" presetSubtype="1"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up)">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修改图片\68图片1.png68图片1"/>
          <p:cNvPicPr>
            <a:picLocks noChangeAspect="1" noChangeArrowheads="1"/>
          </p:cNvPicPr>
          <p:nvPr/>
        </p:nvPicPr>
        <p:blipFill>
          <a:blip r:embed="rId1"/>
          <a:srcRect/>
          <a:stretch>
            <a:fillRect/>
          </a:stretch>
        </p:blipFill>
        <p:spPr bwMode="auto">
          <a:xfrm>
            <a:off x="420805" y="1342913"/>
            <a:ext cx="7100760" cy="3368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Users\Administrator\Desktop\修改图片\682.png682"/>
          <p:cNvPicPr>
            <a:picLocks noChangeAspect="1" noChangeArrowheads="1"/>
          </p:cNvPicPr>
          <p:nvPr/>
        </p:nvPicPr>
        <p:blipFill>
          <a:blip r:embed="rId2"/>
          <a:srcRect/>
          <a:stretch>
            <a:fillRect/>
          </a:stretch>
        </p:blipFill>
        <p:spPr bwMode="auto">
          <a:xfrm>
            <a:off x="1304479" y="2114717"/>
            <a:ext cx="8085157" cy="3835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descr="6宿舍值守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92" y="3036922"/>
            <a:ext cx="8192111" cy="425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组合 17"/>
          <p:cNvGrpSpPr/>
          <p:nvPr/>
        </p:nvGrpSpPr>
        <p:grpSpPr>
          <a:xfrm rot="0">
            <a:off x="250222" y="605813"/>
            <a:ext cx="10080000" cy="417928"/>
            <a:chOff x="214282" y="142856"/>
            <a:chExt cx="7598078" cy="357190"/>
          </a:xfrm>
        </p:grpSpPr>
        <p:sp>
          <p:nvSpPr>
            <p:cNvPr id="29" name="TextBox 28"/>
            <p:cNvSpPr txBox="1"/>
            <p:nvPr/>
          </p:nvSpPr>
          <p:spPr>
            <a:xfrm>
              <a:off x="571471" y="142856"/>
              <a:ext cx="5800725"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a:t>
              </a:r>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rPr>
                <a:t>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校园</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通道宿舍管理系统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软件功能介绍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30" name="矩形 29"/>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1" name="矩形 30"/>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32" name="直接连接符 31"/>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9"/>
                                        </p:tgtEl>
                                        <p:attrNameLst>
                                          <p:attrName>style.visibility</p:attrName>
                                        </p:attrNameLst>
                                      </p:cBhvr>
                                      <p:to>
                                        <p:strVal val="visible"/>
                                      </p:to>
                                    </p:set>
                                    <p:anim calcmode="lin" valueType="num">
                                      <p:cBhvr additive="base">
                                        <p:cTn id="13" dur="500" fill="hold"/>
                                        <p:tgtEl>
                                          <p:spTgt spid="1029"/>
                                        </p:tgtEl>
                                        <p:attrNameLst>
                                          <p:attrName>ppt_x</p:attrName>
                                        </p:attrNameLst>
                                      </p:cBhvr>
                                      <p:tavLst>
                                        <p:tav tm="0">
                                          <p:val>
                                            <p:strVal val="#ppt_x"/>
                                          </p:val>
                                        </p:tav>
                                        <p:tav tm="100000">
                                          <p:val>
                                            <p:strVal val="#ppt_x"/>
                                          </p:val>
                                        </p:tav>
                                      </p:tavLst>
                                    </p:anim>
                                    <p:anim calcmode="lin" valueType="num">
                                      <p:cBhvr additive="base">
                                        <p:cTn id="14"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rot="0">
            <a:off x="250222" y="605813"/>
            <a:ext cx="10080000" cy="417928"/>
            <a:chOff x="214282" y="142856"/>
            <a:chExt cx="7598078" cy="357190"/>
          </a:xfrm>
        </p:grpSpPr>
        <p:sp>
          <p:nvSpPr>
            <p:cNvPr id="37" name="TextBox 36"/>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 </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图书馆通道管理系统</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38" name="矩形 37"/>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9" name="矩形 38"/>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40" name="直接连接符 39"/>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3303799" y="1119844"/>
            <a:ext cx="4413593" cy="4413593"/>
            <a:chOff x="1008115" y="2542722"/>
            <a:chExt cx="1360493" cy="1360493"/>
          </a:xfrm>
        </p:grpSpPr>
        <p:grpSp>
          <p:nvGrpSpPr>
            <p:cNvPr id="42" name="组合 41"/>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45" name="椭圆 4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43" name="TextBox 42"/>
            <p:cNvSpPr txBox="1"/>
            <p:nvPr/>
          </p:nvSpPr>
          <p:spPr>
            <a:xfrm>
              <a:off x="1357180" y="2796039"/>
              <a:ext cx="95521" cy="294587"/>
            </a:xfrm>
            <a:prstGeom prst="rect">
              <a:avLst/>
            </a:prstGeom>
            <a:noFill/>
          </p:spPr>
          <p:txBody>
            <a:bodyPr wrap="none" rtlCol="0">
              <a:spAutoFit/>
            </a:bodyPr>
            <a:lstStyle/>
            <a:p>
              <a:endParaRPr lang="zh-CN" altLang="en-US" sz="5615" dirty="0">
                <a:latin typeface="Watford DB" pitchFamily="2" charset="0"/>
                <a:ea typeface="造字工房劲黑（非商用）常规体" pitchFamily="50" charset="-122"/>
              </a:endParaRPr>
            </a:p>
          </p:txBody>
        </p:sp>
      </p:grpSp>
      <p:sp>
        <p:nvSpPr>
          <p:cNvPr id="46" name="TextBox 45"/>
          <p:cNvSpPr txBox="1"/>
          <p:nvPr/>
        </p:nvSpPr>
        <p:spPr>
          <a:xfrm>
            <a:off x="3583609" y="3502404"/>
            <a:ext cx="3779006" cy="631190"/>
          </a:xfrm>
          <a:prstGeom prst="rect">
            <a:avLst/>
          </a:prstGeom>
          <a:noFill/>
          <a:ln>
            <a:noFill/>
          </a:ln>
        </p:spPr>
        <p:txBody>
          <a:bodyPr wrap="square" rtlCol="0">
            <a:spAutoFit/>
          </a:bodyPr>
          <a:lstStyle/>
          <a:p>
            <a:pPr algn="ctr"/>
            <a:r>
              <a:rPr lang="zh-CN" altLang="en-US" sz="3510" b="1" dirty="0" smtClean="0">
                <a:latin typeface="方正大黑简体" panose="02010601030101010101" pitchFamily="2" charset="-122"/>
                <a:ea typeface="方正大黑简体" panose="02010601030101010101" pitchFamily="2" charset="-122"/>
              </a:rPr>
              <a:t>系统介绍</a:t>
            </a:r>
            <a:endParaRPr lang="zh-CN" altLang="en-US" sz="3510" b="1" dirty="0">
              <a:latin typeface="方正大黑简体" panose="02010601030101010101" pitchFamily="2" charset="-122"/>
              <a:ea typeface="方正大黑简体" panose="02010601030101010101" pitchFamily="2" charset="-122"/>
            </a:endParaRPr>
          </a:p>
        </p:txBody>
      </p:sp>
      <p:cxnSp>
        <p:nvCxnSpPr>
          <p:cNvPr id="47" name="直接连接符 46"/>
          <p:cNvCxnSpPr/>
          <p:nvPr/>
        </p:nvCxnSpPr>
        <p:spPr>
          <a:xfrm>
            <a:off x="3779715" y="3412971"/>
            <a:ext cx="35829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3779714" y="3468146"/>
            <a:ext cx="35829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601825" y="2610255"/>
            <a:ext cx="3845560" cy="721995"/>
          </a:xfrm>
          <a:prstGeom prst="rect">
            <a:avLst/>
          </a:prstGeom>
          <a:noFill/>
        </p:spPr>
        <p:txBody>
          <a:bodyPr wrap="none" rtlCol="0">
            <a:spAutoFit/>
          </a:bodyPr>
          <a:lstStyle/>
          <a:p>
            <a:pPr algn="ctr"/>
            <a:r>
              <a:rPr lang="zh-CN" altLang="en-US" sz="4095" b="1" dirty="0" smtClean="0">
                <a:solidFill>
                  <a:srgbClr val="163A5A"/>
                </a:solidFill>
                <a:latin typeface="方正大黑简体" panose="02010601030101010101" pitchFamily="2" charset="-122"/>
                <a:ea typeface="方正大黑简体" panose="02010601030101010101" pitchFamily="2" charset="-122"/>
              </a:rPr>
              <a:t>图书馆通道系统</a:t>
            </a:r>
            <a:endParaRPr lang="zh-CN" altLang="en-US" sz="4095" b="1" dirty="0">
              <a:solidFill>
                <a:srgbClr val="163A5A"/>
              </a:solidFill>
              <a:latin typeface="方正大黑简体" panose="02010601030101010101" pitchFamily="2" charset="-122"/>
              <a:ea typeface="方正大黑简体" panose="02010601030101010101" pitchFamily="2" charset="-122"/>
            </a:endParaRPr>
          </a:p>
        </p:txBody>
      </p:sp>
      <p:sp>
        <p:nvSpPr>
          <p:cNvPr id="50" name="椭圆 49"/>
          <p:cNvSpPr/>
          <p:nvPr/>
        </p:nvSpPr>
        <p:spPr>
          <a:xfrm>
            <a:off x="5829673" y="5308506"/>
            <a:ext cx="585707" cy="585707"/>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1" name="椭圆 50"/>
          <p:cNvSpPr/>
          <p:nvPr/>
        </p:nvSpPr>
        <p:spPr>
          <a:xfrm>
            <a:off x="6897849" y="591042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2" name="椭圆 51"/>
          <p:cNvSpPr/>
          <p:nvPr/>
        </p:nvSpPr>
        <p:spPr>
          <a:xfrm>
            <a:off x="3303799" y="5936614"/>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3" name="椭圆 52"/>
          <p:cNvSpPr/>
          <p:nvPr/>
        </p:nvSpPr>
        <p:spPr>
          <a:xfrm>
            <a:off x="2521356" y="6187401"/>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4" name="椭圆 53"/>
          <p:cNvSpPr/>
          <p:nvPr/>
        </p:nvSpPr>
        <p:spPr>
          <a:xfrm>
            <a:off x="8319649" y="560430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5" name="椭圆 54"/>
          <p:cNvSpPr/>
          <p:nvPr/>
        </p:nvSpPr>
        <p:spPr>
          <a:xfrm>
            <a:off x="3870230" y="5770904"/>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6" name="椭圆 55"/>
          <p:cNvSpPr/>
          <p:nvPr/>
        </p:nvSpPr>
        <p:spPr>
          <a:xfrm>
            <a:off x="7982151" y="6086940"/>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7" name="椭圆 56"/>
          <p:cNvSpPr/>
          <p:nvPr/>
        </p:nvSpPr>
        <p:spPr>
          <a:xfrm>
            <a:off x="4675194" y="5601359"/>
            <a:ext cx="292854" cy="292854"/>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8" name="椭圆 57"/>
          <p:cNvSpPr/>
          <p:nvPr/>
        </p:nvSpPr>
        <p:spPr>
          <a:xfrm>
            <a:off x="8319650" y="6125852"/>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9" name="椭圆 58"/>
          <p:cNvSpPr/>
          <p:nvPr/>
        </p:nvSpPr>
        <p:spPr>
          <a:xfrm>
            <a:off x="5173838" y="6265408"/>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0" name="椭圆 59"/>
          <p:cNvSpPr/>
          <p:nvPr/>
        </p:nvSpPr>
        <p:spPr>
          <a:xfrm>
            <a:off x="8925142" y="6001568"/>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1" name="椭圆 60"/>
          <p:cNvSpPr/>
          <p:nvPr/>
        </p:nvSpPr>
        <p:spPr>
          <a:xfrm>
            <a:off x="7313964" y="5894212"/>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2" name="椭圆 61"/>
          <p:cNvSpPr/>
          <p:nvPr/>
        </p:nvSpPr>
        <p:spPr>
          <a:xfrm>
            <a:off x="1705243" y="6357062"/>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3" name="椭圆 62"/>
          <p:cNvSpPr/>
          <p:nvPr/>
        </p:nvSpPr>
        <p:spPr>
          <a:xfrm>
            <a:off x="5448547" y="5813889"/>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4" name="椭圆 63"/>
          <p:cNvSpPr/>
          <p:nvPr/>
        </p:nvSpPr>
        <p:spPr>
          <a:xfrm>
            <a:off x="4139039" y="6047290"/>
            <a:ext cx="376688" cy="376688"/>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5" name="椭圆 64"/>
          <p:cNvSpPr/>
          <p:nvPr/>
        </p:nvSpPr>
        <p:spPr>
          <a:xfrm>
            <a:off x="6332511" y="6116092"/>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6" name="椭圆 65"/>
          <p:cNvSpPr/>
          <p:nvPr/>
        </p:nvSpPr>
        <p:spPr>
          <a:xfrm>
            <a:off x="1959348" y="561532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7" name="椭圆 66"/>
          <p:cNvSpPr/>
          <p:nvPr/>
        </p:nvSpPr>
        <p:spPr>
          <a:xfrm>
            <a:off x="2682003" y="5533436"/>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8" name="椭圆 67"/>
          <p:cNvSpPr/>
          <p:nvPr/>
        </p:nvSpPr>
        <p:spPr>
          <a:xfrm>
            <a:off x="3453308" y="5254307"/>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9" name="椭圆 68"/>
          <p:cNvSpPr/>
          <p:nvPr/>
        </p:nvSpPr>
        <p:spPr>
          <a:xfrm>
            <a:off x="1136083" y="6101905"/>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0" name="椭圆 69"/>
          <p:cNvSpPr/>
          <p:nvPr/>
        </p:nvSpPr>
        <p:spPr>
          <a:xfrm>
            <a:off x="7720203" y="5575601"/>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1" name="椭圆 70"/>
          <p:cNvSpPr/>
          <p:nvPr/>
        </p:nvSpPr>
        <p:spPr>
          <a:xfrm>
            <a:off x="9233545" y="569058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 presetClass="entr" presetSubtype="9" fill="hold" grpId="0" nodeType="afterEffect">
                                  <p:stCondLst>
                                    <p:cond delay="0"/>
                                  </p:stCondLst>
                                  <p:iterate type="lt">
                                    <p:tmPct val="15000"/>
                                  </p:iterate>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0-#ppt_w/2"/>
                                          </p:val>
                                        </p:tav>
                                        <p:tav tm="100000">
                                          <p:val>
                                            <p:strVal val="#ppt_x"/>
                                          </p:val>
                                        </p:tav>
                                      </p:tavLst>
                                    </p:anim>
                                    <p:anim calcmode="lin" valueType="num">
                                      <p:cBhvr additive="base">
                                        <p:cTn id="14" dur="500" fill="hold"/>
                                        <p:tgtEl>
                                          <p:spTgt spid="46"/>
                                        </p:tgtEl>
                                        <p:attrNameLst>
                                          <p:attrName>ppt_y</p:attrName>
                                        </p:attrNameLst>
                                      </p:cBhvr>
                                      <p:tavLst>
                                        <p:tav tm="0">
                                          <p:val>
                                            <p:strVal val="0-#ppt_h/2"/>
                                          </p:val>
                                        </p:tav>
                                        <p:tav tm="100000">
                                          <p:val>
                                            <p:strVal val="#ppt_y"/>
                                          </p:val>
                                        </p:tav>
                                      </p:tavLst>
                                    </p:anim>
                                  </p:childTnLst>
                                </p:cTn>
                              </p:par>
                            </p:childTnLst>
                          </p:cTn>
                        </p:par>
                        <p:par>
                          <p:cTn id="15" fill="hold">
                            <p:stCondLst>
                              <p:cond delay="1225"/>
                            </p:stCondLst>
                            <p:childTnLst>
                              <p:par>
                                <p:cTn id="16" presetID="53" presetClass="entr" presetSubtype="16"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fltVal val="0"/>
                                          </p:val>
                                        </p:tav>
                                        <p:tav tm="100000">
                                          <p:val>
                                            <p:strVal val="#ppt_w"/>
                                          </p:val>
                                        </p:tav>
                                      </p:tavLst>
                                    </p:anim>
                                    <p:anim calcmode="lin" valueType="num">
                                      <p:cBhvr>
                                        <p:cTn id="19" dur="500" fill="hold"/>
                                        <p:tgtEl>
                                          <p:spTgt spid="50"/>
                                        </p:tgtEl>
                                        <p:attrNameLst>
                                          <p:attrName>ppt_h</p:attrName>
                                        </p:attrNameLst>
                                      </p:cBhvr>
                                      <p:tavLst>
                                        <p:tav tm="0">
                                          <p:val>
                                            <p:fltVal val="0"/>
                                          </p:val>
                                        </p:tav>
                                        <p:tav tm="100000">
                                          <p:val>
                                            <p:strVal val="#ppt_h"/>
                                          </p:val>
                                        </p:tav>
                                      </p:tavLst>
                                    </p:anim>
                                    <p:animEffect transition="in" filter="fade">
                                      <p:cBhvr>
                                        <p:cTn id="20" dur="500"/>
                                        <p:tgtEl>
                                          <p:spTgt spid="50"/>
                                        </p:tgtEl>
                                      </p:cBhvr>
                                    </p:animEffect>
                                  </p:childTnLst>
                                </p:cTn>
                              </p:par>
                              <p:par>
                                <p:cTn id="21" presetID="53" presetClass="entr" presetSubtype="16" fill="hold" grpId="0" nodeType="withEffect">
                                  <p:stCondLst>
                                    <p:cond delay="400"/>
                                  </p:stCondLst>
                                  <p:childTnLst>
                                    <p:set>
                                      <p:cBhvr>
                                        <p:cTn id="22" dur="1" fill="hold">
                                          <p:stCondLst>
                                            <p:cond delay="0"/>
                                          </p:stCondLst>
                                        </p:cTn>
                                        <p:tgtEl>
                                          <p:spTgt spid="51"/>
                                        </p:tgtEl>
                                        <p:attrNameLst>
                                          <p:attrName>style.visibility</p:attrName>
                                        </p:attrNameLst>
                                      </p:cBhvr>
                                      <p:to>
                                        <p:strVal val="visible"/>
                                      </p:to>
                                    </p:set>
                                    <p:anim calcmode="lin" valueType="num">
                                      <p:cBhvr>
                                        <p:cTn id="23" dur="500" fill="hold"/>
                                        <p:tgtEl>
                                          <p:spTgt spid="51"/>
                                        </p:tgtEl>
                                        <p:attrNameLst>
                                          <p:attrName>ppt_w</p:attrName>
                                        </p:attrNameLst>
                                      </p:cBhvr>
                                      <p:tavLst>
                                        <p:tav tm="0">
                                          <p:val>
                                            <p:fltVal val="0"/>
                                          </p:val>
                                        </p:tav>
                                        <p:tav tm="100000">
                                          <p:val>
                                            <p:strVal val="#ppt_w"/>
                                          </p:val>
                                        </p:tav>
                                      </p:tavLst>
                                    </p:anim>
                                    <p:anim calcmode="lin" valueType="num">
                                      <p:cBhvr>
                                        <p:cTn id="24" dur="500" fill="hold"/>
                                        <p:tgtEl>
                                          <p:spTgt spid="51"/>
                                        </p:tgtEl>
                                        <p:attrNameLst>
                                          <p:attrName>ppt_h</p:attrName>
                                        </p:attrNameLst>
                                      </p:cBhvr>
                                      <p:tavLst>
                                        <p:tav tm="0">
                                          <p:val>
                                            <p:fltVal val="0"/>
                                          </p:val>
                                        </p:tav>
                                        <p:tav tm="100000">
                                          <p:val>
                                            <p:strVal val="#ppt_h"/>
                                          </p:val>
                                        </p:tav>
                                      </p:tavLst>
                                    </p:anim>
                                    <p:animEffect transition="in" filter="fade">
                                      <p:cBhvr>
                                        <p:cTn id="25" dur="500"/>
                                        <p:tgtEl>
                                          <p:spTgt spid="51"/>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52"/>
                                        </p:tgtEl>
                                        <p:attrNameLst>
                                          <p:attrName>style.visibility</p:attrName>
                                        </p:attrNameLst>
                                      </p:cBhvr>
                                      <p:to>
                                        <p:strVal val="visible"/>
                                      </p:to>
                                    </p:set>
                                    <p:anim calcmode="lin" valueType="num">
                                      <p:cBhvr>
                                        <p:cTn id="28" dur="500" fill="hold"/>
                                        <p:tgtEl>
                                          <p:spTgt spid="52"/>
                                        </p:tgtEl>
                                        <p:attrNameLst>
                                          <p:attrName>ppt_w</p:attrName>
                                        </p:attrNameLst>
                                      </p:cBhvr>
                                      <p:tavLst>
                                        <p:tav tm="0">
                                          <p:val>
                                            <p:fltVal val="0"/>
                                          </p:val>
                                        </p:tav>
                                        <p:tav tm="100000">
                                          <p:val>
                                            <p:strVal val="#ppt_w"/>
                                          </p:val>
                                        </p:tav>
                                      </p:tavLst>
                                    </p:anim>
                                    <p:anim calcmode="lin" valueType="num">
                                      <p:cBhvr>
                                        <p:cTn id="29" dur="500" fill="hold"/>
                                        <p:tgtEl>
                                          <p:spTgt spid="52"/>
                                        </p:tgtEl>
                                        <p:attrNameLst>
                                          <p:attrName>ppt_h</p:attrName>
                                        </p:attrNameLst>
                                      </p:cBhvr>
                                      <p:tavLst>
                                        <p:tav tm="0">
                                          <p:val>
                                            <p:fltVal val="0"/>
                                          </p:val>
                                        </p:tav>
                                        <p:tav tm="100000">
                                          <p:val>
                                            <p:strVal val="#ppt_h"/>
                                          </p:val>
                                        </p:tav>
                                      </p:tavLst>
                                    </p:anim>
                                    <p:animEffect transition="in" filter="fade">
                                      <p:cBhvr>
                                        <p:cTn id="30" dur="500"/>
                                        <p:tgtEl>
                                          <p:spTgt spid="52"/>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p:cTn id="33" dur="500" fill="hold"/>
                                        <p:tgtEl>
                                          <p:spTgt spid="53"/>
                                        </p:tgtEl>
                                        <p:attrNameLst>
                                          <p:attrName>ppt_w</p:attrName>
                                        </p:attrNameLst>
                                      </p:cBhvr>
                                      <p:tavLst>
                                        <p:tav tm="0">
                                          <p:val>
                                            <p:fltVal val="0"/>
                                          </p:val>
                                        </p:tav>
                                        <p:tav tm="100000">
                                          <p:val>
                                            <p:strVal val="#ppt_w"/>
                                          </p:val>
                                        </p:tav>
                                      </p:tavLst>
                                    </p:anim>
                                    <p:anim calcmode="lin" valueType="num">
                                      <p:cBhvr>
                                        <p:cTn id="34" dur="500" fill="hold"/>
                                        <p:tgtEl>
                                          <p:spTgt spid="53"/>
                                        </p:tgtEl>
                                        <p:attrNameLst>
                                          <p:attrName>ppt_h</p:attrName>
                                        </p:attrNameLst>
                                      </p:cBhvr>
                                      <p:tavLst>
                                        <p:tav tm="0">
                                          <p:val>
                                            <p:fltVal val="0"/>
                                          </p:val>
                                        </p:tav>
                                        <p:tav tm="100000">
                                          <p:val>
                                            <p:strVal val="#ppt_h"/>
                                          </p:val>
                                        </p:tav>
                                      </p:tavLst>
                                    </p:anim>
                                    <p:animEffect transition="in" filter="fade">
                                      <p:cBhvr>
                                        <p:cTn id="35" dur="500"/>
                                        <p:tgtEl>
                                          <p:spTgt spid="53"/>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54"/>
                                        </p:tgtEl>
                                        <p:attrNameLst>
                                          <p:attrName>style.visibility</p:attrName>
                                        </p:attrNameLst>
                                      </p:cBhvr>
                                      <p:to>
                                        <p:strVal val="visible"/>
                                      </p:to>
                                    </p:set>
                                    <p:anim calcmode="lin" valueType="num">
                                      <p:cBhvr>
                                        <p:cTn id="38" dur="500" fill="hold"/>
                                        <p:tgtEl>
                                          <p:spTgt spid="54"/>
                                        </p:tgtEl>
                                        <p:attrNameLst>
                                          <p:attrName>ppt_w</p:attrName>
                                        </p:attrNameLst>
                                      </p:cBhvr>
                                      <p:tavLst>
                                        <p:tav tm="0">
                                          <p:val>
                                            <p:fltVal val="0"/>
                                          </p:val>
                                        </p:tav>
                                        <p:tav tm="100000">
                                          <p:val>
                                            <p:strVal val="#ppt_w"/>
                                          </p:val>
                                        </p:tav>
                                      </p:tavLst>
                                    </p:anim>
                                    <p:anim calcmode="lin" valueType="num">
                                      <p:cBhvr>
                                        <p:cTn id="39" dur="500" fill="hold"/>
                                        <p:tgtEl>
                                          <p:spTgt spid="54"/>
                                        </p:tgtEl>
                                        <p:attrNameLst>
                                          <p:attrName>ppt_h</p:attrName>
                                        </p:attrNameLst>
                                      </p:cBhvr>
                                      <p:tavLst>
                                        <p:tav tm="0">
                                          <p:val>
                                            <p:fltVal val="0"/>
                                          </p:val>
                                        </p:tav>
                                        <p:tav tm="100000">
                                          <p:val>
                                            <p:strVal val="#ppt_h"/>
                                          </p:val>
                                        </p:tav>
                                      </p:tavLst>
                                    </p:anim>
                                    <p:animEffect transition="in" filter="fade">
                                      <p:cBhvr>
                                        <p:cTn id="40" dur="500"/>
                                        <p:tgtEl>
                                          <p:spTgt spid="54"/>
                                        </p:tgtEl>
                                      </p:cBhvr>
                                    </p:animEffect>
                                  </p:childTnLst>
                                </p:cTn>
                              </p:par>
                              <p:par>
                                <p:cTn id="41" presetID="53" presetClass="entr" presetSubtype="16" fill="hold" grpId="0" nodeType="withEffect">
                                  <p:stCondLst>
                                    <p:cond delay="200"/>
                                  </p:stCondLst>
                                  <p:childTnLst>
                                    <p:set>
                                      <p:cBhvr>
                                        <p:cTn id="42" dur="1" fill="hold">
                                          <p:stCondLst>
                                            <p:cond delay="0"/>
                                          </p:stCondLst>
                                        </p:cTn>
                                        <p:tgtEl>
                                          <p:spTgt spid="55"/>
                                        </p:tgtEl>
                                        <p:attrNameLst>
                                          <p:attrName>style.visibility</p:attrName>
                                        </p:attrNameLst>
                                      </p:cBhvr>
                                      <p:to>
                                        <p:strVal val="visible"/>
                                      </p:to>
                                    </p:set>
                                    <p:anim calcmode="lin" valueType="num">
                                      <p:cBhvr>
                                        <p:cTn id="43" dur="500" fill="hold"/>
                                        <p:tgtEl>
                                          <p:spTgt spid="55"/>
                                        </p:tgtEl>
                                        <p:attrNameLst>
                                          <p:attrName>ppt_w</p:attrName>
                                        </p:attrNameLst>
                                      </p:cBhvr>
                                      <p:tavLst>
                                        <p:tav tm="0">
                                          <p:val>
                                            <p:fltVal val="0"/>
                                          </p:val>
                                        </p:tav>
                                        <p:tav tm="100000">
                                          <p:val>
                                            <p:strVal val="#ppt_w"/>
                                          </p:val>
                                        </p:tav>
                                      </p:tavLst>
                                    </p:anim>
                                    <p:anim calcmode="lin" valueType="num">
                                      <p:cBhvr>
                                        <p:cTn id="44" dur="500" fill="hold"/>
                                        <p:tgtEl>
                                          <p:spTgt spid="55"/>
                                        </p:tgtEl>
                                        <p:attrNameLst>
                                          <p:attrName>ppt_h</p:attrName>
                                        </p:attrNameLst>
                                      </p:cBhvr>
                                      <p:tavLst>
                                        <p:tav tm="0">
                                          <p:val>
                                            <p:fltVal val="0"/>
                                          </p:val>
                                        </p:tav>
                                        <p:tav tm="100000">
                                          <p:val>
                                            <p:strVal val="#ppt_h"/>
                                          </p:val>
                                        </p:tav>
                                      </p:tavLst>
                                    </p:anim>
                                    <p:animEffect transition="in" filter="fade">
                                      <p:cBhvr>
                                        <p:cTn id="45" dur="500"/>
                                        <p:tgtEl>
                                          <p:spTgt spid="55"/>
                                        </p:tgtEl>
                                      </p:cBhvr>
                                    </p:animEffect>
                                  </p:childTnLst>
                                </p:cTn>
                              </p:par>
                              <p:par>
                                <p:cTn id="46" presetID="53" presetClass="entr" presetSubtype="16" fill="hold" grpId="0" nodeType="withEffect">
                                  <p:stCondLst>
                                    <p:cond delay="200"/>
                                  </p:stCondLst>
                                  <p:childTnLst>
                                    <p:set>
                                      <p:cBhvr>
                                        <p:cTn id="47" dur="1" fill="hold">
                                          <p:stCondLst>
                                            <p:cond delay="0"/>
                                          </p:stCondLst>
                                        </p:cTn>
                                        <p:tgtEl>
                                          <p:spTgt spid="56"/>
                                        </p:tgtEl>
                                        <p:attrNameLst>
                                          <p:attrName>style.visibility</p:attrName>
                                        </p:attrNameLst>
                                      </p:cBhvr>
                                      <p:to>
                                        <p:strVal val="visible"/>
                                      </p:to>
                                    </p:set>
                                    <p:anim calcmode="lin" valueType="num">
                                      <p:cBhvr>
                                        <p:cTn id="48" dur="500" fill="hold"/>
                                        <p:tgtEl>
                                          <p:spTgt spid="56"/>
                                        </p:tgtEl>
                                        <p:attrNameLst>
                                          <p:attrName>ppt_w</p:attrName>
                                        </p:attrNameLst>
                                      </p:cBhvr>
                                      <p:tavLst>
                                        <p:tav tm="0">
                                          <p:val>
                                            <p:fltVal val="0"/>
                                          </p:val>
                                        </p:tav>
                                        <p:tav tm="100000">
                                          <p:val>
                                            <p:strVal val="#ppt_w"/>
                                          </p:val>
                                        </p:tav>
                                      </p:tavLst>
                                    </p:anim>
                                    <p:anim calcmode="lin" valueType="num">
                                      <p:cBhvr>
                                        <p:cTn id="49" dur="500" fill="hold"/>
                                        <p:tgtEl>
                                          <p:spTgt spid="56"/>
                                        </p:tgtEl>
                                        <p:attrNameLst>
                                          <p:attrName>ppt_h</p:attrName>
                                        </p:attrNameLst>
                                      </p:cBhvr>
                                      <p:tavLst>
                                        <p:tav tm="0">
                                          <p:val>
                                            <p:fltVal val="0"/>
                                          </p:val>
                                        </p:tav>
                                        <p:tav tm="100000">
                                          <p:val>
                                            <p:strVal val="#ppt_h"/>
                                          </p:val>
                                        </p:tav>
                                      </p:tavLst>
                                    </p:anim>
                                    <p:animEffect transition="in" filter="fade">
                                      <p:cBhvr>
                                        <p:cTn id="50" dur="500"/>
                                        <p:tgtEl>
                                          <p:spTgt spid="56"/>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anim calcmode="lin" valueType="num">
                                      <p:cBhvr>
                                        <p:cTn id="53" dur="500" fill="hold"/>
                                        <p:tgtEl>
                                          <p:spTgt spid="57"/>
                                        </p:tgtEl>
                                        <p:attrNameLst>
                                          <p:attrName>ppt_w</p:attrName>
                                        </p:attrNameLst>
                                      </p:cBhvr>
                                      <p:tavLst>
                                        <p:tav tm="0">
                                          <p:val>
                                            <p:fltVal val="0"/>
                                          </p:val>
                                        </p:tav>
                                        <p:tav tm="100000">
                                          <p:val>
                                            <p:strVal val="#ppt_w"/>
                                          </p:val>
                                        </p:tav>
                                      </p:tavLst>
                                    </p:anim>
                                    <p:anim calcmode="lin" valueType="num">
                                      <p:cBhvr>
                                        <p:cTn id="54" dur="500" fill="hold"/>
                                        <p:tgtEl>
                                          <p:spTgt spid="57"/>
                                        </p:tgtEl>
                                        <p:attrNameLst>
                                          <p:attrName>ppt_h</p:attrName>
                                        </p:attrNameLst>
                                      </p:cBhvr>
                                      <p:tavLst>
                                        <p:tav tm="0">
                                          <p:val>
                                            <p:fltVal val="0"/>
                                          </p:val>
                                        </p:tav>
                                        <p:tav tm="100000">
                                          <p:val>
                                            <p:strVal val="#ppt_h"/>
                                          </p:val>
                                        </p:tav>
                                      </p:tavLst>
                                    </p:anim>
                                    <p:animEffect transition="in" filter="fade">
                                      <p:cBhvr>
                                        <p:cTn id="55" dur="500"/>
                                        <p:tgtEl>
                                          <p:spTgt spid="57"/>
                                        </p:tgtEl>
                                      </p:cBhvr>
                                    </p:animEffect>
                                  </p:childTnLst>
                                </p:cTn>
                              </p:par>
                              <p:par>
                                <p:cTn id="56" presetID="53" presetClass="entr" presetSubtype="16" fill="hold" grpId="0" nodeType="withEffect">
                                  <p:stCondLst>
                                    <p:cond delay="400"/>
                                  </p:stCondLst>
                                  <p:childTnLst>
                                    <p:set>
                                      <p:cBhvr>
                                        <p:cTn id="57" dur="1" fill="hold">
                                          <p:stCondLst>
                                            <p:cond delay="0"/>
                                          </p:stCondLst>
                                        </p:cTn>
                                        <p:tgtEl>
                                          <p:spTgt spid="58"/>
                                        </p:tgtEl>
                                        <p:attrNameLst>
                                          <p:attrName>style.visibility</p:attrName>
                                        </p:attrNameLst>
                                      </p:cBhvr>
                                      <p:to>
                                        <p:strVal val="visible"/>
                                      </p:to>
                                    </p:set>
                                    <p:anim calcmode="lin" valueType="num">
                                      <p:cBhvr>
                                        <p:cTn id="58" dur="500" fill="hold"/>
                                        <p:tgtEl>
                                          <p:spTgt spid="58"/>
                                        </p:tgtEl>
                                        <p:attrNameLst>
                                          <p:attrName>ppt_w</p:attrName>
                                        </p:attrNameLst>
                                      </p:cBhvr>
                                      <p:tavLst>
                                        <p:tav tm="0">
                                          <p:val>
                                            <p:fltVal val="0"/>
                                          </p:val>
                                        </p:tav>
                                        <p:tav tm="100000">
                                          <p:val>
                                            <p:strVal val="#ppt_w"/>
                                          </p:val>
                                        </p:tav>
                                      </p:tavLst>
                                    </p:anim>
                                    <p:anim calcmode="lin" valueType="num">
                                      <p:cBhvr>
                                        <p:cTn id="59" dur="500" fill="hold"/>
                                        <p:tgtEl>
                                          <p:spTgt spid="58"/>
                                        </p:tgtEl>
                                        <p:attrNameLst>
                                          <p:attrName>ppt_h</p:attrName>
                                        </p:attrNameLst>
                                      </p:cBhvr>
                                      <p:tavLst>
                                        <p:tav tm="0">
                                          <p:val>
                                            <p:fltVal val="0"/>
                                          </p:val>
                                        </p:tav>
                                        <p:tav tm="100000">
                                          <p:val>
                                            <p:strVal val="#ppt_h"/>
                                          </p:val>
                                        </p:tav>
                                      </p:tavLst>
                                    </p:anim>
                                    <p:animEffect transition="in" filter="fade">
                                      <p:cBhvr>
                                        <p:cTn id="60" dur="500"/>
                                        <p:tgtEl>
                                          <p:spTgt spid="58"/>
                                        </p:tgtEl>
                                      </p:cBhvr>
                                    </p:animEffect>
                                  </p:childTnLst>
                                </p:cTn>
                              </p:par>
                              <p:par>
                                <p:cTn id="61" presetID="53" presetClass="entr" presetSubtype="16" fill="hold" grpId="0" nodeType="withEffect">
                                  <p:stCondLst>
                                    <p:cond delay="20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53" presetClass="entr" presetSubtype="16" fill="hold" grpId="0" nodeType="withEffect">
                                  <p:stCondLst>
                                    <p:cond delay="400"/>
                                  </p:stCondLst>
                                  <p:childTnLst>
                                    <p:set>
                                      <p:cBhvr>
                                        <p:cTn id="72" dur="1" fill="hold">
                                          <p:stCondLst>
                                            <p:cond delay="0"/>
                                          </p:stCondLst>
                                        </p:cTn>
                                        <p:tgtEl>
                                          <p:spTgt spid="61"/>
                                        </p:tgtEl>
                                        <p:attrNameLst>
                                          <p:attrName>style.visibility</p:attrName>
                                        </p:attrNameLst>
                                      </p:cBhvr>
                                      <p:to>
                                        <p:strVal val="visible"/>
                                      </p:to>
                                    </p:set>
                                    <p:anim calcmode="lin" valueType="num">
                                      <p:cBhvr>
                                        <p:cTn id="73" dur="500" fill="hold"/>
                                        <p:tgtEl>
                                          <p:spTgt spid="61"/>
                                        </p:tgtEl>
                                        <p:attrNameLst>
                                          <p:attrName>ppt_w</p:attrName>
                                        </p:attrNameLst>
                                      </p:cBhvr>
                                      <p:tavLst>
                                        <p:tav tm="0">
                                          <p:val>
                                            <p:fltVal val="0"/>
                                          </p:val>
                                        </p:tav>
                                        <p:tav tm="100000">
                                          <p:val>
                                            <p:strVal val="#ppt_w"/>
                                          </p:val>
                                        </p:tav>
                                      </p:tavLst>
                                    </p:anim>
                                    <p:anim calcmode="lin" valueType="num">
                                      <p:cBhvr>
                                        <p:cTn id="74" dur="500" fill="hold"/>
                                        <p:tgtEl>
                                          <p:spTgt spid="61"/>
                                        </p:tgtEl>
                                        <p:attrNameLst>
                                          <p:attrName>ppt_h</p:attrName>
                                        </p:attrNameLst>
                                      </p:cBhvr>
                                      <p:tavLst>
                                        <p:tav tm="0">
                                          <p:val>
                                            <p:fltVal val="0"/>
                                          </p:val>
                                        </p:tav>
                                        <p:tav tm="100000">
                                          <p:val>
                                            <p:strVal val="#ppt_h"/>
                                          </p:val>
                                        </p:tav>
                                      </p:tavLst>
                                    </p:anim>
                                    <p:animEffect transition="in" filter="fade">
                                      <p:cBhvr>
                                        <p:cTn id="75" dur="500"/>
                                        <p:tgtEl>
                                          <p:spTgt spid="61"/>
                                        </p:tgtEl>
                                      </p:cBhvr>
                                    </p:animEffect>
                                  </p:childTnLst>
                                </p:cTn>
                              </p:par>
                              <p:par>
                                <p:cTn id="76" presetID="53" presetClass="entr" presetSubtype="16" fill="hold" grpId="0" nodeType="withEffect">
                                  <p:stCondLst>
                                    <p:cond delay="200"/>
                                  </p:stCondLst>
                                  <p:childTnLst>
                                    <p:set>
                                      <p:cBhvr>
                                        <p:cTn id="77" dur="1" fill="hold">
                                          <p:stCondLst>
                                            <p:cond delay="0"/>
                                          </p:stCondLst>
                                        </p:cTn>
                                        <p:tgtEl>
                                          <p:spTgt spid="62"/>
                                        </p:tgtEl>
                                        <p:attrNameLst>
                                          <p:attrName>style.visibility</p:attrName>
                                        </p:attrNameLst>
                                      </p:cBhvr>
                                      <p:to>
                                        <p:strVal val="visible"/>
                                      </p:to>
                                    </p:set>
                                    <p:anim calcmode="lin" valueType="num">
                                      <p:cBhvr>
                                        <p:cTn id="78" dur="500" fill="hold"/>
                                        <p:tgtEl>
                                          <p:spTgt spid="62"/>
                                        </p:tgtEl>
                                        <p:attrNameLst>
                                          <p:attrName>ppt_w</p:attrName>
                                        </p:attrNameLst>
                                      </p:cBhvr>
                                      <p:tavLst>
                                        <p:tav tm="0">
                                          <p:val>
                                            <p:fltVal val="0"/>
                                          </p:val>
                                        </p:tav>
                                        <p:tav tm="100000">
                                          <p:val>
                                            <p:strVal val="#ppt_w"/>
                                          </p:val>
                                        </p:tav>
                                      </p:tavLst>
                                    </p:anim>
                                    <p:anim calcmode="lin" valueType="num">
                                      <p:cBhvr>
                                        <p:cTn id="79" dur="500" fill="hold"/>
                                        <p:tgtEl>
                                          <p:spTgt spid="62"/>
                                        </p:tgtEl>
                                        <p:attrNameLst>
                                          <p:attrName>ppt_h</p:attrName>
                                        </p:attrNameLst>
                                      </p:cBhvr>
                                      <p:tavLst>
                                        <p:tav tm="0">
                                          <p:val>
                                            <p:fltVal val="0"/>
                                          </p:val>
                                        </p:tav>
                                        <p:tav tm="100000">
                                          <p:val>
                                            <p:strVal val="#ppt_h"/>
                                          </p:val>
                                        </p:tav>
                                      </p:tavLst>
                                    </p:anim>
                                    <p:animEffect transition="in" filter="fade">
                                      <p:cBhvr>
                                        <p:cTn id="80" dur="500"/>
                                        <p:tgtEl>
                                          <p:spTgt spid="62"/>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63"/>
                                        </p:tgtEl>
                                        <p:attrNameLst>
                                          <p:attrName>style.visibility</p:attrName>
                                        </p:attrNameLst>
                                      </p:cBhvr>
                                      <p:to>
                                        <p:strVal val="visible"/>
                                      </p:to>
                                    </p:set>
                                    <p:anim calcmode="lin" valueType="num">
                                      <p:cBhvr>
                                        <p:cTn id="83" dur="500" fill="hold"/>
                                        <p:tgtEl>
                                          <p:spTgt spid="63"/>
                                        </p:tgtEl>
                                        <p:attrNameLst>
                                          <p:attrName>ppt_w</p:attrName>
                                        </p:attrNameLst>
                                      </p:cBhvr>
                                      <p:tavLst>
                                        <p:tav tm="0">
                                          <p:val>
                                            <p:fltVal val="0"/>
                                          </p:val>
                                        </p:tav>
                                        <p:tav tm="100000">
                                          <p:val>
                                            <p:strVal val="#ppt_w"/>
                                          </p:val>
                                        </p:tav>
                                      </p:tavLst>
                                    </p:anim>
                                    <p:anim calcmode="lin" valueType="num">
                                      <p:cBhvr>
                                        <p:cTn id="84" dur="500" fill="hold"/>
                                        <p:tgtEl>
                                          <p:spTgt spid="63"/>
                                        </p:tgtEl>
                                        <p:attrNameLst>
                                          <p:attrName>ppt_h</p:attrName>
                                        </p:attrNameLst>
                                      </p:cBhvr>
                                      <p:tavLst>
                                        <p:tav tm="0">
                                          <p:val>
                                            <p:fltVal val="0"/>
                                          </p:val>
                                        </p:tav>
                                        <p:tav tm="100000">
                                          <p:val>
                                            <p:strVal val="#ppt_h"/>
                                          </p:val>
                                        </p:tav>
                                      </p:tavLst>
                                    </p:anim>
                                    <p:animEffect transition="in" filter="fade">
                                      <p:cBhvr>
                                        <p:cTn id="85" dur="500"/>
                                        <p:tgtEl>
                                          <p:spTgt spid="63"/>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64"/>
                                        </p:tgtEl>
                                        <p:attrNameLst>
                                          <p:attrName>style.visibility</p:attrName>
                                        </p:attrNameLst>
                                      </p:cBhvr>
                                      <p:to>
                                        <p:strVal val="visible"/>
                                      </p:to>
                                    </p:set>
                                    <p:anim calcmode="lin" valueType="num">
                                      <p:cBhvr>
                                        <p:cTn id="88" dur="500" fill="hold"/>
                                        <p:tgtEl>
                                          <p:spTgt spid="64"/>
                                        </p:tgtEl>
                                        <p:attrNameLst>
                                          <p:attrName>ppt_w</p:attrName>
                                        </p:attrNameLst>
                                      </p:cBhvr>
                                      <p:tavLst>
                                        <p:tav tm="0">
                                          <p:val>
                                            <p:fltVal val="0"/>
                                          </p:val>
                                        </p:tav>
                                        <p:tav tm="100000">
                                          <p:val>
                                            <p:strVal val="#ppt_w"/>
                                          </p:val>
                                        </p:tav>
                                      </p:tavLst>
                                    </p:anim>
                                    <p:anim calcmode="lin" valueType="num">
                                      <p:cBhvr>
                                        <p:cTn id="89" dur="500" fill="hold"/>
                                        <p:tgtEl>
                                          <p:spTgt spid="64"/>
                                        </p:tgtEl>
                                        <p:attrNameLst>
                                          <p:attrName>ppt_h</p:attrName>
                                        </p:attrNameLst>
                                      </p:cBhvr>
                                      <p:tavLst>
                                        <p:tav tm="0">
                                          <p:val>
                                            <p:fltVal val="0"/>
                                          </p:val>
                                        </p:tav>
                                        <p:tav tm="100000">
                                          <p:val>
                                            <p:strVal val="#ppt_h"/>
                                          </p:val>
                                        </p:tav>
                                      </p:tavLst>
                                    </p:anim>
                                    <p:animEffect transition="in" filter="fade">
                                      <p:cBhvr>
                                        <p:cTn id="90" dur="500"/>
                                        <p:tgtEl>
                                          <p:spTgt spid="64"/>
                                        </p:tgtEl>
                                      </p:cBhvr>
                                    </p:animEffect>
                                  </p:childTnLst>
                                </p:cTn>
                              </p:par>
                              <p:par>
                                <p:cTn id="91" presetID="53" presetClass="entr" presetSubtype="16" fill="hold" grpId="0" nodeType="withEffect">
                                  <p:stCondLst>
                                    <p:cond delay="400"/>
                                  </p:stCondLst>
                                  <p:childTnLst>
                                    <p:set>
                                      <p:cBhvr>
                                        <p:cTn id="92" dur="1" fill="hold">
                                          <p:stCondLst>
                                            <p:cond delay="0"/>
                                          </p:stCondLst>
                                        </p:cTn>
                                        <p:tgtEl>
                                          <p:spTgt spid="65"/>
                                        </p:tgtEl>
                                        <p:attrNameLst>
                                          <p:attrName>style.visibility</p:attrName>
                                        </p:attrNameLst>
                                      </p:cBhvr>
                                      <p:to>
                                        <p:strVal val="visible"/>
                                      </p:to>
                                    </p:set>
                                    <p:anim calcmode="lin" valueType="num">
                                      <p:cBhvr>
                                        <p:cTn id="93" dur="500" fill="hold"/>
                                        <p:tgtEl>
                                          <p:spTgt spid="65"/>
                                        </p:tgtEl>
                                        <p:attrNameLst>
                                          <p:attrName>ppt_w</p:attrName>
                                        </p:attrNameLst>
                                      </p:cBhvr>
                                      <p:tavLst>
                                        <p:tav tm="0">
                                          <p:val>
                                            <p:fltVal val="0"/>
                                          </p:val>
                                        </p:tav>
                                        <p:tav tm="100000">
                                          <p:val>
                                            <p:strVal val="#ppt_w"/>
                                          </p:val>
                                        </p:tav>
                                      </p:tavLst>
                                    </p:anim>
                                    <p:anim calcmode="lin" valueType="num">
                                      <p:cBhvr>
                                        <p:cTn id="94" dur="500" fill="hold"/>
                                        <p:tgtEl>
                                          <p:spTgt spid="65"/>
                                        </p:tgtEl>
                                        <p:attrNameLst>
                                          <p:attrName>ppt_h</p:attrName>
                                        </p:attrNameLst>
                                      </p:cBhvr>
                                      <p:tavLst>
                                        <p:tav tm="0">
                                          <p:val>
                                            <p:fltVal val="0"/>
                                          </p:val>
                                        </p:tav>
                                        <p:tav tm="100000">
                                          <p:val>
                                            <p:strVal val="#ppt_h"/>
                                          </p:val>
                                        </p:tav>
                                      </p:tavLst>
                                    </p:anim>
                                    <p:animEffect transition="in" filter="fade">
                                      <p:cBhvr>
                                        <p:cTn id="95" dur="500"/>
                                        <p:tgtEl>
                                          <p:spTgt spid="65"/>
                                        </p:tgtEl>
                                      </p:cBhvr>
                                    </p:animEffect>
                                  </p:childTnLst>
                                </p:cTn>
                              </p:par>
                              <p:par>
                                <p:cTn id="96" presetID="53" presetClass="entr" presetSubtype="16" fill="hold" grpId="0" nodeType="withEffect">
                                  <p:stCondLst>
                                    <p:cond delay="200"/>
                                  </p:stCondLst>
                                  <p:childTnLst>
                                    <p:set>
                                      <p:cBhvr>
                                        <p:cTn id="97" dur="1" fill="hold">
                                          <p:stCondLst>
                                            <p:cond delay="0"/>
                                          </p:stCondLst>
                                        </p:cTn>
                                        <p:tgtEl>
                                          <p:spTgt spid="66"/>
                                        </p:tgtEl>
                                        <p:attrNameLst>
                                          <p:attrName>style.visibility</p:attrName>
                                        </p:attrNameLst>
                                      </p:cBhvr>
                                      <p:to>
                                        <p:strVal val="visible"/>
                                      </p:to>
                                    </p:set>
                                    <p:anim calcmode="lin" valueType="num">
                                      <p:cBhvr>
                                        <p:cTn id="98" dur="500" fill="hold"/>
                                        <p:tgtEl>
                                          <p:spTgt spid="66"/>
                                        </p:tgtEl>
                                        <p:attrNameLst>
                                          <p:attrName>ppt_w</p:attrName>
                                        </p:attrNameLst>
                                      </p:cBhvr>
                                      <p:tavLst>
                                        <p:tav tm="0">
                                          <p:val>
                                            <p:fltVal val="0"/>
                                          </p:val>
                                        </p:tav>
                                        <p:tav tm="100000">
                                          <p:val>
                                            <p:strVal val="#ppt_w"/>
                                          </p:val>
                                        </p:tav>
                                      </p:tavLst>
                                    </p:anim>
                                    <p:anim calcmode="lin" valueType="num">
                                      <p:cBhvr>
                                        <p:cTn id="99" dur="500" fill="hold"/>
                                        <p:tgtEl>
                                          <p:spTgt spid="66"/>
                                        </p:tgtEl>
                                        <p:attrNameLst>
                                          <p:attrName>ppt_h</p:attrName>
                                        </p:attrNameLst>
                                      </p:cBhvr>
                                      <p:tavLst>
                                        <p:tav tm="0">
                                          <p:val>
                                            <p:fltVal val="0"/>
                                          </p:val>
                                        </p:tav>
                                        <p:tav tm="100000">
                                          <p:val>
                                            <p:strVal val="#ppt_h"/>
                                          </p:val>
                                        </p:tav>
                                      </p:tavLst>
                                    </p:anim>
                                    <p:animEffect transition="in" filter="fade">
                                      <p:cBhvr>
                                        <p:cTn id="100" dur="500"/>
                                        <p:tgtEl>
                                          <p:spTgt spid="66"/>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67"/>
                                        </p:tgtEl>
                                        <p:attrNameLst>
                                          <p:attrName>style.visibility</p:attrName>
                                        </p:attrNameLst>
                                      </p:cBhvr>
                                      <p:to>
                                        <p:strVal val="visible"/>
                                      </p:to>
                                    </p:set>
                                    <p:anim calcmode="lin" valueType="num">
                                      <p:cBhvr>
                                        <p:cTn id="103" dur="500" fill="hold"/>
                                        <p:tgtEl>
                                          <p:spTgt spid="67"/>
                                        </p:tgtEl>
                                        <p:attrNameLst>
                                          <p:attrName>ppt_w</p:attrName>
                                        </p:attrNameLst>
                                      </p:cBhvr>
                                      <p:tavLst>
                                        <p:tav tm="0">
                                          <p:val>
                                            <p:fltVal val="0"/>
                                          </p:val>
                                        </p:tav>
                                        <p:tav tm="100000">
                                          <p:val>
                                            <p:strVal val="#ppt_w"/>
                                          </p:val>
                                        </p:tav>
                                      </p:tavLst>
                                    </p:anim>
                                    <p:anim calcmode="lin" valueType="num">
                                      <p:cBhvr>
                                        <p:cTn id="104" dur="500" fill="hold"/>
                                        <p:tgtEl>
                                          <p:spTgt spid="67"/>
                                        </p:tgtEl>
                                        <p:attrNameLst>
                                          <p:attrName>ppt_h</p:attrName>
                                        </p:attrNameLst>
                                      </p:cBhvr>
                                      <p:tavLst>
                                        <p:tav tm="0">
                                          <p:val>
                                            <p:fltVal val="0"/>
                                          </p:val>
                                        </p:tav>
                                        <p:tav tm="100000">
                                          <p:val>
                                            <p:strVal val="#ppt_h"/>
                                          </p:val>
                                        </p:tav>
                                      </p:tavLst>
                                    </p:anim>
                                    <p:animEffect transition="in" filter="fade">
                                      <p:cBhvr>
                                        <p:cTn id="105" dur="500"/>
                                        <p:tgtEl>
                                          <p:spTgt spid="67"/>
                                        </p:tgtEl>
                                      </p:cBhvr>
                                    </p:animEffect>
                                  </p:childTnLst>
                                </p:cTn>
                              </p:par>
                              <p:par>
                                <p:cTn id="106" presetID="53" presetClass="entr" presetSubtype="16" fill="hold" grpId="0" nodeType="withEffect">
                                  <p:stCondLst>
                                    <p:cond delay="400"/>
                                  </p:stCondLst>
                                  <p:childTnLst>
                                    <p:set>
                                      <p:cBhvr>
                                        <p:cTn id="107" dur="1" fill="hold">
                                          <p:stCondLst>
                                            <p:cond delay="0"/>
                                          </p:stCondLst>
                                        </p:cTn>
                                        <p:tgtEl>
                                          <p:spTgt spid="68"/>
                                        </p:tgtEl>
                                        <p:attrNameLst>
                                          <p:attrName>style.visibility</p:attrName>
                                        </p:attrNameLst>
                                      </p:cBhvr>
                                      <p:to>
                                        <p:strVal val="visible"/>
                                      </p:to>
                                    </p:set>
                                    <p:anim calcmode="lin" valueType="num">
                                      <p:cBhvr>
                                        <p:cTn id="108" dur="500" fill="hold"/>
                                        <p:tgtEl>
                                          <p:spTgt spid="68"/>
                                        </p:tgtEl>
                                        <p:attrNameLst>
                                          <p:attrName>ppt_w</p:attrName>
                                        </p:attrNameLst>
                                      </p:cBhvr>
                                      <p:tavLst>
                                        <p:tav tm="0">
                                          <p:val>
                                            <p:fltVal val="0"/>
                                          </p:val>
                                        </p:tav>
                                        <p:tav tm="100000">
                                          <p:val>
                                            <p:strVal val="#ppt_w"/>
                                          </p:val>
                                        </p:tav>
                                      </p:tavLst>
                                    </p:anim>
                                    <p:anim calcmode="lin" valueType="num">
                                      <p:cBhvr>
                                        <p:cTn id="109" dur="500" fill="hold"/>
                                        <p:tgtEl>
                                          <p:spTgt spid="68"/>
                                        </p:tgtEl>
                                        <p:attrNameLst>
                                          <p:attrName>ppt_h</p:attrName>
                                        </p:attrNameLst>
                                      </p:cBhvr>
                                      <p:tavLst>
                                        <p:tav tm="0">
                                          <p:val>
                                            <p:fltVal val="0"/>
                                          </p:val>
                                        </p:tav>
                                        <p:tav tm="100000">
                                          <p:val>
                                            <p:strVal val="#ppt_h"/>
                                          </p:val>
                                        </p:tav>
                                      </p:tavLst>
                                    </p:anim>
                                    <p:animEffect transition="in" filter="fade">
                                      <p:cBhvr>
                                        <p:cTn id="110" dur="500"/>
                                        <p:tgtEl>
                                          <p:spTgt spid="68"/>
                                        </p:tgtEl>
                                      </p:cBhvr>
                                    </p:animEffect>
                                  </p:childTnLst>
                                </p:cTn>
                              </p:par>
                              <p:par>
                                <p:cTn id="111" presetID="53" presetClass="entr" presetSubtype="16" fill="hold" grpId="0" nodeType="withEffect">
                                  <p:stCondLst>
                                    <p:cond delay="200"/>
                                  </p:stCondLst>
                                  <p:childTnLst>
                                    <p:set>
                                      <p:cBhvr>
                                        <p:cTn id="112" dur="1" fill="hold">
                                          <p:stCondLst>
                                            <p:cond delay="0"/>
                                          </p:stCondLst>
                                        </p:cTn>
                                        <p:tgtEl>
                                          <p:spTgt spid="69"/>
                                        </p:tgtEl>
                                        <p:attrNameLst>
                                          <p:attrName>style.visibility</p:attrName>
                                        </p:attrNameLst>
                                      </p:cBhvr>
                                      <p:to>
                                        <p:strVal val="visible"/>
                                      </p:to>
                                    </p:set>
                                    <p:anim calcmode="lin" valueType="num">
                                      <p:cBhvr>
                                        <p:cTn id="113" dur="500" fill="hold"/>
                                        <p:tgtEl>
                                          <p:spTgt spid="69"/>
                                        </p:tgtEl>
                                        <p:attrNameLst>
                                          <p:attrName>ppt_w</p:attrName>
                                        </p:attrNameLst>
                                      </p:cBhvr>
                                      <p:tavLst>
                                        <p:tav tm="0">
                                          <p:val>
                                            <p:fltVal val="0"/>
                                          </p:val>
                                        </p:tav>
                                        <p:tav tm="100000">
                                          <p:val>
                                            <p:strVal val="#ppt_w"/>
                                          </p:val>
                                        </p:tav>
                                      </p:tavLst>
                                    </p:anim>
                                    <p:anim calcmode="lin" valueType="num">
                                      <p:cBhvr>
                                        <p:cTn id="114" dur="500" fill="hold"/>
                                        <p:tgtEl>
                                          <p:spTgt spid="69"/>
                                        </p:tgtEl>
                                        <p:attrNameLst>
                                          <p:attrName>ppt_h</p:attrName>
                                        </p:attrNameLst>
                                      </p:cBhvr>
                                      <p:tavLst>
                                        <p:tav tm="0">
                                          <p:val>
                                            <p:fltVal val="0"/>
                                          </p:val>
                                        </p:tav>
                                        <p:tav tm="100000">
                                          <p:val>
                                            <p:strVal val="#ppt_h"/>
                                          </p:val>
                                        </p:tav>
                                      </p:tavLst>
                                    </p:anim>
                                    <p:animEffect transition="in" filter="fade">
                                      <p:cBhvr>
                                        <p:cTn id="115" dur="500"/>
                                        <p:tgtEl>
                                          <p:spTgt spid="69"/>
                                        </p:tgtEl>
                                      </p:cBhvr>
                                    </p:animEffect>
                                  </p:childTnLst>
                                </p:cTn>
                              </p:par>
                              <p:par>
                                <p:cTn id="116" presetID="53" presetClass="entr" presetSubtype="16" fill="hold" grpId="0" nodeType="withEffect">
                                  <p:stCondLst>
                                    <p:cond delay="200"/>
                                  </p:stCondLst>
                                  <p:childTnLst>
                                    <p:set>
                                      <p:cBhvr>
                                        <p:cTn id="117" dur="1" fill="hold">
                                          <p:stCondLst>
                                            <p:cond delay="0"/>
                                          </p:stCondLst>
                                        </p:cTn>
                                        <p:tgtEl>
                                          <p:spTgt spid="70"/>
                                        </p:tgtEl>
                                        <p:attrNameLst>
                                          <p:attrName>style.visibility</p:attrName>
                                        </p:attrNameLst>
                                      </p:cBhvr>
                                      <p:to>
                                        <p:strVal val="visible"/>
                                      </p:to>
                                    </p:set>
                                    <p:anim calcmode="lin" valueType="num">
                                      <p:cBhvr>
                                        <p:cTn id="118" dur="500" fill="hold"/>
                                        <p:tgtEl>
                                          <p:spTgt spid="70"/>
                                        </p:tgtEl>
                                        <p:attrNameLst>
                                          <p:attrName>ppt_w</p:attrName>
                                        </p:attrNameLst>
                                      </p:cBhvr>
                                      <p:tavLst>
                                        <p:tav tm="0">
                                          <p:val>
                                            <p:fltVal val="0"/>
                                          </p:val>
                                        </p:tav>
                                        <p:tav tm="100000">
                                          <p:val>
                                            <p:strVal val="#ppt_w"/>
                                          </p:val>
                                        </p:tav>
                                      </p:tavLst>
                                    </p:anim>
                                    <p:anim calcmode="lin" valueType="num">
                                      <p:cBhvr>
                                        <p:cTn id="119" dur="500" fill="hold"/>
                                        <p:tgtEl>
                                          <p:spTgt spid="70"/>
                                        </p:tgtEl>
                                        <p:attrNameLst>
                                          <p:attrName>ppt_h</p:attrName>
                                        </p:attrNameLst>
                                      </p:cBhvr>
                                      <p:tavLst>
                                        <p:tav tm="0">
                                          <p:val>
                                            <p:fltVal val="0"/>
                                          </p:val>
                                        </p:tav>
                                        <p:tav tm="100000">
                                          <p:val>
                                            <p:strVal val="#ppt_h"/>
                                          </p:val>
                                        </p:tav>
                                      </p:tavLst>
                                    </p:anim>
                                    <p:animEffect transition="in" filter="fade">
                                      <p:cBhvr>
                                        <p:cTn id="120" dur="500"/>
                                        <p:tgtEl>
                                          <p:spTgt spid="70"/>
                                        </p:tgtEl>
                                      </p:cBhvr>
                                    </p:animEffect>
                                  </p:childTnLst>
                                </p:cTn>
                              </p:par>
                              <p:par>
                                <p:cTn id="121" presetID="53" presetClass="entr" presetSubtype="16" fill="hold" grpId="0" nodeType="withEffect">
                                  <p:stCondLst>
                                    <p:cond delay="200"/>
                                  </p:stCondLst>
                                  <p:childTnLst>
                                    <p:set>
                                      <p:cBhvr>
                                        <p:cTn id="122" dur="1" fill="hold">
                                          <p:stCondLst>
                                            <p:cond delay="0"/>
                                          </p:stCondLst>
                                        </p:cTn>
                                        <p:tgtEl>
                                          <p:spTgt spid="71"/>
                                        </p:tgtEl>
                                        <p:attrNameLst>
                                          <p:attrName>style.visibility</p:attrName>
                                        </p:attrNameLst>
                                      </p:cBhvr>
                                      <p:to>
                                        <p:strVal val="visible"/>
                                      </p:to>
                                    </p:set>
                                    <p:anim calcmode="lin" valueType="num">
                                      <p:cBhvr>
                                        <p:cTn id="123" dur="500" fill="hold"/>
                                        <p:tgtEl>
                                          <p:spTgt spid="71"/>
                                        </p:tgtEl>
                                        <p:attrNameLst>
                                          <p:attrName>ppt_w</p:attrName>
                                        </p:attrNameLst>
                                      </p:cBhvr>
                                      <p:tavLst>
                                        <p:tav tm="0">
                                          <p:val>
                                            <p:fltVal val="0"/>
                                          </p:val>
                                        </p:tav>
                                        <p:tav tm="100000">
                                          <p:val>
                                            <p:strVal val="#ppt_w"/>
                                          </p:val>
                                        </p:tav>
                                      </p:tavLst>
                                    </p:anim>
                                    <p:anim calcmode="lin" valueType="num">
                                      <p:cBhvr>
                                        <p:cTn id="124" dur="500" fill="hold"/>
                                        <p:tgtEl>
                                          <p:spTgt spid="71"/>
                                        </p:tgtEl>
                                        <p:attrNameLst>
                                          <p:attrName>ppt_h</p:attrName>
                                        </p:attrNameLst>
                                      </p:cBhvr>
                                      <p:tavLst>
                                        <p:tav tm="0">
                                          <p:val>
                                            <p:fltVal val="0"/>
                                          </p:val>
                                        </p:tav>
                                        <p:tav tm="100000">
                                          <p:val>
                                            <p:strVal val="#ppt_h"/>
                                          </p:val>
                                        </p:tav>
                                      </p:tavLst>
                                    </p:anim>
                                    <p:animEffect transition="in" filter="fade">
                                      <p:cBhvr>
                                        <p:cTn id="12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0" grpId="0" bldLvl="0" animBg="1"/>
      <p:bldP spid="51" grpId="0" bldLvl="0" animBg="1"/>
      <p:bldP spid="52" grpId="0" bldLvl="0" animBg="1"/>
      <p:bldP spid="53" grpId="0" bldLvl="0" animBg="1"/>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P spid="70" grpId="0" bldLvl="0" animBg="1"/>
      <p:bldP spid="71" grpId="0" bldLvl="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0">
            <a:off x="252450" y="620663"/>
            <a:ext cx="10080000" cy="417928"/>
            <a:chOff x="214282" y="142856"/>
            <a:chExt cx="7598078" cy="357190"/>
          </a:xfrm>
        </p:grpSpPr>
        <p:sp>
          <p:nvSpPr>
            <p:cNvPr id="6" name="TextBox 5"/>
            <p:cNvSpPr txBox="1"/>
            <p:nvPr/>
          </p:nvSpPr>
          <p:spPr>
            <a:xfrm>
              <a:off x="571472" y="142856"/>
              <a:ext cx="400052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图书馆通道</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工作原理动画展示</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7" name="矩形 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 name="矩形 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9" name="直接连接符 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065" y="1262782"/>
            <a:ext cx="10356394" cy="5845274"/>
          </a:xfrm>
          <a:prstGeom prst="rect">
            <a:avLst/>
          </a:prstGeom>
        </p:spPr>
      </p:pic>
      <p:pic>
        <p:nvPicPr>
          <p:cNvPr id="5124" name="Picture 4" descr="D:\Users\Desktop\图书馆.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413" y="1693294"/>
            <a:ext cx="7685483" cy="414608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9"/>
          <p:cNvGrpSpPr/>
          <p:nvPr/>
        </p:nvGrpSpPr>
        <p:grpSpPr>
          <a:xfrm>
            <a:off x="3115338" y="2456362"/>
            <a:ext cx="2062859" cy="362742"/>
            <a:chOff x="2664296" y="1725500"/>
            <a:chExt cx="1764196" cy="310224"/>
          </a:xfrm>
        </p:grpSpPr>
        <p:sp>
          <p:nvSpPr>
            <p:cNvPr id="23" name="TextBox 22"/>
            <p:cNvSpPr txBox="1"/>
            <p:nvPr/>
          </p:nvSpPr>
          <p:spPr>
            <a:xfrm>
              <a:off x="2664296" y="1725500"/>
              <a:ext cx="1106993" cy="309546"/>
            </a:xfrm>
            <a:prstGeom prst="rect">
              <a:avLst/>
            </a:prstGeom>
            <a:noFill/>
          </p:spPr>
          <p:txBody>
            <a:bodyPr wrap="square" rtlCol="0">
              <a:spAutoFit/>
            </a:bodyPr>
            <a:lstStyle/>
            <a:p>
              <a:r>
                <a:rPr lang="zh-CN" altLang="en-US" sz="1755" b="1" dirty="0" smtClean="0">
                  <a:latin typeface="微软雅黑" panose="020B0503020204020204" pitchFamily="34" charset="-122"/>
                  <a:ea typeface="微软雅黑" panose="020B0503020204020204" pitchFamily="34" charset="-122"/>
                </a:rPr>
                <a:t>有效认证</a:t>
              </a:r>
              <a:endParaRPr lang="zh-CN" altLang="en-US" sz="1755" b="1" dirty="0">
                <a:latin typeface="微软雅黑" panose="020B0503020204020204" pitchFamily="34" charset="-122"/>
                <a:ea typeface="微软雅黑" panose="020B0503020204020204" pitchFamily="34" charset="-122"/>
              </a:endParaRPr>
            </a:p>
          </p:txBody>
        </p:sp>
        <p:sp>
          <p:nvSpPr>
            <p:cNvPr id="24" name="矩形 23"/>
            <p:cNvSpPr/>
            <p:nvPr/>
          </p:nvSpPr>
          <p:spPr>
            <a:xfrm>
              <a:off x="3547148" y="1726178"/>
              <a:ext cx="881344" cy="309546"/>
            </a:xfrm>
            <a:prstGeom prst="rect">
              <a:avLst/>
            </a:prstGeom>
          </p:spPr>
          <p:txBody>
            <a:bodyPr wrap="square">
              <a:spAutoFit/>
            </a:bodyPr>
            <a:lstStyle/>
            <a:p>
              <a:pPr lvl="0"/>
              <a:r>
                <a:rPr lang="en-US" altLang="zh-CN" sz="1755" b="1" dirty="0">
                  <a:solidFill>
                    <a:prstClr val="black"/>
                  </a:solidFill>
                  <a:latin typeface="微软雅黑" panose="020B0503020204020204" pitchFamily="34" charset="-122"/>
                  <a:ea typeface="微软雅黑" panose="020B0503020204020204" pitchFamily="34" charset="-122"/>
                </a:rPr>
                <a:t>-</a:t>
              </a:r>
              <a:r>
                <a:rPr lang="zh-CN" altLang="en-US" sz="1755" b="1" dirty="0">
                  <a:solidFill>
                    <a:prstClr val="black"/>
                  </a:solidFill>
                  <a:latin typeface="微软雅黑" panose="020B0503020204020204" pitchFamily="34" charset="-122"/>
                  <a:ea typeface="微软雅黑" panose="020B0503020204020204" pitchFamily="34" charset="-122"/>
                </a:rPr>
                <a:t>通行</a:t>
              </a:r>
              <a:endParaRPr lang="zh-CN" altLang="en-US" sz="1755" b="1" dirty="0">
                <a:solidFill>
                  <a:prstClr val="black"/>
                </a:solidFill>
                <a:latin typeface="微软雅黑" panose="020B0503020204020204" pitchFamily="34" charset="-122"/>
                <a:ea typeface="微软雅黑" panose="020B0503020204020204" pitchFamily="34" charset="-122"/>
              </a:endParaRPr>
            </a:p>
          </p:txBody>
        </p:sp>
      </p:grpSp>
      <p:pic>
        <p:nvPicPr>
          <p:cNvPr id="27" name="Picture 2" descr="D:\Users\Desktop\读书小人儿.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2212" y="3990801"/>
            <a:ext cx="983706" cy="184900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D:\Users\Desktop\读书小人儿.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5882" y="3782643"/>
            <a:ext cx="410814" cy="805775"/>
          </a:xfrm>
          <a:prstGeom prst="rect">
            <a:avLst/>
          </a:prstGeom>
          <a:noFill/>
          <a:extLst>
            <a:ext uri="{909E8E84-426E-40DD-AFC4-6F175D3DCCD1}">
              <a14:hiddenFill xmlns:a14="http://schemas.microsoft.com/office/drawing/2010/main">
                <a:solidFill>
                  <a:srgbClr val="FFFFFF"/>
                </a:solidFill>
              </a14:hiddenFill>
            </a:ext>
          </a:extLst>
        </p:spPr>
      </p:pic>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4331" y="3295891"/>
            <a:ext cx="1093075" cy="6949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0">
            <a:off x="250222" y="605813"/>
            <a:ext cx="10080000" cy="417928"/>
            <a:chOff x="214282" y="142856"/>
            <a:chExt cx="7598078" cy="357190"/>
          </a:xfrm>
        </p:grpSpPr>
        <p:sp>
          <p:nvSpPr>
            <p:cNvPr id="6" name="TextBox 5"/>
            <p:cNvSpPr txBox="1"/>
            <p:nvPr/>
          </p:nvSpPr>
          <p:spPr>
            <a:xfrm>
              <a:off x="571472" y="142856"/>
              <a:ext cx="400052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图书馆通道系统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软件功能介绍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7" name="矩形 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 name="矩形 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9" name="直接连接符 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graphicFrame>
        <p:nvGraphicFramePr>
          <p:cNvPr id="10" name="表格 9"/>
          <p:cNvGraphicFramePr>
            <a:graphicFrameLocks noGrp="1"/>
          </p:cNvGraphicFramePr>
          <p:nvPr/>
        </p:nvGraphicFramePr>
        <p:xfrm>
          <a:off x="1417540" y="2489015"/>
          <a:ext cx="8072755" cy="3583940"/>
        </p:xfrm>
        <a:graphic>
          <a:graphicData uri="http://schemas.openxmlformats.org/drawingml/2006/table">
            <a:tbl>
              <a:tblPr firstRow="1" bandRow="1">
                <a:tableStyleId>{BDBED569-4797-4DF1-A0F4-6AAB3CD982D8}</a:tableStyleId>
              </a:tblPr>
              <a:tblGrid>
                <a:gridCol w="2010410"/>
                <a:gridCol w="1953895"/>
                <a:gridCol w="2087245"/>
                <a:gridCol w="2021205"/>
              </a:tblGrid>
              <a:tr h="2015490">
                <a:tc>
                  <a:txBody>
                    <a:bodyPr/>
                    <a:lstStyle/>
                    <a:p>
                      <a:pPr algn="ctr"/>
                      <a:endParaRPr lang="zh-CN" altLang="en-US" sz="1170" dirty="0">
                        <a:latin typeface="微软雅黑" panose="020B0503020204020204" pitchFamily="34" charset="-122"/>
                        <a:ea typeface="微软雅黑" panose="020B0503020204020204" pitchFamily="34" charset="-122"/>
                      </a:endParaRPr>
                    </a:p>
                  </a:txBody>
                  <a:tcPr marL="106919" marR="106919" marT="53459" marB="53459"/>
                </a:tc>
                <a:tc>
                  <a:txBody>
                    <a:bodyPr/>
                    <a:lstStyle/>
                    <a:p>
                      <a:pPr algn="ctr"/>
                      <a:endParaRPr lang="en-US" altLang="zh-CN" sz="1170" dirty="0" smtClean="0">
                        <a:latin typeface="微软雅黑" panose="020B0503020204020204" pitchFamily="34" charset="-122"/>
                        <a:ea typeface="微软雅黑" panose="020B0503020204020204" pitchFamily="34" charset="-122"/>
                      </a:endParaRPr>
                    </a:p>
                    <a:p>
                      <a:pPr algn="ctr"/>
                      <a:r>
                        <a:rPr lang="zh-CN" altLang="en-US" sz="1285" b="1" kern="1200" dirty="0" smtClean="0">
                          <a:solidFill>
                            <a:schemeClr val="tx1"/>
                          </a:solidFill>
                          <a:latin typeface="微软雅黑" panose="020B0503020204020204" pitchFamily="34" charset="-122"/>
                          <a:ea typeface="微软雅黑" panose="020B0503020204020204" pitchFamily="34" charset="-122"/>
                          <a:cs typeface="+mn-cs"/>
                        </a:rPr>
                        <a:t>无障碍通道</a:t>
                      </a:r>
                      <a:endParaRPr lang="en-US" altLang="zh-CN" sz="1285" b="1" kern="1200" dirty="0" smtClean="0">
                        <a:solidFill>
                          <a:schemeClr val="tx1"/>
                        </a:solidFill>
                        <a:latin typeface="微软雅黑" panose="020B0503020204020204" pitchFamily="34" charset="-122"/>
                        <a:ea typeface="微软雅黑" panose="020B0503020204020204" pitchFamily="34" charset="-122"/>
                        <a:cs typeface="+mn-cs"/>
                      </a:endParaRPr>
                    </a:p>
                    <a:p>
                      <a:pPr algn="ctr"/>
                      <a:endParaRPr lang="en-US" altLang="zh-CN" sz="1285" b="1" kern="1200" dirty="0" smtClean="0">
                        <a:solidFill>
                          <a:schemeClr val="tx1"/>
                        </a:solidFill>
                        <a:latin typeface="微软雅黑" panose="020B0503020204020204" pitchFamily="34" charset="-122"/>
                        <a:ea typeface="微软雅黑" panose="020B0503020204020204" pitchFamily="34" charset="-122"/>
                        <a:cs typeface="+mn-cs"/>
                      </a:endParaRPr>
                    </a:p>
                    <a:p>
                      <a:pPr algn="l"/>
                      <a:r>
                        <a:rPr lang="zh-CN" altLang="en-US" sz="1170" dirty="0" smtClean="0">
                          <a:latin typeface="微软雅黑" panose="020B0503020204020204" pitchFamily="34" charset="-122"/>
                          <a:ea typeface="微软雅黑" panose="020B0503020204020204" pitchFamily="34" charset="-122"/>
                        </a:rPr>
                        <a:t>尺寸：</a:t>
                      </a:r>
                      <a:r>
                        <a:rPr lang="en-US" altLang="zh-CN" sz="1170" dirty="0" smtClean="0">
                          <a:latin typeface="微软雅黑" panose="020B0503020204020204" pitchFamily="34" charset="-122"/>
                          <a:ea typeface="微软雅黑" panose="020B0503020204020204" pitchFamily="34" charset="-122"/>
                        </a:rPr>
                        <a:t>1200*180*1000</a:t>
                      </a:r>
                      <a:r>
                        <a:rPr lang="zh-CN" altLang="en-US" sz="1170" dirty="0" smtClean="0">
                          <a:latin typeface="微软雅黑" panose="020B0503020204020204" pitchFamily="34" charset="-122"/>
                          <a:ea typeface="微软雅黑" panose="020B0503020204020204" pitchFamily="34" charset="-122"/>
                        </a:rPr>
                        <a:t>（</a:t>
                      </a:r>
                      <a:r>
                        <a:rPr lang="en-US" altLang="zh-CN" sz="1170" dirty="0" smtClean="0">
                          <a:latin typeface="微软雅黑" panose="020B0503020204020204" pitchFamily="34" charset="-122"/>
                          <a:ea typeface="微软雅黑" panose="020B0503020204020204" pitchFamily="34" charset="-122"/>
                        </a:rPr>
                        <a:t>mm</a:t>
                      </a:r>
                      <a:r>
                        <a:rPr lang="zh-CN" altLang="en-US" sz="1170" dirty="0" smtClean="0">
                          <a:latin typeface="微软雅黑" panose="020B0503020204020204" pitchFamily="34" charset="-122"/>
                          <a:ea typeface="微软雅黑" panose="020B0503020204020204" pitchFamily="34" charset="-122"/>
                        </a:rPr>
                        <a:t>）</a:t>
                      </a:r>
                      <a:endParaRPr lang="en-US" altLang="zh-CN" sz="1170" dirty="0" smtClean="0">
                        <a:latin typeface="微软雅黑" panose="020B0503020204020204" pitchFamily="34" charset="-122"/>
                        <a:ea typeface="微软雅黑" panose="020B0503020204020204" pitchFamily="34" charset="-122"/>
                      </a:endParaRPr>
                    </a:p>
                    <a:p>
                      <a:pPr algn="l"/>
                      <a:r>
                        <a:rPr lang="zh-CN" altLang="en-US" sz="1170" dirty="0" smtClean="0">
                          <a:latin typeface="微软雅黑" panose="020B0503020204020204" pitchFamily="34" charset="-122"/>
                          <a:ea typeface="微软雅黑" panose="020B0503020204020204" pitchFamily="34" charset="-122"/>
                        </a:rPr>
                        <a:t>通道宽度：</a:t>
                      </a:r>
                      <a:r>
                        <a:rPr lang="en-US" altLang="zh-CN" sz="1170" dirty="0" smtClean="0">
                          <a:latin typeface="微软雅黑" panose="020B0503020204020204" pitchFamily="34" charset="-122"/>
                          <a:ea typeface="微软雅黑" panose="020B0503020204020204" pitchFamily="34" charset="-122"/>
                        </a:rPr>
                        <a:t>550-600mm</a:t>
                      </a:r>
                      <a:endParaRPr lang="zh-CN" altLang="en-US" sz="1170" dirty="0">
                        <a:latin typeface="微软雅黑" panose="020B0503020204020204" pitchFamily="34" charset="-122"/>
                        <a:ea typeface="微软雅黑" panose="020B0503020204020204" pitchFamily="34" charset="-122"/>
                      </a:endParaRPr>
                    </a:p>
                  </a:txBody>
                  <a:tcPr marL="106919" marR="106919" marT="53459" marB="53459"/>
                </a:tc>
                <a:tc>
                  <a:txBody>
                    <a:bodyPr/>
                    <a:lstStyle/>
                    <a:p>
                      <a:pPr algn="ctr"/>
                      <a:endParaRPr lang="zh-CN" altLang="en-US" sz="1170" dirty="0">
                        <a:latin typeface="微软雅黑" panose="020B0503020204020204" pitchFamily="34" charset="-122"/>
                        <a:ea typeface="微软雅黑" panose="020B0503020204020204" pitchFamily="34" charset="-122"/>
                      </a:endParaRPr>
                    </a:p>
                  </a:txBody>
                  <a:tcPr marL="106919" marR="106919" marT="53459" marB="53459"/>
                </a:tc>
                <a:tc>
                  <a:txBody>
                    <a:bodyPr/>
                    <a:lstStyle/>
                    <a:p>
                      <a:pPr algn="ctr"/>
                      <a:endParaRPr lang="en-US" altLang="zh-CN" sz="1170" dirty="0" smtClean="0">
                        <a:latin typeface="微软雅黑" panose="020B0503020204020204" pitchFamily="34" charset="-122"/>
                        <a:ea typeface="微软雅黑" panose="020B0503020204020204" pitchFamily="34" charset="-122"/>
                      </a:endParaRPr>
                    </a:p>
                    <a:p>
                      <a:pPr algn="ctr"/>
                      <a:r>
                        <a:rPr lang="zh-CN" altLang="en-US" sz="1285" b="1" dirty="0" smtClean="0">
                          <a:latin typeface="微软雅黑" panose="020B0503020204020204" pitchFamily="34" charset="-122"/>
                          <a:ea typeface="微软雅黑" panose="020B0503020204020204" pitchFamily="34" charset="-122"/>
                        </a:rPr>
                        <a:t>翼闸</a:t>
                      </a:r>
                      <a:endParaRPr lang="en-US" altLang="zh-CN" sz="1285" b="1" dirty="0" smtClean="0">
                        <a:latin typeface="微软雅黑" panose="020B0503020204020204" pitchFamily="34" charset="-122"/>
                        <a:ea typeface="微软雅黑" panose="020B0503020204020204" pitchFamily="34" charset="-122"/>
                      </a:endParaRPr>
                    </a:p>
                    <a:p>
                      <a:pPr algn="ctr"/>
                      <a:endParaRPr lang="en-US" altLang="zh-CN" sz="1170" b="1" dirty="0" smtClean="0">
                        <a:latin typeface="微软雅黑" panose="020B0503020204020204" pitchFamily="34" charset="-122"/>
                        <a:ea typeface="微软雅黑" panose="020B0503020204020204" pitchFamily="34" charset="-122"/>
                      </a:endParaRPr>
                    </a:p>
                    <a:p>
                      <a:pPr algn="l"/>
                      <a:r>
                        <a:rPr lang="zh-CN" altLang="en-US" sz="1170" b="1" dirty="0" smtClean="0">
                          <a:latin typeface="微软雅黑" panose="020B0503020204020204" pitchFamily="34" charset="-122"/>
                          <a:ea typeface="微软雅黑" panose="020B0503020204020204" pitchFamily="34" charset="-122"/>
                        </a:rPr>
                        <a:t>尺寸：</a:t>
                      </a:r>
                      <a:r>
                        <a:rPr lang="en-US" altLang="zh-CN" sz="1170" b="1" dirty="0" smtClean="0">
                          <a:latin typeface="微软雅黑" panose="020B0503020204020204" pitchFamily="34" charset="-122"/>
                          <a:ea typeface="微软雅黑" panose="020B0503020204020204" pitchFamily="34" charset="-122"/>
                        </a:rPr>
                        <a:t>1400*300*1000</a:t>
                      </a:r>
                      <a:r>
                        <a:rPr lang="zh-CN" altLang="en-US" sz="1170" b="1" dirty="0" smtClean="0">
                          <a:latin typeface="微软雅黑" panose="020B0503020204020204" pitchFamily="34" charset="-122"/>
                          <a:ea typeface="微软雅黑" panose="020B0503020204020204" pitchFamily="34" charset="-122"/>
                        </a:rPr>
                        <a:t>（</a:t>
                      </a:r>
                      <a:r>
                        <a:rPr lang="en-US" altLang="zh-CN" sz="1170" b="1" dirty="0" smtClean="0">
                          <a:latin typeface="微软雅黑" panose="020B0503020204020204" pitchFamily="34" charset="-122"/>
                          <a:ea typeface="微软雅黑" panose="020B0503020204020204" pitchFamily="34" charset="-122"/>
                        </a:rPr>
                        <a:t>mm</a:t>
                      </a:r>
                      <a:r>
                        <a:rPr lang="zh-CN" altLang="en-US" sz="1170" b="1" dirty="0" smtClean="0">
                          <a:latin typeface="微软雅黑" panose="020B0503020204020204" pitchFamily="34" charset="-122"/>
                          <a:ea typeface="微软雅黑" panose="020B0503020204020204" pitchFamily="34" charset="-122"/>
                        </a:rPr>
                        <a:t>） </a:t>
                      </a:r>
                      <a:endParaRPr lang="zh-CN" altLang="en-US" sz="1170" b="1" dirty="0" smtClean="0">
                        <a:latin typeface="微软雅黑" panose="020B0503020204020204" pitchFamily="34" charset="-122"/>
                        <a:ea typeface="微软雅黑" panose="020B0503020204020204" pitchFamily="34" charset="-122"/>
                      </a:endParaRPr>
                    </a:p>
                    <a:p>
                      <a:pPr algn="l"/>
                      <a:r>
                        <a:rPr lang="zh-CN" altLang="en-US" sz="1170" b="1" dirty="0" smtClean="0">
                          <a:latin typeface="微软雅黑" panose="020B0503020204020204" pitchFamily="34" charset="-122"/>
                          <a:ea typeface="微软雅黑" panose="020B0503020204020204" pitchFamily="34" charset="-122"/>
                        </a:rPr>
                        <a:t>通道档杆宽：标准</a:t>
                      </a:r>
                      <a:r>
                        <a:rPr lang="en-US" altLang="zh-CN" sz="1170" b="1" dirty="0" smtClean="0">
                          <a:latin typeface="微软雅黑" panose="020B0503020204020204" pitchFamily="34" charset="-122"/>
                          <a:ea typeface="微软雅黑" panose="020B0503020204020204" pitchFamily="34" charset="-122"/>
                        </a:rPr>
                        <a:t>550mm</a:t>
                      </a:r>
                      <a:endParaRPr lang="en-US" altLang="zh-CN" sz="1170" b="1" dirty="0" smtClean="0">
                        <a:latin typeface="微软雅黑" panose="020B0503020204020204" pitchFamily="34" charset="-122"/>
                        <a:ea typeface="微软雅黑" panose="020B0503020204020204" pitchFamily="34" charset="-122"/>
                      </a:endParaRPr>
                    </a:p>
                    <a:p>
                      <a:pPr algn="l"/>
                      <a:endParaRPr lang="zh-CN" altLang="en-US" sz="1170" b="1" dirty="0" smtClean="0">
                        <a:latin typeface="微软雅黑" panose="020B0503020204020204" pitchFamily="34" charset="-122"/>
                        <a:ea typeface="微软雅黑" panose="020B0503020204020204" pitchFamily="34" charset="-122"/>
                      </a:endParaRPr>
                    </a:p>
                    <a:p>
                      <a:pPr algn="ctr"/>
                      <a:endParaRPr lang="zh-CN" altLang="en-US" sz="1170" dirty="0">
                        <a:latin typeface="微软雅黑" panose="020B0503020204020204" pitchFamily="34" charset="-122"/>
                        <a:ea typeface="微软雅黑" panose="020B0503020204020204" pitchFamily="34" charset="-122"/>
                      </a:endParaRPr>
                    </a:p>
                  </a:txBody>
                  <a:tcPr marL="106919" marR="106919" marT="53459" marB="53459"/>
                </a:tc>
              </a:tr>
              <a:tr h="1568450">
                <a:tc>
                  <a:txBody>
                    <a:bodyPr/>
                    <a:lstStyle/>
                    <a:p>
                      <a:pPr algn="ctr"/>
                      <a:endParaRPr lang="zh-CN" altLang="en-US" sz="1170" dirty="0" smtClean="0">
                        <a:latin typeface="微软雅黑" panose="020B0503020204020204" pitchFamily="34" charset="-122"/>
                        <a:ea typeface="微软雅黑" panose="020B0503020204020204" pitchFamily="34" charset="-122"/>
                      </a:endParaRPr>
                    </a:p>
                  </a:txBody>
                  <a:tcPr marL="106919" marR="106919" marT="53459" marB="53459"/>
                </a:tc>
                <a:tc>
                  <a:txBody>
                    <a:bodyPr/>
                    <a:lstStyle/>
                    <a:p>
                      <a:pPr algn="ctr"/>
                      <a:endParaRPr lang="en-US" altLang="zh-CN" sz="1170" b="1" dirty="0" smtClean="0">
                        <a:latin typeface="微软雅黑" panose="020B0503020204020204" pitchFamily="34" charset="-122"/>
                        <a:ea typeface="微软雅黑" panose="020B0503020204020204" pitchFamily="34" charset="-122"/>
                      </a:endParaRPr>
                    </a:p>
                    <a:p>
                      <a:pPr algn="ctr"/>
                      <a:r>
                        <a:rPr lang="en-US" altLang="zh-CN" sz="1285" b="1" dirty="0" smtClean="0">
                          <a:latin typeface="微软雅黑" panose="020B0503020204020204" pitchFamily="34" charset="-122"/>
                          <a:ea typeface="微软雅黑" panose="020B0503020204020204" pitchFamily="34" charset="-122"/>
                        </a:rPr>
                        <a:t>RFID</a:t>
                      </a:r>
                      <a:r>
                        <a:rPr lang="zh-CN" altLang="en-US" sz="1285" b="1" dirty="0" smtClean="0">
                          <a:latin typeface="微软雅黑" panose="020B0503020204020204" pitchFamily="34" charset="-122"/>
                          <a:ea typeface="微软雅黑" panose="020B0503020204020204" pitchFamily="34" charset="-122"/>
                        </a:rPr>
                        <a:t>无障碍门</a:t>
                      </a:r>
                      <a:endParaRPr lang="en-US" altLang="zh-CN" sz="1285" b="1" dirty="0" smtClean="0">
                        <a:latin typeface="微软雅黑" panose="020B0503020204020204" pitchFamily="34" charset="-122"/>
                        <a:ea typeface="微软雅黑" panose="020B0503020204020204" pitchFamily="34" charset="-122"/>
                      </a:endParaRPr>
                    </a:p>
                    <a:p>
                      <a:pPr algn="l"/>
                      <a:r>
                        <a:rPr lang="zh-CN" altLang="en-US" sz="1170" b="1" dirty="0" smtClean="0">
                          <a:latin typeface="微软雅黑" panose="020B0503020204020204" pitchFamily="34" charset="-122"/>
                          <a:ea typeface="微软雅黑" panose="020B0503020204020204" pitchFamily="34" charset="-122"/>
                        </a:rPr>
                        <a:t>尺寸：天线外观（长</a:t>
                      </a:r>
                      <a:r>
                        <a:rPr lang="en-US" altLang="zh-CN" sz="1170" b="1" dirty="0" smtClean="0">
                          <a:latin typeface="微软雅黑" panose="020B0503020204020204" pitchFamily="34" charset="-122"/>
                          <a:ea typeface="微软雅黑" panose="020B0503020204020204" pitchFamily="34" charset="-122"/>
                        </a:rPr>
                        <a:t>x</a:t>
                      </a:r>
                      <a:r>
                        <a:rPr lang="zh-CN" altLang="en-US" sz="1170" b="1" dirty="0" smtClean="0">
                          <a:latin typeface="微软雅黑" panose="020B0503020204020204" pitchFamily="34" charset="-122"/>
                          <a:ea typeface="微软雅黑" panose="020B0503020204020204" pitchFamily="34" charset="-122"/>
                        </a:rPr>
                        <a:t>宽</a:t>
                      </a:r>
                      <a:r>
                        <a:rPr lang="en-US" altLang="zh-CN" sz="1170" b="1" dirty="0" smtClean="0">
                          <a:latin typeface="微软雅黑" panose="020B0503020204020204" pitchFamily="34" charset="-122"/>
                          <a:ea typeface="微软雅黑" panose="020B0503020204020204" pitchFamily="34" charset="-122"/>
                        </a:rPr>
                        <a:t>x</a:t>
                      </a:r>
                      <a:r>
                        <a:rPr lang="zh-CN" altLang="en-US" sz="1170" b="1" dirty="0" smtClean="0">
                          <a:latin typeface="微软雅黑" panose="020B0503020204020204" pitchFamily="34" charset="-122"/>
                          <a:ea typeface="微软雅黑" panose="020B0503020204020204" pitchFamily="34" charset="-122"/>
                        </a:rPr>
                        <a:t>高）：</a:t>
                      </a:r>
                      <a:r>
                        <a:rPr lang="en-US" altLang="zh-CN" sz="1170" b="1" dirty="0" smtClean="0">
                          <a:latin typeface="微软雅黑" panose="020B0503020204020204" pitchFamily="34" charset="-122"/>
                          <a:ea typeface="微软雅黑" panose="020B0503020204020204" pitchFamily="34" charset="-122"/>
                        </a:rPr>
                        <a:t>1556x509x72MM   </a:t>
                      </a:r>
                      <a:endParaRPr lang="en-US" altLang="zh-CN" sz="1170" b="1" dirty="0" smtClean="0">
                        <a:latin typeface="微软雅黑" panose="020B0503020204020204" pitchFamily="34" charset="-122"/>
                        <a:ea typeface="微软雅黑" panose="020B0503020204020204" pitchFamily="34" charset="-122"/>
                      </a:endParaRPr>
                    </a:p>
                    <a:p>
                      <a:pPr algn="l"/>
                      <a:r>
                        <a:rPr lang="zh-CN" altLang="en-US" sz="1170" b="1" dirty="0" smtClean="0">
                          <a:latin typeface="微软雅黑" panose="020B0503020204020204" pitchFamily="34" charset="-122"/>
                          <a:ea typeface="微软雅黑" panose="020B0503020204020204" pitchFamily="34" charset="-122"/>
                        </a:rPr>
                        <a:t>底座（长</a:t>
                      </a:r>
                      <a:r>
                        <a:rPr lang="en-US" altLang="zh-CN" sz="1170" b="1" dirty="0" smtClean="0">
                          <a:latin typeface="微软雅黑" panose="020B0503020204020204" pitchFamily="34" charset="-122"/>
                          <a:ea typeface="微软雅黑" panose="020B0503020204020204" pitchFamily="34" charset="-122"/>
                        </a:rPr>
                        <a:t>x</a:t>
                      </a:r>
                      <a:r>
                        <a:rPr lang="zh-CN" altLang="en-US" sz="1170" b="1" dirty="0" smtClean="0">
                          <a:latin typeface="微软雅黑" panose="020B0503020204020204" pitchFamily="34" charset="-122"/>
                          <a:ea typeface="微软雅黑" panose="020B0503020204020204" pitchFamily="34" charset="-122"/>
                        </a:rPr>
                        <a:t>宽）：</a:t>
                      </a:r>
                      <a:r>
                        <a:rPr lang="en-US" altLang="zh-CN" sz="1170" b="1" dirty="0" smtClean="0">
                          <a:latin typeface="微软雅黑" panose="020B0503020204020204" pitchFamily="34" charset="-122"/>
                          <a:ea typeface="微软雅黑" panose="020B0503020204020204" pitchFamily="34" charset="-122"/>
                        </a:rPr>
                        <a:t>545x180MM</a:t>
                      </a:r>
                      <a:endParaRPr lang="en-US" altLang="zh-CN" sz="1170" b="1" dirty="0" smtClean="0">
                        <a:latin typeface="微软雅黑" panose="020B0503020204020204" pitchFamily="34" charset="-122"/>
                        <a:ea typeface="微软雅黑" panose="020B0503020204020204" pitchFamily="34" charset="-122"/>
                      </a:endParaRPr>
                    </a:p>
                  </a:txBody>
                  <a:tcPr marL="106919" marR="106919" marT="53459" marB="53459"/>
                </a:tc>
                <a:tc>
                  <a:txBody>
                    <a:bodyPr/>
                    <a:lstStyle/>
                    <a:p>
                      <a:pPr algn="ctr"/>
                      <a:endParaRPr lang="zh-CN" altLang="en-US" sz="1170" dirty="0">
                        <a:latin typeface="微软雅黑" panose="020B0503020204020204" pitchFamily="34" charset="-122"/>
                        <a:ea typeface="微软雅黑" panose="020B0503020204020204" pitchFamily="34" charset="-122"/>
                      </a:endParaRPr>
                    </a:p>
                  </a:txBody>
                  <a:tcPr marL="106919" marR="106919" marT="53459" marB="53459"/>
                </a:tc>
                <a:tc>
                  <a:txBody>
                    <a:bodyPr/>
                    <a:lstStyle/>
                    <a:p>
                      <a:pPr algn="ctr"/>
                      <a:endParaRPr lang="en-US" altLang="zh-CN" sz="1170" b="1" dirty="0" smtClean="0">
                        <a:latin typeface="微软雅黑" panose="020B0503020204020204" pitchFamily="34" charset="-122"/>
                        <a:ea typeface="微软雅黑" panose="020B0503020204020204" pitchFamily="34" charset="-122"/>
                      </a:endParaRPr>
                    </a:p>
                    <a:p>
                      <a:pPr marL="0" algn="ctr" defTabSz="914400" rtl="0" eaLnBrk="1" latinLnBrk="0" hangingPunct="1"/>
                      <a:r>
                        <a:rPr lang="zh-CN" altLang="en-US" sz="1285" b="1" kern="1200" dirty="0" smtClean="0">
                          <a:solidFill>
                            <a:schemeClr val="tx1"/>
                          </a:solidFill>
                          <a:latin typeface="微软雅黑" panose="020B0503020204020204" pitchFamily="34" charset="-122"/>
                          <a:ea typeface="微软雅黑" panose="020B0503020204020204" pitchFamily="34" charset="-122"/>
                          <a:cs typeface="+mn-cs"/>
                        </a:rPr>
                        <a:t>摆闸</a:t>
                      </a:r>
                      <a:endParaRPr lang="en-US" altLang="zh-CN" sz="1285" b="1" kern="1200" dirty="0" smtClean="0">
                        <a:solidFill>
                          <a:schemeClr val="tx1"/>
                        </a:solidFill>
                        <a:latin typeface="微软雅黑" panose="020B0503020204020204" pitchFamily="34" charset="-122"/>
                        <a:ea typeface="微软雅黑" panose="020B0503020204020204" pitchFamily="34" charset="-122"/>
                        <a:cs typeface="+mn-cs"/>
                      </a:endParaRPr>
                    </a:p>
                    <a:p>
                      <a:pPr algn="ctr"/>
                      <a:endParaRPr lang="en-US" altLang="zh-CN" sz="1170" b="1" dirty="0" smtClean="0">
                        <a:latin typeface="微软雅黑" panose="020B0503020204020204" pitchFamily="34" charset="-122"/>
                        <a:ea typeface="微软雅黑" panose="020B0503020204020204" pitchFamily="34" charset="-122"/>
                      </a:endParaRPr>
                    </a:p>
                    <a:p>
                      <a:pPr algn="l"/>
                      <a:r>
                        <a:rPr lang="zh-CN" altLang="en-US" sz="1170" b="1" dirty="0" smtClean="0">
                          <a:latin typeface="微软雅黑" panose="020B0503020204020204" pitchFamily="34" charset="-122"/>
                          <a:ea typeface="微软雅黑" panose="020B0503020204020204" pitchFamily="34" charset="-122"/>
                        </a:rPr>
                        <a:t>尺寸：</a:t>
                      </a:r>
                      <a:r>
                        <a:rPr lang="en-US" altLang="zh-CN" sz="1170" b="1" dirty="0" smtClean="0">
                          <a:latin typeface="微软雅黑" panose="020B0503020204020204" pitchFamily="34" charset="-122"/>
                          <a:ea typeface="微软雅黑" panose="020B0503020204020204" pitchFamily="34" charset="-122"/>
                        </a:rPr>
                        <a:t>1300*310*1040mm</a:t>
                      </a:r>
                      <a:endParaRPr lang="en-US" altLang="zh-CN" sz="1170" b="1" dirty="0" smtClean="0">
                        <a:latin typeface="微软雅黑" panose="020B0503020204020204" pitchFamily="34" charset="-122"/>
                        <a:ea typeface="微软雅黑" panose="020B0503020204020204" pitchFamily="34" charset="-122"/>
                      </a:endParaRPr>
                    </a:p>
                    <a:p>
                      <a:pPr algn="l"/>
                      <a:r>
                        <a:rPr lang="zh-CN" altLang="en-US" sz="1170" b="1" dirty="0" smtClean="0">
                          <a:latin typeface="微软雅黑" panose="020B0503020204020204" pitchFamily="34" charset="-122"/>
                          <a:ea typeface="微软雅黑" panose="020B0503020204020204" pitchFamily="34" charset="-122"/>
                        </a:rPr>
                        <a:t>通道宽度：</a:t>
                      </a:r>
                      <a:r>
                        <a:rPr lang="en-US" altLang="zh-CN" sz="1170" b="1" dirty="0" smtClean="0">
                          <a:latin typeface="微软雅黑" panose="020B0503020204020204" pitchFamily="34" charset="-122"/>
                          <a:ea typeface="微软雅黑" panose="020B0503020204020204" pitchFamily="34" charset="-122"/>
                        </a:rPr>
                        <a:t>≤550mm</a:t>
                      </a:r>
                      <a:endParaRPr lang="zh-CN" altLang="en-US" sz="1170" b="1" dirty="0" smtClean="0">
                        <a:latin typeface="微软雅黑" panose="020B0503020204020204" pitchFamily="34" charset="-122"/>
                        <a:ea typeface="微软雅黑" panose="020B0503020204020204" pitchFamily="34" charset="-122"/>
                      </a:endParaRPr>
                    </a:p>
                    <a:p>
                      <a:pPr algn="ctr"/>
                      <a:endParaRPr lang="zh-CN" altLang="en-US" sz="1170" dirty="0">
                        <a:latin typeface="微软雅黑" panose="020B0503020204020204" pitchFamily="34" charset="-122"/>
                        <a:ea typeface="微软雅黑" panose="020B0503020204020204" pitchFamily="34" charset="-122"/>
                      </a:endParaRPr>
                    </a:p>
                  </a:txBody>
                  <a:tcPr marL="106919" marR="106919" marT="53459" marB="53459"/>
                </a:tc>
              </a:tr>
            </a:tbl>
          </a:graphicData>
        </a:graphic>
      </p:graphicFrame>
      <p:sp>
        <p:nvSpPr>
          <p:cNvPr id="12" name="椭圆 11"/>
          <p:cNvSpPr/>
          <p:nvPr/>
        </p:nvSpPr>
        <p:spPr>
          <a:xfrm rot="10498052">
            <a:off x="712913" y="2390056"/>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3" name="椭圆 12"/>
          <p:cNvSpPr/>
          <p:nvPr/>
        </p:nvSpPr>
        <p:spPr>
          <a:xfrm rot="10498052">
            <a:off x="1471211" y="1897249"/>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14" name="组合 13"/>
          <p:cNvGrpSpPr/>
          <p:nvPr/>
        </p:nvGrpSpPr>
        <p:grpSpPr>
          <a:xfrm>
            <a:off x="590608" y="3123994"/>
            <a:ext cx="316183" cy="316183"/>
            <a:chOff x="304800" y="673100"/>
            <a:chExt cx="4000500" cy="4000500"/>
          </a:xfrm>
          <a:effectLst>
            <a:outerShdw blurRad="50800" dist="38100" dir="5400000" algn="t" rotWithShape="0">
              <a:prstClr val="black">
                <a:alpha val="4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17" name="椭圆 16"/>
          <p:cNvSpPr/>
          <p:nvPr/>
        </p:nvSpPr>
        <p:spPr>
          <a:xfrm rot="10498052">
            <a:off x="1050174" y="2851426"/>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8" name="椭圆 17"/>
          <p:cNvSpPr/>
          <p:nvPr/>
        </p:nvSpPr>
        <p:spPr>
          <a:xfrm rot="10498052">
            <a:off x="935294" y="2067760"/>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9" name="椭圆 18"/>
          <p:cNvSpPr/>
          <p:nvPr/>
        </p:nvSpPr>
        <p:spPr>
          <a:xfrm rot="10498052">
            <a:off x="9580102" y="6027844"/>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0" name="组合 19"/>
          <p:cNvGrpSpPr/>
          <p:nvPr/>
        </p:nvGrpSpPr>
        <p:grpSpPr>
          <a:xfrm>
            <a:off x="9794256" y="4976249"/>
            <a:ext cx="316183" cy="316183"/>
            <a:chOff x="304800" y="673100"/>
            <a:chExt cx="4000500" cy="4000500"/>
          </a:xfrm>
          <a:effectLst>
            <a:outerShdw blurRad="50800" dist="38100" dir="5400000" algn="t" rotWithShape="0">
              <a:prstClr val="black">
                <a:alpha val="40000"/>
              </a:prstClr>
            </a:outerShdw>
          </a:effectLst>
        </p:grpSpPr>
        <p:sp>
          <p:nvSpPr>
            <p:cNvPr id="21" name="同心圆 2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22" name="椭圆 2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3" name="椭圆 22"/>
          <p:cNvSpPr/>
          <p:nvPr/>
        </p:nvSpPr>
        <p:spPr>
          <a:xfrm rot="10498052">
            <a:off x="9970579" y="5851614"/>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4" name="椭圆 23"/>
          <p:cNvSpPr/>
          <p:nvPr/>
        </p:nvSpPr>
        <p:spPr>
          <a:xfrm rot="10498052">
            <a:off x="8664739" y="6515175"/>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5" name="组合 24"/>
          <p:cNvGrpSpPr/>
          <p:nvPr/>
        </p:nvGrpSpPr>
        <p:grpSpPr>
          <a:xfrm>
            <a:off x="9166968" y="6174706"/>
            <a:ext cx="213413" cy="213413"/>
            <a:chOff x="304800" y="673100"/>
            <a:chExt cx="4000500" cy="4000500"/>
          </a:xfrm>
          <a:effectLst>
            <a:outerShdw blurRad="50800" dist="38100" dir="5400000" algn="t" rotWithShape="0">
              <a:prstClr val="black">
                <a:alpha val="40000"/>
              </a:prstClr>
            </a:outerShdw>
          </a:effectLst>
        </p:grpSpPr>
        <p:sp>
          <p:nvSpPr>
            <p:cNvPr id="26"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27" name="椭圆 2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pic>
        <p:nvPicPr>
          <p:cNvPr id="30" name="图片 29"/>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21642" y="2799770"/>
            <a:ext cx="1748587" cy="128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3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2650" y="4385754"/>
            <a:ext cx="1705998" cy="154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3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3901" y="2930084"/>
            <a:ext cx="1903496" cy="99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0316" y="4487517"/>
            <a:ext cx="1271238" cy="1442755"/>
          </a:xfrm>
          <a:prstGeom prst="rect">
            <a:avLst/>
          </a:prstGeom>
        </p:spPr>
      </p:pic>
      <p:sp>
        <p:nvSpPr>
          <p:cNvPr id="37" name="矩形 36"/>
          <p:cNvSpPr/>
          <p:nvPr/>
        </p:nvSpPr>
        <p:spPr>
          <a:xfrm>
            <a:off x="2495933" y="1418092"/>
            <a:ext cx="6049601" cy="556895"/>
          </a:xfrm>
          <a:prstGeom prst="rect">
            <a:avLst/>
          </a:prstGeom>
          <a:noFill/>
        </p:spPr>
        <p:txBody>
          <a:bodyPr wrap="square" lIns="106919" tIns="53459" rIns="106919" bIns="53459">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zh-CN" altLang="en-US" sz="2925" b="1" cap="all" spc="0"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图书馆门禁通道硬件设备介绍</a:t>
            </a:r>
            <a:endParaRPr lang="zh-CN" altLang="en-US" sz="2925" b="1" cap="all" spc="0" dirty="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wipe(left)">
                                      <p:cBhvr>
                                        <p:cTn id="7" dur="500"/>
                                        <p:tgtEl>
                                          <p:spTgt spid="37">
                                            <p:txEl>
                                              <p:pRg st="0" end="0"/>
                                            </p:txEl>
                                          </p:spTgt>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par>
                                <p:cTn id="38" presetID="53" presetClass="entr" presetSubtype="16"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500" fill="hold"/>
                                        <p:tgtEl>
                                          <p:spTgt spid="23"/>
                                        </p:tgtEl>
                                        <p:attrNameLst>
                                          <p:attrName>ppt_w</p:attrName>
                                        </p:attrNameLst>
                                      </p:cBhvr>
                                      <p:tavLst>
                                        <p:tav tm="0">
                                          <p:val>
                                            <p:fltVal val="0"/>
                                          </p:val>
                                        </p:tav>
                                        <p:tav tm="100000">
                                          <p:val>
                                            <p:strVal val="#ppt_w"/>
                                          </p:val>
                                        </p:tav>
                                      </p:tavLst>
                                    </p:anim>
                                    <p:anim calcmode="lin" valueType="num">
                                      <p:cBhvr>
                                        <p:cTn id="46" dur="500" fill="hold"/>
                                        <p:tgtEl>
                                          <p:spTgt spid="23"/>
                                        </p:tgtEl>
                                        <p:attrNameLst>
                                          <p:attrName>ppt_h</p:attrName>
                                        </p:attrNameLst>
                                      </p:cBhvr>
                                      <p:tavLst>
                                        <p:tav tm="0">
                                          <p:val>
                                            <p:fltVal val="0"/>
                                          </p:val>
                                        </p:tav>
                                        <p:tav tm="100000">
                                          <p:val>
                                            <p:strVal val="#ppt_h"/>
                                          </p:val>
                                        </p:tav>
                                      </p:tavLst>
                                    </p:anim>
                                    <p:animEffect transition="in" filter="fade">
                                      <p:cBhvr>
                                        <p:cTn id="47" dur="500"/>
                                        <p:tgtEl>
                                          <p:spTgt spid="23"/>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left)">
                                      <p:cBhvr>
                                        <p:cTn id="50" dur="500"/>
                                        <p:tgtEl>
                                          <p:spTgt spid="24"/>
                                        </p:tgtEl>
                                      </p:cBhvr>
                                    </p:animEffect>
                                  </p:childTnLst>
                                </p:cTn>
                              </p:par>
                              <p:par>
                                <p:cTn id="51" presetID="53" presetClass="entr" presetSubtype="16"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500" fill="hold"/>
                                        <p:tgtEl>
                                          <p:spTgt spid="25"/>
                                        </p:tgtEl>
                                        <p:attrNameLst>
                                          <p:attrName>ppt_w</p:attrName>
                                        </p:attrNameLst>
                                      </p:cBhvr>
                                      <p:tavLst>
                                        <p:tav tm="0">
                                          <p:val>
                                            <p:fltVal val="0"/>
                                          </p:val>
                                        </p:tav>
                                        <p:tav tm="100000">
                                          <p:val>
                                            <p:strVal val="#ppt_w"/>
                                          </p:val>
                                        </p:tav>
                                      </p:tavLst>
                                    </p:anim>
                                    <p:anim calcmode="lin" valueType="num">
                                      <p:cBhvr>
                                        <p:cTn id="54" dur="500" fill="hold"/>
                                        <p:tgtEl>
                                          <p:spTgt spid="25"/>
                                        </p:tgtEl>
                                        <p:attrNameLst>
                                          <p:attrName>ppt_h</p:attrName>
                                        </p:attrNameLst>
                                      </p:cBhvr>
                                      <p:tavLst>
                                        <p:tav tm="0">
                                          <p:val>
                                            <p:fltVal val="0"/>
                                          </p:val>
                                        </p:tav>
                                        <p:tav tm="100000">
                                          <p:val>
                                            <p:strVal val="#ppt_h"/>
                                          </p:val>
                                        </p:tav>
                                      </p:tavLst>
                                    </p:anim>
                                    <p:animEffect transition="in" filter="fade">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1000"/>
                                        <p:tgtEl>
                                          <p:spTgt spid="30"/>
                                        </p:tgtEl>
                                      </p:cBhvr>
                                    </p:animEffect>
                                    <p:anim calcmode="lin" valueType="num">
                                      <p:cBhvr>
                                        <p:cTn id="66" dur="1000" fill="hold"/>
                                        <p:tgtEl>
                                          <p:spTgt spid="30"/>
                                        </p:tgtEl>
                                        <p:attrNameLst>
                                          <p:attrName>ppt_x</p:attrName>
                                        </p:attrNameLst>
                                      </p:cBhvr>
                                      <p:tavLst>
                                        <p:tav tm="0">
                                          <p:val>
                                            <p:strVal val="#ppt_x"/>
                                          </p:val>
                                        </p:tav>
                                        <p:tav tm="100000">
                                          <p:val>
                                            <p:strVal val="#ppt_x"/>
                                          </p:val>
                                        </p:tav>
                                      </p:tavLst>
                                    </p:anim>
                                    <p:anim calcmode="lin" valueType="num">
                                      <p:cBhvr>
                                        <p:cTn id="67" dur="1000" fill="hold"/>
                                        <p:tgtEl>
                                          <p:spTgt spid="30"/>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1000"/>
                                        <p:tgtEl>
                                          <p:spTgt spid="33"/>
                                        </p:tgtEl>
                                      </p:cBhvr>
                                    </p:animEffect>
                                    <p:anim calcmode="lin" valueType="num">
                                      <p:cBhvr>
                                        <p:cTn id="71" dur="1000" fill="hold"/>
                                        <p:tgtEl>
                                          <p:spTgt spid="33"/>
                                        </p:tgtEl>
                                        <p:attrNameLst>
                                          <p:attrName>ppt_x</p:attrName>
                                        </p:attrNameLst>
                                      </p:cBhvr>
                                      <p:tavLst>
                                        <p:tav tm="0">
                                          <p:val>
                                            <p:strVal val="#ppt_x"/>
                                          </p:val>
                                        </p:tav>
                                        <p:tav tm="100000">
                                          <p:val>
                                            <p:strVal val="#ppt_x"/>
                                          </p:val>
                                        </p:tav>
                                      </p:tavLst>
                                    </p:anim>
                                    <p:anim calcmode="lin" valueType="num">
                                      <p:cBhvr>
                                        <p:cTn id="72" dur="1000" fill="hold"/>
                                        <p:tgtEl>
                                          <p:spTgt spid="33"/>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1000"/>
                                        <p:tgtEl>
                                          <p:spTgt spid="34"/>
                                        </p:tgtEl>
                                      </p:cBhvr>
                                    </p:animEffect>
                                    <p:anim calcmode="lin" valueType="num">
                                      <p:cBhvr>
                                        <p:cTn id="76" dur="1000" fill="hold"/>
                                        <p:tgtEl>
                                          <p:spTgt spid="34"/>
                                        </p:tgtEl>
                                        <p:attrNameLst>
                                          <p:attrName>ppt_x</p:attrName>
                                        </p:attrNameLst>
                                      </p:cBhvr>
                                      <p:tavLst>
                                        <p:tav tm="0">
                                          <p:val>
                                            <p:strVal val="#ppt_x"/>
                                          </p:val>
                                        </p:tav>
                                        <p:tav tm="100000">
                                          <p:val>
                                            <p:strVal val="#ppt_x"/>
                                          </p:val>
                                        </p:tav>
                                      </p:tavLst>
                                    </p:anim>
                                    <p:anim calcmode="lin" valueType="num">
                                      <p:cBhvr>
                                        <p:cTn id="77" dur="1000" fill="hold"/>
                                        <p:tgtEl>
                                          <p:spTgt spid="34"/>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1000"/>
                                        <p:tgtEl>
                                          <p:spTgt spid="36"/>
                                        </p:tgtEl>
                                      </p:cBhvr>
                                    </p:animEffect>
                                    <p:anim calcmode="lin" valueType="num">
                                      <p:cBhvr>
                                        <p:cTn id="81" dur="1000" fill="hold"/>
                                        <p:tgtEl>
                                          <p:spTgt spid="36"/>
                                        </p:tgtEl>
                                        <p:attrNameLst>
                                          <p:attrName>ppt_x</p:attrName>
                                        </p:attrNameLst>
                                      </p:cBhvr>
                                      <p:tavLst>
                                        <p:tav tm="0">
                                          <p:val>
                                            <p:strVal val="#ppt_x"/>
                                          </p:val>
                                        </p:tav>
                                        <p:tav tm="100000">
                                          <p:val>
                                            <p:strVal val="#ppt_x"/>
                                          </p:val>
                                        </p:tav>
                                      </p:tavLst>
                                    </p:anim>
                                    <p:anim calcmode="lin" valueType="num">
                                      <p:cBhvr>
                                        <p:cTn id="8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17" grpId="0" bldLvl="0" animBg="1"/>
      <p:bldP spid="18" grpId="0" bldLvl="0" animBg="1"/>
      <p:bldP spid="19" grpId="0" bldLvl="0" animBg="1"/>
      <p:bldP spid="23" grpId="0" bldLvl="0" animBg="1"/>
      <p:bldP spid="24" grpId="0" bldLvl="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0">
            <a:off x="250222" y="605813"/>
            <a:ext cx="10080000" cy="417928"/>
            <a:chOff x="214282" y="142856"/>
            <a:chExt cx="7598078" cy="357190"/>
          </a:xfrm>
        </p:grpSpPr>
        <p:sp>
          <p:nvSpPr>
            <p:cNvPr id="6" name="TextBox 5"/>
            <p:cNvSpPr txBox="1"/>
            <p:nvPr/>
          </p:nvSpPr>
          <p:spPr>
            <a:xfrm>
              <a:off x="571472" y="142856"/>
              <a:ext cx="400052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图书馆通道系统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系统功能介绍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7" name="矩形 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 name="矩形 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9" name="直接连接符 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829500" y="1472390"/>
            <a:ext cx="8815575" cy="1066165"/>
          </a:xfrm>
          <a:prstGeom prst="rect">
            <a:avLst/>
          </a:prstGeom>
          <a:noFill/>
        </p:spPr>
        <p:txBody>
          <a:bodyPr wrap="square" rtlCol="0">
            <a:spAutoFit/>
          </a:bodyPr>
          <a:lstStyle/>
          <a:p>
            <a:pPr fontAlgn="auto">
              <a:lnSpc>
                <a:spcPct val="150000"/>
              </a:lnSpc>
            </a:pPr>
            <a:r>
              <a:rPr lang="zh-CN" altLang="en-US" sz="1405" dirty="0" smtClean="0">
                <a:latin typeface="Arial" panose="020B0604020202020204" pitchFamily="34" charset="0"/>
                <a:ea typeface="微软雅黑" panose="020B0503020204020204" pitchFamily="34" charset="-122"/>
                <a:cs typeface="方正兰亭细黑_GBK_M" panose="02010600010101010101" pitchFamily="2" charset="2"/>
                <a:sym typeface="Arial" panose="020B0604020202020204" pitchFamily="34" charset="0"/>
              </a:rPr>
              <a:t>       现在</a:t>
            </a:r>
            <a:r>
              <a:rPr lang="zh-CN" altLang="en-US" sz="1405" dirty="0">
                <a:latin typeface="Arial" panose="020B0604020202020204" pitchFamily="34" charset="0"/>
                <a:ea typeface="微软雅黑" panose="020B0503020204020204" pitchFamily="34" charset="-122"/>
                <a:cs typeface="方正兰亭细黑_GBK_M" panose="02010600010101010101" pitchFamily="2" charset="2"/>
                <a:sym typeface="Arial" panose="020B0604020202020204" pitchFamily="34" charset="0"/>
              </a:rPr>
              <a:t>大多数图书馆实行藏、借、阅一体化的全方位服务模式。对于图书馆而言，准确而有效的获取图书馆资源的利用情况，如每天的进馆人数、进馆高峰期、进馆人员的身份等信息，对提高图书馆运作效率和管理水平，合理利用图书馆资源，完善对数学科研服务等方面具有特别重要的</a:t>
            </a:r>
            <a:r>
              <a:rPr lang="zh-CN" altLang="en-US" sz="1405" dirty="0" smtClean="0">
                <a:latin typeface="Arial" panose="020B0604020202020204" pitchFamily="34" charset="0"/>
                <a:ea typeface="微软雅黑" panose="020B0503020204020204" pitchFamily="34" charset="-122"/>
                <a:cs typeface="方正兰亭细黑_GBK_M" panose="02010600010101010101" pitchFamily="2" charset="2"/>
                <a:sym typeface="Arial" panose="020B0604020202020204" pitchFamily="34" charset="0"/>
              </a:rPr>
              <a:t>意义。</a:t>
            </a:r>
            <a:endParaRPr lang="zh-CN" altLang="en-US" sz="1405" dirty="0">
              <a:latin typeface="Arial" panose="020B0604020202020204" pitchFamily="34" charset="0"/>
              <a:ea typeface="微软雅黑" panose="020B0503020204020204" pitchFamily="34" charset="-122"/>
              <a:cs typeface="方正兰亭细黑_GBK_M" panose="02010600010101010101" pitchFamily="2" charset="2"/>
              <a:sym typeface="Arial" panose="020B0604020202020204" pitchFamily="34" charset="0"/>
            </a:endParaRPr>
          </a:p>
        </p:txBody>
      </p:sp>
      <p:sp>
        <p:nvSpPr>
          <p:cNvPr id="11" name="TextBox 10"/>
          <p:cNvSpPr txBox="1"/>
          <p:nvPr/>
        </p:nvSpPr>
        <p:spPr>
          <a:xfrm>
            <a:off x="1923839" y="4898579"/>
            <a:ext cx="1132840" cy="378460"/>
          </a:xfrm>
          <a:prstGeom prst="rect">
            <a:avLst/>
          </a:prstGeom>
          <a:noFill/>
          <a:ln>
            <a:noFill/>
          </a:ln>
        </p:spPr>
        <p:txBody>
          <a:bodyPr wrap="none" rtlCol="0">
            <a:spAutoFit/>
          </a:bodyPr>
          <a:lstStyle/>
          <a:p>
            <a:r>
              <a:rPr lang="zh-CN" altLang="en-US" sz="187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安全可靠</a:t>
            </a:r>
            <a:endParaRPr lang="zh-CN" altLang="en-US" sz="187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11"/>
          <p:cNvSpPr txBox="1"/>
          <p:nvPr/>
        </p:nvSpPr>
        <p:spPr>
          <a:xfrm>
            <a:off x="7395138" y="4982500"/>
            <a:ext cx="1370330" cy="378460"/>
          </a:xfrm>
          <a:prstGeom prst="rect">
            <a:avLst/>
          </a:prstGeom>
          <a:noFill/>
          <a:ln>
            <a:noFill/>
          </a:ln>
        </p:spPr>
        <p:txBody>
          <a:bodyPr wrap="none" rtlCol="0">
            <a:spAutoFit/>
          </a:bodyPr>
          <a:lstStyle/>
          <a:p>
            <a:r>
              <a:rPr lang="zh-CN" altLang="en-US" sz="1870" dirty="0">
                <a:solidFill>
                  <a:srgbClr val="03A9F3"/>
                </a:solidFill>
                <a:latin typeface="Arial" panose="020B0604020202020204" pitchFamily="34" charset="0"/>
                <a:ea typeface="微软雅黑" panose="020B0503020204020204" pitchFamily="34" charset="-122"/>
                <a:sym typeface="Arial" panose="020B0604020202020204" pitchFamily="34" charset="0"/>
              </a:rPr>
              <a:t>高效</a:t>
            </a:r>
            <a:r>
              <a:rPr lang="zh-CN" altLang="en-US" sz="187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通过率</a:t>
            </a:r>
            <a:endParaRPr lang="zh-CN" altLang="en-US" sz="187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TextBox 12"/>
          <p:cNvSpPr txBox="1"/>
          <p:nvPr/>
        </p:nvSpPr>
        <p:spPr>
          <a:xfrm>
            <a:off x="7432491" y="3316288"/>
            <a:ext cx="1132840" cy="378460"/>
          </a:xfrm>
          <a:prstGeom prst="rect">
            <a:avLst/>
          </a:prstGeom>
          <a:noFill/>
          <a:ln>
            <a:noFill/>
          </a:ln>
        </p:spPr>
        <p:txBody>
          <a:bodyPr wrap="none" rtlCol="0">
            <a:spAutoFit/>
          </a:bodyPr>
          <a:lstStyle/>
          <a:p>
            <a:r>
              <a:rPr lang="zh-CN" altLang="en-US" sz="187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便捷易用</a:t>
            </a:r>
            <a:endParaRPr lang="zh-CN" altLang="en-US" sz="187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TextBox 13"/>
          <p:cNvSpPr txBox="1"/>
          <p:nvPr/>
        </p:nvSpPr>
        <p:spPr>
          <a:xfrm>
            <a:off x="1930271" y="3328490"/>
            <a:ext cx="1132840" cy="378460"/>
          </a:xfrm>
          <a:prstGeom prst="rect">
            <a:avLst/>
          </a:prstGeom>
          <a:noFill/>
          <a:ln>
            <a:noFill/>
          </a:ln>
        </p:spPr>
        <p:txBody>
          <a:bodyPr wrap="none" rtlCol="0">
            <a:spAutoFit/>
          </a:bodyPr>
          <a:lstStyle/>
          <a:p>
            <a:r>
              <a:rPr lang="zh-CN" altLang="en-US" sz="187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消防保障</a:t>
            </a:r>
            <a:endParaRPr lang="zh-CN" altLang="en-US" sz="187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椭圆 34"/>
          <p:cNvSpPr/>
          <p:nvPr/>
        </p:nvSpPr>
        <p:spPr>
          <a:xfrm rot="10800000">
            <a:off x="3845478" y="3047060"/>
            <a:ext cx="1260077" cy="1620534"/>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nvGrpSpPr>
          <p:cNvPr id="16" name="组合 15"/>
          <p:cNvGrpSpPr/>
          <p:nvPr/>
        </p:nvGrpSpPr>
        <p:grpSpPr>
          <a:xfrm rot="5400000">
            <a:off x="4084250" y="4481860"/>
            <a:ext cx="1241404" cy="1612874"/>
            <a:chOff x="4020870" y="2194485"/>
            <a:chExt cx="1102258" cy="1432090"/>
          </a:xfrm>
          <a:effectLst>
            <a:outerShdw blurRad="444500" dist="254000" dir="8100000" algn="tr" rotWithShape="0">
              <a:prstClr val="black">
                <a:alpha val="50000"/>
              </a:prstClr>
            </a:outerShdw>
          </a:effectLst>
        </p:grpSpPr>
        <p:sp>
          <p:nvSpPr>
            <p:cNvPr id="1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sp>
        <p:nvSpPr>
          <p:cNvPr id="19" name="椭圆 34"/>
          <p:cNvSpPr/>
          <p:nvPr/>
        </p:nvSpPr>
        <p:spPr>
          <a:xfrm>
            <a:off x="5519767" y="4288465"/>
            <a:ext cx="1260077" cy="1620534"/>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nvGrpSpPr>
          <p:cNvPr id="20" name="组合 19"/>
          <p:cNvGrpSpPr/>
          <p:nvPr/>
        </p:nvGrpSpPr>
        <p:grpSpPr>
          <a:xfrm rot="16200000">
            <a:off x="5291290" y="2816775"/>
            <a:ext cx="1241404" cy="1612874"/>
            <a:chOff x="4020870" y="2194485"/>
            <a:chExt cx="1102258" cy="1432090"/>
          </a:xfrm>
          <a:effectLst>
            <a:outerShdw blurRad="444500" dist="254000" dir="8100000" algn="tr" rotWithShape="0">
              <a:prstClr val="black">
                <a:alpha val="50000"/>
              </a:prstClr>
            </a:outerShdw>
          </a:effectLst>
        </p:grpSpPr>
        <p:sp>
          <p:nvSpPr>
            <p:cNvPr id="21"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sp>
        <p:nvSpPr>
          <p:cNvPr id="23" name="TextBox 22"/>
          <p:cNvSpPr txBox="1"/>
          <p:nvPr/>
        </p:nvSpPr>
        <p:spPr>
          <a:xfrm>
            <a:off x="1625047" y="3695670"/>
            <a:ext cx="1828138" cy="1060450"/>
          </a:xfrm>
          <a:prstGeom prst="rect">
            <a:avLst/>
          </a:prstGeom>
          <a:noFill/>
        </p:spPr>
        <p:txBody>
          <a:bodyPr wrap="square" rtlCol="0">
            <a:spAutoFit/>
          </a:bodyPr>
          <a:lstStyle/>
          <a:p>
            <a:pPr algn="just" fontAlgn="auto">
              <a:lnSpc>
                <a:spcPct val="150000"/>
              </a:lnSpc>
            </a:pPr>
            <a:r>
              <a:rPr lang="zh-CN" altLang="en-US" sz="105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根据消防要求，门禁系统在发生火警时，自动切换成无障碍通道，闸门自动打开，可紧急疏散人群。</a:t>
            </a:r>
            <a:endParaRPr lang="zh-CN" altLang="en-US" sz="105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23"/>
          <p:cNvSpPr txBox="1"/>
          <p:nvPr/>
        </p:nvSpPr>
        <p:spPr>
          <a:xfrm>
            <a:off x="1655819" y="5300247"/>
            <a:ext cx="1828138" cy="818515"/>
          </a:xfrm>
          <a:prstGeom prst="rect">
            <a:avLst/>
          </a:prstGeom>
          <a:noFill/>
        </p:spPr>
        <p:txBody>
          <a:bodyPr wrap="square" rtlCol="0">
            <a:spAutoFit/>
          </a:bodyPr>
          <a:lstStyle/>
          <a:p>
            <a:pPr algn="just" fontAlgn="auto">
              <a:lnSpc>
                <a:spcPct val="150000"/>
              </a:lnSpc>
            </a:pPr>
            <a:r>
              <a:rPr lang="zh-CN" altLang="en-US" sz="105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在机械传动机构中引入多种传感器和技术措施，确保电机不会因传动障碍而烧毁。</a:t>
            </a:r>
            <a:endParaRPr lang="zh-CN" altLang="en-US" sz="105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TextBox 24"/>
          <p:cNvSpPr txBox="1"/>
          <p:nvPr/>
        </p:nvSpPr>
        <p:spPr>
          <a:xfrm>
            <a:off x="7176770" y="3700145"/>
            <a:ext cx="2008505" cy="1060450"/>
          </a:xfrm>
          <a:prstGeom prst="rect">
            <a:avLst/>
          </a:prstGeom>
          <a:noFill/>
        </p:spPr>
        <p:txBody>
          <a:bodyPr wrap="square" rtlCol="0">
            <a:spAutoFit/>
          </a:bodyPr>
          <a:lstStyle/>
          <a:p>
            <a:pPr algn="just" fontAlgn="auto">
              <a:lnSpc>
                <a:spcPct val="150000"/>
              </a:lnSpc>
            </a:pPr>
            <a:r>
              <a:rPr lang="zh-CN" altLang="en-US" sz="105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闸机监控主机及闸机的开启，十分方便，无须专业知识。闸机的工作状态及故障情况一目了然地显示在监控画面上。</a:t>
            </a:r>
            <a:endParaRPr lang="zh-CN" altLang="en-US" sz="105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TextBox 25"/>
          <p:cNvSpPr txBox="1"/>
          <p:nvPr/>
        </p:nvSpPr>
        <p:spPr>
          <a:xfrm>
            <a:off x="7195970" y="5370562"/>
            <a:ext cx="1828138" cy="818515"/>
          </a:xfrm>
          <a:prstGeom prst="rect">
            <a:avLst/>
          </a:prstGeom>
          <a:noFill/>
        </p:spPr>
        <p:txBody>
          <a:bodyPr wrap="square" rtlCol="0">
            <a:spAutoFit/>
          </a:bodyPr>
          <a:lstStyle/>
          <a:p>
            <a:pPr fontAlgn="auto">
              <a:lnSpc>
                <a:spcPct val="150000"/>
              </a:lnSpc>
            </a:pPr>
            <a:r>
              <a:rPr lang="zh-CN" altLang="en-US" sz="105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闸门方式及人员通行传感器保证了通道的高通过率</a:t>
            </a:r>
            <a:r>
              <a:rPr lang="zh-CN" altLang="en-US" sz="105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。查询</a:t>
            </a:r>
            <a:r>
              <a:rPr lang="zh-CN" altLang="en-US" sz="105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统计功能强劲丰富。</a:t>
            </a:r>
            <a:endParaRPr lang="zh-CN" altLang="en-US" sz="105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TextBox 26"/>
          <p:cNvSpPr txBox="1"/>
          <p:nvPr/>
        </p:nvSpPr>
        <p:spPr>
          <a:xfrm>
            <a:off x="4227632" y="3337724"/>
            <a:ext cx="430530" cy="631190"/>
          </a:xfrm>
          <a:prstGeom prst="rect">
            <a:avLst/>
          </a:prstGeom>
          <a:noFill/>
        </p:spPr>
        <p:txBody>
          <a:bodyPr wrap="none" rtlCol="0">
            <a:spAutoFit/>
          </a:bodyPr>
          <a:lstStyle/>
          <a:p>
            <a:r>
              <a:rPr lang="en-US" altLang="zh-CN" sz="3510" b="1"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1</a:t>
            </a:r>
            <a:endParaRPr lang="zh-CN" altLang="en-US" sz="351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TextBox 27"/>
          <p:cNvSpPr txBox="1"/>
          <p:nvPr/>
        </p:nvSpPr>
        <p:spPr>
          <a:xfrm>
            <a:off x="4276422" y="4973291"/>
            <a:ext cx="430530" cy="631190"/>
          </a:xfrm>
          <a:prstGeom prst="rect">
            <a:avLst/>
          </a:prstGeom>
          <a:noFill/>
        </p:spPr>
        <p:txBody>
          <a:bodyPr wrap="none" rtlCol="0">
            <a:spAutoFit/>
          </a:bodyPr>
          <a:lstStyle/>
          <a:p>
            <a:r>
              <a:rPr lang="en-US" altLang="zh-CN" sz="3510" b="1"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2</a:t>
            </a:r>
            <a:endParaRPr lang="zh-CN" altLang="en-US" sz="3510" b="1"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TextBox 28"/>
          <p:cNvSpPr txBox="1"/>
          <p:nvPr/>
        </p:nvSpPr>
        <p:spPr>
          <a:xfrm>
            <a:off x="5856523" y="3295793"/>
            <a:ext cx="430530" cy="631190"/>
          </a:xfrm>
          <a:prstGeom prst="rect">
            <a:avLst/>
          </a:prstGeom>
          <a:noFill/>
        </p:spPr>
        <p:txBody>
          <a:bodyPr wrap="none" rtlCol="0">
            <a:spAutoFit/>
          </a:bodyPr>
          <a:lstStyle/>
          <a:p>
            <a:r>
              <a:rPr lang="en-US" altLang="zh-CN" sz="3510" b="1"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3</a:t>
            </a:r>
            <a:endParaRPr lang="zh-CN" altLang="en-US" sz="3510" b="1"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TextBox 29"/>
          <p:cNvSpPr txBox="1"/>
          <p:nvPr/>
        </p:nvSpPr>
        <p:spPr>
          <a:xfrm>
            <a:off x="5930791" y="4962808"/>
            <a:ext cx="430530" cy="631190"/>
          </a:xfrm>
          <a:prstGeom prst="rect">
            <a:avLst/>
          </a:prstGeom>
          <a:noFill/>
        </p:spPr>
        <p:txBody>
          <a:bodyPr wrap="none" rtlCol="0">
            <a:spAutoFit/>
          </a:bodyPr>
          <a:lstStyle/>
          <a:p>
            <a:r>
              <a:rPr lang="en-US" altLang="zh-CN" sz="3510" b="1"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4</a:t>
            </a:r>
            <a:endParaRPr lang="zh-CN" altLang="en-US" sz="351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upRight)">
                                          <p:cBhvr>
                                            <p:cTn id="7" dur="500"/>
                                            <p:tgtEl>
                                              <p:spTgt spid="10"/>
                                            </p:tgtEl>
                                          </p:cBhvr>
                                        </p:animEffect>
                                      </p:childTnLst>
                                    </p:cTn>
                                  </p:par>
                                </p:childTnLst>
                              </p:cTn>
                            </p:par>
                            <p:par>
                              <p:cTn id="8" fill="hold">
                                <p:stCondLst>
                                  <p:cond delay="500"/>
                                </p:stCondLst>
                                <p:childTnLst>
                                  <p:par>
                                    <p:cTn id="9" presetID="2" presetClass="entr" presetSubtype="1" fill="hold" grpId="0" nodeType="afterEffect" p14:presetBounceEnd="4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4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14:presetBounceEnd="40000">
                                      <p:stCondLst>
                                        <p:cond delay="300"/>
                                      </p:stCondLst>
                                      <p:childTnLst>
                                        <p:set>
                                          <p:cBhvr>
                                            <p:cTn id="14" dur="1" fill="hold">
                                              <p:stCondLst>
                                                <p:cond delay="0"/>
                                              </p:stCondLst>
                                            </p:cTn>
                                            <p:tgtEl>
                                              <p:spTgt spid="16"/>
                                            </p:tgtEl>
                                            <p:attrNameLst>
                                              <p:attrName>style.visibility</p:attrName>
                                            </p:attrNameLst>
                                          </p:cBhvr>
                                          <p:to>
                                            <p:strVal val="visible"/>
                                          </p:to>
                                        </p:set>
                                        <p:anim calcmode="lin" valueType="num" p14:bounceEnd="40000">
                                          <p:cBhvr additive="base">
                                            <p:cTn id="15" dur="500" fill="hold"/>
                                            <p:tgtEl>
                                              <p:spTgt spid="16"/>
                                            </p:tgtEl>
                                            <p:attrNameLst>
                                              <p:attrName>ppt_x</p:attrName>
                                            </p:attrNameLst>
                                          </p:cBhvr>
                                          <p:tavLst>
                                            <p:tav tm="0">
                                              <p:val>
                                                <p:strVal val="0-#ppt_w/2"/>
                                              </p:val>
                                            </p:tav>
                                            <p:tav tm="100000">
                                              <p:val>
                                                <p:strVal val="#ppt_x"/>
                                              </p:val>
                                            </p:tav>
                                          </p:tavLst>
                                        </p:anim>
                                        <p:anim calcmode="lin" valueType="num" p14:bounceEnd="40000">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12" presetClass="entr" presetSubtype="2"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ppt_x</p:attrName>
                                            </p:attrNameLst>
                                          </p:cBhvr>
                                          <p:tavLst>
                                            <p:tav tm="0">
                                              <p:val>
                                                <p:strVal val="#ppt_x+#ppt_w*1.125000"/>
                                              </p:val>
                                            </p:tav>
                                            <p:tav tm="100000">
                                              <p:val>
                                                <p:strVal val="#ppt_x"/>
                                              </p:val>
                                            </p:tav>
                                          </p:tavLst>
                                        </p:anim>
                                        <p:animEffect transition="in" filter="wipe(left)">
                                          <p:cBhvr>
                                            <p:cTn id="20" dur="500"/>
                                            <p:tgtEl>
                                              <p:spTgt spid="14"/>
                                            </p:tgtEl>
                                          </p:cBhvr>
                                        </p:animEffect>
                                      </p:childTnLst>
                                    </p:cTn>
                                  </p:par>
                                  <p:par>
                                    <p:cTn id="21" presetID="2" presetClass="entr" presetSubtype="4" fill="hold" grpId="0" nodeType="withEffect" p14:presetBounceEnd="40000">
                                      <p:stCondLst>
                                        <p:cond delay="600"/>
                                      </p:stCondLst>
                                      <p:childTnLst>
                                        <p:set>
                                          <p:cBhvr>
                                            <p:cTn id="22" dur="1" fill="hold">
                                              <p:stCondLst>
                                                <p:cond delay="0"/>
                                              </p:stCondLst>
                                            </p:cTn>
                                            <p:tgtEl>
                                              <p:spTgt spid="19"/>
                                            </p:tgtEl>
                                            <p:attrNameLst>
                                              <p:attrName>style.visibility</p:attrName>
                                            </p:attrNameLst>
                                          </p:cBhvr>
                                          <p:to>
                                            <p:strVal val="visible"/>
                                          </p:to>
                                        </p:set>
                                        <p:anim calcmode="lin" valueType="num" p14:bounceEnd="40000">
                                          <p:cBhvr additive="base">
                                            <p:cTn id="23" dur="500" fill="hold"/>
                                            <p:tgtEl>
                                              <p:spTgt spid="19"/>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12" presetClass="entr" presetSubtype="2" fill="hold" grpId="0" nodeType="withEffect">
                                      <p:stCondLst>
                                        <p:cond delay="1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ppt_x</p:attrName>
                                            </p:attrNameLst>
                                          </p:cBhvr>
                                          <p:tavLst>
                                            <p:tav tm="0">
                                              <p:val>
                                                <p:strVal val="#ppt_x+#ppt_w*1.125000"/>
                                              </p:val>
                                            </p:tav>
                                            <p:tav tm="100000">
                                              <p:val>
                                                <p:strVal val="#ppt_x"/>
                                              </p:val>
                                            </p:tav>
                                          </p:tavLst>
                                        </p:anim>
                                        <p:animEffect transition="in" filter="wipe(left)">
                                          <p:cBhvr>
                                            <p:cTn id="28" dur="500"/>
                                            <p:tgtEl>
                                              <p:spTgt spid="11"/>
                                            </p:tgtEl>
                                          </p:cBhvr>
                                        </p:animEffect>
                                      </p:childTnLst>
                                    </p:cTn>
                                  </p:par>
                                  <p:par>
                                    <p:cTn id="29" presetID="2" presetClass="entr" presetSubtype="2" fill="hold" nodeType="withEffect" p14:presetBounceEnd="40000">
                                      <p:stCondLst>
                                        <p:cond delay="900"/>
                                      </p:stCondLst>
                                      <p:childTnLst>
                                        <p:set>
                                          <p:cBhvr>
                                            <p:cTn id="30" dur="1" fill="hold">
                                              <p:stCondLst>
                                                <p:cond delay="0"/>
                                              </p:stCondLst>
                                            </p:cTn>
                                            <p:tgtEl>
                                              <p:spTgt spid="20"/>
                                            </p:tgtEl>
                                            <p:attrNameLst>
                                              <p:attrName>style.visibility</p:attrName>
                                            </p:attrNameLst>
                                          </p:cBhvr>
                                          <p:to>
                                            <p:strVal val="visible"/>
                                          </p:to>
                                        </p:set>
                                        <p:anim calcmode="lin" valueType="num" p14:bounceEnd="40000">
                                          <p:cBhvr additive="base">
                                            <p:cTn id="31" dur="500" fill="hold"/>
                                            <p:tgtEl>
                                              <p:spTgt spid="20"/>
                                            </p:tgtEl>
                                            <p:attrNameLst>
                                              <p:attrName>ppt_x</p:attrName>
                                            </p:attrNameLst>
                                          </p:cBhvr>
                                          <p:tavLst>
                                            <p:tav tm="0">
                                              <p:val>
                                                <p:strVal val="1+#ppt_w/2"/>
                                              </p:val>
                                            </p:tav>
                                            <p:tav tm="100000">
                                              <p:val>
                                                <p:strVal val="#ppt_x"/>
                                              </p:val>
                                            </p:tav>
                                          </p:tavLst>
                                        </p:anim>
                                        <p:anim calcmode="lin" valueType="num" p14:bounceEnd="40000">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12" presetClass="entr" presetSubtype="8" fill="hold" grpId="0" nodeType="withEffect">
                                      <p:stCondLst>
                                        <p:cond delay="180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p:tgtEl>
                                              <p:spTgt spid="12"/>
                                            </p:tgtEl>
                                            <p:attrNameLst>
                                              <p:attrName>ppt_x</p:attrName>
                                            </p:attrNameLst>
                                          </p:cBhvr>
                                          <p:tavLst>
                                            <p:tav tm="0">
                                              <p:val>
                                                <p:strVal val="#ppt_x-#ppt_w*1.125000"/>
                                              </p:val>
                                            </p:tav>
                                            <p:tav tm="100000">
                                              <p:val>
                                                <p:strVal val="#ppt_x"/>
                                              </p:val>
                                            </p:tav>
                                          </p:tavLst>
                                        </p:anim>
                                        <p:animEffect transition="in" filter="wipe(right)">
                                          <p:cBhvr>
                                            <p:cTn id="36" dur="500"/>
                                            <p:tgtEl>
                                              <p:spTgt spid="12"/>
                                            </p:tgtEl>
                                          </p:cBhvr>
                                        </p:animEffect>
                                      </p:childTnLst>
                                    </p:cTn>
                                  </p:par>
                                  <p:par>
                                    <p:cTn id="37" presetID="12" presetClass="entr" presetSubtype="8" fill="hold" grpId="0" nodeType="withEffect">
                                      <p:stCondLst>
                                        <p:cond delay="120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p:tgtEl>
                                              <p:spTgt spid="13"/>
                                            </p:tgtEl>
                                            <p:attrNameLst>
                                              <p:attrName>ppt_x</p:attrName>
                                            </p:attrNameLst>
                                          </p:cBhvr>
                                          <p:tavLst>
                                            <p:tav tm="0">
                                              <p:val>
                                                <p:strVal val="#ppt_x-#ppt_w*1.125000"/>
                                              </p:val>
                                            </p:tav>
                                            <p:tav tm="100000">
                                              <p:val>
                                                <p:strVal val="#ppt_x"/>
                                              </p:val>
                                            </p:tav>
                                          </p:tavLst>
                                        </p:anim>
                                        <p:animEffect transition="in" filter="wipe(right)">
                                          <p:cBhvr>
                                            <p:cTn id="40" dur="500"/>
                                            <p:tgtEl>
                                              <p:spTgt spid="13"/>
                                            </p:tgtEl>
                                          </p:cBhvr>
                                        </p:animEffect>
                                      </p:childTnLst>
                                    </p:cTn>
                                  </p:par>
                                </p:childTnLst>
                              </p:cTn>
                            </p:par>
                            <p:par>
                              <p:cTn id="41" fill="hold">
                                <p:stCondLst>
                                  <p:cond delay="1000"/>
                                </p:stCondLst>
                                <p:childTnLst>
                                  <p:par>
                                    <p:cTn id="42" presetID="12" presetClass="entr" presetSubtype="8"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300"/>
                                            <p:tgtEl>
                                              <p:spTgt spid="23"/>
                                            </p:tgtEl>
                                            <p:attrNameLst>
                                              <p:attrName>ppt_x</p:attrName>
                                            </p:attrNameLst>
                                          </p:cBhvr>
                                          <p:tavLst>
                                            <p:tav tm="0">
                                              <p:val>
                                                <p:strVal val="#ppt_x-#ppt_w*1.125000"/>
                                              </p:val>
                                            </p:tav>
                                            <p:tav tm="100000">
                                              <p:val>
                                                <p:strVal val="#ppt_x"/>
                                              </p:val>
                                            </p:tav>
                                          </p:tavLst>
                                        </p:anim>
                                        <p:animEffect transition="in" filter="wipe(right)">
                                          <p:cBhvr>
                                            <p:cTn id="45" dur="300"/>
                                            <p:tgtEl>
                                              <p:spTgt spid="23"/>
                                            </p:tgtEl>
                                          </p:cBhvr>
                                        </p:animEffect>
                                      </p:childTnLst>
                                    </p:cTn>
                                  </p:par>
                                  <p:par>
                                    <p:cTn id="46" presetID="12" presetClass="entr" presetSubtype="8" fill="hold" grpId="0" nodeType="withEffect">
                                      <p:stCondLst>
                                        <p:cond delay="20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300"/>
                                            <p:tgtEl>
                                              <p:spTgt spid="24"/>
                                            </p:tgtEl>
                                            <p:attrNameLst>
                                              <p:attrName>ppt_x</p:attrName>
                                            </p:attrNameLst>
                                          </p:cBhvr>
                                          <p:tavLst>
                                            <p:tav tm="0">
                                              <p:val>
                                                <p:strVal val="#ppt_x-#ppt_w*1.125000"/>
                                              </p:val>
                                            </p:tav>
                                            <p:tav tm="100000">
                                              <p:val>
                                                <p:strVal val="#ppt_x"/>
                                              </p:val>
                                            </p:tav>
                                          </p:tavLst>
                                        </p:anim>
                                        <p:animEffect transition="in" filter="wipe(right)">
                                          <p:cBhvr>
                                            <p:cTn id="49" dur="300"/>
                                            <p:tgtEl>
                                              <p:spTgt spid="24"/>
                                            </p:tgtEl>
                                          </p:cBhvr>
                                        </p:animEffect>
                                      </p:childTnLst>
                                    </p:cTn>
                                  </p:par>
                                  <p:par>
                                    <p:cTn id="50" presetID="12" presetClass="entr" presetSubtype="8" fill="hold" grpId="0" nodeType="withEffect">
                                      <p:stCondLst>
                                        <p:cond delay="20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300"/>
                                            <p:tgtEl>
                                              <p:spTgt spid="25"/>
                                            </p:tgtEl>
                                            <p:attrNameLst>
                                              <p:attrName>ppt_x</p:attrName>
                                            </p:attrNameLst>
                                          </p:cBhvr>
                                          <p:tavLst>
                                            <p:tav tm="0">
                                              <p:val>
                                                <p:strVal val="#ppt_x-#ppt_w*1.125000"/>
                                              </p:val>
                                            </p:tav>
                                            <p:tav tm="100000">
                                              <p:val>
                                                <p:strVal val="#ppt_x"/>
                                              </p:val>
                                            </p:tav>
                                          </p:tavLst>
                                        </p:anim>
                                        <p:animEffect transition="in" filter="wipe(right)">
                                          <p:cBhvr>
                                            <p:cTn id="53" dur="300"/>
                                            <p:tgtEl>
                                              <p:spTgt spid="25"/>
                                            </p:tgtEl>
                                          </p:cBhvr>
                                        </p:animEffect>
                                      </p:childTnLst>
                                    </p:cTn>
                                  </p:par>
                                  <p:par>
                                    <p:cTn id="54" presetID="12" presetClass="entr" presetSubtype="8" fill="hold" grpId="0" nodeType="withEffect">
                                      <p:stCondLst>
                                        <p:cond delay="20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300"/>
                                            <p:tgtEl>
                                              <p:spTgt spid="26"/>
                                            </p:tgtEl>
                                            <p:attrNameLst>
                                              <p:attrName>ppt_x</p:attrName>
                                            </p:attrNameLst>
                                          </p:cBhvr>
                                          <p:tavLst>
                                            <p:tav tm="0">
                                              <p:val>
                                                <p:strVal val="#ppt_x-#ppt_w*1.125000"/>
                                              </p:val>
                                            </p:tav>
                                            <p:tav tm="100000">
                                              <p:val>
                                                <p:strVal val="#ppt_x"/>
                                              </p:val>
                                            </p:tav>
                                          </p:tavLst>
                                        </p:anim>
                                        <p:animEffect transition="in" filter="wipe(right)">
                                          <p:cBhvr>
                                            <p:cTn id="57" dur="3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bldLvl="0" animBg="1"/>
          <p:bldP spid="19" grpId="0" bldLvl="0" animBg="1"/>
          <p:bldP spid="23" grpId="0"/>
          <p:bldP spid="24" grpId="0"/>
          <p:bldP spid="25" grpId="0"/>
          <p:bldP spid="2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upRight)">
                                          <p:cBhvr>
                                            <p:cTn id="7" dur="500"/>
                                            <p:tgtEl>
                                              <p:spTgt spid="10"/>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3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12" presetClass="entr" presetSubtype="2"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ppt_x</p:attrName>
                                            </p:attrNameLst>
                                          </p:cBhvr>
                                          <p:tavLst>
                                            <p:tav tm="0">
                                              <p:val>
                                                <p:strVal val="#ppt_x+#ppt_w*1.125000"/>
                                              </p:val>
                                            </p:tav>
                                            <p:tav tm="100000">
                                              <p:val>
                                                <p:strVal val="#ppt_x"/>
                                              </p:val>
                                            </p:tav>
                                          </p:tavLst>
                                        </p:anim>
                                        <p:animEffect transition="in" filter="wipe(left)">
                                          <p:cBhvr>
                                            <p:cTn id="20" dur="500"/>
                                            <p:tgtEl>
                                              <p:spTgt spid="14"/>
                                            </p:tgtEl>
                                          </p:cBhvr>
                                        </p:animEffect>
                                      </p:childTnLst>
                                    </p:cTn>
                                  </p:par>
                                  <p:par>
                                    <p:cTn id="21" presetID="2" presetClass="entr" presetSubtype="4" fill="hold" grpId="0" nodeType="withEffect">
                                      <p:stCondLst>
                                        <p:cond delay="6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12" presetClass="entr" presetSubtype="2" fill="hold" grpId="0" nodeType="withEffect">
                                      <p:stCondLst>
                                        <p:cond delay="1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ppt_x</p:attrName>
                                            </p:attrNameLst>
                                          </p:cBhvr>
                                          <p:tavLst>
                                            <p:tav tm="0">
                                              <p:val>
                                                <p:strVal val="#ppt_x+#ppt_w*1.125000"/>
                                              </p:val>
                                            </p:tav>
                                            <p:tav tm="100000">
                                              <p:val>
                                                <p:strVal val="#ppt_x"/>
                                              </p:val>
                                            </p:tav>
                                          </p:tavLst>
                                        </p:anim>
                                        <p:animEffect transition="in" filter="wipe(left)">
                                          <p:cBhvr>
                                            <p:cTn id="28" dur="500"/>
                                            <p:tgtEl>
                                              <p:spTgt spid="11"/>
                                            </p:tgtEl>
                                          </p:cBhvr>
                                        </p:animEffect>
                                      </p:childTnLst>
                                    </p:cTn>
                                  </p:par>
                                  <p:par>
                                    <p:cTn id="29" presetID="2" presetClass="entr" presetSubtype="2" fill="hold" nodeType="withEffect">
                                      <p:stCondLst>
                                        <p:cond delay="90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1+#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12" presetClass="entr" presetSubtype="8" fill="hold" grpId="0" nodeType="withEffect">
                                      <p:stCondLst>
                                        <p:cond delay="180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p:tgtEl>
                                              <p:spTgt spid="12"/>
                                            </p:tgtEl>
                                            <p:attrNameLst>
                                              <p:attrName>ppt_x</p:attrName>
                                            </p:attrNameLst>
                                          </p:cBhvr>
                                          <p:tavLst>
                                            <p:tav tm="0">
                                              <p:val>
                                                <p:strVal val="#ppt_x-#ppt_w*1.125000"/>
                                              </p:val>
                                            </p:tav>
                                            <p:tav tm="100000">
                                              <p:val>
                                                <p:strVal val="#ppt_x"/>
                                              </p:val>
                                            </p:tav>
                                          </p:tavLst>
                                        </p:anim>
                                        <p:animEffect transition="in" filter="wipe(right)">
                                          <p:cBhvr>
                                            <p:cTn id="36" dur="500"/>
                                            <p:tgtEl>
                                              <p:spTgt spid="12"/>
                                            </p:tgtEl>
                                          </p:cBhvr>
                                        </p:animEffect>
                                      </p:childTnLst>
                                    </p:cTn>
                                  </p:par>
                                  <p:par>
                                    <p:cTn id="37" presetID="12" presetClass="entr" presetSubtype="8" fill="hold" grpId="0" nodeType="withEffect">
                                      <p:stCondLst>
                                        <p:cond delay="120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p:tgtEl>
                                              <p:spTgt spid="13"/>
                                            </p:tgtEl>
                                            <p:attrNameLst>
                                              <p:attrName>ppt_x</p:attrName>
                                            </p:attrNameLst>
                                          </p:cBhvr>
                                          <p:tavLst>
                                            <p:tav tm="0">
                                              <p:val>
                                                <p:strVal val="#ppt_x-#ppt_w*1.125000"/>
                                              </p:val>
                                            </p:tav>
                                            <p:tav tm="100000">
                                              <p:val>
                                                <p:strVal val="#ppt_x"/>
                                              </p:val>
                                            </p:tav>
                                          </p:tavLst>
                                        </p:anim>
                                        <p:animEffect transition="in" filter="wipe(right)">
                                          <p:cBhvr>
                                            <p:cTn id="40" dur="500"/>
                                            <p:tgtEl>
                                              <p:spTgt spid="13"/>
                                            </p:tgtEl>
                                          </p:cBhvr>
                                        </p:animEffect>
                                      </p:childTnLst>
                                    </p:cTn>
                                  </p:par>
                                </p:childTnLst>
                              </p:cTn>
                            </p:par>
                            <p:par>
                              <p:cTn id="41" fill="hold">
                                <p:stCondLst>
                                  <p:cond delay="1000"/>
                                </p:stCondLst>
                                <p:childTnLst>
                                  <p:par>
                                    <p:cTn id="42" presetID="12" presetClass="entr" presetSubtype="8"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300"/>
                                            <p:tgtEl>
                                              <p:spTgt spid="23"/>
                                            </p:tgtEl>
                                            <p:attrNameLst>
                                              <p:attrName>ppt_x</p:attrName>
                                            </p:attrNameLst>
                                          </p:cBhvr>
                                          <p:tavLst>
                                            <p:tav tm="0">
                                              <p:val>
                                                <p:strVal val="#ppt_x-#ppt_w*1.125000"/>
                                              </p:val>
                                            </p:tav>
                                            <p:tav tm="100000">
                                              <p:val>
                                                <p:strVal val="#ppt_x"/>
                                              </p:val>
                                            </p:tav>
                                          </p:tavLst>
                                        </p:anim>
                                        <p:animEffect transition="in" filter="wipe(right)">
                                          <p:cBhvr>
                                            <p:cTn id="45" dur="300"/>
                                            <p:tgtEl>
                                              <p:spTgt spid="23"/>
                                            </p:tgtEl>
                                          </p:cBhvr>
                                        </p:animEffect>
                                      </p:childTnLst>
                                    </p:cTn>
                                  </p:par>
                                  <p:par>
                                    <p:cTn id="46" presetID="12" presetClass="entr" presetSubtype="8" fill="hold" grpId="0" nodeType="withEffect">
                                      <p:stCondLst>
                                        <p:cond delay="20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300"/>
                                            <p:tgtEl>
                                              <p:spTgt spid="24"/>
                                            </p:tgtEl>
                                            <p:attrNameLst>
                                              <p:attrName>ppt_x</p:attrName>
                                            </p:attrNameLst>
                                          </p:cBhvr>
                                          <p:tavLst>
                                            <p:tav tm="0">
                                              <p:val>
                                                <p:strVal val="#ppt_x-#ppt_w*1.125000"/>
                                              </p:val>
                                            </p:tav>
                                            <p:tav tm="100000">
                                              <p:val>
                                                <p:strVal val="#ppt_x"/>
                                              </p:val>
                                            </p:tav>
                                          </p:tavLst>
                                        </p:anim>
                                        <p:animEffect transition="in" filter="wipe(right)">
                                          <p:cBhvr>
                                            <p:cTn id="49" dur="300"/>
                                            <p:tgtEl>
                                              <p:spTgt spid="24"/>
                                            </p:tgtEl>
                                          </p:cBhvr>
                                        </p:animEffect>
                                      </p:childTnLst>
                                    </p:cTn>
                                  </p:par>
                                  <p:par>
                                    <p:cTn id="50" presetID="12" presetClass="entr" presetSubtype="8" fill="hold" grpId="0" nodeType="withEffect">
                                      <p:stCondLst>
                                        <p:cond delay="20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300"/>
                                            <p:tgtEl>
                                              <p:spTgt spid="25"/>
                                            </p:tgtEl>
                                            <p:attrNameLst>
                                              <p:attrName>ppt_x</p:attrName>
                                            </p:attrNameLst>
                                          </p:cBhvr>
                                          <p:tavLst>
                                            <p:tav tm="0">
                                              <p:val>
                                                <p:strVal val="#ppt_x-#ppt_w*1.125000"/>
                                              </p:val>
                                            </p:tav>
                                            <p:tav tm="100000">
                                              <p:val>
                                                <p:strVal val="#ppt_x"/>
                                              </p:val>
                                            </p:tav>
                                          </p:tavLst>
                                        </p:anim>
                                        <p:animEffect transition="in" filter="wipe(right)">
                                          <p:cBhvr>
                                            <p:cTn id="53" dur="300"/>
                                            <p:tgtEl>
                                              <p:spTgt spid="25"/>
                                            </p:tgtEl>
                                          </p:cBhvr>
                                        </p:animEffect>
                                      </p:childTnLst>
                                    </p:cTn>
                                  </p:par>
                                  <p:par>
                                    <p:cTn id="54" presetID="12" presetClass="entr" presetSubtype="8" fill="hold" grpId="0" nodeType="withEffect">
                                      <p:stCondLst>
                                        <p:cond delay="20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300"/>
                                            <p:tgtEl>
                                              <p:spTgt spid="26"/>
                                            </p:tgtEl>
                                            <p:attrNameLst>
                                              <p:attrName>ppt_x</p:attrName>
                                            </p:attrNameLst>
                                          </p:cBhvr>
                                          <p:tavLst>
                                            <p:tav tm="0">
                                              <p:val>
                                                <p:strVal val="#ppt_x-#ppt_w*1.125000"/>
                                              </p:val>
                                            </p:tav>
                                            <p:tav tm="100000">
                                              <p:val>
                                                <p:strVal val="#ppt_x"/>
                                              </p:val>
                                            </p:tav>
                                          </p:tavLst>
                                        </p:anim>
                                        <p:animEffect transition="in" filter="wipe(right)">
                                          <p:cBhvr>
                                            <p:cTn id="57" dur="3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bldLvl="0" animBg="1"/>
          <p:bldP spid="19" grpId="0" bldLvl="0" animBg="1"/>
          <p:bldP spid="23" grpId="0"/>
          <p:bldP spid="24" grpId="0"/>
          <p:bldP spid="25" grpId="0"/>
          <p:bldP spid="26" grpId="0"/>
        </p:bldLst>
      </p:timing>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90682" y="3446917"/>
            <a:ext cx="9026229" cy="0"/>
            <a:chOff x="814999" y="3019059"/>
            <a:chExt cx="7719401" cy="0"/>
          </a:xfrm>
        </p:grpSpPr>
        <p:cxnSp>
          <p:nvCxnSpPr>
            <p:cNvPr id="3" name="直接连接符 2"/>
            <p:cNvCxnSpPr/>
            <p:nvPr/>
          </p:nvCxnSpPr>
          <p:spPr>
            <a:xfrm>
              <a:off x="814999" y="3019059"/>
              <a:ext cx="3062193" cy="0"/>
            </a:xfrm>
            <a:prstGeom prst="line">
              <a:avLst/>
            </a:prstGeom>
            <a:ln w="76200">
              <a:solidFill>
                <a:srgbClr val="0067B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3784843" y="3019059"/>
              <a:ext cx="4749557" cy="0"/>
            </a:xfrm>
            <a:prstGeom prst="line">
              <a:avLst/>
            </a:prstGeom>
            <a:ln w="76200">
              <a:solidFill>
                <a:srgbClr val="0067B0"/>
              </a:solidFill>
            </a:ln>
          </p:spPr>
          <p:style>
            <a:lnRef idx="1">
              <a:schemeClr val="accent1"/>
            </a:lnRef>
            <a:fillRef idx="0">
              <a:schemeClr val="accent1"/>
            </a:fillRef>
            <a:effectRef idx="0">
              <a:schemeClr val="accent1"/>
            </a:effectRef>
            <a:fontRef idx="minor">
              <a:schemeClr val="tx1"/>
            </a:fontRef>
          </p:style>
        </p:cxnSp>
      </p:grpSp>
      <p:grpSp>
        <p:nvGrpSpPr>
          <p:cNvPr id="61" name="组合 60"/>
          <p:cNvGrpSpPr/>
          <p:nvPr/>
        </p:nvGrpSpPr>
        <p:grpSpPr>
          <a:xfrm>
            <a:off x="744222" y="2953046"/>
            <a:ext cx="671557" cy="863660"/>
            <a:chOff x="636473" y="2132343"/>
            <a:chExt cx="574328" cy="738618"/>
          </a:xfrm>
        </p:grpSpPr>
        <p:sp>
          <p:nvSpPr>
            <p:cNvPr id="5" name="椭圆 34"/>
            <p:cNvSpPr/>
            <p:nvPr/>
          </p:nvSpPr>
          <p:spPr>
            <a:xfrm>
              <a:off x="636473" y="2132343"/>
              <a:ext cx="574328" cy="738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sp>
          <p:nvSpPr>
            <p:cNvPr id="6" name="TextBox 5"/>
            <p:cNvSpPr txBox="1"/>
            <p:nvPr/>
          </p:nvSpPr>
          <p:spPr>
            <a:xfrm>
              <a:off x="761728" y="2399630"/>
              <a:ext cx="269360" cy="323666"/>
            </a:xfrm>
            <a:prstGeom prst="rect">
              <a:avLst/>
            </a:prstGeom>
            <a:noFill/>
          </p:spPr>
          <p:txBody>
            <a:bodyPr wrap="none" rtlCol="0">
              <a:spAutoFit/>
            </a:bodyPr>
            <a:lstStyle/>
            <a:p>
              <a:r>
                <a:rPr lang="en-US" altLang="zh-CN" sz="187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1</a:t>
              </a:r>
              <a:endParaRPr lang="zh-CN" altLang="en-US" sz="187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 name="矩形 6"/>
          <p:cNvSpPr/>
          <p:nvPr/>
        </p:nvSpPr>
        <p:spPr>
          <a:xfrm>
            <a:off x="4072077" y="4232406"/>
            <a:ext cx="1395405" cy="324485"/>
          </a:xfrm>
          <a:prstGeom prst="rect">
            <a:avLst/>
          </a:prstGeom>
        </p:spPr>
        <p:txBody>
          <a:bodyPr wrap="square">
            <a:spAutoFit/>
          </a:bodyPr>
          <a:lstStyle/>
          <a:p>
            <a:pPr algn="ctr"/>
            <a:r>
              <a:rPr lang="zh-CN" altLang="en-US" sz="1520" b="1" dirty="0">
                <a:solidFill>
                  <a:srgbClr val="03A9F3"/>
                </a:solidFill>
                <a:latin typeface="Arial" panose="020B0604020202020204" pitchFamily="34" charset="0"/>
                <a:ea typeface="微软雅黑" panose="020B0503020204020204" pitchFamily="34" charset="-122"/>
                <a:sym typeface="Arial" panose="020B0604020202020204" pitchFamily="34" charset="0"/>
              </a:rPr>
              <a:t>特别放行功能</a:t>
            </a:r>
            <a:endParaRPr lang="zh-CN" altLang="en-US" sz="1520" b="1"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矩形 7"/>
          <p:cNvSpPr/>
          <p:nvPr/>
        </p:nvSpPr>
        <p:spPr>
          <a:xfrm>
            <a:off x="8949503" y="4254542"/>
            <a:ext cx="1436812" cy="324485"/>
          </a:xfrm>
          <a:prstGeom prst="rect">
            <a:avLst/>
          </a:prstGeom>
        </p:spPr>
        <p:txBody>
          <a:bodyPr wrap="square">
            <a:spAutoFit/>
          </a:bodyPr>
          <a:lstStyle/>
          <a:p>
            <a:pPr algn="ctr"/>
            <a:r>
              <a:rPr lang="zh-CN" altLang="en-US" sz="1520" b="1" dirty="0">
                <a:solidFill>
                  <a:srgbClr val="03A9F3"/>
                </a:solidFill>
                <a:latin typeface="Arial" panose="020B0604020202020204" pitchFamily="34" charset="0"/>
                <a:ea typeface="微软雅黑" panose="020B0503020204020204" pitchFamily="34" charset="-122"/>
                <a:sym typeface="Arial" panose="020B0604020202020204" pitchFamily="34" charset="0"/>
              </a:rPr>
              <a:t>拓展对接功能</a:t>
            </a:r>
            <a:endParaRPr lang="zh-CN" altLang="en-US" sz="1520" b="1"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矩形 8"/>
          <p:cNvSpPr/>
          <p:nvPr/>
        </p:nvSpPr>
        <p:spPr>
          <a:xfrm>
            <a:off x="6513510" y="4253371"/>
            <a:ext cx="1254556" cy="558165"/>
          </a:xfrm>
          <a:prstGeom prst="rect">
            <a:avLst/>
          </a:prstGeom>
        </p:spPr>
        <p:txBody>
          <a:bodyPr wrap="square">
            <a:spAutoFit/>
          </a:bodyPr>
          <a:lstStyle/>
          <a:p>
            <a:pPr algn="ctr"/>
            <a:r>
              <a:rPr lang="zh-CN" altLang="en-US" sz="1520" b="1" dirty="0">
                <a:solidFill>
                  <a:srgbClr val="03A9F3"/>
                </a:solidFill>
                <a:latin typeface="Arial" panose="020B0604020202020204" pitchFamily="34" charset="0"/>
                <a:ea typeface="微软雅黑" panose="020B0503020204020204" pitchFamily="34" charset="-122"/>
                <a:sym typeface="Arial" panose="020B0604020202020204" pitchFamily="34" charset="0"/>
              </a:rPr>
              <a:t>读者信息查询统计功能</a:t>
            </a:r>
            <a:endParaRPr lang="zh-CN" altLang="en-US" sz="1520" b="1"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矩形 9"/>
          <p:cNvSpPr/>
          <p:nvPr/>
        </p:nvSpPr>
        <p:spPr>
          <a:xfrm>
            <a:off x="375129" y="2414138"/>
            <a:ext cx="1422347" cy="324485"/>
          </a:xfrm>
          <a:prstGeom prst="rect">
            <a:avLst/>
          </a:prstGeom>
        </p:spPr>
        <p:txBody>
          <a:bodyPr wrap="square">
            <a:spAutoFit/>
          </a:bodyPr>
          <a:lstStyle/>
          <a:p>
            <a:pPr algn="ctr"/>
            <a:r>
              <a:rPr lang="zh-CN" altLang="en-US" sz="1520" b="1"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自动限位功能</a:t>
            </a:r>
            <a:endParaRPr lang="zh-CN" altLang="en-US" sz="152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矩形 10"/>
          <p:cNvSpPr/>
          <p:nvPr/>
        </p:nvSpPr>
        <p:spPr>
          <a:xfrm>
            <a:off x="5042752" y="2414014"/>
            <a:ext cx="1772385" cy="324485"/>
          </a:xfrm>
          <a:prstGeom prst="rect">
            <a:avLst/>
          </a:prstGeom>
        </p:spPr>
        <p:txBody>
          <a:bodyPr wrap="square">
            <a:spAutoFit/>
          </a:bodyPr>
          <a:lstStyle/>
          <a:p>
            <a:pPr algn="ctr"/>
            <a:r>
              <a:rPr lang="zh-CN" altLang="en-US" sz="152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通道状态设置功能</a:t>
            </a:r>
            <a:endParaRPr lang="zh-CN" altLang="en-US" sz="152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矩形 11"/>
          <p:cNvSpPr/>
          <p:nvPr/>
        </p:nvSpPr>
        <p:spPr>
          <a:xfrm>
            <a:off x="2704830" y="2409110"/>
            <a:ext cx="1484639" cy="324485"/>
          </a:xfrm>
          <a:prstGeom prst="rect">
            <a:avLst/>
          </a:prstGeom>
        </p:spPr>
        <p:txBody>
          <a:bodyPr wrap="square">
            <a:spAutoFit/>
          </a:bodyPr>
          <a:lstStyle/>
          <a:p>
            <a:pPr algn="ctr"/>
            <a:r>
              <a:rPr lang="zh-CN" altLang="en-US" sz="152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恢复通行功能</a:t>
            </a:r>
            <a:endParaRPr lang="zh-CN" altLang="en-US" sz="152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矩形 12"/>
          <p:cNvSpPr/>
          <p:nvPr/>
        </p:nvSpPr>
        <p:spPr>
          <a:xfrm>
            <a:off x="1584497" y="4224953"/>
            <a:ext cx="1458530" cy="558165"/>
          </a:xfrm>
          <a:prstGeom prst="rect">
            <a:avLst/>
          </a:prstGeom>
        </p:spPr>
        <p:txBody>
          <a:bodyPr wrap="square">
            <a:spAutoFit/>
          </a:bodyPr>
          <a:lstStyle/>
          <a:p>
            <a:pPr algn="ctr"/>
            <a:r>
              <a:rPr lang="zh-CN" altLang="en-US" sz="1520" b="1"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紧急通行及禁止通行功能</a:t>
            </a:r>
            <a:endParaRPr lang="zh-CN" altLang="en-US" sz="1520" b="1"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矩形 13"/>
          <p:cNvSpPr/>
          <p:nvPr/>
        </p:nvSpPr>
        <p:spPr>
          <a:xfrm>
            <a:off x="7604805" y="2414138"/>
            <a:ext cx="1520917" cy="324485"/>
          </a:xfrm>
          <a:prstGeom prst="rect">
            <a:avLst/>
          </a:prstGeom>
        </p:spPr>
        <p:txBody>
          <a:bodyPr wrap="square">
            <a:spAutoFit/>
          </a:bodyPr>
          <a:lstStyle/>
          <a:p>
            <a:pPr algn="ctr"/>
            <a:r>
              <a:rPr lang="zh-CN" altLang="en-US" sz="152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故障提醒功能</a:t>
            </a:r>
            <a:endParaRPr lang="zh-CN" altLang="en-US" sz="152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9" name="组合 58"/>
          <p:cNvGrpSpPr/>
          <p:nvPr/>
        </p:nvGrpSpPr>
        <p:grpSpPr>
          <a:xfrm>
            <a:off x="3126888" y="2952709"/>
            <a:ext cx="671557" cy="863660"/>
            <a:chOff x="2674174" y="2114125"/>
            <a:chExt cx="574328" cy="738618"/>
          </a:xfrm>
        </p:grpSpPr>
        <p:sp>
          <p:nvSpPr>
            <p:cNvPr id="15" name="椭圆 34"/>
            <p:cNvSpPr/>
            <p:nvPr/>
          </p:nvSpPr>
          <p:spPr>
            <a:xfrm>
              <a:off x="2674174" y="2114125"/>
              <a:ext cx="574328" cy="738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sp>
          <p:nvSpPr>
            <p:cNvPr id="27" name="TextBox 26"/>
            <p:cNvSpPr txBox="1"/>
            <p:nvPr/>
          </p:nvSpPr>
          <p:spPr>
            <a:xfrm>
              <a:off x="2804885" y="2368852"/>
              <a:ext cx="284022" cy="355164"/>
            </a:xfrm>
            <a:prstGeom prst="rect">
              <a:avLst/>
            </a:prstGeom>
            <a:noFill/>
          </p:spPr>
          <p:txBody>
            <a:bodyPr wrap="none" rtlCol="0">
              <a:spAutoFit/>
            </a:bodyPr>
            <a:lstStyle/>
            <a:p>
              <a:r>
                <a:rPr lang="en-US" altLang="zh-CN" sz="2105"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3</a:t>
              </a:r>
              <a:endParaRPr lang="zh-CN" altLang="en-US" sz="210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8" name="组合 57"/>
          <p:cNvGrpSpPr/>
          <p:nvPr/>
        </p:nvGrpSpPr>
        <p:grpSpPr>
          <a:xfrm>
            <a:off x="4383854" y="3117114"/>
            <a:ext cx="741268" cy="963079"/>
            <a:chOff x="3749155" y="2290587"/>
            <a:chExt cx="633946" cy="823643"/>
          </a:xfrm>
        </p:grpSpPr>
        <p:grpSp>
          <p:nvGrpSpPr>
            <p:cNvPr id="18" name="组合 17"/>
            <p:cNvGrpSpPr/>
            <p:nvPr/>
          </p:nvGrpSpPr>
          <p:grpSpPr>
            <a:xfrm rot="10800000">
              <a:off x="3749155" y="2290587"/>
              <a:ext cx="633946" cy="823643"/>
              <a:chOff x="4020870" y="2194485"/>
              <a:chExt cx="1102258" cy="1432090"/>
            </a:xfrm>
            <a:effectLst>
              <a:outerShdw blurRad="444500" dist="254000" dir="8100000" algn="tr" rotWithShape="0">
                <a:prstClr val="black">
                  <a:alpha val="50000"/>
                </a:prstClr>
              </a:outerShdw>
            </a:effectLst>
          </p:grpSpPr>
          <p:sp>
            <p:nvSpPr>
              <p:cNvPr id="19"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sp>
          <p:nvSpPr>
            <p:cNvPr id="28" name="TextBox 27"/>
            <p:cNvSpPr txBox="1"/>
            <p:nvPr/>
          </p:nvSpPr>
          <p:spPr>
            <a:xfrm>
              <a:off x="3902461" y="2409813"/>
              <a:ext cx="297599" cy="385575"/>
            </a:xfrm>
            <a:prstGeom prst="rect">
              <a:avLst/>
            </a:prstGeom>
            <a:noFill/>
          </p:spPr>
          <p:txBody>
            <a:bodyPr wrap="none" rtlCol="0">
              <a:spAutoFit/>
            </a:bodyPr>
            <a:lstStyle/>
            <a:p>
              <a:r>
                <a:rPr lang="en-US" altLang="zh-CN" sz="234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4</a:t>
              </a:r>
              <a:endParaRPr lang="zh-CN" altLang="en-US" sz="23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7" name="组合 56"/>
          <p:cNvGrpSpPr/>
          <p:nvPr/>
        </p:nvGrpSpPr>
        <p:grpSpPr>
          <a:xfrm>
            <a:off x="5582793" y="2978489"/>
            <a:ext cx="671557" cy="863660"/>
            <a:chOff x="4774510" y="2172033"/>
            <a:chExt cx="574328" cy="738618"/>
          </a:xfrm>
        </p:grpSpPr>
        <p:sp>
          <p:nvSpPr>
            <p:cNvPr id="16" name="椭圆 34"/>
            <p:cNvSpPr/>
            <p:nvPr/>
          </p:nvSpPr>
          <p:spPr>
            <a:xfrm>
              <a:off x="4774510" y="2172033"/>
              <a:ext cx="574328" cy="738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sp>
          <p:nvSpPr>
            <p:cNvPr id="29" name="TextBox 28"/>
            <p:cNvSpPr txBox="1"/>
            <p:nvPr/>
          </p:nvSpPr>
          <p:spPr>
            <a:xfrm>
              <a:off x="4905221" y="2434976"/>
              <a:ext cx="284022" cy="355164"/>
            </a:xfrm>
            <a:prstGeom prst="rect">
              <a:avLst/>
            </a:prstGeom>
            <a:noFill/>
          </p:spPr>
          <p:txBody>
            <a:bodyPr wrap="none" rtlCol="0">
              <a:spAutoFit/>
            </a:bodyPr>
            <a:lstStyle/>
            <a:p>
              <a:r>
                <a:rPr lang="en-US" altLang="zh-CN" sz="2105"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5</a:t>
              </a:r>
              <a:endParaRPr lang="zh-CN" altLang="en-US" sz="210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6" name="组合 55"/>
          <p:cNvGrpSpPr/>
          <p:nvPr/>
        </p:nvGrpSpPr>
        <p:grpSpPr>
          <a:xfrm>
            <a:off x="6769468" y="3144034"/>
            <a:ext cx="741268" cy="963079"/>
            <a:chOff x="5789377" y="2313610"/>
            <a:chExt cx="633946" cy="823643"/>
          </a:xfrm>
        </p:grpSpPr>
        <p:grpSp>
          <p:nvGrpSpPr>
            <p:cNvPr id="21" name="组合 20"/>
            <p:cNvGrpSpPr/>
            <p:nvPr/>
          </p:nvGrpSpPr>
          <p:grpSpPr>
            <a:xfrm rot="10800000">
              <a:off x="5789377" y="2313610"/>
              <a:ext cx="633946" cy="823643"/>
              <a:chOff x="4020870" y="2194485"/>
              <a:chExt cx="1102258" cy="1432090"/>
            </a:xfrm>
            <a:effectLst>
              <a:outerShdw blurRad="444500" dist="254000" dir="8100000" algn="tr" rotWithShape="0">
                <a:prstClr val="black">
                  <a:alpha val="50000"/>
                </a:prstClr>
              </a:outerShdw>
            </a:effectLst>
          </p:grpSpPr>
          <p:sp>
            <p:nvSpPr>
              <p:cNvPr id="2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sp>
          <p:nvSpPr>
            <p:cNvPr id="30" name="TextBox 29"/>
            <p:cNvSpPr txBox="1"/>
            <p:nvPr/>
          </p:nvSpPr>
          <p:spPr>
            <a:xfrm>
              <a:off x="5942683" y="2419587"/>
              <a:ext cx="297599" cy="385575"/>
            </a:xfrm>
            <a:prstGeom prst="rect">
              <a:avLst/>
            </a:prstGeom>
            <a:noFill/>
          </p:spPr>
          <p:txBody>
            <a:bodyPr wrap="none" rtlCol="0">
              <a:spAutoFit/>
            </a:bodyPr>
            <a:lstStyle/>
            <a:p>
              <a:r>
                <a:rPr lang="en-US" altLang="zh-CN" sz="234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6</a:t>
              </a:r>
              <a:endParaRPr lang="zh-CN" altLang="en-US" sz="23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5" name="组合 54"/>
          <p:cNvGrpSpPr/>
          <p:nvPr/>
        </p:nvGrpSpPr>
        <p:grpSpPr>
          <a:xfrm>
            <a:off x="8027449" y="2998556"/>
            <a:ext cx="671557" cy="863660"/>
            <a:chOff x="6865226" y="2216089"/>
            <a:chExt cx="574328" cy="738618"/>
          </a:xfrm>
        </p:grpSpPr>
        <p:sp>
          <p:nvSpPr>
            <p:cNvPr id="17" name="椭圆 34"/>
            <p:cNvSpPr/>
            <p:nvPr/>
          </p:nvSpPr>
          <p:spPr>
            <a:xfrm>
              <a:off x="6865226" y="2216089"/>
              <a:ext cx="574328" cy="738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sp>
          <p:nvSpPr>
            <p:cNvPr id="31" name="TextBox 30"/>
            <p:cNvSpPr txBox="1"/>
            <p:nvPr/>
          </p:nvSpPr>
          <p:spPr>
            <a:xfrm>
              <a:off x="6995937" y="2483411"/>
              <a:ext cx="284022" cy="355164"/>
            </a:xfrm>
            <a:prstGeom prst="rect">
              <a:avLst/>
            </a:prstGeom>
            <a:noFill/>
          </p:spPr>
          <p:txBody>
            <a:bodyPr wrap="none" rtlCol="0">
              <a:spAutoFit/>
            </a:bodyPr>
            <a:lstStyle/>
            <a:p>
              <a:r>
                <a:rPr lang="en-US" altLang="zh-CN" sz="2105"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7</a:t>
              </a:r>
              <a:endParaRPr lang="zh-CN" altLang="en-US" sz="210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5" name="组合 44"/>
          <p:cNvGrpSpPr/>
          <p:nvPr/>
        </p:nvGrpSpPr>
        <p:grpSpPr>
          <a:xfrm>
            <a:off x="9297276" y="3156208"/>
            <a:ext cx="741268" cy="963079"/>
            <a:chOff x="7919504" y="2626386"/>
            <a:chExt cx="633946" cy="823643"/>
          </a:xfrm>
        </p:grpSpPr>
        <p:grpSp>
          <p:nvGrpSpPr>
            <p:cNvPr id="24" name="组合 23"/>
            <p:cNvGrpSpPr/>
            <p:nvPr/>
          </p:nvGrpSpPr>
          <p:grpSpPr>
            <a:xfrm rot="10800000">
              <a:off x="7919504" y="2626386"/>
              <a:ext cx="633946" cy="823643"/>
              <a:chOff x="4020870" y="2194485"/>
              <a:chExt cx="1102258" cy="1432090"/>
            </a:xfrm>
            <a:effectLst>
              <a:outerShdw blurRad="444500" dist="254000" dir="8100000" algn="tr" rotWithShape="0">
                <a:prstClr val="black">
                  <a:alpha val="50000"/>
                </a:prstClr>
              </a:outerShdw>
            </a:effectLst>
          </p:grpSpPr>
          <p:sp>
            <p:nvSpPr>
              <p:cNvPr id="25"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sp>
          <p:nvSpPr>
            <p:cNvPr id="32" name="TextBox 31"/>
            <p:cNvSpPr txBox="1"/>
            <p:nvPr/>
          </p:nvSpPr>
          <p:spPr>
            <a:xfrm>
              <a:off x="8082362" y="2739956"/>
              <a:ext cx="297599" cy="385575"/>
            </a:xfrm>
            <a:prstGeom prst="rect">
              <a:avLst/>
            </a:prstGeom>
            <a:noFill/>
          </p:spPr>
          <p:txBody>
            <a:bodyPr wrap="none" rtlCol="0">
              <a:spAutoFit/>
            </a:bodyPr>
            <a:lstStyle/>
            <a:p>
              <a:r>
                <a:rPr lang="en-US" altLang="zh-CN" sz="234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8</a:t>
              </a:r>
              <a:endParaRPr lang="zh-CN" altLang="en-US" sz="23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0" name="组合 59"/>
          <p:cNvGrpSpPr/>
          <p:nvPr/>
        </p:nvGrpSpPr>
        <p:grpSpPr>
          <a:xfrm>
            <a:off x="1939713" y="3063416"/>
            <a:ext cx="741268" cy="963079"/>
            <a:chOff x="1658879" y="2244664"/>
            <a:chExt cx="633946" cy="823643"/>
          </a:xfrm>
        </p:grpSpPr>
        <p:grpSp>
          <p:nvGrpSpPr>
            <p:cNvPr id="33" name="组合 32"/>
            <p:cNvGrpSpPr/>
            <p:nvPr/>
          </p:nvGrpSpPr>
          <p:grpSpPr>
            <a:xfrm rot="10800000">
              <a:off x="1658879" y="2244664"/>
              <a:ext cx="633946" cy="823643"/>
              <a:chOff x="4020870" y="2194485"/>
              <a:chExt cx="1102258" cy="1432090"/>
            </a:xfrm>
            <a:effectLst>
              <a:outerShdw blurRad="444500" dist="254000" dir="8100000" algn="tr" rotWithShape="0">
                <a:prstClr val="black">
                  <a:alpha val="50000"/>
                </a:prstClr>
              </a:outerShdw>
            </a:effectLst>
          </p:grpSpPr>
          <p:sp>
            <p:nvSpPr>
              <p:cNvPr id="3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latin typeface="Arial" panose="020B0604020202020204" pitchFamily="34" charset="0"/>
                  <a:ea typeface="微软雅黑" panose="020B0503020204020204" pitchFamily="34" charset="-122"/>
                  <a:sym typeface="Arial" panose="020B0604020202020204" pitchFamily="34" charset="0"/>
                </a:endParaRPr>
              </a:p>
            </p:txBody>
          </p:sp>
        </p:grpSp>
        <p:sp>
          <p:nvSpPr>
            <p:cNvPr id="36" name="TextBox 35"/>
            <p:cNvSpPr txBox="1"/>
            <p:nvPr/>
          </p:nvSpPr>
          <p:spPr>
            <a:xfrm>
              <a:off x="1812185" y="2368852"/>
              <a:ext cx="297599" cy="385575"/>
            </a:xfrm>
            <a:prstGeom prst="rect">
              <a:avLst/>
            </a:prstGeom>
            <a:noFill/>
          </p:spPr>
          <p:txBody>
            <a:bodyPr wrap="none" rtlCol="0">
              <a:spAutoFit/>
            </a:bodyPr>
            <a:lstStyle/>
            <a:p>
              <a:r>
                <a:rPr lang="en-US" altLang="zh-CN" sz="234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2</a:t>
              </a:r>
              <a:endParaRPr lang="zh-CN" altLang="en-US" sz="234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8" name="组合 37"/>
          <p:cNvGrpSpPr/>
          <p:nvPr/>
        </p:nvGrpSpPr>
        <p:grpSpPr>
          <a:xfrm rot="0">
            <a:off x="250222" y="605813"/>
            <a:ext cx="10080000" cy="417928"/>
            <a:chOff x="214282" y="142856"/>
            <a:chExt cx="7598078" cy="357190"/>
          </a:xfrm>
        </p:grpSpPr>
        <p:sp>
          <p:nvSpPr>
            <p:cNvPr id="41" name="TextBox 40"/>
            <p:cNvSpPr txBox="1"/>
            <p:nvPr/>
          </p:nvSpPr>
          <p:spPr>
            <a:xfrm>
              <a:off x="571472" y="142856"/>
              <a:ext cx="400052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图书馆通道系统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软件功能介绍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42" name="矩形 41"/>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43" name="矩形 42"/>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44" name="直接连接符 43"/>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295266" y="1406473"/>
            <a:ext cx="1957305" cy="988695"/>
          </a:xfrm>
          <a:prstGeom prst="rect">
            <a:avLst/>
          </a:prstGeom>
          <a:noFill/>
        </p:spPr>
        <p:txBody>
          <a:bodyPr wrap="square" rtlCol="0">
            <a:spAutoFit/>
          </a:bodyPr>
          <a:lstStyle/>
          <a:p>
            <a:r>
              <a:rPr lang="zh-CN" altLang="en-US" sz="1170" dirty="0" smtClean="0">
                <a:latin typeface="微软雅黑" panose="020B0503020204020204" pitchFamily="34" charset="-122"/>
                <a:ea typeface="微软雅黑" panose="020B0503020204020204" pitchFamily="34" charset="-122"/>
              </a:rPr>
              <a:t>每次</a:t>
            </a:r>
            <a:r>
              <a:rPr lang="zh-CN" altLang="en-US" sz="1170" dirty="0">
                <a:latin typeface="微软雅黑" panose="020B0503020204020204" pitchFamily="34" charset="-122"/>
                <a:ea typeface="微软雅黑" panose="020B0503020204020204" pitchFamily="34" charset="-122"/>
              </a:rPr>
              <a:t>放行一位合法读者，起到了一卡一人的功能自动</a:t>
            </a:r>
            <a:r>
              <a:rPr lang="zh-CN" altLang="en-US" sz="1170" dirty="0" smtClean="0">
                <a:latin typeface="微软雅黑" panose="020B0503020204020204" pitchFamily="34" charset="-122"/>
                <a:ea typeface="微软雅黑" panose="020B0503020204020204" pitchFamily="34" charset="-122"/>
              </a:rPr>
              <a:t>记录自动</a:t>
            </a:r>
            <a:r>
              <a:rPr lang="zh-CN" altLang="en-US" sz="1170" dirty="0">
                <a:latin typeface="微软雅黑" panose="020B0503020204020204" pitchFamily="34" charset="-122"/>
                <a:ea typeface="微软雅黑" panose="020B0503020204020204" pitchFamily="34" charset="-122"/>
              </a:rPr>
              <a:t>记录入馆读者的证号、姓名、部门、时间和闸机</a:t>
            </a:r>
            <a:r>
              <a:rPr lang="zh-CN" altLang="en-US" sz="1170" dirty="0" smtClean="0">
                <a:latin typeface="微软雅黑" panose="020B0503020204020204" pitchFamily="34" charset="-122"/>
                <a:ea typeface="微软雅黑" panose="020B0503020204020204" pitchFamily="34" charset="-122"/>
              </a:rPr>
              <a:t>号。</a:t>
            </a:r>
            <a:endParaRPr lang="zh-CN" altLang="en-US" sz="1170" dirty="0">
              <a:latin typeface="微软雅黑" panose="020B0503020204020204" pitchFamily="34" charset="-122"/>
              <a:ea typeface="微软雅黑" panose="020B0503020204020204" pitchFamily="34" charset="-122"/>
            </a:endParaRPr>
          </a:p>
        </p:txBody>
      </p:sp>
      <p:sp>
        <p:nvSpPr>
          <p:cNvPr id="47" name="TextBox 46"/>
          <p:cNvSpPr txBox="1"/>
          <p:nvPr/>
        </p:nvSpPr>
        <p:spPr>
          <a:xfrm>
            <a:off x="2664802" y="1758742"/>
            <a:ext cx="1660626" cy="629920"/>
          </a:xfrm>
          <a:prstGeom prst="rect">
            <a:avLst/>
          </a:prstGeom>
          <a:noFill/>
        </p:spPr>
        <p:txBody>
          <a:bodyPr wrap="square" rtlCol="0">
            <a:spAutoFit/>
          </a:bodyPr>
          <a:lstStyle/>
          <a:p>
            <a:r>
              <a:rPr lang="zh-CN" altLang="en-US" sz="1170" dirty="0">
                <a:latin typeface="微软雅黑" panose="020B0503020204020204" pitchFamily="34" charset="-122"/>
                <a:ea typeface="微软雅黑" panose="020B0503020204020204" pitchFamily="34" charset="-122"/>
              </a:rPr>
              <a:t>闸机退出禁止状态或紧急通行状态，回到正常</a:t>
            </a:r>
            <a:r>
              <a:rPr lang="zh-CN" altLang="en-US" sz="1170" dirty="0" smtClean="0">
                <a:latin typeface="微软雅黑" panose="020B0503020204020204" pitchFamily="34" charset="-122"/>
                <a:ea typeface="微软雅黑" panose="020B0503020204020204" pitchFamily="34" charset="-122"/>
              </a:rPr>
              <a:t>通行。</a:t>
            </a:r>
            <a:endParaRPr lang="zh-CN" altLang="en-US" sz="1170" dirty="0">
              <a:latin typeface="微软雅黑" panose="020B0503020204020204" pitchFamily="34" charset="-122"/>
              <a:ea typeface="微软雅黑" panose="020B0503020204020204" pitchFamily="34" charset="-122"/>
            </a:endParaRPr>
          </a:p>
        </p:txBody>
      </p:sp>
      <p:sp>
        <p:nvSpPr>
          <p:cNvPr id="48" name="TextBox 47"/>
          <p:cNvSpPr txBox="1"/>
          <p:nvPr/>
        </p:nvSpPr>
        <p:spPr>
          <a:xfrm>
            <a:off x="5108714" y="1404971"/>
            <a:ext cx="1660626" cy="988695"/>
          </a:xfrm>
          <a:prstGeom prst="rect">
            <a:avLst/>
          </a:prstGeom>
          <a:noFill/>
        </p:spPr>
        <p:txBody>
          <a:bodyPr wrap="square" rtlCol="0">
            <a:spAutoFit/>
          </a:bodyPr>
          <a:lstStyle/>
          <a:p>
            <a:r>
              <a:rPr lang="zh-CN" altLang="en-US" sz="1170" dirty="0">
                <a:latin typeface="微软雅黑" panose="020B0503020204020204" pitchFamily="34" charset="-122"/>
                <a:ea typeface="微软雅黑" panose="020B0503020204020204" pitchFamily="34" charset="-122"/>
              </a:rPr>
              <a:t>设置闸机的工作参数，验卡后有效通过时间、同一卡重复验卡时间、最大连续刷卡数、免检模式等。</a:t>
            </a:r>
            <a:endParaRPr lang="zh-CN" altLang="en-US" sz="1170" dirty="0">
              <a:latin typeface="微软雅黑" panose="020B0503020204020204" pitchFamily="34" charset="-122"/>
              <a:ea typeface="微软雅黑" panose="020B0503020204020204" pitchFamily="34" charset="-122"/>
            </a:endParaRPr>
          </a:p>
        </p:txBody>
      </p:sp>
      <p:sp>
        <p:nvSpPr>
          <p:cNvPr id="49" name="TextBox 48"/>
          <p:cNvSpPr txBox="1"/>
          <p:nvPr/>
        </p:nvSpPr>
        <p:spPr>
          <a:xfrm>
            <a:off x="1539641" y="4900043"/>
            <a:ext cx="1740087" cy="1168400"/>
          </a:xfrm>
          <a:prstGeom prst="rect">
            <a:avLst/>
          </a:prstGeom>
          <a:noFill/>
        </p:spPr>
        <p:txBody>
          <a:bodyPr wrap="square" rtlCol="0">
            <a:spAutoFit/>
          </a:bodyPr>
          <a:lstStyle/>
          <a:p>
            <a:r>
              <a:rPr lang="zh-CN" altLang="en-US" sz="1170" dirty="0">
                <a:solidFill>
                  <a:srgbClr val="03A9F3"/>
                </a:solidFill>
                <a:latin typeface="Arial" panose="020B0604020202020204" pitchFamily="34" charset="0"/>
                <a:ea typeface="微软雅黑" panose="020B0503020204020204" pitchFamily="34" charset="-122"/>
              </a:rPr>
              <a:t>在紧急情况下，让闸机闸门打开，加大通行流量</a:t>
            </a:r>
            <a:r>
              <a:rPr lang="en-US" altLang="zh-CN" sz="1170" dirty="0">
                <a:solidFill>
                  <a:srgbClr val="03A9F3"/>
                </a:solidFill>
                <a:latin typeface="Arial" panose="020B0604020202020204" pitchFamily="34" charset="0"/>
                <a:ea typeface="微软雅黑" panose="020B0503020204020204" pitchFamily="34" charset="-122"/>
              </a:rPr>
              <a:t>;</a:t>
            </a:r>
            <a:r>
              <a:rPr lang="zh-CN" altLang="en-US" sz="1170" dirty="0">
                <a:solidFill>
                  <a:srgbClr val="03A9F3"/>
                </a:solidFill>
                <a:latin typeface="Arial" panose="020B0604020202020204" pitchFamily="34" charset="0"/>
                <a:ea typeface="微软雅黑" panose="020B0503020204020204" pitchFamily="34" charset="-122"/>
              </a:rPr>
              <a:t>或放行大批无卡贵宾；在特殊情况下，闸机进入禁止通行状态禁止任何人</a:t>
            </a:r>
            <a:r>
              <a:rPr lang="zh-CN" altLang="en-US" sz="1170" dirty="0" smtClean="0">
                <a:solidFill>
                  <a:srgbClr val="03A9F3"/>
                </a:solidFill>
                <a:latin typeface="Arial" panose="020B0604020202020204" pitchFamily="34" charset="0"/>
                <a:ea typeface="微软雅黑" panose="020B0503020204020204" pitchFamily="34" charset="-122"/>
              </a:rPr>
              <a:t>通行。</a:t>
            </a:r>
            <a:endParaRPr lang="zh-CN" altLang="en-US" sz="1170" dirty="0">
              <a:solidFill>
                <a:srgbClr val="03A9F3"/>
              </a:solidFill>
              <a:latin typeface="Arial" panose="020B0604020202020204" pitchFamily="34" charset="0"/>
              <a:ea typeface="微软雅黑" panose="020B0503020204020204" pitchFamily="34" charset="-122"/>
            </a:endParaRPr>
          </a:p>
        </p:txBody>
      </p:sp>
      <p:sp>
        <p:nvSpPr>
          <p:cNvPr id="50" name="TextBox 49"/>
          <p:cNvSpPr txBox="1"/>
          <p:nvPr/>
        </p:nvSpPr>
        <p:spPr>
          <a:xfrm>
            <a:off x="3973114" y="4900042"/>
            <a:ext cx="1740087" cy="450215"/>
          </a:xfrm>
          <a:prstGeom prst="rect">
            <a:avLst/>
          </a:prstGeom>
          <a:noFill/>
        </p:spPr>
        <p:txBody>
          <a:bodyPr wrap="square" rtlCol="0">
            <a:spAutoFit/>
          </a:bodyPr>
          <a:lstStyle/>
          <a:p>
            <a:r>
              <a:rPr lang="zh-CN" altLang="en-US" sz="1170" dirty="0">
                <a:solidFill>
                  <a:srgbClr val="03A9F3"/>
                </a:solidFill>
                <a:latin typeface="Arial" panose="020B0604020202020204" pitchFamily="34" charset="0"/>
                <a:ea typeface="微软雅黑" panose="020B0503020204020204" pitchFamily="34" charset="-122"/>
              </a:rPr>
              <a:t>一</a:t>
            </a:r>
            <a:r>
              <a:rPr lang="zh-CN" altLang="en-US" sz="1170" dirty="0" smtClean="0">
                <a:solidFill>
                  <a:srgbClr val="03A9F3"/>
                </a:solidFill>
                <a:latin typeface="Arial" panose="020B0604020202020204" pitchFamily="34" charset="0"/>
                <a:ea typeface="微软雅黑" panose="020B0503020204020204" pitchFamily="34" charset="-122"/>
              </a:rPr>
              <a:t>次可放行</a:t>
            </a:r>
            <a:r>
              <a:rPr lang="zh-CN" altLang="en-US" sz="1170" dirty="0">
                <a:solidFill>
                  <a:srgbClr val="03A9F3"/>
                </a:solidFill>
                <a:latin typeface="Arial" panose="020B0604020202020204" pitchFamily="34" charset="0"/>
                <a:ea typeface="微软雅黑" panose="020B0503020204020204" pitchFamily="34" charset="-122"/>
              </a:rPr>
              <a:t>一个无有效卡的</a:t>
            </a:r>
            <a:r>
              <a:rPr lang="zh-CN" altLang="en-US" sz="1170" dirty="0" smtClean="0">
                <a:solidFill>
                  <a:srgbClr val="03A9F3"/>
                </a:solidFill>
                <a:latin typeface="Arial" panose="020B0604020202020204" pitchFamily="34" charset="0"/>
                <a:ea typeface="微软雅黑" panose="020B0503020204020204" pitchFamily="34" charset="-122"/>
              </a:rPr>
              <a:t>读者。</a:t>
            </a:r>
            <a:endParaRPr lang="zh-CN" altLang="en-US" sz="1170" dirty="0">
              <a:solidFill>
                <a:srgbClr val="03A9F3"/>
              </a:solidFill>
              <a:latin typeface="Arial" panose="020B0604020202020204" pitchFamily="34" charset="0"/>
              <a:ea typeface="微软雅黑" panose="020B0503020204020204" pitchFamily="34" charset="-122"/>
            </a:endParaRPr>
          </a:p>
        </p:txBody>
      </p:sp>
      <p:sp>
        <p:nvSpPr>
          <p:cNvPr id="51" name="TextBox 50"/>
          <p:cNvSpPr txBox="1"/>
          <p:nvPr/>
        </p:nvSpPr>
        <p:spPr>
          <a:xfrm>
            <a:off x="6254350" y="4900043"/>
            <a:ext cx="1740087" cy="988695"/>
          </a:xfrm>
          <a:prstGeom prst="rect">
            <a:avLst/>
          </a:prstGeom>
          <a:noFill/>
        </p:spPr>
        <p:txBody>
          <a:bodyPr wrap="square" rtlCol="0">
            <a:spAutoFit/>
          </a:bodyPr>
          <a:lstStyle/>
          <a:p>
            <a:r>
              <a:rPr lang="zh-CN" altLang="en-US" sz="1170" dirty="0">
                <a:solidFill>
                  <a:srgbClr val="03A9F3"/>
                </a:solidFill>
                <a:latin typeface="Arial" panose="020B0604020202020204" pitchFamily="34" charset="0"/>
                <a:ea typeface="微软雅黑" panose="020B0503020204020204" pitchFamily="34" charset="-122"/>
              </a:rPr>
              <a:t>查询某一读者某段时间进入图书馆阅览室情况查询有谁进入过：查询某段时间内有谁通过某一闸</a:t>
            </a:r>
            <a:r>
              <a:rPr lang="zh-CN" altLang="en-US" sz="1170" dirty="0" smtClean="0">
                <a:solidFill>
                  <a:srgbClr val="03A9F3"/>
                </a:solidFill>
                <a:latin typeface="Arial" panose="020B0604020202020204" pitchFamily="34" charset="0"/>
                <a:ea typeface="微软雅黑" panose="020B0503020204020204" pitchFamily="34" charset="-122"/>
              </a:rPr>
              <a:t>机。</a:t>
            </a:r>
            <a:endParaRPr lang="zh-CN" altLang="en-US" sz="1170" dirty="0">
              <a:solidFill>
                <a:srgbClr val="03A9F3"/>
              </a:solidFill>
              <a:latin typeface="Arial" panose="020B0604020202020204" pitchFamily="34" charset="0"/>
              <a:ea typeface="微软雅黑" panose="020B0503020204020204" pitchFamily="34" charset="-122"/>
            </a:endParaRPr>
          </a:p>
        </p:txBody>
      </p:sp>
      <p:sp>
        <p:nvSpPr>
          <p:cNvPr id="52" name="TextBox 51"/>
          <p:cNvSpPr txBox="1"/>
          <p:nvPr/>
        </p:nvSpPr>
        <p:spPr>
          <a:xfrm>
            <a:off x="8715402" y="4900043"/>
            <a:ext cx="1740087" cy="629920"/>
          </a:xfrm>
          <a:prstGeom prst="rect">
            <a:avLst/>
          </a:prstGeom>
          <a:noFill/>
        </p:spPr>
        <p:txBody>
          <a:bodyPr wrap="square" rtlCol="0">
            <a:spAutoFit/>
          </a:bodyPr>
          <a:lstStyle/>
          <a:p>
            <a:r>
              <a:rPr lang="zh-CN" altLang="en-US" sz="1170" dirty="0" smtClean="0">
                <a:solidFill>
                  <a:srgbClr val="03A9F3"/>
                </a:solidFill>
                <a:latin typeface="Arial" panose="020B0604020202020204" pitchFamily="34" charset="0"/>
                <a:ea typeface="微软雅黑" panose="020B0503020204020204" pitchFamily="34" charset="-122"/>
              </a:rPr>
              <a:t>可拓展对接校园网及其他软件系统可做接口对接。</a:t>
            </a:r>
            <a:endParaRPr lang="zh-CN" altLang="en-US" sz="1170" dirty="0">
              <a:solidFill>
                <a:srgbClr val="03A9F3"/>
              </a:solidFill>
              <a:latin typeface="Arial" panose="020B0604020202020204" pitchFamily="34" charset="0"/>
              <a:ea typeface="微软雅黑" panose="020B0503020204020204" pitchFamily="34" charset="-122"/>
            </a:endParaRPr>
          </a:p>
        </p:txBody>
      </p:sp>
      <p:sp>
        <p:nvSpPr>
          <p:cNvPr id="53" name="TextBox 52"/>
          <p:cNvSpPr txBox="1"/>
          <p:nvPr/>
        </p:nvSpPr>
        <p:spPr>
          <a:xfrm>
            <a:off x="7532914" y="1758742"/>
            <a:ext cx="1660626" cy="629920"/>
          </a:xfrm>
          <a:prstGeom prst="rect">
            <a:avLst/>
          </a:prstGeom>
          <a:noFill/>
        </p:spPr>
        <p:txBody>
          <a:bodyPr wrap="square" rtlCol="0">
            <a:spAutoFit/>
          </a:bodyPr>
          <a:lstStyle/>
          <a:p>
            <a:r>
              <a:rPr lang="zh-CN" altLang="en-US" sz="1170" dirty="0">
                <a:latin typeface="微软雅黑" panose="020B0503020204020204" pitchFamily="34" charset="-122"/>
                <a:ea typeface="微软雅黑" panose="020B0503020204020204" pitchFamily="34" charset="-122"/>
              </a:rPr>
              <a:t>如发生通讯故障，可实时显示故障提示，提示可能原因及对策。</a:t>
            </a:r>
            <a:endParaRPr lang="zh-CN" altLang="en-US" sz="1170" dirty="0">
              <a:latin typeface="微软雅黑" panose="020B0503020204020204" pitchFamily="34" charset="-122"/>
              <a:ea typeface="微软雅黑" panose="020B0503020204020204" pitchFamily="34" charset="-122"/>
            </a:endParaRPr>
          </a:p>
        </p:txBody>
      </p:sp>
      <p:sp>
        <p:nvSpPr>
          <p:cNvPr id="54" name="矩形 53"/>
          <p:cNvSpPr/>
          <p:nvPr/>
        </p:nvSpPr>
        <p:spPr>
          <a:xfrm>
            <a:off x="3975813" y="6013936"/>
            <a:ext cx="6062731" cy="685800"/>
          </a:xfrm>
          <a:prstGeom prst="rect">
            <a:avLst/>
          </a:prstGeom>
        </p:spPr>
        <p:txBody>
          <a:bodyPr wrap="square">
            <a:spAutoFit/>
          </a:bodyPr>
          <a:lstStyle/>
          <a:p>
            <a:r>
              <a:rPr lang="zh-CN" altLang="en-US" sz="1285" dirty="0" smtClean="0">
                <a:latin typeface="Arial" panose="020B0604020202020204" pitchFamily="34" charset="0"/>
                <a:ea typeface="微软雅黑" panose="020B0503020204020204" pitchFamily="34" charset="-122"/>
                <a:cs typeface="方正兰亭细黑_GBK_M" panose="02010600010101010101" pitchFamily="2" charset="2"/>
              </a:rPr>
              <a:t>       图书馆门禁通道管理系统可</a:t>
            </a:r>
            <a:r>
              <a:rPr lang="zh-CN" altLang="zh-CN" sz="1285" dirty="0" smtClean="0">
                <a:latin typeface="Arial" panose="020B0604020202020204" pitchFamily="34" charset="0"/>
                <a:ea typeface="微软雅黑" panose="020B0503020204020204" pitchFamily="34" charset="-122"/>
                <a:cs typeface="方正兰亭细黑_GBK_M" panose="02010600010101010101" pitchFamily="2" charset="2"/>
              </a:rPr>
              <a:t>统计</a:t>
            </a:r>
            <a:r>
              <a:rPr lang="zh-CN" altLang="zh-CN" sz="1285" dirty="0">
                <a:latin typeface="Arial" panose="020B0604020202020204" pitchFamily="34" charset="0"/>
                <a:ea typeface="微软雅黑" panose="020B0503020204020204" pitchFamily="34" charset="-122"/>
                <a:cs typeface="方正兰亭细黑_GBK_M" panose="02010600010101010101" pitchFamily="2" charset="2"/>
              </a:rPr>
              <a:t>当天读者流量，与图书馆防盗仪连接后可监控实时在馆人数累计图书馆接待读者的总人次，显示当前检卡人的借书证号和照片</a:t>
            </a:r>
            <a:r>
              <a:rPr lang="zh-CN" altLang="zh-CN" sz="1285" dirty="0" smtClean="0">
                <a:latin typeface="Arial" panose="020B0604020202020204" pitchFamily="34" charset="0"/>
                <a:ea typeface="微软雅黑" panose="020B0503020204020204" pitchFamily="34" charset="-122"/>
                <a:cs typeface="方正兰亭细黑_GBK_M" panose="02010600010101010101" pitchFamily="2" charset="2"/>
              </a:rPr>
              <a:t>自动校验</a:t>
            </a:r>
            <a:r>
              <a:rPr lang="zh-CN" altLang="en-US" sz="1285" dirty="0" smtClean="0">
                <a:latin typeface="Arial" panose="020B0604020202020204" pitchFamily="34" charset="0"/>
                <a:ea typeface="微软雅黑" panose="020B0503020204020204" pitchFamily="34" charset="-122"/>
                <a:cs typeface="方正兰亭细黑_GBK_M" panose="02010600010101010101" pitchFamily="2" charset="2"/>
              </a:rPr>
              <a:t>功能。</a:t>
            </a:r>
            <a:endParaRPr lang="zh-CN" altLang="zh-CN" sz="1285" dirty="0">
              <a:latin typeface="Arial" panose="020B0604020202020204" pitchFamily="34" charset="0"/>
              <a:ea typeface="微软雅黑" panose="020B0503020204020204" pitchFamily="34" charset="-122"/>
              <a:cs typeface="方正兰亭细黑_GBK_M" panose="02010600010101010101"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500" fill="hold"/>
                                        <p:tgtEl>
                                          <p:spTgt spid="46"/>
                                        </p:tgtEl>
                                        <p:attrNameLst>
                                          <p:attrName>ppt_x</p:attrName>
                                        </p:attrNameLst>
                                      </p:cBhvr>
                                      <p:tavLst>
                                        <p:tav tm="0">
                                          <p:val>
                                            <p:strVal val="#ppt_x"/>
                                          </p:val>
                                        </p:tav>
                                        <p:tav tm="100000">
                                          <p:val>
                                            <p:strVal val="#ppt_x"/>
                                          </p:val>
                                        </p:tav>
                                      </p:tavLst>
                                    </p:anim>
                                    <p:anim calcmode="lin" valueType="num">
                                      <p:cBhvr additive="base">
                                        <p:cTn id="46" dur="500" fill="hold"/>
                                        <p:tgtEl>
                                          <p:spTgt spid="46"/>
                                        </p:tgtEl>
                                        <p:attrNameLst>
                                          <p:attrName>ppt_y</p:attrName>
                                        </p:attrNameLst>
                                      </p:cBhvr>
                                      <p:tavLst>
                                        <p:tav tm="0">
                                          <p:val>
                                            <p:strVal val="0-#ppt_h/2"/>
                                          </p:val>
                                        </p:tav>
                                        <p:tav tm="100000">
                                          <p:val>
                                            <p:strVal val="#ppt_y"/>
                                          </p:val>
                                        </p:tav>
                                      </p:tavLst>
                                    </p:anim>
                                  </p:childTnLst>
                                </p:cTn>
                              </p:par>
                            </p:childTnLst>
                          </p:cTn>
                        </p:par>
                        <p:par>
                          <p:cTn id="47" fill="hold">
                            <p:stCondLst>
                              <p:cond delay="500"/>
                            </p:stCondLst>
                            <p:childTnLst>
                              <p:par>
                                <p:cTn id="48" presetID="2" presetClass="entr" presetSubtype="4" fill="hold" grpId="0" nodeType="afterEffect">
                                  <p:stCondLst>
                                    <p:cond delay="0"/>
                                  </p:stCondLst>
                                  <p:childTnLst>
                                    <p:set>
                                      <p:cBhvr>
                                        <p:cTn id="49" dur="1" fill="hold">
                                          <p:stCondLst>
                                            <p:cond delay="0"/>
                                          </p:stCondLst>
                                        </p:cTn>
                                        <p:tgtEl>
                                          <p:spTgt spid="49"/>
                                        </p:tgtEl>
                                        <p:attrNameLst>
                                          <p:attrName>style.visibility</p:attrName>
                                        </p:attrNameLst>
                                      </p:cBhvr>
                                      <p:to>
                                        <p:strVal val="visible"/>
                                      </p:to>
                                    </p:set>
                                    <p:anim calcmode="lin" valueType="num">
                                      <p:cBhvr additive="base">
                                        <p:cTn id="50" dur="500" fill="hold"/>
                                        <p:tgtEl>
                                          <p:spTgt spid="49"/>
                                        </p:tgtEl>
                                        <p:attrNameLst>
                                          <p:attrName>ppt_x</p:attrName>
                                        </p:attrNameLst>
                                      </p:cBhvr>
                                      <p:tavLst>
                                        <p:tav tm="0">
                                          <p:val>
                                            <p:strVal val="#ppt_x"/>
                                          </p:val>
                                        </p:tav>
                                        <p:tav tm="100000">
                                          <p:val>
                                            <p:strVal val="#ppt_x"/>
                                          </p:val>
                                        </p:tav>
                                      </p:tavLst>
                                    </p:anim>
                                    <p:anim calcmode="lin" valueType="num">
                                      <p:cBhvr additive="base">
                                        <p:cTn id="51" dur="500" fill="hold"/>
                                        <p:tgtEl>
                                          <p:spTgt spid="49"/>
                                        </p:tgtEl>
                                        <p:attrNameLst>
                                          <p:attrName>ppt_y</p:attrName>
                                        </p:attrNameLst>
                                      </p:cBhvr>
                                      <p:tavLst>
                                        <p:tav tm="0">
                                          <p:val>
                                            <p:strVal val="1+#ppt_h/2"/>
                                          </p:val>
                                        </p:tav>
                                        <p:tav tm="100000">
                                          <p:val>
                                            <p:strVal val="#ppt_y"/>
                                          </p:val>
                                        </p:tav>
                                      </p:tavLst>
                                    </p:anim>
                                  </p:childTnLst>
                                </p:cTn>
                              </p:par>
                            </p:childTnLst>
                          </p:cTn>
                        </p:par>
                        <p:par>
                          <p:cTn id="52" fill="hold">
                            <p:stCondLst>
                              <p:cond delay="1000"/>
                            </p:stCondLst>
                            <p:childTnLst>
                              <p:par>
                                <p:cTn id="53" presetID="2" presetClass="entr" presetSubtype="1" fill="hold" grpId="0" nodeType="after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additive="base">
                                        <p:cTn id="55" dur="500" fill="hold"/>
                                        <p:tgtEl>
                                          <p:spTgt spid="47"/>
                                        </p:tgtEl>
                                        <p:attrNameLst>
                                          <p:attrName>ppt_x</p:attrName>
                                        </p:attrNameLst>
                                      </p:cBhvr>
                                      <p:tavLst>
                                        <p:tav tm="0">
                                          <p:val>
                                            <p:strVal val="#ppt_x"/>
                                          </p:val>
                                        </p:tav>
                                        <p:tav tm="100000">
                                          <p:val>
                                            <p:strVal val="#ppt_x"/>
                                          </p:val>
                                        </p:tav>
                                      </p:tavLst>
                                    </p:anim>
                                    <p:anim calcmode="lin" valueType="num">
                                      <p:cBhvr additive="base">
                                        <p:cTn id="56" dur="500" fill="hold"/>
                                        <p:tgtEl>
                                          <p:spTgt spid="47"/>
                                        </p:tgtEl>
                                        <p:attrNameLst>
                                          <p:attrName>ppt_y</p:attrName>
                                        </p:attrNameLst>
                                      </p:cBhvr>
                                      <p:tavLst>
                                        <p:tav tm="0">
                                          <p:val>
                                            <p:strVal val="0-#ppt_h/2"/>
                                          </p:val>
                                        </p:tav>
                                        <p:tav tm="100000">
                                          <p:val>
                                            <p:strVal val="#ppt_y"/>
                                          </p:val>
                                        </p:tav>
                                      </p:tavLst>
                                    </p:anim>
                                  </p:childTnLst>
                                </p:cTn>
                              </p:par>
                            </p:childTnLst>
                          </p:cTn>
                        </p:par>
                        <p:par>
                          <p:cTn id="57" fill="hold">
                            <p:stCondLst>
                              <p:cond delay="1500"/>
                            </p:stCondLst>
                            <p:childTnLst>
                              <p:par>
                                <p:cTn id="58" presetID="2" presetClass="entr" presetSubtype="4" fill="hold" grpId="0" nodeType="afterEffect">
                                  <p:stCondLst>
                                    <p:cond delay="0"/>
                                  </p:stCondLst>
                                  <p:childTnLst>
                                    <p:set>
                                      <p:cBhvr>
                                        <p:cTn id="59" dur="1" fill="hold">
                                          <p:stCondLst>
                                            <p:cond delay="0"/>
                                          </p:stCondLst>
                                        </p:cTn>
                                        <p:tgtEl>
                                          <p:spTgt spid="50"/>
                                        </p:tgtEl>
                                        <p:attrNameLst>
                                          <p:attrName>style.visibility</p:attrName>
                                        </p:attrNameLst>
                                      </p:cBhvr>
                                      <p:to>
                                        <p:strVal val="visible"/>
                                      </p:to>
                                    </p:set>
                                    <p:anim calcmode="lin" valueType="num">
                                      <p:cBhvr additive="base">
                                        <p:cTn id="60" dur="500" fill="hold"/>
                                        <p:tgtEl>
                                          <p:spTgt spid="50"/>
                                        </p:tgtEl>
                                        <p:attrNameLst>
                                          <p:attrName>ppt_x</p:attrName>
                                        </p:attrNameLst>
                                      </p:cBhvr>
                                      <p:tavLst>
                                        <p:tav tm="0">
                                          <p:val>
                                            <p:strVal val="#ppt_x"/>
                                          </p:val>
                                        </p:tav>
                                        <p:tav tm="100000">
                                          <p:val>
                                            <p:strVal val="#ppt_x"/>
                                          </p:val>
                                        </p:tav>
                                      </p:tavLst>
                                    </p:anim>
                                    <p:anim calcmode="lin" valueType="num">
                                      <p:cBhvr additive="base">
                                        <p:cTn id="61" dur="500" fill="hold"/>
                                        <p:tgtEl>
                                          <p:spTgt spid="50"/>
                                        </p:tgtEl>
                                        <p:attrNameLst>
                                          <p:attrName>ppt_y</p:attrName>
                                        </p:attrNameLst>
                                      </p:cBhvr>
                                      <p:tavLst>
                                        <p:tav tm="0">
                                          <p:val>
                                            <p:strVal val="1+#ppt_h/2"/>
                                          </p:val>
                                        </p:tav>
                                        <p:tav tm="100000">
                                          <p:val>
                                            <p:strVal val="#ppt_y"/>
                                          </p:val>
                                        </p:tav>
                                      </p:tavLst>
                                    </p:anim>
                                  </p:childTnLst>
                                </p:cTn>
                              </p:par>
                            </p:childTnLst>
                          </p:cTn>
                        </p:par>
                        <p:par>
                          <p:cTn id="62" fill="hold">
                            <p:stCondLst>
                              <p:cond delay="2000"/>
                            </p:stCondLst>
                            <p:childTnLst>
                              <p:par>
                                <p:cTn id="63" presetID="2" presetClass="entr" presetSubtype="1" fill="hold" grpId="0" nodeType="afterEffect">
                                  <p:stCondLst>
                                    <p:cond delay="0"/>
                                  </p:stCondLst>
                                  <p:childTnLst>
                                    <p:set>
                                      <p:cBhvr>
                                        <p:cTn id="64" dur="1" fill="hold">
                                          <p:stCondLst>
                                            <p:cond delay="0"/>
                                          </p:stCondLst>
                                        </p:cTn>
                                        <p:tgtEl>
                                          <p:spTgt spid="48"/>
                                        </p:tgtEl>
                                        <p:attrNameLst>
                                          <p:attrName>style.visibility</p:attrName>
                                        </p:attrNameLst>
                                      </p:cBhvr>
                                      <p:to>
                                        <p:strVal val="visible"/>
                                      </p:to>
                                    </p:set>
                                    <p:anim calcmode="lin" valueType="num">
                                      <p:cBhvr additive="base">
                                        <p:cTn id="65" dur="500" fill="hold"/>
                                        <p:tgtEl>
                                          <p:spTgt spid="48"/>
                                        </p:tgtEl>
                                        <p:attrNameLst>
                                          <p:attrName>ppt_x</p:attrName>
                                        </p:attrNameLst>
                                      </p:cBhvr>
                                      <p:tavLst>
                                        <p:tav tm="0">
                                          <p:val>
                                            <p:strVal val="#ppt_x"/>
                                          </p:val>
                                        </p:tav>
                                        <p:tav tm="100000">
                                          <p:val>
                                            <p:strVal val="#ppt_x"/>
                                          </p:val>
                                        </p:tav>
                                      </p:tavLst>
                                    </p:anim>
                                    <p:anim calcmode="lin" valueType="num">
                                      <p:cBhvr additive="base">
                                        <p:cTn id="66" dur="500" fill="hold"/>
                                        <p:tgtEl>
                                          <p:spTgt spid="48"/>
                                        </p:tgtEl>
                                        <p:attrNameLst>
                                          <p:attrName>ppt_y</p:attrName>
                                        </p:attrNameLst>
                                      </p:cBhvr>
                                      <p:tavLst>
                                        <p:tav tm="0">
                                          <p:val>
                                            <p:strVal val="0-#ppt_h/2"/>
                                          </p:val>
                                        </p:tav>
                                        <p:tav tm="100000">
                                          <p:val>
                                            <p:strVal val="#ppt_y"/>
                                          </p:val>
                                        </p:tav>
                                      </p:tavLst>
                                    </p:anim>
                                  </p:childTnLst>
                                </p:cTn>
                              </p:par>
                            </p:childTnLst>
                          </p:cTn>
                        </p:par>
                        <p:par>
                          <p:cTn id="67" fill="hold">
                            <p:stCondLst>
                              <p:cond delay="2500"/>
                            </p:stCondLst>
                            <p:childTnLst>
                              <p:par>
                                <p:cTn id="68" presetID="2" presetClass="entr" presetSubtype="4" fill="hold" grpId="0" nodeType="after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additive="base">
                                        <p:cTn id="70" dur="500" fill="hold"/>
                                        <p:tgtEl>
                                          <p:spTgt spid="51"/>
                                        </p:tgtEl>
                                        <p:attrNameLst>
                                          <p:attrName>ppt_x</p:attrName>
                                        </p:attrNameLst>
                                      </p:cBhvr>
                                      <p:tavLst>
                                        <p:tav tm="0">
                                          <p:val>
                                            <p:strVal val="#ppt_x"/>
                                          </p:val>
                                        </p:tav>
                                        <p:tav tm="100000">
                                          <p:val>
                                            <p:strVal val="#ppt_x"/>
                                          </p:val>
                                        </p:tav>
                                      </p:tavLst>
                                    </p:anim>
                                    <p:anim calcmode="lin" valueType="num">
                                      <p:cBhvr additive="base">
                                        <p:cTn id="71" dur="500" fill="hold"/>
                                        <p:tgtEl>
                                          <p:spTgt spid="51"/>
                                        </p:tgtEl>
                                        <p:attrNameLst>
                                          <p:attrName>ppt_y</p:attrName>
                                        </p:attrNameLst>
                                      </p:cBhvr>
                                      <p:tavLst>
                                        <p:tav tm="0">
                                          <p:val>
                                            <p:strVal val="1+#ppt_h/2"/>
                                          </p:val>
                                        </p:tav>
                                        <p:tav tm="100000">
                                          <p:val>
                                            <p:strVal val="#ppt_y"/>
                                          </p:val>
                                        </p:tav>
                                      </p:tavLst>
                                    </p:anim>
                                  </p:childTnLst>
                                </p:cTn>
                              </p:par>
                            </p:childTnLst>
                          </p:cTn>
                        </p:par>
                        <p:par>
                          <p:cTn id="72" fill="hold">
                            <p:stCondLst>
                              <p:cond delay="3000"/>
                            </p:stCondLst>
                            <p:childTnLst>
                              <p:par>
                                <p:cTn id="73" presetID="2" presetClass="entr" presetSubtype="1" fill="hold" grpId="0" nodeType="afterEffect">
                                  <p:stCondLst>
                                    <p:cond delay="0"/>
                                  </p:stCondLst>
                                  <p:childTnLst>
                                    <p:set>
                                      <p:cBhvr>
                                        <p:cTn id="74" dur="1" fill="hold">
                                          <p:stCondLst>
                                            <p:cond delay="0"/>
                                          </p:stCondLst>
                                        </p:cTn>
                                        <p:tgtEl>
                                          <p:spTgt spid="53"/>
                                        </p:tgtEl>
                                        <p:attrNameLst>
                                          <p:attrName>style.visibility</p:attrName>
                                        </p:attrNameLst>
                                      </p:cBhvr>
                                      <p:to>
                                        <p:strVal val="visible"/>
                                      </p:to>
                                    </p:set>
                                    <p:anim calcmode="lin" valueType="num">
                                      <p:cBhvr additive="base">
                                        <p:cTn id="75" dur="500" fill="hold"/>
                                        <p:tgtEl>
                                          <p:spTgt spid="53"/>
                                        </p:tgtEl>
                                        <p:attrNameLst>
                                          <p:attrName>ppt_x</p:attrName>
                                        </p:attrNameLst>
                                      </p:cBhvr>
                                      <p:tavLst>
                                        <p:tav tm="0">
                                          <p:val>
                                            <p:strVal val="#ppt_x"/>
                                          </p:val>
                                        </p:tav>
                                        <p:tav tm="100000">
                                          <p:val>
                                            <p:strVal val="#ppt_x"/>
                                          </p:val>
                                        </p:tav>
                                      </p:tavLst>
                                    </p:anim>
                                    <p:anim calcmode="lin" valueType="num">
                                      <p:cBhvr additive="base">
                                        <p:cTn id="76" dur="500" fill="hold"/>
                                        <p:tgtEl>
                                          <p:spTgt spid="53"/>
                                        </p:tgtEl>
                                        <p:attrNameLst>
                                          <p:attrName>ppt_y</p:attrName>
                                        </p:attrNameLst>
                                      </p:cBhvr>
                                      <p:tavLst>
                                        <p:tav tm="0">
                                          <p:val>
                                            <p:strVal val="0-#ppt_h/2"/>
                                          </p:val>
                                        </p:tav>
                                        <p:tav tm="100000">
                                          <p:val>
                                            <p:strVal val="#ppt_y"/>
                                          </p:val>
                                        </p:tav>
                                      </p:tavLst>
                                    </p:anim>
                                  </p:childTnLst>
                                </p:cTn>
                              </p:par>
                            </p:childTnLst>
                          </p:cTn>
                        </p:par>
                        <p:par>
                          <p:cTn id="77" fill="hold">
                            <p:stCondLst>
                              <p:cond delay="3500"/>
                            </p:stCondLst>
                            <p:childTnLst>
                              <p:par>
                                <p:cTn id="78" presetID="2" presetClass="entr" presetSubtype="4" fill="hold" grpId="0" nodeType="afterEffect">
                                  <p:stCondLst>
                                    <p:cond delay="0"/>
                                  </p:stCondLst>
                                  <p:childTnLst>
                                    <p:set>
                                      <p:cBhvr>
                                        <p:cTn id="79" dur="1" fill="hold">
                                          <p:stCondLst>
                                            <p:cond delay="0"/>
                                          </p:stCondLst>
                                        </p:cTn>
                                        <p:tgtEl>
                                          <p:spTgt spid="52"/>
                                        </p:tgtEl>
                                        <p:attrNameLst>
                                          <p:attrName>style.visibility</p:attrName>
                                        </p:attrNameLst>
                                      </p:cBhvr>
                                      <p:to>
                                        <p:strVal val="visible"/>
                                      </p:to>
                                    </p:set>
                                    <p:anim calcmode="lin" valueType="num">
                                      <p:cBhvr additive="base">
                                        <p:cTn id="80" dur="500" fill="hold"/>
                                        <p:tgtEl>
                                          <p:spTgt spid="52"/>
                                        </p:tgtEl>
                                        <p:attrNameLst>
                                          <p:attrName>ppt_x</p:attrName>
                                        </p:attrNameLst>
                                      </p:cBhvr>
                                      <p:tavLst>
                                        <p:tav tm="0">
                                          <p:val>
                                            <p:strVal val="#ppt_x"/>
                                          </p:val>
                                        </p:tav>
                                        <p:tav tm="100000">
                                          <p:val>
                                            <p:strVal val="#ppt_x"/>
                                          </p:val>
                                        </p:tav>
                                      </p:tavLst>
                                    </p:anim>
                                    <p:anim calcmode="lin" valueType="num">
                                      <p:cBhvr additive="base">
                                        <p:cTn id="8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1000"/>
                                        <p:tgtEl>
                                          <p:spTgt spid="54"/>
                                        </p:tgtEl>
                                      </p:cBhvr>
                                    </p:animEffect>
                                    <p:anim calcmode="lin" valueType="num">
                                      <p:cBhvr>
                                        <p:cTn id="87" dur="1000" fill="hold"/>
                                        <p:tgtEl>
                                          <p:spTgt spid="54"/>
                                        </p:tgtEl>
                                        <p:attrNameLst>
                                          <p:attrName>ppt_x</p:attrName>
                                        </p:attrNameLst>
                                      </p:cBhvr>
                                      <p:tavLst>
                                        <p:tav tm="0">
                                          <p:val>
                                            <p:strVal val="#ppt_x"/>
                                          </p:val>
                                        </p:tav>
                                        <p:tav tm="100000">
                                          <p:val>
                                            <p:strVal val="#ppt_x"/>
                                          </p:val>
                                        </p:tav>
                                      </p:tavLst>
                                    </p:anim>
                                    <p:anim calcmode="lin" valueType="num">
                                      <p:cBhvr>
                                        <p:cTn id="8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46" grpId="0"/>
      <p:bldP spid="47" grpId="0"/>
      <p:bldP spid="48" grpId="0"/>
      <p:bldP spid="49" grpId="0"/>
      <p:bldP spid="50" grpId="0"/>
      <p:bldP spid="51" grpId="0"/>
      <p:bldP spid="52" grpId="0"/>
      <p:bldP spid="53" grpId="0"/>
      <p:bldP spid="5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0">
            <a:off x="250222" y="605813"/>
            <a:ext cx="10080000" cy="417928"/>
            <a:chOff x="214282" y="142856"/>
            <a:chExt cx="7598078" cy="357190"/>
          </a:xfrm>
        </p:grpSpPr>
        <p:sp>
          <p:nvSpPr>
            <p:cNvPr id="6" name="TextBox 5"/>
            <p:cNvSpPr txBox="1"/>
            <p:nvPr/>
          </p:nvSpPr>
          <p:spPr>
            <a:xfrm>
              <a:off x="571472" y="142856"/>
              <a:ext cx="400052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图书馆通道系统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软件介绍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7" name="矩形 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 name="矩形 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9" name="直接连接符 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5122" name="Picture 2" descr="C:\Users\Administrator\Desktop\修改图片\741.png741"/>
          <p:cNvPicPr>
            <a:picLocks noChangeAspect="1" noChangeArrowheads="1"/>
          </p:cNvPicPr>
          <p:nvPr/>
        </p:nvPicPr>
        <p:blipFill>
          <a:blip r:embed="rId1"/>
          <a:srcRect/>
          <a:stretch>
            <a:fillRect/>
          </a:stretch>
        </p:blipFill>
        <p:spPr bwMode="auto">
          <a:xfrm>
            <a:off x="368605" y="1403767"/>
            <a:ext cx="7632143" cy="3621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C:\Users\Administrator\Desktop\修改图片\742.png742"/>
          <p:cNvPicPr>
            <a:picLocks noChangeAspect="1" noChangeArrowheads="1"/>
          </p:cNvPicPr>
          <p:nvPr/>
        </p:nvPicPr>
        <p:blipFill>
          <a:blip r:embed="rId2"/>
          <a:srcRect/>
          <a:stretch>
            <a:fillRect/>
          </a:stretch>
        </p:blipFill>
        <p:spPr bwMode="auto">
          <a:xfrm>
            <a:off x="1204814" y="2206447"/>
            <a:ext cx="7830445" cy="3714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descr="C:\Users\Administrator\Desktop\修改图片\743.png743"/>
          <p:cNvPicPr>
            <a:picLocks noChangeAspect="1" noChangeArrowheads="1"/>
          </p:cNvPicPr>
          <p:nvPr/>
        </p:nvPicPr>
        <p:blipFill>
          <a:blip r:embed="rId3"/>
          <a:srcRect/>
          <a:stretch>
            <a:fillRect/>
          </a:stretch>
        </p:blipFill>
        <p:spPr bwMode="auto">
          <a:xfrm>
            <a:off x="2416205" y="3129204"/>
            <a:ext cx="7914642" cy="3754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1000"/>
                                        <p:tgtEl>
                                          <p:spTgt spid="5124"/>
                                        </p:tgtEl>
                                      </p:cBhvr>
                                    </p:animEffect>
                                    <p:anim calcmode="lin" valueType="num">
                                      <p:cBhvr>
                                        <p:cTn id="8" dur="1000" fill="hold"/>
                                        <p:tgtEl>
                                          <p:spTgt spid="5124"/>
                                        </p:tgtEl>
                                        <p:attrNameLst>
                                          <p:attrName>ppt_x</p:attrName>
                                        </p:attrNameLst>
                                      </p:cBhvr>
                                      <p:tavLst>
                                        <p:tav tm="0">
                                          <p:val>
                                            <p:strVal val="#ppt_x"/>
                                          </p:val>
                                        </p:tav>
                                        <p:tav tm="100000">
                                          <p:val>
                                            <p:strVal val="#ppt_x"/>
                                          </p:val>
                                        </p:tav>
                                      </p:tavLst>
                                    </p:anim>
                                    <p:anim calcmode="lin" valueType="num">
                                      <p:cBhvr>
                                        <p:cTn id="9"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rot="0">
            <a:off x="250222" y="605813"/>
            <a:ext cx="10080000" cy="417928"/>
            <a:chOff x="214282" y="142856"/>
            <a:chExt cx="7598078" cy="357190"/>
          </a:xfrm>
        </p:grpSpPr>
        <p:sp>
          <p:nvSpPr>
            <p:cNvPr id="37" name="TextBox 36"/>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 </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图书馆自习室预约管理系统</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38" name="矩形 37"/>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9" name="矩形 38"/>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40" name="直接连接符 39"/>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3303799" y="1119844"/>
            <a:ext cx="4413593" cy="4413593"/>
            <a:chOff x="1008115" y="2542722"/>
            <a:chExt cx="1360493" cy="1360493"/>
          </a:xfrm>
        </p:grpSpPr>
        <p:grpSp>
          <p:nvGrpSpPr>
            <p:cNvPr id="42" name="组合 41"/>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45" name="椭圆 4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43" name="TextBox 42"/>
            <p:cNvSpPr txBox="1"/>
            <p:nvPr/>
          </p:nvSpPr>
          <p:spPr>
            <a:xfrm>
              <a:off x="1357180" y="2796039"/>
              <a:ext cx="95521" cy="294587"/>
            </a:xfrm>
            <a:prstGeom prst="rect">
              <a:avLst/>
            </a:prstGeom>
            <a:noFill/>
          </p:spPr>
          <p:txBody>
            <a:bodyPr wrap="none" rtlCol="0">
              <a:spAutoFit/>
            </a:bodyPr>
            <a:lstStyle/>
            <a:p>
              <a:endParaRPr lang="zh-CN" altLang="en-US" sz="5615" dirty="0">
                <a:latin typeface="Watford DB" pitchFamily="2" charset="0"/>
                <a:ea typeface="造字工房劲黑（非商用）常规体" pitchFamily="50" charset="-122"/>
              </a:endParaRPr>
            </a:p>
          </p:txBody>
        </p:sp>
      </p:grpSp>
      <p:sp>
        <p:nvSpPr>
          <p:cNvPr id="46" name="TextBox 45"/>
          <p:cNvSpPr txBox="1"/>
          <p:nvPr/>
        </p:nvSpPr>
        <p:spPr>
          <a:xfrm>
            <a:off x="3583609" y="3502404"/>
            <a:ext cx="3779006" cy="631190"/>
          </a:xfrm>
          <a:prstGeom prst="rect">
            <a:avLst/>
          </a:prstGeom>
          <a:noFill/>
          <a:ln>
            <a:noFill/>
          </a:ln>
        </p:spPr>
        <p:txBody>
          <a:bodyPr wrap="square" rtlCol="0">
            <a:spAutoFit/>
          </a:bodyPr>
          <a:lstStyle/>
          <a:p>
            <a:pPr algn="ctr"/>
            <a:r>
              <a:rPr lang="zh-CN" altLang="en-US" sz="3510" b="1" dirty="0" smtClean="0">
                <a:latin typeface="方正大黑简体" panose="02010601030101010101" pitchFamily="2" charset="-122"/>
                <a:ea typeface="方正大黑简体" panose="02010601030101010101" pitchFamily="2" charset="-122"/>
              </a:rPr>
              <a:t>系统介绍</a:t>
            </a:r>
            <a:endParaRPr lang="zh-CN" altLang="en-US" sz="3510" b="1" dirty="0">
              <a:latin typeface="方正大黑简体" panose="02010601030101010101" pitchFamily="2" charset="-122"/>
              <a:ea typeface="方正大黑简体" panose="02010601030101010101" pitchFamily="2" charset="-122"/>
            </a:endParaRPr>
          </a:p>
        </p:txBody>
      </p:sp>
      <p:cxnSp>
        <p:nvCxnSpPr>
          <p:cNvPr id="47" name="直接连接符 46"/>
          <p:cNvCxnSpPr/>
          <p:nvPr/>
        </p:nvCxnSpPr>
        <p:spPr>
          <a:xfrm>
            <a:off x="3779715" y="3412971"/>
            <a:ext cx="35829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3779714" y="3468146"/>
            <a:ext cx="35829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869919" y="2100601"/>
            <a:ext cx="3322320" cy="1353185"/>
          </a:xfrm>
          <a:prstGeom prst="rect">
            <a:avLst/>
          </a:prstGeom>
          <a:noFill/>
        </p:spPr>
        <p:txBody>
          <a:bodyPr wrap="none" rtlCol="0">
            <a:spAutoFit/>
          </a:bodyPr>
          <a:lstStyle/>
          <a:p>
            <a:pPr algn="ctr"/>
            <a:r>
              <a:rPr lang="zh-CN" altLang="en-US" sz="4095" b="1" dirty="0" smtClean="0">
                <a:solidFill>
                  <a:srgbClr val="163A5A"/>
                </a:solidFill>
                <a:latin typeface="方正大黑简体" panose="02010601030101010101" pitchFamily="2" charset="-122"/>
                <a:ea typeface="方正大黑简体" panose="02010601030101010101" pitchFamily="2" charset="-122"/>
              </a:rPr>
              <a:t>图书馆自习室</a:t>
            </a:r>
            <a:endParaRPr lang="en-US" altLang="zh-CN" sz="4095" b="1" dirty="0" smtClean="0">
              <a:solidFill>
                <a:srgbClr val="163A5A"/>
              </a:solidFill>
              <a:latin typeface="方正大黑简体" panose="02010601030101010101" pitchFamily="2" charset="-122"/>
              <a:ea typeface="方正大黑简体" panose="02010601030101010101" pitchFamily="2" charset="-122"/>
            </a:endParaRPr>
          </a:p>
          <a:p>
            <a:pPr algn="ctr"/>
            <a:r>
              <a:rPr lang="zh-CN" altLang="en-US" sz="4095" b="1" dirty="0" smtClean="0">
                <a:solidFill>
                  <a:srgbClr val="163A5A"/>
                </a:solidFill>
                <a:latin typeface="方正大黑简体" panose="02010601030101010101" pitchFamily="2" charset="-122"/>
                <a:ea typeface="方正大黑简体" panose="02010601030101010101" pitchFamily="2" charset="-122"/>
              </a:rPr>
              <a:t>预约系统</a:t>
            </a:r>
            <a:endParaRPr lang="zh-CN" altLang="en-US" sz="4095" b="1" dirty="0">
              <a:solidFill>
                <a:srgbClr val="163A5A"/>
              </a:solidFill>
              <a:latin typeface="方正大黑简体" panose="02010601030101010101" pitchFamily="2" charset="-122"/>
              <a:ea typeface="方正大黑简体" panose="02010601030101010101" pitchFamily="2" charset="-122"/>
            </a:endParaRPr>
          </a:p>
        </p:txBody>
      </p:sp>
      <p:sp>
        <p:nvSpPr>
          <p:cNvPr id="50" name="椭圆 49"/>
          <p:cNvSpPr/>
          <p:nvPr/>
        </p:nvSpPr>
        <p:spPr>
          <a:xfrm>
            <a:off x="5829673" y="5308506"/>
            <a:ext cx="585707" cy="585707"/>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1" name="椭圆 50"/>
          <p:cNvSpPr/>
          <p:nvPr/>
        </p:nvSpPr>
        <p:spPr>
          <a:xfrm>
            <a:off x="6897849" y="591042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2" name="椭圆 51"/>
          <p:cNvSpPr/>
          <p:nvPr/>
        </p:nvSpPr>
        <p:spPr>
          <a:xfrm>
            <a:off x="3303799" y="5936614"/>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3" name="椭圆 52"/>
          <p:cNvSpPr/>
          <p:nvPr/>
        </p:nvSpPr>
        <p:spPr>
          <a:xfrm>
            <a:off x="2521356" y="6187401"/>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4" name="椭圆 53"/>
          <p:cNvSpPr/>
          <p:nvPr/>
        </p:nvSpPr>
        <p:spPr>
          <a:xfrm>
            <a:off x="8319649" y="560430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5" name="椭圆 54"/>
          <p:cNvSpPr/>
          <p:nvPr/>
        </p:nvSpPr>
        <p:spPr>
          <a:xfrm>
            <a:off x="3870230" y="5770904"/>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6" name="椭圆 55"/>
          <p:cNvSpPr/>
          <p:nvPr/>
        </p:nvSpPr>
        <p:spPr>
          <a:xfrm>
            <a:off x="7982151" y="6086940"/>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7" name="椭圆 56"/>
          <p:cNvSpPr/>
          <p:nvPr/>
        </p:nvSpPr>
        <p:spPr>
          <a:xfrm>
            <a:off x="4675194" y="5601359"/>
            <a:ext cx="292854" cy="292854"/>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8" name="椭圆 57"/>
          <p:cNvSpPr/>
          <p:nvPr/>
        </p:nvSpPr>
        <p:spPr>
          <a:xfrm>
            <a:off x="8319650" y="6125852"/>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9" name="椭圆 58"/>
          <p:cNvSpPr/>
          <p:nvPr/>
        </p:nvSpPr>
        <p:spPr>
          <a:xfrm>
            <a:off x="5173838" y="6265408"/>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0" name="椭圆 59"/>
          <p:cNvSpPr/>
          <p:nvPr/>
        </p:nvSpPr>
        <p:spPr>
          <a:xfrm>
            <a:off x="8925142" y="6001568"/>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1" name="椭圆 60"/>
          <p:cNvSpPr/>
          <p:nvPr/>
        </p:nvSpPr>
        <p:spPr>
          <a:xfrm>
            <a:off x="7313964" y="5894212"/>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2" name="椭圆 61"/>
          <p:cNvSpPr/>
          <p:nvPr/>
        </p:nvSpPr>
        <p:spPr>
          <a:xfrm>
            <a:off x="1705243" y="6357062"/>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3" name="椭圆 62"/>
          <p:cNvSpPr/>
          <p:nvPr/>
        </p:nvSpPr>
        <p:spPr>
          <a:xfrm>
            <a:off x="5448547" y="5813889"/>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4" name="椭圆 63"/>
          <p:cNvSpPr/>
          <p:nvPr/>
        </p:nvSpPr>
        <p:spPr>
          <a:xfrm>
            <a:off x="4139039" y="6047290"/>
            <a:ext cx="376688" cy="376688"/>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5" name="椭圆 64"/>
          <p:cNvSpPr/>
          <p:nvPr/>
        </p:nvSpPr>
        <p:spPr>
          <a:xfrm>
            <a:off x="6332511" y="6116092"/>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6" name="椭圆 65"/>
          <p:cNvSpPr/>
          <p:nvPr/>
        </p:nvSpPr>
        <p:spPr>
          <a:xfrm>
            <a:off x="1959348" y="561532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7" name="椭圆 66"/>
          <p:cNvSpPr/>
          <p:nvPr/>
        </p:nvSpPr>
        <p:spPr>
          <a:xfrm>
            <a:off x="2682003" y="5533436"/>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8" name="椭圆 67"/>
          <p:cNvSpPr/>
          <p:nvPr/>
        </p:nvSpPr>
        <p:spPr>
          <a:xfrm>
            <a:off x="3453308" y="5254307"/>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9" name="椭圆 68"/>
          <p:cNvSpPr/>
          <p:nvPr/>
        </p:nvSpPr>
        <p:spPr>
          <a:xfrm>
            <a:off x="1136083" y="6101905"/>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0" name="椭圆 69"/>
          <p:cNvSpPr/>
          <p:nvPr/>
        </p:nvSpPr>
        <p:spPr>
          <a:xfrm>
            <a:off x="7720203" y="5575601"/>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1" name="椭圆 70"/>
          <p:cNvSpPr/>
          <p:nvPr/>
        </p:nvSpPr>
        <p:spPr>
          <a:xfrm>
            <a:off x="9233545" y="569058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 presetClass="entr" presetSubtype="9" fill="hold" grpId="0" nodeType="afterEffect">
                                  <p:stCondLst>
                                    <p:cond delay="0"/>
                                  </p:stCondLst>
                                  <p:iterate type="lt">
                                    <p:tmPct val="15000"/>
                                  </p:iterate>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0-#ppt_w/2"/>
                                          </p:val>
                                        </p:tav>
                                        <p:tav tm="100000">
                                          <p:val>
                                            <p:strVal val="#ppt_x"/>
                                          </p:val>
                                        </p:tav>
                                      </p:tavLst>
                                    </p:anim>
                                    <p:anim calcmode="lin" valueType="num">
                                      <p:cBhvr additive="base">
                                        <p:cTn id="14" dur="500" fill="hold"/>
                                        <p:tgtEl>
                                          <p:spTgt spid="46"/>
                                        </p:tgtEl>
                                        <p:attrNameLst>
                                          <p:attrName>ppt_y</p:attrName>
                                        </p:attrNameLst>
                                      </p:cBhvr>
                                      <p:tavLst>
                                        <p:tav tm="0">
                                          <p:val>
                                            <p:strVal val="0-#ppt_h/2"/>
                                          </p:val>
                                        </p:tav>
                                        <p:tav tm="100000">
                                          <p:val>
                                            <p:strVal val="#ppt_y"/>
                                          </p:val>
                                        </p:tav>
                                      </p:tavLst>
                                    </p:anim>
                                  </p:childTnLst>
                                </p:cTn>
                              </p:par>
                            </p:childTnLst>
                          </p:cTn>
                        </p:par>
                        <p:par>
                          <p:cTn id="15" fill="hold">
                            <p:stCondLst>
                              <p:cond delay="1225"/>
                            </p:stCondLst>
                            <p:childTnLst>
                              <p:par>
                                <p:cTn id="16" presetID="53" presetClass="entr" presetSubtype="16"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fltVal val="0"/>
                                          </p:val>
                                        </p:tav>
                                        <p:tav tm="100000">
                                          <p:val>
                                            <p:strVal val="#ppt_w"/>
                                          </p:val>
                                        </p:tav>
                                      </p:tavLst>
                                    </p:anim>
                                    <p:anim calcmode="lin" valueType="num">
                                      <p:cBhvr>
                                        <p:cTn id="19" dur="500" fill="hold"/>
                                        <p:tgtEl>
                                          <p:spTgt spid="50"/>
                                        </p:tgtEl>
                                        <p:attrNameLst>
                                          <p:attrName>ppt_h</p:attrName>
                                        </p:attrNameLst>
                                      </p:cBhvr>
                                      <p:tavLst>
                                        <p:tav tm="0">
                                          <p:val>
                                            <p:fltVal val="0"/>
                                          </p:val>
                                        </p:tav>
                                        <p:tav tm="100000">
                                          <p:val>
                                            <p:strVal val="#ppt_h"/>
                                          </p:val>
                                        </p:tav>
                                      </p:tavLst>
                                    </p:anim>
                                    <p:animEffect transition="in" filter="fade">
                                      <p:cBhvr>
                                        <p:cTn id="20" dur="500"/>
                                        <p:tgtEl>
                                          <p:spTgt spid="50"/>
                                        </p:tgtEl>
                                      </p:cBhvr>
                                    </p:animEffect>
                                  </p:childTnLst>
                                </p:cTn>
                              </p:par>
                              <p:par>
                                <p:cTn id="21" presetID="53" presetClass="entr" presetSubtype="16" fill="hold" grpId="0" nodeType="withEffect">
                                  <p:stCondLst>
                                    <p:cond delay="400"/>
                                  </p:stCondLst>
                                  <p:childTnLst>
                                    <p:set>
                                      <p:cBhvr>
                                        <p:cTn id="22" dur="1" fill="hold">
                                          <p:stCondLst>
                                            <p:cond delay="0"/>
                                          </p:stCondLst>
                                        </p:cTn>
                                        <p:tgtEl>
                                          <p:spTgt spid="51"/>
                                        </p:tgtEl>
                                        <p:attrNameLst>
                                          <p:attrName>style.visibility</p:attrName>
                                        </p:attrNameLst>
                                      </p:cBhvr>
                                      <p:to>
                                        <p:strVal val="visible"/>
                                      </p:to>
                                    </p:set>
                                    <p:anim calcmode="lin" valueType="num">
                                      <p:cBhvr>
                                        <p:cTn id="23" dur="500" fill="hold"/>
                                        <p:tgtEl>
                                          <p:spTgt spid="51"/>
                                        </p:tgtEl>
                                        <p:attrNameLst>
                                          <p:attrName>ppt_w</p:attrName>
                                        </p:attrNameLst>
                                      </p:cBhvr>
                                      <p:tavLst>
                                        <p:tav tm="0">
                                          <p:val>
                                            <p:fltVal val="0"/>
                                          </p:val>
                                        </p:tav>
                                        <p:tav tm="100000">
                                          <p:val>
                                            <p:strVal val="#ppt_w"/>
                                          </p:val>
                                        </p:tav>
                                      </p:tavLst>
                                    </p:anim>
                                    <p:anim calcmode="lin" valueType="num">
                                      <p:cBhvr>
                                        <p:cTn id="24" dur="500" fill="hold"/>
                                        <p:tgtEl>
                                          <p:spTgt spid="51"/>
                                        </p:tgtEl>
                                        <p:attrNameLst>
                                          <p:attrName>ppt_h</p:attrName>
                                        </p:attrNameLst>
                                      </p:cBhvr>
                                      <p:tavLst>
                                        <p:tav tm="0">
                                          <p:val>
                                            <p:fltVal val="0"/>
                                          </p:val>
                                        </p:tav>
                                        <p:tav tm="100000">
                                          <p:val>
                                            <p:strVal val="#ppt_h"/>
                                          </p:val>
                                        </p:tav>
                                      </p:tavLst>
                                    </p:anim>
                                    <p:animEffect transition="in" filter="fade">
                                      <p:cBhvr>
                                        <p:cTn id="25" dur="500"/>
                                        <p:tgtEl>
                                          <p:spTgt spid="51"/>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52"/>
                                        </p:tgtEl>
                                        <p:attrNameLst>
                                          <p:attrName>style.visibility</p:attrName>
                                        </p:attrNameLst>
                                      </p:cBhvr>
                                      <p:to>
                                        <p:strVal val="visible"/>
                                      </p:to>
                                    </p:set>
                                    <p:anim calcmode="lin" valueType="num">
                                      <p:cBhvr>
                                        <p:cTn id="28" dur="500" fill="hold"/>
                                        <p:tgtEl>
                                          <p:spTgt spid="52"/>
                                        </p:tgtEl>
                                        <p:attrNameLst>
                                          <p:attrName>ppt_w</p:attrName>
                                        </p:attrNameLst>
                                      </p:cBhvr>
                                      <p:tavLst>
                                        <p:tav tm="0">
                                          <p:val>
                                            <p:fltVal val="0"/>
                                          </p:val>
                                        </p:tav>
                                        <p:tav tm="100000">
                                          <p:val>
                                            <p:strVal val="#ppt_w"/>
                                          </p:val>
                                        </p:tav>
                                      </p:tavLst>
                                    </p:anim>
                                    <p:anim calcmode="lin" valueType="num">
                                      <p:cBhvr>
                                        <p:cTn id="29" dur="500" fill="hold"/>
                                        <p:tgtEl>
                                          <p:spTgt spid="52"/>
                                        </p:tgtEl>
                                        <p:attrNameLst>
                                          <p:attrName>ppt_h</p:attrName>
                                        </p:attrNameLst>
                                      </p:cBhvr>
                                      <p:tavLst>
                                        <p:tav tm="0">
                                          <p:val>
                                            <p:fltVal val="0"/>
                                          </p:val>
                                        </p:tav>
                                        <p:tav tm="100000">
                                          <p:val>
                                            <p:strVal val="#ppt_h"/>
                                          </p:val>
                                        </p:tav>
                                      </p:tavLst>
                                    </p:anim>
                                    <p:animEffect transition="in" filter="fade">
                                      <p:cBhvr>
                                        <p:cTn id="30" dur="500"/>
                                        <p:tgtEl>
                                          <p:spTgt spid="52"/>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p:cTn id="33" dur="500" fill="hold"/>
                                        <p:tgtEl>
                                          <p:spTgt spid="53"/>
                                        </p:tgtEl>
                                        <p:attrNameLst>
                                          <p:attrName>ppt_w</p:attrName>
                                        </p:attrNameLst>
                                      </p:cBhvr>
                                      <p:tavLst>
                                        <p:tav tm="0">
                                          <p:val>
                                            <p:fltVal val="0"/>
                                          </p:val>
                                        </p:tav>
                                        <p:tav tm="100000">
                                          <p:val>
                                            <p:strVal val="#ppt_w"/>
                                          </p:val>
                                        </p:tav>
                                      </p:tavLst>
                                    </p:anim>
                                    <p:anim calcmode="lin" valueType="num">
                                      <p:cBhvr>
                                        <p:cTn id="34" dur="500" fill="hold"/>
                                        <p:tgtEl>
                                          <p:spTgt spid="53"/>
                                        </p:tgtEl>
                                        <p:attrNameLst>
                                          <p:attrName>ppt_h</p:attrName>
                                        </p:attrNameLst>
                                      </p:cBhvr>
                                      <p:tavLst>
                                        <p:tav tm="0">
                                          <p:val>
                                            <p:fltVal val="0"/>
                                          </p:val>
                                        </p:tav>
                                        <p:tav tm="100000">
                                          <p:val>
                                            <p:strVal val="#ppt_h"/>
                                          </p:val>
                                        </p:tav>
                                      </p:tavLst>
                                    </p:anim>
                                    <p:animEffect transition="in" filter="fade">
                                      <p:cBhvr>
                                        <p:cTn id="35" dur="500"/>
                                        <p:tgtEl>
                                          <p:spTgt spid="53"/>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54"/>
                                        </p:tgtEl>
                                        <p:attrNameLst>
                                          <p:attrName>style.visibility</p:attrName>
                                        </p:attrNameLst>
                                      </p:cBhvr>
                                      <p:to>
                                        <p:strVal val="visible"/>
                                      </p:to>
                                    </p:set>
                                    <p:anim calcmode="lin" valueType="num">
                                      <p:cBhvr>
                                        <p:cTn id="38" dur="500" fill="hold"/>
                                        <p:tgtEl>
                                          <p:spTgt spid="54"/>
                                        </p:tgtEl>
                                        <p:attrNameLst>
                                          <p:attrName>ppt_w</p:attrName>
                                        </p:attrNameLst>
                                      </p:cBhvr>
                                      <p:tavLst>
                                        <p:tav tm="0">
                                          <p:val>
                                            <p:fltVal val="0"/>
                                          </p:val>
                                        </p:tav>
                                        <p:tav tm="100000">
                                          <p:val>
                                            <p:strVal val="#ppt_w"/>
                                          </p:val>
                                        </p:tav>
                                      </p:tavLst>
                                    </p:anim>
                                    <p:anim calcmode="lin" valueType="num">
                                      <p:cBhvr>
                                        <p:cTn id="39" dur="500" fill="hold"/>
                                        <p:tgtEl>
                                          <p:spTgt spid="54"/>
                                        </p:tgtEl>
                                        <p:attrNameLst>
                                          <p:attrName>ppt_h</p:attrName>
                                        </p:attrNameLst>
                                      </p:cBhvr>
                                      <p:tavLst>
                                        <p:tav tm="0">
                                          <p:val>
                                            <p:fltVal val="0"/>
                                          </p:val>
                                        </p:tav>
                                        <p:tav tm="100000">
                                          <p:val>
                                            <p:strVal val="#ppt_h"/>
                                          </p:val>
                                        </p:tav>
                                      </p:tavLst>
                                    </p:anim>
                                    <p:animEffect transition="in" filter="fade">
                                      <p:cBhvr>
                                        <p:cTn id="40" dur="500"/>
                                        <p:tgtEl>
                                          <p:spTgt spid="54"/>
                                        </p:tgtEl>
                                      </p:cBhvr>
                                    </p:animEffect>
                                  </p:childTnLst>
                                </p:cTn>
                              </p:par>
                              <p:par>
                                <p:cTn id="41" presetID="53" presetClass="entr" presetSubtype="16" fill="hold" grpId="0" nodeType="withEffect">
                                  <p:stCondLst>
                                    <p:cond delay="200"/>
                                  </p:stCondLst>
                                  <p:childTnLst>
                                    <p:set>
                                      <p:cBhvr>
                                        <p:cTn id="42" dur="1" fill="hold">
                                          <p:stCondLst>
                                            <p:cond delay="0"/>
                                          </p:stCondLst>
                                        </p:cTn>
                                        <p:tgtEl>
                                          <p:spTgt spid="55"/>
                                        </p:tgtEl>
                                        <p:attrNameLst>
                                          <p:attrName>style.visibility</p:attrName>
                                        </p:attrNameLst>
                                      </p:cBhvr>
                                      <p:to>
                                        <p:strVal val="visible"/>
                                      </p:to>
                                    </p:set>
                                    <p:anim calcmode="lin" valueType="num">
                                      <p:cBhvr>
                                        <p:cTn id="43" dur="500" fill="hold"/>
                                        <p:tgtEl>
                                          <p:spTgt spid="55"/>
                                        </p:tgtEl>
                                        <p:attrNameLst>
                                          <p:attrName>ppt_w</p:attrName>
                                        </p:attrNameLst>
                                      </p:cBhvr>
                                      <p:tavLst>
                                        <p:tav tm="0">
                                          <p:val>
                                            <p:fltVal val="0"/>
                                          </p:val>
                                        </p:tav>
                                        <p:tav tm="100000">
                                          <p:val>
                                            <p:strVal val="#ppt_w"/>
                                          </p:val>
                                        </p:tav>
                                      </p:tavLst>
                                    </p:anim>
                                    <p:anim calcmode="lin" valueType="num">
                                      <p:cBhvr>
                                        <p:cTn id="44" dur="500" fill="hold"/>
                                        <p:tgtEl>
                                          <p:spTgt spid="55"/>
                                        </p:tgtEl>
                                        <p:attrNameLst>
                                          <p:attrName>ppt_h</p:attrName>
                                        </p:attrNameLst>
                                      </p:cBhvr>
                                      <p:tavLst>
                                        <p:tav tm="0">
                                          <p:val>
                                            <p:fltVal val="0"/>
                                          </p:val>
                                        </p:tav>
                                        <p:tav tm="100000">
                                          <p:val>
                                            <p:strVal val="#ppt_h"/>
                                          </p:val>
                                        </p:tav>
                                      </p:tavLst>
                                    </p:anim>
                                    <p:animEffect transition="in" filter="fade">
                                      <p:cBhvr>
                                        <p:cTn id="45" dur="500"/>
                                        <p:tgtEl>
                                          <p:spTgt spid="55"/>
                                        </p:tgtEl>
                                      </p:cBhvr>
                                    </p:animEffect>
                                  </p:childTnLst>
                                </p:cTn>
                              </p:par>
                              <p:par>
                                <p:cTn id="46" presetID="53" presetClass="entr" presetSubtype="16" fill="hold" grpId="0" nodeType="withEffect">
                                  <p:stCondLst>
                                    <p:cond delay="200"/>
                                  </p:stCondLst>
                                  <p:childTnLst>
                                    <p:set>
                                      <p:cBhvr>
                                        <p:cTn id="47" dur="1" fill="hold">
                                          <p:stCondLst>
                                            <p:cond delay="0"/>
                                          </p:stCondLst>
                                        </p:cTn>
                                        <p:tgtEl>
                                          <p:spTgt spid="56"/>
                                        </p:tgtEl>
                                        <p:attrNameLst>
                                          <p:attrName>style.visibility</p:attrName>
                                        </p:attrNameLst>
                                      </p:cBhvr>
                                      <p:to>
                                        <p:strVal val="visible"/>
                                      </p:to>
                                    </p:set>
                                    <p:anim calcmode="lin" valueType="num">
                                      <p:cBhvr>
                                        <p:cTn id="48" dur="500" fill="hold"/>
                                        <p:tgtEl>
                                          <p:spTgt spid="56"/>
                                        </p:tgtEl>
                                        <p:attrNameLst>
                                          <p:attrName>ppt_w</p:attrName>
                                        </p:attrNameLst>
                                      </p:cBhvr>
                                      <p:tavLst>
                                        <p:tav tm="0">
                                          <p:val>
                                            <p:fltVal val="0"/>
                                          </p:val>
                                        </p:tav>
                                        <p:tav tm="100000">
                                          <p:val>
                                            <p:strVal val="#ppt_w"/>
                                          </p:val>
                                        </p:tav>
                                      </p:tavLst>
                                    </p:anim>
                                    <p:anim calcmode="lin" valueType="num">
                                      <p:cBhvr>
                                        <p:cTn id="49" dur="500" fill="hold"/>
                                        <p:tgtEl>
                                          <p:spTgt spid="56"/>
                                        </p:tgtEl>
                                        <p:attrNameLst>
                                          <p:attrName>ppt_h</p:attrName>
                                        </p:attrNameLst>
                                      </p:cBhvr>
                                      <p:tavLst>
                                        <p:tav tm="0">
                                          <p:val>
                                            <p:fltVal val="0"/>
                                          </p:val>
                                        </p:tav>
                                        <p:tav tm="100000">
                                          <p:val>
                                            <p:strVal val="#ppt_h"/>
                                          </p:val>
                                        </p:tav>
                                      </p:tavLst>
                                    </p:anim>
                                    <p:animEffect transition="in" filter="fade">
                                      <p:cBhvr>
                                        <p:cTn id="50" dur="500"/>
                                        <p:tgtEl>
                                          <p:spTgt spid="56"/>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anim calcmode="lin" valueType="num">
                                      <p:cBhvr>
                                        <p:cTn id="53" dur="500" fill="hold"/>
                                        <p:tgtEl>
                                          <p:spTgt spid="57"/>
                                        </p:tgtEl>
                                        <p:attrNameLst>
                                          <p:attrName>ppt_w</p:attrName>
                                        </p:attrNameLst>
                                      </p:cBhvr>
                                      <p:tavLst>
                                        <p:tav tm="0">
                                          <p:val>
                                            <p:fltVal val="0"/>
                                          </p:val>
                                        </p:tav>
                                        <p:tav tm="100000">
                                          <p:val>
                                            <p:strVal val="#ppt_w"/>
                                          </p:val>
                                        </p:tav>
                                      </p:tavLst>
                                    </p:anim>
                                    <p:anim calcmode="lin" valueType="num">
                                      <p:cBhvr>
                                        <p:cTn id="54" dur="500" fill="hold"/>
                                        <p:tgtEl>
                                          <p:spTgt spid="57"/>
                                        </p:tgtEl>
                                        <p:attrNameLst>
                                          <p:attrName>ppt_h</p:attrName>
                                        </p:attrNameLst>
                                      </p:cBhvr>
                                      <p:tavLst>
                                        <p:tav tm="0">
                                          <p:val>
                                            <p:fltVal val="0"/>
                                          </p:val>
                                        </p:tav>
                                        <p:tav tm="100000">
                                          <p:val>
                                            <p:strVal val="#ppt_h"/>
                                          </p:val>
                                        </p:tav>
                                      </p:tavLst>
                                    </p:anim>
                                    <p:animEffect transition="in" filter="fade">
                                      <p:cBhvr>
                                        <p:cTn id="55" dur="500"/>
                                        <p:tgtEl>
                                          <p:spTgt spid="57"/>
                                        </p:tgtEl>
                                      </p:cBhvr>
                                    </p:animEffect>
                                  </p:childTnLst>
                                </p:cTn>
                              </p:par>
                              <p:par>
                                <p:cTn id="56" presetID="53" presetClass="entr" presetSubtype="16" fill="hold" grpId="0" nodeType="withEffect">
                                  <p:stCondLst>
                                    <p:cond delay="400"/>
                                  </p:stCondLst>
                                  <p:childTnLst>
                                    <p:set>
                                      <p:cBhvr>
                                        <p:cTn id="57" dur="1" fill="hold">
                                          <p:stCondLst>
                                            <p:cond delay="0"/>
                                          </p:stCondLst>
                                        </p:cTn>
                                        <p:tgtEl>
                                          <p:spTgt spid="58"/>
                                        </p:tgtEl>
                                        <p:attrNameLst>
                                          <p:attrName>style.visibility</p:attrName>
                                        </p:attrNameLst>
                                      </p:cBhvr>
                                      <p:to>
                                        <p:strVal val="visible"/>
                                      </p:to>
                                    </p:set>
                                    <p:anim calcmode="lin" valueType="num">
                                      <p:cBhvr>
                                        <p:cTn id="58" dur="500" fill="hold"/>
                                        <p:tgtEl>
                                          <p:spTgt spid="58"/>
                                        </p:tgtEl>
                                        <p:attrNameLst>
                                          <p:attrName>ppt_w</p:attrName>
                                        </p:attrNameLst>
                                      </p:cBhvr>
                                      <p:tavLst>
                                        <p:tav tm="0">
                                          <p:val>
                                            <p:fltVal val="0"/>
                                          </p:val>
                                        </p:tav>
                                        <p:tav tm="100000">
                                          <p:val>
                                            <p:strVal val="#ppt_w"/>
                                          </p:val>
                                        </p:tav>
                                      </p:tavLst>
                                    </p:anim>
                                    <p:anim calcmode="lin" valueType="num">
                                      <p:cBhvr>
                                        <p:cTn id="59" dur="500" fill="hold"/>
                                        <p:tgtEl>
                                          <p:spTgt spid="58"/>
                                        </p:tgtEl>
                                        <p:attrNameLst>
                                          <p:attrName>ppt_h</p:attrName>
                                        </p:attrNameLst>
                                      </p:cBhvr>
                                      <p:tavLst>
                                        <p:tav tm="0">
                                          <p:val>
                                            <p:fltVal val="0"/>
                                          </p:val>
                                        </p:tav>
                                        <p:tav tm="100000">
                                          <p:val>
                                            <p:strVal val="#ppt_h"/>
                                          </p:val>
                                        </p:tav>
                                      </p:tavLst>
                                    </p:anim>
                                    <p:animEffect transition="in" filter="fade">
                                      <p:cBhvr>
                                        <p:cTn id="60" dur="500"/>
                                        <p:tgtEl>
                                          <p:spTgt spid="58"/>
                                        </p:tgtEl>
                                      </p:cBhvr>
                                    </p:animEffect>
                                  </p:childTnLst>
                                </p:cTn>
                              </p:par>
                              <p:par>
                                <p:cTn id="61" presetID="53" presetClass="entr" presetSubtype="16" fill="hold" grpId="0" nodeType="withEffect">
                                  <p:stCondLst>
                                    <p:cond delay="20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53" presetClass="entr" presetSubtype="16" fill="hold" grpId="0" nodeType="withEffect">
                                  <p:stCondLst>
                                    <p:cond delay="400"/>
                                  </p:stCondLst>
                                  <p:childTnLst>
                                    <p:set>
                                      <p:cBhvr>
                                        <p:cTn id="72" dur="1" fill="hold">
                                          <p:stCondLst>
                                            <p:cond delay="0"/>
                                          </p:stCondLst>
                                        </p:cTn>
                                        <p:tgtEl>
                                          <p:spTgt spid="61"/>
                                        </p:tgtEl>
                                        <p:attrNameLst>
                                          <p:attrName>style.visibility</p:attrName>
                                        </p:attrNameLst>
                                      </p:cBhvr>
                                      <p:to>
                                        <p:strVal val="visible"/>
                                      </p:to>
                                    </p:set>
                                    <p:anim calcmode="lin" valueType="num">
                                      <p:cBhvr>
                                        <p:cTn id="73" dur="500" fill="hold"/>
                                        <p:tgtEl>
                                          <p:spTgt spid="61"/>
                                        </p:tgtEl>
                                        <p:attrNameLst>
                                          <p:attrName>ppt_w</p:attrName>
                                        </p:attrNameLst>
                                      </p:cBhvr>
                                      <p:tavLst>
                                        <p:tav tm="0">
                                          <p:val>
                                            <p:fltVal val="0"/>
                                          </p:val>
                                        </p:tav>
                                        <p:tav tm="100000">
                                          <p:val>
                                            <p:strVal val="#ppt_w"/>
                                          </p:val>
                                        </p:tav>
                                      </p:tavLst>
                                    </p:anim>
                                    <p:anim calcmode="lin" valueType="num">
                                      <p:cBhvr>
                                        <p:cTn id="74" dur="500" fill="hold"/>
                                        <p:tgtEl>
                                          <p:spTgt spid="61"/>
                                        </p:tgtEl>
                                        <p:attrNameLst>
                                          <p:attrName>ppt_h</p:attrName>
                                        </p:attrNameLst>
                                      </p:cBhvr>
                                      <p:tavLst>
                                        <p:tav tm="0">
                                          <p:val>
                                            <p:fltVal val="0"/>
                                          </p:val>
                                        </p:tav>
                                        <p:tav tm="100000">
                                          <p:val>
                                            <p:strVal val="#ppt_h"/>
                                          </p:val>
                                        </p:tav>
                                      </p:tavLst>
                                    </p:anim>
                                    <p:animEffect transition="in" filter="fade">
                                      <p:cBhvr>
                                        <p:cTn id="75" dur="500"/>
                                        <p:tgtEl>
                                          <p:spTgt spid="61"/>
                                        </p:tgtEl>
                                      </p:cBhvr>
                                    </p:animEffect>
                                  </p:childTnLst>
                                </p:cTn>
                              </p:par>
                              <p:par>
                                <p:cTn id="76" presetID="53" presetClass="entr" presetSubtype="16" fill="hold" grpId="0" nodeType="withEffect">
                                  <p:stCondLst>
                                    <p:cond delay="200"/>
                                  </p:stCondLst>
                                  <p:childTnLst>
                                    <p:set>
                                      <p:cBhvr>
                                        <p:cTn id="77" dur="1" fill="hold">
                                          <p:stCondLst>
                                            <p:cond delay="0"/>
                                          </p:stCondLst>
                                        </p:cTn>
                                        <p:tgtEl>
                                          <p:spTgt spid="62"/>
                                        </p:tgtEl>
                                        <p:attrNameLst>
                                          <p:attrName>style.visibility</p:attrName>
                                        </p:attrNameLst>
                                      </p:cBhvr>
                                      <p:to>
                                        <p:strVal val="visible"/>
                                      </p:to>
                                    </p:set>
                                    <p:anim calcmode="lin" valueType="num">
                                      <p:cBhvr>
                                        <p:cTn id="78" dur="500" fill="hold"/>
                                        <p:tgtEl>
                                          <p:spTgt spid="62"/>
                                        </p:tgtEl>
                                        <p:attrNameLst>
                                          <p:attrName>ppt_w</p:attrName>
                                        </p:attrNameLst>
                                      </p:cBhvr>
                                      <p:tavLst>
                                        <p:tav tm="0">
                                          <p:val>
                                            <p:fltVal val="0"/>
                                          </p:val>
                                        </p:tav>
                                        <p:tav tm="100000">
                                          <p:val>
                                            <p:strVal val="#ppt_w"/>
                                          </p:val>
                                        </p:tav>
                                      </p:tavLst>
                                    </p:anim>
                                    <p:anim calcmode="lin" valueType="num">
                                      <p:cBhvr>
                                        <p:cTn id="79" dur="500" fill="hold"/>
                                        <p:tgtEl>
                                          <p:spTgt spid="62"/>
                                        </p:tgtEl>
                                        <p:attrNameLst>
                                          <p:attrName>ppt_h</p:attrName>
                                        </p:attrNameLst>
                                      </p:cBhvr>
                                      <p:tavLst>
                                        <p:tav tm="0">
                                          <p:val>
                                            <p:fltVal val="0"/>
                                          </p:val>
                                        </p:tav>
                                        <p:tav tm="100000">
                                          <p:val>
                                            <p:strVal val="#ppt_h"/>
                                          </p:val>
                                        </p:tav>
                                      </p:tavLst>
                                    </p:anim>
                                    <p:animEffect transition="in" filter="fade">
                                      <p:cBhvr>
                                        <p:cTn id="80" dur="500"/>
                                        <p:tgtEl>
                                          <p:spTgt spid="62"/>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63"/>
                                        </p:tgtEl>
                                        <p:attrNameLst>
                                          <p:attrName>style.visibility</p:attrName>
                                        </p:attrNameLst>
                                      </p:cBhvr>
                                      <p:to>
                                        <p:strVal val="visible"/>
                                      </p:to>
                                    </p:set>
                                    <p:anim calcmode="lin" valueType="num">
                                      <p:cBhvr>
                                        <p:cTn id="83" dur="500" fill="hold"/>
                                        <p:tgtEl>
                                          <p:spTgt spid="63"/>
                                        </p:tgtEl>
                                        <p:attrNameLst>
                                          <p:attrName>ppt_w</p:attrName>
                                        </p:attrNameLst>
                                      </p:cBhvr>
                                      <p:tavLst>
                                        <p:tav tm="0">
                                          <p:val>
                                            <p:fltVal val="0"/>
                                          </p:val>
                                        </p:tav>
                                        <p:tav tm="100000">
                                          <p:val>
                                            <p:strVal val="#ppt_w"/>
                                          </p:val>
                                        </p:tav>
                                      </p:tavLst>
                                    </p:anim>
                                    <p:anim calcmode="lin" valueType="num">
                                      <p:cBhvr>
                                        <p:cTn id="84" dur="500" fill="hold"/>
                                        <p:tgtEl>
                                          <p:spTgt spid="63"/>
                                        </p:tgtEl>
                                        <p:attrNameLst>
                                          <p:attrName>ppt_h</p:attrName>
                                        </p:attrNameLst>
                                      </p:cBhvr>
                                      <p:tavLst>
                                        <p:tav tm="0">
                                          <p:val>
                                            <p:fltVal val="0"/>
                                          </p:val>
                                        </p:tav>
                                        <p:tav tm="100000">
                                          <p:val>
                                            <p:strVal val="#ppt_h"/>
                                          </p:val>
                                        </p:tav>
                                      </p:tavLst>
                                    </p:anim>
                                    <p:animEffect transition="in" filter="fade">
                                      <p:cBhvr>
                                        <p:cTn id="85" dur="500"/>
                                        <p:tgtEl>
                                          <p:spTgt spid="63"/>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64"/>
                                        </p:tgtEl>
                                        <p:attrNameLst>
                                          <p:attrName>style.visibility</p:attrName>
                                        </p:attrNameLst>
                                      </p:cBhvr>
                                      <p:to>
                                        <p:strVal val="visible"/>
                                      </p:to>
                                    </p:set>
                                    <p:anim calcmode="lin" valueType="num">
                                      <p:cBhvr>
                                        <p:cTn id="88" dur="500" fill="hold"/>
                                        <p:tgtEl>
                                          <p:spTgt spid="64"/>
                                        </p:tgtEl>
                                        <p:attrNameLst>
                                          <p:attrName>ppt_w</p:attrName>
                                        </p:attrNameLst>
                                      </p:cBhvr>
                                      <p:tavLst>
                                        <p:tav tm="0">
                                          <p:val>
                                            <p:fltVal val="0"/>
                                          </p:val>
                                        </p:tav>
                                        <p:tav tm="100000">
                                          <p:val>
                                            <p:strVal val="#ppt_w"/>
                                          </p:val>
                                        </p:tav>
                                      </p:tavLst>
                                    </p:anim>
                                    <p:anim calcmode="lin" valueType="num">
                                      <p:cBhvr>
                                        <p:cTn id="89" dur="500" fill="hold"/>
                                        <p:tgtEl>
                                          <p:spTgt spid="64"/>
                                        </p:tgtEl>
                                        <p:attrNameLst>
                                          <p:attrName>ppt_h</p:attrName>
                                        </p:attrNameLst>
                                      </p:cBhvr>
                                      <p:tavLst>
                                        <p:tav tm="0">
                                          <p:val>
                                            <p:fltVal val="0"/>
                                          </p:val>
                                        </p:tav>
                                        <p:tav tm="100000">
                                          <p:val>
                                            <p:strVal val="#ppt_h"/>
                                          </p:val>
                                        </p:tav>
                                      </p:tavLst>
                                    </p:anim>
                                    <p:animEffect transition="in" filter="fade">
                                      <p:cBhvr>
                                        <p:cTn id="90" dur="500"/>
                                        <p:tgtEl>
                                          <p:spTgt spid="64"/>
                                        </p:tgtEl>
                                      </p:cBhvr>
                                    </p:animEffect>
                                  </p:childTnLst>
                                </p:cTn>
                              </p:par>
                              <p:par>
                                <p:cTn id="91" presetID="53" presetClass="entr" presetSubtype="16" fill="hold" grpId="0" nodeType="withEffect">
                                  <p:stCondLst>
                                    <p:cond delay="400"/>
                                  </p:stCondLst>
                                  <p:childTnLst>
                                    <p:set>
                                      <p:cBhvr>
                                        <p:cTn id="92" dur="1" fill="hold">
                                          <p:stCondLst>
                                            <p:cond delay="0"/>
                                          </p:stCondLst>
                                        </p:cTn>
                                        <p:tgtEl>
                                          <p:spTgt spid="65"/>
                                        </p:tgtEl>
                                        <p:attrNameLst>
                                          <p:attrName>style.visibility</p:attrName>
                                        </p:attrNameLst>
                                      </p:cBhvr>
                                      <p:to>
                                        <p:strVal val="visible"/>
                                      </p:to>
                                    </p:set>
                                    <p:anim calcmode="lin" valueType="num">
                                      <p:cBhvr>
                                        <p:cTn id="93" dur="500" fill="hold"/>
                                        <p:tgtEl>
                                          <p:spTgt spid="65"/>
                                        </p:tgtEl>
                                        <p:attrNameLst>
                                          <p:attrName>ppt_w</p:attrName>
                                        </p:attrNameLst>
                                      </p:cBhvr>
                                      <p:tavLst>
                                        <p:tav tm="0">
                                          <p:val>
                                            <p:fltVal val="0"/>
                                          </p:val>
                                        </p:tav>
                                        <p:tav tm="100000">
                                          <p:val>
                                            <p:strVal val="#ppt_w"/>
                                          </p:val>
                                        </p:tav>
                                      </p:tavLst>
                                    </p:anim>
                                    <p:anim calcmode="lin" valueType="num">
                                      <p:cBhvr>
                                        <p:cTn id="94" dur="500" fill="hold"/>
                                        <p:tgtEl>
                                          <p:spTgt spid="65"/>
                                        </p:tgtEl>
                                        <p:attrNameLst>
                                          <p:attrName>ppt_h</p:attrName>
                                        </p:attrNameLst>
                                      </p:cBhvr>
                                      <p:tavLst>
                                        <p:tav tm="0">
                                          <p:val>
                                            <p:fltVal val="0"/>
                                          </p:val>
                                        </p:tav>
                                        <p:tav tm="100000">
                                          <p:val>
                                            <p:strVal val="#ppt_h"/>
                                          </p:val>
                                        </p:tav>
                                      </p:tavLst>
                                    </p:anim>
                                    <p:animEffect transition="in" filter="fade">
                                      <p:cBhvr>
                                        <p:cTn id="95" dur="500"/>
                                        <p:tgtEl>
                                          <p:spTgt spid="65"/>
                                        </p:tgtEl>
                                      </p:cBhvr>
                                    </p:animEffect>
                                  </p:childTnLst>
                                </p:cTn>
                              </p:par>
                              <p:par>
                                <p:cTn id="96" presetID="53" presetClass="entr" presetSubtype="16" fill="hold" grpId="0" nodeType="withEffect">
                                  <p:stCondLst>
                                    <p:cond delay="200"/>
                                  </p:stCondLst>
                                  <p:childTnLst>
                                    <p:set>
                                      <p:cBhvr>
                                        <p:cTn id="97" dur="1" fill="hold">
                                          <p:stCondLst>
                                            <p:cond delay="0"/>
                                          </p:stCondLst>
                                        </p:cTn>
                                        <p:tgtEl>
                                          <p:spTgt spid="66"/>
                                        </p:tgtEl>
                                        <p:attrNameLst>
                                          <p:attrName>style.visibility</p:attrName>
                                        </p:attrNameLst>
                                      </p:cBhvr>
                                      <p:to>
                                        <p:strVal val="visible"/>
                                      </p:to>
                                    </p:set>
                                    <p:anim calcmode="lin" valueType="num">
                                      <p:cBhvr>
                                        <p:cTn id="98" dur="500" fill="hold"/>
                                        <p:tgtEl>
                                          <p:spTgt spid="66"/>
                                        </p:tgtEl>
                                        <p:attrNameLst>
                                          <p:attrName>ppt_w</p:attrName>
                                        </p:attrNameLst>
                                      </p:cBhvr>
                                      <p:tavLst>
                                        <p:tav tm="0">
                                          <p:val>
                                            <p:fltVal val="0"/>
                                          </p:val>
                                        </p:tav>
                                        <p:tav tm="100000">
                                          <p:val>
                                            <p:strVal val="#ppt_w"/>
                                          </p:val>
                                        </p:tav>
                                      </p:tavLst>
                                    </p:anim>
                                    <p:anim calcmode="lin" valueType="num">
                                      <p:cBhvr>
                                        <p:cTn id="99" dur="500" fill="hold"/>
                                        <p:tgtEl>
                                          <p:spTgt spid="66"/>
                                        </p:tgtEl>
                                        <p:attrNameLst>
                                          <p:attrName>ppt_h</p:attrName>
                                        </p:attrNameLst>
                                      </p:cBhvr>
                                      <p:tavLst>
                                        <p:tav tm="0">
                                          <p:val>
                                            <p:fltVal val="0"/>
                                          </p:val>
                                        </p:tav>
                                        <p:tav tm="100000">
                                          <p:val>
                                            <p:strVal val="#ppt_h"/>
                                          </p:val>
                                        </p:tav>
                                      </p:tavLst>
                                    </p:anim>
                                    <p:animEffect transition="in" filter="fade">
                                      <p:cBhvr>
                                        <p:cTn id="100" dur="500"/>
                                        <p:tgtEl>
                                          <p:spTgt spid="66"/>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67"/>
                                        </p:tgtEl>
                                        <p:attrNameLst>
                                          <p:attrName>style.visibility</p:attrName>
                                        </p:attrNameLst>
                                      </p:cBhvr>
                                      <p:to>
                                        <p:strVal val="visible"/>
                                      </p:to>
                                    </p:set>
                                    <p:anim calcmode="lin" valueType="num">
                                      <p:cBhvr>
                                        <p:cTn id="103" dur="500" fill="hold"/>
                                        <p:tgtEl>
                                          <p:spTgt spid="67"/>
                                        </p:tgtEl>
                                        <p:attrNameLst>
                                          <p:attrName>ppt_w</p:attrName>
                                        </p:attrNameLst>
                                      </p:cBhvr>
                                      <p:tavLst>
                                        <p:tav tm="0">
                                          <p:val>
                                            <p:fltVal val="0"/>
                                          </p:val>
                                        </p:tav>
                                        <p:tav tm="100000">
                                          <p:val>
                                            <p:strVal val="#ppt_w"/>
                                          </p:val>
                                        </p:tav>
                                      </p:tavLst>
                                    </p:anim>
                                    <p:anim calcmode="lin" valueType="num">
                                      <p:cBhvr>
                                        <p:cTn id="104" dur="500" fill="hold"/>
                                        <p:tgtEl>
                                          <p:spTgt spid="67"/>
                                        </p:tgtEl>
                                        <p:attrNameLst>
                                          <p:attrName>ppt_h</p:attrName>
                                        </p:attrNameLst>
                                      </p:cBhvr>
                                      <p:tavLst>
                                        <p:tav tm="0">
                                          <p:val>
                                            <p:fltVal val="0"/>
                                          </p:val>
                                        </p:tav>
                                        <p:tav tm="100000">
                                          <p:val>
                                            <p:strVal val="#ppt_h"/>
                                          </p:val>
                                        </p:tav>
                                      </p:tavLst>
                                    </p:anim>
                                    <p:animEffect transition="in" filter="fade">
                                      <p:cBhvr>
                                        <p:cTn id="105" dur="500"/>
                                        <p:tgtEl>
                                          <p:spTgt spid="67"/>
                                        </p:tgtEl>
                                      </p:cBhvr>
                                    </p:animEffect>
                                  </p:childTnLst>
                                </p:cTn>
                              </p:par>
                              <p:par>
                                <p:cTn id="106" presetID="53" presetClass="entr" presetSubtype="16" fill="hold" grpId="0" nodeType="withEffect">
                                  <p:stCondLst>
                                    <p:cond delay="400"/>
                                  </p:stCondLst>
                                  <p:childTnLst>
                                    <p:set>
                                      <p:cBhvr>
                                        <p:cTn id="107" dur="1" fill="hold">
                                          <p:stCondLst>
                                            <p:cond delay="0"/>
                                          </p:stCondLst>
                                        </p:cTn>
                                        <p:tgtEl>
                                          <p:spTgt spid="68"/>
                                        </p:tgtEl>
                                        <p:attrNameLst>
                                          <p:attrName>style.visibility</p:attrName>
                                        </p:attrNameLst>
                                      </p:cBhvr>
                                      <p:to>
                                        <p:strVal val="visible"/>
                                      </p:to>
                                    </p:set>
                                    <p:anim calcmode="lin" valueType="num">
                                      <p:cBhvr>
                                        <p:cTn id="108" dur="500" fill="hold"/>
                                        <p:tgtEl>
                                          <p:spTgt spid="68"/>
                                        </p:tgtEl>
                                        <p:attrNameLst>
                                          <p:attrName>ppt_w</p:attrName>
                                        </p:attrNameLst>
                                      </p:cBhvr>
                                      <p:tavLst>
                                        <p:tav tm="0">
                                          <p:val>
                                            <p:fltVal val="0"/>
                                          </p:val>
                                        </p:tav>
                                        <p:tav tm="100000">
                                          <p:val>
                                            <p:strVal val="#ppt_w"/>
                                          </p:val>
                                        </p:tav>
                                      </p:tavLst>
                                    </p:anim>
                                    <p:anim calcmode="lin" valueType="num">
                                      <p:cBhvr>
                                        <p:cTn id="109" dur="500" fill="hold"/>
                                        <p:tgtEl>
                                          <p:spTgt spid="68"/>
                                        </p:tgtEl>
                                        <p:attrNameLst>
                                          <p:attrName>ppt_h</p:attrName>
                                        </p:attrNameLst>
                                      </p:cBhvr>
                                      <p:tavLst>
                                        <p:tav tm="0">
                                          <p:val>
                                            <p:fltVal val="0"/>
                                          </p:val>
                                        </p:tav>
                                        <p:tav tm="100000">
                                          <p:val>
                                            <p:strVal val="#ppt_h"/>
                                          </p:val>
                                        </p:tav>
                                      </p:tavLst>
                                    </p:anim>
                                    <p:animEffect transition="in" filter="fade">
                                      <p:cBhvr>
                                        <p:cTn id="110" dur="500"/>
                                        <p:tgtEl>
                                          <p:spTgt spid="68"/>
                                        </p:tgtEl>
                                      </p:cBhvr>
                                    </p:animEffect>
                                  </p:childTnLst>
                                </p:cTn>
                              </p:par>
                              <p:par>
                                <p:cTn id="111" presetID="53" presetClass="entr" presetSubtype="16" fill="hold" grpId="0" nodeType="withEffect">
                                  <p:stCondLst>
                                    <p:cond delay="200"/>
                                  </p:stCondLst>
                                  <p:childTnLst>
                                    <p:set>
                                      <p:cBhvr>
                                        <p:cTn id="112" dur="1" fill="hold">
                                          <p:stCondLst>
                                            <p:cond delay="0"/>
                                          </p:stCondLst>
                                        </p:cTn>
                                        <p:tgtEl>
                                          <p:spTgt spid="69"/>
                                        </p:tgtEl>
                                        <p:attrNameLst>
                                          <p:attrName>style.visibility</p:attrName>
                                        </p:attrNameLst>
                                      </p:cBhvr>
                                      <p:to>
                                        <p:strVal val="visible"/>
                                      </p:to>
                                    </p:set>
                                    <p:anim calcmode="lin" valueType="num">
                                      <p:cBhvr>
                                        <p:cTn id="113" dur="500" fill="hold"/>
                                        <p:tgtEl>
                                          <p:spTgt spid="69"/>
                                        </p:tgtEl>
                                        <p:attrNameLst>
                                          <p:attrName>ppt_w</p:attrName>
                                        </p:attrNameLst>
                                      </p:cBhvr>
                                      <p:tavLst>
                                        <p:tav tm="0">
                                          <p:val>
                                            <p:fltVal val="0"/>
                                          </p:val>
                                        </p:tav>
                                        <p:tav tm="100000">
                                          <p:val>
                                            <p:strVal val="#ppt_w"/>
                                          </p:val>
                                        </p:tav>
                                      </p:tavLst>
                                    </p:anim>
                                    <p:anim calcmode="lin" valueType="num">
                                      <p:cBhvr>
                                        <p:cTn id="114" dur="500" fill="hold"/>
                                        <p:tgtEl>
                                          <p:spTgt spid="69"/>
                                        </p:tgtEl>
                                        <p:attrNameLst>
                                          <p:attrName>ppt_h</p:attrName>
                                        </p:attrNameLst>
                                      </p:cBhvr>
                                      <p:tavLst>
                                        <p:tav tm="0">
                                          <p:val>
                                            <p:fltVal val="0"/>
                                          </p:val>
                                        </p:tav>
                                        <p:tav tm="100000">
                                          <p:val>
                                            <p:strVal val="#ppt_h"/>
                                          </p:val>
                                        </p:tav>
                                      </p:tavLst>
                                    </p:anim>
                                    <p:animEffect transition="in" filter="fade">
                                      <p:cBhvr>
                                        <p:cTn id="115" dur="500"/>
                                        <p:tgtEl>
                                          <p:spTgt spid="69"/>
                                        </p:tgtEl>
                                      </p:cBhvr>
                                    </p:animEffect>
                                  </p:childTnLst>
                                </p:cTn>
                              </p:par>
                              <p:par>
                                <p:cTn id="116" presetID="53" presetClass="entr" presetSubtype="16" fill="hold" grpId="0" nodeType="withEffect">
                                  <p:stCondLst>
                                    <p:cond delay="200"/>
                                  </p:stCondLst>
                                  <p:childTnLst>
                                    <p:set>
                                      <p:cBhvr>
                                        <p:cTn id="117" dur="1" fill="hold">
                                          <p:stCondLst>
                                            <p:cond delay="0"/>
                                          </p:stCondLst>
                                        </p:cTn>
                                        <p:tgtEl>
                                          <p:spTgt spid="70"/>
                                        </p:tgtEl>
                                        <p:attrNameLst>
                                          <p:attrName>style.visibility</p:attrName>
                                        </p:attrNameLst>
                                      </p:cBhvr>
                                      <p:to>
                                        <p:strVal val="visible"/>
                                      </p:to>
                                    </p:set>
                                    <p:anim calcmode="lin" valueType="num">
                                      <p:cBhvr>
                                        <p:cTn id="118" dur="500" fill="hold"/>
                                        <p:tgtEl>
                                          <p:spTgt spid="70"/>
                                        </p:tgtEl>
                                        <p:attrNameLst>
                                          <p:attrName>ppt_w</p:attrName>
                                        </p:attrNameLst>
                                      </p:cBhvr>
                                      <p:tavLst>
                                        <p:tav tm="0">
                                          <p:val>
                                            <p:fltVal val="0"/>
                                          </p:val>
                                        </p:tav>
                                        <p:tav tm="100000">
                                          <p:val>
                                            <p:strVal val="#ppt_w"/>
                                          </p:val>
                                        </p:tav>
                                      </p:tavLst>
                                    </p:anim>
                                    <p:anim calcmode="lin" valueType="num">
                                      <p:cBhvr>
                                        <p:cTn id="119" dur="500" fill="hold"/>
                                        <p:tgtEl>
                                          <p:spTgt spid="70"/>
                                        </p:tgtEl>
                                        <p:attrNameLst>
                                          <p:attrName>ppt_h</p:attrName>
                                        </p:attrNameLst>
                                      </p:cBhvr>
                                      <p:tavLst>
                                        <p:tav tm="0">
                                          <p:val>
                                            <p:fltVal val="0"/>
                                          </p:val>
                                        </p:tav>
                                        <p:tav tm="100000">
                                          <p:val>
                                            <p:strVal val="#ppt_h"/>
                                          </p:val>
                                        </p:tav>
                                      </p:tavLst>
                                    </p:anim>
                                    <p:animEffect transition="in" filter="fade">
                                      <p:cBhvr>
                                        <p:cTn id="120" dur="500"/>
                                        <p:tgtEl>
                                          <p:spTgt spid="70"/>
                                        </p:tgtEl>
                                      </p:cBhvr>
                                    </p:animEffect>
                                  </p:childTnLst>
                                </p:cTn>
                              </p:par>
                              <p:par>
                                <p:cTn id="121" presetID="53" presetClass="entr" presetSubtype="16" fill="hold" grpId="0" nodeType="withEffect">
                                  <p:stCondLst>
                                    <p:cond delay="200"/>
                                  </p:stCondLst>
                                  <p:childTnLst>
                                    <p:set>
                                      <p:cBhvr>
                                        <p:cTn id="122" dur="1" fill="hold">
                                          <p:stCondLst>
                                            <p:cond delay="0"/>
                                          </p:stCondLst>
                                        </p:cTn>
                                        <p:tgtEl>
                                          <p:spTgt spid="71"/>
                                        </p:tgtEl>
                                        <p:attrNameLst>
                                          <p:attrName>style.visibility</p:attrName>
                                        </p:attrNameLst>
                                      </p:cBhvr>
                                      <p:to>
                                        <p:strVal val="visible"/>
                                      </p:to>
                                    </p:set>
                                    <p:anim calcmode="lin" valueType="num">
                                      <p:cBhvr>
                                        <p:cTn id="123" dur="500" fill="hold"/>
                                        <p:tgtEl>
                                          <p:spTgt spid="71"/>
                                        </p:tgtEl>
                                        <p:attrNameLst>
                                          <p:attrName>ppt_w</p:attrName>
                                        </p:attrNameLst>
                                      </p:cBhvr>
                                      <p:tavLst>
                                        <p:tav tm="0">
                                          <p:val>
                                            <p:fltVal val="0"/>
                                          </p:val>
                                        </p:tav>
                                        <p:tav tm="100000">
                                          <p:val>
                                            <p:strVal val="#ppt_w"/>
                                          </p:val>
                                        </p:tav>
                                      </p:tavLst>
                                    </p:anim>
                                    <p:anim calcmode="lin" valueType="num">
                                      <p:cBhvr>
                                        <p:cTn id="124" dur="500" fill="hold"/>
                                        <p:tgtEl>
                                          <p:spTgt spid="71"/>
                                        </p:tgtEl>
                                        <p:attrNameLst>
                                          <p:attrName>ppt_h</p:attrName>
                                        </p:attrNameLst>
                                      </p:cBhvr>
                                      <p:tavLst>
                                        <p:tav tm="0">
                                          <p:val>
                                            <p:fltVal val="0"/>
                                          </p:val>
                                        </p:tav>
                                        <p:tav tm="100000">
                                          <p:val>
                                            <p:strVal val="#ppt_h"/>
                                          </p:val>
                                        </p:tav>
                                      </p:tavLst>
                                    </p:anim>
                                    <p:animEffect transition="in" filter="fade">
                                      <p:cBhvr>
                                        <p:cTn id="12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0" grpId="0" bldLvl="0" animBg="1"/>
      <p:bldP spid="51" grpId="0" bldLvl="0" animBg="1"/>
      <p:bldP spid="52" grpId="0" bldLvl="0" animBg="1"/>
      <p:bldP spid="53" grpId="0" bldLvl="0" animBg="1"/>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P spid="70" grpId="0" bldLvl="0" animBg="1"/>
      <p:bldP spid="71" grpId="0" bldLvl="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0">
            <a:off x="250222" y="605813"/>
            <a:ext cx="10080000" cy="417928"/>
            <a:chOff x="214282" y="142856"/>
            <a:chExt cx="7598078" cy="357190"/>
          </a:xfrm>
        </p:grpSpPr>
        <p:sp>
          <p:nvSpPr>
            <p:cNvPr id="6" name="TextBox 5"/>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 </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图书馆自习室预约管理系统</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7" name="矩形 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 name="矩形 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9" name="直接连接符 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2278" y="1783985"/>
            <a:ext cx="4371672" cy="298863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2997" y="4835515"/>
            <a:ext cx="2490232" cy="186767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2" name="TextBox 11"/>
          <p:cNvSpPr txBox="1"/>
          <p:nvPr/>
        </p:nvSpPr>
        <p:spPr>
          <a:xfrm>
            <a:off x="6140149" y="2274275"/>
            <a:ext cx="3873123" cy="3066415"/>
          </a:xfrm>
          <a:prstGeom prst="rect">
            <a:avLst/>
          </a:prstGeom>
          <a:noFill/>
        </p:spPr>
        <p:txBody>
          <a:bodyPr wrap="square" rtlCol="0">
            <a:spAutoFit/>
          </a:bodyPr>
          <a:lstStyle/>
          <a:p>
            <a:pPr indent="323850">
              <a:lnSpc>
                <a:spcPct val="150000"/>
              </a:lnSpc>
            </a:pPr>
            <a:r>
              <a:rPr lang="zh-CN" altLang="en-US" sz="1285" dirty="0">
                <a:latin typeface="微软雅黑" panose="020B0503020204020204" pitchFamily="34" charset="-122"/>
                <a:ea typeface="微软雅黑" panose="020B0503020204020204" pitchFamily="34" charset="-122"/>
              </a:rPr>
              <a:t>随着我国</a:t>
            </a:r>
            <a:r>
              <a:rPr lang="zh-CN" altLang="en-US" sz="1285" b="1" dirty="0">
                <a:latin typeface="微软雅黑" panose="020B0503020204020204" pitchFamily="34" charset="-122"/>
                <a:ea typeface="微软雅黑" panose="020B0503020204020204" pitchFamily="34" charset="-122"/>
              </a:rPr>
              <a:t>高等教育的迅猛发展和招生制度</a:t>
            </a:r>
            <a:r>
              <a:rPr lang="zh-CN" altLang="en-US" sz="1285" dirty="0">
                <a:latin typeface="微软雅黑" panose="020B0503020204020204" pitchFamily="34" charset="-122"/>
                <a:ea typeface="微软雅黑" panose="020B0503020204020204" pitchFamily="34" charset="-122"/>
              </a:rPr>
              <a:t>的改革近些年来高校连续扩招在校大学生的规模远远超过了学校原来的设计规模。</a:t>
            </a:r>
            <a:r>
              <a:rPr lang="zh-CN" altLang="en-US" sz="1285" dirty="0" smtClean="0">
                <a:latin typeface="微软雅黑" panose="020B0503020204020204" pitchFamily="34" charset="-122"/>
                <a:ea typeface="微软雅黑" panose="020B0503020204020204" pitchFamily="34" charset="-122"/>
              </a:rPr>
              <a:t>图书馆</a:t>
            </a:r>
            <a:r>
              <a:rPr lang="zh-CN" altLang="en-US" sz="1285" dirty="0">
                <a:latin typeface="微软雅黑" panose="020B0503020204020204" pitchFamily="34" charset="-122"/>
                <a:ea typeface="微软雅黑" panose="020B0503020204020204" pitchFamily="34" charset="-122"/>
              </a:rPr>
              <a:t>自习室</a:t>
            </a:r>
            <a:r>
              <a:rPr lang="zh-CN" altLang="en-US" sz="1285" dirty="0" smtClean="0">
                <a:latin typeface="微软雅黑" panose="020B0503020204020204" pitchFamily="34" charset="-122"/>
                <a:ea typeface="微软雅黑" panose="020B0503020204020204" pitchFamily="34" charset="-122"/>
              </a:rPr>
              <a:t>为</a:t>
            </a:r>
            <a:r>
              <a:rPr lang="zh-CN" altLang="en-US" sz="1285" dirty="0">
                <a:latin typeface="微软雅黑" panose="020B0503020204020204" pitchFamily="34" charset="-122"/>
                <a:ea typeface="微软雅黑" panose="020B0503020204020204" pitchFamily="34" charset="-122"/>
              </a:rPr>
              <a:t>大学生提供</a:t>
            </a:r>
            <a:r>
              <a:rPr lang="zh-CN" altLang="en-US" sz="1285" b="1" dirty="0" smtClean="0">
                <a:latin typeface="微软雅黑" panose="020B0503020204020204" pitchFamily="34" charset="-122"/>
                <a:ea typeface="微软雅黑" panose="020B0503020204020204" pitchFamily="34" charset="-122"/>
              </a:rPr>
              <a:t>学习的</a:t>
            </a:r>
            <a:r>
              <a:rPr lang="zh-CN" altLang="en-US" sz="1285" b="1" dirty="0">
                <a:latin typeface="微软雅黑" panose="020B0503020204020204" pitchFamily="34" charset="-122"/>
                <a:ea typeface="微软雅黑" panose="020B0503020204020204" pitchFamily="34" charset="-122"/>
              </a:rPr>
              <a:t>场所远不能满足日益增长</a:t>
            </a:r>
            <a:r>
              <a:rPr lang="zh-CN" altLang="en-US" sz="1285" b="1" dirty="0" smtClean="0">
                <a:latin typeface="微软雅黑" panose="020B0503020204020204" pitchFamily="34" charset="-122"/>
                <a:ea typeface="微软雅黑" panose="020B0503020204020204" pitchFamily="34" charset="-122"/>
              </a:rPr>
              <a:t>的需求</a:t>
            </a:r>
            <a:r>
              <a:rPr lang="zh-CN" altLang="zh-CN" sz="1285" dirty="0" smtClean="0">
                <a:latin typeface="微软雅黑" panose="020B0503020204020204" pitchFamily="34" charset="-122"/>
                <a:ea typeface="微软雅黑" panose="020B0503020204020204" pitchFamily="34" charset="-122"/>
              </a:rPr>
              <a:t>这</a:t>
            </a:r>
            <a:r>
              <a:rPr lang="zh-CN" altLang="zh-CN" sz="1285" dirty="0">
                <a:latin typeface="微软雅黑" panose="020B0503020204020204" pitchFamily="34" charset="-122"/>
                <a:ea typeface="微软雅黑" panose="020B0503020204020204" pitchFamily="34" charset="-122"/>
              </a:rPr>
              <a:t>就使得大部分学生涌进图书馆自习室，</a:t>
            </a:r>
            <a:r>
              <a:rPr lang="zh-CN" altLang="zh-CN" sz="1285" b="1" dirty="0" smtClean="0">
                <a:latin typeface="微软雅黑" panose="020B0503020204020204" pitchFamily="34" charset="-122"/>
                <a:ea typeface="微软雅黑" panose="020B0503020204020204" pitchFamily="34" charset="-122"/>
              </a:rPr>
              <a:t>学生们</a:t>
            </a:r>
            <a:r>
              <a:rPr lang="zh-CN" altLang="en-US" sz="1285" b="1" dirty="0" smtClean="0">
                <a:latin typeface="微软雅黑" panose="020B0503020204020204" pitchFamily="34" charset="-122"/>
                <a:ea typeface="微软雅黑" panose="020B0503020204020204" pitchFamily="34" charset="-122"/>
              </a:rPr>
              <a:t>通过</a:t>
            </a:r>
            <a:r>
              <a:rPr lang="zh-CN" altLang="zh-CN" sz="1285" b="1" dirty="0" smtClean="0">
                <a:latin typeface="微软雅黑" panose="020B0503020204020204" pitchFamily="34" charset="-122"/>
                <a:ea typeface="微软雅黑" panose="020B0503020204020204" pitchFamily="34" charset="-122"/>
              </a:rPr>
              <a:t>自习室“保卫战”</a:t>
            </a:r>
            <a:r>
              <a:rPr lang="zh-CN" altLang="zh-CN" sz="1285" b="1" dirty="0">
                <a:latin typeface="微软雅黑" panose="020B0503020204020204" pitchFamily="34" charset="-122"/>
                <a:ea typeface="微软雅黑" panose="020B0503020204020204" pitchFamily="34" charset="-122"/>
              </a:rPr>
              <a:t>来争取阵地</a:t>
            </a:r>
            <a:r>
              <a:rPr lang="zh-CN" altLang="zh-CN" sz="1285" dirty="0">
                <a:latin typeface="微软雅黑" panose="020B0503020204020204" pitchFamily="34" charset="-122"/>
                <a:ea typeface="微软雅黑" panose="020B0503020204020204" pitchFamily="34" charset="-122"/>
              </a:rPr>
              <a:t>，图书馆自习室作为理想的学习场所也是“心有余而力不足”，各个高校自习室座位供不应求的问题日益</a:t>
            </a:r>
            <a:r>
              <a:rPr lang="zh-CN" altLang="zh-CN" sz="1285" dirty="0" smtClean="0">
                <a:latin typeface="微软雅黑" panose="020B0503020204020204" pitchFamily="34" charset="-122"/>
                <a:ea typeface="微软雅黑" panose="020B0503020204020204" pitchFamily="34" charset="-122"/>
              </a:rPr>
              <a:t>突出</a:t>
            </a:r>
            <a:r>
              <a:rPr lang="zh-CN" altLang="en-US" sz="1285" dirty="0" smtClean="0">
                <a:latin typeface="微软雅黑" panose="020B0503020204020204" pitchFamily="34" charset="-122"/>
                <a:ea typeface="微软雅黑" panose="020B0503020204020204" pitchFamily="34" charset="-122"/>
              </a:rPr>
              <a:t>，</a:t>
            </a:r>
            <a:r>
              <a:rPr lang="zh-CN" altLang="en-US" sz="1285" b="1" dirty="0" smtClean="0">
                <a:latin typeface="微软雅黑" panose="020B0503020204020204" pitchFamily="34" charset="-122"/>
                <a:ea typeface="微软雅黑" panose="020B0503020204020204" pitchFamily="34" charset="-122"/>
              </a:rPr>
              <a:t>由此引发“占座”的问题直接导致了校园暴力事件，造成了校园严重的安全隐患。</a:t>
            </a:r>
            <a:endParaRPr lang="zh-CN" altLang="en-US" sz="1285" b="1" dirty="0" smtClean="0">
              <a:latin typeface="微软雅黑" panose="020B0503020204020204" pitchFamily="34" charset="-122"/>
              <a:ea typeface="微软雅黑" panose="020B0503020204020204" pitchFamily="34" charset="-122"/>
            </a:endParaRPr>
          </a:p>
        </p:txBody>
      </p:sp>
      <p:sp>
        <p:nvSpPr>
          <p:cNvPr id="13" name="椭圆 12"/>
          <p:cNvSpPr/>
          <p:nvPr/>
        </p:nvSpPr>
        <p:spPr>
          <a:xfrm rot="10498052">
            <a:off x="5779917" y="2050214"/>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4" name="椭圆 13"/>
          <p:cNvSpPr/>
          <p:nvPr/>
        </p:nvSpPr>
        <p:spPr>
          <a:xfrm rot="10498052">
            <a:off x="6108612" y="1897858"/>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15" name="组合 14"/>
          <p:cNvGrpSpPr/>
          <p:nvPr/>
        </p:nvGrpSpPr>
        <p:grpSpPr>
          <a:xfrm>
            <a:off x="6496015" y="1847916"/>
            <a:ext cx="316183" cy="316183"/>
            <a:chOff x="304800" y="673100"/>
            <a:chExt cx="4000500" cy="4000500"/>
          </a:xfrm>
          <a:effectLst>
            <a:outerShdw blurRad="50800" dist="38100" dir="5400000" algn="t" rotWithShape="0">
              <a:prstClr val="black">
                <a:alpha val="40000"/>
              </a:prstClr>
            </a:outerShdw>
          </a:effectLst>
        </p:grpSpPr>
        <p:sp>
          <p:nvSpPr>
            <p:cNvPr id="16" name="同心圆 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17" name="椭圆 1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18" name="椭圆 17"/>
          <p:cNvSpPr/>
          <p:nvPr/>
        </p:nvSpPr>
        <p:spPr>
          <a:xfrm rot="10498052">
            <a:off x="5774198" y="1773757"/>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9" name="椭圆 18"/>
          <p:cNvSpPr/>
          <p:nvPr/>
        </p:nvSpPr>
        <p:spPr>
          <a:xfrm rot="10498052">
            <a:off x="7031551" y="1854513"/>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0" name="椭圆 19"/>
          <p:cNvSpPr/>
          <p:nvPr/>
        </p:nvSpPr>
        <p:spPr>
          <a:xfrm rot="10498052">
            <a:off x="9537174" y="5751629"/>
            <a:ext cx="293725" cy="293725"/>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1" name="组合 20"/>
          <p:cNvGrpSpPr/>
          <p:nvPr/>
        </p:nvGrpSpPr>
        <p:grpSpPr>
          <a:xfrm>
            <a:off x="9749834" y="5256390"/>
            <a:ext cx="316183" cy="316183"/>
            <a:chOff x="304800" y="673100"/>
            <a:chExt cx="4000500" cy="4000500"/>
          </a:xfrm>
          <a:effectLst>
            <a:outerShdw blurRad="50800" dist="38100" dir="5400000" algn="t" rotWithShape="0">
              <a:prstClr val="black">
                <a:alpha val="40000"/>
              </a:prstClr>
            </a:outerShdw>
          </a:effectLst>
        </p:grpSpPr>
        <p:sp>
          <p:nvSpPr>
            <p:cNvPr id="22" name="同心圆 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23" name="椭圆 2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24" name="椭圆 23"/>
          <p:cNvSpPr/>
          <p:nvPr/>
        </p:nvSpPr>
        <p:spPr>
          <a:xfrm rot="10498052">
            <a:off x="10007905" y="5722976"/>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25" name="椭圆 24"/>
          <p:cNvSpPr/>
          <p:nvPr/>
        </p:nvSpPr>
        <p:spPr>
          <a:xfrm rot="10498052">
            <a:off x="9226362" y="5579171"/>
            <a:ext cx="157316" cy="157316"/>
          </a:xfrm>
          <a:prstGeom prst="ellipse">
            <a:avLst/>
          </a:prstGeom>
          <a:solidFill>
            <a:srgbClr val="005B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nvGrpSpPr>
          <p:cNvPr id="26" name="组合 25"/>
          <p:cNvGrpSpPr/>
          <p:nvPr/>
        </p:nvGrpSpPr>
        <p:grpSpPr>
          <a:xfrm>
            <a:off x="8915849" y="5844256"/>
            <a:ext cx="213413" cy="213413"/>
            <a:chOff x="304800" y="673100"/>
            <a:chExt cx="4000500" cy="4000500"/>
          </a:xfrm>
          <a:effectLst>
            <a:outerShdw blurRad="50800" dist="38100" dir="5400000" algn="t" rotWithShape="0">
              <a:prstClr val="black">
                <a:alpha val="40000"/>
              </a:prstClr>
            </a:outerShdw>
          </a:effectLst>
        </p:grpSpPr>
        <p:sp>
          <p:nvSpPr>
            <p:cNvPr id="2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28" name="椭圆 2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fltVal val="0"/>
                                          </p:val>
                                        </p:tav>
                                        <p:tav tm="100000">
                                          <p:val>
                                            <p:strVal val="#ppt_h"/>
                                          </p:val>
                                        </p:tav>
                                      </p:tavLst>
                                    </p:anim>
                                    <p:animEffect transition="in" filter="fade">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8" grpId="0" bldLvl="0" animBg="1"/>
      <p:bldP spid="19" grpId="0" bldLvl="0" animBg="1"/>
      <p:bldP spid="20" grpId="0" bldLvl="0" animBg="1"/>
      <p:bldP spid="24" grpId="0" bldLvl="0" animBg="1"/>
      <p:bldP spid="25" grpId="0" bldLvl="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0">
            <a:off x="250222" y="605813"/>
            <a:ext cx="10080000" cy="417928"/>
            <a:chOff x="214282" y="142856"/>
            <a:chExt cx="7598078" cy="357190"/>
          </a:xfrm>
        </p:grpSpPr>
        <p:sp>
          <p:nvSpPr>
            <p:cNvPr id="6" name="TextBox 5"/>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 </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图书馆自习室预约管理系统</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7" name="矩形 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 name="矩形 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9" name="直接连接符 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 name="组合 10"/>
          <p:cNvGrpSpPr/>
          <p:nvPr/>
        </p:nvGrpSpPr>
        <p:grpSpPr bwMode="auto">
          <a:xfrm>
            <a:off x="3441444" y="2319785"/>
            <a:ext cx="2830782" cy="3636394"/>
            <a:chOff x="0" y="0"/>
            <a:chExt cx="2971786" cy="3816506"/>
          </a:xfrm>
        </p:grpSpPr>
        <p:grpSp>
          <p:nvGrpSpPr>
            <p:cNvPr id="17" name="组合 11"/>
            <p:cNvGrpSpPr/>
            <p:nvPr/>
          </p:nvGrpSpPr>
          <p:grpSpPr bwMode="auto">
            <a:xfrm>
              <a:off x="0" y="0"/>
              <a:ext cx="2971786" cy="3816506"/>
              <a:chOff x="0" y="0"/>
              <a:chExt cx="2971786" cy="3816506"/>
            </a:xfrm>
          </p:grpSpPr>
          <p:sp>
            <p:nvSpPr>
              <p:cNvPr id="19" name="空心弧 13"/>
              <p:cNvSpPr>
                <a:spLocks noChangeArrowheads="1"/>
              </p:cNvSpPr>
              <p:nvPr/>
            </p:nvSpPr>
            <p:spPr bwMode="auto">
              <a:xfrm rot="-4021425">
                <a:off x="-571026" y="1055113"/>
                <a:ext cx="3440880" cy="2081906"/>
              </a:xfrm>
              <a:custGeom>
                <a:avLst/>
                <a:gdLst>
                  <a:gd name="T0" fmla="*/ 3440880 w 3440880"/>
                  <a:gd name="T1" fmla="*/ 961297 h 2081906"/>
                  <a:gd name="T2" fmla="*/ 2891543 w 3440880"/>
                  <a:gd name="T3" fmla="*/ 1194209 h 2081906"/>
                  <a:gd name="T4" fmla="*/ 1900886 w 3440880"/>
                  <a:gd name="T5" fmla="*/ 415768 h 2081906"/>
                  <a:gd name="T6" fmla="*/ 129748 w 3440880"/>
                  <a:gd name="T7" fmla="*/ 1581355 h 2081906"/>
                  <a:gd name="T8" fmla="*/ 95053 w 3440880"/>
                  <a:gd name="T9" fmla="*/ 1927042 h 2081906"/>
                  <a:gd name="T10" fmla="*/ 97910 w 3440880"/>
                  <a:gd name="T11" fmla="*/ 1999727 h 2081906"/>
                  <a:gd name="T12" fmla="*/ 104186 w 3440880"/>
                  <a:gd name="T13" fmla="*/ 2081906 h 2081906"/>
                  <a:gd name="T14" fmla="*/ 97658 w 3440880"/>
                  <a:gd name="T15" fmla="*/ 2027742 h 2081906"/>
                  <a:gd name="T16" fmla="*/ 0 w 3440880"/>
                  <a:gd name="T17" fmla="*/ 1797410 h 2081906"/>
                  <a:gd name="T18" fmla="*/ 13675 w 3440880"/>
                  <a:gd name="T19" fmla="*/ 1579391 h 2081906"/>
                  <a:gd name="T20" fmla="*/ 72076 w 3440880"/>
                  <a:gd name="T21" fmla="*/ 1206588 h 2081906"/>
                  <a:gd name="T22" fmla="*/ 249086 w 3440880"/>
                  <a:gd name="T23" fmla="*/ 813208 h 2081906"/>
                  <a:gd name="T24" fmla="*/ 699835 w 3440880"/>
                  <a:gd name="T25" fmla="*/ 354698 h 2081906"/>
                  <a:gd name="T26" fmla="*/ 747029 w 3440880"/>
                  <a:gd name="T27" fmla="*/ 390891 h 2081906"/>
                  <a:gd name="T28" fmla="*/ 2070027 w 3440880"/>
                  <a:gd name="T29" fmla="*/ 12378 h 2081906"/>
                  <a:gd name="T30" fmla="*/ 3440880 w 3440880"/>
                  <a:gd name="T31" fmla="*/ 961297 h 20819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0880"/>
                  <a:gd name="T49" fmla="*/ 0 h 2081906"/>
                  <a:gd name="T50" fmla="*/ 3440880 w 3440880"/>
                  <a:gd name="T51" fmla="*/ 2081906 h 20819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0880" h="2081906">
                    <a:moveTo>
                      <a:pt x="3440880" y="961297"/>
                    </a:moveTo>
                    <a:lnTo>
                      <a:pt x="2891543" y="1194209"/>
                    </a:lnTo>
                    <a:cubicBezTo>
                      <a:pt x="2701588" y="808306"/>
                      <a:pt x="2347568" y="513519"/>
                      <a:pt x="1900886" y="415768"/>
                    </a:cubicBezTo>
                    <a:cubicBezTo>
                      <a:pt x="1101852" y="240910"/>
                      <a:pt x="308885" y="762762"/>
                      <a:pt x="129748" y="1581355"/>
                    </a:cubicBezTo>
                    <a:cubicBezTo>
                      <a:pt x="104339" y="1697460"/>
                      <a:pt x="92644" y="1813298"/>
                      <a:pt x="95053" y="1927042"/>
                    </a:cubicBezTo>
                    <a:lnTo>
                      <a:pt x="97910" y="1999727"/>
                    </a:lnTo>
                    <a:cubicBezTo>
                      <a:pt x="98463" y="2027324"/>
                      <a:pt x="100942" y="2054702"/>
                      <a:pt x="104186" y="2081906"/>
                    </a:cubicBezTo>
                    <a:lnTo>
                      <a:pt x="97658" y="2027742"/>
                    </a:lnTo>
                    <a:lnTo>
                      <a:pt x="0" y="1797410"/>
                    </a:lnTo>
                    <a:lnTo>
                      <a:pt x="13675" y="1579391"/>
                    </a:lnTo>
                    <a:lnTo>
                      <a:pt x="72076" y="1206588"/>
                    </a:lnTo>
                    <a:lnTo>
                      <a:pt x="249086" y="813208"/>
                    </a:lnTo>
                    <a:lnTo>
                      <a:pt x="699835" y="354698"/>
                    </a:lnTo>
                    <a:lnTo>
                      <a:pt x="747029" y="390891"/>
                    </a:lnTo>
                    <a:cubicBezTo>
                      <a:pt x="1114571" y="96546"/>
                      <a:pt x="1589835" y="-44447"/>
                      <a:pt x="2070027" y="12378"/>
                    </a:cubicBezTo>
                    <a:cubicBezTo>
                      <a:pt x="2659198" y="82098"/>
                      <a:pt x="3171648" y="439655"/>
                      <a:pt x="3440880" y="961297"/>
                    </a:cubicBezTo>
                    <a:close/>
                  </a:path>
                </a:pathLst>
              </a:custGeom>
            </p:spPr>
            <p:style>
              <a:lnRef idx="3">
                <a:schemeClr val="lt1"/>
              </a:lnRef>
              <a:fillRef idx="1">
                <a:schemeClr val="accent5"/>
              </a:fillRef>
              <a:effectRef idx="1">
                <a:schemeClr val="accent5"/>
              </a:effectRef>
              <a:fontRef idx="minor">
                <a:schemeClr val="lt1"/>
              </a:fontRef>
            </p:style>
            <p:txBody>
              <a:bodyPr anchor="ctr"/>
              <a:lstStyle/>
              <a:p>
                <a:endParaRPr lang="zh-CN" altLang="en-US" sz="2105"/>
              </a:p>
            </p:txBody>
          </p:sp>
          <p:sp>
            <p:nvSpPr>
              <p:cNvPr id="20" name="空心弧 13"/>
              <p:cNvSpPr>
                <a:spLocks noChangeArrowheads="1"/>
              </p:cNvSpPr>
              <p:nvPr/>
            </p:nvSpPr>
            <p:spPr bwMode="auto">
              <a:xfrm rot="-4021425">
                <a:off x="-813486" y="813486"/>
                <a:ext cx="3768930" cy="2141958"/>
              </a:xfrm>
              <a:custGeom>
                <a:avLst/>
                <a:gdLst>
                  <a:gd name="T0" fmla="*/ 1194910 w 5022717"/>
                  <a:gd name="T1" fmla="*/ 281797 h 2854509"/>
                  <a:gd name="T2" fmla="*/ 1121468 w 5022717"/>
                  <a:gd name="T3" fmla="*/ 679093 h 2854509"/>
                  <a:gd name="T4" fmla="*/ 784845 w 5022717"/>
                  <a:gd name="T5" fmla="*/ 455659 h 2854509"/>
                  <a:gd name="T6" fmla="*/ 904794 w 5022717"/>
                  <a:gd name="T7" fmla="*/ 404803 h 2854509"/>
                  <a:gd name="T8" fmla="*/ 577761 w 5022717"/>
                  <a:gd name="T9" fmla="*/ 131816 h 2854509"/>
                  <a:gd name="T10" fmla="*/ 16234 w 5022717"/>
                  <a:gd name="T11" fmla="*/ 501357 h 2854509"/>
                  <a:gd name="T12" fmla="*/ 8130 w 5022717"/>
                  <a:gd name="T13" fmla="*/ 660053 h 2854509"/>
                  <a:gd name="T14" fmla="*/ 109459 w 5022717"/>
                  <a:gd name="T15" fmla="*/ 230708 h 2854509"/>
                  <a:gd name="T16" fmla="*/ 631386 w 5022717"/>
                  <a:gd name="T17" fmla="*/ 3924 h 2854509"/>
                  <a:gd name="T18" fmla="*/ 1078929 w 5022717"/>
                  <a:gd name="T19" fmla="*/ 330971 h 2854509"/>
                  <a:gd name="T20" fmla="*/ 1194910 w 5022717"/>
                  <a:gd name="T21" fmla="*/ 281797 h 28545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22717"/>
                  <a:gd name="T34" fmla="*/ 0 h 2854509"/>
                  <a:gd name="T35" fmla="*/ 5022717 w 5022717"/>
                  <a:gd name="T36" fmla="*/ 2854509 h 28545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22717" h="2854509">
                    <a:moveTo>
                      <a:pt x="5022717" y="1184507"/>
                    </a:moveTo>
                    <a:lnTo>
                      <a:pt x="4714007" y="2854509"/>
                    </a:lnTo>
                    <a:lnTo>
                      <a:pt x="3299038" y="1915323"/>
                    </a:lnTo>
                    <a:lnTo>
                      <a:pt x="3803232" y="1701552"/>
                    </a:lnTo>
                    <a:cubicBezTo>
                      <a:pt x="3562338" y="1134599"/>
                      <a:pt x="3066325" y="693643"/>
                      <a:pt x="2428573" y="554079"/>
                    </a:cubicBezTo>
                    <a:cubicBezTo>
                      <a:pt x="1363729" y="321052"/>
                      <a:pt x="306971" y="1016504"/>
                      <a:pt x="68241" y="2107414"/>
                    </a:cubicBezTo>
                    <a:cubicBezTo>
                      <a:pt x="18868" y="2333024"/>
                      <a:pt x="8351" y="2557878"/>
                      <a:pt x="34176" y="2774480"/>
                    </a:cubicBezTo>
                    <a:cubicBezTo>
                      <a:pt x="-73420" y="2148278"/>
                      <a:pt x="74250" y="1495420"/>
                      <a:pt x="460103" y="969762"/>
                    </a:cubicBezTo>
                    <a:cubicBezTo>
                      <a:pt x="966350" y="280089"/>
                      <a:pt x="1804377" y="-84044"/>
                      <a:pt x="2653981" y="16495"/>
                    </a:cubicBezTo>
                    <a:cubicBezTo>
                      <a:pt x="3480110" y="114255"/>
                      <a:pt x="4193051" y="636675"/>
                      <a:pt x="4535198" y="1391208"/>
                    </a:cubicBezTo>
                    <a:lnTo>
                      <a:pt x="5022717" y="1184507"/>
                    </a:lnTo>
                    <a:close/>
                  </a:path>
                </a:pathLst>
              </a:custGeom>
            </p:spPr>
            <p:style>
              <a:lnRef idx="3">
                <a:schemeClr val="lt1"/>
              </a:lnRef>
              <a:fillRef idx="1">
                <a:schemeClr val="accent5"/>
              </a:fillRef>
              <a:effectRef idx="1">
                <a:schemeClr val="accent5"/>
              </a:effectRef>
              <a:fontRef idx="minor">
                <a:schemeClr val="lt1"/>
              </a:fontRef>
            </p:style>
            <p:txBody>
              <a:bodyPr anchor="ctr"/>
              <a:lstStyle/>
              <a:p>
                <a:endParaRPr lang="zh-CN" altLang="en-US" sz="2105"/>
              </a:p>
            </p:txBody>
          </p:sp>
          <p:sp>
            <p:nvSpPr>
              <p:cNvPr id="21" name="平行四边形 15"/>
              <p:cNvSpPr>
                <a:spLocks noChangeArrowheads="1"/>
              </p:cNvSpPr>
              <p:nvPr/>
            </p:nvSpPr>
            <p:spPr bwMode="auto">
              <a:xfrm flipH="1">
                <a:off x="1651395" y="89737"/>
                <a:ext cx="1320391" cy="681402"/>
              </a:xfrm>
              <a:prstGeom prst="parallelogram">
                <a:avLst>
                  <a:gd name="adj" fmla="val 148247"/>
                </a:avLst>
              </a:prstGeom>
            </p:spPr>
            <p:style>
              <a:lnRef idx="3">
                <a:schemeClr val="lt1"/>
              </a:lnRef>
              <a:fillRef idx="1">
                <a:schemeClr val="accent5"/>
              </a:fillRef>
              <a:effectRef idx="1">
                <a:schemeClr val="accent5"/>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105">
                  <a:solidFill>
                    <a:srgbClr val="FFFFFF"/>
                  </a:solidFill>
                  <a:latin typeface="宋体" panose="02010600030101010101" pitchFamily="2" charset="-122"/>
                  <a:sym typeface="宋体" panose="02010600030101010101" pitchFamily="2" charset="-122"/>
                </a:endParaRPr>
              </a:p>
            </p:txBody>
          </p:sp>
          <p:sp>
            <p:nvSpPr>
              <p:cNvPr id="22" name="平行四边形 16"/>
              <p:cNvSpPr>
                <a:spLocks noChangeArrowheads="1"/>
              </p:cNvSpPr>
              <p:nvPr/>
            </p:nvSpPr>
            <p:spPr bwMode="auto">
              <a:xfrm>
                <a:off x="1617329" y="771139"/>
                <a:ext cx="1352697" cy="705786"/>
              </a:xfrm>
              <a:prstGeom prst="parallelogram">
                <a:avLst>
                  <a:gd name="adj" fmla="val 148251"/>
                </a:avLst>
              </a:prstGeom>
            </p:spPr>
            <p:style>
              <a:lnRef idx="3">
                <a:schemeClr val="lt1"/>
              </a:lnRef>
              <a:fillRef idx="1">
                <a:schemeClr val="accent5"/>
              </a:fillRef>
              <a:effectRef idx="1">
                <a:schemeClr val="accent5"/>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105">
                  <a:solidFill>
                    <a:srgbClr val="FFFFFF"/>
                  </a:solidFill>
                  <a:latin typeface="宋体" panose="02010600030101010101" pitchFamily="2" charset="-122"/>
                  <a:sym typeface="宋体" panose="02010600030101010101" pitchFamily="2" charset="-122"/>
                </a:endParaRPr>
              </a:p>
            </p:txBody>
          </p:sp>
        </p:grpSp>
        <p:sp>
          <p:nvSpPr>
            <p:cNvPr id="18" name="TextBox 12"/>
            <p:cNvSpPr>
              <a:spLocks noChangeArrowheads="1"/>
            </p:cNvSpPr>
            <p:nvPr/>
          </p:nvSpPr>
          <p:spPr bwMode="auto">
            <a:xfrm>
              <a:off x="1602097" y="343448"/>
              <a:ext cx="566636" cy="775083"/>
            </a:xfrm>
            <a:prstGeom prst="rect">
              <a:avLst/>
            </a:prstGeom>
          </p:spPr>
          <p:style>
            <a:lnRef idx="3">
              <a:schemeClr val="lt1"/>
            </a:lnRef>
            <a:fillRef idx="1">
              <a:schemeClr val="accent5"/>
            </a:fillRef>
            <a:effectRef idx="1">
              <a:schemeClr val="accent5"/>
            </a:effectRef>
            <a:fontRef idx="minor">
              <a:schemeClr val="lt1"/>
            </a:fontRef>
          </p:style>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en-US" altLang="zh-CN" sz="4210">
                  <a:solidFill>
                    <a:srgbClr val="FFFFFF"/>
                  </a:solidFill>
                  <a:latin typeface="Dotum" panose="020B0600000101010101" pitchFamily="34" charset="-127"/>
                  <a:ea typeface="Dotum" panose="020B0600000101010101" pitchFamily="34" charset="-127"/>
                  <a:sym typeface="方正兰亭粗黑_GBK" panose="02000000000000000000" charset="-122"/>
                </a:rPr>
                <a:t>A</a:t>
              </a:r>
              <a:endParaRPr lang="zh-CN" altLang="en-US" sz="4210">
                <a:solidFill>
                  <a:srgbClr val="FFFFFF"/>
                </a:solidFill>
                <a:latin typeface="Dotum" panose="020B0600000101010101" pitchFamily="34" charset="-127"/>
                <a:ea typeface="Dotum" panose="020B0600000101010101" pitchFamily="34" charset="-127"/>
                <a:sym typeface="方正兰亭粗黑_GBK" panose="02000000000000000000" charset="-122"/>
              </a:endParaRPr>
            </a:p>
          </p:txBody>
        </p:sp>
      </p:grpSp>
      <p:grpSp>
        <p:nvGrpSpPr>
          <p:cNvPr id="23" name="组合 17"/>
          <p:cNvGrpSpPr/>
          <p:nvPr/>
        </p:nvGrpSpPr>
        <p:grpSpPr bwMode="auto">
          <a:xfrm>
            <a:off x="4345438" y="3145817"/>
            <a:ext cx="2830779" cy="3589987"/>
            <a:chOff x="0" y="0"/>
            <a:chExt cx="2421086" cy="3069287"/>
          </a:xfrm>
        </p:grpSpPr>
        <p:sp>
          <p:nvSpPr>
            <p:cNvPr id="24" name="空心弧 13"/>
            <p:cNvSpPr>
              <a:spLocks noChangeArrowheads="1"/>
            </p:cNvSpPr>
            <p:nvPr/>
          </p:nvSpPr>
          <p:spPr bwMode="auto">
            <a:xfrm rot="6778576">
              <a:off x="262282" y="783976"/>
              <a:ext cx="2788517" cy="1316991"/>
            </a:xfrm>
            <a:custGeom>
              <a:avLst/>
              <a:gdLst>
                <a:gd name="T0" fmla="*/ 0 w 2788517"/>
                <a:gd name="T1" fmla="*/ 1261585 h 1316991"/>
                <a:gd name="T2" fmla="*/ 43621 w 2788517"/>
                <a:gd name="T3" fmla="*/ 983125 h 1316991"/>
                <a:gd name="T4" fmla="*/ 187849 w 2788517"/>
                <a:gd name="T5" fmla="*/ 662600 h 1316991"/>
                <a:gd name="T6" fmla="*/ 555118 w 2788517"/>
                <a:gd name="T7" fmla="*/ 289007 h 1316991"/>
                <a:gd name="T8" fmla="*/ 593572 w 2788517"/>
                <a:gd name="T9" fmla="*/ 318497 h 1316991"/>
                <a:gd name="T10" fmla="*/ 1671548 w 2788517"/>
                <a:gd name="T11" fmla="*/ 10085 h 1316991"/>
                <a:gd name="T12" fmla="*/ 2788517 w 2788517"/>
                <a:gd name="T13" fmla="*/ 783263 h 1316991"/>
                <a:gd name="T14" fmla="*/ 2340919 w 2788517"/>
                <a:gd name="T15" fmla="*/ 973039 h 1316991"/>
                <a:gd name="T16" fmla="*/ 1533733 w 2788517"/>
                <a:gd name="T17" fmla="*/ 338767 h 1316991"/>
                <a:gd name="T18" fmla="*/ 90612 w 2788517"/>
                <a:gd name="T19" fmla="*/ 1288485 h 1316991"/>
                <a:gd name="T20" fmla="*/ 86054 w 2788517"/>
                <a:gd name="T21" fmla="*/ 1316991 h 1316991"/>
                <a:gd name="T22" fmla="*/ 0 w 2788517"/>
                <a:gd name="T23" fmla="*/ 1261585 h 13169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88517"/>
                <a:gd name="T37" fmla="*/ 0 h 1316991"/>
                <a:gd name="T38" fmla="*/ 2788517 w 2788517"/>
                <a:gd name="T39" fmla="*/ 1316991 h 13169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88517" h="1316991">
                  <a:moveTo>
                    <a:pt x="0" y="1261585"/>
                  </a:moveTo>
                  <a:lnTo>
                    <a:pt x="43621" y="983125"/>
                  </a:lnTo>
                  <a:lnTo>
                    <a:pt x="187849" y="662600"/>
                  </a:lnTo>
                  <a:lnTo>
                    <a:pt x="555118" y="289007"/>
                  </a:lnTo>
                  <a:lnTo>
                    <a:pt x="593572" y="318497"/>
                  </a:lnTo>
                  <a:cubicBezTo>
                    <a:pt x="893044" y="78665"/>
                    <a:pt x="1280289" y="-36215"/>
                    <a:pt x="1671548" y="10085"/>
                  </a:cubicBezTo>
                  <a:cubicBezTo>
                    <a:pt x="2151604" y="66893"/>
                    <a:pt x="2569147" y="358230"/>
                    <a:pt x="2788517" y="783263"/>
                  </a:cubicBezTo>
                  <a:lnTo>
                    <a:pt x="2340919" y="973039"/>
                  </a:lnTo>
                  <a:cubicBezTo>
                    <a:pt x="2186143" y="658606"/>
                    <a:pt x="1897688" y="418414"/>
                    <a:pt x="1533733" y="338767"/>
                  </a:cubicBezTo>
                  <a:cubicBezTo>
                    <a:pt x="882681" y="196293"/>
                    <a:pt x="236573" y="621497"/>
                    <a:pt x="90612" y="1288485"/>
                  </a:cubicBezTo>
                  <a:lnTo>
                    <a:pt x="86054" y="1316991"/>
                  </a:lnTo>
                  <a:lnTo>
                    <a:pt x="0" y="1261585"/>
                  </a:lnTo>
                  <a:close/>
                </a:path>
              </a:pathLst>
            </a:custGeom>
          </p:spPr>
          <p:style>
            <a:lnRef idx="3">
              <a:schemeClr val="lt1"/>
            </a:lnRef>
            <a:fillRef idx="1">
              <a:schemeClr val="accent1"/>
            </a:fillRef>
            <a:effectRef idx="1">
              <a:schemeClr val="accent1"/>
            </a:effectRef>
            <a:fontRef idx="minor">
              <a:schemeClr val="lt1"/>
            </a:fontRef>
          </p:style>
          <p:txBody>
            <a:bodyPr anchor="ctr"/>
            <a:lstStyle/>
            <a:p>
              <a:endParaRPr lang="zh-CN" altLang="en-US" sz="2105"/>
            </a:p>
          </p:txBody>
        </p:sp>
        <p:sp>
          <p:nvSpPr>
            <p:cNvPr id="25" name="空心弧 13"/>
            <p:cNvSpPr>
              <a:spLocks noChangeArrowheads="1"/>
            </p:cNvSpPr>
            <p:nvPr/>
          </p:nvSpPr>
          <p:spPr bwMode="auto">
            <a:xfrm rot="6778576">
              <a:off x="13811" y="662012"/>
              <a:ext cx="3069287" cy="1745263"/>
            </a:xfrm>
            <a:custGeom>
              <a:avLst/>
              <a:gdLst>
                <a:gd name="T0" fmla="*/ 157 w 3069287"/>
                <a:gd name="T1" fmla="*/ 1464603 h 1745263"/>
                <a:gd name="T2" fmla="*/ 279680 w 3069287"/>
                <a:gd name="T3" fmla="*/ 592918 h 1745263"/>
                <a:gd name="T4" fmla="*/ 1621029 w 3069287"/>
                <a:gd name="T5" fmla="*/ 10085 h 1745263"/>
                <a:gd name="T6" fmla="*/ 2771215 w 3069287"/>
                <a:gd name="T7" fmla="*/ 850593 h 1745263"/>
                <a:gd name="T8" fmla="*/ 3069287 w 3069287"/>
                <a:gd name="T9" fmla="*/ 724214 h 1745263"/>
                <a:gd name="T10" fmla="*/ 2880540 w 3069287"/>
                <a:gd name="T11" fmla="*/ 1745263 h 1745263"/>
                <a:gd name="T12" fmla="*/ 2015420 w 3069287"/>
                <a:gd name="T13" fmla="*/ 1171039 h 1745263"/>
                <a:gd name="T14" fmla="*/ 2323687 w 3069287"/>
                <a:gd name="T15" fmla="*/ 1040338 h 1745263"/>
                <a:gd name="T16" fmla="*/ 1483213 w 3069287"/>
                <a:gd name="T17" fmla="*/ 338767 h 1745263"/>
                <a:gd name="T18" fmla="*/ 40094 w 3069287"/>
                <a:gd name="T19" fmla="*/ 1288485 h 1745263"/>
                <a:gd name="T20" fmla="*/ 19551 w 3069287"/>
                <a:gd name="T21" fmla="*/ 1417149 h 1745263"/>
                <a:gd name="T22" fmla="*/ 10745 w 3069287"/>
                <a:gd name="T23" fmla="*/ 1411479 h 1745263"/>
                <a:gd name="T24" fmla="*/ 157 w 3069287"/>
                <a:gd name="T25" fmla="*/ 1464603 h 17452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69287"/>
                <a:gd name="T40" fmla="*/ 0 h 1745263"/>
                <a:gd name="T41" fmla="*/ 3069287 w 3069287"/>
                <a:gd name="T42" fmla="*/ 1745263 h 17452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69287" h="1745263">
                  <a:moveTo>
                    <a:pt x="157" y="1464603"/>
                  </a:moveTo>
                  <a:cubicBezTo>
                    <a:pt x="-4415" y="1156390"/>
                    <a:pt x="91112" y="849810"/>
                    <a:pt x="279680" y="592918"/>
                  </a:cubicBezTo>
                  <a:cubicBezTo>
                    <a:pt x="589203" y="171248"/>
                    <a:pt x="1101577" y="-51385"/>
                    <a:pt x="1621029" y="10085"/>
                  </a:cubicBezTo>
                  <a:cubicBezTo>
                    <a:pt x="2126129" y="69856"/>
                    <a:pt x="2562025" y="389266"/>
                    <a:pt x="2771215" y="850593"/>
                  </a:cubicBezTo>
                  <a:lnTo>
                    <a:pt x="3069287" y="724214"/>
                  </a:lnTo>
                  <a:lnTo>
                    <a:pt x="2880540" y="1745263"/>
                  </a:lnTo>
                  <a:lnTo>
                    <a:pt x="2015420" y="1171039"/>
                  </a:lnTo>
                  <a:lnTo>
                    <a:pt x="2323687" y="1040338"/>
                  </a:lnTo>
                  <a:cubicBezTo>
                    <a:pt x="2176403" y="693700"/>
                    <a:pt x="1873138" y="424097"/>
                    <a:pt x="1483213" y="338767"/>
                  </a:cubicBezTo>
                  <a:cubicBezTo>
                    <a:pt x="832162" y="196293"/>
                    <a:pt x="186055" y="621496"/>
                    <a:pt x="40094" y="1288485"/>
                  </a:cubicBezTo>
                  <a:cubicBezTo>
                    <a:pt x="30695" y="1331434"/>
                    <a:pt x="23599" y="1374338"/>
                    <a:pt x="19551" y="1417149"/>
                  </a:cubicBezTo>
                  <a:lnTo>
                    <a:pt x="10745" y="1411479"/>
                  </a:lnTo>
                  <a:lnTo>
                    <a:pt x="157" y="1464603"/>
                  </a:lnTo>
                  <a:close/>
                </a:path>
              </a:pathLst>
            </a:custGeom>
          </p:spPr>
          <p:style>
            <a:lnRef idx="3">
              <a:schemeClr val="lt1"/>
            </a:lnRef>
            <a:fillRef idx="1">
              <a:schemeClr val="accent1"/>
            </a:fillRef>
            <a:effectRef idx="1">
              <a:schemeClr val="accent1"/>
            </a:effectRef>
            <a:fontRef idx="minor">
              <a:schemeClr val="lt1"/>
            </a:fontRef>
          </p:style>
          <p:txBody>
            <a:bodyPr anchor="ctr"/>
            <a:lstStyle/>
            <a:p>
              <a:endParaRPr lang="zh-CN" altLang="en-US" sz="2105"/>
            </a:p>
          </p:txBody>
        </p:sp>
        <p:sp>
          <p:nvSpPr>
            <p:cNvPr id="26" name="平行四边形 20"/>
            <p:cNvSpPr>
              <a:spLocks noChangeArrowheads="1"/>
            </p:cNvSpPr>
            <p:nvPr/>
          </p:nvSpPr>
          <p:spPr bwMode="auto">
            <a:xfrm rot="10800000" flipH="1">
              <a:off x="0" y="2441028"/>
              <a:ext cx="1075852" cy="555205"/>
            </a:xfrm>
            <a:prstGeom prst="parallelogram">
              <a:avLst>
                <a:gd name="adj" fmla="val 148247"/>
              </a:avLst>
            </a:prstGeom>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105">
                <a:solidFill>
                  <a:srgbClr val="FFFFFF"/>
                </a:solidFill>
                <a:latin typeface="宋体" panose="02010600030101010101" pitchFamily="2" charset="-122"/>
                <a:sym typeface="宋体" panose="02010600030101010101" pitchFamily="2" charset="-122"/>
              </a:endParaRPr>
            </a:p>
          </p:txBody>
        </p:sp>
        <p:sp>
          <p:nvSpPr>
            <p:cNvPr id="27" name="平行四边形 21"/>
            <p:cNvSpPr>
              <a:spLocks noChangeArrowheads="1"/>
            </p:cNvSpPr>
            <p:nvPr/>
          </p:nvSpPr>
          <p:spPr bwMode="auto">
            <a:xfrm rot="10800000">
              <a:off x="1435" y="1865955"/>
              <a:ext cx="1102175" cy="575073"/>
            </a:xfrm>
            <a:prstGeom prst="parallelogram">
              <a:avLst>
                <a:gd name="adj" fmla="val 148251"/>
              </a:avLst>
            </a:prstGeom>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105">
                <a:solidFill>
                  <a:srgbClr val="FFFFFF"/>
                </a:solidFill>
                <a:latin typeface="宋体" panose="02010600030101010101" pitchFamily="2" charset="-122"/>
                <a:sym typeface="宋体" panose="02010600030101010101" pitchFamily="2" charset="-122"/>
              </a:endParaRPr>
            </a:p>
          </p:txBody>
        </p:sp>
        <p:sp>
          <p:nvSpPr>
            <p:cNvPr id="28" name="TextBox 22"/>
            <p:cNvSpPr>
              <a:spLocks noChangeArrowheads="1"/>
            </p:cNvSpPr>
            <p:nvPr/>
          </p:nvSpPr>
          <p:spPr bwMode="auto">
            <a:xfrm>
              <a:off x="658614" y="2079522"/>
              <a:ext cx="467064" cy="631390"/>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en-US" altLang="zh-CN" sz="4210">
                  <a:solidFill>
                    <a:srgbClr val="FFFFFF"/>
                  </a:solidFill>
                  <a:latin typeface="Dotum" panose="020B0600000101010101" pitchFamily="34" charset="-127"/>
                  <a:ea typeface="Dotum" panose="020B0600000101010101" pitchFamily="34" charset="-127"/>
                  <a:sym typeface="方正兰亭粗黑_GBK" panose="02000000000000000000" charset="-122"/>
                </a:rPr>
                <a:t>B</a:t>
              </a:r>
              <a:endParaRPr lang="zh-CN" altLang="en-US" sz="4210">
                <a:solidFill>
                  <a:srgbClr val="FFFFFF"/>
                </a:solidFill>
                <a:latin typeface="Dotum" panose="020B0600000101010101" pitchFamily="34" charset="-127"/>
                <a:ea typeface="Dotum" panose="020B0600000101010101" pitchFamily="34" charset="-127"/>
                <a:sym typeface="方正兰亭粗黑_GBK" panose="02000000000000000000" charset="-122"/>
              </a:endParaRPr>
            </a:p>
          </p:txBody>
        </p:sp>
      </p:grpSp>
      <p:grpSp>
        <p:nvGrpSpPr>
          <p:cNvPr id="33" name="组合 27"/>
          <p:cNvGrpSpPr/>
          <p:nvPr/>
        </p:nvGrpSpPr>
        <p:grpSpPr bwMode="auto">
          <a:xfrm>
            <a:off x="751749" y="2330923"/>
            <a:ext cx="2468800" cy="1683300"/>
            <a:chOff x="0" y="0"/>
            <a:chExt cx="2389709" cy="1439419"/>
          </a:xfrm>
        </p:grpSpPr>
        <p:sp>
          <p:nvSpPr>
            <p:cNvPr id="35" name="TextBox 11"/>
            <p:cNvSpPr>
              <a:spLocks noChangeArrowheads="1"/>
            </p:cNvSpPr>
            <p:nvPr/>
          </p:nvSpPr>
          <p:spPr bwMode="auto">
            <a:xfrm flipH="1">
              <a:off x="413004" y="216024"/>
              <a:ext cx="1591518" cy="32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187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软件</a:t>
              </a:r>
              <a:endParaRPr lang="en-US" altLang="zh-CN" sz="187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TextBox 32"/>
            <p:cNvSpPr>
              <a:spLocks noChangeArrowheads="1"/>
            </p:cNvSpPr>
            <p:nvPr/>
          </p:nvSpPr>
          <p:spPr bwMode="auto">
            <a:xfrm>
              <a:off x="0" y="0"/>
              <a:ext cx="523073" cy="63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en-US" altLang="zh-CN" sz="4210" b="1" cap="all" dirty="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anose="020B0600000101010101" pitchFamily="34" charset="-127"/>
                  <a:ea typeface="Dotum" panose="020B0600000101010101" pitchFamily="34" charset="-127"/>
                  <a:sym typeface="方正兰亭粗黑_GBK" panose="02000000000000000000" charset="-122"/>
                </a:rPr>
                <a:t>A</a:t>
              </a:r>
              <a:endParaRPr lang="zh-CN" altLang="en-US" sz="4210" b="1" cap="all" dirty="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anose="020B0600000101010101" pitchFamily="34" charset="-127"/>
                <a:ea typeface="Dotum" panose="020B0600000101010101" pitchFamily="34" charset="-127"/>
                <a:sym typeface="方正兰亭粗黑_GBK" panose="02000000000000000000" charset="-122"/>
              </a:endParaRPr>
            </a:p>
          </p:txBody>
        </p:sp>
        <p:sp>
          <p:nvSpPr>
            <p:cNvPr id="39" name="矩形 33"/>
            <p:cNvSpPr>
              <a:spLocks noChangeArrowheads="1"/>
            </p:cNvSpPr>
            <p:nvPr/>
          </p:nvSpPr>
          <p:spPr bwMode="auto">
            <a:xfrm>
              <a:off x="90144" y="583024"/>
              <a:ext cx="2298312" cy="45719"/>
            </a:xfrm>
            <a:prstGeom prst="rect">
              <a:avLst/>
            </a:prstGeom>
          </p:spPr>
          <p:style>
            <a:lnRef idx="1">
              <a:schemeClr val="accent5"/>
            </a:lnRef>
            <a:fillRef idx="3">
              <a:schemeClr val="accent5"/>
            </a:fillRef>
            <a:effectRef idx="2">
              <a:schemeClr val="accent5"/>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105">
                <a:solidFill>
                  <a:srgbClr val="FFFFFF"/>
                </a:solidFill>
                <a:latin typeface="宋体" panose="02010600030101010101" pitchFamily="2" charset="-122"/>
                <a:sym typeface="宋体" panose="02010600030101010101" pitchFamily="2" charset="-122"/>
              </a:endParaRPr>
            </a:p>
          </p:txBody>
        </p:sp>
        <p:sp>
          <p:nvSpPr>
            <p:cNvPr id="40" name="TextBox 11"/>
            <p:cNvSpPr>
              <a:spLocks noChangeArrowheads="1"/>
            </p:cNvSpPr>
            <p:nvPr/>
          </p:nvSpPr>
          <p:spPr bwMode="auto">
            <a:xfrm flipH="1">
              <a:off x="117394" y="805739"/>
              <a:ext cx="2272315" cy="63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auto">
                <a:lnSpc>
                  <a:spcPct val="150000"/>
                </a:lnSpc>
              </a:pPr>
              <a:r>
                <a:rPr lang="zh-CN" altLang="en-US" sz="1405"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系统通过</a:t>
              </a:r>
              <a:r>
                <a:rPr lang="zh-CN" altLang="en-US" sz="1405"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网络数据库统一存储所有自习室管理</a:t>
              </a:r>
              <a:r>
                <a:rPr lang="zh-CN" altLang="en-US" sz="1405"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数据。</a:t>
              </a:r>
              <a:endParaRPr lang="en-US" altLang="zh-CN" sz="1405"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3" name="组合 37"/>
          <p:cNvGrpSpPr/>
          <p:nvPr/>
        </p:nvGrpSpPr>
        <p:grpSpPr bwMode="auto">
          <a:xfrm>
            <a:off x="7512202" y="4846142"/>
            <a:ext cx="2331013" cy="2026912"/>
            <a:chOff x="0" y="0"/>
            <a:chExt cx="2388456" cy="1734478"/>
          </a:xfrm>
        </p:grpSpPr>
        <p:sp>
          <p:nvSpPr>
            <p:cNvPr id="44" name="TextBox 11"/>
            <p:cNvSpPr>
              <a:spLocks noChangeArrowheads="1"/>
            </p:cNvSpPr>
            <p:nvPr/>
          </p:nvSpPr>
          <p:spPr bwMode="auto">
            <a:xfrm flipH="1">
              <a:off x="170439" y="822135"/>
              <a:ext cx="2173798" cy="91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fontAlgn="auto">
                <a:lnSpc>
                  <a:spcPct val="150000"/>
                </a:lnSpc>
                <a:buFont typeface="Arial" panose="020B0604020202020204" pitchFamily="34" charset="0"/>
                <a:buNone/>
              </a:pPr>
              <a:r>
                <a:rPr lang="zh-CN" altLang="en-US" sz="1405"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结合图书馆通道、门禁作为硬件依托进行数据采集。</a:t>
              </a:r>
              <a:endParaRPr lang="en-US" altLang="zh-CN" sz="1405"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TextBox 11"/>
            <p:cNvSpPr>
              <a:spLocks noChangeArrowheads="1"/>
            </p:cNvSpPr>
            <p:nvPr/>
          </p:nvSpPr>
          <p:spPr bwMode="auto">
            <a:xfrm flipH="1">
              <a:off x="413004" y="216024"/>
              <a:ext cx="1591518" cy="32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187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硬件</a:t>
              </a:r>
              <a:endParaRPr lang="en-US" altLang="zh-CN" sz="187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TextBox 42"/>
            <p:cNvSpPr>
              <a:spLocks noChangeArrowheads="1"/>
            </p:cNvSpPr>
            <p:nvPr/>
          </p:nvSpPr>
          <p:spPr bwMode="auto">
            <a:xfrm>
              <a:off x="0" y="0"/>
              <a:ext cx="560208" cy="63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en-US" altLang="zh-CN" sz="421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Dotum" panose="020B0600000101010101" pitchFamily="34" charset="-127"/>
                  <a:ea typeface="Dotum" panose="020B0600000101010101" pitchFamily="34" charset="-127"/>
                  <a:sym typeface="方正兰亭粗黑_GBK" panose="02000000000000000000" charset="-122"/>
                </a:rPr>
                <a:t>B</a:t>
              </a:r>
              <a:endParaRPr lang="zh-CN" altLang="en-US" sz="421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Dotum" panose="020B0600000101010101" pitchFamily="34" charset="-127"/>
                <a:ea typeface="Dotum" panose="020B0600000101010101" pitchFamily="34" charset="-127"/>
                <a:sym typeface="方正兰亭粗黑_GBK" panose="02000000000000000000" charset="-122"/>
              </a:endParaRPr>
            </a:p>
          </p:txBody>
        </p:sp>
        <p:sp>
          <p:nvSpPr>
            <p:cNvPr id="49" name="矩形 43"/>
            <p:cNvSpPr>
              <a:spLocks noChangeArrowheads="1"/>
            </p:cNvSpPr>
            <p:nvPr/>
          </p:nvSpPr>
          <p:spPr bwMode="auto">
            <a:xfrm>
              <a:off x="90144" y="620564"/>
              <a:ext cx="2298312" cy="45719"/>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105">
                <a:solidFill>
                  <a:srgbClr val="1E9600"/>
                </a:solidFill>
                <a:latin typeface="宋体" panose="02010600030101010101" pitchFamily="2" charset="-122"/>
                <a:sym typeface="宋体" panose="02010600030101010101" pitchFamily="2" charset="-122"/>
              </a:endParaRPr>
            </a:p>
          </p:txBody>
        </p:sp>
      </p:grpSp>
      <p:sp>
        <p:nvSpPr>
          <p:cNvPr id="54" name="TextBox 11"/>
          <p:cNvSpPr>
            <a:spLocks noChangeArrowheads="1"/>
          </p:cNvSpPr>
          <p:nvPr/>
        </p:nvSpPr>
        <p:spPr bwMode="auto">
          <a:xfrm flipH="1">
            <a:off x="4260199" y="4257038"/>
            <a:ext cx="2158074" cy="66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87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图书馆自习室预约</a:t>
            </a:r>
            <a:endParaRPr lang="en-US" altLang="zh-CN" sz="187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187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管理系统</a:t>
            </a:r>
            <a:endParaRPr lang="en-US" altLang="zh-CN" sz="187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矩形 54"/>
          <p:cNvSpPr/>
          <p:nvPr/>
        </p:nvSpPr>
        <p:spPr>
          <a:xfrm>
            <a:off x="1069424" y="1331837"/>
            <a:ext cx="8539624" cy="741045"/>
          </a:xfrm>
          <a:prstGeom prst="rect">
            <a:avLst/>
          </a:prstGeom>
        </p:spPr>
        <p:txBody>
          <a:bodyPr wrap="square">
            <a:spAutoFit/>
          </a:bodyPr>
          <a:lstStyle/>
          <a:p>
            <a:pPr lvl="0">
              <a:lnSpc>
                <a:spcPct val="150000"/>
              </a:lnSpc>
            </a:pPr>
            <a:r>
              <a:rPr lang="zh-CN" altLang="en-US" sz="1405" b="1" dirty="0" smtClean="0">
                <a:solidFill>
                  <a:prstClr val="black"/>
                </a:solidFill>
                <a:latin typeface="微软雅黑" panose="020B0503020204020204" pitchFamily="34" charset="-122"/>
                <a:ea typeface="微软雅黑" panose="020B0503020204020204" pitchFamily="34" charset="-122"/>
              </a:rPr>
              <a:t>      </a:t>
            </a:r>
            <a:r>
              <a:rPr lang="zh-CN" altLang="en-US" sz="1405" b="1" dirty="0">
                <a:solidFill>
                  <a:prstClr val="black"/>
                </a:solidFill>
                <a:latin typeface="微软雅黑" panose="020B0503020204020204" pitchFamily="34" charset="-122"/>
                <a:ea typeface="微软雅黑" panose="020B0503020204020204" pitchFamily="34" charset="-122"/>
              </a:rPr>
              <a:t>图书馆自习室预约管理系统使得混乱的“占座”问题得到了有效的解决，做到有序可查方便了管理者的同时也让自习室资源最大化利用。</a:t>
            </a:r>
            <a:endParaRPr lang="zh-CN" altLang="en-US" sz="1405" b="1" dirty="0">
              <a:solidFill>
                <a:prstClr val="black"/>
              </a:solidFill>
              <a:latin typeface="微软雅黑" panose="020B0503020204020204" pitchFamily="34" charset="-122"/>
              <a:ea typeface="微软雅黑" panose="020B0503020204020204" pitchFamily="34" charset="-122"/>
            </a:endParaRPr>
          </a:p>
        </p:txBody>
      </p:sp>
      <p:sp>
        <p:nvSpPr>
          <p:cNvPr id="56" name="半闭框 55"/>
          <p:cNvSpPr/>
          <p:nvPr/>
        </p:nvSpPr>
        <p:spPr>
          <a:xfrm>
            <a:off x="943127" y="1348001"/>
            <a:ext cx="252595" cy="263341"/>
          </a:xfrm>
          <a:prstGeom prst="halfFram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sz="2105">
              <a:solidFill>
                <a:schemeClr val="tx1"/>
              </a:solidFill>
            </a:endParaRPr>
          </a:p>
        </p:txBody>
      </p:sp>
      <p:sp>
        <p:nvSpPr>
          <p:cNvPr id="57" name="半闭框 56"/>
          <p:cNvSpPr/>
          <p:nvPr/>
        </p:nvSpPr>
        <p:spPr>
          <a:xfrm flipH="1" flipV="1">
            <a:off x="9356454" y="1799454"/>
            <a:ext cx="252595" cy="264554"/>
          </a:xfrm>
          <a:prstGeom prst="halfFram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sz="2105">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p:cBhvr>
                                        <p:cTn id="9" dur="500"/>
                                        <p:tgtEl>
                                          <p:spTgt spid="16"/>
                                        </p:tgtEl>
                                      </p:cBhvr>
                                    </p:animEffect>
                                  </p:childTnLst>
                                </p:cTn>
                              </p:par>
                            </p:childTnLst>
                          </p:cTn>
                        </p:par>
                        <p:par>
                          <p:cTn id="10" fill="hold">
                            <p:stCondLst>
                              <p:cond delay="500"/>
                            </p:stCondLst>
                            <p:childTnLst>
                              <p:par>
                                <p:cTn id="11" presetID="52"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Scale>
                                      <p:cBhvr>
                                        <p:cTn id="13"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4" dur="1000" decel="50000" fill="hold">
                                          <p:stCondLst>
                                            <p:cond delay="0"/>
                                          </p:stCondLst>
                                        </p:cTn>
                                        <p:tgtEl>
                                          <p:spTgt spid="23"/>
                                        </p:tgtEl>
                                        <p:attrNameLst>
                                          <p:attrName>ppt_x</p:attrName>
                                          <p:attrName>ppt_y</p:attrName>
                                        </p:attrNameLst>
                                      </p:cBhvr>
                                      <p:rCtr x="0" y="0"/>
                                    </p:animMotion>
                                    <p:animEffect>
                                      <p:cBhvr>
                                        <p:cTn id="15" dur="1000"/>
                                        <p:tgtEl>
                                          <p:spTgt spid="23"/>
                                        </p:tgtEl>
                                      </p:cBhvr>
                                    </p:animEffect>
                                  </p:childTnLst>
                                </p:cTn>
                              </p:par>
                            </p:childTnLst>
                          </p:cTn>
                        </p:par>
                        <p:par>
                          <p:cTn id="16" fill="hold">
                            <p:stCondLst>
                              <p:cond delay="1500"/>
                            </p:stCondLst>
                            <p:childTnLst>
                              <p:par>
                                <p:cTn id="17" presetID="24"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 to="" calcmode="lin" valueType="num">
                                      <p:cBhvr>
                                        <p:cTn id="19" dur="1" fill="hold"/>
                                        <p:tgtEl>
                                          <p:spTgt spid="33"/>
                                        </p:tgtEl>
                                        <p:attrNameLst>
                                          <p:attrName>style.visibility</p:attrName>
                                        </p:attrNameLst>
                                      </p:cBhvr>
                                    </p:anim>
                                  </p:childTnLst>
                                </p:cTn>
                              </p:par>
                            </p:childTnLst>
                          </p:cTn>
                        </p:par>
                        <p:par>
                          <p:cTn id="20" fill="hold">
                            <p:stCondLst>
                              <p:cond delay="1500"/>
                            </p:stCondLst>
                            <p:childTnLst>
                              <p:par>
                                <p:cTn id="21" presetID="24" presetClass="entr" presetSubtype="0"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 to="" calcmode="lin" valueType="num">
                                      <p:cBhvr>
                                        <p:cTn id="23" dur="1" fill="hold"/>
                                        <p:tgtEl>
                                          <p:spTgt spid="43"/>
                                        </p:tgtEl>
                                        <p:attrNameLst>
                                          <p:attrName>style.visibility</p:attrName>
                                        </p:attrNameLst>
                                      </p:cBhvr>
                                    </p:anim>
                                  </p:childTnLst>
                                </p:cTn>
                              </p:par>
                              <p:par>
                                <p:cTn id="24" presetID="31" presetClass="entr" presetSubtype="0"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cBhvr>
                                        <p:cTn id="26" dur="1000" fill="hold"/>
                                        <p:tgtEl>
                                          <p:spTgt spid="56"/>
                                        </p:tgtEl>
                                        <p:attrNameLst>
                                          <p:attrName>ppt_w</p:attrName>
                                        </p:attrNameLst>
                                      </p:cBhvr>
                                      <p:tavLst>
                                        <p:tav tm="0">
                                          <p:val>
                                            <p:fltVal val="0"/>
                                          </p:val>
                                        </p:tav>
                                        <p:tav tm="100000">
                                          <p:val>
                                            <p:strVal val="#ppt_w"/>
                                          </p:val>
                                        </p:tav>
                                      </p:tavLst>
                                    </p:anim>
                                    <p:anim calcmode="lin" valueType="num">
                                      <p:cBhvr>
                                        <p:cTn id="27" dur="1000" fill="hold"/>
                                        <p:tgtEl>
                                          <p:spTgt spid="56"/>
                                        </p:tgtEl>
                                        <p:attrNameLst>
                                          <p:attrName>ppt_h</p:attrName>
                                        </p:attrNameLst>
                                      </p:cBhvr>
                                      <p:tavLst>
                                        <p:tav tm="0">
                                          <p:val>
                                            <p:fltVal val="0"/>
                                          </p:val>
                                        </p:tav>
                                        <p:tav tm="100000">
                                          <p:val>
                                            <p:strVal val="#ppt_h"/>
                                          </p:val>
                                        </p:tav>
                                      </p:tavLst>
                                    </p:anim>
                                    <p:anim calcmode="lin" valueType="num">
                                      <p:cBhvr>
                                        <p:cTn id="28" dur="1000" fill="hold"/>
                                        <p:tgtEl>
                                          <p:spTgt spid="56"/>
                                        </p:tgtEl>
                                        <p:attrNameLst>
                                          <p:attrName>style.rotation</p:attrName>
                                        </p:attrNameLst>
                                      </p:cBhvr>
                                      <p:tavLst>
                                        <p:tav tm="0">
                                          <p:val>
                                            <p:fltVal val="90"/>
                                          </p:val>
                                        </p:tav>
                                        <p:tav tm="100000">
                                          <p:val>
                                            <p:fltVal val="0"/>
                                          </p:val>
                                        </p:tav>
                                      </p:tavLst>
                                    </p:anim>
                                    <p:animEffect transition="in" filter="fade">
                                      <p:cBhvr>
                                        <p:cTn id="29" dur="1000"/>
                                        <p:tgtEl>
                                          <p:spTgt spid="56"/>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1000" fill="hold"/>
                                        <p:tgtEl>
                                          <p:spTgt spid="57"/>
                                        </p:tgtEl>
                                        <p:attrNameLst>
                                          <p:attrName>ppt_w</p:attrName>
                                        </p:attrNameLst>
                                      </p:cBhvr>
                                      <p:tavLst>
                                        <p:tav tm="0">
                                          <p:val>
                                            <p:fltVal val="0"/>
                                          </p:val>
                                        </p:tav>
                                        <p:tav tm="100000">
                                          <p:val>
                                            <p:strVal val="#ppt_w"/>
                                          </p:val>
                                        </p:tav>
                                      </p:tavLst>
                                    </p:anim>
                                    <p:anim calcmode="lin" valueType="num">
                                      <p:cBhvr>
                                        <p:cTn id="33" dur="1000" fill="hold"/>
                                        <p:tgtEl>
                                          <p:spTgt spid="57"/>
                                        </p:tgtEl>
                                        <p:attrNameLst>
                                          <p:attrName>ppt_h</p:attrName>
                                        </p:attrNameLst>
                                      </p:cBhvr>
                                      <p:tavLst>
                                        <p:tav tm="0">
                                          <p:val>
                                            <p:fltVal val="0"/>
                                          </p:val>
                                        </p:tav>
                                        <p:tav tm="100000">
                                          <p:val>
                                            <p:strVal val="#ppt_h"/>
                                          </p:val>
                                        </p:tav>
                                      </p:tavLst>
                                    </p:anim>
                                    <p:anim calcmode="lin" valueType="num">
                                      <p:cBhvr>
                                        <p:cTn id="34" dur="1000" fill="hold"/>
                                        <p:tgtEl>
                                          <p:spTgt spid="57"/>
                                        </p:tgtEl>
                                        <p:attrNameLst>
                                          <p:attrName>style.rotation</p:attrName>
                                        </p:attrNameLst>
                                      </p:cBhvr>
                                      <p:tavLst>
                                        <p:tav tm="0">
                                          <p:val>
                                            <p:fltVal val="90"/>
                                          </p:val>
                                        </p:tav>
                                        <p:tav tm="100000">
                                          <p:val>
                                            <p:fltVal val="0"/>
                                          </p:val>
                                        </p:tav>
                                      </p:tavLst>
                                    </p:anim>
                                    <p:animEffect transition="in" filter="fade">
                                      <p:cBhvr>
                                        <p:cTn id="35"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57"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rot="0">
            <a:off x="250222" y="605813"/>
            <a:ext cx="10080000" cy="417928"/>
            <a:chOff x="214282" y="142856"/>
            <a:chExt cx="7598078" cy="357190"/>
          </a:xfrm>
        </p:grpSpPr>
        <p:sp>
          <p:nvSpPr>
            <p:cNvPr id="51" name="TextBox 50"/>
            <p:cNvSpPr txBox="1"/>
            <p:nvPr/>
          </p:nvSpPr>
          <p:spPr>
            <a:xfrm>
              <a:off x="571472" y="142856"/>
              <a:ext cx="328044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Ebrima" panose="02000000000000000000" pitchFamily="2" charset="0"/>
                  <a:ea typeface="微软雅黑" panose="020B0503020204020204" pitchFamily="34" charset="-122"/>
                  <a:cs typeface="Ebrima" panose="02000000000000000000" pitchFamily="2" charset="0"/>
                </a:rPr>
                <a:t>校园消费系统</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52" name="矩形 51"/>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3" name="矩形 52"/>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54" name="直接连接符 53"/>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5" name="组合 54"/>
          <p:cNvGrpSpPr/>
          <p:nvPr/>
        </p:nvGrpSpPr>
        <p:grpSpPr>
          <a:xfrm>
            <a:off x="3303799" y="1119844"/>
            <a:ext cx="4413593" cy="4413593"/>
            <a:chOff x="1008115" y="2542722"/>
            <a:chExt cx="1360493" cy="1360493"/>
          </a:xfrm>
        </p:grpSpPr>
        <p:grpSp>
          <p:nvGrpSpPr>
            <p:cNvPr id="57" name="组合 56"/>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60" name="椭圆 5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58" name="TextBox 57"/>
            <p:cNvSpPr txBox="1"/>
            <p:nvPr/>
          </p:nvSpPr>
          <p:spPr>
            <a:xfrm>
              <a:off x="1357180" y="2796039"/>
              <a:ext cx="95521" cy="294587"/>
            </a:xfrm>
            <a:prstGeom prst="rect">
              <a:avLst/>
            </a:prstGeom>
            <a:noFill/>
          </p:spPr>
          <p:txBody>
            <a:bodyPr wrap="none" rtlCol="0">
              <a:spAutoFit/>
            </a:bodyPr>
            <a:lstStyle/>
            <a:p>
              <a:endParaRPr lang="zh-CN" altLang="en-US" sz="5615" dirty="0">
                <a:latin typeface="Watford DB" pitchFamily="2" charset="0"/>
                <a:ea typeface="造字工房劲黑（非商用）常规体" pitchFamily="50" charset="-122"/>
              </a:endParaRPr>
            </a:p>
          </p:txBody>
        </p:sp>
      </p:grpSp>
      <p:sp>
        <p:nvSpPr>
          <p:cNvPr id="61" name="TextBox 60"/>
          <p:cNvSpPr txBox="1"/>
          <p:nvPr/>
        </p:nvSpPr>
        <p:spPr>
          <a:xfrm>
            <a:off x="3583609" y="3502404"/>
            <a:ext cx="3779006" cy="631190"/>
          </a:xfrm>
          <a:prstGeom prst="rect">
            <a:avLst/>
          </a:prstGeom>
          <a:noFill/>
          <a:ln>
            <a:noFill/>
          </a:ln>
        </p:spPr>
        <p:txBody>
          <a:bodyPr wrap="square" rtlCol="0">
            <a:spAutoFit/>
          </a:bodyPr>
          <a:lstStyle/>
          <a:p>
            <a:pPr algn="ctr"/>
            <a:r>
              <a:rPr lang="zh-CN" altLang="en-US" sz="3510" b="1" dirty="0" smtClean="0">
                <a:latin typeface="方正大黑简体" panose="02010601030101010101" pitchFamily="2" charset="-122"/>
                <a:ea typeface="方正大黑简体" panose="02010601030101010101" pitchFamily="2" charset="-122"/>
              </a:rPr>
              <a:t>系统介绍</a:t>
            </a:r>
            <a:endParaRPr lang="zh-CN" altLang="en-US" sz="3510" b="1" dirty="0">
              <a:latin typeface="方正大黑简体" panose="02010601030101010101" pitchFamily="2" charset="-122"/>
              <a:ea typeface="方正大黑简体" panose="02010601030101010101" pitchFamily="2" charset="-122"/>
            </a:endParaRPr>
          </a:p>
        </p:txBody>
      </p:sp>
      <p:cxnSp>
        <p:nvCxnSpPr>
          <p:cNvPr id="62" name="直接连接符 61"/>
          <p:cNvCxnSpPr/>
          <p:nvPr/>
        </p:nvCxnSpPr>
        <p:spPr>
          <a:xfrm>
            <a:off x="3779715" y="3412971"/>
            <a:ext cx="35829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3779714" y="3468146"/>
            <a:ext cx="35829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597604" y="2585246"/>
            <a:ext cx="3764280" cy="811530"/>
          </a:xfrm>
          <a:prstGeom prst="rect">
            <a:avLst/>
          </a:prstGeom>
          <a:noFill/>
        </p:spPr>
        <p:txBody>
          <a:bodyPr wrap="none" rtlCol="0">
            <a:spAutoFit/>
          </a:bodyPr>
          <a:lstStyle/>
          <a:p>
            <a:r>
              <a:rPr lang="zh-CN" altLang="en-US" sz="4675" b="1" dirty="0" smtClean="0">
                <a:solidFill>
                  <a:srgbClr val="163A5A"/>
                </a:solidFill>
                <a:latin typeface="方正大黑简体" panose="02010601030101010101" pitchFamily="2" charset="-122"/>
                <a:ea typeface="方正大黑简体" panose="02010601030101010101" pitchFamily="2" charset="-122"/>
              </a:rPr>
              <a:t>校园消费系统</a:t>
            </a:r>
            <a:endParaRPr lang="zh-CN" altLang="en-US" sz="4675" b="1" dirty="0">
              <a:solidFill>
                <a:srgbClr val="163A5A"/>
              </a:solidFill>
              <a:latin typeface="方正大黑简体" panose="02010601030101010101" pitchFamily="2" charset="-122"/>
              <a:ea typeface="方正大黑简体" panose="02010601030101010101" pitchFamily="2" charset="-122"/>
            </a:endParaRPr>
          </a:p>
        </p:txBody>
      </p:sp>
      <p:sp>
        <p:nvSpPr>
          <p:cNvPr id="65" name="椭圆 64"/>
          <p:cNvSpPr/>
          <p:nvPr/>
        </p:nvSpPr>
        <p:spPr>
          <a:xfrm>
            <a:off x="5829673" y="5308506"/>
            <a:ext cx="585707" cy="585707"/>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6" name="椭圆 65"/>
          <p:cNvSpPr/>
          <p:nvPr/>
        </p:nvSpPr>
        <p:spPr>
          <a:xfrm>
            <a:off x="6897849" y="591042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7" name="椭圆 66"/>
          <p:cNvSpPr/>
          <p:nvPr/>
        </p:nvSpPr>
        <p:spPr>
          <a:xfrm>
            <a:off x="3303799" y="5936614"/>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8" name="椭圆 67"/>
          <p:cNvSpPr/>
          <p:nvPr/>
        </p:nvSpPr>
        <p:spPr>
          <a:xfrm>
            <a:off x="2521356" y="6187401"/>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9" name="椭圆 68"/>
          <p:cNvSpPr/>
          <p:nvPr/>
        </p:nvSpPr>
        <p:spPr>
          <a:xfrm>
            <a:off x="8319649" y="560430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0" name="椭圆 69"/>
          <p:cNvSpPr/>
          <p:nvPr/>
        </p:nvSpPr>
        <p:spPr>
          <a:xfrm>
            <a:off x="3870230" y="5770904"/>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1" name="椭圆 70"/>
          <p:cNvSpPr/>
          <p:nvPr/>
        </p:nvSpPr>
        <p:spPr>
          <a:xfrm>
            <a:off x="7982151" y="6086940"/>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2" name="椭圆 71"/>
          <p:cNvSpPr/>
          <p:nvPr/>
        </p:nvSpPr>
        <p:spPr>
          <a:xfrm>
            <a:off x="4675194" y="5601359"/>
            <a:ext cx="292854" cy="292854"/>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3" name="椭圆 72"/>
          <p:cNvSpPr/>
          <p:nvPr/>
        </p:nvSpPr>
        <p:spPr>
          <a:xfrm>
            <a:off x="8319650" y="6125852"/>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4" name="椭圆 73"/>
          <p:cNvSpPr/>
          <p:nvPr/>
        </p:nvSpPr>
        <p:spPr>
          <a:xfrm>
            <a:off x="5173838" y="6265408"/>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5" name="椭圆 74"/>
          <p:cNvSpPr/>
          <p:nvPr/>
        </p:nvSpPr>
        <p:spPr>
          <a:xfrm>
            <a:off x="8925142" y="6001568"/>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6" name="椭圆 75"/>
          <p:cNvSpPr/>
          <p:nvPr/>
        </p:nvSpPr>
        <p:spPr>
          <a:xfrm>
            <a:off x="7313964" y="5894212"/>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7" name="椭圆 76"/>
          <p:cNvSpPr/>
          <p:nvPr/>
        </p:nvSpPr>
        <p:spPr>
          <a:xfrm>
            <a:off x="1705243" y="6357062"/>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8" name="椭圆 77"/>
          <p:cNvSpPr/>
          <p:nvPr/>
        </p:nvSpPr>
        <p:spPr>
          <a:xfrm>
            <a:off x="5448547" y="5813889"/>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9" name="椭圆 78"/>
          <p:cNvSpPr/>
          <p:nvPr/>
        </p:nvSpPr>
        <p:spPr>
          <a:xfrm>
            <a:off x="4139039" y="6047290"/>
            <a:ext cx="376688" cy="376688"/>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0" name="椭圆 79"/>
          <p:cNvSpPr/>
          <p:nvPr/>
        </p:nvSpPr>
        <p:spPr>
          <a:xfrm>
            <a:off x="6332511" y="6116092"/>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1" name="椭圆 80"/>
          <p:cNvSpPr/>
          <p:nvPr/>
        </p:nvSpPr>
        <p:spPr>
          <a:xfrm>
            <a:off x="1959348" y="561532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2" name="椭圆 81"/>
          <p:cNvSpPr/>
          <p:nvPr/>
        </p:nvSpPr>
        <p:spPr>
          <a:xfrm>
            <a:off x="2682003" y="5533436"/>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3" name="椭圆 82"/>
          <p:cNvSpPr/>
          <p:nvPr/>
        </p:nvSpPr>
        <p:spPr>
          <a:xfrm>
            <a:off x="3453308" y="5254307"/>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4" name="椭圆 83"/>
          <p:cNvSpPr/>
          <p:nvPr/>
        </p:nvSpPr>
        <p:spPr>
          <a:xfrm>
            <a:off x="1136083" y="6101905"/>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5" name="椭圆 84"/>
          <p:cNvSpPr/>
          <p:nvPr/>
        </p:nvSpPr>
        <p:spPr>
          <a:xfrm>
            <a:off x="7720203" y="5575601"/>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6" name="椭圆 85"/>
          <p:cNvSpPr/>
          <p:nvPr/>
        </p:nvSpPr>
        <p:spPr>
          <a:xfrm>
            <a:off x="9233545" y="5726468"/>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childTnLst>
                          </p:cTn>
                        </p:par>
                        <p:par>
                          <p:cTn id="10" fill="hold">
                            <p:stCondLst>
                              <p:cond delay="500"/>
                            </p:stCondLst>
                            <p:childTnLst>
                              <p:par>
                                <p:cTn id="11" presetID="2" presetClass="entr" presetSubtype="9" fill="hold" grpId="0" nodeType="afterEffect">
                                  <p:stCondLst>
                                    <p:cond delay="0"/>
                                  </p:stCondLst>
                                  <p:iterate type="lt">
                                    <p:tmPct val="15000"/>
                                  </p:iterate>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0-#ppt_w/2"/>
                                          </p:val>
                                        </p:tav>
                                        <p:tav tm="100000">
                                          <p:val>
                                            <p:strVal val="#ppt_x"/>
                                          </p:val>
                                        </p:tav>
                                      </p:tavLst>
                                    </p:anim>
                                    <p:anim calcmode="lin" valueType="num">
                                      <p:cBhvr additive="base">
                                        <p:cTn id="14" dur="500" fill="hold"/>
                                        <p:tgtEl>
                                          <p:spTgt spid="61"/>
                                        </p:tgtEl>
                                        <p:attrNameLst>
                                          <p:attrName>ppt_y</p:attrName>
                                        </p:attrNameLst>
                                      </p:cBhvr>
                                      <p:tavLst>
                                        <p:tav tm="0">
                                          <p:val>
                                            <p:strVal val="0-#ppt_h/2"/>
                                          </p:val>
                                        </p:tav>
                                        <p:tav tm="100000">
                                          <p:val>
                                            <p:strVal val="#ppt_y"/>
                                          </p:val>
                                        </p:tav>
                                      </p:tavLst>
                                    </p:anim>
                                  </p:childTnLst>
                                </p:cTn>
                              </p:par>
                            </p:childTnLst>
                          </p:cTn>
                        </p:par>
                        <p:par>
                          <p:cTn id="15" fill="hold">
                            <p:stCondLst>
                              <p:cond delay="1225"/>
                            </p:stCondLst>
                            <p:childTnLst>
                              <p:par>
                                <p:cTn id="16" presetID="53" presetClass="entr" presetSubtype="16" fill="hold" grpId="0" nodeType="after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p:cTn id="18" dur="500" fill="hold"/>
                                        <p:tgtEl>
                                          <p:spTgt spid="65"/>
                                        </p:tgtEl>
                                        <p:attrNameLst>
                                          <p:attrName>ppt_w</p:attrName>
                                        </p:attrNameLst>
                                      </p:cBhvr>
                                      <p:tavLst>
                                        <p:tav tm="0">
                                          <p:val>
                                            <p:fltVal val="0"/>
                                          </p:val>
                                        </p:tav>
                                        <p:tav tm="100000">
                                          <p:val>
                                            <p:strVal val="#ppt_w"/>
                                          </p:val>
                                        </p:tav>
                                      </p:tavLst>
                                    </p:anim>
                                    <p:anim calcmode="lin" valueType="num">
                                      <p:cBhvr>
                                        <p:cTn id="19" dur="500" fill="hold"/>
                                        <p:tgtEl>
                                          <p:spTgt spid="65"/>
                                        </p:tgtEl>
                                        <p:attrNameLst>
                                          <p:attrName>ppt_h</p:attrName>
                                        </p:attrNameLst>
                                      </p:cBhvr>
                                      <p:tavLst>
                                        <p:tav tm="0">
                                          <p:val>
                                            <p:fltVal val="0"/>
                                          </p:val>
                                        </p:tav>
                                        <p:tav tm="100000">
                                          <p:val>
                                            <p:strVal val="#ppt_h"/>
                                          </p:val>
                                        </p:tav>
                                      </p:tavLst>
                                    </p:anim>
                                    <p:animEffect transition="in" filter="fade">
                                      <p:cBhvr>
                                        <p:cTn id="20" dur="500"/>
                                        <p:tgtEl>
                                          <p:spTgt spid="65"/>
                                        </p:tgtEl>
                                      </p:cBhvr>
                                    </p:animEffect>
                                  </p:childTnLst>
                                </p:cTn>
                              </p:par>
                              <p:par>
                                <p:cTn id="21" presetID="53" presetClass="entr" presetSubtype="16" fill="hold" grpId="0" nodeType="withEffect">
                                  <p:stCondLst>
                                    <p:cond delay="400"/>
                                  </p:stCondLst>
                                  <p:childTnLst>
                                    <p:set>
                                      <p:cBhvr>
                                        <p:cTn id="22" dur="1" fill="hold">
                                          <p:stCondLst>
                                            <p:cond delay="0"/>
                                          </p:stCondLst>
                                        </p:cTn>
                                        <p:tgtEl>
                                          <p:spTgt spid="66"/>
                                        </p:tgtEl>
                                        <p:attrNameLst>
                                          <p:attrName>style.visibility</p:attrName>
                                        </p:attrNameLst>
                                      </p:cBhvr>
                                      <p:to>
                                        <p:strVal val="visible"/>
                                      </p:to>
                                    </p:set>
                                    <p:anim calcmode="lin" valueType="num">
                                      <p:cBhvr>
                                        <p:cTn id="23" dur="500" fill="hold"/>
                                        <p:tgtEl>
                                          <p:spTgt spid="66"/>
                                        </p:tgtEl>
                                        <p:attrNameLst>
                                          <p:attrName>ppt_w</p:attrName>
                                        </p:attrNameLst>
                                      </p:cBhvr>
                                      <p:tavLst>
                                        <p:tav tm="0">
                                          <p:val>
                                            <p:fltVal val="0"/>
                                          </p:val>
                                        </p:tav>
                                        <p:tav tm="100000">
                                          <p:val>
                                            <p:strVal val="#ppt_w"/>
                                          </p:val>
                                        </p:tav>
                                      </p:tavLst>
                                    </p:anim>
                                    <p:anim calcmode="lin" valueType="num">
                                      <p:cBhvr>
                                        <p:cTn id="24" dur="500" fill="hold"/>
                                        <p:tgtEl>
                                          <p:spTgt spid="66"/>
                                        </p:tgtEl>
                                        <p:attrNameLst>
                                          <p:attrName>ppt_h</p:attrName>
                                        </p:attrNameLst>
                                      </p:cBhvr>
                                      <p:tavLst>
                                        <p:tav tm="0">
                                          <p:val>
                                            <p:fltVal val="0"/>
                                          </p:val>
                                        </p:tav>
                                        <p:tav tm="100000">
                                          <p:val>
                                            <p:strVal val="#ppt_h"/>
                                          </p:val>
                                        </p:tav>
                                      </p:tavLst>
                                    </p:anim>
                                    <p:animEffect transition="in" filter="fade">
                                      <p:cBhvr>
                                        <p:cTn id="25" dur="500"/>
                                        <p:tgtEl>
                                          <p:spTgt spid="66"/>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67"/>
                                        </p:tgtEl>
                                        <p:attrNameLst>
                                          <p:attrName>style.visibility</p:attrName>
                                        </p:attrNameLst>
                                      </p:cBhvr>
                                      <p:to>
                                        <p:strVal val="visible"/>
                                      </p:to>
                                    </p:set>
                                    <p:anim calcmode="lin" valueType="num">
                                      <p:cBhvr>
                                        <p:cTn id="28" dur="500" fill="hold"/>
                                        <p:tgtEl>
                                          <p:spTgt spid="67"/>
                                        </p:tgtEl>
                                        <p:attrNameLst>
                                          <p:attrName>ppt_w</p:attrName>
                                        </p:attrNameLst>
                                      </p:cBhvr>
                                      <p:tavLst>
                                        <p:tav tm="0">
                                          <p:val>
                                            <p:fltVal val="0"/>
                                          </p:val>
                                        </p:tav>
                                        <p:tav tm="100000">
                                          <p:val>
                                            <p:strVal val="#ppt_w"/>
                                          </p:val>
                                        </p:tav>
                                      </p:tavLst>
                                    </p:anim>
                                    <p:anim calcmode="lin" valueType="num">
                                      <p:cBhvr>
                                        <p:cTn id="29" dur="500" fill="hold"/>
                                        <p:tgtEl>
                                          <p:spTgt spid="67"/>
                                        </p:tgtEl>
                                        <p:attrNameLst>
                                          <p:attrName>ppt_h</p:attrName>
                                        </p:attrNameLst>
                                      </p:cBhvr>
                                      <p:tavLst>
                                        <p:tav tm="0">
                                          <p:val>
                                            <p:fltVal val="0"/>
                                          </p:val>
                                        </p:tav>
                                        <p:tav tm="100000">
                                          <p:val>
                                            <p:strVal val="#ppt_h"/>
                                          </p:val>
                                        </p:tav>
                                      </p:tavLst>
                                    </p:anim>
                                    <p:animEffect transition="in" filter="fade">
                                      <p:cBhvr>
                                        <p:cTn id="30" dur="500"/>
                                        <p:tgtEl>
                                          <p:spTgt spid="6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anim calcmode="lin" valueType="num">
                                      <p:cBhvr>
                                        <p:cTn id="33" dur="500" fill="hold"/>
                                        <p:tgtEl>
                                          <p:spTgt spid="68"/>
                                        </p:tgtEl>
                                        <p:attrNameLst>
                                          <p:attrName>ppt_w</p:attrName>
                                        </p:attrNameLst>
                                      </p:cBhvr>
                                      <p:tavLst>
                                        <p:tav tm="0">
                                          <p:val>
                                            <p:fltVal val="0"/>
                                          </p:val>
                                        </p:tav>
                                        <p:tav tm="100000">
                                          <p:val>
                                            <p:strVal val="#ppt_w"/>
                                          </p:val>
                                        </p:tav>
                                      </p:tavLst>
                                    </p:anim>
                                    <p:anim calcmode="lin" valueType="num">
                                      <p:cBhvr>
                                        <p:cTn id="34" dur="500" fill="hold"/>
                                        <p:tgtEl>
                                          <p:spTgt spid="68"/>
                                        </p:tgtEl>
                                        <p:attrNameLst>
                                          <p:attrName>ppt_h</p:attrName>
                                        </p:attrNameLst>
                                      </p:cBhvr>
                                      <p:tavLst>
                                        <p:tav tm="0">
                                          <p:val>
                                            <p:fltVal val="0"/>
                                          </p:val>
                                        </p:tav>
                                        <p:tav tm="100000">
                                          <p:val>
                                            <p:strVal val="#ppt_h"/>
                                          </p:val>
                                        </p:tav>
                                      </p:tavLst>
                                    </p:anim>
                                    <p:animEffect transition="in" filter="fade">
                                      <p:cBhvr>
                                        <p:cTn id="35" dur="500"/>
                                        <p:tgtEl>
                                          <p:spTgt spid="68"/>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69"/>
                                        </p:tgtEl>
                                        <p:attrNameLst>
                                          <p:attrName>style.visibility</p:attrName>
                                        </p:attrNameLst>
                                      </p:cBhvr>
                                      <p:to>
                                        <p:strVal val="visible"/>
                                      </p:to>
                                    </p:set>
                                    <p:anim calcmode="lin" valueType="num">
                                      <p:cBhvr>
                                        <p:cTn id="38" dur="500" fill="hold"/>
                                        <p:tgtEl>
                                          <p:spTgt spid="69"/>
                                        </p:tgtEl>
                                        <p:attrNameLst>
                                          <p:attrName>ppt_w</p:attrName>
                                        </p:attrNameLst>
                                      </p:cBhvr>
                                      <p:tavLst>
                                        <p:tav tm="0">
                                          <p:val>
                                            <p:fltVal val="0"/>
                                          </p:val>
                                        </p:tav>
                                        <p:tav tm="100000">
                                          <p:val>
                                            <p:strVal val="#ppt_w"/>
                                          </p:val>
                                        </p:tav>
                                      </p:tavLst>
                                    </p:anim>
                                    <p:anim calcmode="lin" valueType="num">
                                      <p:cBhvr>
                                        <p:cTn id="39" dur="500" fill="hold"/>
                                        <p:tgtEl>
                                          <p:spTgt spid="69"/>
                                        </p:tgtEl>
                                        <p:attrNameLst>
                                          <p:attrName>ppt_h</p:attrName>
                                        </p:attrNameLst>
                                      </p:cBhvr>
                                      <p:tavLst>
                                        <p:tav tm="0">
                                          <p:val>
                                            <p:fltVal val="0"/>
                                          </p:val>
                                        </p:tav>
                                        <p:tav tm="100000">
                                          <p:val>
                                            <p:strVal val="#ppt_h"/>
                                          </p:val>
                                        </p:tav>
                                      </p:tavLst>
                                    </p:anim>
                                    <p:animEffect transition="in" filter="fade">
                                      <p:cBhvr>
                                        <p:cTn id="40" dur="500"/>
                                        <p:tgtEl>
                                          <p:spTgt spid="69"/>
                                        </p:tgtEl>
                                      </p:cBhvr>
                                    </p:animEffect>
                                  </p:childTnLst>
                                </p:cTn>
                              </p:par>
                              <p:par>
                                <p:cTn id="41" presetID="53" presetClass="entr" presetSubtype="16" fill="hold" grpId="0" nodeType="withEffect">
                                  <p:stCondLst>
                                    <p:cond delay="200"/>
                                  </p:stCondLst>
                                  <p:childTnLst>
                                    <p:set>
                                      <p:cBhvr>
                                        <p:cTn id="42" dur="1" fill="hold">
                                          <p:stCondLst>
                                            <p:cond delay="0"/>
                                          </p:stCondLst>
                                        </p:cTn>
                                        <p:tgtEl>
                                          <p:spTgt spid="70"/>
                                        </p:tgtEl>
                                        <p:attrNameLst>
                                          <p:attrName>style.visibility</p:attrName>
                                        </p:attrNameLst>
                                      </p:cBhvr>
                                      <p:to>
                                        <p:strVal val="visible"/>
                                      </p:to>
                                    </p:set>
                                    <p:anim calcmode="lin" valueType="num">
                                      <p:cBhvr>
                                        <p:cTn id="43" dur="500" fill="hold"/>
                                        <p:tgtEl>
                                          <p:spTgt spid="70"/>
                                        </p:tgtEl>
                                        <p:attrNameLst>
                                          <p:attrName>ppt_w</p:attrName>
                                        </p:attrNameLst>
                                      </p:cBhvr>
                                      <p:tavLst>
                                        <p:tav tm="0">
                                          <p:val>
                                            <p:fltVal val="0"/>
                                          </p:val>
                                        </p:tav>
                                        <p:tav tm="100000">
                                          <p:val>
                                            <p:strVal val="#ppt_w"/>
                                          </p:val>
                                        </p:tav>
                                      </p:tavLst>
                                    </p:anim>
                                    <p:anim calcmode="lin" valueType="num">
                                      <p:cBhvr>
                                        <p:cTn id="44" dur="500" fill="hold"/>
                                        <p:tgtEl>
                                          <p:spTgt spid="70"/>
                                        </p:tgtEl>
                                        <p:attrNameLst>
                                          <p:attrName>ppt_h</p:attrName>
                                        </p:attrNameLst>
                                      </p:cBhvr>
                                      <p:tavLst>
                                        <p:tav tm="0">
                                          <p:val>
                                            <p:fltVal val="0"/>
                                          </p:val>
                                        </p:tav>
                                        <p:tav tm="100000">
                                          <p:val>
                                            <p:strVal val="#ppt_h"/>
                                          </p:val>
                                        </p:tav>
                                      </p:tavLst>
                                    </p:anim>
                                    <p:animEffect transition="in" filter="fade">
                                      <p:cBhvr>
                                        <p:cTn id="45" dur="500"/>
                                        <p:tgtEl>
                                          <p:spTgt spid="70"/>
                                        </p:tgtEl>
                                      </p:cBhvr>
                                    </p:animEffect>
                                  </p:childTnLst>
                                </p:cTn>
                              </p:par>
                              <p:par>
                                <p:cTn id="46" presetID="53" presetClass="entr" presetSubtype="16" fill="hold" grpId="0" nodeType="withEffect">
                                  <p:stCondLst>
                                    <p:cond delay="200"/>
                                  </p:stCondLst>
                                  <p:childTnLst>
                                    <p:set>
                                      <p:cBhvr>
                                        <p:cTn id="47" dur="1" fill="hold">
                                          <p:stCondLst>
                                            <p:cond delay="0"/>
                                          </p:stCondLst>
                                        </p:cTn>
                                        <p:tgtEl>
                                          <p:spTgt spid="71"/>
                                        </p:tgtEl>
                                        <p:attrNameLst>
                                          <p:attrName>style.visibility</p:attrName>
                                        </p:attrNameLst>
                                      </p:cBhvr>
                                      <p:to>
                                        <p:strVal val="visible"/>
                                      </p:to>
                                    </p:set>
                                    <p:anim calcmode="lin" valueType="num">
                                      <p:cBhvr>
                                        <p:cTn id="48" dur="500" fill="hold"/>
                                        <p:tgtEl>
                                          <p:spTgt spid="71"/>
                                        </p:tgtEl>
                                        <p:attrNameLst>
                                          <p:attrName>ppt_w</p:attrName>
                                        </p:attrNameLst>
                                      </p:cBhvr>
                                      <p:tavLst>
                                        <p:tav tm="0">
                                          <p:val>
                                            <p:fltVal val="0"/>
                                          </p:val>
                                        </p:tav>
                                        <p:tav tm="100000">
                                          <p:val>
                                            <p:strVal val="#ppt_w"/>
                                          </p:val>
                                        </p:tav>
                                      </p:tavLst>
                                    </p:anim>
                                    <p:anim calcmode="lin" valueType="num">
                                      <p:cBhvr>
                                        <p:cTn id="49" dur="500" fill="hold"/>
                                        <p:tgtEl>
                                          <p:spTgt spid="71"/>
                                        </p:tgtEl>
                                        <p:attrNameLst>
                                          <p:attrName>ppt_h</p:attrName>
                                        </p:attrNameLst>
                                      </p:cBhvr>
                                      <p:tavLst>
                                        <p:tav tm="0">
                                          <p:val>
                                            <p:fltVal val="0"/>
                                          </p:val>
                                        </p:tav>
                                        <p:tav tm="100000">
                                          <p:val>
                                            <p:strVal val="#ppt_h"/>
                                          </p:val>
                                        </p:tav>
                                      </p:tavLst>
                                    </p:anim>
                                    <p:animEffect transition="in" filter="fade">
                                      <p:cBhvr>
                                        <p:cTn id="50" dur="500"/>
                                        <p:tgtEl>
                                          <p:spTgt spid="7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72"/>
                                        </p:tgtEl>
                                        <p:attrNameLst>
                                          <p:attrName>style.visibility</p:attrName>
                                        </p:attrNameLst>
                                      </p:cBhvr>
                                      <p:to>
                                        <p:strVal val="visible"/>
                                      </p:to>
                                    </p:set>
                                    <p:anim calcmode="lin" valueType="num">
                                      <p:cBhvr>
                                        <p:cTn id="53" dur="500" fill="hold"/>
                                        <p:tgtEl>
                                          <p:spTgt spid="72"/>
                                        </p:tgtEl>
                                        <p:attrNameLst>
                                          <p:attrName>ppt_w</p:attrName>
                                        </p:attrNameLst>
                                      </p:cBhvr>
                                      <p:tavLst>
                                        <p:tav tm="0">
                                          <p:val>
                                            <p:fltVal val="0"/>
                                          </p:val>
                                        </p:tav>
                                        <p:tav tm="100000">
                                          <p:val>
                                            <p:strVal val="#ppt_w"/>
                                          </p:val>
                                        </p:tav>
                                      </p:tavLst>
                                    </p:anim>
                                    <p:anim calcmode="lin" valueType="num">
                                      <p:cBhvr>
                                        <p:cTn id="54" dur="500" fill="hold"/>
                                        <p:tgtEl>
                                          <p:spTgt spid="72"/>
                                        </p:tgtEl>
                                        <p:attrNameLst>
                                          <p:attrName>ppt_h</p:attrName>
                                        </p:attrNameLst>
                                      </p:cBhvr>
                                      <p:tavLst>
                                        <p:tav tm="0">
                                          <p:val>
                                            <p:fltVal val="0"/>
                                          </p:val>
                                        </p:tav>
                                        <p:tav tm="100000">
                                          <p:val>
                                            <p:strVal val="#ppt_h"/>
                                          </p:val>
                                        </p:tav>
                                      </p:tavLst>
                                    </p:anim>
                                    <p:animEffect transition="in" filter="fade">
                                      <p:cBhvr>
                                        <p:cTn id="55" dur="500"/>
                                        <p:tgtEl>
                                          <p:spTgt spid="72"/>
                                        </p:tgtEl>
                                      </p:cBhvr>
                                    </p:animEffect>
                                  </p:childTnLst>
                                </p:cTn>
                              </p:par>
                              <p:par>
                                <p:cTn id="56" presetID="53" presetClass="entr" presetSubtype="16" fill="hold" grpId="0" nodeType="withEffect">
                                  <p:stCondLst>
                                    <p:cond delay="400"/>
                                  </p:stCondLst>
                                  <p:childTnLst>
                                    <p:set>
                                      <p:cBhvr>
                                        <p:cTn id="57" dur="1" fill="hold">
                                          <p:stCondLst>
                                            <p:cond delay="0"/>
                                          </p:stCondLst>
                                        </p:cTn>
                                        <p:tgtEl>
                                          <p:spTgt spid="73"/>
                                        </p:tgtEl>
                                        <p:attrNameLst>
                                          <p:attrName>style.visibility</p:attrName>
                                        </p:attrNameLst>
                                      </p:cBhvr>
                                      <p:to>
                                        <p:strVal val="visible"/>
                                      </p:to>
                                    </p:set>
                                    <p:anim calcmode="lin" valueType="num">
                                      <p:cBhvr>
                                        <p:cTn id="58" dur="500" fill="hold"/>
                                        <p:tgtEl>
                                          <p:spTgt spid="73"/>
                                        </p:tgtEl>
                                        <p:attrNameLst>
                                          <p:attrName>ppt_w</p:attrName>
                                        </p:attrNameLst>
                                      </p:cBhvr>
                                      <p:tavLst>
                                        <p:tav tm="0">
                                          <p:val>
                                            <p:fltVal val="0"/>
                                          </p:val>
                                        </p:tav>
                                        <p:tav tm="100000">
                                          <p:val>
                                            <p:strVal val="#ppt_w"/>
                                          </p:val>
                                        </p:tav>
                                      </p:tavLst>
                                    </p:anim>
                                    <p:anim calcmode="lin" valueType="num">
                                      <p:cBhvr>
                                        <p:cTn id="59" dur="500" fill="hold"/>
                                        <p:tgtEl>
                                          <p:spTgt spid="73"/>
                                        </p:tgtEl>
                                        <p:attrNameLst>
                                          <p:attrName>ppt_h</p:attrName>
                                        </p:attrNameLst>
                                      </p:cBhvr>
                                      <p:tavLst>
                                        <p:tav tm="0">
                                          <p:val>
                                            <p:fltVal val="0"/>
                                          </p:val>
                                        </p:tav>
                                        <p:tav tm="100000">
                                          <p:val>
                                            <p:strVal val="#ppt_h"/>
                                          </p:val>
                                        </p:tav>
                                      </p:tavLst>
                                    </p:anim>
                                    <p:animEffect transition="in" filter="fade">
                                      <p:cBhvr>
                                        <p:cTn id="60" dur="500"/>
                                        <p:tgtEl>
                                          <p:spTgt spid="73"/>
                                        </p:tgtEl>
                                      </p:cBhvr>
                                    </p:animEffect>
                                  </p:childTnLst>
                                </p:cTn>
                              </p:par>
                              <p:par>
                                <p:cTn id="61" presetID="53" presetClass="entr" presetSubtype="16" fill="hold" grpId="0" nodeType="withEffect">
                                  <p:stCondLst>
                                    <p:cond delay="200"/>
                                  </p:stCondLst>
                                  <p:childTnLst>
                                    <p:set>
                                      <p:cBhvr>
                                        <p:cTn id="62" dur="1" fill="hold">
                                          <p:stCondLst>
                                            <p:cond delay="0"/>
                                          </p:stCondLst>
                                        </p:cTn>
                                        <p:tgtEl>
                                          <p:spTgt spid="74"/>
                                        </p:tgtEl>
                                        <p:attrNameLst>
                                          <p:attrName>style.visibility</p:attrName>
                                        </p:attrNameLst>
                                      </p:cBhvr>
                                      <p:to>
                                        <p:strVal val="visible"/>
                                      </p:to>
                                    </p:set>
                                    <p:anim calcmode="lin" valueType="num">
                                      <p:cBhvr>
                                        <p:cTn id="63" dur="500" fill="hold"/>
                                        <p:tgtEl>
                                          <p:spTgt spid="74"/>
                                        </p:tgtEl>
                                        <p:attrNameLst>
                                          <p:attrName>ppt_w</p:attrName>
                                        </p:attrNameLst>
                                      </p:cBhvr>
                                      <p:tavLst>
                                        <p:tav tm="0">
                                          <p:val>
                                            <p:fltVal val="0"/>
                                          </p:val>
                                        </p:tav>
                                        <p:tav tm="100000">
                                          <p:val>
                                            <p:strVal val="#ppt_w"/>
                                          </p:val>
                                        </p:tav>
                                      </p:tavLst>
                                    </p:anim>
                                    <p:anim calcmode="lin" valueType="num">
                                      <p:cBhvr>
                                        <p:cTn id="64" dur="500" fill="hold"/>
                                        <p:tgtEl>
                                          <p:spTgt spid="74"/>
                                        </p:tgtEl>
                                        <p:attrNameLst>
                                          <p:attrName>ppt_h</p:attrName>
                                        </p:attrNameLst>
                                      </p:cBhvr>
                                      <p:tavLst>
                                        <p:tav tm="0">
                                          <p:val>
                                            <p:fltVal val="0"/>
                                          </p:val>
                                        </p:tav>
                                        <p:tav tm="100000">
                                          <p:val>
                                            <p:strVal val="#ppt_h"/>
                                          </p:val>
                                        </p:tav>
                                      </p:tavLst>
                                    </p:anim>
                                    <p:animEffect transition="in" filter="fade">
                                      <p:cBhvr>
                                        <p:cTn id="65" dur="500"/>
                                        <p:tgtEl>
                                          <p:spTgt spid="74"/>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75"/>
                                        </p:tgtEl>
                                        <p:attrNameLst>
                                          <p:attrName>style.visibility</p:attrName>
                                        </p:attrNameLst>
                                      </p:cBhvr>
                                      <p:to>
                                        <p:strVal val="visible"/>
                                      </p:to>
                                    </p:set>
                                    <p:anim calcmode="lin" valueType="num">
                                      <p:cBhvr>
                                        <p:cTn id="68" dur="500" fill="hold"/>
                                        <p:tgtEl>
                                          <p:spTgt spid="75"/>
                                        </p:tgtEl>
                                        <p:attrNameLst>
                                          <p:attrName>ppt_w</p:attrName>
                                        </p:attrNameLst>
                                      </p:cBhvr>
                                      <p:tavLst>
                                        <p:tav tm="0">
                                          <p:val>
                                            <p:fltVal val="0"/>
                                          </p:val>
                                        </p:tav>
                                        <p:tav tm="100000">
                                          <p:val>
                                            <p:strVal val="#ppt_w"/>
                                          </p:val>
                                        </p:tav>
                                      </p:tavLst>
                                    </p:anim>
                                    <p:anim calcmode="lin" valueType="num">
                                      <p:cBhvr>
                                        <p:cTn id="69" dur="500" fill="hold"/>
                                        <p:tgtEl>
                                          <p:spTgt spid="75"/>
                                        </p:tgtEl>
                                        <p:attrNameLst>
                                          <p:attrName>ppt_h</p:attrName>
                                        </p:attrNameLst>
                                      </p:cBhvr>
                                      <p:tavLst>
                                        <p:tav tm="0">
                                          <p:val>
                                            <p:fltVal val="0"/>
                                          </p:val>
                                        </p:tav>
                                        <p:tav tm="100000">
                                          <p:val>
                                            <p:strVal val="#ppt_h"/>
                                          </p:val>
                                        </p:tav>
                                      </p:tavLst>
                                    </p:anim>
                                    <p:animEffect transition="in" filter="fade">
                                      <p:cBhvr>
                                        <p:cTn id="70" dur="500"/>
                                        <p:tgtEl>
                                          <p:spTgt spid="75"/>
                                        </p:tgtEl>
                                      </p:cBhvr>
                                    </p:animEffect>
                                  </p:childTnLst>
                                </p:cTn>
                              </p:par>
                              <p:par>
                                <p:cTn id="71" presetID="53" presetClass="entr" presetSubtype="16" fill="hold" grpId="0" nodeType="withEffect">
                                  <p:stCondLst>
                                    <p:cond delay="400"/>
                                  </p:stCondLst>
                                  <p:childTnLst>
                                    <p:set>
                                      <p:cBhvr>
                                        <p:cTn id="72" dur="1" fill="hold">
                                          <p:stCondLst>
                                            <p:cond delay="0"/>
                                          </p:stCondLst>
                                        </p:cTn>
                                        <p:tgtEl>
                                          <p:spTgt spid="76"/>
                                        </p:tgtEl>
                                        <p:attrNameLst>
                                          <p:attrName>style.visibility</p:attrName>
                                        </p:attrNameLst>
                                      </p:cBhvr>
                                      <p:to>
                                        <p:strVal val="visible"/>
                                      </p:to>
                                    </p:set>
                                    <p:anim calcmode="lin" valueType="num">
                                      <p:cBhvr>
                                        <p:cTn id="73" dur="500" fill="hold"/>
                                        <p:tgtEl>
                                          <p:spTgt spid="76"/>
                                        </p:tgtEl>
                                        <p:attrNameLst>
                                          <p:attrName>ppt_w</p:attrName>
                                        </p:attrNameLst>
                                      </p:cBhvr>
                                      <p:tavLst>
                                        <p:tav tm="0">
                                          <p:val>
                                            <p:fltVal val="0"/>
                                          </p:val>
                                        </p:tav>
                                        <p:tav tm="100000">
                                          <p:val>
                                            <p:strVal val="#ppt_w"/>
                                          </p:val>
                                        </p:tav>
                                      </p:tavLst>
                                    </p:anim>
                                    <p:anim calcmode="lin" valueType="num">
                                      <p:cBhvr>
                                        <p:cTn id="74" dur="500" fill="hold"/>
                                        <p:tgtEl>
                                          <p:spTgt spid="76"/>
                                        </p:tgtEl>
                                        <p:attrNameLst>
                                          <p:attrName>ppt_h</p:attrName>
                                        </p:attrNameLst>
                                      </p:cBhvr>
                                      <p:tavLst>
                                        <p:tav tm="0">
                                          <p:val>
                                            <p:fltVal val="0"/>
                                          </p:val>
                                        </p:tav>
                                        <p:tav tm="100000">
                                          <p:val>
                                            <p:strVal val="#ppt_h"/>
                                          </p:val>
                                        </p:tav>
                                      </p:tavLst>
                                    </p:anim>
                                    <p:animEffect transition="in" filter="fade">
                                      <p:cBhvr>
                                        <p:cTn id="75" dur="500"/>
                                        <p:tgtEl>
                                          <p:spTgt spid="76"/>
                                        </p:tgtEl>
                                      </p:cBhvr>
                                    </p:animEffect>
                                  </p:childTnLst>
                                </p:cTn>
                              </p:par>
                              <p:par>
                                <p:cTn id="76" presetID="53" presetClass="entr" presetSubtype="16" fill="hold" grpId="0" nodeType="withEffect">
                                  <p:stCondLst>
                                    <p:cond delay="200"/>
                                  </p:stCondLst>
                                  <p:childTnLst>
                                    <p:set>
                                      <p:cBhvr>
                                        <p:cTn id="77" dur="1" fill="hold">
                                          <p:stCondLst>
                                            <p:cond delay="0"/>
                                          </p:stCondLst>
                                        </p:cTn>
                                        <p:tgtEl>
                                          <p:spTgt spid="77"/>
                                        </p:tgtEl>
                                        <p:attrNameLst>
                                          <p:attrName>style.visibility</p:attrName>
                                        </p:attrNameLst>
                                      </p:cBhvr>
                                      <p:to>
                                        <p:strVal val="visible"/>
                                      </p:to>
                                    </p:set>
                                    <p:anim calcmode="lin" valueType="num">
                                      <p:cBhvr>
                                        <p:cTn id="78" dur="500" fill="hold"/>
                                        <p:tgtEl>
                                          <p:spTgt spid="77"/>
                                        </p:tgtEl>
                                        <p:attrNameLst>
                                          <p:attrName>ppt_w</p:attrName>
                                        </p:attrNameLst>
                                      </p:cBhvr>
                                      <p:tavLst>
                                        <p:tav tm="0">
                                          <p:val>
                                            <p:fltVal val="0"/>
                                          </p:val>
                                        </p:tav>
                                        <p:tav tm="100000">
                                          <p:val>
                                            <p:strVal val="#ppt_w"/>
                                          </p:val>
                                        </p:tav>
                                      </p:tavLst>
                                    </p:anim>
                                    <p:anim calcmode="lin" valueType="num">
                                      <p:cBhvr>
                                        <p:cTn id="79" dur="500" fill="hold"/>
                                        <p:tgtEl>
                                          <p:spTgt spid="77"/>
                                        </p:tgtEl>
                                        <p:attrNameLst>
                                          <p:attrName>ppt_h</p:attrName>
                                        </p:attrNameLst>
                                      </p:cBhvr>
                                      <p:tavLst>
                                        <p:tav tm="0">
                                          <p:val>
                                            <p:fltVal val="0"/>
                                          </p:val>
                                        </p:tav>
                                        <p:tav tm="100000">
                                          <p:val>
                                            <p:strVal val="#ppt_h"/>
                                          </p:val>
                                        </p:tav>
                                      </p:tavLst>
                                    </p:anim>
                                    <p:animEffect transition="in" filter="fade">
                                      <p:cBhvr>
                                        <p:cTn id="80" dur="500"/>
                                        <p:tgtEl>
                                          <p:spTgt spid="77"/>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78"/>
                                        </p:tgtEl>
                                        <p:attrNameLst>
                                          <p:attrName>style.visibility</p:attrName>
                                        </p:attrNameLst>
                                      </p:cBhvr>
                                      <p:to>
                                        <p:strVal val="visible"/>
                                      </p:to>
                                    </p:set>
                                    <p:anim calcmode="lin" valueType="num">
                                      <p:cBhvr>
                                        <p:cTn id="83" dur="500" fill="hold"/>
                                        <p:tgtEl>
                                          <p:spTgt spid="78"/>
                                        </p:tgtEl>
                                        <p:attrNameLst>
                                          <p:attrName>ppt_w</p:attrName>
                                        </p:attrNameLst>
                                      </p:cBhvr>
                                      <p:tavLst>
                                        <p:tav tm="0">
                                          <p:val>
                                            <p:fltVal val="0"/>
                                          </p:val>
                                        </p:tav>
                                        <p:tav tm="100000">
                                          <p:val>
                                            <p:strVal val="#ppt_w"/>
                                          </p:val>
                                        </p:tav>
                                      </p:tavLst>
                                    </p:anim>
                                    <p:anim calcmode="lin" valueType="num">
                                      <p:cBhvr>
                                        <p:cTn id="84" dur="500" fill="hold"/>
                                        <p:tgtEl>
                                          <p:spTgt spid="78"/>
                                        </p:tgtEl>
                                        <p:attrNameLst>
                                          <p:attrName>ppt_h</p:attrName>
                                        </p:attrNameLst>
                                      </p:cBhvr>
                                      <p:tavLst>
                                        <p:tav tm="0">
                                          <p:val>
                                            <p:fltVal val="0"/>
                                          </p:val>
                                        </p:tav>
                                        <p:tav tm="100000">
                                          <p:val>
                                            <p:strVal val="#ppt_h"/>
                                          </p:val>
                                        </p:tav>
                                      </p:tavLst>
                                    </p:anim>
                                    <p:animEffect transition="in" filter="fade">
                                      <p:cBhvr>
                                        <p:cTn id="85" dur="500"/>
                                        <p:tgtEl>
                                          <p:spTgt spid="78"/>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79"/>
                                        </p:tgtEl>
                                        <p:attrNameLst>
                                          <p:attrName>style.visibility</p:attrName>
                                        </p:attrNameLst>
                                      </p:cBhvr>
                                      <p:to>
                                        <p:strVal val="visible"/>
                                      </p:to>
                                    </p:set>
                                    <p:anim calcmode="lin" valueType="num">
                                      <p:cBhvr>
                                        <p:cTn id="88" dur="500" fill="hold"/>
                                        <p:tgtEl>
                                          <p:spTgt spid="79"/>
                                        </p:tgtEl>
                                        <p:attrNameLst>
                                          <p:attrName>ppt_w</p:attrName>
                                        </p:attrNameLst>
                                      </p:cBhvr>
                                      <p:tavLst>
                                        <p:tav tm="0">
                                          <p:val>
                                            <p:fltVal val="0"/>
                                          </p:val>
                                        </p:tav>
                                        <p:tav tm="100000">
                                          <p:val>
                                            <p:strVal val="#ppt_w"/>
                                          </p:val>
                                        </p:tav>
                                      </p:tavLst>
                                    </p:anim>
                                    <p:anim calcmode="lin" valueType="num">
                                      <p:cBhvr>
                                        <p:cTn id="89" dur="500" fill="hold"/>
                                        <p:tgtEl>
                                          <p:spTgt spid="79"/>
                                        </p:tgtEl>
                                        <p:attrNameLst>
                                          <p:attrName>ppt_h</p:attrName>
                                        </p:attrNameLst>
                                      </p:cBhvr>
                                      <p:tavLst>
                                        <p:tav tm="0">
                                          <p:val>
                                            <p:fltVal val="0"/>
                                          </p:val>
                                        </p:tav>
                                        <p:tav tm="100000">
                                          <p:val>
                                            <p:strVal val="#ppt_h"/>
                                          </p:val>
                                        </p:tav>
                                      </p:tavLst>
                                    </p:anim>
                                    <p:animEffect transition="in" filter="fade">
                                      <p:cBhvr>
                                        <p:cTn id="90" dur="500"/>
                                        <p:tgtEl>
                                          <p:spTgt spid="79"/>
                                        </p:tgtEl>
                                      </p:cBhvr>
                                    </p:animEffect>
                                  </p:childTnLst>
                                </p:cTn>
                              </p:par>
                              <p:par>
                                <p:cTn id="91" presetID="53" presetClass="entr" presetSubtype="16" fill="hold" grpId="0" nodeType="withEffect">
                                  <p:stCondLst>
                                    <p:cond delay="400"/>
                                  </p:stCondLst>
                                  <p:childTnLst>
                                    <p:set>
                                      <p:cBhvr>
                                        <p:cTn id="92" dur="1" fill="hold">
                                          <p:stCondLst>
                                            <p:cond delay="0"/>
                                          </p:stCondLst>
                                        </p:cTn>
                                        <p:tgtEl>
                                          <p:spTgt spid="80"/>
                                        </p:tgtEl>
                                        <p:attrNameLst>
                                          <p:attrName>style.visibility</p:attrName>
                                        </p:attrNameLst>
                                      </p:cBhvr>
                                      <p:to>
                                        <p:strVal val="visible"/>
                                      </p:to>
                                    </p:set>
                                    <p:anim calcmode="lin" valueType="num">
                                      <p:cBhvr>
                                        <p:cTn id="93" dur="500" fill="hold"/>
                                        <p:tgtEl>
                                          <p:spTgt spid="80"/>
                                        </p:tgtEl>
                                        <p:attrNameLst>
                                          <p:attrName>ppt_w</p:attrName>
                                        </p:attrNameLst>
                                      </p:cBhvr>
                                      <p:tavLst>
                                        <p:tav tm="0">
                                          <p:val>
                                            <p:fltVal val="0"/>
                                          </p:val>
                                        </p:tav>
                                        <p:tav tm="100000">
                                          <p:val>
                                            <p:strVal val="#ppt_w"/>
                                          </p:val>
                                        </p:tav>
                                      </p:tavLst>
                                    </p:anim>
                                    <p:anim calcmode="lin" valueType="num">
                                      <p:cBhvr>
                                        <p:cTn id="94" dur="500" fill="hold"/>
                                        <p:tgtEl>
                                          <p:spTgt spid="80"/>
                                        </p:tgtEl>
                                        <p:attrNameLst>
                                          <p:attrName>ppt_h</p:attrName>
                                        </p:attrNameLst>
                                      </p:cBhvr>
                                      <p:tavLst>
                                        <p:tav tm="0">
                                          <p:val>
                                            <p:fltVal val="0"/>
                                          </p:val>
                                        </p:tav>
                                        <p:tav tm="100000">
                                          <p:val>
                                            <p:strVal val="#ppt_h"/>
                                          </p:val>
                                        </p:tav>
                                      </p:tavLst>
                                    </p:anim>
                                    <p:animEffect transition="in" filter="fade">
                                      <p:cBhvr>
                                        <p:cTn id="95" dur="500"/>
                                        <p:tgtEl>
                                          <p:spTgt spid="80"/>
                                        </p:tgtEl>
                                      </p:cBhvr>
                                    </p:animEffect>
                                  </p:childTnLst>
                                </p:cTn>
                              </p:par>
                              <p:par>
                                <p:cTn id="96" presetID="53" presetClass="entr" presetSubtype="16" fill="hold" grpId="0" nodeType="withEffect">
                                  <p:stCondLst>
                                    <p:cond delay="200"/>
                                  </p:stCondLst>
                                  <p:childTnLst>
                                    <p:set>
                                      <p:cBhvr>
                                        <p:cTn id="97" dur="1" fill="hold">
                                          <p:stCondLst>
                                            <p:cond delay="0"/>
                                          </p:stCondLst>
                                        </p:cTn>
                                        <p:tgtEl>
                                          <p:spTgt spid="81"/>
                                        </p:tgtEl>
                                        <p:attrNameLst>
                                          <p:attrName>style.visibility</p:attrName>
                                        </p:attrNameLst>
                                      </p:cBhvr>
                                      <p:to>
                                        <p:strVal val="visible"/>
                                      </p:to>
                                    </p:set>
                                    <p:anim calcmode="lin" valueType="num">
                                      <p:cBhvr>
                                        <p:cTn id="98" dur="500" fill="hold"/>
                                        <p:tgtEl>
                                          <p:spTgt spid="81"/>
                                        </p:tgtEl>
                                        <p:attrNameLst>
                                          <p:attrName>ppt_w</p:attrName>
                                        </p:attrNameLst>
                                      </p:cBhvr>
                                      <p:tavLst>
                                        <p:tav tm="0">
                                          <p:val>
                                            <p:fltVal val="0"/>
                                          </p:val>
                                        </p:tav>
                                        <p:tav tm="100000">
                                          <p:val>
                                            <p:strVal val="#ppt_w"/>
                                          </p:val>
                                        </p:tav>
                                      </p:tavLst>
                                    </p:anim>
                                    <p:anim calcmode="lin" valueType="num">
                                      <p:cBhvr>
                                        <p:cTn id="99" dur="500" fill="hold"/>
                                        <p:tgtEl>
                                          <p:spTgt spid="81"/>
                                        </p:tgtEl>
                                        <p:attrNameLst>
                                          <p:attrName>ppt_h</p:attrName>
                                        </p:attrNameLst>
                                      </p:cBhvr>
                                      <p:tavLst>
                                        <p:tav tm="0">
                                          <p:val>
                                            <p:fltVal val="0"/>
                                          </p:val>
                                        </p:tav>
                                        <p:tav tm="100000">
                                          <p:val>
                                            <p:strVal val="#ppt_h"/>
                                          </p:val>
                                        </p:tav>
                                      </p:tavLst>
                                    </p:anim>
                                    <p:animEffect transition="in" filter="fade">
                                      <p:cBhvr>
                                        <p:cTn id="100" dur="500"/>
                                        <p:tgtEl>
                                          <p:spTgt spid="81"/>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82"/>
                                        </p:tgtEl>
                                        <p:attrNameLst>
                                          <p:attrName>style.visibility</p:attrName>
                                        </p:attrNameLst>
                                      </p:cBhvr>
                                      <p:to>
                                        <p:strVal val="visible"/>
                                      </p:to>
                                    </p:set>
                                    <p:anim calcmode="lin" valueType="num">
                                      <p:cBhvr>
                                        <p:cTn id="103" dur="500" fill="hold"/>
                                        <p:tgtEl>
                                          <p:spTgt spid="82"/>
                                        </p:tgtEl>
                                        <p:attrNameLst>
                                          <p:attrName>ppt_w</p:attrName>
                                        </p:attrNameLst>
                                      </p:cBhvr>
                                      <p:tavLst>
                                        <p:tav tm="0">
                                          <p:val>
                                            <p:fltVal val="0"/>
                                          </p:val>
                                        </p:tav>
                                        <p:tav tm="100000">
                                          <p:val>
                                            <p:strVal val="#ppt_w"/>
                                          </p:val>
                                        </p:tav>
                                      </p:tavLst>
                                    </p:anim>
                                    <p:anim calcmode="lin" valueType="num">
                                      <p:cBhvr>
                                        <p:cTn id="104" dur="500" fill="hold"/>
                                        <p:tgtEl>
                                          <p:spTgt spid="82"/>
                                        </p:tgtEl>
                                        <p:attrNameLst>
                                          <p:attrName>ppt_h</p:attrName>
                                        </p:attrNameLst>
                                      </p:cBhvr>
                                      <p:tavLst>
                                        <p:tav tm="0">
                                          <p:val>
                                            <p:fltVal val="0"/>
                                          </p:val>
                                        </p:tav>
                                        <p:tav tm="100000">
                                          <p:val>
                                            <p:strVal val="#ppt_h"/>
                                          </p:val>
                                        </p:tav>
                                      </p:tavLst>
                                    </p:anim>
                                    <p:animEffect transition="in" filter="fade">
                                      <p:cBhvr>
                                        <p:cTn id="105" dur="500"/>
                                        <p:tgtEl>
                                          <p:spTgt spid="82"/>
                                        </p:tgtEl>
                                      </p:cBhvr>
                                    </p:animEffect>
                                  </p:childTnLst>
                                </p:cTn>
                              </p:par>
                              <p:par>
                                <p:cTn id="106" presetID="53" presetClass="entr" presetSubtype="16" fill="hold" grpId="0" nodeType="withEffect">
                                  <p:stCondLst>
                                    <p:cond delay="400"/>
                                  </p:stCondLst>
                                  <p:childTnLst>
                                    <p:set>
                                      <p:cBhvr>
                                        <p:cTn id="107" dur="1" fill="hold">
                                          <p:stCondLst>
                                            <p:cond delay="0"/>
                                          </p:stCondLst>
                                        </p:cTn>
                                        <p:tgtEl>
                                          <p:spTgt spid="83"/>
                                        </p:tgtEl>
                                        <p:attrNameLst>
                                          <p:attrName>style.visibility</p:attrName>
                                        </p:attrNameLst>
                                      </p:cBhvr>
                                      <p:to>
                                        <p:strVal val="visible"/>
                                      </p:to>
                                    </p:set>
                                    <p:anim calcmode="lin" valueType="num">
                                      <p:cBhvr>
                                        <p:cTn id="108" dur="500" fill="hold"/>
                                        <p:tgtEl>
                                          <p:spTgt spid="83"/>
                                        </p:tgtEl>
                                        <p:attrNameLst>
                                          <p:attrName>ppt_w</p:attrName>
                                        </p:attrNameLst>
                                      </p:cBhvr>
                                      <p:tavLst>
                                        <p:tav tm="0">
                                          <p:val>
                                            <p:fltVal val="0"/>
                                          </p:val>
                                        </p:tav>
                                        <p:tav tm="100000">
                                          <p:val>
                                            <p:strVal val="#ppt_w"/>
                                          </p:val>
                                        </p:tav>
                                      </p:tavLst>
                                    </p:anim>
                                    <p:anim calcmode="lin" valueType="num">
                                      <p:cBhvr>
                                        <p:cTn id="109" dur="500" fill="hold"/>
                                        <p:tgtEl>
                                          <p:spTgt spid="83"/>
                                        </p:tgtEl>
                                        <p:attrNameLst>
                                          <p:attrName>ppt_h</p:attrName>
                                        </p:attrNameLst>
                                      </p:cBhvr>
                                      <p:tavLst>
                                        <p:tav tm="0">
                                          <p:val>
                                            <p:fltVal val="0"/>
                                          </p:val>
                                        </p:tav>
                                        <p:tav tm="100000">
                                          <p:val>
                                            <p:strVal val="#ppt_h"/>
                                          </p:val>
                                        </p:tav>
                                      </p:tavLst>
                                    </p:anim>
                                    <p:animEffect transition="in" filter="fade">
                                      <p:cBhvr>
                                        <p:cTn id="110" dur="500"/>
                                        <p:tgtEl>
                                          <p:spTgt spid="83"/>
                                        </p:tgtEl>
                                      </p:cBhvr>
                                    </p:animEffect>
                                  </p:childTnLst>
                                </p:cTn>
                              </p:par>
                              <p:par>
                                <p:cTn id="111" presetID="53" presetClass="entr" presetSubtype="16" fill="hold" grpId="0" nodeType="withEffect">
                                  <p:stCondLst>
                                    <p:cond delay="200"/>
                                  </p:stCondLst>
                                  <p:childTnLst>
                                    <p:set>
                                      <p:cBhvr>
                                        <p:cTn id="112" dur="1" fill="hold">
                                          <p:stCondLst>
                                            <p:cond delay="0"/>
                                          </p:stCondLst>
                                        </p:cTn>
                                        <p:tgtEl>
                                          <p:spTgt spid="84"/>
                                        </p:tgtEl>
                                        <p:attrNameLst>
                                          <p:attrName>style.visibility</p:attrName>
                                        </p:attrNameLst>
                                      </p:cBhvr>
                                      <p:to>
                                        <p:strVal val="visible"/>
                                      </p:to>
                                    </p:set>
                                    <p:anim calcmode="lin" valueType="num">
                                      <p:cBhvr>
                                        <p:cTn id="113" dur="500" fill="hold"/>
                                        <p:tgtEl>
                                          <p:spTgt spid="84"/>
                                        </p:tgtEl>
                                        <p:attrNameLst>
                                          <p:attrName>ppt_w</p:attrName>
                                        </p:attrNameLst>
                                      </p:cBhvr>
                                      <p:tavLst>
                                        <p:tav tm="0">
                                          <p:val>
                                            <p:fltVal val="0"/>
                                          </p:val>
                                        </p:tav>
                                        <p:tav tm="100000">
                                          <p:val>
                                            <p:strVal val="#ppt_w"/>
                                          </p:val>
                                        </p:tav>
                                      </p:tavLst>
                                    </p:anim>
                                    <p:anim calcmode="lin" valueType="num">
                                      <p:cBhvr>
                                        <p:cTn id="114" dur="500" fill="hold"/>
                                        <p:tgtEl>
                                          <p:spTgt spid="84"/>
                                        </p:tgtEl>
                                        <p:attrNameLst>
                                          <p:attrName>ppt_h</p:attrName>
                                        </p:attrNameLst>
                                      </p:cBhvr>
                                      <p:tavLst>
                                        <p:tav tm="0">
                                          <p:val>
                                            <p:fltVal val="0"/>
                                          </p:val>
                                        </p:tav>
                                        <p:tav tm="100000">
                                          <p:val>
                                            <p:strVal val="#ppt_h"/>
                                          </p:val>
                                        </p:tav>
                                      </p:tavLst>
                                    </p:anim>
                                    <p:animEffect transition="in" filter="fade">
                                      <p:cBhvr>
                                        <p:cTn id="115" dur="500"/>
                                        <p:tgtEl>
                                          <p:spTgt spid="84"/>
                                        </p:tgtEl>
                                      </p:cBhvr>
                                    </p:animEffect>
                                  </p:childTnLst>
                                </p:cTn>
                              </p:par>
                              <p:par>
                                <p:cTn id="116" presetID="53" presetClass="entr" presetSubtype="16" fill="hold" grpId="0" nodeType="withEffect">
                                  <p:stCondLst>
                                    <p:cond delay="200"/>
                                  </p:stCondLst>
                                  <p:childTnLst>
                                    <p:set>
                                      <p:cBhvr>
                                        <p:cTn id="117" dur="1" fill="hold">
                                          <p:stCondLst>
                                            <p:cond delay="0"/>
                                          </p:stCondLst>
                                        </p:cTn>
                                        <p:tgtEl>
                                          <p:spTgt spid="85"/>
                                        </p:tgtEl>
                                        <p:attrNameLst>
                                          <p:attrName>style.visibility</p:attrName>
                                        </p:attrNameLst>
                                      </p:cBhvr>
                                      <p:to>
                                        <p:strVal val="visible"/>
                                      </p:to>
                                    </p:set>
                                    <p:anim calcmode="lin" valueType="num">
                                      <p:cBhvr>
                                        <p:cTn id="118" dur="500" fill="hold"/>
                                        <p:tgtEl>
                                          <p:spTgt spid="85"/>
                                        </p:tgtEl>
                                        <p:attrNameLst>
                                          <p:attrName>ppt_w</p:attrName>
                                        </p:attrNameLst>
                                      </p:cBhvr>
                                      <p:tavLst>
                                        <p:tav tm="0">
                                          <p:val>
                                            <p:fltVal val="0"/>
                                          </p:val>
                                        </p:tav>
                                        <p:tav tm="100000">
                                          <p:val>
                                            <p:strVal val="#ppt_w"/>
                                          </p:val>
                                        </p:tav>
                                      </p:tavLst>
                                    </p:anim>
                                    <p:anim calcmode="lin" valueType="num">
                                      <p:cBhvr>
                                        <p:cTn id="119" dur="500" fill="hold"/>
                                        <p:tgtEl>
                                          <p:spTgt spid="85"/>
                                        </p:tgtEl>
                                        <p:attrNameLst>
                                          <p:attrName>ppt_h</p:attrName>
                                        </p:attrNameLst>
                                      </p:cBhvr>
                                      <p:tavLst>
                                        <p:tav tm="0">
                                          <p:val>
                                            <p:fltVal val="0"/>
                                          </p:val>
                                        </p:tav>
                                        <p:tav tm="100000">
                                          <p:val>
                                            <p:strVal val="#ppt_h"/>
                                          </p:val>
                                        </p:tav>
                                      </p:tavLst>
                                    </p:anim>
                                    <p:animEffect transition="in" filter="fade">
                                      <p:cBhvr>
                                        <p:cTn id="120" dur="500"/>
                                        <p:tgtEl>
                                          <p:spTgt spid="85"/>
                                        </p:tgtEl>
                                      </p:cBhvr>
                                    </p:animEffect>
                                  </p:childTnLst>
                                </p:cTn>
                              </p:par>
                              <p:par>
                                <p:cTn id="121" presetID="53" presetClass="entr" presetSubtype="16" fill="hold" grpId="0" nodeType="withEffect">
                                  <p:stCondLst>
                                    <p:cond delay="200"/>
                                  </p:stCondLst>
                                  <p:childTnLst>
                                    <p:set>
                                      <p:cBhvr>
                                        <p:cTn id="122" dur="1" fill="hold">
                                          <p:stCondLst>
                                            <p:cond delay="0"/>
                                          </p:stCondLst>
                                        </p:cTn>
                                        <p:tgtEl>
                                          <p:spTgt spid="86"/>
                                        </p:tgtEl>
                                        <p:attrNameLst>
                                          <p:attrName>style.visibility</p:attrName>
                                        </p:attrNameLst>
                                      </p:cBhvr>
                                      <p:to>
                                        <p:strVal val="visible"/>
                                      </p:to>
                                    </p:set>
                                    <p:anim calcmode="lin" valueType="num">
                                      <p:cBhvr>
                                        <p:cTn id="123" dur="500" fill="hold"/>
                                        <p:tgtEl>
                                          <p:spTgt spid="86"/>
                                        </p:tgtEl>
                                        <p:attrNameLst>
                                          <p:attrName>ppt_w</p:attrName>
                                        </p:attrNameLst>
                                      </p:cBhvr>
                                      <p:tavLst>
                                        <p:tav tm="0">
                                          <p:val>
                                            <p:fltVal val="0"/>
                                          </p:val>
                                        </p:tav>
                                        <p:tav tm="100000">
                                          <p:val>
                                            <p:strVal val="#ppt_w"/>
                                          </p:val>
                                        </p:tav>
                                      </p:tavLst>
                                    </p:anim>
                                    <p:anim calcmode="lin" valueType="num">
                                      <p:cBhvr>
                                        <p:cTn id="124" dur="500" fill="hold"/>
                                        <p:tgtEl>
                                          <p:spTgt spid="86"/>
                                        </p:tgtEl>
                                        <p:attrNameLst>
                                          <p:attrName>ppt_h</p:attrName>
                                        </p:attrNameLst>
                                      </p:cBhvr>
                                      <p:tavLst>
                                        <p:tav tm="0">
                                          <p:val>
                                            <p:fltVal val="0"/>
                                          </p:val>
                                        </p:tav>
                                        <p:tav tm="100000">
                                          <p:val>
                                            <p:strVal val="#ppt_h"/>
                                          </p:val>
                                        </p:tav>
                                      </p:tavLst>
                                    </p:anim>
                                    <p:animEffect transition="in" filter="fade">
                                      <p:cBhvr>
                                        <p:cTn id="125"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bldLvl="0" animBg="1"/>
      <p:bldP spid="66" grpId="0" bldLvl="0" animBg="1"/>
      <p:bldP spid="67" grpId="0" bldLvl="0" animBg="1"/>
      <p:bldP spid="68" grpId="0" bldLvl="0" animBg="1"/>
      <p:bldP spid="69"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P spid="83" grpId="0" bldLvl="0" animBg="1"/>
      <p:bldP spid="84" grpId="0" bldLvl="0" animBg="1"/>
      <p:bldP spid="85" grpId="0" bldLvl="0" animBg="1"/>
      <p:bldP spid="86" grpId="0" bldLvl="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113931" y="2016327"/>
            <a:ext cx="2647767" cy="361949"/>
            <a:chOff x="5737737" y="913284"/>
            <a:chExt cx="2362655" cy="309546"/>
          </a:xfrm>
        </p:grpSpPr>
        <p:cxnSp>
          <p:nvCxnSpPr>
            <p:cNvPr id="3" name="直接连接符 2"/>
            <p:cNvCxnSpPr/>
            <p:nvPr/>
          </p:nvCxnSpPr>
          <p:spPr>
            <a:xfrm>
              <a:off x="5737737" y="957208"/>
              <a:ext cx="0" cy="216024"/>
            </a:xfrm>
            <a:prstGeom prst="line">
              <a:avLst/>
            </a:prstGeom>
            <a:ln>
              <a:solidFill>
                <a:srgbClr val="00B0F0"/>
              </a:solidFill>
            </a:ln>
          </p:spPr>
          <p:style>
            <a:lnRef idx="3">
              <a:schemeClr val="accent1"/>
            </a:lnRef>
            <a:fillRef idx="0">
              <a:schemeClr val="accent1"/>
            </a:fillRef>
            <a:effectRef idx="2">
              <a:schemeClr val="accent1"/>
            </a:effectRef>
            <a:fontRef idx="minor">
              <a:schemeClr val="tx1"/>
            </a:fontRef>
          </p:style>
        </p:cxnSp>
        <p:sp>
          <p:nvSpPr>
            <p:cNvPr id="4" name="TextBox 3"/>
            <p:cNvSpPr txBox="1"/>
            <p:nvPr/>
          </p:nvSpPr>
          <p:spPr>
            <a:xfrm>
              <a:off x="5796136" y="913284"/>
              <a:ext cx="2304256" cy="309546"/>
            </a:xfrm>
            <a:prstGeom prst="rect">
              <a:avLst/>
            </a:prstGeom>
            <a:noFill/>
          </p:spPr>
          <p:txBody>
            <a:bodyPr wrap="square" rtlCol="0">
              <a:spAutoFit/>
            </a:bodyPr>
            <a:lstStyle/>
            <a:p>
              <a:r>
                <a:rPr lang="zh-CN" altLang="en-US" sz="1755" b="1" dirty="0" smtClean="0">
                  <a:latin typeface="微软雅黑" panose="020B0503020204020204" pitchFamily="34" charset="-122"/>
                  <a:ea typeface="微软雅黑" panose="020B0503020204020204" pitchFamily="34" charset="-122"/>
                </a:rPr>
                <a:t>功能特点</a:t>
              </a:r>
              <a:r>
                <a:rPr lang="en-US" altLang="zh-CN" sz="1755" b="1" dirty="0" smtClean="0">
                  <a:latin typeface="微软雅黑" panose="020B0503020204020204" pitchFamily="34" charset="-122"/>
                  <a:ea typeface="微软雅黑" panose="020B0503020204020204" pitchFamily="34" charset="-122"/>
                </a:rPr>
                <a:t>1</a:t>
              </a:r>
              <a:endParaRPr lang="zh-CN" altLang="en-US" sz="1755" b="1" dirty="0">
                <a:latin typeface="微软雅黑" panose="020B0503020204020204" pitchFamily="34" charset="-122"/>
                <a:ea typeface="微软雅黑" panose="020B0503020204020204" pitchFamily="34" charset="-122"/>
              </a:endParaRPr>
            </a:p>
          </p:txBody>
        </p:sp>
      </p:grpSp>
      <p:sp>
        <p:nvSpPr>
          <p:cNvPr id="5" name="TextBox 4"/>
          <p:cNvSpPr txBox="1"/>
          <p:nvPr/>
        </p:nvSpPr>
        <p:spPr>
          <a:xfrm>
            <a:off x="5945534" y="2532674"/>
            <a:ext cx="4115572" cy="3573780"/>
          </a:xfrm>
          <a:prstGeom prst="rect">
            <a:avLst/>
          </a:prstGeom>
          <a:noFill/>
        </p:spPr>
        <p:txBody>
          <a:bodyPr wrap="square" rtlCol="0">
            <a:spAutoFit/>
          </a:bodyPr>
          <a:lstStyle/>
          <a:p>
            <a:pPr algn="just" fontAlgn="auto">
              <a:lnSpc>
                <a:spcPct val="150000"/>
              </a:lnSpc>
              <a:spcAft>
                <a:spcPts val="1000"/>
              </a:spcAft>
            </a:pPr>
            <a:r>
              <a:rPr lang="en-US" altLang="zh-CN" sz="1170" b="1" dirty="0" smtClean="0">
                <a:solidFill>
                  <a:srgbClr val="00B0F0"/>
                </a:solidFill>
                <a:latin typeface="微软雅黑" panose="020B0503020204020204" pitchFamily="34" charset="-122"/>
                <a:ea typeface="微软雅黑" panose="020B0503020204020204" pitchFamily="34" charset="-122"/>
              </a:rPr>
              <a:t>&gt;  </a:t>
            </a:r>
            <a:r>
              <a:rPr lang="zh-CN" altLang="en-US" sz="1170" b="1" dirty="0" smtClean="0">
                <a:latin typeface="微软雅黑" panose="020B0503020204020204" pitchFamily="34" charset="-122"/>
                <a:ea typeface="微软雅黑" panose="020B0503020204020204" pitchFamily="34" charset="-122"/>
              </a:rPr>
              <a:t>系统</a:t>
            </a:r>
            <a:r>
              <a:rPr lang="zh-CN" altLang="en-US" sz="1170" b="1" dirty="0">
                <a:latin typeface="微软雅黑" panose="020B0503020204020204" pitchFamily="34" charset="-122"/>
                <a:ea typeface="微软雅黑" panose="020B0503020204020204" pitchFamily="34" charset="-122"/>
              </a:rPr>
              <a:t>对接功能：</a:t>
            </a:r>
            <a:r>
              <a:rPr lang="zh-CN" altLang="en-US" sz="1170" dirty="0">
                <a:latin typeface="微软雅黑" panose="020B0503020204020204" pitchFamily="34" charset="-122"/>
                <a:ea typeface="微软雅黑" panose="020B0503020204020204" pitchFamily="34" charset="-122"/>
              </a:rPr>
              <a:t>此系统可与校园网对接，学生可与通过网络预约图书馆自习室位置；</a:t>
            </a:r>
            <a:endParaRPr lang="zh-CN" altLang="en-US" sz="1170" dirty="0">
              <a:latin typeface="微软雅黑" panose="020B0503020204020204" pitchFamily="34" charset="-122"/>
              <a:ea typeface="微软雅黑" panose="020B0503020204020204" pitchFamily="34" charset="-122"/>
            </a:endParaRPr>
          </a:p>
          <a:p>
            <a:pPr algn="just" fontAlgn="auto">
              <a:lnSpc>
                <a:spcPct val="150000"/>
              </a:lnSpc>
              <a:spcAft>
                <a:spcPts val="1000"/>
              </a:spcAft>
            </a:pPr>
            <a:r>
              <a:rPr lang="en-US" altLang="zh-CN" sz="1170" b="1" dirty="0">
                <a:solidFill>
                  <a:srgbClr val="00B0F0"/>
                </a:solidFill>
                <a:latin typeface="微软雅黑" panose="020B0503020204020204" pitchFamily="34" charset="-122"/>
                <a:ea typeface="微软雅黑" panose="020B0503020204020204" pitchFamily="34" charset="-122"/>
              </a:rPr>
              <a:t>&gt;  </a:t>
            </a:r>
            <a:r>
              <a:rPr lang="zh-CN" altLang="en-US" sz="1170" b="1" dirty="0" smtClean="0">
                <a:latin typeface="微软雅黑" panose="020B0503020204020204" pitchFamily="34" charset="-122"/>
                <a:ea typeface="微软雅黑" panose="020B0503020204020204" pitchFamily="34" charset="-122"/>
              </a:rPr>
              <a:t>预约</a:t>
            </a:r>
            <a:r>
              <a:rPr lang="zh-CN" altLang="en-US" sz="1170" b="1" dirty="0">
                <a:latin typeface="微软雅黑" panose="020B0503020204020204" pitchFamily="34" charset="-122"/>
                <a:ea typeface="微软雅黑" panose="020B0503020204020204" pitchFamily="34" charset="-122"/>
              </a:rPr>
              <a:t>终端</a:t>
            </a:r>
            <a:r>
              <a:rPr lang="zh-CN" altLang="en-US" sz="1170" dirty="0">
                <a:latin typeface="微软雅黑" panose="020B0503020204020204" pitchFamily="34" charset="-122"/>
                <a:ea typeface="微软雅黑" panose="020B0503020204020204" pitchFamily="34" charset="-122"/>
              </a:rPr>
              <a:t>：可以是 </a:t>
            </a:r>
            <a:r>
              <a:rPr lang="en-US" altLang="zh-CN" sz="1170" dirty="0">
                <a:latin typeface="微软雅黑" panose="020B0503020204020204" pitchFamily="34" charset="-122"/>
                <a:ea typeface="微软雅黑" panose="020B0503020204020204" pitchFamily="34" charset="-122"/>
              </a:rPr>
              <a:t>PC</a:t>
            </a:r>
            <a:r>
              <a:rPr lang="zh-CN" altLang="en-US" sz="1170" dirty="0">
                <a:latin typeface="微软雅黑" panose="020B0503020204020204" pitchFamily="34" charset="-122"/>
                <a:ea typeface="微软雅黑" panose="020B0503020204020204" pitchFamily="34" charset="-122"/>
              </a:rPr>
              <a:t>、平板电脑、智能手机。</a:t>
            </a:r>
            <a:endParaRPr lang="zh-CN" altLang="en-US" sz="1170" dirty="0">
              <a:latin typeface="微软雅黑" panose="020B0503020204020204" pitchFamily="34" charset="-122"/>
              <a:ea typeface="微软雅黑" panose="020B0503020204020204" pitchFamily="34" charset="-122"/>
            </a:endParaRPr>
          </a:p>
          <a:p>
            <a:pPr algn="just" fontAlgn="auto">
              <a:lnSpc>
                <a:spcPct val="150000"/>
              </a:lnSpc>
              <a:spcAft>
                <a:spcPts val="1000"/>
              </a:spcAft>
            </a:pPr>
            <a:r>
              <a:rPr lang="en-US" altLang="zh-CN" sz="1170" b="1" dirty="0" smtClean="0">
                <a:solidFill>
                  <a:srgbClr val="00B0F0"/>
                </a:solidFill>
                <a:latin typeface="微软雅黑" panose="020B0503020204020204" pitchFamily="34" charset="-122"/>
                <a:ea typeface="微软雅黑" panose="020B0503020204020204" pitchFamily="34" charset="-122"/>
              </a:rPr>
              <a:t>&gt;  </a:t>
            </a:r>
            <a:r>
              <a:rPr lang="zh-CN" altLang="en-US" sz="1170" b="1" dirty="0" smtClean="0">
                <a:latin typeface="微软雅黑" panose="020B0503020204020204" pitchFamily="34" charset="-122"/>
                <a:ea typeface="微软雅黑" panose="020B0503020204020204" pitchFamily="34" charset="-122"/>
              </a:rPr>
              <a:t>座位</a:t>
            </a:r>
            <a:r>
              <a:rPr lang="zh-CN" altLang="en-US" sz="1170" b="1" dirty="0">
                <a:latin typeface="微软雅黑" panose="020B0503020204020204" pitchFamily="34" charset="-122"/>
                <a:ea typeface="微软雅黑" panose="020B0503020204020204" pitchFamily="34" charset="-122"/>
              </a:rPr>
              <a:t>管理软件：</a:t>
            </a:r>
            <a:r>
              <a:rPr lang="zh-CN" altLang="en-US" sz="1170" dirty="0">
                <a:latin typeface="微软雅黑" panose="020B0503020204020204" pitchFamily="34" charset="-122"/>
                <a:ea typeface="微软雅黑" panose="020B0503020204020204" pitchFamily="34" charset="-122"/>
              </a:rPr>
              <a:t>该软件是业务运行的核心，如预约、进场</a:t>
            </a:r>
            <a:r>
              <a:rPr lang="zh-CN" altLang="en-US" sz="1170" dirty="0" smtClean="0">
                <a:latin typeface="微软雅黑" panose="020B0503020204020204" pitchFamily="34" charset="-122"/>
                <a:ea typeface="微软雅黑" panose="020B0503020204020204" pitchFamily="34" charset="-122"/>
              </a:rPr>
              <a:t>退 场</a:t>
            </a:r>
            <a:r>
              <a:rPr lang="zh-CN" altLang="en-US" sz="1170" dirty="0">
                <a:latin typeface="微软雅黑" panose="020B0503020204020204" pitchFamily="34" charset="-122"/>
                <a:ea typeface="微软雅黑" panose="020B0503020204020204" pitchFamily="34" charset="-122"/>
              </a:rPr>
              <a:t>、管理规则的控制都由该软件完成。</a:t>
            </a:r>
            <a:endParaRPr lang="zh-CN" altLang="en-US" sz="1170" dirty="0">
              <a:latin typeface="微软雅黑" panose="020B0503020204020204" pitchFamily="34" charset="-122"/>
              <a:ea typeface="微软雅黑" panose="020B0503020204020204" pitchFamily="34" charset="-122"/>
            </a:endParaRPr>
          </a:p>
          <a:p>
            <a:pPr lvl="0" algn="just" fontAlgn="auto">
              <a:lnSpc>
                <a:spcPct val="150000"/>
              </a:lnSpc>
              <a:spcAft>
                <a:spcPts val="1000"/>
              </a:spcAft>
            </a:pPr>
            <a:r>
              <a:rPr lang="en-US" altLang="zh-CN" sz="1170" b="1" dirty="0" smtClean="0">
                <a:solidFill>
                  <a:srgbClr val="00B0F0"/>
                </a:solidFill>
                <a:latin typeface="微软雅黑" panose="020B0503020204020204" pitchFamily="34" charset="-122"/>
                <a:ea typeface="微软雅黑" panose="020B0503020204020204" pitchFamily="34" charset="-122"/>
              </a:rPr>
              <a:t>&gt;  </a:t>
            </a:r>
            <a:r>
              <a:rPr lang="zh-CN" altLang="en-US" sz="1170" b="1" dirty="0" smtClean="0">
                <a:latin typeface="微软雅黑" panose="020B0503020204020204" pitchFamily="34" charset="-122"/>
                <a:ea typeface="微软雅黑" panose="020B0503020204020204" pitchFamily="34" charset="-122"/>
              </a:rPr>
              <a:t>校园网</a:t>
            </a:r>
            <a:r>
              <a:rPr lang="zh-CN" altLang="en-US" sz="1170" b="1" dirty="0">
                <a:latin typeface="微软雅黑" panose="020B0503020204020204" pitchFamily="34" charset="-122"/>
                <a:ea typeface="微软雅黑" panose="020B0503020204020204" pitchFamily="34" charset="-122"/>
              </a:rPr>
              <a:t>帐号认证服务器：</a:t>
            </a:r>
            <a:r>
              <a:rPr lang="zh-CN" altLang="en-US" sz="1170" dirty="0">
                <a:latin typeface="微软雅黑" panose="020B0503020204020204" pitchFamily="34" charset="-122"/>
                <a:ea typeface="微软雅黑" panose="020B0503020204020204" pitchFamily="34" charset="-122"/>
              </a:rPr>
              <a:t>提供统一帐号、统一管理的作用，避免上一套系统就需要一套帐号密码</a:t>
            </a:r>
            <a:r>
              <a:rPr lang="zh-CN" altLang="en-US" sz="1170" dirty="0" smtClean="0">
                <a:latin typeface="微软雅黑" panose="020B0503020204020204" pitchFamily="34" charset="-122"/>
                <a:ea typeface="微软雅黑" panose="020B0503020204020204" pitchFamily="34" charset="-122"/>
              </a:rPr>
              <a:t>。</a:t>
            </a:r>
            <a:endParaRPr lang="en-US" altLang="zh-CN" sz="1170" dirty="0" smtClean="0">
              <a:latin typeface="微软雅黑" panose="020B0503020204020204" pitchFamily="34" charset="-122"/>
              <a:ea typeface="微软雅黑" panose="020B0503020204020204" pitchFamily="34" charset="-122"/>
            </a:endParaRPr>
          </a:p>
          <a:p>
            <a:pPr algn="just" fontAlgn="auto">
              <a:lnSpc>
                <a:spcPct val="150000"/>
              </a:lnSpc>
              <a:spcAft>
                <a:spcPts val="1000"/>
              </a:spcAft>
            </a:pPr>
            <a:r>
              <a:rPr lang="en-US" altLang="zh-CN" sz="1170" b="1" dirty="0" smtClean="0">
                <a:solidFill>
                  <a:srgbClr val="00B0F0"/>
                </a:solidFill>
                <a:latin typeface="微软雅黑" panose="020B0503020204020204" pitchFamily="34" charset="-122"/>
                <a:ea typeface="微软雅黑" panose="020B0503020204020204" pitchFamily="34" charset="-122"/>
              </a:rPr>
              <a:t>&gt;  </a:t>
            </a:r>
            <a:r>
              <a:rPr lang="zh-CN" altLang="zh-CN" sz="1170" b="1" dirty="0">
                <a:latin typeface="微软雅黑" panose="020B0503020204020204" pitchFamily="34" charset="-122"/>
                <a:ea typeface="微软雅黑" panose="020B0503020204020204" pitchFamily="34" charset="-122"/>
              </a:rPr>
              <a:t>查询：</a:t>
            </a:r>
            <a:r>
              <a:rPr lang="zh-CN" altLang="zh-CN" sz="1170" dirty="0">
                <a:latin typeface="微软雅黑" panose="020B0503020204020204" pitchFamily="34" charset="-122"/>
                <a:ea typeface="微软雅黑" panose="020B0503020204020204" pitchFamily="34" charset="-122"/>
              </a:rPr>
              <a:t>学生通过任意一台接入校园网</a:t>
            </a:r>
            <a:r>
              <a:rPr lang="en-US" altLang="zh-CN" sz="1170" dirty="0">
                <a:latin typeface="微软雅黑" panose="020B0503020204020204" pitchFamily="34" charset="-122"/>
                <a:ea typeface="微软雅黑" panose="020B0503020204020204" pitchFamily="34" charset="-122"/>
              </a:rPr>
              <a:t> PC</a:t>
            </a:r>
            <a:r>
              <a:rPr lang="zh-CN" altLang="zh-CN" sz="1170" dirty="0">
                <a:latin typeface="微软雅黑" panose="020B0503020204020204" pitchFamily="34" charset="-122"/>
                <a:ea typeface="微软雅黑" panose="020B0503020204020204" pitchFamily="34" charset="-122"/>
              </a:rPr>
              <a:t>、手机</a:t>
            </a:r>
            <a:r>
              <a:rPr lang="en-US" altLang="zh-CN" sz="1170" dirty="0">
                <a:latin typeface="微软雅黑" panose="020B0503020204020204" pitchFamily="34" charset="-122"/>
                <a:ea typeface="微软雅黑" panose="020B0503020204020204" pitchFamily="34" charset="-122"/>
              </a:rPr>
              <a:t>APP</a:t>
            </a:r>
            <a:r>
              <a:rPr lang="zh-CN" altLang="zh-CN" sz="1170" dirty="0">
                <a:latin typeface="微软雅黑" panose="020B0503020204020204" pitchFamily="34" charset="-122"/>
                <a:ea typeface="微软雅黑" panose="020B0503020204020204" pitchFamily="34" charset="-122"/>
              </a:rPr>
              <a:t>，都可以登录到座位管理系统查询是否有可使用的座位。系统提供两种查询方式，一种是按照座位布局查询，一种是自定义筛选条件的方式。可以满足学生的不同预约需求。</a:t>
            </a:r>
            <a:endParaRPr lang="zh-CN" altLang="zh-CN" sz="1170" dirty="0">
              <a:latin typeface="微软雅黑" panose="020B0503020204020204" pitchFamily="34" charset="-122"/>
              <a:ea typeface="微软雅黑" panose="020B0503020204020204" pitchFamily="34" charset="-122"/>
            </a:endParaRPr>
          </a:p>
        </p:txBody>
      </p:sp>
      <p:grpSp>
        <p:nvGrpSpPr>
          <p:cNvPr id="7" name="组合 6"/>
          <p:cNvGrpSpPr/>
          <p:nvPr/>
        </p:nvGrpSpPr>
        <p:grpSpPr>
          <a:xfrm rot="0">
            <a:off x="250222" y="605813"/>
            <a:ext cx="10080000" cy="417928"/>
            <a:chOff x="214282" y="142856"/>
            <a:chExt cx="7598078" cy="357190"/>
          </a:xfrm>
        </p:grpSpPr>
        <p:sp>
          <p:nvSpPr>
            <p:cNvPr id="10" name="TextBox 9"/>
            <p:cNvSpPr txBox="1"/>
            <p:nvPr/>
          </p:nvSpPr>
          <p:spPr>
            <a:xfrm>
              <a:off x="571472" y="142856"/>
              <a:ext cx="3928520"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 </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图书馆自习室预约管理系统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软件功能</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11" name="矩形 10"/>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2" name="矩形 11"/>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3" name="直接连接符 12"/>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3318" y="2480850"/>
            <a:ext cx="4968155" cy="3525943"/>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96" y="1642603"/>
            <a:ext cx="1396362" cy="2497936"/>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993235" y="1928683"/>
            <a:ext cx="2762632" cy="361949"/>
            <a:chOff x="5737737" y="913284"/>
            <a:chExt cx="2362655" cy="309546"/>
          </a:xfrm>
        </p:grpSpPr>
        <p:cxnSp>
          <p:nvCxnSpPr>
            <p:cNvPr id="3" name="直接连接符 2"/>
            <p:cNvCxnSpPr/>
            <p:nvPr/>
          </p:nvCxnSpPr>
          <p:spPr>
            <a:xfrm>
              <a:off x="5737737" y="957208"/>
              <a:ext cx="0" cy="216024"/>
            </a:xfrm>
            <a:prstGeom prst="line">
              <a:avLst/>
            </a:prstGeom>
            <a:ln>
              <a:solidFill>
                <a:srgbClr val="00B0F0"/>
              </a:solidFill>
            </a:ln>
          </p:spPr>
          <p:style>
            <a:lnRef idx="3">
              <a:schemeClr val="accent1"/>
            </a:lnRef>
            <a:fillRef idx="0">
              <a:schemeClr val="accent1"/>
            </a:fillRef>
            <a:effectRef idx="2">
              <a:schemeClr val="accent1"/>
            </a:effectRef>
            <a:fontRef idx="minor">
              <a:schemeClr val="tx1"/>
            </a:fontRef>
          </p:style>
        </p:cxnSp>
        <p:sp>
          <p:nvSpPr>
            <p:cNvPr id="4" name="TextBox 3"/>
            <p:cNvSpPr txBox="1"/>
            <p:nvPr/>
          </p:nvSpPr>
          <p:spPr>
            <a:xfrm>
              <a:off x="5796136" y="913284"/>
              <a:ext cx="2304256" cy="309546"/>
            </a:xfrm>
            <a:prstGeom prst="rect">
              <a:avLst/>
            </a:prstGeom>
            <a:noFill/>
          </p:spPr>
          <p:txBody>
            <a:bodyPr wrap="square" rtlCol="0">
              <a:spAutoFit/>
            </a:bodyPr>
            <a:lstStyle/>
            <a:p>
              <a:r>
                <a:rPr lang="zh-CN" altLang="en-US" sz="1755" b="1" dirty="0" smtClean="0">
                  <a:latin typeface="微软雅黑" panose="020B0503020204020204" pitchFamily="34" charset="-122"/>
                  <a:ea typeface="微软雅黑" panose="020B0503020204020204" pitchFamily="34" charset="-122"/>
                </a:rPr>
                <a:t>功能特点</a:t>
              </a:r>
              <a:r>
                <a:rPr lang="en-US" altLang="zh-CN" sz="1755" b="1" dirty="0">
                  <a:latin typeface="微软雅黑" panose="020B0503020204020204" pitchFamily="34" charset="-122"/>
                  <a:ea typeface="微软雅黑" panose="020B0503020204020204" pitchFamily="34" charset="-122"/>
                </a:rPr>
                <a:t>2</a:t>
              </a:r>
              <a:endParaRPr lang="zh-CN" altLang="en-US" sz="1755" b="1" dirty="0">
                <a:latin typeface="微软雅黑" panose="020B0503020204020204" pitchFamily="34" charset="-122"/>
                <a:ea typeface="微软雅黑" panose="020B0503020204020204" pitchFamily="34" charset="-122"/>
              </a:endParaRPr>
            </a:p>
          </p:txBody>
        </p:sp>
      </p:grpSp>
      <p:sp>
        <p:nvSpPr>
          <p:cNvPr id="5" name="TextBox 4"/>
          <p:cNvSpPr txBox="1"/>
          <p:nvPr/>
        </p:nvSpPr>
        <p:spPr>
          <a:xfrm>
            <a:off x="5824840" y="2445029"/>
            <a:ext cx="4134337" cy="3715385"/>
          </a:xfrm>
          <a:prstGeom prst="rect">
            <a:avLst/>
          </a:prstGeom>
          <a:noFill/>
        </p:spPr>
        <p:txBody>
          <a:bodyPr wrap="square" rtlCol="0">
            <a:spAutoFit/>
          </a:bodyPr>
          <a:lstStyle/>
          <a:p>
            <a:pPr algn="just" fontAlgn="auto">
              <a:lnSpc>
                <a:spcPct val="150000"/>
              </a:lnSpc>
              <a:spcAft>
                <a:spcPts val="1000"/>
              </a:spcAft>
            </a:pPr>
            <a:r>
              <a:rPr lang="en-US" altLang="zh-CN" sz="1170" b="1" dirty="0" smtClean="0">
                <a:solidFill>
                  <a:srgbClr val="00B0F0"/>
                </a:solidFill>
                <a:latin typeface="微软雅黑" panose="020B0503020204020204" pitchFamily="34" charset="-122"/>
                <a:ea typeface="微软雅黑" panose="020B0503020204020204" pitchFamily="34" charset="-122"/>
              </a:rPr>
              <a:t>&gt;  </a:t>
            </a:r>
            <a:r>
              <a:rPr lang="zh-CN" altLang="en-US" sz="1170" b="1" dirty="0" smtClean="0">
                <a:latin typeface="微软雅黑" panose="020B0503020204020204" pitchFamily="34" charset="-122"/>
                <a:ea typeface="微软雅黑" panose="020B0503020204020204" pitchFamily="34" charset="-122"/>
              </a:rPr>
              <a:t>预约</a:t>
            </a:r>
            <a:r>
              <a:rPr lang="zh-CN" altLang="en-US" sz="1170" b="1" dirty="0">
                <a:latin typeface="微软雅黑" panose="020B0503020204020204" pitchFamily="34" charset="-122"/>
                <a:ea typeface="微软雅黑" panose="020B0503020204020204" pitchFamily="34" charset="-122"/>
              </a:rPr>
              <a:t>：</a:t>
            </a:r>
            <a:r>
              <a:rPr lang="zh-CN" altLang="en-US" sz="1170" dirty="0">
                <a:latin typeface="微软雅黑" panose="020B0503020204020204" pitchFamily="34" charset="-122"/>
                <a:ea typeface="微软雅黑" panose="020B0503020204020204" pitchFamily="34" charset="-122"/>
              </a:rPr>
              <a:t>当查询到图书馆自习室还存在闲置位置时，学生可以通过校园卡信息快速预约（系统自动分配）或者自选（ 手工选择）座位的方式。 当成功预约之后，用户可在规定时间内到达图书馆自习室，通过图书馆通道系统刷卡进入，（如未到指定时间即使刷卡也不能进入）并且做到有据可查。通过这种方式彻底解决图书馆混乱占座的问题。</a:t>
            </a:r>
            <a:endParaRPr lang="zh-CN" altLang="en-US" sz="1170" dirty="0">
              <a:latin typeface="微软雅黑" panose="020B0503020204020204" pitchFamily="34" charset="-122"/>
              <a:ea typeface="微软雅黑" panose="020B0503020204020204" pitchFamily="34" charset="-122"/>
            </a:endParaRPr>
          </a:p>
          <a:p>
            <a:pPr algn="just" fontAlgn="auto">
              <a:lnSpc>
                <a:spcPct val="150000"/>
              </a:lnSpc>
              <a:spcAft>
                <a:spcPts val="1000"/>
              </a:spcAft>
            </a:pPr>
            <a:r>
              <a:rPr lang="en-US" altLang="zh-CN" sz="1170" b="1" dirty="0" smtClean="0">
                <a:solidFill>
                  <a:srgbClr val="00B0F0"/>
                </a:solidFill>
                <a:latin typeface="微软雅黑" panose="020B0503020204020204" pitchFamily="34" charset="-122"/>
                <a:ea typeface="微软雅黑" panose="020B0503020204020204" pitchFamily="34" charset="-122"/>
              </a:rPr>
              <a:t>&gt;  </a:t>
            </a:r>
            <a:r>
              <a:rPr lang="zh-CN" altLang="en-US" sz="1170" b="1" dirty="0" smtClean="0">
                <a:latin typeface="微软雅黑" panose="020B0503020204020204" pitchFamily="34" charset="-122"/>
                <a:ea typeface="微软雅黑" panose="020B0503020204020204" pitchFamily="34" charset="-122"/>
              </a:rPr>
              <a:t>取消</a:t>
            </a:r>
            <a:r>
              <a:rPr lang="zh-CN" altLang="en-US" sz="1170" b="1" dirty="0">
                <a:latin typeface="微软雅黑" panose="020B0503020204020204" pitchFamily="34" charset="-122"/>
                <a:ea typeface="微软雅黑" panose="020B0503020204020204" pitchFamily="34" charset="-122"/>
              </a:rPr>
              <a:t>预约：</a:t>
            </a:r>
            <a:r>
              <a:rPr lang="zh-CN" altLang="en-US" sz="1170" dirty="0">
                <a:latin typeface="微软雅黑" panose="020B0503020204020204" pitchFamily="34" charset="-122"/>
                <a:ea typeface="微软雅黑" panose="020B0503020204020204" pitchFamily="34" charset="-122"/>
              </a:rPr>
              <a:t>如果需要取消预约，可以在‘我的预约’中查询该记录并在规定时间内进行取消。管理员可以定义取消的次数、在多长时间前可以取消。</a:t>
            </a:r>
            <a:endParaRPr lang="zh-CN" altLang="en-US" sz="1170" dirty="0">
              <a:latin typeface="微软雅黑" panose="020B0503020204020204" pitchFamily="34" charset="-122"/>
              <a:ea typeface="微软雅黑" panose="020B0503020204020204" pitchFamily="34" charset="-122"/>
            </a:endParaRPr>
          </a:p>
          <a:p>
            <a:pPr algn="just" fontAlgn="auto">
              <a:lnSpc>
                <a:spcPct val="150000"/>
              </a:lnSpc>
              <a:spcAft>
                <a:spcPts val="1000"/>
              </a:spcAft>
            </a:pPr>
            <a:r>
              <a:rPr lang="en-US" altLang="zh-CN" sz="1170" b="1" dirty="0" smtClean="0">
                <a:solidFill>
                  <a:srgbClr val="00B0F0"/>
                </a:solidFill>
                <a:latin typeface="微软雅黑" panose="020B0503020204020204" pitchFamily="34" charset="-122"/>
                <a:ea typeface="微软雅黑" panose="020B0503020204020204" pitchFamily="34" charset="-122"/>
              </a:rPr>
              <a:t>&gt;  </a:t>
            </a:r>
            <a:r>
              <a:rPr lang="zh-CN" altLang="en-US" sz="1170" b="1" dirty="0" smtClean="0">
                <a:latin typeface="微软雅黑" panose="020B0503020204020204" pitchFamily="34" charset="-122"/>
                <a:ea typeface="微软雅黑" panose="020B0503020204020204" pitchFamily="34" charset="-122"/>
              </a:rPr>
              <a:t>失约</a:t>
            </a:r>
            <a:r>
              <a:rPr lang="zh-CN" altLang="en-US" sz="1170" b="1" dirty="0">
                <a:latin typeface="微软雅黑" panose="020B0503020204020204" pitchFamily="34" charset="-122"/>
                <a:ea typeface="微软雅黑" panose="020B0503020204020204" pitchFamily="34" charset="-122"/>
              </a:rPr>
              <a:t>处理：</a:t>
            </a:r>
            <a:r>
              <a:rPr lang="zh-CN" altLang="en-US" sz="1170" dirty="0">
                <a:latin typeface="微软雅黑" panose="020B0503020204020204" pitchFamily="34" charset="-122"/>
                <a:ea typeface="微软雅黑" panose="020B0503020204020204" pitchFamily="34" charset="-122"/>
              </a:rPr>
              <a:t>管理员可以定义超过预约时间多长时间未签到的，计为失约。并可以定义失约的处罚办法。</a:t>
            </a:r>
            <a:endParaRPr lang="zh-CN" altLang="en-US" sz="1170" dirty="0">
              <a:latin typeface="微软雅黑" panose="020B0503020204020204" pitchFamily="34" charset="-122"/>
              <a:ea typeface="微软雅黑" panose="020B0503020204020204" pitchFamily="34" charset="-122"/>
            </a:endParaRPr>
          </a:p>
          <a:p>
            <a:pPr algn="just" fontAlgn="auto">
              <a:lnSpc>
                <a:spcPct val="150000"/>
              </a:lnSpc>
              <a:spcAft>
                <a:spcPts val="1000"/>
              </a:spcAft>
            </a:pPr>
            <a:endParaRPr lang="zh-CN" altLang="zh-CN" sz="1170" dirty="0"/>
          </a:p>
        </p:txBody>
      </p:sp>
      <p:grpSp>
        <p:nvGrpSpPr>
          <p:cNvPr id="7" name="组合 6"/>
          <p:cNvGrpSpPr/>
          <p:nvPr/>
        </p:nvGrpSpPr>
        <p:grpSpPr>
          <a:xfrm rot="0">
            <a:off x="250222" y="605813"/>
            <a:ext cx="10080000" cy="417928"/>
            <a:chOff x="214282" y="142856"/>
            <a:chExt cx="7598078" cy="357190"/>
          </a:xfrm>
        </p:grpSpPr>
        <p:sp>
          <p:nvSpPr>
            <p:cNvPr id="10" name="TextBox 9"/>
            <p:cNvSpPr txBox="1"/>
            <p:nvPr/>
          </p:nvSpPr>
          <p:spPr>
            <a:xfrm>
              <a:off x="571472" y="142856"/>
              <a:ext cx="3928520"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 </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图书馆自习室预约管理系统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软件功能</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11" name="矩形 10"/>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2" name="矩形 11"/>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3" name="直接连接符 12"/>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4" name="图片 13" descr="C:\Users\Administrator\Desktop\修改图片\791.png791"/>
          <p:cNvPicPr>
            <a:picLocks noChangeAspect="1"/>
          </p:cNvPicPr>
          <p:nvPr/>
        </p:nvPicPr>
        <p:blipFill>
          <a:blip r:embed="rId1"/>
          <a:srcRect/>
          <a:stretch>
            <a:fillRect/>
          </a:stretch>
        </p:blipFill>
        <p:spPr>
          <a:xfrm>
            <a:off x="529980" y="1780298"/>
            <a:ext cx="4870057" cy="3658725"/>
          </a:xfrm>
          <a:prstGeom prst="rect">
            <a:avLst/>
          </a:prstGeom>
          <a:ln>
            <a:noFill/>
          </a:ln>
          <a:effectLst>
            <a:outerShdw blurRad="292100" dist="139700" dir="2700000" algn="tl" rotWithShape="0">
              <a:srgbClr val="333333">
                <a:alpha val="65000"/>
              </a:srgbClr>
            </a:outerShdw>
          </a:effectLst>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247" y="4018451"/>
            <a:ext cx="1588217" cy="2841143"/>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841716" y="1812714"/>
            <a:ext cx="2762632" cy="361949"/>
            <a:chOff x="5737737" y="913284"/>
            <a:chExt cx="2362655" cy="309546"/>
          </a:xfrm>
        </p:grpSpPr>
        <p:cxnSp>
          <p:nvCxnSpPr>
            <p:cNvPr id="3" name="直接连接符 2"/>
            <p:cNvCxnSpPr/>
            <p:nvPr/>
          </p:nvCxnSpPr>
          <p:spPr>
            <a:xfrm>
              <a:off x="5737737" y="957208"/>
              <a:ext cx="0" cy="216024"/>
            </a:xfrm>
            <a:prstGeom prst="line">
              <a:avLst/>
            </a:prstGeom>
            <a:ln>
              <a:solidFill>
                <a:srgbClr val="00B0F0"/>
              </a:solidFill>
            </a:ln>
          </p:spPr>
          <p:style>
            <a:lnRef idx="3">
              <a:schemeClr val="accent1"/>
            </a:lnRef>
            <a:fillRef idx="0">
              <a:schemeClr val="accent1"/>
            </a:fillRef>
            <a:effectRef idx="2">
              <a:schemeClr val="accent1"/>
            </a:effectRef>
            <a:fontRef idx="minor">
              <a:schemeClr val="tx1"/>
            </a:fontRef>
          </p:style>
        </p:cxnSp>
        <p:sp>
          <p:nvSpPr>
            <p:cNvPr id="4" name="TextBox 3"/>
            <p:cNvSpPr txBox="1"/>
            <p:nvPr/>
          </p:nvSpPr>
          <p:spPr>
            <a:xfrm>
              <a:off x="5796136" y="913284"/>
              <a:ext cx="2304256" cy="309546"/>
            </a:xfrm>
            <a:prstGeom prst="rect">
              <a:avLst/>
            </a:prstGeom>
            <a:noFill/>
          </p:spPr>
          <p:txBody>
            <a:bodyPr wrap="square" rtlCol="0">
              <a:spAutoFit/>
            </a:bodyPr>
            <a:lstStyle/>
            <a:p>
              <a:r>
                <a:rPr lang="zh-CN" altLang="en-US" sz="1755" b="1" dirty="0" smtClean="0">
                  <a:latin typeface="微软雅黑" panose="020B0503020204020204" pitchFamily="34" charset="-122"/>
                  <a:ea typeface="微软雅黑" panose="020B0503020204020204" pitchFamily="34" charset="-122"/>
                </a:rPr>
                <a:t>功能特点</a:t>
              </a:r>
              <a:r>
                <a:rPr lang="en-US" altLang="zh-CN" sz="1755" b="1" dirty="0" smtClean="0">
                  <a:latin typeface="微软雅黑" panose="020B0503020204020204" pitchFamily="34" charset="-122"/>
                  <a:ea typeface="微软雅黑" panose="020B0503020204020204" pitchFamily="34" charset="-122"/>
                </a:rPr>
                <a:t>3</a:t>
              </a:r>
              <a:endParaRPr lang="zh-CN" altLang="en-US" sz="1755" b="1" dirty="0">
                <a:latin typeface="微软雅黑" panose="020B0503020204020204" pitchFamily="34" charset="-122"/>
                <a:ea typeface="微软雅黑" panose="020B0503020204020204" pitchFamily="34" charset="-122"/>
              </a:endParaRPr>
            </a:p>
          </p:txBody>
        </p:sp>
      </p:grpSp>
      <p:sp>
        <p:nvSpPr>
          <p:cNvPr id="5" name="TextBox 4"/>
          <p:cNvSpPr txBox="1"/>
          <p:nvPr/>
        </p:nvSpPr>
        <p:spPr>
          <a:xfrm>
            <a:off x="5673321" y="2329060"/>
            <a:ext cx="4294114" cy="3047365"/>
          </a:xfrm>
          <a:prstGeom prst="rect">
            <a:avLst/>
          </a:prstGeom>
          <a:noFill/>
        </p:spPr>
        <p:txBody>
          <a:bodyPr wrap="square" rtlCol="0">
            <a:spAutoFit/>
          </a:bodyPr>
          <a:lstStyle/>
          <a:p>
            <a:pPr fontAlgn="auto">
              <a:lnSpc>
                <a:spcPct val="150000"/>
              </a:lnSpc>
              <a:spcAft>
                <a:spcPts val="1000"/>
              </a:spcAft>
            </a:pPr>
            <a:r>
              <a:rPr lang="en-US" altLang="zh-CN" sz="1170" b="1" dirty="0" smtClean="0">
                <a:solidFill>
                  <a:srgbClr val="00B0F0"/>
                </a:solidFill>
                <a:latin typeface="微软雅黑" panose="020B0503020204020204" pitchFamily="34" charset="-122"/>
                <a:ea typeface="微软雅黑" panose="020B0503020204020204" pitchFamily="34" charset="-122"/>
              </a:rPr>
              <a:t>&gt;  </a:t>
            </a:r>
            <a:r>
              <a:rPr lang="zh-CN" altLang="en-US" sz="1170" b="1" dirty="0" smtClean="0">
                <a:latin typeface="微软雅黑" panose="020B0503020204020204" pitchFamily="34" charset="-122"/>
                <a:ea typeface="微软雅黑" panose="020B0503020204020204" pitchFamily="34" charset="-122"/>
              </a:rPr>
              <a:t>签到</a:t>
            </a:r>
            <a:r>
              <a:rPr lang="zh-CN" altLang="en-US" sz="1170" b="1" dirty="0">
                <a:latin typeface="微软雅黑" panose="020B0503020204020204" pitchFamily="34" charset="-122"/>
                <a:ea typeface="微软雅黑" panose="020B0503020204020204" pitchFamily="34" charset="-122"/>
              </a:rPr>
              <a:t>：</a:t>
            </a:r>
            <a:r>
              <a:rPr lang="zh-CN" altLang="en-US" sz="1170" dirty="0">
                <a:latin typeface="微软雅黑" panose="020B0503020204020204" pitchFamily="34" charset="-122"/>
                <a:ea typeface="微软雅黑" panose="020B0503020204020204" pitchFamily="34" charset="-122"/>
              </a:rPr>
              <a:t>学生在预约时间到达之前进场时，系统会读取终端设备的进场信息。</a:t>
            </a:r>
            <a:endParaRPr lang="zh-CN" altLang="en-US" sz="1170" dirty="0">
              <a:latin typeface="微软雅黑" panose="020B0503020204020204" pitchFamily="34" charset="-122"/>
              <a:ea typeface="微软雅黑" panose="020B0503020204020204" pitchFamily="34" charset="-122"/>
            </a:endParaRPr>
          </a:p>
          <a:p>
            <a:pPr fontAlgn="auto">
              <a:lnSpc>
                <a:spcPct val="150000"/>
              </a:lnSpc>
              <a:spcAft>
                <a:spcPts val="1000"/>
              </a:spcAft>
            </a:pPr>
            <a:r>
              <a:rPr lang="en-US" altLang="zh-CN" sz="1170" b="1" dirty="0" smtClean="0">
                <a:solidFill>
                  <a:srgbClr val="00B0F0"/>
                </a:solidFill>
                <a:latin typeface="微软雅黑" panose="020B0503020204020204" pitchFamily="34" charset="-122"/>
                <a:ea typeface="微软雅黑" panose="020B0503020204020204" pitchFamily="34" charset="-122"/>
              </a:rPr>
              <a:t>&gt;  </a:t>
            </a:r>
            <a:r>
              <a:rPr lang="zh-CN" altLang="en-US" sz="1170" b="1" dirty="0" smtClean="0">
                <a:latin typeface="微软雅黑" panose="020B0503020204020204" pitchFamily="34" charset="-122"/>
                <a:ea typeface="微软雅黑" panose="020B0503020204020204" pitchFamily="34" charset="-122"/>
              </a:rPr>
              <a:t>中途</a:t>
            </a:r>
            <a:r>
              <a:rPr lang="zh-CN" altLang="en-US" sz="1170" b="1" dirty="0">
                <a:latin typeface="微软雅黑" panose="020B0503020204020204" pitchFamily="34" charset="-122"/>
                <a:ea typeface="微软雅黑" panose="020B0503020204020204" pitchFamily="34" charset="-122"/>
              </a:rPr>
              <a:t>离开处理：</a:t>
            </a:r>
            <a:r>
              <a:rPr lang="zh-CN" altLang="en-US" sz="1170" dirty="0">
                <a:latin typeface="微软雅黑" panose="020B0503020204020204" pitchFamily="34" charset="-122"/>
                <a:ea typeface="微软雅黑" panose="020B0503020204020204" pitchFamily="34" charset="-122"/>
              </a:rPr>
              <a:t>考虑到学生临时离开座位的实际需求，系统允许学生使用暂时离开座位状态。 当学生选择＂暂时离开座位＂，系统会为学生保留一段时间的座位。 如果在规定时间内学生未进行返回签到或终端上没有返回的进场信息，系统自动释放座位。 并将学生违例事件记录到数据库。</a:t>
            </a:r>
            <a:endParaRPr lang="zh-CN" altLang="en-US" sz="1170" dirty="0">
              <a:latin typeface="微软雅黑" panose="020B0503020204020204" pitchFamily="34" charset="-122"/>
              <a:ea typeface="微软雅黑" panose="020B0503020204020204" pitchFamily="34" charset="-122"/>
            </a:endParaRPr>
          </a:p>
          <a:p>
            <a:pPr fontAlgn="auto">
              <a:lnSpc>
                <a:spcPct val="150000"/>
              </a:lnSpc>
              <a:spcAft>
                <a:spcPts val="1000"/>
              </a:spcAft>
            </a:pPr>
            <a:r>
              <a:rPr lang="en-US" altLang="zh-CN" sz="1170" b="1" dirty="0" smtClean="0">
                <a:solidFill>
                  <a:srgbClr val="00B0F0"/>
                </a:solidFill>
                <a:latin typeface="微软雅黑" panose="020B0503020204020204" pitchFamily="34" charset="-122"/>
                <a:ea typeface="微软雅黑" panose="020B0503020204020204" pitchFamily="34" charset="-122"/>
              </a:rPr>
              <a:t>&gt;  </a:t>
            </a:r>
            <a:r>
              <a:rPr lang="zh-CN" altLang="en-US" sz="1170" b="1" dirty="0" smtClean="0">
                <a:latin typeface="微软雅黑" panose="020B0503020204020204" pitchFamily="34" charset="-122"/>
                <a:ea typeface="微软雅黑" panose="020B0503020204020204" pitchFamily="34" charset="-122"/>
              </a:rPr>
              <a:t>结束</a:t>
            </a:r>
            <a:r>
              <a:rPr lang="zh-CN" altLang="en-US" sz="1170" b="1" dirty="0">
                <a:latin typeface="微软雅黑" panose="020B0503020204020204" pitchFamily="34" charset="-122"/>
                <a:ea typeface="微软雅黑" panose="020B0503020204020204" pitchFamily="34" charset="-122"/>
              </a:rPr>
              <a:t>使用：</a:t>
            </a:r>
            <a:r>
              <a:rPr lang="zh-CN" altLang="en-US" sz="1170" dirty="0">
                <a:latin typeface="微软雅黑" panose="020B0503020204020204" pitchFamily="34" charset="-122"/>
                <a:ea typeface="微软雅黑" panose="020B0503020204020204" pitchFamily="34" charset="-122"/>
              </a:rPr>
              <a:t>学生需要提前离开，可在终端上刷卡，办理结束使用。当由于场馆关闭而需要学生离开时，不需要签出确认，系统会自动完成此操作。</a:t>
            </a:r>
            <a:endParaRPr lang="zh-CN" altLang="en-US" sz="1170" dirty="0">
              <a:latin typeface="微软雅黑" panose="020B0503020204020204" pitchFamily="34" charset="-122"/>
              <a:ea typeface="微软雅黑" panose="020B0503020204020204" pitchFamily="34" charset="-122"/>
            </a:endParaRPr>
          </a:p>
        </p:txBody>
      </p:sp>
      <p:grpSp>
        <p:nvGrpSpPr>
          <p:cNvPr id="7" name="组合 6"/>
          <p:cNvGrpSpPr/>
          <p:nvPr/>
        </p:nvGrpSpPr>
        <p:grpSpPr>
          <a:xfrm rot="0">
            <a:off x="250222" y="605813"/>
            <a:ext cx="10080000" cy="417928"/>
            <a:chOff x="214282" y="142856"/>
            <a:chExt cx="7598078" cy="357190"/>
          </a:xfrm>
        </p:grpSpPr>
        <p:sp>
          <p:nvSpPr>
            <p:cNvPr id="10" name="TextBox 9"/>
            <p:cNvSpPr txBox="1"/>
            <p:nvPr/>
          </p:nvSpPr>
          <p:spPr>
            <a:xfrm>
              <a:off x="571472" y="142856"/>
              <a:ext cx="3928520"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 </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图书馆自习室预约管理系统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软件功能</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11" name="矩形 10"/>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12" name="矩形 11"/>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3" name="直接连接符 12"/>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13382" y="1525432"/>
            <a:ext cx="2805946" cy="5019524"/>
          </a:xfrm>
          <a:prstGeom prst="rect">
            <a:avLst/>
          </a:prstGeom>
        </p:spPr>
      </p:pic>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407" y="2402398"/>
            <a:ext cx="1998590" cy="3339973"/>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299" y="2402294"/>
            <a:ext cx="2007987" cy="3340069"/>
          </a:xfrm>
          <a:prstGeom prst="rect">
            <a:avLst/>
          </a:prstGeom>
        </p:spPr>
      </p:pic>
      <p:pic>
        <p:nvPicPr>
          <p:cNvPr id="20"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299" y="2381253"/>
            <a:ext cx="2008699" cy="3359634"/>
          </a:xfrm>
          <a:prstGeom prst="rect">
            <a:avLst/>
          </a:prstGeom>
        </p:spPr>
      </p:pic>
      <p:sp>
        <p:nvSpPr>
          <p:cNvPr id="21" name="矩形 20"/>
          <p:cNvSpPr/>
          <p:nvPr/>
        </p:nvSpPr>
        <p:spPr>
          <a:xfrm>
            <a:off x="5718646" y="5680929"/>
            <a:ext cx="3984495" cy="901065"/>
          </a:xfrm>
          <a:prstGeom prst="rect">
            <a:avLst/>
          </a:prstGeom>
        </p:spPr>
        <p:txBody>
          <a:bodyPr wrap="square">
            <a:spAutoFit/>
          </a:bodyPr>
          <a:lstStyle/>
          <a:p>
            <a:pPr>
              <a:lnSpc>
                <a:spcPct val="150000"/>
              </a:lnSpc>
            </a:pPr>
            <a:r>
              <a:rPr lang="en-US" altLang="zh-CN" sz="1170" b="1" dirty="0" smtClean="0">
                <a:latin typeface="微软雅黑" panose="020B0503020204020204" pitchFamily="34" charset="-122"/>
                <a:ea typeface="微软雅黑" panose="020B0503020204020204" pitchFamily="34" charset="-122"/>
              </a:rPr>
              <a:t>       </a:t>
            </a:r>
            <a:r>
              <a:rPr lang="zh-CN" altLang="zh-CN" sz="1170" b="1" dirty="0" smtClean="0">
                <a:latin typeface="微软雅黑" panose="020B0503020204020204" pitchFamily="34" charset="-122"/>
                <a:ea typeface="微软雅黑" panose="020B0503020204020204" pitchFamily="34" charset="-122"/>
              </a:rPr>
              <a:t>除了</a:t>
            </a:r>
            <a:r>
              <a:rPr lang="zh-CN" altLang="zh-CN" sz="1170" b="1" dirty="0">
                <a:latin typeface="微软雅黑" panose="020B0503020204020204" pitchFamily="34" charset="-122"/>
                <a:ea typeface="微软雅黑" panose="020B0503020204020204" pitchFamily="34" charset="-122"/>
              </a:rPr>
              <a:t>可以建立管理规则，比如什么时间开馆，什么时间闭馆，还可以指定预约时段、预约次数、取消预约的规则等等。便于管理员根据学校实际情况灵活制定管理规则。</a:t>
            </a:r>
            <a:endParaRPr lang="zh-CN" altLang="zh-CN" sz="1170" b="1" dirty="0">
              <a:latin typeface="微软雅黑" panose="020B0503020204020204" pitchFamily="34" charset="-122"/>
              <a:ea typeface="微软雅黑" panose="020B0503020204020204" pitchFamily="34" charset="-122"/>
            </a:endParaRPr>
          </a:p>
        </p:txBody>
      </p:sp>
      <p:sp>
        <p:nvSpPr>
          <p:cNvPr id="22" name="半闭框 21"/>
          <p:cNvSpPr/>
          <p:nvPr/>
        </p:nvSpPr>
        <p:spPr>
          <a:xfrm>
            <a:off x="5711685" y="5680929"/>
            <a:ext cx="252595" cy="263341"/>
          </a:xfrm>
          <a:prstGeom prst="halfFram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sz="2105">
              <a:solidFill>
                <a:schemeClr val="tx1"/>
              </a:solidFill>
            </a:endParaRPr>
          </a:p>
        </p:txBody>
      </p:sp>
      <p:sp>
        <p:nvSpPr>
          <p:cNvPr id="24" name="半闭框 23"/>
          <p:cNvSpPr/>
          <p:nvPr/>
        </p:nvSpPr>
        <p:spPr>
          <a:xfrm flipH="1" flipV="1">
            <a:off x="9455502" y="6423912"/>
            <a:ext cx="252595" cy="264554"/>
          </a:xfrm>
          <a:prstGeom prst="halfFram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sz="2105">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fltVal val="0"/>
                                          </p:val>
                                        </p:tav>
                                        <p:tav tm="100000">
                                          <p:val>
                                            <p:strVal val="#ppt_w"/>
                                          </p:val>
                                        </p:tav>
                                      </p:tavLst>
                                    </p:anim>
                                    <p:anim calcmode="lin" valueType="num">
                                      <p:cBhvr>
                                        <p:cTn id="35" dur="1000" fill="hold"/>
                                        <p:tgtEl>
                                          <p:spTgt spid="21"/>
                                        </p:tgtEl>
                                        <p:attrNameLst>
                                          <p:attrName>ppt_h</p:attrName>
                                        </p:attrNameLst>
                                      </p:cBhvr>
                                      <p:tavLst>
                                        <p:tav tm="0">
                                          <p:val>
                                            <p:fltVal val="0"/>
                                          </p:val>
                                        </p:tav>
                                        <p:tav tm="100000">
                                          <p:val>
                                            <p:strVal val="#ppt_h"/>
                                          </p:val>
                                        </p:tav>
                                      </p:tavLst>
                                    </p:anim>
                                    <p:anim calcmode="lin" valueType="num">
                                      <p:cBhvr>
                                        <p:cTn id="36" dur="1000" fill="hold"/>
                                        <p:tgtEl>
                                          <p:spTgt spid="21"/>
                                        </p:tgtEl>
                                        <p:attrNameLst>
                                          <p:attrName>style.rotation</p:attrName>
                                        </p:attrNameLst>
                                      </p:cBhvr>
                                      <p:tavLst>
                                        <p:tav tm="0">
                                          <p:val>
                                            <p:fltVal val="90"/>
                                          </p:val>
                                        </p:tav>
                                        <p:tav tm="100000">
                                          <p:val>
                                            <p:fltVal val="0"/>
                                          </p:val>
                                        </p:tav>
                                      </p:tavLst>
                                    </p:anim>
                                    <p:animEffect transition="in" filter="fade">
                                      <p:cBhvr>
                                        <p:cTn id="37" dur="1000"/>
                                        <p:tgtEl>
                                          <p:spTgt spid="21"/>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1000" fill="hold"/>
                                        <p:tgtEl>
                                          <p:spTgt spid="22"/>
                                        </p:tgtEl>
                                        <p:attrNameLst>
                                          <p:attrName>ppt_w</p:attrName>
                                        </p:attrNameLst>
                                      </p:cBhvr>
                                      <p:tavLst>
                                        <p:tav tm="0">
                                          <p:val>
                                            <p:fltVal val="0"/>
                                          </p:val>
                                        </p:tav>
                                        <p:tav tm="100000">
                                          <p:val>
                                            <p:strVal val="#ppt_w"/>
                                          </p:val>
                                        </p:tav>
                                      </p:tavLst>
                                    </p:anim>
                                    <p:anim calcmode="lin" valueType="num">
                                      <p:cBhvr>
                                        <p:cTn id="41" dur="1000" fill="hold"/>
                                        <p:tgtEl>
                                          <p:spTgt spid="22"/>
                                        </p:tgtEl>
                                        <p:attrNameLst>
                                          <p:attrName>ppt_h</p:attrName>
                                        </p:attrNameLst>
                                      </p:cBhvr>
                                      <p:tavLst>
                                        <p:tav tm="0">
                                          <p:val>
                                            <p:fltVal val="0"/>
                                          </p:val>
                                        </p:tav>
                                        <p:tav tm="100000">
                                          <p:val>
                                            <p:strVal val="#ppt_h"/>
                                          </p:val>
                                        </p:tav>
                                      </p:tavLst>
                                    </p:anim>
                                    <p:anim calcmode="lin" valueType="num">
                                      <p:cBhvr>
                                        <p:cTn id="42" dur="1000" fill="hold"/>
                                        <p:tgtEl>
                                          <p:spTgt spid="22"/>
                                        </p:tgtEl>
                                        <p:attrNameLst>
                                          <p:attrName>style.rotation</p:attrName>
                                        </p:attrNameLst>
                                      </p:cBhvr>
                                      <p:tavLst>
                                        <p:tav tm="0">
                                          <p:val>
                                            <p:fltVal val="90"/>
                                          </p:val>
                                        </p:tav>
                                        <p:tav tm="100000">
                                          <p:val>
                                            <p:fltVal val="0"/>
                                          </p:val>
                                        </p:tav>
                                      </p:tavLst>
                                    </p:anim>
                                    <p:animEffect transition="in" filter="fade">
                                      <p:cBhvr>
                                        <p:cTn id="43" dur="1000"/>
                                        <p:tgtEl>
                                          <p:spTgt spid="22"/>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1000" fill="hold"/>
                                        <p:tgtEl>
                                          <p:spTgt spid="24"/>
                                        </p:tgtEl>
                                        <p:attrNameLst>
                                          <p:attrName>ppt_w</p:attrName>
                                        </p:attrNameLst>
                                      </p:cBhvr>
                                      <p:tavLst>
                                        <p:tav tm="0">
                                          <p:val>
                                            <p:fltVal val="0"/>
                                          </p:val>
                                        </p:tav>
                                        <p:tav tm="100000">
                                          <p:val>
                                            <p:strVal val="#ppt_w"/>
                                          </p:val>
                                        </p:tav>
                                      </p:tavLst>
                                    </p:anim>
                                    <p:anim calcmode="lin" valueType="num">
                                      <p:cBhvr>
                                        <p:cTn id="47" dur="1000" fill="hold"/>
                                        <p:tgtEl>
                                          <p:spTgt spid="24"/>
                                        </p:tgtEl>
                                        <p:attrNameLst>
                                          <p:attrName>ppt_h</p:attrName>
                                        </p:attrNameLst>
                                      </p:cBhvr>
                                      <p:tavLst>
                                        <p:tav tm="0">
                                          <p:val>
                                            <p:fltVal val="0"/>
                                          </p:val>
                                        </p:tav>
                                        <p:tav tm="100000">
                                          <p:val>
                                            <p:strVal val="#ppt_h"/>
                                          </p:val>
                                        </p:tav>
                                      </p:tavLst>
                                    </p:anim>
                                    <p:anim calcmode="lin" valueType="num">
                                      <p:cBhvr>
                                        <p:cTn id="48" dur="1000" fill="hold"/>
                                        <p:tgtEl>
                                          <p:spTgt spid="24"/>
                                        </p:tgtEl>
                                        <p:attrNameLst>
                                          <p:attrName>style.rotation</p:attrName>
                                        </p:attrNameLst>
                                      </p:cBhvr>
                                      <p:tavLst>
                                        <p:tav tm="0">
                                          <p:val>
                                            <p:fltVal val="90"/>
                                          </p:val>
                                        </p:tav>
                                        <p:tav tm="100000">
                                          <p:val>
                                            <p:fltVal val="0"/>
                                          </p:val>
                                        </p:tav>
                                      </p:tavLst>
                                    </p:anim>
                                    <p:animEffect transition="in" filter="fade">
                                      <p:cBhvr>
                                        <p:cTn id="4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2" grpId="0" bldLvl="0" animBg="1"/>
      <p:bldP spid="24" grpId="0" bldLvl="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rot="0">
            <a:off x="250222" y="605813"/>
            <a:ext cx="10080000" cy="417928"/>
            <a:chOff x="214282" y="142856"/>
            <a:chExt cx="7598078" cy="357190"/>
          </a:xfrm>
        </p:grpSpPr>
        <p:sp>
          <p:nvSpPr>
            <p:cNvPr id="37" name="TextBox 36"/>
            <p:cNvSpPr txBox="1"/>
            <p:nvPr/>
          </p:nvSpPr>
          <p:spPr>
            <a:xfrm>
              <a:off x="571471" y="142856"/>
              <a:ext cx="3552069"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 </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实验室及电子教室预约管理系统</a:t>
              </a:r>
              <a:endParaRPr lang="en-US" altLang="zh-CN"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38" name="矩形 37"/>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9" name="矩形 38"/>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40" name="直接连接符 39"/>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3303799" y="1119844"/>
            <a:ext cx="4413593" cy="4413593"/>
            <a:chOff x="1008115" y="2542722"/>
            <a:chExt cx="1360493" cy="1360493"/>
          </a:xfrm>
        </p:grpSpPr>
        <p:grpSp>
          <p:nvGrpSpPr>
            <p:cNvPr id="42" name="组合 41"/>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45" name="椭圆 4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43" name="TextBox 42"/>
            <p:cNvSpPr txBox="1"/>
            <p:nvPr/>
          </p:nvSpPr>
          <p:spPr>
            <a:xfrm>
              <a:off x="1357180" y="2796039"/>
              <a:ext cx="95521" cy="294587"/>
            </a:xfrm>
            <a:prstGeom prst="rect">
              <a:avLst/>
            </a:prstGeom>
            <a:noFill/>
          </p:spPr>
          <p:txBody>
            <a:bodyPr wrap="none" rtlCol="0">
              <a:spAutoFit/>
            </a:bodyPr>
            <a:lstStyle/>
            <a:p>
              <a:endParaRPr lang="zh-CN" altLang="en-US" sz="5615" dirty="0">
                <a:latin typeface="Watford DB" pitchFamily="2" charset="0"/>
                <a:ea typeface="造字工房劲黑（非商用）常规体" pitchFamily="50" charset="-122"/>
              </a:endParaRPr>
            </a:p>
          </p:txBody>
        </p:sp>
      </p:grpSp>
      <p:sp>
        <p:nvSpPr>
          <p:cNvPr id="46" name="TextBox 45"/>
          <p:cNvSpPr txBox="1"/>
          <p:nvPr/>
        </p:nvSpPr>
        <p:spPr>
          <a:xfrm>
            <a:off x="3583609" y="3502404"/>
            <a:ext cx="3779006" cy="631190"/>
          </a:xfrm>
          <a:prstGeom prst="rect">
            <a:avLst/>
          </a:prstGeom>
          <a:noFill/>
          <a:ln>
            <a:noFill/>
          </a:ln>
        </p:spPr>
        <p:txBody>
          <a:bodyPr wrap="square" rtlCol="0">
            <a:spAutoFit/>
          </a:bodyPr>
          <a:lstStyle/>
          <a:p>
            <a:pPr algn="ctr"/>
            <a:r>
              <a:rPr lang="zh-CN" altLang="en-US" sz="3510" b="1" dirty="0" smtClean="0">
                <a:latin typeface="方正大黑简体" panose="02010601030101010101" pitchFamily="2" charset="-122"/>
                <a:ea typeface="方正大黑简体" panose="02010601030101010101" pitchFamily="2" charset="-122"/>
              </a:rPr>
              <a:t>系统介绍</a:t>
            </a:r>
            <a:endParaRPr lang="zh-CN" altLang="en-US" sz="3510" b="1" dirty="0">
              <a:latin typeface="方正大黑简体" panose="02010601030101010101" pitchFamily="2" charset="-122"/>
              <a:ea typeface="方正大黑简体" panose="02010601030101010101" pitchFamily="2" charset="-122"/>
            </a:endParaRPr>
          </a:p>
        </p:txBody>
      </p:sp>
      <p:cxnSp>
        <p:nvCxnSpPr>
          <p:cNvPr id="47" name="直接连接符 46"/>
          <p:cNvCxnSpPr/>
          <p:nvPr/>
        </p:nvCxnSpPr>
        <p:spPr>
          <a:xfrm>
            <a:off x="3779715" y="3412971"/>
            <a:ext cx="35829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3779714" y="3468146"/>
            <a:ext cx="35829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椭圆 49"/>
          <p:cNvSpPr/>
          <p:nvPr/>
        </p:nvSpPr>
        <p:spPr>
          <a:xfrm>
            <a:off x="5829673" y="5308506"/>
            <a:ext cx="585707" cy="585707"/>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1" name="椭圆 50"/>
          <p:cNvSpPr/>
          <p:nvPr/>
        </p:nvSpPr>
        <p:spPr>
          <a:xfrm>
            <a:off x="6897849" y="591042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2" name="椭圆 51"/>
          <p:cNvSpPr/>
          <p:nvPr/>
        </p:nvSpPr>
        <p:spPr>
          <a:xfrm>
            <a:off x="3303799" y="5936614"/>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3" name="椭圆 52"/>
          <p:cNvSpPr/>
          <p:nvPr/>
        </p:nvSpPr>
        <p:spPr>
          <a:xfrm>
            <a:off x="2521356" y="6187401"/>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4" name="椭圆 53"/>
          <p:cNvSpPr/>
          <p:nvPr/>
        </p:nvSpPr>
        <p:spPr>
          <a:xfrm>
            <a:off x="8319649" y="560430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5" name="椭圆 54"/>
          <p:cNvSpPr/>
          <p:nvPr/>
        </p:nvSpPr>
        <p:spPr>
          <a:xfrm>
            <a:off x="3870230" y="5770904"/>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6" name="椭圆 55"/>
          <p:cNvSpPr/>
          <p:nvPr/>
        </p:nvSpPr>
        <p:spPr>
          <a:xfrm>
            <a:off x="7982151" y="6086940"/>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7" name="椭圆 56"/>
          <p:cNvSpPr/>
          <p:nvPr/>
        </p:nvSpPr>
        <p:spPr>
          <a:xfrm>
            <a:off x="4675194" y="5601359"/>
            <a:ext cx="292854" cy="292854"/>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8" name="椭圆 57"/>
          <p:cNvSpPr/>
          <p:nvPr/>
        </p:nvSpPr>
        <p:spPr>
          <a:xfrm>
            <a:off x="8319650" y="6125852"/>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59" name="椭圆 58"/>
          <p:cNvSpPr/>
          <p:nvPr/>
        </p:nvSpPr>
        <p:spPr>
          <a:xfrm>
            <a:off x="5173838" y="6265408"/>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0" name="椭圆 59"/>
          <p:cNvSpPr/>
          <p:nvPr/>
        </p:nvSpPr>
        <p:spPr>
          <a:xfrm>
            <a:off x="8925142" y="6001568"/>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1" name="椭圆 60"/>
          <p:cNvSpPr/>
          <p:nvPr/>
        </p:nvSpPr>
        <p:spPr>
          <a:xfrm>
            <a:off x="7313964" y="5894212"/>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2" name="椭圆 61"/>
          <p:cNvSpPr/>
          <p:nvPr/>
        </p:nvSpPr>
        <p:spPr>
          <a:xfrm>
            <a:off x="1705243" y="6357062"/>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3" name="椭圆 62"/>
          <p:cNvSpPr/>
          <p:nvPr/>
        </p:nvSpPr>
        <p:spPr>
          <a:xfrm>
            <a:off x="5448547" y="5813889"/>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4" name="椭圆 63"/>
          <p:cNvSpPr/>
          <p:nvPr/>
        </p:nvSpPr>
        <p:spPr>
          <a:xfrm>
            <a:off x="4139039" y="6047290"/>
            <a:ext cx="376688" cy="376688"/>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5" name="椭圆 64"/>
          <p:cNvSpPr/>
          <p:nvPr/>
        </p:nvSpPr>
        <p:spPr>
          <a:xfrm>
            <a:off x="6332511" y="6116092"/>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6" name="椭圆 65"/>
          <p:cNvSpPr/>
          <p:nvPr/>
        </p:nvSpPr>
        <p:spPr>
          <a:xfrm>
            <a:off x="1959348" y="561532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7" name="椭圆 66"/>
          <p:cNvSpPr/>
          <p:nvPr/>
        </p:nvSpPr>
        <p:spPr>
          <a:xfrm>
            <a:off x="2682003" y="5533436"/>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8" name="椭圆 67"/>
          <p:cNvSpPr/>
          <p:nvPr/>
        </p:nvSpPr>
        <p:spPr>
          <a:xfrm>
            <a:off x="3453308" y="5254307"/>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9" name="椭圆 68"/>
          <p:cNvSpPr/>
          <p:nvPr/>
        </p:nvSpPr>
        <p:spPr>
          <a:xfrm>
            <a:off x="1136083" y="6101905"/>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0" name="椭圆 69"/>
          <p:cNvSpPr/>
          <p:nvPr/>
        </p:nvSpPr>
        <p:spPr>
          <a:xfrm>
            <a:off x="7720203" y="5575601"/>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1" name="椭圆 70"/>
          <p:cNvSpPr/>
          <p:nvPr/>
        </p:nvSpPr>
        <p:spPr>
          <a:xfrm>
            <a:off x="9233545" y="569058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3" name="TextBox 72"/>
          <p:cNvSpPr txBox="1"/>
          <p:nvPr/>
        </p:nvSpPr>
        <p:spPr>
          <a:xfrm>
            <a:off x="3303799" y="2198793"/>
            <a:ext cx="4347218" cy="1170940"/>
          </a:xfrm>
          <a:prstGeom prst="rect">
            <a:avLst/>
          </a:prstGeom>
          <a:noFill/>
        </p:spPr>
        <p:txBody>
          <a:bodyPr wrap="square" rtlCol="0">
            <a:spAutoFit/>
          </a:bodyPr>
          <a:lstStyle/>
          <a:p>
            <a:pPr algn="ctr"/>
            <a:r>
              <a:rPr lang="zh-CN" altLang="en-US" sz="3510" b="1" dirty="0" smtClean="0">
                <a:solidFill>
                  <a:srgbClr val="163A5A"/>
                </a:solidFill>
                <a:latin typeface="方正大黑简体" panose="02010601030101010101" pitchFamily="2" charset="-122"/>
                <a:ea typeface="方正大黑简体" panose="02010601030101010101" pitchFamily="2" charset="-122"/>
              </a:rPr>
              <a:t>实验室及电子教室</a:t>
            </a:r>
            <a:endParaRPr lang="en-US" altLang="zh-CN" sz="3510" b="1" dirty="0" smtClean="0">
              <a:solidFill>
                <a:srgbClr val="163A5A"/>
              </a:solidFill>
              <a:latin typeface="方正大黑简体" panose="02010601030101010101" pitchFamily="2" charset="-122"/>
              <a:ea typeface="方正大黑简体" panose="02010601030101010101" pitchFamily="2" charset="-122"/>
            </a:endParaRPr>
          </a:p>
          <a:p>
            <a:pPr algn="ctr"/>
            <a:r>
              <a:rPr lang="zh-CN" altLang="en-US" sz="3510" b="1" dirty="0" smtClean="0">
                <a:solidFill>
                  <a:srgbClr val="163A5A"/>
                </a:solidFill>
                <a:latin typeface="方正大黑简体" panose="02010601030101010101" pitchFamily="2" charset="-122"/>
                <a:ea typeface="方正大黑简体" panose="02010601030101010101" pitchFamily="2" charset="-122"/>
              </a:rPr>
              <a:t>预约收费系统</a:t>
            </a:r>
            <a:endParaRPr lang="zh-CN" altLang="en-US" sz="3510" b="1" dirty="0">
              <a:solidFill>
                <a:srgbClr val="163A5A"/>
              </a:solidFill>
              <a:latin typeface="方正大黑简体" panose="02010601030101010101" pitchFamily="2" charset="-122"/>
              <a:ea typeface="方正大黑简体" panose="02010601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 presetClass="entr" presetSubtype="9" fill="hold" grpId="0" nodeType="afterEffect">
                                  <p:stCondLst>
                                    <p:cond delay="0"/>
                                  </p:stCondLst>
                                  <p:iterate type="lt">
                                    <p:tmPct val="15000"/>
                                  </p:iterate>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0-#ppt_w/2"/>
                                          </p:val>
                                        </p:tav>
                                        <p:tav tm="100000">
                                          <p:val>
                                            <p:strVal val="#ppt_x"/>
                                          </p:val>
                                        </p:tav>
                                      </p:tavLst>
                                    </p:anim>
                                    <p:anim calcmode="lin" valueType="num">
                                      <p:cBhvr additive="base">
                                        <p:cTn id="14" dur="500" fill="hold"/>
                                        <p:tgtEl>
                                          <p:spTgt spid="46"/>
                                        </p:tgtEl>
                                        <p:attrNameLst>
                                          <p:attrName>ppt_y</p:attrName>
                                        </p:attrNameLst>
                                      </p:cBhvr>
                                      <p:tavLst>
                                        <p:tav tm="0">
                                          <p:val>
                                            <p:strVal val="0-#ppt_h/2"/>
                                          </p:val>
                                        </p:tav>
                                        <p:tav tm="100000">
                                          <p:val>
                                            <p:strVal val="#ppt_y"/>
                                          </p:val>
                                        </p:tav>
                                      </p:tavLst>
                                    </p:anim>
                                  </p:childTnLst>
                                </p:cTn>
                              </p:par>
                            </p:childTnLst>
                          </p:cTn>
                        </p:par>
                        <p:par>
                          <p:cTn id="15" fill="hold">
                            <p:stCondLst>
                              <p:cond delay="1225"/>
                            </p:stCondLst>
                            <p:childTnLst>
                              <p:par>
                                <p:cTn id="16" presetID="53" presetClass="entr" presetSubtype="16"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fltVal val="0"/>
                                          </p:val>
                                        </p:tav>
                                        <p:tav tm="100000">
                                          <p:val>
                                            <p:strVal val="#ppt_w"/>
                                          </p:val>
                                        </p:tav>
                                      </p:tavLst>
                                    </p:anim>
                                    <p:anim calcmode="lin" valueType="num">
                                      <p:cBhvr>
                                        <p:cTn id="19" dur="500" fill="hold"/>
                                        <p:tgtEl>
                                          <p:spTgt spid="50"/>
                                        </p:tgtEl>
                                        <p:attrNameLst>
                                          <p:attrName>ppt_h</p:attrName>
                                        </p:attrNameLst>
                                      </p:cBhvr>
                                      <p:tavLst>
                                        <p:tav tm="0">
                                          <p:val>
                                            <p:fltVal val="0"/>
                                          </p:val>
                                        </p:tav>
                                        <p:tav tm="100000">
                                          <p:val>
                                            <p:strVal val="#ppt_h"/>
                                          </p:val>
                                        </p:tav>
                                      </p:tavLst>
                                    </p:anim>
                                    <p:animEffect transition="in" filter="fade">
                                      <p:cBhvr>
                                        <p:cTn id="20" dur="500"/>
                                        <p:tgtEl>
                                          <p:spTgt spid="50"/>
                                        </p:tgtEl>
                                      </p:cBhvr>
                                    </p:animEffect>
                                  </p:childTnLst>
                                </p:cTn>
                              </p:par>
                              <p:par>
                                <p:cTn id="21" presetID="53" presetClass="entr" presetSubtype="16" fill="hold" grpId="0" nodeType="withEffect">
                                  <p:stCondLst>
                                    <p:cond delay="400"/>
                                  </p:stCondLst>
                                  <p:childTnLst>
                                    <p:set>
                                      <p:cBhvr>
                                        <p:cTn id="22" dur="1" fill="hold">
                                          <p:stCondLst>
                                            <p:cond delay="0"/>
                                          </p:stCondLst>
                                        </p:cTn>
                                        <p:tgtEl>
                                          <p:spTgt spid="51"/>
                                        </p:tgtEl>
                                        <p:attrNameLst>
                                          <p:attrName>style.visibility</p:attrName>
                                        </p:attrNameLst>
                                      </p:cBhvr>
                                      <p:to>
                                        <p:strVal val="visible"/>
                                      </p:to>
                                    </p:set>
                                    <p:anim calcmode="lin" valueType="num">
                                      <p:cBhvr>
                                        <p:cTn id="23" dur="500" fill="hold"/>
                                        <p:tgtEl>
                                          <p:spTgt spid="51"/>
                                        </p:tgtEl>
                                        <p:attrNameLst>
                                          <p:attrName>ppt_w</p:attrName>
                                        </p:attrNameLst>
                                      </p:cBhvr>
                                      <p:tavLst>
                                        <p:tav tm="0">
                                          <p:val>
                                            <p:fltVal val="0"/>
                                          </p:val>
                                        </p:tav>
                                        <p:tav tm="100000">
                                          <p:val>
                                            <p:strVal val="#ppt_w"/>
                                          </p:val>
                                        </p:tav>
                                      </p:tavLst>
                                    </p:anim>
                                    <p:anim calcmode="lin" valueType="num">
                                      <p:cBhvr>
                                        <p:cTn id="24" dur="500" fill="hold"/>
                                        <p:tgtEl>
                                          <p:spTgt spid="51"/>
                                        </p:tgtEl>
                                        <p:attrNameLst>
                                          <p:attrName>ppt_h</p:attrName>
                                        </p:attrNameLst>
                                      </p:cBhvr>
                                      <p:tavLst>
                                        <p:tav tm="0">
                                          <p:val>
                                            <p:fltVal val="0"/>
                                          </p:val>
                                        </p:tav>
                                        <p:tav tm="100000">
                                          <p:val>
                                            <p:strVal val="#ppt_h"/>
                                          </p:val>
                                        </p:tav>
                                      </p:tavLst>
                                    </p:anim>
                                    <p:animEffect transition="in" filter="fade">
                                      <p:cBhvr>
                                        <p:cTn id="25" dur="500"/>
                                        <p:tgtEl>
                                          <p:spTgt spid="51"/>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52"/>
                                        </p:tgtEl>
                                        <p:attrNameLst>
                                          <p:attrName>style.visibility</p:attrName>
                                        </p:attrNameLst>
                                      </p:cBhvr>
                                      <p:to>
                                        <p:strVal val="visible"/>
                                      </p:to>
                                    </p:set>
                                    <p:anim calcmode="lin" valueType="num">
                                      <p:cBhvr>
                                        <p:cTn id="28" dur="500" fill="hold"/>
                                        <p:tgtEl>
                                          <p:spTgt spid="52"/>
                                        </p:tgtEl>
                                        <p:attrNameLst>
                                          <p:attrName>ppt_w</p:attrName>
                                        </p:attrNameLst>
                                      </p:cBhvr>
                                      <p:tavLst>
                                        <p:tav tm="0">
                                          <p:val>
                                            <p:fltVal val="0"/>
                                          </p:val>
                                        </p:tav>
                                        <p:tav tm="100000">
                                          <p:val>
                                            <p:strVal val="#ppt_w"/>
                                          </p:val>
                                        </p:tav>
                                      </p:tavLst>
                                    </p:anim>
                                    <p:anim calcmode="lin" valueType="num">
                                      <p:cBhvr>
                                        <p:cTn id="29" dur="500" fill="hold"/>
                                        <p:tgtEl>
                                          <p:spTgt spid="52"/>
                                        </p:tgtEl>
                                        <p:attrNameLst>
                                          <p:attrName>ppt_h</p:attrName>
                                        </p:attrNameLst>
                                      </p:cBhvr>
                                      <p:tavLst>
                                        <p:tav tm="0">
                                          <p:val>
                                            <p:fltVal val="0"/>
                                          </p:val>
                                        </p:tav>
                                        <p:tav tm="100000">
                                          <p:val>
                                            <p:strVal val="#ppt_h"/>
                                          </p:val>
                                        </p:tav>
                                      </p:tavLst>
                                    </p:anim>
                                    <p:animEffect transition="in" filter="fade">
                                      <p:cBhvr>
                                        <p:cTn id="30" dur="500"/>
                                        <p:tgtEl>
                                          <p:spTgt spid="52"/>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p:cTn id="33" dur="500" fill="hold"/>
                                        <p:tgtEl>
                                          <p:spTgt spid="53"/>
                                        </p:tgtEl>
                                        <p:attrNameLst>
                                          <p:attrName>ppt_w</p:attrName>
                                        </p:attrNameLst>
                                      </p:cBhvr>
                                      <p:tavLst>
                                        <p:tav tm="0">
                                          <p:val>
                                            <p:fltVal val="0"/>
                                          </p:val>
                                        </p:tav>
                                        <p:tav tm="100000">
                                          <p:val>
                                            <p:strVal val="#ppt_w"/>
                                          </p:val>
                                        </p:tav>
                                      </p:tavLst>
                                    </p:anim>
                                    <p:anim calcmode="lin" valueType="num">
                                      <p:cBhvr>
                                        <p:cTn id="34" dur="500" fill="hold"/>
                                        <p:tgtEl>
                                          <p:spTgt spid="53"/>
                                        </p:tgtEl>
                                        <p:attrNameLst>
                                          <p:attrName>ppt_h</p:attrName>
                                        </p:attrNameLst>
                                      </p:cBhvr>
                                      <p:tavLst>
                                        <p:tav tm="0">
                                          <p:val>
                                            <p:fltVal val="0"/>
                                          </p:val>
                                        </p:tav>
                                        <p:tav tm="100000">
                                          <p:val>
                                            <p:strVal val="#ppt_h"/>
                                          </p:val>
                                        </p:tav>
                                      </p:tavLst>
                                    </p:anim>
                                    <p:animEffect transition="in" filter="fade">
                                      <p:cBhvr>
                                        <p:cTn id="35" dur="500"/>
                                        <p:tgtEl>
                                          <p:spTgt spid="53"/>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54"/>
                                        </p:tgtEl>
                                        <p:attrNameLst>
                                          <p:attrName>style.visibility</p:attrName>
                                        </p:attrNameLst>
                                      </p:cBhvr>
                                      <p:to>
                                        <p:strVal val="visible"/>
                                      </p:to>
                                    </p:set>
                                    <p:anim calcmode="lin" valueType="num">
                                      <p:cBhvr>
                                        <p:cTn id="38" dur="500" fill="hold"/>
                                        <p:tgtEl>
                                          <p:spTgt spid="54"/>
                                        </p:tgtEl>
                                        <p:attrNameLst>
                                          <p:attrName>ppt_w</p:attrName>
                                        </p:attrNameLst>
                                      </p:cBhvr>
                                      <p:tavLst>
                                        <p:tav tm="0">
                                          <p:val>
                                            <p:fltVal val="0"/>
                                          </p:val>
                                        </p:tav>
                                        <p:tav tm="100000">
                                          <p:val>
                                            <p:strVal val="#ppt_w"/>
                                          </p:val>
                                        </p:tav>
                                      </p:tavLst>
                                    </p:anim>
                                    <p:anim calcmode="lin" valueType="num">
                                      <p:cBhvr>
                                        <p:cTn id="39" dur="500" fill="hold"/>
                                        <p:tgtEl>
                                          <p:spTgt spid="54"/>
                                        </p:tgtEl>
                                        <p:attrNameLst>
                                          <p:attrName>ppt_h</p:attrName>
                                        </p:attrNameLst>
                                      </p:cBhvr>
                                      <p:tavLst>
                                        <p:tav tm="0">
                                          <p:val>
                                            <p:fltVal val="0"/>
                                          </p:val>
                                        </p:tav>
                                        <p:tav tm="100000">
                                          <p:val>
                                            <p:strVal val="#ppt_h"/>
                                          </p:val>
                                        </p:tav>
                                      </p:tavLst>
                                    </p:anim>
                                    <p:animEffect transition="in" filter="fade">
                                      <p:cBhvr>
                                        <p:cTn id="40" dur="500"/>
                                        <p:tgtEl>
                                          <p:spTgt spid="54"/>
                                        </p:tgtEl>
                                      </p:cBhvr>
                                    </p:animEffect>
                                  </p:childTnLst>
                                </p:cTn>
                              </p:par>
                              <p:par>
                                <p:cTn id="41" presetID="53" presetClass="entr" presetSubtype="16" fill="hold" grpId="0" nodeType="withEffect">
                                  <p:stCondLst>
                                    <p:cond delay="200"/>
                                  </p:stCondLst>
                                  <p:childTnLst>
                                    <p:set>
                                      <p:cBhvr>
                                        <p:cTn id="42" dur="1" fill="hold">
                                          <p:stCondLst>
                                            <p:cond delay="0"/>
                                          </p:stCondLst>
                                        </p:cTn>
                                        <p:tgtEl>
                                          <p:spTgt spid="55"/>
                                        </p:tgtEl>
                                        <p:attrNameLst>
                                          <p:attrName>style.visibility</p:attrName>
                                        </p:attrNameLst>
                                      </p:cBhvr>
                                      <p:to>
                                        <p:strVal val="visible"/>
                                      </p:to>
                                    </p:set>
                                    <p:anim calcmode="lin" valueType="num">
                                      <p:cBhvr>
                                        <p:cTn id="43" dur="500" fill="hold"/>
                                        <p:tgtEl>
                                          <p:spTgt spid="55"/>
                                        </p:tgtEl>
                                        <p:attrNameLst>
                                          <p:attrName>ppt_w</p:attrName>
                                        </p:attrNameLst>
                                      </p:cBhvr>
                                      <p:tavLst>
                                        <p:tav tm="0">
                                          <p:val>
                                            <p:fltVal val="0"/>
                                          </p:val>
                                        </p:tav>
                                        <p:tav tm="100000">
                                          <p:val>
                                            <p:strVal val="#ppt_w"/>
                                          </p:val>
                                        </p:tav>
                                      </p:tavLst>
                                    </p:anim>
                                    <p:anim calcmode="lin" valueType="num">
                                      <p:cBhvr>
                                        <p:cTn id="44" dur="500" fill="hold"/>
                                        <p:tgtEl>
                                          <p:spTgt spid="55"/>
                                        </p:tgtEl>
                                        <p:attrNameLst>
                                          <p:attrName>ppt_h</p:attrName>
                                        </p:attrNameLst>
                                      </p:cBhvr>
                                      <p:tavLst>
                                        <p:tav tm="0">
                                          <p:val>
                                            <p:fltVal val="0"/>
                                          </p:val>
                                        </p:tav>
                                        <p:tav tm="100000">
                                          <p:val>
                                            <p:strVal val="#ppt_h"/>
                                          </p:val>
                                        </p:tav>
                                      </p:tavLst>
                                    </p:anim>
                                    <p:animEffect transition="in" filter="fade">
                                      <p:cBhvr>
                                        <p:cTn id="45" dur="500"/>
                                        <p:tgtEl>
                                          <p:spTgt spid="55"/>
                                        </p:tgtEl>
                                      </p:cBhvr>
                                    </p:animEffect>
                                  </p:childTnLst>
                                </p:cTn>
                              </p:par>
                              <p:par>
                                <p:cTn id="46" presetID="53" presetClass="entr" presetSubtype="16" fill="hold" grpId="0" nodeType="withEffect">
                                  <p:stCondLst>
                                    <p:cond delay="200"/>
                                  </p:stCondLst>
                                  <p:childTnLst>
                                    <p:set>
                                      <p:cBhvr>
                                        <p:cTn id="47" dur="1" fill="hold">
                                          <p:stCondLst>
                                            <p:cond delay="0"/>
                                          </p:stCondLst>
                                        </p:cTn>
                                        <p:tgtEl>
                                          <p:spTgt spid="56"/>
                                        </p:tgtEl>
                                        <p:attrNameLst>
                                          <p:attrName>style.visibility</p:attrName>
                                        </p:attrNameLst>
                                      </p:cBhvr>
                                      <p:to>
                                        <p:strVal val="visible"/>
                                      </p:to>
                                    </p:set>
                                    <p:anim calcmode="lin" valueType="num">
                                      <p:cBhvr>
                                        <p:cTn id="48" dur="500" fill="hold"/>
                                        <p:tgtEl>
                                          <p:spTgt spid="56"/>
                                        </p:tgtEl>
                                        <p:attrNameLst>
                                          <p:attrName>ppt_w</p:attrName>
                                        </p:attrNameLst>
                                      </p:cBhvr>
                                      <p:tavLst>
                                        <p:tav tm="0">
                                          <p:val>
                                            <p:fltVal val="0"/>
                                          </p:val>
                                        </p:tav>
                                        <p:tav tm="100000">
                                          <p:val>
                                            <p:strVal val="#ppt_w"/>
                                          </p:val>
                                        </p:tav>
                                      </p:tavLst>
                                    </p:anim>
                                    <p:anim calcmode="lin" valueType="num">
                                      <p:cBhvr>
                                        <p:cTn id="49" dur="500" fill="hold"/>
                                        <p:tgtEl>
                                          <p:spTgt spid="56"/>
                                        </p:tgtEl>
                                        <p:attrNameLst>
                                          <p:attrName>ppt_h</p:attrName>
                                        </p:attrNameLst>
                                      </p:cBhvr>
                                      <p:tavLst>
                                        <p:tav tm="0">
                                          <p:val>
                                            <p:fltVal val="0"/>
                                          </p:val>
                                        </p:tav>
                                        <p:tav tm="100000">
                                          <p:val>
                                            <p:strVal val="#ppt_h"/>
                                          </p:val>
                                        </p:tav>
                                      </p:tavLst>
                                    </p:anim>
                                    <p:animEffect transition="in" filter="fade">
                                      <p:cBhvr>
                                        <p:cTn id="50" dur="500"/>
                                        <p:tgtEl>
                                          <p:spTgt spid="56"/>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anim calcmode="lin" valueType="num">
                                      <p:cBhvr>
                                        <p:cTn id="53" dur="500" fill="hold"/>
                                        <p:tgtEl>
                                          <p:spTgt spid="57"/>
                                        </p:tgtEl>
                                        <p:attrNameLst>
                                          <p:attrName>ppt_w</p:attrName>
                                        </p:attrNameLst>
                                      </p:cBhvr>
                                      <p:tavLst>
                                        <p:tav tm="0">
                                          <p:val>
                                            <p:fltVal val="0"/>
                                          </p:val>
                                        </p:tav>
                                        <p:tav tm="100000">
                                          <p:val>
                                            <p:strVal val="#ppt_w"/>
                                          </p:val>
                                        </p:tav>
                                      </p:tavLst>
                                    </p:anim>
                                    <p:anim calcmode="lin" valueType="num">
                                      <p:cBhvr>
                                        <p:cTn id="54" dur="500" fill="hold"/>
                                        <p:tgtEl>
                                          <p:spTgt spid="57"/>
                                        </p:tgtEl>
                                        <p:attrNameLst>
                                          <p:attrName>ppt_h</p:attrName>
                                        </p:attrNameLst>
                                      </p:cBhvr>
                                      <p:tavLst>
                                        <p:tav tm="0">
                                          <p:val>
                                            <p:fltVal val="0"/>
                                          </p:val>
                                        </p:tav>
                                        <p:tav tm="100000">
                                          <p:val>
                                            <p:strVal val="#ppt_h"/>
                                          </p:val>
                                        </p:tav>
                                      </p:tavLst>
                                    </p:anim>
                                    <p:animEffect transition="in" filter="fade">
                                      <p:cBhvr>
                                        <p:cTn id="55" dur="500"/>
                                        <p:tgtEl>
                                          <p:spTgt spid="57"/>
                                        </p:tgtEl>
                                      </p:cBhvr>
                                    </p:animEffect>
                                  </p:childTnLst>
                                </p:cTn>
                              </p:par>
                              <p:par>
                                <p:cTn id="56" presetID="53" presetClass="entr" presetSubtype="16" fill="hold" grpId="0" nodeType="withEffect">
                                  <p:stCondLst>
                                    <p:cond delay="400"/>
                                  </p:stCondLst>
                                  <p:childTnLst>
                                    <p:set>
                                      <p:cBhvr>
                                        <p:cTn id="57" dur="1" fill="hold">
                                          <p:stCondLst>
                                            <p:cond delay="0"/>
                                          </p:stCondLst>
                                        </p:cTn>
                                        <p:tgtEl>
                                          <p:spTgt spid="58"/>
                                        </p:tgtEl>
                                        <p:attrNameLst>
                                          <p:attrName>style.visibility</p:attrName>
                                        </p:attrNameLst>
                                      </p:cBhvr>
                                      <p:to>
                                        <p:strVal val="visible"/>
                                      </p:to>
                                    </p:set>
                                    <p:anim calcmode="lin" valueType="num">
                                      <p:cBhvr>
                                        <p:cTn id="58" dur="500" fill="hold"/>
                                        <p:tgtEl>
                                          <p:spTgt spid="58"/>
                                        </p:tgtEl>
                                        <p:attrNameLst>
                                          <p:attrName>ppt_w</p:attrName>
                                        </p:attrNameLst>
                                      </p:cBhvr>
                                      <p:tavLst>
                                        <p:tav tm="0">
                                          <p:val>
                                            <p:fltVal val="0"/>
                                          </p:val>
                                        </p:tav>
                                        <p:tav tm="100000">
                                          <p:val>
                                            <p:strVal val="#ppt_w"/>
                                          </p:val>
                                        </p:tav>
                                      </p:tavLst>
                                    </p:anim>
                                    <p:anim calcmode="lin" valueType="num">
                                      <p:cBhvr>
                                        <p:cTn id="59" dur="500" fill="hold"/>
                                        <p:tgtEl>
                                          <p:spTgt spid="58"/>
                                        </p:tgtEl>
                                        <p:attrNameLst>
                                          <p:attrName>ppt_h</p:attrName>
                                        </p:attrNameLst>
                                      </p:cBhvr>
                                      <p:tavLst>
                                        <p:tav tm="0">
                                          <p:val>
                                            <p:fltVal val="0"/>
                                          </p:val>
                                        </p:tav>
                                        <p:tav tm="100000">
                                          <p:val>
                                            <p:strVal val="#ppt_h"/>
                                          </p:val>
                                        </p:tav>
                                      </p:tavLst>
                                    </p:anim>
                                    <p:animEffect transition="in" filter="fade">
                                      <p:cBhvr>
                                        <p:cTn id="60" dur="500"/>
                                        <p:tgtEl>
                                          <p:spTgt spid="58"/>
                                        </p:tgtEl>
                                      </p:cBhvr>
                                    </p:animEffect>
                                  </p:childTnLst>
                                </p:cTn>
                              </p:par>
                              <p:par>
                                <p:cTn id="61" presetID="53" presetClass="entr" presetSubtype="16" fill="hold" grpId="0" nodeType="withEffect">
                                  <p:stCondLst>
                                    <p:cond delay="20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53" presetClass="entr" presetSubtype="16" fill="hold" grpId="0" nodeType="withEffect">
                                  <p:stCondLst>
                                    <p:cond delay="400"/>
                                  </p:stCondLst>
                                  <p:childTnLst>
                                    <p:set>
                                      <p:cBhvr>
                                        <p:cTn id="72" dur="1" fill="hold">
                                          <p:stCondLst>
                                            <p:cond delay="0"/>
                                          </p:stCondLst>
                                        </p:cTn>
                                        <p:tgtEl>
                                          <p:spTgt spid="61"/>
                                        </p:tgtEl>
                                        <p:attrNameLst>
                                          <p:attrName>style.visibility</p:attrName>
                                        </p:attrNameLst>
                                      </p:cBhvr>
                                      <p:to>
                                        <p:strVal val="visible"/>
                                      </p:to>
                                    </p:set>
                                    <p:anim calcmode="lin" valueType="num">
                                      <p:cBhvr>
                                        <p:cTn id="73" dur="500" fill="hold"/>
                                        <p:tgtEl>
                                          <p:spTgt spid="61"/>
                                        </p:tgtEl>
                                        <p:attrNameLst>
                                          <p:attrName>ppt_w</p:attrName>
                                        </p:attrNameLst>
                                      </p:cBhvr>
                                      <p:tavLst>
                                        <p:tav tm="0">
                                          <p:val>
                                            <p:fltVal val="0"/>
                                          </p:val>
                                        </p:tav>
                                        <p:tav tm="100000">
                                          <p:val>
                                            <p:strVal val="#ppt_w"/>
                                          </p:val>
                                        </p:tav>
                                      </p:tavLst>
                                    </p:anim>
                                    <p:anim calcmode="lin" valueType="num">
                                      <p:cBhvr>
                                        <p:cTn id="74" dur="500" fill="hold"/>
                                        <p:tgtEl>
                                          <p:spTgt spid="61"/>
                                        </p:tgtEl>
                                        <p:attrNameLst>
                                          <p:attrName>ppt_h</p:attrName>
                                        </p:attrNameLst>
                                      </p:cBhvr>
                                      <p:tavLst>
                                        <p:tav tm="0">
                                          <p:val>
                                            <p:fltVal val="0"/>
                                          </p:val>
                                        </p:tav>
                                        <p:tav tm="100000">
                                          <p:val>
                                            <p:strVal val="#ppt_h"/>
                                          </p:val>
                                        </p:tav>
                                      </p:tavLst>
                                    </p:anim>
                                    <p:animEffect transition="in" filter="fade">
                                      <p:cBhvr>
                                        <p:cTn id="75" dur="500"/>
                                        <p:tgtEl>
                                          <p:spTgt spid="61"/>
                                        </p:tgtEl>
                                      </p:cBhvr>
                                    </p:animEffect>
                                  </p:childTnLst>
                                </p:cTn>
                              </p:par>
                              <p:par>
                                <p:cTn id="76" presetID="53" presetClass="entr" presetSubtype="16" fill="hold" grpId="0" nodeType="withEffect">
                                  <p:stCondLst>
                                    <p:cond delay="200"/>
                                  </p:stCondLst>
                                  <p:childTnLst>
                                    <p:set>
                                      <p:cBhvr>
                                        <p:cTn id="77" dur="1" fill="hold">
                                          <p:stCondLst>
                                            <p:cond delay="0"/>
                                          </p:stCondLst>
                                        </p:cTn>
                                        <p:tgtEl>
                                          <p:spTgt spid="62"/>
                                        </p:tgtEl>
                                        <p:attrNameLst>
                                          <p:attrName>style.visibility</p:attrName>
                                        </p:attrNameLst>
                                      </p:cBhvr>
                                      <p:to>
                                        <p:strVal val="visible"/>
                                      </p:to>
                                    </p:set>
                                    <p:anim calcmode="lin" valueType="num">
                                      <p:cBhvr>
                                        <p:cTn id="78" dur="500" fill="hold"/>
                                        <p:tgtEl>
                                          <p:spTgt spid="62"/>
                                        </p:tgtEl>
                                        <p:attrNameLst>
                                          <p:attrName>ppt_w</p:attrName>
                                        </p:attrNameLst>
                                      </p:cBhvr>
                                      <p:tavLst>
                                        <p:tav tm="0">
                                          <p:val>
                                            <p:fltVal val="0"/>
                                          </p:val>
                                        </p:tav>
                                        <p:tav tm="100000">
                                          <p:val>
                                            <p:strVal val="#ppt_w"/>
                                          </p:val>
                                        </p:tav>
                                      </p:tavLst>
                                    </p:anim>
                                    <p:anim calcmode="lin" valueType="num">
                                      <p:cBhvr>
                                        <p:cTn id="79" dur="500" fill="hold"/>
                                        <p:tgtEl>
                                          <p:spTgt spid="62"/>
                                        </p:tgtEl>
                                        <p:attrNameLst>
                                          <p:attrName>ppt_h</p:attrName>
                                        </p:attrNameLst>
                                      </p:cBhvr>
                                      <p:tavLst>
                                        <p:tav tm="0">
                                          <p:val>
                                            <p:fltVal val="0"/>
                                          </p:val>
                                        </p:tav>
                                        <p:tav tm="100000">
                                          <p:val>
                                            <p:strVal val="#ppt_h"/>
                                          </p:val>
                                        </p:tav>
                                      </p:tavLst>
                                    </p:anim>
                                    <p:animEffect transition="in" filter="fade">
                                      <p:cBhvr>
                                        <p:cTn id="80" dur="500"/>
                                        <p:tgtEl>
                                          <p:spTgt spid="62"/>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63"/>
                                        </p:tgtEl>
                                        <p:attrNameLst>
                                          <p:attrName>style.visibility</p:attrName>
                                        </p:attrNameLst>
                                      </p:cBhvr>
                                      <p:to>
                                        <p:strVal val="visible"/>
                                      </p:to>
                                    </p:set>
                                    <p:anim calcmode="lin" valueType="num">
                                      <p:cBhvr>
                                        <p:cTn id="83" dur="500" fill="hold"/>
                                        <p:tgtEl>
                                          <p:spTgt spid="63"/>
                                        </p:tgtEl>
                                        <p:attrNameLst>
                                          <p:attrName>ppt_w</p:attrName>
                                        </p:attrNameLst>
                                      </p:cBhvr>
                                      <p:tavLst>
                                        <p:tav tm="0">
                                          <p:val>
                                            <p:fltVal val="0"/>
                                          </p:val>
                                        </p:tav>
                                        <p:tav tm="100000">
                                          <p:val>
                                            <p:strVal val="#ppt_w"/>
                                          </p:val>
                                        </p:tav>
                                      </p:tavLst>
                                    </p:anim>
                                    <p:anim calcmode="lin" valueType="num">
                                      <p:cBhvr>
                                        <p:cTn id="84" dur="500" fill="hold"/>
                                        <p:tgtEl>
                                          <p:spTgt spid="63"/>
                                        </p:tgtEl>
                                        <p:attrNameLst>
                                          <p:attrName>ppt_h</p:attrName>
                                        </p:attrNameLst>
                                      </p:cBhvr>
                                      <p:tavLst>
                                        <p:tav tm="0">
                                          <p:val>
                                            <p:fltVal val="0"/>
                                          </p:val>
                                        </p:tav>
                                        <p:tav tm="100000">
                                          <p:val>
                                            <p:strVal val="#ppt_h"/>
                                          </p:val>
                                        </p:tav>
                                      </p:tavLst>
                                    </p:anim>
                                    <p:animEffect transition="in" filter="fade">
                                      <p:cBhvr>
                                        <p:cTn id="85" dur="500"/>
                                        <p:tgtEl>
                                          <p:spTgt spid="63"/>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64"/>
                                        </p:tgtEl>
                                        <p:attrNameLst>
                                          <p:attrName>style.visibility</p:attrName>
                                        </p:attrNameLst>
                                      </p:cBhvr>
                                      <p:to>
                                        <p:strVal val="visible"/>
                                      </p:to>
                                    </p:set>
                                    <p:anim calcmode="lin" valueType="num">
                                      <p:cBhvr>
                                        <p:cTn id="88" dur="500" fill="hold"/>
                                        <p:tgtEl>
                                          <p:spTgt spid="64"/>
                                        </p:tgtEl>
                                        <p:attrNameLst>
                                          <p:attrName>ppt_w</p:attrName>
                                        </p:attrNameLst>
                                      </p:cBhvr>
                                      <p:tavLst>
                                        <p:tav tm="0">
                                          <p:val>
                                            <p:fltVal val="0"/>
                                          </p:val>
                                        </p:tav>
                                        <p:tav tm="100000">
                                          <p:val>
                                            <p:strVal val="#ppt_w"/>
                                          </p:val>
                                        </p:tav>
                                      </p:tavLst>
                                    </p:anim>
                                    <p:anim calcmode="lin" valueType="num">
                                      <p:cBhvr>
                                        <p:cTn id="89" dur="500" fill="hold"/>
                                        <p:tgtEl>
                                          <p:spTgt spid="64"/>
                                        </p:tgtEl>
                                        <p:attrNameLst>
                                          <p:attrName>ppt_h</p:attrName>
                                        </p:attrNameLst>
                                      </p:cBhvr>
                                      <p:tavLst>
                                        <p:tav tm="0">
                                          <p:val>
                                            <p:fltVal val="0"/>
                                          </p:val>
                                        </p:tav>
                                        <p:tav tm="100000">
                                          <p:val>
                                            <p:strVal val="#ppt_h"/>
                                          </p:val>
                                        </p:tav>
                                      </p:tavLst>
                                    </p:anim>
                                    <p:animEffect transition="in" filter="fade">
                                      <p:cBhvr>
                                        <p:cTn id="90" dur="500"/>
                                        <p:tgtEl>
                                          <p:spTgt spid="64"/>
                                        </p:tgtEl>
                                      </p:cBhvr>
                                    </p:animEffect>
                                  </p:childTnLst>
                                </p:cTn>
                              </p:par>
                              <p:par>
                                <p:cTn id="91" presetID="53" presetClass="entr" presetSubtype="16" fill="hold" grpId="0" nodeType="withEffect">
                                  <p:stCondLst>
                                    <p:cond delay="400"/>
                                  </p:stCondLst>
                                  <p:childTnLst>
                                    <p:set>
                                      <p:cBhvr>
                                        <p:cTn id="92" dur="1" fill="hold">
                                          <p:stCondLst>
                                            <p:cond delay="0"/>
                                          </p:stCondLst>
                                        </p:cTn>
                                        <p:tgtEl>
                                          <p:spTgt spid="65"/>
                                        </p:tgtEl>
                                        <p:attrNameLst>
                                          <p:attrName>style.visibility</p:attrName>
                                        </p:attrNameLst>
                                      </p:cBhvr>
                                      <p:to>
                                        <p:strVal val="visible"/>
                                      </p:to>
                                    </p:set>
                                    <p:anim calcmode="lin" valueType="num">
                                      <p:cBhvr>
                                        <p:cTn id="93" dur="500" fill="hold"/>
                                        <p:tgtEl>
                                          <p:spTgt spid="65"/>
                                        </p:tgtEl>
                                        <p:attrNameLst>
                                          <p:attrName>ppt_w</p:attrName>
                                        </p:attrNameLst>
                                      </p:cBhvr>
                                      <p:tavLst>
                                        <p:tav tm="0">
                                          <p:val>
                                            <p:fltVal val="0"/>
                                          </p:val>
                                        </p:tav>
                                        <p:tav tm="100000">
                                          <p:val>
                                            <p:strVal val="#ppt_w"/>
                                          </p:val>
                                        </p:tav>
                                      </p:tavLst>
                                    </p:anim>
                                    <p:anim calcmode="lin" valueType="num">
                                      <p:cBhvr>
                                        <p:cTn id="94" dur="500" fill="hold"/>
                                        <p:tgtEl>
                                          <p:spTgt spid="65"/>
                                        </p:tgtEl>
                                        <p:attrNameLst>
                                          <p:attrName>ppt_h</p:attrName>
                                        </p:attrNameLst>
                                      </p:cBhvr>
                                      <p:tavLst>
                                        <p:tav tm="0">
                                          <p:val>
                                            <p:fltVal val="0"/>
                                          </p:val>
                                        </p:tav>
                                        <p:tav tm="100000">
                                          <p:val>
                                            <p:strVal val="#ppt_h"/>
                                          </p:val>
                                        </p:tav>
                                      </p:tavLst>
                                    </p:anim>
                                    <p:animEffect transition="in" filter="fade">
                                      <p:cBhvr>
                                        <p:cTn id="95" dur="500"/>
                                        <p:tgtEl>
                                          <p:spTgt spid="65"/>
                                        </p:tgtEl>
                                      </p:cBhvr>
                                    </p:animEffect>
                                  </p:childTnLst>
                                </p:cTn>
                              </p:par>
                              <p:par>
                                <p:cTn id="96" presetID="53" presetClass="entr" presetSubtype="16" fill="hold" grpId="0" nodeType="withEffect">
                                  <p:stCondLst>
                                    <p:cond delay="200"/>
                                  </p:stCondLst>
                                  <p:childTnLst>
                                    <p:set>
                                      <p:cBhvr>
                                        <p:cTn id="97" dur="1" fill="hold">
                                          <p:stCondLst>
                                            <p:cond delay="0"/>
                                          </p:stCondLst>
                                        </p:cTn>
                                        <p:tgtEl>
                                          <p:spTgt spid="66"/>
                                        </p:tgtEl>
                                        <p:attrNameLst>
                                          <p:attrName>style.visibility</p:attrName>
                                        </p:attrNameLst>
                                      </p:cBhvr>
                                      <p:to>
                                        <p:strVal val="visible"/>
                                      </p:to>
                                    </p:set>
                                    <p:anim calcmode="lin" valueType="num">
                                      <p:cBhvr>
                                        <p:cTn id="98" dur="500" fill="hold"/>
                                        <p:tgtEl>
                                          <p:spTgt spid="66"/>
                                        </p:tgtEl>
                                        <p:attrNameLst>
                                          <p:attrName>ppt_w</p:attrName>
                                        </p:attrNameLst>
                                      </p:cBhvr>
                                      <p:tavLst>
                                        <p:tav tm="0">
                                          <p:val>
                                            <p:fltVal val="0"/>
                                          </p:val>
                                        </p:tav>
                                        <p:tav tm="100000">
                                          <p:val>
                                            <p:strVal val="#ppt_w"/>
                                          </p:val>
                                        </p:tav>
                                      </p:tavLst>
                                    </p:anim>
                                    <p:anim calcmode="lin" valueType="num">
                                      <p:cBhvr>
                                        <p:cTn id="99" dur="500" fill="hold"/>
                                        <p:tgtEl>
                                          <p:spTgt spid="66"/>
                                        </p:tgtEl>
                                        <p:attrNameLst>
                                          <p:attrName>ppt_h</p:attrName>
                                        </p:attrNameLst>
                                      </p:cBhvr>
                                      <p:tavLst>
                                        <p:tav tm="0">
                                          <p:val>
                                            <p:fltVal val="0"/>
                                          </p:val>
                                        </p:tav>
                                        <p:tav tm="100000">
                                          <p:val>
                                            <p:strVal val="#ppt_h"/>
                                          </p:val>
                                        </p:tav>
                                      </p:tavLst>
                                    </p:anim>
                                    <p:animEffect transition="in" filter="fade">
                                      <p:cBhvr>
                                        <p:cTn id="100" dur="500"/>
                                        <p:tgtEl>
                                          <p:spTgt spid="66"/>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67"/>
                                        </p:tgtEl>
                                        <p:attrNameLst>
                                          <p:attrName>style.visibility</p:attrName>
                                        </p:attrNameLst>
                                      </p:cBhvr>
                                      <p:to>
                                        <p:strVal val="visible"/>
                                      </p:to>
                                    </p:set>
                                    <p:anim calcmode="lin" valueType="num">
                                      <p:cBhvr>
                                        <p:cTn id="103" dur="500" fill="hold"/>
                                        <p:tgtEl>
                                          <p:spTgt spid="67"/>
                                        </p:tgtEl>
                                        <p:attrNameLst>
                                          <p:attrName>ppt_w</p:attrName>
                                        </p:attrNameLst>
                                      </p:cBhvr>
                                      <p:tavLst>
                                        <p:tav tm="0">
                                          <p:val>
                                            <p:fltVal val="0"/>
                                          </p:val>
                                        </p:tav>
                                        <p:tav tm="100000">
                                          <p:val>
                                            <p:strVal val="#ppt_w"/>
                                          </p:val>
                                        </p:tav>
                                      </p:tavLst>
                                    </p:anim>
                                    <p:anim calcmode="lin" valueType="num">
                                      <p:cBhvr>
                                        <p:cTn id="104" dur="500" fill="hold"/>
                                        <p:tgtEl>
                                          <p:spTgt spid="67"/>
                                        </p:tgtEl>
                                        <p:attrNameLst>
                                          <p:attrName>ppt_h</p:attrName>
                                        </p:attrNameLst>
                                      </p:cBhvr>
                                      <p:tavLst>
                                        <p:tav tm="0">
                                          <p:val>
                                            <p:fltVal val="0"/>
                                          </p:val>
                                        </p:tav>
                                        <p:tav tm="100000">
                                          <p:val>
                                            <p:strVal val="#ppt_h"/>
                                          </p:val>
                                        </p:tav>
                                      </p:tavLst>
                                    </p:anim>
                                    <p:animEffect transition="in" filter="fade">
                                      <p:cBhvr>
                                        <p:cTn id="105" dur="500"/>
                                        <p:tgtEl>
                                          <p:spTgt spid="67"/>
                                        </p:tgtEl>
                                      </p:cBhvr>
                                    </p:animEffect>
                                  </p:childTnLst>
                                </p:cTn>
                              </p:par>
                              <p:par>
                                <p:cTn id="106" presetID="53" presetClass="entr" presetSubtype="16" fill="hold" grpId="0" nodeType="withEffect">
                                  <p:stCondLst>
                                    <p:cond delay="400"/>
                                  </p:stCondLst>
                                  <p:childTnLst>
                                    <p:set>
                                      <p:cBhvr>
                                        <p:cTn id="107" dur="1" fill="hold">
                                          <p:stCondLst>
                                            <p:cond delay="0"/>
                                          </p:stCondLst>
                                        </p:cTn>
                                        <p:tgtEl>
                                          <p:spTgt spid="68"/>
                                        </p:tgtEl>
                                        <p:attrNameLst>
                                          <p:attrName>style.visibility</p:attrName>
                                        </p:attrNameLst>
                                      </p:cBhvr>
                                      <p:to>
                                        <p:strVal val="visible"/>
                                      </p:to>
                                    </p:set>
                                    <p:anim calcmode="lin" valueType="num">
                                      <p:cBhvr>
                                        <p:cTn id="108" dur="500" fill="hold"/>
                                        <p:tgtEl>
                                          <p:spTgt spid="68"/>
                                        </p:tgtEl>
                                        <p:attrNameLst>
                                          <p:attrName>ppt_w</p:attrName>
                                        </p:attrNameLst>
                                      </p:cBhvr>
                                      <p:tavLst>
                                        <p:tav tm="0">
                                          <p:val>
                                            <p:fltVal val="0"/>
                                          </p:val>
                                        </p:tav>
                                        <p:tav tm="100000">
                                          <p:val>
                                            <p:strVal val="#ppt_w"/>
                                          </p:val>
                                        </p:tav>
                                      </p:tavLst>
                                    </p:anim>
                                    <p:anim calcmode="lin" valueType="num">
                                      <p:cBhvr>
                                        <p:cTn id="109" dur="500" fill="hold"/>
                                        <p:tgtEl>
                                          <p:spTgt spid="68"/>
                                        </p:tgtEl>
                                        <p:attrNameLst>
                                          <p:attrName>ppt_h</p:attrName>
                                        </p:attrNameLst>
                                      </p:cBhvr>
                                      <p:tavLst>
                                        <p:tav tm="0">
                                          <p:val>
                                            <p:fltVal val="0"/>
                                          </p:val>
                                        </p:tav>
                                        <p:tav tm="100000">
                                          <p:val>
                                            <p:strVal val="#ppt_h"/>
                                          </p:val>
                                        </p:tav>
                                      </p:tavLst>
                                    </p:anim>
                                    <p:animEffect transition="in" filter="fade">
                                      <p:cBhvr>
                                        <p:cTn id="110" dur="500"/>
                                        <p:tgtEl>
                                          <p:spTgt spid="68"/>
                                        </p:tgtEl>
                                      </p:cBhvr>
                                    </p:animEffect>
                                  </p:childTnLst>
                                </p:cTn>
                              </p:par>
                              <p:par>
                                <p:cTn id="111" presetID="53" presetClass="entr" presetSubtype="16" fill="hold" grpId="0" nodeType="withEffect">
                                  <p:stCondLst>
                                    <p:cond delay="200"/>
                                  </p:stCondLst>
                                  <p:childTnLst>
                                    <p:set>
                                      <p:cBhvr>
                                        <p:cTn id="112" dur="1" fill="hold">
                                          <p:stCondLst>
                                            <p:cond delay="0"/>
                                          </p:stCondLst>
                                        </p:cTn>
                                        <p:tgtEl>
                                          <p:spTgt spid="69"/>
                                        </p:tgtEl>
                                        <p:attrNameLst>
                                          <p:attrName>style.visibility</p:attrName>
                                        </p:attrNameLst>
                                      </p:cBhvr>
                                      <p:to>
                                        <p:strVal val="visible"/>
                                      </p:to>
                                    </p:set>
                                    <p:anim calcmode="lin" valueType="num">
                                      <p:cBhvr>
                                        <p:cTn id="113" dur="500" fill="hold"/>
                                        <p:tgtEl>
                                          <p:spTgt spid="69"/>
                                        </p:tgtEl>
                                        <p:attrNameLst>
                                          <p:attrName>ppt_w</p:attrName>
                                        </p:attrNameLst>
                                      </p:cBhvr>
                                      <p:tavLst>
                                        <p:tav tm="0">
                                          <p:val>
                                            <p:fltVal val="0"/>
                                          </p:val>
                                        </p:tav>
                                        <p:tav tm="100000">
                                          <p:val>
                                            <p:strVal val="#ppt_w"/>
                                          </p:val>
                                        </p:tav>
                                      </p:tavLst>
                                    </p:anim>
                                    <p:anim calcmode="lin" valueType="num">
                                      <p:cBhvr>
                                        <p:cTn id="114" dur="500" fill="hold"/>
                                        <p:tgtEl>
                                          <p:spTgt spid="69"/>
                                        </p:tgtEl>
                                        <p:attrNameLst>
                                          <p:attrName>ppt_h</p:attrName>
                                        </p:attrNameLst>
                                      </p:cBhvr>
                                      <p:tavLst>
                                        <p:tav tm="0">
                                          <p:val>
                                            <p:fltVal val="0"/>
                                          </p:val>
                                        </p:tav>
                                        <p:tav tm="100000">
                                          <p:val>
                                            <p:strVal val="#ppt_h"/>
                                          </p:val>
                                        </p:tav>
                                      </p:tavLst>
                                    </p:anim>
                                    <p:animEffect transition="in" filter="fade">
                                      <p:cBhvr>
                                        <p:cTn id="115" dur="500"/>
                                        <p:tgtEl>
                                          <p:spTgt spid="69"/>
                                        </p:tgtEl>
                                      </p:cBhvr>
                                    </p:animEffect>
                                  </p:childTnLst>
                                </p:cTn>
                              </p:par>
                              <p:par>
                                <p:cTn id="116" presetID="53" presetClass="entr" presetSubtype="16" fill="hold" grpId="0" nodeType="withEffect">
                                  <p:stCondLst>
                                    <p:cond delay="200"/>
                                  </p:stCondLst>
                                  <p:childTnLst>
                                    <p:set>
                                      <p:cBhvr>
                                        <p:cTn id="117" dur="1" fill="hold">
                                          <p:stCondLst>
                                            <p:cond delay="0"/>
                                          </p:stCondLst>
                                        </p:cTn>
                                        <p:tgtEl>
                                          <p:spTgt spid="70"/>
                                        </p:tgtEl>
                                        <p:attrNameLst>
                                          <p:attrName>style.visibility</p:attrName>
                                        </p:attrNameLst>
                                      </p:cBhvr>
                                      <p:to>
                                        <p:strVal val="visible"/>
                                      </p:to>
                                    </p:set>
                                    <p:anim calcmode="lin" valueType="num">
                                      <p:cBhvr>
                                        <p:cTn id="118" dur="500" fill="hold"/>
                                        <p:tgtEl>
                                          <p:spTgt spid="70"/>
                                        </p:tgtEl>
                                        <p:attrNameLst>
                                          <p:attrName>ppt_w</p:attrName>
                                        </p:attrNameLst>
                                      </p:cBhvr>
                                      <p:tavLst>
                                        <p:tav tm="0">
                                          <p:val>
                                            <p:fltVal val="0"/>
                                          </p:val>
                                        </p:tav>
                                        <p:tav tm="100000">
                                          <p:val>
                                            <p:strVal val="#ppt_w"/>
                                          </p:val>
                                        </p:tav>
                                      </p:tavLst>
                                    </p:anim>
                                    <p:anim calcmode="lin" valueType="num">
                                      <p:cBhvr>
                                        <p:cTn id="119" dur="500" fill="hold"/>
                                        <p:tgtEl>
                                          <p:spTgt spid="70"/>
                                        </p:tgtEl>
                                        <p:attrNameLst>
                                          <p:attrName>ppt_h</p:attrName>
                                        </p:attrNameLst>
                                      </p:cBhvr>
                                      <p:tavLst>
                                        <p:tav tm="0">
                                          <p:val>
                                            <p:fltVal val="0"/>
                                          </p:val>
                                        </p:tav>
                                        <p:tav tm="100000">
                                          <p:val>
                                            <p:strVal val="#ppt_h"/>
                                          </p:val>
                                        </p:tav>
                                      </p:tavLst>
                                    </p:anim>
                                    <p:animEffect transition="in" filter="fade">
                                      <p:cBhvr>
                                        <p:cTn id="120" dur="500"/>
                                        <p:tgtEl>
                                          <p:spTgt spid="70"/>
                                        </p:tgtEl>
                                      </p:cBhvr>
                                    </p:animEffect>
                                  </p:childTnLst>
                                </p:cTn>
                              </p:par>
                              <p:par>
                                <p:cTn id="121" presetID="53" presetClass="entr" presetSubtype="16" fill="hold" grpId="0" nodeType="withEffect">
                                  <p:stCondLst>
                                    <p:cond delay="200"/>
                                  </p:stCondLst>
                                  <p:childTnLst>
                                    <p:set>
                                      <p:cBhvr>
                                        <p:cTn id="122" dur="1" fill="hold">
                                          <p:stCondLst>
                                            <p:cond delay="0"/>
                                          </p:stCondLst>
                                        </p:cTn>
                                        <p:tgtEl>
                                          <p:spTgt spid="71"/>
                                        </p:tgtEl>
                                        <p:attrNameLst>
                                          <p:attrName>style.visibility</p:attrName>
                                        </p:attrNameLst>
                                      </p:cBhvr>
                                      <p:to>
                                        <p:strVal val="visible"/>
                                      </p:to>
                                    </p:set>
                                    <p:anim calcmode="lin" valueType="num">
                                      <p:cBhvr>
                                        <p:cTn id="123" dur="500" fill="hold"/>
                                        <p:tgtEl>
                                          <p:spTgt spid="71"/>
                                        </p:tgtEl>
                                        <p:attrNameLst>
                                          <p:attrName>ppt_w</p:attrName>
                                        </p:attrNameLst>
                                      </p:cBhvr>
                                      <p:tavLst>
                                        <p:tav tm="0">
                                          <p:val>
                                            <p:fltVal val="0"/>
                                          </p:val>
                                        </p:tav>
                                        <p:tav tm="100000">
                                          <p:val>
                                            <p:strVal val="#ppt_w"/>
                                          </p:val>
                                        </p:tav>
                                      </p:tavLst>
                                    </p:anim>
                                    <p:anim calcmode="lin" valueType="num">
                                      <p:cBhvr>
                                        <p:cTn id="124" dur="500" fill="hold"/>
                                        <p:tgtEl>
                                          <p:spTgt spid="71"/>
                                        </p:tgtEl>
                                        <p:attrNameLst>
                                          <p:attrName>ppt_h</p:attrName>
                                        </p:attrNameLst>
                                      </p:cBhvr>
                                      <p:tavLst>
                                        <p:tav tm="0">
                                          <p:val>
                                            <p:fltVal val="0"/>
                                          </p:val>
                                        </p:tav>
                                        <p:tav tm="100000">
                                          <p:val>
                                            <p:strVal val="#ppt_h"/>
                                          </p:val>
                                        </p:tav>
                                      </p:tavLst>
                                    </p:anim>
                                    <p:animEffect transition="in" filter="fade">
                                      <p:cBhvr>
                                        <p:cTn id="12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0" grpId="0" bldLvl="0" animBg="1"/>
      <p:bldP spid="51" grpId="0" bldLvl="0" animBg="1"/>
      <p:bldP spid="52" grpId="0" bldLvl="0" animBg="1"/>
      <p:bldP spid="53" grpId="0" bldLvl="0" animBg="1"/>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P spid="70" grpId="0" bldLvl="0" animBg="1"/>
      <p:bldP spid="71" grpId="0" bldLvl="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0">
            <a:off x="250222" y="605813"/>
            <a:ext cx="10080000" cy="417928"/>
            <a:chOff x="214282" y="142856"/>
            <a:chExt cx="7598078" cy="357190"/>
          </a:xfrm>
        </p:grpSpPr>
        <p:sp>
          <p:nvSpPr>
            <p:cNvPr id="6" name="TextBox 5"/>
            <p:cNvSpPr txBox="1"/>
            <p:nvPr/>
          </p:nvSpPr>
          <p:spPr>
            <a:xfrm>
              <a:off x="571472" y="142856"/>
              <a:ext cx="400052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实验室及电子教室预约系统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7" name="矩形 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 name="矩形 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9" name="直接连接符 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graphicFrame>
        <p:nvGraphicFramePr>
          <p:cNvPr id="12" name="图示 11"/>
          <p:cNvGraphicFramePr/>
          <p:nvPr/>
        </p:nvGraphicFramePr>
        <p:xfrm>
          <a:off x="1230467" y="1675042"/>
          <a:ext cx="7942313" cy="481775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1885" y="1338248"/>
            <a:ext cx="8612729" cy="5528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组合 3"/>
          <p:cNvGrpSpPr/>
          <p:nvPr/>
        </p:nvGrpSpPr>
        <p:grpSpPr>
          <a:xfrm rot="0">
            <a:off x="250222" y="605813"/>
            <a:ext cx="10080000" cy="417928"/>
            <a:chOff x="214282" y="142856"/>
            <a:chExt cx="7598078" cy="357190"/>
          </a:xfrm>
        </p:grpSpPr>
        <p:sp>
          <p:nvSpPr>
            <p:cNvPr id="7" name="TextBox 6"/>
            <p:cNvSpPr txBox="1"/>
            <p:nvPr/>
          </p:nvSpPr>
          <p:spPr>
            <a:xfrm>
              <a:off x="571472" y="142856"/>
              <a:ext cx="400052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实验室及电子教室预约系统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功能需求</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8" name="矩形 7"/>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9" name="矩形 8"/>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0" name="直接连接符 9"/>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istrator\Desktop\图片1.png图片1"/>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1099798" y="1254050"/>
            <a:ext cx="8504555" cy="564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组合 3"/>
          <p:cNvGrpSpPr/>
          <p:nvPr/>
        </p:nvGrpSpPr>
        <p:grpSpPr>
          <a:xfrm rot="0">
            <a:off x="250222" y="605813"/>
            <a:ext cx="10080000" cy="417928"/>
            <a:chOff x="214282" y="142856"/>
            <a:chExt cx="7598078" cy="357190"/>
          </a:xfrm>
        </p:grpSpPr>
        <p:sp>
          <p:nvSpPr>
            <p:cNvPr id="7" name="TextBox 6"/>
            <p:cNvSpPr txBox="1"/>
            <p:nvPr/>
          </p:nvSpPr>
          <p:spPr>
            <a:xfrm>
              <a:off x="571472" y="142856"/>
              <a:ext cx="400052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实验室及电子教室预约系统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技术特点</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8" name="矩形 7"/>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9" name="矩形 8"/>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10" name="直接连接符 9"/>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0">
            <a:off x="250222" y="605813"/>
            <a:ext cx="10080000" cy="417928"/>
            <a:chOff x="214282" y="142856"/>
            <a:chExt cx="7598078" cy="357190"/>
          </a:xfrm>
        </p:grpSpPr>
        <p:sp>
          <p:nvSpPr>
            <p:cNvPr id="6" name="TextBox 5"/>
            <p:cNvSpPr txBox="1"/>
            <p:nvPr/>
          </p:nvSpPr>
          <p:spPr>
            <a:xfrm>
              <a:off x="571472" y="142856"/>
              <a:ext cx="400052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实验室及电子教室预约系统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功能分类</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7" name="矩形 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 name="矩形 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9" name="直接连接符 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074" name="Picture 2"/>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720" y="1234095"/>
            <a:ext cx="9508025" cy="5354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0">
            <a:off x="250222" y="605813"/>
            <a:ext cx="10080000" cy="417928"/>
            <a:chOff x="214282" y="142856"/>
            <a:chExt cx="7598078" cy="357190"/>
          </a:xfrm>
        </p:grpSpPr>
        <p:sp>
          <p:nvSpPr>
            <p:cNvPr id="6" name="TextBox 5"/>
            <p:cNvSpPr txBox="1"/>
            <p:nvPr/>
          </p:nvSpPr>
          <p:spPr>
            <a:xfrm>
              <a:off x="571472" y="142856"/>
              <a:ext cx="400052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实验室及电子教室预约系统</a:t>
              </a:r>
              <a:r>
                <a:rPr lang="en-US" altLang="zh-CN"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功能介绍</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7" name="矩形 6"/>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 name="矩形 7"/>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9" name="直接连接符 8"/>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5122" name="Picture 2" descr="C:\Users\Administrator\Desktop\修改图片\861.png861"/>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781512" y="1157550"/>
            <a:ext cx="8637502" cy="2862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descr="C:\Users\Administrator\Desktop\修改图片\862.png86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723720" y="3779766"/>
            <a:ext cx="8753332" cy="2972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rot="0">
            <a:off x="250222" y="605813"/>
            <a:ext cx="10080000" cy="417928"/>
            <a:chOff x="214282" y="142856"/>
            <a:chExt cx="7598078" cy="357190"/>
          </a:xfrm>
        </p:grpSpPr>
        <p:sp>
          <p:nvSpPr>
            <p:cNvPr id="37" name="TextBox 36"/>
            <p:cNvSpPr txBox="1"/>
            <p:nvPr/>
          </p:nvSpPr>
          <p:spPr>
            <a:xfrm>
              <a:off x="571472" y="142856"/>
              <a:ext cx="4000528" cy="354935"/>
            </a:xfrm>
            <a:prstGeom prst="rect">
              <a:avLst/>
            </a:prstGeom>
            <a:noFill/>
          </p:spPr>
          <p:txBody>
            <a:bodyPr wrap="square" rtlCol="0">
              <a:spAutoFit/>
            </a:bodyPr>
            <a:lstStyle/>
            <a:p>
              <a:r>
                <a:rPr lang="zh-CN" altLang="en-US" sz="2105" dirty="0" smtClean="0">
                  <a:solidFill>
                    <a:schemeClr val="tx1">
                      <a:lumMod val="75000"/>
                      <a:lumOff val="25000"/>
                    </a:schemeClr>
                  </a:solidFill>
                  <a:latin typeface="微软雅黑" panose="020B0503020204020204" pitchFamily="34" charset="-122"/>
                  <a:ea typeface="微软雅黑" panose="020B0503020204020204" pitchFamily="34" charset="-122"/>
                </a:rPr>
                <a:t>智慧</a:t>
              </a:r>
              <a:r>
                <a:rPr lang="zh-CN" altLang="en-US" sz="2105" dirty="0">
                  <a:solidFill>
                    <a:schemeClr val="tx1">
                      <a:lumMod val="75000"/>
                      <a:lumOff val="25000"/>
                    </a:schemeClr>
                  </a:solidFill>
                  <a:latin typeface="微软雅黑" panose="020B0503020204020204" pitchFamily="34" charset="-122"/>
                  <a:ea typeface="微软雅黑" panose="020B0503020204020204" pitchFamily="34" charset="-122"/>
                </a:rPr>
                <a:t>校园</a:t>
              </a:r>
              <a:r>
                <a:rPr lang="en-US" altLang="zh-CN" sz="2105" baseline="18000" dirty="0" smtClean="0">
                  <a:latin typeface="微软雅黑" panose="020B0503020204020204" pitchFamily="34" charset="-122"/>
                  <a:ea typeface="微软雅黑" panose="020B0503020204020204" pitchFamily="34" charset="-122"/>
                </a:rPr>
                <a:t>|  </a:t>
              </a:r>
              <a:r>
                <a:rPr lang="zh-CN" altLang="en-US" sz="2105" baseline="10000" dirty="0">
                  <a:solidFill>
                    <a:srgbClr val="0F6FC6"/>
                  </a:solidFill>
                  <a:latin typeface="微软雅黑" panose="020B0503020204020204" pitchFamily="34" charset="-122"/>
                  <a:ea typeface="微软雅黑" panose="020B0503020204020204" pitchFamily="34" charset="-122"/>
                  <a:cs typeface="Ebrima" panose="02000000000000000000" pitchFamily="2" charset="0"/>
                </a:rPr>
                <a:t>电子</a:t>
              </a:r>
              <a:r>
                <a:rPr lang="zh-CN" altLang="en-US" sz="2105" baseline="10000" dirty="0" smtClean="0">
                  <a:solidFill>
                    <a:srgbClr val="0F6FC6"/>
                  </a:solidFill>
                  <a:latin typeface="微软雅黑" panose="020B0503020204020204" pitchFamily="34" charset="-122"/>
                  <a:ea typeface="微软雅黑" panose="020B0503020204020204" pitchFamily="34" charset="-122"/>
                  <a:cs typeface="Ebrima" panose="02000000000000000000" pitchFamily="2" charset="0"/>
                </a:rPr>
                <a:t>班牌系统</a:t>
              </a:r>
              <a:endParaRPr lang="en-US" altLang="zh-CN" sz="2105" baseline="10000" dirty="0">
                <a:solidFill>
                  <a:srgbClr val="0F6FC6"/>
                </a:solidFill>
                <a:latin typeface="Ebrima" panose="02000000000000000000" pitchFamily="2" charset="0"/>
                <a:ea typeface="Ebrima" panose="02000000000000000000" pitchFamily="2" charset="0"/>
                <a:cs typeface="Ebrima" panose="02000000000000000000" pitchFamily="2" charset="0"/>
              </a:endParaRPr>
            </a:p>
          </p:txBody>
        </p:sp>
        <p:sp>
          <p:nvSpPr>
            <p:cNvPr id="38" name="矩形 37"/>
            <p:cNvSpPr/>
            <p:nvPr/>
          </p:nvSpPr>
          <p:spPr>
            <a:xfrm>
              <a:off x="214282" y="214294"/>
              <a:ext cx="196455" cy="196455"/>
            </a:xfrm>
            <a:prstGeom prst="rect">
              <a:avLst/>
            </a:prstGeom>
            <a:solidFill>
              <a:schemeClr val="bg1"/>
            </a:solidFill>
            <a:ln>
              <a:solidFill>
                <a:srgbClr val="005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39" name="矩形 38"/>
            <p:cNvSpPr/>
            <p:nvPr/>
          </p:nvSpPr>
          <p:spPr>
            <a:xfrm>
              <a:off x="342870" y="342882"/>
              <a:ext cx="157164" cy="157164"/>
            </a:xfrm>
            <a:prstGeom prst="rect">
              <a:avLst/>
            </a:prstGeom>
            <a:solidFill>
              <a:srgbClr val="298F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cxnSp>
          <p:nvCxnSpPr>
            <p:cNvPr id="40" name="直接连接符 39"/>
            <p:cNvCxnSpPr/>
            <p:nvPr/>
          </p:nvCxnSpPr>
          <p:spPr>
            <a:xfrm>
              <a:off x="642910" y="498275"/>
              <a:ext cx="7169450" cy="177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6" name="组合 55"/>
          <p:cNvGrpSpPr/>
          <p:nvPr/>
        </p:nvGrpSpPr>
        <p:grpSpPr>
          <a:xfrm>
            <a:off x="3303799" y="1119844"/>
            <a:ext cx="4413593" cy="4413593"/>
            <a:chOff x="1008115" y="2542722"/>
            <a:chExt cx="1360493" cy="1360493"/>
          </a:xfrm>
        </p:grpSpPr>
        <p:grpSp>
          <p:nvGrpSpPr>
            <p:cNvPr id="57" name="组合 56"/>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solidFill>
                    <a:schemeClr val="tx1"/>
                  </a:solidFill>
                </a:endParaRPr>
              </a:p>
            </p:txBody>
          </p:sp>
          <p:sp>
            <p:nvSpPr>
              <p:cNvPr id="60" name="椭圆 5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grpSp>
        <p:sp>
          <p:nvSpPr>
            <p:cNvPr id="58" name="TextBox 57"/>
            <p:cNvSpPr txBox="1"/>
            <p:nvPr/>
          </p:nvSpPr>
          <p:spPr>
            <a:xfrm>
              <a:off x="1357180" y="2796039"/>
              <a:ext cx="95521" cy="294587"/>
            </a:xfrm>
            <a:prstGeom prst="rect">
              <a:avLst/>
            </a:prstGeom>
            <a:noFill/>
          </p:spPr>
          <p:txBody>
            <a:bodyPr wrap="none" rtlCol="0">
              <a:spAutoFit/>
            </a:bodyPr>
            <a:lstStyle/>
            <a:p>
              <a:endParaRPr lang="zh-CN" altLang="en-US" sz="5615" dirty="0">
                <a:latin typeface="Watford DB" pitchFamily="2" charset="0"/>
                <a:ea typeface="造字工房劲黑（非商用）常规体" pitchFamily="50" charset="-122"/>
              </a:endParaRPr>
            </a:p>
          </p:txBody>
        </p:sp>
      </p:grpSp>
      <p:sp>
        <p:nvSpPr>
          <p:cNvPr id="61" name="TextBox 60"/>
          <p:cNvSpPr txBox="1"/>
          <p:nvPr/>
        </p:nvSpPr>
        <p:spPr>
          <a:xfrm>
            <a:off x="3583609" y="3502404"/>
            <a:ext cx="3779006" cy="631190"/>
          </a:xfrm>
          <a:prstGeom prst="rect">
            <a:avLst/>
          </a:prstGeom>
          <a:noFill/>
          <a:ln>
            <a:noFill/>
          </a:ln>
        </p:spPr>
        <p:txBody>
          <a:bodyPr wrap="square" rtlCol="0">
            <a:spAutoFit/>
          </a:bodyPr>
          <a:lstStyle/>
          <a:p>
            <a:pPr algn="ctr"/>
            <a:r>
              <a:rPr lang="zh-CN" altLang="en-US" sz="3510" b="1" dirty="0" smtClean="0">
                <a:latin typeface="方正大黑简体" panose="02010601030101010101" pitchFamily="2" charset="-122"/>
                <a:ea typeface="方正大黑简体" panose="02010601030101010101" pitchFamily="2" charset="-122"/>
              </a:rPr>
              <a:t>系统介绍</a:t>
            </a:r>
            <a:endParaRPr lang="zh-CN" altLang="en-US" sz="3510" b="1" dirty="0">
              <a:latin typeface="方正大黑简体" panose="02010601030101010101" pitchFamily="2" charset="-122"/>
              <a:ea typeface="方正大黑简体" panose="02010601030101010101" pitchFamily="2" charset="-122"/>
            </a:endParaRPr>
          </a:p>
        </p:txBody>
      </p:sp>
      <p:cxnSp>
        <p:nvCxnSpPr>
          <p:cNvPr id="62" name="直接连接符 61"/>
          <p:cNvCxnSpPr/>
          <p:nvPr/>
        </p:nvCxnSpPr>
        <p:spPr>
          <a:xfrm>
            <a:off x="3779715" y="3412971"/>
            <a:ext cx="35829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3779714" y="3468146"/>
            <a:ext cx="35829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492173" y="2459271"/>
            <a:ext cx="3939540" cy="846455"/>
          </a:xfrm>
          <a:prstGeom prst="rect">
            <a:avLst/>
          </a:prstGeom>
          <a:noFill/>
        </p:spPr>
        <p:txBody>
          <a:bodyPr wrap="none" rtlCol="0">
            <a:spAutoFit/>
          </a:bodyPr>
          <a:lstStyle/>
          <a:p>
            <a:r>
              <a:rPr lang="zh-CN" altLang="en-US" sz="4910" b="1" dirty="0" smtClean="0">
                <a:solidFill>
                  <a:srgbClr val="163A5A"/>
                </a:solidFill>
                <a:latin typeface="方正大黑简体" panose="02010601030101010101" pitchFamily="2" charset="-122"/>
                <a:ea typeface="方正大黑简体" panose="02010601030101010101" pitchFamily="2" charset="-122"/>
              </a:rPr>
              <a:t>电子班牌系统</a:t>
            </a:r>
            <a:endParaRPr lang="zh-CN" altLang="en-US" sz="4910" b="1" dirty="0">
              <a:solidFill>
                <a:srgbClr val="163A5A"/>
              </a:solidFill>
              <a:latin typeface="方正大黑简体" panose="02010601030101010101" pitchFamily="2" charset="-122"/>
              <a:ea typeface="方正大黑简体" panose="02010601030101010101" pitchFamily="2" charset="-122"/>
            </a:endParaRPr>
          </a:p>
        </p:txBody>
      </p:sp>
      <p:sp>
        <p:nvSpPr>
          <p:cNvPr id="65" name="椭圆 64"/>
          <p:cNvSpPr/>
          <p:nvPr/>
        </p:nvSpPr>
        <p:spPr>
          <a:xfrm>
            <a:off x="5829673" y="5308506"/>
            <a:ext cx="585707" cy="585707"/>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6" name="椭圆 65"/>
          <p:cNvSpPr/>
          <p:nvPr/>
        </p:nvSpPr>
        <p:spPr>
          <a:xfrm>
            <a:off x="6897849" y="591042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7" name="椭圆 66"/>
          <p:cNvSpPr/>
          <p:nvPr/>
        </p:nvSpPr>
        <p:spPr>
          <a:xfrm>
            <a:off x="3303799" y="5936614"/>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8" name="椭圆 67"/>
          <p:cNvSpPr/>
          <p:nvPr/>
        </p:nvSpPr>
        <p:spPr>
          <a:xfrm>
            <a:off x="2521356" y="6187401"/>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69" name="椭圆 68"/>
          <p:cNvSpPr/>
          <p:nvPr/>
        </p:nvSpPr>
        <p:spPr>
          <a:xfrm>
            <a:off x="8319649" y="560430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0" name="椭圆 69"/>
          <p:cNvSpPr/>
          <p:nvPr/>
        </p:nvSpPr>
        <p:spPr>
          <a:xfrm>
            <a:off x="3870230" y="5770904"/>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1" name="椭圆 70"/>
          <p:cNvSpPr/>
          <p:nvPr/>
        </p:nvSpPr>
        <p:spPr>
          <a:xfrm>
            <a:off x="7982151" y="6086940"/>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2" name="椭圆 71"/>
          <p:cNvSpPr/>
          <p:nvPr/>
        </p:nvSpPr>
        <p:spPr>
          <a:xfrm>
            <a:off x="4675194" y="5601359"/>
            <a:ext cx="292854" cy="292854"/>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3" name="椭圆 72"/>
          <p:cNvSpPr/>
          <p:nvPr/>
        </p:nvSpPr>
        <p:spPr>
          <a:xfrm>
            <a:off x="8319650" y="6125852"/>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4" name="椭圆 73"/>
          <p:cNvSpPr/>
          <p:nvPr/>
        </p:nvSpPr>
        <p:spPr>
          <a:xfrm>
            <a:off x="5173838" y="6265408"/>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5" name="椭圆 74"/>
          <p:cNvSpPr/>
          <p:nvPr/>
        </p:nvSpPr>
        <p:spPr>
          <a:xfrm>
            <a:off x="8925142" y="6001568"/>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6" name="椭圆 75"/>
          <p:cNvSpPr/>
          <p:nvPr/>
        </p:nvSpPr>
        <p:spPr>
          <a:xfrm>
            <a:off x="7313964" y="5894212"/>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7" name="椭圆 76"/>
          <p:cNvSpPr/>
          <p:nvPr/>
        </p:nvSpPr>
        <p:spPr>
          <a:xfrm>
            <a:off x="1705243" y="6357062"/>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8" name="椭圆 77"/>
          <p:cNvSpPr/>
          <p:nvPr/>
        </p:nvSpPr>
        <p:spPr>
          <a:xfrm>
            <a:off x="5448547" y="5813889"/>
            <a:ext cx="160648" cy="160648"/>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79" name="椭圆 78"/>
          <p:cNvSpPr/>
          <p:nvPr/>
        </p:nvSpPr>
        <p:spPr>
          <a:xfrm>
            <a:off x="4139039" y="6047290"/>
            <a:ext cx="376688" cy="376688"/>
          </a:xfrm>
          <a:prstGeom prst="ellipse">
            <a:avLst/>
          </a:prstGeom>
          <a:solidFill>
            <a:srgbClr val="005B9E"/>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0" name="椭圆 79"/>
          <p:cNvSpPr/>
          <p:nvPr/>
        </p:nvSpPr>
        <p:spPr>
          <a:xfrm>
            <a:off x="6332511" y="6116092"/>
            <a:ext cx="321294" cy="321294"/>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1" name="椭圆 80"/>
          <p:cNvSpPr/>
          <p:nvPr/>
        </p:nvSpPr>
        <p:spPr>
          <a:xfrm>
            <a:off x="1959348" y="5615320"/>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2" name="椭圆 81"/>
          <p:cNvSpPr/>
          <p:nvPr/>
        </p:nvSpPr>
        <p:spPr>
          <a:xfrm>
            <a:off x="2682003" y="5533436"/>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3" name="椭圆 82"/>
          <p:cNvSpPr/>
          <p:nvPr/>
        </p:nvSpPr>
        <p:spPr>
          <a:xfrm>
            <a:off x="3453308" y="5254307"/>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4" name="椭圆 83"/>
          <p:cNvSpPr/>
          <p:nvPr/>
        </p:nvSpPr>
        <p:spPr>
          <a:xfrm>
            <a:off x="1136083" y="6101905"/>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5" name="椭圆 84"/>
          <p:cNvSpPr/>
          <p:nvPr/>
        </p:nvSpPr>
        <p:spPr>
          <a:xfrm>
            <a:off x="7720203" y="5575601"/>
            <a:ext cx="160648" cy="160648"/>
          </a:xfrm>
          <a:prstGeom prst="ellipse">
            <a:avLst/>
          </a:prstGeom>
          <a:solidFill>
            <a:srgbClr val="FAFCFB"/>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
        <p:nvSpPr>
          <p:cNvPr id="86" name="椭圆 85"/>
          <p:cNvSpPr/>
          <p:nvPr/>
        </p:nvSpPr>
        <p:spPr>
          <a:xfrm>
            <a:off x="9233545" y="5616202"/>
            <a:ext cx="321294" cy="321294"/>
          </a:xfrm>
          <a:prstGeom prst="ellipse">
            <a:avLst/>
          </a:prstGeom>
          <a:solidFill>
            <a:srgbClr val="005B9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5"/>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childTnLst>
                          </p:cTn>
                        </p:par>
                        <p:par>
                          <p:cTn id="10" fill="hold">
                            <p:stCondLst>
                              <p:cond delay="500"/>
                            </p:stCondLst>
                            <p:childTnLst>
                              <p:par>
                                <p:cTn id="11" presetID="2" presetClass="entr" presetSubtype="9" fill="hold" grpId="0" nodeType="afterEffect">
                                  <p:stCondLst>
                                    <p:cond delay="0"/>
                                  </p:stCondLst>
                                  <p:iterate type="lt">
                                    <p:tmPct val="15000"/>
                                  </p:iterate>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0-#ppt_w/2"/>
                                          </p:val>
                                        </p:tav>
                                        <p:tav tm="100000">
                                          <p:val>
                                            <p:strVal val="#ppt_x"/>
                                          </p:val>
                                        </p:tav>
                                      </p:tavLst>
                                    </p:anim>
                                    <p:anim calcmode="lin" valueType="num">
                                      <p:cBhvr additive="base">
                                        <p:cTn id="14" dur="500" fill="hold"/>
                                        <p:tgtEl>
                                          <p:spTgt spid="61"/>
                                        </p:tgtEl>
                                        <p:attrNameLst>
                                          <p:attrName>ppt_y</p:attrName>
                                        </p:attrNameLst>
                                      </p:cBhvr>
                                      <p:tavLst>
                                        <p:tav tm="0">
                                          <p:val>
                                            <p:strVal val="0-#ppt_h/2"/>
                                          </p:val>
                                        </p:tav>
                                        <p:tav tm="100000">
                                          <p:val>
                                            <p:strVal val="#ppt_y"/>
                                          </p:val>
                                        </p:tav>
                                      </p:tavLst>
                                    </p:anim>
                                  </p:childTnLst>
                                </p:cTn>
                              </p:par>
                            </p:childTnLst>
                          </p:cTn>
                        </p:par>
                        <p:par>
                          <p:cTn id="15" fill="hold">
                            <p:stCondLst>
                              <p:cond delay="1225"/>
                            </p:stCondLst>
                            <p:childTnLst>
                              <p:par>
                                <p:cTn id="16" presetID="53" presetClass="entr" presetSubtype="16" fill="hold" grpId="0" nodeType="after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p:cTn id="18" dur="500" fill="hold"/>
                                        <p:tgtEl>
                                          <p:spTgt spid="65"/>
                                        </p:tgtEl>
                                        <p:attrNameLst>
                                          <p:attrName>ppt_w</p:attrName>
                                        </p:attrNameLst>
                                      </p:cBhvr>
                                      <p:tavLst>
                                        <p:tav tm="0">
                                          <p:val>
                                            <p:fltVal val="0"/>
                                          </p:val>
                                        </p:tav>
                                        <p:tav tm="100000">
                                          <p:val>
                                            <p:strVal val="#ppt_w"/>
                                          </p:val>
                                        </p:tav>
                                      </p:tavLst>
                                    </p:anim>
                                    <p:anim calcmode="lin" valueType="num">
                                      <p:cBhvr>
                                        <p:cTn id="19" dur="500" fill="hold"/>
                                        <p:tgtEl>
                                          <p:spTgt spid="65"/>
                                        </p:tgtEl>
                                        <p:attrNameLst>
                                          <p:attrName>ppt_h</p:attrName>
                                        </p:attrNameLst>
                                      </p:cBhvr>
                                      <p:tavLst>
                                        <p:tav tm="0">
                                          <p:val>
                                            <p:fltVal val="0"/>
                                          </p:val>
                                        </p:tav>
                                        <p:tav tm="100000">
                                          <p:val>
                                            <p:strVal val="#ppt_h"/>
                                          </p:val>
                                        </p:tav>
                                      </p:tavLst>
                                    </p:anim>
                                    <p:animEffect transition="in" filter="fade">
                                      <p:cBhvr>
                                        <p:cTn id="20" dur="500"/>
                                        <p:tgtEl>
                                          <p:spTgt spid="65"/>
                                        </p:tgtEl>
                                      </p:cBhvr>
                                    </p:animEffect>
                                  </p:childTnLst>
                                </p:cTn>
                              </p:par>
                              <p:par>
                                <p:cTn id="21" presetID="53" presetClass="entr" presetSubtype="16" fill="hold" grpId="0" nodeType="withEffect">
                                  <p:stCondLst>
                                    <p:cond delay="400"/>
                                  </p:stCondLst>
                                  <p:childTnLst>
                                    <p:set>
                                      <p:cBhvr>
                                        <p:cTn id="22" dur="1" fill="hold">
                                          <p:stCondLst>
                                            <p:cond delay="0"/>
                                          </p:stCondLst>
                                        </p:cTn>
                                        <p:tgtEl>
                                          <p:spTgt spid="66"/>
                                        </p:tgtEl>
                                        <p:attrNameLst>
                                          <p:attrName>style.visibility</p:attrName>
                                        </p:attrNameLst>
                                      </p:cBhvr>
                                      <p:to>
                                        <p:strVal val="visible"/>
                                      </p:to>
                                    </p:set>
                                    <p:anim calcmode="lin" valueType="num">
                                      <p:cBhvr>
                                        <p:cTn id="23" dur="500" fill="hold"/>
                                        <p:tgtEl>
                                          <p:spTgt spid="66"/>
                                        </p:tgtEl>
                                        <p:attrNameLst>
                                          <p:attrName>ppt_w</p:attrName>
                                        </p:attrNameLst>
                                      </p:cBhvr>
                                      <p:tavLst>
                                        <p:tav tm="0">
                                          <p:val>
                                            <p:fltVal val="0"/>
                                          </p:val>
                                        </p:tav>
                                        <p:tav tm="100000">
                                          <p:val>
                                            <p:strVal val="#ppt_w"/>
                                          </p:val>
                                        </p:tav>
                                      </p:tavLst>
                                    </p:anim>
                                    <p:anim calcmode="lin" valueType="num">
                                      <p:cBhvr>
                                        <p:cTn id="24" dur="500" fill="hold"/>
                                        <p:tgtEl>
                                          <p:spTgt spid="66"/>
                                        </p:tgtEl>
                                        <p:attrNameLst>
                                          <p:attrName>ppt_h</p:attrName>
                                        </p:attrNameLst>
                                      </p:cBhvr>
                                      <p:tavLst>
                                        <p:tav tm="0">
                                          <p:val>
                                            <p:fltVal val="0"/>
                                          </p:val>
                                        </p:tav>
                                        <p:tav tm="100000">
                                          <p:val>
                                            <p:strVal val="#ppt_h"/>
                                          </p:val>
                                        </p:tav>
                                      </p:tavLst>
                                    </p:anim>
                                    <p:animEffect transition="in" filter="fade">
                                      <p:cBhvr>
                                        <p:cTn id="25" dur="500"/>
                                        <p:tgtEl>
                                          <p:spTgt spid="66"/>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67"/>
                                        </p:tgtEl>
                                        <p:attrNameLst>
                                          <p:attrName>style.visibility</p:attrName>
                                        </p:attrNameLst>
                                      </p:cBhvr>
                                      <p:to>
                                        <p:strVal val="visible"/>
                                      </p:to>
                                    </p:set>
                                    <p:anim calcmode="lin" valueType="num">
                                      <p:cBhvr>
                                        <p:cTn id="28" dur="500" fill="hold"/>
                                        <p:tgtEl>
                                          <p:spTgt spid="67"/>
                                        </p:tgtEl>
                                        <p:attrNameLst>
                                          <p:attrName>ppt_w</p:attrName>
                                        </p:attrNameLst>
                                      </p:cBhvr>
                                      <p:tavLst>
                                        <p:tav tm="0">
                                          <p:val>
                                            <p:fltVal val="0"/>
                                          </p:val>
                                        </p:tav>
                                        <p:tav tm="100000">
                                          <p:val>
                                            <p:strVal val="#ppt_w"/>
                                          </p:val>
                                        </p:tav>
                                      </p:tavLst>
                                    </p:anim>
                                    <p:anim calcmode="lin" valueType="num">
                                      <p:cBhvr>
                                        <p:cTn id="29" dur="500" fill="hold"/>
                                        <p:tgtEl>
                                          <p:spTgt spid="67"/>
                                        </p:tgtEl>
                                        <p:attrNameLst>
                                          <p:attrName>ppt_h</p:attrName>
                                        </p:attrNameLst>
                                      </p:cBhvr>
                                      <p:tavLst>
                                        <p:tav tm="0">
                                          <p:val>
                                            <p:fltVal val="0"/>
                                          </p:val>
                                        </p:tav>
                                        <p:tav tm="100000">
                                          <p:val>
                                            <p:strVal val="#ppt_h"/>
                                          </p:val>
                                        </p:tav>
                                      </p:tavLst>
                                    </p:anim>
                                    <p:animEffect transition="in" filter="fade">
                                      <p:cBhvr>
                                        <p:cTn id="30" dur="500"/>
                                        <p:tgtEl>
                                          <p:spTgt spid="6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anim calcmode="lin" valueType="num">
                                      <p:cBhvr>
                                        <p:cTn id="33" dur="500" fill="hold"/>
                                        <p:tgtEl>
                                          <p:spTgt spid="68"/>
                                        </p:tgtEl>
                                        <p:attrNameLst>
                                          <p:attrName>ppt_w</p:attrName>
                                        </p:attrNameLst>
                                      </p:cBhvr>
                                      <p:tavLst>
                                        <p:tav tm="0">
                                          <p:val>
                                            <p:fltVal val="0"/>
                                          </p:val>
                                        </p:tav>
                                        <p:tav tm="100000">
                                          <p:val>
                                            <p:strVal val="#ppt_w"/>
                                          </p:val>
                                        </p:tav>
                                      </p:tavLst>
                                    </p:anim>
                                    <p:anim calcmode="lin" valueType="num">
                                      <p:cBhvr>
                                        <p:cTn id="34" dur="500" fill="hold"/>
                                        <p:tgtEl>
                                          <p:spTgt spid="68"/>
                                        </p:tgtEl>
                                        <p:attrNameLst>
                                          <p:attrName>ppt_h</p:attrName>
                                        </p:attrNameLst>
                                      </p:cBhvr>
                                      <p:tavLst>
                                        <p:tav tm="0">
                                          <p:val>
                                            <p:fltVal val="0"/>
                                          </p:val>
                                        </p:tav>
                                        <p:tav tm="100000">
                                          <p:val>
                                            <p:strVal val="#ppt_h"/>
                                          </p:val>
                                        </p:tav>
                                      </p:tavLst>
                                    </p:anim>
                                    <p:animEffect transition="in" filter="fade">
                                      <p:cBhvr>
                                        <p:cTn id="35" dur="500"/>
                                        <p:tgtEl>
                                          <p:spTgt spid="68"/>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69"/>
                                        </p:tgtEl>
                                        <p:attrNameLst>
                                          <p:attrName>style.visibility</p:attrName>
                                        </p:attrNameLst>
                                      </p:cBhvr>
                                      <p:to>
                                        <p:strVal val="visible"/>
                                      </p:to>
                                    </p:set>
                                    <p:anim calcmode="lin" valueType="num">
                                      <p:cBhvr>
                                        <p:cTn id="38" dur="500" fill="hold"/>
                                        <p:tgtEl>
                                          <p:spTgt spid="69"/>
                                        </p:tgtEl>
                                        <p:attrNameLst>
                                          <p:attrName>ppt_w</p:attrName>
                                        </p:attrNameLst>
                                      </p:cBhvr>
                                      <p:tavLst>
                                        <p:tav tm="0">
                                          <p:val>
                                            <p:fltVal val="0"/>
                                          </p:val>
                                        </p:tav>
                                        <p:tav tm="100000">
                                          <p:val>
                                            <p:strVal val="#ppt_w"/>
                                          </p:val>
                                        </p:tav>
                                      </p:tavLst>
                                    </p:anim>
                                    <p:anim calcmode="lin" valueType="num">
                                      <p:cBhvr>
                                        <p:cTn id="39" dur="500" fill="hold"/>
                                        <p:tgtEl>
                                          <p:spTgt spid="69"/>
                                        </p:tgtEl>
                                        <p:attrNameLst>
                                          <p:attrName>ppt_h</p:attrName>
                                        </p:attrNameLst>
                                      </p:cBhvr>
                                      <p:tavLst>
                                        <p:tav tm="0">
                                          <p:val>
                                            <p:fltVal val="0"/>
                                          </p:val>
                                        </p:tav>
                                        <p:tav tm="100000">
                                          <p:val>
                                            <p:strVal val="#ppt_h"/>
                                          </p:val>
                                        </p:tav>
                                      </p:tavLst>
                                    </p:anim>
                                    <p:animEffect transition="in" filter="fade">
                                      <p:cBhvr>
                                        <p:cTn id="40" dur="500"/>
                                        <p:tgtEl>
                                          <p:spTgt spid="69"/>
                                        </p:tgtEl>
                                      </p:cBhvr>
                                    </p:animEffect>
                                  </p:childTnLst>
                                </p:cTn>
                              </p:par>
                              <p:par>
                                <p:cTn id="41" presetID="53" presetClass="entr" presetSubtype="16" fill="hold" grpId="0" nodeType="withEffect">
                                  <p:stCondLst>
                                    <p:cond delay="200"/>
                                  </p:stCondLst>
                                  <p:childTnLst>
                                    <p:set>
                                      <p:cBhvr>
                                        <p:cTn id="42" dur="1" fill="hold">
                                          <p:stCondLst>
                                            <p:cond delay="0"/>
                                          </p:stCondLst>
                                        </p:cTn>
                                        <p:tgtEl>
                                          <p:spTgt spid="70"/>
                                        </p:tgtEl>
                                        <p:attrNameLst>
                                          <p:attrName>style.visibility</p:attrName>
                                        </p:attrNameLst>
                                      </p:cBhvr>
                                      <p:to>
                                        <p:strVal val="visible"/>
                                      </p:to>
                                    </p:set>
                                    <p:anim calcmode="lin" valueType="num">
                                      <p:cBhvr>
                                        <p:cTn id="43" dur="500" fill="hold"/>
                                        <p:tgtEl>
                                          <p:spTgt spid="70"/>
                                        </p:tgtEl>
                                        <p:attrNameLst>
                                          <p:attrName>ppt_w</p:attrName>
                                        </p:attrNameLst>
                                      </p:cBhvr>
                                      <p:tavLst>
                                        <p:tav tm="0">
                                          <p:val>
                                            <p:fltVal val="0"/>
                                          </p:val>
                                        </p:tav>
                                        <p:tav tm="100000">
                                          <p:val>
                                            <p:strVal val="#ppt_w"/>
                                          </p:val>
                                        </p:tav>
                                      </p:tavLst>
                                    </p:anim>
                                    <p:anim calcmode="lin" valueType="num">
                                      <p:cBhvr>
                                        <p:cTn id="44" dur="500" fill="hold"/>
                                        <p:tgtEl>
                                          <p:spTgt spid="70"/>
                                        </p:tgtEl>
                                        <p:attrNameLst>
                                          <p:attrName>ppt_h</p:attrName>
                                        </p:attrNameLst>
                                      </p:cBhvr>
                                      <p:tavLst>
                                        <p:tav tm="0">
                                          <p:val>
                                            <p:fltVal val="0"/>
                                          </p:val>
                                        </p:tav>
                                        <p:tav tm="100000">
                                          <p:val>
                                            <p:strVal val="#ppt_h"/>
                                          </p:val>
                                        </p:tav>
                                      </p:tavLst>
                                    </p:anim>
                                    <p:animEffect transition="in" filter="fade">
                                      <p:cBhvr>
                                        <p:cTn id="45" dur="500"/>
                                        <p:tgtEl>
                                          <p:spTgt spid="70"/>
                                        </p:tgtEl>
                                      </p:cBhvr>
                                    </p:animEffect>
                                  </p:childTnLst>
                                </p:cTn>
                              </p:par>
                              <p:par>
                                <p:cTn id="46" presetID="53" presetClass="entr" presetSubtype="16" fill="hold" grpId="0" nodeType="withEffect">
                                  <p:stCondLst>
                                    <p:cond delay="200"/>
                                  </p:stCondLst>
                                  <p:childTnLst>
                                    <p:set>
                                      <p:cBhvr>
                                        <p:cTn id="47" dur="1" fill="hold">
                                          <p:stCondLst>
                                            <p:cond delay="0"/>
                                          </p:stCondLst>
                                        </p:cTn>
                                        <p:tgtEl>
                                          <p:spTgt spid="71"/>
                                        </p:tgtEl>
                                        <p:attrNameLst>
                                          <p:attrName>style.visibility</p:attrName>
                                        </p:attrNameLst>
                                      </p:cBhvr>
                                      <p:to>
                                        <p:strVal val="visible"/>
                                      </p:to>
                                    </p:set>
                                    <p:anim calcmode="lin" valueType="num">
                                      <p:cBhvr>
                                        <p:cTn id="48" dur="500" fill="hold"/>
                                        <p:tgtEl>
                                          <p:spTgt spid="71"/>
                                        </p:tgtEl>
                                        <p:attrNameLst>
                                          <p:attrName>ppt_w</p:attrName>
                                        </p:attrNameLst>
                                      </p:cBhvr>
                                      <p:tavLst>
                                        <p:tav tm="0">
                                          <p:val>
                                            <p:fltVal val="0"/>
                                          </p:val>
                                        </p:tav>
                                        <p:tav tm="100000">
                                          <p:val>
                                            <p:strVal val="#ppt_w"/>
                                          </p:val>
                                        </p:tav>
                                      </p:tavLst>
                                    </p:anim>
                                    <p:anim calcmode="lin" valueType="num">
                                      <p:cBhvr>
                                        <p:cTn id="49" dur="500" fill="hold"/>
                                        <p:tgtEl>
                                          <p:spTgt spid="71"/>
                                        </p:tgtEl>
                                        <p:attrNameLst>
                                          <p:attrName>ppt_h</p:attrName>
                                        </p:attrNameLst>
                                      </p:cBhvr>
                                      <p:tavLst>
                                        <p:tav tm="0">
                                          <p:val>
                                            <p:fltVal val="0"/>
                                          </p:val>
                                        </p:tav>
                                        <p:tav tm="100000">
                                          <p:val>
                                            <p:strVal val="#ppt_h"/>
                                          </p:val>
                                        </p:tav>
                                      </p:tavLst>
                                    </p:anim>
                                    <p:animEffect transition="in" filter="fade">
                                      <p:cBhvr>
                                        <p:cTn id="50" dur="500"/>
                                        <p:tgtEl>
                                          <p:spTgt spid="7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72"/>
                                        </p:tgtEl>
                                        <p:attrNameLst>
                                          <p:attrName>style.visibility</p:attrName>
                                        </p:attrNameLst>
                                      </p:cBhvr>
                                      <p:to>
                                        <p:strVal val="visible"/>
                                      </p:to>
                                    </p:set>
                                    <p:anim calcmode="lin" valueType="num">
                                      <p:cBhvr>
                                        <p:cTn id="53" dur="500" fill="hold"/>
                                        <p:tgtEl>
                                          <p:spTgt spid="72"/>
                                        </p:tgtEl>
                                        <p:attrNameLst>
                                          <p:attrName>ppt_w</p:attrName>
                                        </p:attrNameLst>
                                      </p:cBhvr>
                                      <p:tavLst>
                                        <p:tav tm="0">
                                          <p:val>
                                            <p:fltVal val="0"/>
                                          </p:val>
                                        </p:tav>
                                        <p:tav tm="100000">
                                          <p:val>
                                            <p:strVal val="#ppt_w"/>
                                          </p:val>
                                        </p:tav>
                                      </p:tavLst>
                                    </p:anim>
                                    <p:anim calcmode="lin" valueType="num">
                                      <p:cBhvr>
                                        <p:cTn id="54" dur="500" fill="hold"/>
                                        <p:tgtEl>
                                          <p:spTgt spid="72"/>
                                        </p:tgtEl>
                                        <p:attrNameLst>
                                          <p:attrName>ppt_h</p:attrName>
                                        </p:attrNameLst>
                                      </p:cBhvr>
                                      <p:tavLst>
                                        <p:tav tm="0">
                                          <p:val>
                                            <p:fltVal val="0"/>
                                          </p:val>
                                        </p:tav>
                                        <p:tav tm="100000">
                                          <p:val>
                                            <p:strVal val="#ppt_h"/>
                                          </p:val>
                                        </p:tav>
                                      </p:tavLst>
                                    </p:anim>
                                    <p:animEffect transition="in" filter="fade">
                                      <p:cBhvr>
                                        <p:cTn id="55" dur="500"/>
                                        <p:tgtEl>
                                          <p:spTgt spid="72"/>
                                        </p:tgtEl>
                                      </p:cBhvr>
                                    </p:animEffect>
                                  </p:childTnLst>
                                </p:cTn>
                              </p:par>
                              <p:par>
                                <p:cTn id="56" presetID="53" presetClass="entr" presetSubtype="16" fill="hold" grpId="0" nodeType="withEffect">
                                  <p:stCondLst>
                                    <p:cond delay="400"/>
                                  </p:stCondLst>
                                  <p:childTnLst>
                                    <p:set>
                                      <p:cBhvr>
                                        <p:cTn id="57" dur="1" fill="hold">
                                          <p:stCondLst>
                                            <p:cond delay="0"/>
                                          </p:stCondLst>
                                        </p:cTn>
                                        <p:tgtEl>
                                          <p:spTgt spid="73"/>
                                        </p:tgtEl>
                                        <p:attrNameLst>
                                          <p:attrName>style.visibility</p:attrName>
                                        </p:attrNameLst>
                                      </p:cBhvr>
                                      <p:to>
                                        <p:strVal val="visible"/>
                                      </p:to>
                                    </p:set>
                                    <p:anim calcmode="lin" valueType="num">
                                      <p:cBhvr>
                                        <p:cTn id="58" dur="500" fill="hold"/>
                                        <p:tgtEl>
                                          <p:spTgt spid="73"/>
                                        </p:tgtEl>
                                        <p:attrNameLst>
                                          <p:attrName>ppt_w</p:attrName>
                                        </p:attrNameLst>
                                      </p:cBhvr>
                                      <p:tavLst>
                                        <p:tav tm="0">
                                          <p:val>
                                            <p:fltVal val="0"/>
                                          </p:val>
                                        </p:tav>
                                        <p:tav tm="100000">
                                          <p:val>
                                            <p:strVal val="#ppt_w"/>
                                          </p:val>
                                        </p:tav>
                                      </p:tavLst>
                                    </p:anim>
                                    <p:anim calcmode="lin" valueType="num">
                                      <p:cBhvr>
                                        <p:cTn id="59" dur="500" fill="hold"/>
                                        <p:tgtEl>
                                          <p:spTgt spid="73"/>
                                        </p:tgtEl>
                                        <p:attrNameLst>
                                          <p:attrName>ppt_h</p:attrName>
                                        </p:attrNameLst>
                                      </p:cBhvr>
                                      <p:tavLst>
                                        <p:tav tm="0">
                                          <p:val>
                                            <p:fltVal val="0"/>
                                          </p:val>
                                        </p:tav>
                                        <p:tav tm="100000">
                                          <p:val>
                                            <p:strVal val="#ppt_h"/>
                                          </p:val>
                                        </p:tav>
                                      </p:tavLst>
                                    </p:anim>
                                    <p:animEffect transition="in" filter="fade">
                                      <p:cBhvr>
                                        <p:cTn id="60" dur="500"/>
                                        <p:tgtEl>
                                          <p:spTgt spid="73"/>
                                        </p:tgtEl>
                                      </p:cBhvr>
                                    </p:animEffect>
                                  </p:childTnLst>
                                </p:cTn>
                              </p:par>
                              <p:par>
                                <p:cTn id="61" presetID="53" presetClass="entr" presetSubtype="16" fill="hold" grpId="0" nodeType="withEffect">
                                  <p:stCondLst>
                                    <p:cond delay="200"/>
                                  </p:stCondLst>
                                  <p:childTnLst>
                                    <p:set>
                                      <p:cBhvr>
                                        <p:cTn id="62" dur="1" fill="hold">
                                          <p:stCondLst>
                                            <p:cond delay="0"/>
                                          </p:stCondLst>
                                        </p:cTn>
                                        <p:tgtEl>
                                          <p:spTgt spid="74"/>
                                        </p:tgtEl>
                                        <p:attrNameLst>
                                          <p:attrName>style.visibility</p:attrName>
                                        </p:attrNameLst>
                                      </p:cBhvr>
                                      <p:to>
                                        <p:strVal val="visible"/>
                                      </p:to>
                                    </p:set>
                                    <p:anim calcmode="lin" valueType="num">
                                      <p:cBhvr>
                                        <p:cTn id="63" dur="500" fill="hold"/>
                                        <p:tgtEl>
                                          <p:spTgt spid="74"/>
                                        </p:tgtEl>
                                        <p:attrNameLst>
                                          <p:attrName>ppt_w</p:attrName>
                                        </p:attrNameLst>
                                      </p:cBhvr>
                                      <p:tavLst>
                                        <p:tav tm="0">
                                          <p:val>
                                            <p:fltVal val="0"/>
                                          </p:val>
                                        </p:tav>
                                        <p:tav tm="100000">
                                          <p:val>
                                            <p:strVal val="#ppt_w"/>
                                          </p:val>
                                        </p:tav>
                                      </p:tavLst>
                                    </p:anim>
                                    <p:anim calcmode="lin" valueType="num">
                                      <p:cBhvr>
                                        <p:cTn id="64" dur="500" fill="hold"/>
                                        <p:tgtEl>
                                          <p:spTgt spid="74"/>
                                        </p:tgtEl>
                                        <p:attrNameLst>
                                          <p:attrName>ppt_h</p:attrName>
                                        </p:attrNameLst>
                                      </p:cBhvr>
                                      <p:tavLst>
                                        <p:tav tm="0">
                                          <p:val>
                                            <p:fltVal val="0"/>
                                          </p:val>
                                        </p:tav>
                                        <p:tav tm="100000">
                                          <p:val>
                                            <p:strVal val="#ppt_h"/>
                                          </p:val>
                                        </p:tav>
                                      </p:tavLst>
                                    </p:anim>
                                    <p:animEffect transition="in" filter="fade">
                                      <p:cBhvr>
                                        <p:cTn id="65" dur="500"/>
                                        <p:tgtEl>
                                          <p:spTgt spid="74"/>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75"/>
                                        </p:tgtEl>
                                        <p:attrNameLst>
                                          <p:attrName>style.visibility</p:attrName>
                                        </p:attrNameLst>
                                      </p:cBhvr>
                                      <p:to>
                                        <p:strVal val="visible"/>
                                      </p:to>
                                    </p:set>
                                    <p:anim calcmode="lin" valueType="num">
                                      <p:cBhvr>
                                        <p:cTn id="68" dur="500" fill="hold"/>
                                        <p:tgtEl>
                                          <p:spTgt spid="75"/>
                                        </p:tgtEl>
                                        <p:attrNameLst>
                                          <p:attrName>ppt_w</p:attrName>
                                        </p:attrNameLst>
                                      </p:cBhvr>
                                      <p:tavLst>
                                        <p:tav tm="0">
                                          <p:val>
                                            <p:fltVal val="0"/>
                                          </p:val>
                                        </p:tav>
                                        <p:tav tm="100000">
                                          <p:val>
                                            <p:strVal val="#ppt_w"/>
                                          </p:val>
                                        </p:tav>
                                      </p:tavLst>
                                    </p:anim>
                                    <p:anim calcmode="lin" valueType="num">
                                      <p:cBhvr>
                                        <p:cTn id="69" dur="500" fill="hold"/>
                                        <p:tgtEl>
                                          <p:spTgt spid="75"/>
                                        </p:tgtEl>
                                        <p:attrNameLst>
                                          <p:attrName>ppt_h</p:attrName>
                                        </p:attrNameLst>
                                      </p:cBhvr>
                                      <p:tavLst>
                                        <p:tav tm="0">
                                          <p:val>
                                            <p:fltVal val="0"/>
                                          </p:val>
                                        </p:tav>
                                        <p:tav tm="100000">
                                          <p:val>
                                            <p:strVal val="#ppt_h"/>
                                          </p:val>
                                        </p:tav>
                                      </p:tavLst>
                                    </p:anim>
                                    <p:animEffect transition="in" filter="fade">
                                      <p:cBhvr>
                                        <p:cTn id="70" dur="500"/>
                                        <p:tgtEl>
                                          <p:spTgt spid="75"/>
                                        </p:tgtEl>
                                      </p:cBhvr>
                                    </p:animEffect>
                                  </p:childTnLst>
                                </p:cTn>
                              </p:par>
                              <p:par>
                                <p:cTn id="71" presetID="53" presetClass="entr" presetSubtype="16" fill="hold" grpId="0" nodeType="withEffect">
                                  <p:stCondLst>
                                    <p:cond delay="400"/>
                                  </p:stCondLst>
                                  <p:childTnLst>
                                    <p:set>
                                      <p:cBhvr>
                                        <p:cTn id="72" dur="1" fill="hold">
                                          <p:stCondLst>
                                            <p:cond delay="0"/>
                                          </p:stCondLst>
                                        </p:cTn>
                                        <p:tgtEl>
                                          <p:spTgt spid="76"/>
                                        </p:tgtEl>
                                        <p:attrNameLst>
                                          <p:attrName>style.visibility</p:attrName>
                                        </p:attrNameLst>
                                      </p:cBhvr>
                                      <p:to>
                                        <p:strVal val="visible"/>
                                      </p:to>
                                    </p:set>
                                    <p:anim calcmode="lin" valueType="num">
                                      <p:cBhvr>
                                        <p:cTn id="73" dur="500" fill="hold"/>
                                        <p:tgtEl>
                                          <p:spTgt spid="76"/>
                                        </p:tgtEl>
                                        <p:attrNameLst>
                                          <p:attrName>ppt_w</p:attrName>
                                        </p:attrNameLst>
                                      </p:cBhvr>
                                      <p:tavLst>
                                        <p:tav tm="0">
                                          <p:val>
                                            <p:fltVal val="0"/>
                                          </p:val>
                                        </p:tav>
                                        <p:tav tm="100000">
                                          <p:val>
                                            <p:strVal val="#ppt_w"/>
                                          </p:val>
                                        </p:tav>
                                      </p:tavLst>
                                    </p:anim>
                                    <p:anim calcmode="lin" valueType="num">
                                      <p:cBhvr>
                                        <p:cTn id="74" dur="500" fill="hold"/>
                                        <p:tgtEl>
                                          <p:spTgt spid="76"/>
                                        </p:tgtEl>
                                        <p:attrNameLst>
                                          <p:attrName>ppt_h</p:attrName>
                                        </p:attrNameLst>
                                      </p:cBhvr>
                                      <p:tavLst>
                                        <p:tav tm="0">
                                          <p:val>
                                            <p:fltVal val="0"/>
                                          </p:val>
                                        </p:tav>
                                        <p:tav tm="100000">
                                          <p:val>
                                            <p:strVal val="#ppt_h"/>
                                          </p:val>
                                        </p:tav>
                                      </p:tavLst>
                                    </p:anim>
                                    <p:animEffect transition="in" filter="fade">
                                      <p:cBhvr>
                                        <p:cTn id="75" dur="500"/>
                                        <p:tgtEl>
                                          <p:spTgt spid="76"/>
                                        </p:tgtEl>
                                      </p:cBhvr>
                                    </p:animEffect>
                                  </p:childTnLst>
                                </p:cTn>
                              </p:par>
                              <p:par>
                                <p:cTn id="76" presetID="53" presetClass="entr" presetSubtype="16" fill="hold" grpId="0" nodeType="withEffect">
                                  <p:stCondLst>
                                    <p:cond delay="200"/>
                                  </p:stCondLst>
                                  <p:childTnLst>
                                    <p:set>
                                      <p:cBhvr>
                                        <p:cTn id="77" dur="1" fill="hold">
                                          <p:stCondLst>
                                            <p:cond delay="0"/>
                                          </p:stCondLst>
                                        </p:cTn>
                                        <p:tgtEl>
                                          <p:spTgt spid="77"/>
                                        </p:tgtEl>
                                        <p:attrNameLst>
                                          <p:attrName>style.visibility</p:attrName>
                                        </p:attrNameLst>
                                      </p:cBhvr>
                                      <p:to>
                                        <p:strVal val="visible"/>
                                      </p:to>
                                    </p:set>
                                    <p:anim calcmode="lin" valueType="num">
                                      <p:cBhvr>
                                        <p:cTn id="78" dur="500" fill="hold"/>
                                        <p:tgtEl>
                                          <p:spTgt spid="77"/>
                                        </p:tgtEl>
                                        <p:attrNameLst>
                                          <p:attrName>ppt_w</p:attrName>
                                        </p:attrNameLst>
                                      </p:cBhvr>
                                      <p:tavLst>
                                        <p:tav tm="0">
                                          <p:val>
                                            <p:fltVal val="0"/>
                                          </p:val>
                                        </p:tav>
                                        <p:tav tm="100000">
                                          <p:val>
                                            <p:strVal val="#ppt_w"/>
                                          </p:val>
                                        </p:tav>
                                      </p:tavLst>
                                    </p:anim>
                                    <p:anim calcmode="lin" valueType="num">
                                      <p:cBhvr>
                                        <p:cTn id="79" dur="500" fill="hold"/>
                                        <p:tgtEl>
                                          <p:spTgt spid="77"/>
                                        </p:tgtEl>
                                        <p:attrNameLst>
                                          <p:attrName>ppt_h</p:attrName>
                                        </p:attrNameLst>
                                      </p:cBhvr>
                                      <p:tavLst>
                                        <p:tav tm="0">
                                          <p:val>
                                            <p:fltVal val="0"/>
                                          </p:val>
                                        </p:tav>
                                        <p:tav tm="100000">
                                          <p:val>
                                            <p:strVal val="#ppt_h"/>
                                          </p:val>
                                        </p:tav>
                                      </p:tavLst>
                                    </p:anim>
                                    <p:animEffect transition="in" filter="fade">
                                      <p:cBhvr>
                                        <p:cTn id="80" dur="500"/>
                                        <p:tgtEl>
                                          <p:spTgt spid="77"/>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78"/>
                                        </p:tgtEl>
                                        <p:attrNameLst>
                                          <p:attrName>style.visibility</p:attrName>
                                        </p:attrNameLst>
                                      </p:cBhvr>
                                      <p:to>
                                        <p:strVal val="visible"/>
                                      </p:to>
                                    </p:set>
                                    <p:anim calcmode="lin" valueType="num">
                                      <p:cBhvr>
                                        <p:cTn id="83" dur="500" fill="hold"/>
                                        <p:tgtEl>
                                          <p:spTgt spid="78"/>
                                        </p:tgtEl>
                                        <p:attrNameLst>
                                          <p:attrName>ppt_w</p:attrName>
                                        </p:attrNameLst>
                                      </p:cBhvr>
                                      <p:tavLst>
                                        <p:tav tm="0">
                                          <p:val>
                                            <p:fltVal val="0"/>
                                          </p:val>
                                        </p:tav>
                                        <p:tav tm="100000">
                                          <p:val>
                                            <p:strVal val="#ppt_w"/>
                                          </p:val>
                                        </p:tav>
                                      </p:tavLst>
                                    </p:anim>
                                    <p:anim calcmode="lin" valueType="num">
                                      <p:cBhvr>
                                        <p:cTn id="84" dur="500" fill="hold"/>
                                        <p:tgtEl>
                                          <p:spTgt spid="78"/>
                                        </p:tgtEl>
                                        <p:attrNameLst>
                                          <p:attrName>ppt_h</p:attrName>
                                        </p:attrNameLst>
                                      </p:cBhvr>
                                      <p:tavLst>
                                        <p:tav tm="0">
                                          <p:val>
                                            <p:fltVal val="0"/>
                                          </p:val>
                                        </p:tav>
                                        <p:tav tm="100000">
                                          <p:val>
                                            <p:strVal val="#ppt_h"/>
                                          </p:val>
                                        </p:tav>
                                      </p:tavLst>
                                    </p:anim>
                                    <p:animEffect transition="in" filter="fade">
                                      <p:cBhvr>
                                        <p:cTn id="85" dur="500"/>
                                        <p:tgtEl>
                                          <p:spTgt spid="78"/>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79"/>
                                        </p:tgtEl>
                                        <p:attrNameLst>
                                          <p:attrName>style.visibility</p:attrName>
                                        </p:attrNameLst>
                                      </p:cBhvr>
                                      <p:to>
                                        <p:strVal val="visible"/>
                                      </p:to>
                                    </p:set>
                                    <p:anim calcmode="lin" valueType="num">
                                      <p:cBhvr>
                                        <p:cTn id="88" dur="500" fill="hold"/>
                                        <p:tgtEl>
                                          <p:spTgt spid="79"/>
                                        </p:tgtEl>
                                        <p:attrNameLst>
                                          <p:attrName>ppt_w</p:attrName>
                                        </p:attrNameLst>
                                      </p:cBhvr>
                                      <p:tavLst>
                                        <p:tav tm="0">
                                          <p:val>
                                            <p:fltVal val="0"/>
                                          </p:val>
                                        </p:tav>
                                        <p:tav tm="100000">
                                          <p:val>
                                            <p:strVal val="#ppt_w"/>
                                          </p:val>
                                        </p:tav>
                                      </p:tavLst>
                                    </p:anim>
                                    <p:anim calcmode="lin" valueType="num">
                                      <p:cBhvr>
                                        <p:cTn id="89" dur="500" fill="hold"/>
                                        <p:tgtEl>
                                          <p:spTgt spid="79"/>
                                        </p:tgtEl>
                                        <p:attrNameLst>
                                          <p:attrName>ppt_h</p:attrName>
                                        </p:attrNameLst>
                                      </p:cBhvr>
                                      <p:tavLst>
                                        <p:tav tm="0">
                                          <p:val>
                                            <p:fltVal val="0"/>
                                          </p:val>
                                        </p:tav>
                                        <p:tav tm="100000">
                                          <p:val>
                                            <p:strVal val="#ppt_h"/>
                                          </p:val>
                                        </p:tav>
                                      </p:tavLst>
                                    </p:anim>
                                    <p:animEffect transition="in" filter="fade">
                                      <p:cBhvr>
                                        <p:cTn id="90" dur="500"/>
                                        <p:tgtEl>
                                          <p:spTgt spid="79"/>
                                        </p:tgtEl>
                                      </p:cBhvr>
                                    </p:animEffect>
                                  </p:childTnLst>
                                </p:cTn>
                              </p:par>
                              <p:par>
                                <p:cTn id="91" presetID="53" presetClass="entr" presetSubtype="16" fill="hold" grpId="0" nodeType="withEffect">
                                  <p:stCondLst>
                                    <p:cond delay="400"/>
                                  </p:stCondLst>
                                  <p:childTnLst>
                                    <p:set>
                                      <p:cBhvr>
                                        <p:cTn id="92" dur="1" fill="hold">
                                          <p:stCondLst>
                                            <p:cond delay="0"/>
                                          </p:stCondLst>
                                        </p:cTn>
                                        <p:tgtEl>
                                          <p:spTgt spid="80"/>
                                        </p:tgtEl>
                                        <p:attrNameLst>
                                          <p:attrName>style.visibility</p:attrName>
                                        </p:attrNameLst>
                                      </p:cBhvr>
                                      <p:to>
                                        <p:strVal val="visible"/>
                                      </p:to>
                                    </p:set>
                                    <p:anim calcmode="lin" valueType="num">
                                      <p:cBhvr>
                                        <p:cTn id="93" dur="500" fill="hold"/>
                                        <p:tgtEl>
                                          <p:spTgt spid="80"/>
                                        </p:tgtEl>
                                        <p:attrNameLst>
                                          <p:attrName>ppt_w</p:attrName>
                                        </p:attrNameLst>
                                      </p:cBhvr>
                                      <p:tavLst>
                                        <p:tav tm="0">
                                          <p:val>
                                            <p:fltVal val="0"/>
                                          </p:val>
                                        </p:tav>
                                        <p:tav tm="100000">
                                          <p:val>
                                            <p:strVal val="#ppt_w"/>
                                          </p:val>
                                        </p:tav>
                                      </p:tavLst>
                                    </p:anim>
                                    <p:anim calcmode="lin" valueType="num">
                                      <p:cBhvr>
                                        <p:cTn id="94" dur="500" fill="hold"/>
                                        <p:tgtEl>
                                          <p:spTgt spid="80"/>
                                        </p:tgtEl>
                                        <p:attrNameLst>
                                          <p:attrName>ppt_h</p:attrName>
                                        </p:attrNameLst>
                                      </p:cBhvr>
                                      <p:tavLst>
                                        <p:tav tm="0">
                                          <p:val>
                                            <p:fltVal val="0"/>
                                          </p:val>
                                        </p:tav>
                                        <p:tav tm="100000">
                                          <p:val>
                                            <p:strVal val="#ppt_h"/>
                                          </p:val>
                                        </p:tav>
                                      </p:tavLst>
                                    </p:anim>
                                    <p:animEffect transition="in" filter="fade">
                                      <p:cBhvr>
                                        <p:cTn id="95" dur="500"/>
                                        <p:tgtEl>
                                          <p:spTgt spid="80"/>
                                        </p:tgtEl>
                                      </p:cBhvr>
                                    </p:animEffect>
                                  </p:childTnLst>
                                </p:cTn>
                              </p:par>
                              <p:par>
                                <p:cTn id="96" presetID="53" presetClass="entr" presetSubtype="16" fill="hold" grpId="0" nodeType="withEffect">
                                  <p:stCondLst>
                                    <p:cond delay="200"/>
                                  </p:stCondLst>
                                  <p:childTnLst>
                                    <p:set>
                                      <p:cBhvr>
                                        <p:cTn id="97" dur="1" fill="hold">
                                          <p:stCondLst>
                                            <p:cond delay="0"/>
                                          </p:stCondLst>
                                        </p:cTn>
                                        <p:tgtEl>
                                          <p:spTgt spid="81"/>
                                        </p:tgtEl>
                                        <p:attrNameLst>
                                          <p:attrName>style.visibility</p:attrName>
                                        </p:attrNameLst>
                                      </p:cBhvr>
                                      <p:to>
                                        <p:strVal val="visible"/>
                                      </p:to>
                                    </p:set>
                                    <p:anim calcmode="lin" valueType="num">
                                      <p:cBhvr>
                                        <p:cTn id="98" dur="500" fill="hold"/>
                                        <p:tgtEl>
                                          <p:spTgt spid="81"/>
                                        </p:tgtEl>
                                        <p:attrNameLst>
                                          <p:attrName>ppt_w</p:attrName>
                                        </p:attrNameLst>
                                      </p:cBhvr>
                                      <p:tavLst>
                                        <p:tav tm="0">
                                          <p:val>
                                            <p:fltVal val="0"/>
                                          </p:val>
                                        </p:tav>
                                        <p:tav tm="100000">
                                          <p:val>
                                            <p:strVal val="#ppt_w"/>
                                          </p:val>
                                        </p:tav>
                                      </p:tavLst>
                                    </p:anim>
                                    <p:anim calcmode="lin" valueType="num">
                                      <p:cBhvr>
                                        <p:cTn id="99" dur="500" fill="hold"/>
                                        <p:tgtEl>
                                          <p:spTgt spid="81"/>
                                        </p:tgtEl>
                                        <p:attrNameLst>
                                          <p:attrName>ppt_h</p:attrName>
                                        </p:attrNameLst>
                                      </p:cBhvr>
                                      <p:tavLst>
                                        <p:tav tm="0">
                                          <p:val>
                                            <p:fltVal val="0"/>
                                          </p:val>
                                        </p:tav>
                                        <p:tav tm="100000">
                                          <p:val>
                                            <p:strVal val="#ppt_h"/>
                                          </p:val>
                                        </p:tav>
                                      </p:tavLst>
                                    </p:anim>
                                    <p:animEffect transition="in" filter="fade">
                                      <p:cBhvr>
                                        <p:cTn id="100" dur="500"/>
                                        <p:tgtEl>
                                          <p:spTgt spid="81"/>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82"/>
                                        </p:tgtEl>
                                        <p:attrNameLst>
                                          <p:attrName>style.visibility</p:attrName>
                                        </p:attrNameLst>
                                      </p:cBhvr>
                                      <p:to>
                                        <p:strVal val="visible"/>
                                      </p:to>
                                    </p:set>
                                    <p:anim calcmode="lin" valueType="num">
                                      <p:cBhvr>
                                        <p:cTn id="103" dur="500" fill="hold"/>
                                        <p:tgtEl>
                                          <p:spTgt spid="82"/>
                                        </p:tgtEl>
                                        <p:attrNameLst>
                                          <p:attrName>ppt_w</p:attrName>
                                        </p:attrNameLst>
                                      </p:cBhvr>
                                      <p:tavLst>
                                        <p:tav tm="0">
                                          <p:val>
                                            <p:fltVal val="0"/>
                                          </p:val>
                                        </p:tav>
                                        <p:tav tm="100000">
                                          <p:val>
                                            <p:strVal val="#ppt_w"/>
                                          </p:val>
                                        </p:tav>
                                      </p:tavLst>
                                    </p:anim>
                                    <p:anim calcmode="lin" valueType="num">
                                      <p:cBhvr>
                                        <p:cTn id="104" dur="500" fill="hold"/>
                                        <p:tgtEl>
                                          <p:spTgt spid="82"/>
                                        </p:tgtEl>
                                        <p:attrNameLst>
                                          <p:attrName>ppt_h</p:attrName>
                                        </p:attrNameLst>
                                      </p:cBhvr>
                                      <p:tavLst>
                                        <p:tav tm="0">
                                          <p:val>
                                            <p:fltVal val="0"/>
                                          </p:val>
                                        </p:tav>
                                        <p:tav tm="100000">
                                          <p:val>
                                            <p:strVal val="#ppt_h"/>
                                          </p:val>
                                        </p:tav>
                                      </p:tavLst>
                                    </p:anim>
                                    <p:animEffect transition="in" filter="fade">
                                      <p:cBhvr>
                                        <p:cTn id="105" dur="500"/>
                                        <p:tgtEl>
                                          <p:spTgt spid="82"/>
                                        </p:tgtEl>
                                      </p:cBhvr>
                                    </p:animEffect>
                                  </p:childTnLst>
                                </p:cTn>
                              </p:par>
                              <p:par>
                                <p:cTn id="106" presetID="53" presetClass="entr" presetSubtype="16" fill="hold" grpId="0" nodeType="withEffect">
                                  <p:stCondLst>
                                    <p:cond delay="400"/>
                                  </p:stCondLst>
                                  <p:childTnLst>
                                    <p:set>
                                      <p:cBhvr>
                                        <p:cTn id="107" dur="1" fill="hold">
                                          <p:stCondLst>
                                            <p:cond delay="0"/>
                                          </p:stCondLst>
                                        </p:cTn>
                                        <p:tgtEl>
                                          <p:spTgt spid="83"/>
                                        </p:tgtEl>
                                        <p:attrNameLst>
                                          <p:attrName>style.visibility</p:attrName>
                                        </p:attrNameLst>
                                      </p:cBhvr>
                                      <p:to>
                                        <p:strVal val="visible"/>
                                      </p:to>
                                    </p:set>
                                    <p:anim calcmode="lin" valueType="num">
                                      <p:cBhvr>
                                        <p:cTn id="108" dur="500" fill="hold"/>
                                        <p:tgtEl>
                                          <p:spTgt spid="83"/>
                                        </p:tgtEl>
                                        <p:attrNameLst>
                                          <p:attrName>ppt_w</p:attrName>
                                        </p:attrNameLst>
                                      </p:cBhvr>
                                      <p:tavLst>
                                        <p:tav tm="0">
                                          <p:val>
                                            <p:fltVal val="0"/>
                                          </p:val>
                                        </p:tav>
                                        <p:tav tm="100000">
                                          <p:val>
                                            <p:strVal val="#ppt_w"/>
                                          </p:val>
                                        </p:tav>
                                      </p:tavLst>
                                    </p:anim>
                                    <p:anim calcmode="lin" valueType="num">
                                      <p:cBhvr>
                                        <p:cTn id="109" dur="500" fill="hold"/>
                                        <p:tgtEl>
                                          <p:spTgt spid="83"/>
                                        </p:tgtEl>
                                        <p:attrNameLst>
                                          <p:attrName>ppt_h</p:attrName>
                                        </p:attrNameLst>
                                      </p:cBhvr>
                                      <p:tavLst>
                                        <p:tav tm="0">
                                          <p:val>
                                            <p:fltVal val="0"/>
                                          </p:val>
                                        </p:tav>
                                        <p:tav tm="100000">
                                          <p:val>
                                            <p:strVal val="#ppt_h"/>
                                          </p:val>
                                        </p:tav>
                                      </p:tavLst>
                                    </p:anim>
                                    <p:animEffect transition="in" filter="fade">
                                      <p:cBhvr>
                                        <p:cTn id="110" dur="500"/>
                                        <p:tgtEl>
                                          <p:spTgt spid="83"/>
                                        </p:tgtEl>
                                      </p:cBhvr>
                                    </p:animEffect>
                                  </p:childTnLst>
                                </p:cTn>
                              </p:par>
                              <p:par>
                                <p:cTn id="111" presetID="53" presetClass="entr" presetSubtype="16" fill="hold" grpId="0" nodeType="withEffect">
                                  <p:stCondLst>
                                    <p:cond delay="200"/>
                                  </p:stCondLst>
                                  <p:childTnLst>
                                    <p:set>
                                      <p:cBhvr>
                                        <p:cTn id="112" dur="1" fill="hold">
                                          <p:stCondLst>
                                            <p:cond delay="0"/>
                                          </p:stCondLst>
                                        </p:cTn>
                                        <p:tgtEl>
                                          <p:spTgt spid="84"/>
                                        </p:tgtEl>
                                        <p:attrNameLst>
                                          <p:attrName>style.visibility</p:attrName>
                                        </p:attrNameLst>
                                      </p:cBhvr>
                                      <p:to>
                                        <p:strVal val="visible"/>
                                      </p:to>
                                    </p:set>
                                    <p:anim calcmode="lin" valueType="num">
                                      <p:cBhvr>
                                        <p:cTn id="113" dur="500" fill="hold"/>
                                        <p:tgtEl>
                                          <p:spTgt spid="84"/>
                                        </p:tgtEl>
                                        <p:attrNameLst>
                                          <p:attrName>ppt_w</p:attrName>
                                        </p:attrNameLst>
                                      </p:cBhvr>
                                      <p:tavLst>
                                        <p:tav tm="0">
                                          <p:val>
                                            <p:fltVal val="0"/>
                                          </p:val>
                                        </p:tav>
                                        <p:tav tm="100000">
                                          <p:val>
                                            <p:strVal val="#ppt_w"/>
                                          </p:val>
                                        </p:tav>
                                      </p:tavLst>
                                    </p:anim>
                                    <p:anim calcmode="lin" valueType="num">
                                      <p:cBhvr>
                                        <p:cTn id="114" dur="500" fill="hold"/>
                                        <p:tgtEl>
                                          <p:spTgt spid="84"/>
                                        </p:tgtEl>
                                        <p:attrNameLst>
                                          <p:attrName>ppt_h</p:attrName>
                                        </p:attrNameLst>
                                      </p:cBhvr>
                                      <p:tavLst>
                                        <p:tav tm="0">
                                          <p:val>
                                            <p:fltVal val="0"/>
                                          </p:val>
                                        </p:tav>
                                        <p:tav tm="100000">
                                          <p:val>
                                            <p:strVal val="#ppt_h"/>
                                          </p:val>
                                        </p:tav>
                                      </p:tavLst>
                                    </p:anim>
                                    <p:animEffect transition="in" filter="fade">
                                      <p:cBhvr>
                                        <p:cTn id="115" dur="500"/>
                                        <p:tgtEl>
                                          <p:spTgt spid="84"/>
                                        </p:tgtEl>
                                      </p:cBhvr>
                                    </p:animEffect>
                                  </p:childTnLst>
                                </p:cTn>
                              </p:par>
                              <p:par>
                                <p:cTn id="116" presetID="53" presetClass="entr" presetSubtype="16" fill="hold" grpId="0" nodeType="withEffect">
                                  <p:stCondLst>
                                    <p:cond delay="200"/>
                                  </p:stCondLst>
                                  <p:childTnLst>
                                    <p:set>
                                      <p:cBhvr>
                                        <p:cTn id="117" dur="1" fill="hold">
                                          <p:stCondLst>
                                            <p:cond delay="0"/>
                                          </p:stCondLst>
                                        </p:cTn>
                                        <p:tgtEl>
                                          <p:spTgt spid="85"/>
                                        </p:tgtEl>
                                        <p:attrNameLst>
                                          <p:attrName>style.visibility</p:attrName>
                                        </p:attrNameLst>
                                      </p:cBhvr>
                                      <p:to>
                                        <p:strVal val="visible"/>
                                      </p:to>
                                    </p:set>
                                    <p:anim calcmode="lin" valueType="num">
                                      <p:cBhvr>
                                        <p:cTn id="118" dur="500" fill="hold"/>
                                        <p:tgtEl>
                                          <p:spTgt spid="85"/>
                                        </p:tgtEl>
                                        <p:attrNameLst>
                                          <p:attrName>ppt_w</p:attrName>
                                        </p:attrNameLst>
                                      </p:cBhvr>
                                      <p:tavLst>
                                        <p:tav tm="0">
                                          <p:val>
                                            <p:fltVal val="0"/>
                                          </p:val>
                                        </p:tav>
                                        <p:tav tm="100000">
                                          <p:val>
                                            <p:strVal val="#ppt_w"/>
                                          </p:val>
                                        </p:tav>
                                      </p:tavLst>
                                    </p:anim>
                                    <p:anim calcmode="lin" valueType="num">
                                      <p:cBhvr>
                                        <p:cTn id="119" dur="500" fill="hold"/>
                                        <p:tgtEl>
                                          <p:spTgt spid="85"/>
                                        </p:tgtEl>
                                        <p:attrNameLst>
                                          <p:attrName>ppt_h</p:attrName>
                                        </p:attrNameLst>
                                      </p:cBhvr>
                                      <p:tavLst>
                                        <p:tav tm="0">
                                          <p:val>
                                            <p:fltVal val="0"/>
                                          </p:val>
                                        </p:tav>
                                        <p:tav tm="100000">
                                          <p:val>
                                            <p:strVal val="#ppt_h"/>
                                          </p:val>
                                        </p:tav>
                                      </p:tavLst>
                                    </p:anim>
                                    <p:animEffect transition="in" filter="fade">
                                      <p:cBhvr>
                                        <p:cTn id="120" dur="500"/>
                                        <p:tgtEl>
                                          <p:spTgt spid="85"/>
                                        </p:tgtEl>
                                      </p:cBhvr>
                                    </p:animEffect>
                                  </p:childTnLst>
                                </p:cTn>
                              </p:par>
                              <p:par>
                                <p:cTn id="121" presetID="53" presetClass="entr" presetSubtype="16" fill="hold" grpId="0" nodeType="withEffect">
                                  <p:stCondLst>
                                    <p:cond delay="200"/>
                                  </p:stCondLst>
                                  <p:childTnLst>
                                    <p:set>
                                      <p:cBhvr>
                                        <p:cTn id="122" dur="1" fill="hold">
                                          <p:stCondLst>
                                            <p:cond delay="0"/>
                                          </p:stCondLst>
                                        </p:cTn>
                                        <p:tgtEl>
                                          <p:spTgt spid="86"/>
                                        </p:tgtEl>
                                        <p:attrNameLst>
                                          <p:attrName>style.visibility</p:attrName>
                                        </p:attrNameLst>
                                      </p:cBhvr>
                                      <p:to>
                                        <p:strVal val="visible"/>
                                      </p:to>
                                    </p:set>
                                    <p:anim calcmode="lin" valueType="num">
                                      <p:cBhvr>
                                        <p:cTn id="123" dur="500" fill="hold"/>
                                        <p:tgtEl>
                                          <p:spTgt spid="86"/>
                                        </p:tgtEl>
                                        <p:attrNameLst>
                                          <p:attrName>ppt_w</p:attrName>
                                        </p:attrNameLst>
                                      </p:cBhvr>
                                      <p:tavLst>
                                        <p:tav tm="0">
                                          <p:val>
                                            <p:fltVal val="0"/>
                                          </p:val>
                                        </p:tav>
                                        <p:tav tm="100000">
                                          <p:val>
                                            <p:strVal val="#ppt_w"/>
                                          </p:val>
                                        </p:tav>
                                      </p:tavLst>
                                    </p:anim>
                                    <p:anim calcmode="lin" valueType="num">
                                      <p:cBhvr>
                                        <p:cTn id="124" dur="500" fill="hold"/>
                                        <p:tgtEl>
                                          <p:spTgt spid="86"/>
                                        </p:tgtEl>
                                        <p:attrNameLst>
                                          <p:attrName>ppt_h</p:attrName>
                                        </p:attrNameLst>
                                      </p:cBhvr>
                                      <p:tavLst>
                                        <p:tav tm="0">
                                          <p:val>
                                            <p:fltVal val="0"/>
                                          </p:val>
                                        </p:tav>
                                        <p:tav tm="100000">
                                          <p:val>
                                            <p:strVal val="#ppt_h"/>
                                          </p:val>
                                        </p:tav>
                                      </p:tavLst>
                                    </p:anim>
                                    <p:animEffect transition="in" filter="fade">
                                      <p:cBhvr>
                                        <p:cTn id="125"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bldLvl="0" animBg="1"/>
      <p:bldP spid="66" grpId="0" bldLvl="0" animBg="1"/>
      <p:bldP spid="67" grpId="0" bldLvl="0" animBg="1"/>
      <p:bldP spid="68" grpId="0" bldLvl="0" animBg="1"/>
      <p:bldP spid="69"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P spid="83" grpId="0" bldLvl="0" animBg="1"/>
      <p:bldP spid="84" grpId="0" bldLvl="0" animBg="1"/>
      <p:bldP spid="85" grpId="0" bldLvl="0" animBg="1"/>
      <p:bldP spid="86" grpId="0" bldLvl="0" animBg="1"/>
    </p:bldLst>
  </p:timing>
</p:sld>
</file>

<file path=ppt/tags/tag1.xml><?xml version="1.0" encoding="utf-8"?>
<p:tagLst xmlns:p="http://schemas.openxmlformats.org/presentationml/2006/main">
  <p:tag name="KSO_WM_UNIT_TABLE_BEAUTIFY" val="smartTable{2f787c45-574f-47bb-88d5-d2ed6f3199eb}"/>
</p:tagLst>
</file>

<file path=ppt/tags/tag2.xml><?xml version="1.0" encoding="utf-8"?>
<p:tagLst xmlns:p="http://schemas.openxmlformats.org/presentationml/2006/main">
  <p:tag name="KSO_WM_UNIT_TABLE_BEAUTIFY" val="smartTable{37b05dd6-b31f-4327-9f98-e79bf02fd435}"/>
</p:tagLst>
</file>

<file path=ppt/tags/tag3.xml><?xml version="1.0" encoding="utf-8"?>
<p:tagLst xmlns:p="http://schemas.openxmlformats.org/presentationml/2006/main">
  <p:tag name="KSO_WM_UNIT_TABLE_BEAUTIFY" val="smartTable{3a03fd0a-3786-4b73-996e-a6a838463dba}"/>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0</TotalTime>
  <Words>16199</Words>
  <Application>WPS 演示</Application>
  <PresentationFormat>全屏显示(16:10)</PresentationFormat>
  <Paragraphs>1508</Paragraphs>
  <Slides>113</Slides>
  <Notes>12</Notes>
  <HiddenSlides>0</HiddenSlides>
  <MMClips>0</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113</vt:i4>
      </vt:variant>
    </vt:vector>
  </HeadingPairs>
  <TitlesOfParts>
    <vt:vector size="140" baseType="lpstr">
      <vt:lpstr>Arial</vt:lpstr>
      <vt:lpstr>宋体</vt:lpstr>
      <vt:lpstr>Wingdings</vt:lpstr>
      <vt:lpstr>方正姚体</vt:lpstr>
      <vt:lpstr>hakuyoxingshu7000</vt:lpstr>
      <vt:lpstr>Corbel</vt:lpstr>
      <vt:lpstr>方正兰亭黑_GBK</vt:lpstr>
      <vt:lpstr>微软雅黑</vt:lpstr>
      <vt:lpstr>Ebrima</vt:lpstr>
      <vt:lpstr>华文行楷</vt:lpstr>
      <vt:lpstr>Watford DB</vt:lpstr>
      <vt:lpstr>造字工房劲黑（非商用）常规体</vt:lpstr>
      <vt:lpstr>方正大黑简体</vt:lpstr>
      <vt:lpstr>Calibri</vt:lpstr>
      <vt:lpstr>Arial Unicode MS</vt:lpstr>
      <vt:lpstr>方正兰亭细黑_GBK_M</vt:lpstr>
      <vt:lpstr>方正兰亭细黑_GBK</vt:lpstr>
      <vt:lpstr>Franklin Gothic Book</vt:lpstr>
      <vt:lpstr>黑体</vt:lpstr>
      <vt:lpstr>华文仿宋</vt:lpstr>
      <vt:lpstr>楷体</vt:lpstr>
      <vt:lpstr>Roboto Condensed</vt:lpstr>
      <vt:lpstr>Verdana</vt:lpstr>
      <vt:lpstr>楷体_GB2312</vt:lpstr>
      <vt:lpstr>Dotum</vt:lpstr>
      <vt:lpstr>方正兰亭粗黑_GBK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824</cp:revision>
  <dcterms:created xsi:type="dcterms:W3CDTF">2016-06-28T02:07:00Z</dcterms:created>
  <dcterms:modified xsi:type="dcterms:W3CDTF">2019-11-25T05:54:53Z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2052-11.1.0.9208</vt:lpwstr>
  </property>
</Properties>
</file>