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319" r:id="rId4"/>
    <p:sldId id="321" r:id="rId5"/>
    <p:sldId id="259"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286" r:id="rId37"/>
  </p:sldIdLst>
  <p:sldSz cx="12192000" cy="6858000"/>
  <p:notesSz cx="12192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C0"/>
    <a:srgbClr val="155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46" autoAdjust="0"/>
  </p:normalViewPr>
  <p:slideViewPr>
    <p:cSldViewPr>
      <p:cViewPr varScale="1">
        <p:scale>
          <a:sx n="55" d="100"/>
          <a:sy n="55" d="100"/>
        </p:scale>
        <p:origin x="1072" y="52"/>
      </p:cViewPr>
      <p:guideLst>
        <p:guide orient="horz" pos="2880"/>
        <p:guide pos="21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E679ED2-0B4D-483A-86D8-5F9B896E61B0}" type="doc">
      <dgm:prSet loTypeId="urn:microsoft.com/office/officeart/2005/8/layout/hProcess4#1" loCatId="process" qsTypeId="urn:microsoft.com/office/officeart/2005/8/quickstyle/simple1#1" qsCatId="simple" csTypeId="urn:microsoft.com/office/officeart/2005/8/colors/colorful2#1" csCatId="colorful" phldr="1"/>
      <dgm:spPr/>
      <dgm:t>
        <a:bodyPr/>
        <a:lstStyle/>
        <a:p>
          <a:endParaRPr lang="zh-CN" altLang="en-US"/>
        </a:p>
      </dgm:t>
    </dgm:pt>
    <dgm:pt modelId="{B749807C-F1C4-4037-96B6-6C3252BAA639}">
      <dgm:prSet phldrT="[文本]"/>
      <dgm:spPr/>
      <dgm:t>
        <a:bodyPr/>
        <a:lstStyle/>
        <a:p>
          <a:r>
            <a:rPr lang="zh-CN" altLang="en-US" dirty="0">
              <a:latin typeface="微软雅黑" panose="020B0503020204020204" pitchFamily="34" charset="-122"/>
              <a:ea typeface="微软雅黑" panose="020B0503020204020204" pitchFamily="34" charset="-122"/>
            </a:rPr>
            <a:t>线上课程</a:t>
          </a:r>
        </a:p>
      </dgm:t>
    </dgm:pt>
    <dgm:pt modelId="{4BACB10C-E306-4A53-8A2A-59146F192542}" type="parTrans" cxnId="{9D5CA1EE-5FFE-4AA4-9126-C7576E47CFFC}">
      <dgm:prSet/>
      <dgm:spPr/>
      <dgm:t>
        <a:bodyPr/>
        <a:lstStyle/>
        <a:p>
          <a:endParaRPr lang="zh-CN" altLang="en-US"/>
        </a:p>
      </dgm:t>
    </dgm:pt>
    <dgm:pt modelId="{6C8A7DCB-7AFF-4E05-A738-97DB1C5D27CD}" type="sibTrans" cxnId="{9D5CA1EE-5FFE-4AA4-9126-C7576E47CFFC}">
      <dgm:prSet/>
      <dgm:spPr/>
      <dgm:t>
        <a:bodyPr/>
        <a:lstStyle/>
        <a:p>
          <a:endParaRPr lang="zh-CN" altLang="en-US"/>
        </a:p>
      </dgm:t>
    </dgm:pt>
    <dgm:pt modelId="{B1F4946A-8497-4639-9AD7-3DF15B697004}">
      <dgm:prSet phldrT="[文本]" custT="1"/>
      <dgm:spPr/>
      <dgm:t>
        <a:bodyPr/>
        <a:lstStyle/>
        <a:p>
          <a:r>
            <a:rPr lang="zh-CN" altLang="en-US" sz="1400" b="0" dirty="0">
              <a:latin typeface="微软雅黑" panose="020B0503020204020204" pitchFamily="34" charset="-122"/>
              <a:ea typeface="微软雅黑" panose="020B0503020204020204" pitchFamily="34" charset="-122"/>
            </a:rPr>
            <a:t> 视频学习</a:t>
          </a:r>
        </a:p>
      </dgm:t>
    </dgm:pt>
    <dgm:pt modelId="{9CED5A6E-1856-4D8A-B53D-26216521A3BE}" type="parTrans" cxnId="{B45AFC30-6045-4A42-93A3-6AFEDF21AE79}">
      <dgm:prSet/>
      <dgm:spPr/>
      <dgm:t>
        <a:bodyPr/>
        <a:lstStyle/>
        <a:p>
          <a:endParaRPr lang="zh-CN" altLang="en-US"/>
        </a:p>
      </dgm:t>
    </dgm:pt>
    <dgm:pt modelId="{E4DECEBE-F811-4CFE-9BC3-AF47C1D24D9C}" type="sibTrans" cxnId="{B45AFC30-6045-4A42-93A3-6AFEDF21AE79}">
      <dgm:prSet/>
      <dgm:spPr/>
      <dgm:t>
        <a:bodyPr/>
        <a:lstStyle/>
        <a:p>
          <a:endParaRPr lang="zh-CN" altLang="en-US"/>
        </a:p>
      </dgm:t>
    </dgm:pt>
    <dgm:pt modelId="{56CCF88D-9203-460B-9C59-4AC7152E80B3}">
      <dgm:prSet phldrT="[文本]"/>
      <dgm:spPr/>
      <dgm:t>
        <a:bodyPr/>
        <a:lstStyle/>
        <a:p>
          <a:r>
            <a:rPr lang="zh-CN" altLang="en-US" dirty="0">
              <a:latin typeface="微软雅黑" panose="020B0503020204020204" pitchFamily="34" charset="-122"/>
              <a:ea typeface="微软雅黑" panose="020B0503020204020204" pitchFamily="34" charset="-122"/>
            </a:rPr>
            <a:t>线下课程</a:t>
          </a:r>
        </a:p>
      </dgm:t>
    </dgm:pt>
    <dgm:pt modelId="{977432EA-5762-4B02-9947-E53BF04D0F05}" type="parTrans" cxnId="{02FDD5A4-B80E-4B95-9FFE-ACB5B187A191}">
      <dgm:prSet/>
      <dgm:spPr/>
      <dgm:t>
        <a:bodyPr/>
        <a:lstStyle/>
        <a:p>
          <a:endParaRPr lang="zh-CN" altLang="en-US"/>
        </a:p>
      </dgm:t>
    </dgm:pt>
    <dgm:pt modelId="{9E80DB63-86A1-4EC3-B569-19F1CB2E1793}" type="sibTrans" cxnId="{02FDD5A4-B80E-4B95-9FFE-ACB5B187A191}">
      <dgm:prSet/>
      <dgm:spPr/>
      <dgm:t>
        <a:bodyPr/>
        <a:lstStyle/>
        <a:p>
          <a:endParaRPr lang="zh-CN" altLang="en-US"/>
        </a:p>
      </dgm:t>
    </dgm:pt>
    <dgm:pt modelId="{D1CB6158-544B-4E41-8BB9-3328B90F2BD1}">
      <dgm:prSet phldrT="[文本]" custT="1"/>
      <dgm:spPr/>
      <dgm:t>
        <a:bodyPr/>
        <a:lstStyle/>
        <a:p>
          <a:r>
            <a:rPr lang="zh-CN" altLang="en-US" sz="1400" dirty="0">
              <a:latin typeface="微软雅黑" panose="020B0503020204020204" pitchFamily="34" charset="-122"/>
              <a:ea typeface="微软雅黑" panose="020B0503020204020204" pitchFamily="34" charset="-122"/>
            </a:rPr>
            <a:t> 扫码签到</a:t>
          </a:r>
        </a:p>
      </dgm:t>
    </dgm:pt>
    <dgm:pt modelId="{7399E653-EE72-441E-815B-596118AA461F}" type="parTrans" cxnId="{9ED91485-AE93-4131-8491-D614CF9F18A8}">
      <dgm:prSet/>
      <dgm:spPr/>
      <dgm:t>
        <a:bodyPr/>
        <a:lstStyle/>
        <a:p>
          <a:endParaRPr lang="zh-CN" altLang="en-US"/>
        </a:p>
      </dgm:t>
    </dgm:pt>
    <dgm:pt modelId="{E6096275-07AF-40D7-8066-5F32B2607142}" type="sibTrans" cxnId="{9ED91485-AE93-4131-8491-D614CF9F18A8}">
      <dgm:prSet/>
      <dgm:spPr/>
      <dgm:t>
        <a:bodyPr/>
        <a:lstStyle/>
        <a:p>
          <a:endParaRPr lang="zh-CN" altLang="en-US"/>
        </a:p>
      </dgm:t>
    </dgm:pt>
    <dgm:pt modelId="{224887F8-3A00-4BA9-8CA6-F658F8842FA0}">
      <dgm:prSet phldrT="[文本]"/>
      <dgm:spPr/>
      <dgm:t>
        <a:bodyPr/>
        <a:lstStyle/>
        <a:p>
          <a:r>
            <a:rPr lang="zh-CN" altLang="en-US" dirty="0">
              <a:latin typeface="微软雅黑" panose="020B0503020204020204" pitchFamily="34" charset="-122"/>
              <a:ea typeface="微软雅黑" panose="020B0503020204020204" pitchFamily="34" charset="-122"/>
            </a:rPr>
            <a:t>考核</a:t>
          </a:r>
        </a:p>
      </dgm:t>
    </dgm:pt>
    <dgm:pt modelId="{7008C40E-CE74-4D40-8BDD-92FABCE0DF28}" type="parTrans" cxnId="{250619A5-8759-4545-BA71-C29196953243}">
      <dgm:prSet/>
      <dgm:spPr/>
      <dgm:t>
        <a:bodyPr/>
        <a:lstStyle/>
        <a:p>
          <a:endParaRPr lang="zh-CN" altLang="en-US"/>
        </a:p>
      </dgm:t>
    </dgm:pt>
    <dgm:pt modelId="{34B50F21-7A83-427E-A85B-DD44D35C24C2}" type="sibTrans" cxnId="{250619A5-8759-4545-BA71-C29196953243}">
      <dgm:prSet/>
      <dgm:spPr/>
      <dgm:t>
        <a:bodyPr/>
        <a:lstStyle/>
        <a:p>
          <a:endParaRPr lang="zh-CN" altLang="en-US"/>
        </a:p>
      </dgm:t>
    </dgm:pt>
    <dgm:pt modelId="{3605F63F-3FE7-4534-82F7-C2EB69444B28}">
      <dgm:prSet phldrT="[文本]" custT="1"/>
      <dgm:spPr/>
      <dgm:t>
        <a:bodyPr/>
        <a:lstStyle/>
        <a:p>
          <a:r>
            <a:rPr lang="zh-CN" altLang="en-US" sz="1400" dirty="0">
              <a:latin typeface="微软雅黑" panose="020B0503020204020204" pitchFamily="34" charset="-122"/>
              <a:ea typeface="微软雅黑" panose="020B0503020204020204" pitchFamily="34" charset="-122"/>
            </a:rPr>
            <a:t>线上考核</a:t>
          </a:r>
        </a:p>
      </dgm:t>
    </dgm:pt>
    <dgm:pt modelId="{39F6827E-C5E8-4A23-B370-71C15565437C}" type="parTrans" cxnId="{205C8213-FF60-449F-95A7-89799AA961F4}">
      <dgm:prSet/>
      <dgm:spPr/>
      <dgm:t>
        <a:bodyPr/>
        <a:lstStyle/>
        <a:p>
          <a:endParaRPr lang="zh-CN" altLang="en-US"/>
        </a:p>
      </dgm:t>
    </dgm:pt>
    <dgm:pt modelId="{320D3291-13E9-4240-B49C-94B91B5874A7}" type="sibTrans" cxnId="{205C8213-FF60-449F-95A7-89799AA961F4}">
      <dgm:prSet/>
      <dgm:spPr/>
      <dgm:t>
        <a:bodyPr/>
        <a:lstStyle/>
        <a:p>
          <a:endParaRPr lang="zh-CN" altLang="en-US"/>
        </a:p>
      </dgm:t>
    </dgm:pt>
    <dgm:pt modelId="{9A9CF8C1-57E2-4D11-A76A-8322F254A92D}">
      <dgm:prSet phldrT="[文本]" custT="1"/>
      <dgm:spPr/>
      <dgm:t>
        <a:bodyPr/>
        <a:lstStyle/>
        <a:p>
          <a:r>
            <a:rPr lang="zh-CN" altLang="en-US" sz="1400" dirty="0">
              <a:latin typeface="微软雅黑" panose="020B0503020204020204" pitchFamily="34" charset="-122"/>
              <a:ea typeface="微软雅黑" panose="020B0503020204020204" pitchFamily="34" charset="-122"/>
            </a:rPr>
            <a:t>线下考核</a:t>
          </a:r>
        </a:p>
      </dgm:t>
    </dgm:pt>
    <dgm:pt modelId="{48E79ACA-3D2C-4912-BC5D-5456788AA948}" type="parTrans" cxnId="{2EF7745E-48E4-472C-8C47-9D01E7B8A399}">
      <dgm:prSet/>
      <dgm:spPr/>
      <dgm:t>
        <a:bodyPr/>
        <a:lstStyle/>
        <a:p>
          <a:endParaRPr lang="zh-CN" altLang="en-US"/>
        </a:p>
      </dgm:t>
    </dgm:pt>
    <dgm:pt modelId="{AB389B6F-A3B6-4E81-B223-FACC86D1E718}" type="sibTrans" cxnId="{2EF7745E-48E4-472C-8C47-9D01E7B8A399}">
      <dgm:prSet/>
      <dgm:spPr/>
      <dgm:t>
        <a:bodyPr/>
        <a:lstStyle/>
        <a:p>
          <a:endParaRPr lang="zh-CN" altLang="en-US"/>
        </a:p>
      </dgm:t>
    </dgm:pt>
    <dgm:pt modelId="{E09775A7-D081-44C7-B870-C8C8C4241822}">
      <dgm:prSet phldrT="[文本]" custT="1"/>
      <dgm:spPr/>
      <dgm:t>
        <a:bodyPr/>
        <a:lstStyle/>
        <a:p>
          <a:r>
            <a:rPr lang="zh-CN" altLang="en-US" sz="1400" b="0" dirty="0">
              <a:latin typeface="微软雅黑" panose="020B0503020204020204" pitchFamily="34" charset="-122"/>
              <a:ea typeface="微软雅黑" panose="020B0503020204020204" pitchFamily="34" charset="-122"/>
            </a:rPr>
            <a:t> 在线讨论</a:t>
          </a:r>
        </a:p>
      </dgm:t>
    </dgm:pt>
    <dgm:pt modelId="{E01522B5-0E5D-4405-B972-2084424ACE8D}" type="parTrans" cxnId="{74F1ED1A-378F-40AF-A4B5-5677ABCE5B37}">
      <dgm:prSet/>
      <dgm:spPr/>
      <dgm:t>
        <a:bodyPr/>
        <a:lstStyle/>
        <a:p>
          <a:endParaRPr lang="zh-CN" altLang="en-US"/>
        </a:p>
      </dgm:t>
    </dgm:pt>
    <dgm:pt modelId="{2F8FB019-F1B2-4BE7-9714-A5D07E00D10F}" type="sibTrans" cxnId="{74F1ED1A-378F-40AF-A4B5-5677ABCE5B37}">
      <dgm:prSet/>
      <dgm:spPr/>
      <dgm:t>
        <a:bodyPr/>
        <a:lstStyle/>
        <a:p>
          <a:endParaRPr lang="zh-CN" altLang="en-US"/>
        </a:p>
      </dgm:t>
    </dgm:pt>
    <dgm:pt modelId="{8592C969-BB82-4514-95E2-1169FCB5D6B5}">
      <dgm:prSet phldrT="[文本]" custT="1"/>
      <dgm:spPr/>
      <dgm:t>
        <a:bodyPr/>
        <a:lstStyle/>
        <a:p>
          <a:r>
            <a:rPr lang="zh-CN" altLang="en-US" sz="1400" b="0" dirty="0">
              <a:latin typeface="微软雅黑" panose="020B0503020204020204" pitchFamily="34" charset="-122"/>
              <a:ea typeface="微软雅黑" panose="020B0503020204020204" pitchFamily="34" charset="-122"/>
            </a:rPr>
            <a:t> 弹题练习</a:t>
          </a:r>
        </a:p>
      </dgm:t>
    </dgm:pt>
    <dgm:pt modelId="{1D4AF38F-18A5-4496-9407-4E60B4DE06EE}" type="parTrans" cxnId="{4B714CAE-0276-4591-9962-CF76CF34C2FF}">
      <dgm:prSet/>
      <dgm:spPr/>
      <dgm:t>
        <a:bodyPr/>
        <a:lstStyle/>
        <a:p>
          <a:endParaRPr lang="zh-CN" altLang="en-US"/>
        </a:p>
      </dgm:t>
    </dgm:pt>
    <dgm:pt modelId="{A216AEA0-EB58-4F84-94A4-839BCC275617}" type="sibTrans" cxnId="{4B714CAE-0276-4591-9962-CF76CF34C2FF}">
      <dgm:prSet/>
      <dgm:spPr/>
      <dgm:t>
        <a:bodyPr/>
        <a:lstStyle/>
        <a:p>
          <a:endParaRPr lang="zh-CN" altLang="en-US"/>
        </a:p>
      </dgm:t>
    </dgm:pt>
    <dgm:pt modelId="{70699A6A-ADE5-4AFE-A9FC-90440A0C2C8D}">
      <dgm:prSet phldrT="[文本]" custT="1"/>
      <dgm:spPr/>
      <dgm:t>
        <a:bodyPr/>
        <a:lstStyle/>
        <a:p>
          <a:r>
            <a:rPr lang="zh-CN" altLang="en-US" sz="1400" b="0" dirty="0">
              <a:latin typeface="微软雅黑" panose="020B0503020204020204" pitchFamily="34" charset="-122"/>
              <a:ea typeface="微软雅黑" panose="020B0503020204020204" pitchFamily="34" charset="-122"/>
            </a:rPr>
            <a:t> 章节测试</a:t>
          </a:r>
        </a:p>
      </dgm:t>
    </dgm:pt>
    <dgm:pt modelId="{75677499-5FB5-4BFB-A82B-32B1F1375EC7}" type="parTrans" cxnId="{AE06E086-114B-4423-B2DE-B817CCA07AC5}">
      <dgm:prSet/>
      <dgm:spPr/>
      <dgm:t>
        <a:bodyPr/>
        <a:lstStyle/>
        <a:p>
          <a:endParaRPr lang="zh-CN" altLang="en-US"/>
        </a:p>
      </dgm:t>
    </dgm:pt>
    <dgm:pt modelId="{0D3052E4-0DC5-4DC9-B141-4EB40F3F2FF5}" type="sibTrans" cxnId="{AE06E086-114B-4423-B2DE-B817CCA07AC5}">
      <dgm:prSet/>
      <dgm:spPr/>
      <dgm:t>
        <a:bodyPr/>
        <a:lstStyle/>
        <a:p>
          <a:endParaRPr lang="zh-CN" altLang="en-US"/>
        </a:p>
      </dgm:t>
    </dgm:pt>
    <dgm:pt modelId="{4D2E2C61-5B0D-4E0D-81DE-35EBAE86A595}">
      <dgm:prSet phldrT="[文本]" custT="1"/>
      <dgm:spPr/>
      <dgm:t>
        <a:bodyPr/>
        <a:lstStyle/>
        <a:p>
          <a:r>
            <a:rPr lang="zh-CN" altLang="en-US" sz="1400" b="0" dirty="0">
              <a:latin typeface="微软雅黑" panose="020B0503020204020204" pitchFamily="34" charset="-122"/>
              <a:ea typeface="微软雅黑" panose="020B0503020204020204" pitchFamily="34" charset="-122"/>
            </a:rPr>
            <a:t> 资料共享</a:t>
          </a:r>
        </a:p>
      </dgm:t>
    </dgm:pt>
    <dgm:pt modelId="{A9CEC4E7-1856-4D6B-B597-0B22F3552B98}" type="parTrans" cxnId="{EAB66E25-8B45-42E6-88D9-E6563D9140F4}">
      <dgm:prSet/>
      <dgm:spPr/>
      <dgm:t>
        <a:bodyPr/>
        <a:lstStyle/>
        <a:p>
          <a:endParaRPr lang="zh-CN" altLang="en-US"/>
        </a:p>
      </dgm:t>
    </dgm:pt>
    <dgm:pt modelId="{28F29ABA-80A3-42DC-9587-12E50D85410C}" type="sibTrans" cxnId="{EAB66E25-8B45-42E6-88D9-E6563D9140F4}">
      <dgm:prSet/>
      <dgm:spPr/>
      <dgm:t>
        <a:bodyPr/>
        <a:lstStyle/>
        <a:p>
          <a:endParaRPr lang="zh-CN" altLang="en-US"/>
        </a:p>
      </dgm:t>
    </dgm:pt>
    <dgm:pt modelId="{2A2D09AD-BD0F-40A8-9511-92F1DE8DF314}">
      <dgm:prSet phldrT="[文本]" custT="1"/>
      <dgm:spPr/>
      <dgm:t>
        <a:bodyPr/>
        <a:lstStyle/>
        <a:p>
          <a:r>
            <a:rPr lang="zh-CN" altLang="en-US" sz="1400" dirty="0">
              <a:latin typeface="微软雅黑" panose="020B0503020204020204" pitchFamily="34" charset="-122"/>
              <a:ea typeface="微软雅黑" panose="020B0503020204020204" pitchFamily="34" charset="-122"/>
            </a:rPr>
            <a:t> 讨论答疑</a:t>
          </a:r>
        </a:p>
      </dgm:t>
    </dgm:pt>
    <dgm:pt modelId="{91ACFE0E-F713-4063-A415-263379A7CE27}" type="parTrans" cxnId="{D1C0AB19-1E42-4AB3-BC3D-08A15D3008D6}">
      <dgm:prSet/>
      <dgm:spPr/>
      <dgm:t>
        <a:bodyPr/>
        <a:lstStyle/>
        <a:p>
          <a:endParaRPr lang="zh-CN" altLang="en-US"/>
        </a:p>
      </dgm:t>
    </dgm:pt>
    <dgm:pt modelId="{610264C5-CAEF-4D7B-AA6B-CB0EAB0CE025}" type="sibTrans" cxnId="{D1C0AB19-1E42-4AB3-BC3D-08A15D3008D6}">
      <dgm:prSet/>
      <dgm:spPr/>
      <dgm:t>
        <a:bodyPr/>
        <a:lstStyle/>
        <a:p>
          <a:endParaRPr lang="zh-CN" altLang="en-US"/>
        </a:p>
      </dgm:t>
    </dgm:pt>
    <dgm:pt modelId="{159E55E6-2260-4119-9CE2-D4167B97F4C9}">
      <dgm:prSet phldrT="[文本]" custT="1"/>
      <dgm:spPr/>
      <dgm:t>
        <a:bodyPr/>
        <a:lstStyle/>
        <a:p>
          <a:r>
            <a:rPr lang="zh-CN" altLang="en-US" sz="1400" dirty="0">
              <a:latin typeface="微软雅黑" panose="020B0503020204020204" pitchFamily="34" charset="-122"/>
              <a:ea typeface="微软雅黑" panose="020B0503020204020204" pitchFamily="34" charset="-122"/>
            </a:rPr>
            <a:t> 随堂测试</a:t>
          </a:r>
        </a:p>
      </dgm:t>
    </dgm:pt>
    <dgm:pt modelId="{CFDF2B47-7FBE-451E-97D8-367F6517DFF1}" type="parTrans" cxnId="{68DFAE33-78FF-4D01-8B8B-2FFD571DB4EB}">
      <dgm:prSet/>
      <dgm:spPr/>
      <dgm:t>
        <a:bodyPr/>
        <a:lstStyle/>
        <a:p>
          <a:endParaRPr lang="zh-CN" altLang="en-US"/>
        </a:p>
      </dgm:t>
    </dgm:pt>
    <dgm:pt modelId="{77AD52E7-F330-4CD6-B90C-E08FBC41739F}" type="sibTrans" cxnId="{68DFAE33-78FF-4D01-8B8B-2FFD571DB4EB}">
      <dgm:prSet/>
      <dgm:spPr/>
      <dgm:t>
        <a:bodyPr/>
        <a:lstStyle/>
        <a:p>
          <a:endParaRPr lang="zh-CN" altLang="en-US"/>
        </a:p>
      </dgm:t>
    </dgm:pt>
    <dgm:pt modelId="{1A84B9D8-5F4B-4BC0-9398-836A5D1AF407}">
      <dgm:prSet phldrT="[文本]" custT="1"/>
      <dgm:spPr/>
      <dgm:t>
        <a:bodyPr/>
        <a:lstStyle/>
        <a:p>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投票调查</a:t>
          </a:r>
        </a:p>
      </dgm:t>
    </dgm:pt>
    <dgm:pt modelId="{86DBC15F-4AE1-46E8-AE2C-7A896779EFFE}" type="parTrans" cxnId="{85C43136-C68D-431B-B067-75CA32B5F42E}">
      <dgm:prSet/>
      <dgm:spPr/>
      <dgm:t>
        <a:bodyPr/>
        <a:lstStyle/>
        <a:p>
          <a:endParaRPr lang="zh-CN" altLang="en-US"/>
        </a:p>
      </dgm:t>
    </dgm:pt>
    <dgm:pt modelId="{969645CF-EADF-492D-9215-936A2BA87DF4}" type="sibTrans" cxnId="{85C43136-C68D-431B-B067-75CA32B5F42E}">
      <dgm:prSet/>
      <dgm:spPr/>
      <dgm:t>
        <a:bodyPr/>
        <a:lstStyle/>
        <a:p>
          <a:endParaRPr lang="zh-CN" altLang="en-US"/>
        </a:p>
      </dgm:t>
    </dgm:pt>
    <dgm:pt modelId="{B050EEB1-5E2E-4601-95C3-506548BADE48}">
      <dgm:prSet phldrT="[文本]" custT="1"/>
      <dgm:spPr/>
      <dgm:t>
        <a:bodyPr/>
        <a:lstStyle/>
        <a:p>
          <a:r>
            <a:rPr lang="zh-CN" altLang="en-US" sz="1400" dirty="0">
              <a:latin typeface="微软雅黑" panose="020B0503020204020204" pitchFamily="34" charset="-122"/>
              <a:ea typeface="微软雅黑" panose="020B0503020204020204" pitchFamily="34" charset="-122"/>
            </a:rPr>
            <a:t> 小组活动</a:t>
          </a:r>
        </a:p>
      </dgm:t>
    </dgm:pt>
    <dgm:pt modelId="{10B21968-32F0-4AB2-BA78-9526FC0D9ABC}" type="parTrans" cxnId="{E17E0BAD-E1BE-4A06-80E6-6CC1B6595AFA}">
      <dgm:prSet/>
      <dgm:spPr/>
      <dgm:t>
        <a:bodyPr/>
        <a:lstStyle/>
        <a:p>
          <a:endParaRPr lang="zh-CN" altLang="en-US"/>
        </a:p>
      </dgm:t>
    </dgm:pt>
    <dgm:pt modelId="{6E711C80-2625-44CF-B607-8FD5451D8D4A}" type="sibTrans" cxnId="{E17E0BAD-E1BE-4A06-80E6-6CC1B6595AFA}">
      <dgm:prSet/>
      <dgm:spPr/>
      <dgm:t>
        <a:bodyPr/>
        <a:lstStyle/>
        <a:p>
          <a:endParaRPr lang="zh-CN" altLang="en-US"/>
        </a:p>
      </dgm:t>
    </dgm:pt>
    <dgm:pt modelId="{4F574B67-65C0-4AD6-941D-7F914F227070}" type="pres">
      <dgm:prSet presAssocID="{9E679ED2-0B4D-483A-86D8-5F9B896E61B0}" presName="Name0" presStyleCnt="0">
        <dgm:presLayoutVars>
          <dgm:dir/>
          <dgm:animLvl val="lvl"/>
          <dgm:resizeHandles val="exact"/>
        </dgm:presLayoutVars>
      </dgm:prSet>
      <dgm:spPr/>
    </dgm:pt>
    <dgm:pt modelId="{6EB29433-6A72-49F7-A635-D3C2C9CEF680}" type="pres">
      <dgm:prSet presAssocID="{9E679ED2-0B4D-483A-86D8-5F9B896E61B0}" presName="tSp" presStyleCnt="0"/>
      <dgm:spPr/>
    </dgm:pt>
    <dgm:pt modelId="{DA65E794-AB61-45BC-A719-E58076D89263}" type="pres">
      <dgm:prSet presAssocID="{9E679ED2-0B4D-483A-86D8-5F9B896E61B0}" presName="bSp" presStyleCnt="0"/>
      <dgm:spPr/>
    </dgm:pt>
    <dgm:pt modelId="{77FC919E-0225-47DC-A128-48790726F5BB}" type="pres">
      <dgm:prSet presAssocID="{9E679ED2-0B4D-483A-86D8-5F9B896E61B0}" presName="process" presStyleCnt="0"/>
      <dgm:spPr/>
    </dgm:pt>
    <dgm:pt modelId="{28749FE1-DCEB-4E9D-BD9B-5D61B0D3B016}" type="pres">
      <dgm:prSet presAssocID="{B749807C-F1C4-4037-96B6-6C3252BAA639}" presName="composite1" presStyleCnt="0"/>
      <dgm:spPr/>
    </dgm:pt>
    <dgm:pt modelId="{96C7DF0F-43BA-4D52-BDD3-B6DC3C2E6CA9}" type="pres">
      <dgm:prSet presAssocID="{B749807C-F1C4-4037-96B6-6C3252BAA639}" presName="dummyNode1" presStyleLbl="node1" presStyleIdx="0" presStyleCnt="3"/>
      <dgm:spPr/>
    </dgm:pt>
    <dgm:pt modelId="{5BCEBFB1-5933-4AB3-A19B-9B115FE36805}" type="pres">
      <dgm:prSet presAssocID="{B749807C-F1C4-4037-96B6-6C3252BAA639}" presName="childNode1" presStyleLbl="bgAcc1" presStyleIdx="0" presStyleCnt="3" custScaleX="109507" custScaleY="123802">
        <dgm:presLayoutVars>
          <dgm:bulletEnabled val="1"/>
        </dgm:presLayoutVars>
      </dgm:prSet>
      <dgm:spPr/>
    </dgm:pt>
    <dgm:pt modelId="{ABA5DE68-9937-4103-B74F-93B66D581F6C}" type="pres">
      <dgm:prSet presAssocID="{B749807C-F1C4-4037-96B6-6C3252BAA639}" presName="childNode1tx" presStyleLbl="bgAcc1" presStyleIdx="0" presStyleCnt="3">
        <dgm:presLayoutVars>
          <dgm:bulletEnabled val="1"/>
        </dgm:presLayoutVars>
      </dgm:prSet>
      <dgm:spPr/>
    </dgm:pt>
    <dgm:pt modelId="{21F5D15C-0BD4-4486-A7EA-FE5E0D259DBE}" type="pres">
      <dgm:prSet presAssocID="{B749807C-F1C4-4037-96B6-6C3252BAA639}" presName="parentNode1" presStyleLbl="node1" presStyleIdx="0" presStyleCnt="3" custLinFactNeighborY="25476">
        <dgm:presLayoutVars>
          <dgm:chMax val="1"/>
          <dgm:bulletEnabled val="1"/>
        </dgm:presLayoutVars>
      </dgm:prSet>
      <dgm:spPr/>
    </dgm:pt>
    <dgm:pt modelId="{97812080-A15F-4ADA-92C5-49B07A9AA09A}" type="pres">
      <dgm:prSet presAssocID="{B749807C-F1C4-4037-96B6-6C3252BAA639}" presName="connSite1" presStyleCnt="0"/>
      <dgm:spPr/>
    </dgm:pt>
    <dgm:pt modelId="{14B895FE-9319-45E5-A51E-EDFED38E98C5}" type="pres">
      <dgm:prSet presAssocID="{6C8A7DCB-7AFF-4E05-A738-97DB1C5D27CD}" presName="Name9" presStyleLbl="sibTrans2D1" presStyleIdx="0" presStyleCnt="2"/>
      <dgm:spPr/>
    </dgm:pt>
    <dgm:pt modelId="{C44D672C-1642-40D2-B2DA-315178998535}" type="pres">
      <dgm:prSet presAssocID="{56CCF88D-9203-460B-9C59-4AC7152E80B3}" presName="composite2" presStyleCnt="0"/>
      <dgm:spPr/>
    </dgm:pt>
    <dgm:pt modelId="{3B5A9668-DFBF-49B2-A849-042CDBEE0F27}" type="pres">
      <dgm:prSet presAssocID="{56CCF88D-9203-460B-9C59-4AC7152E80B3}" presName="dummyNode2" presStyleLbl="node1" presStyleIdx="0" presStyleCnt="3"/>
      <dgm:spPr/>
    </dgm:pt>
    <dgm:pt modelId="{A0DAF42E-3F40-488D-9C8D-F53F4E92C691}" type="pres">
      <dgm:prSet presAssocID="{56CCF88D-9203-460B-9C59-4AC7152E80B3}" presName="childNode2" presStyleLbl="bgAcc1" presStyleIdx="1" presStyleCnt="3" custScaleX="118805" custScaleY="124369">
        <dgm:presLayoutVars>
          <dgm:bulletEnabled val="1"/>
        </dgm:presLayoutVars>
      </dgm:prSet>
      <dgm:spPr/>
    </dgm:pt>
    <dgm:pt modelId="{444EE19A-AE36-46C0-B219-AE3154E91BDD}" type="pres">
      <dgm:prSet presAssocID="{56CCF88D-9203-460B-9C59-4AC7152E80B3}" presName="childNode2tx" presStyleLbl="bgAcc1" presStyleIdx="1" presStyleCnt="3">
        <dgm:presLayoutVars>
          <dgm:bulletEnabled val="1"/>
        </dgm:presLayoutVars>
      </dgm:prSet>
      <dgm:spPr/>
    </dgm:pt>
    <dgm:pt modelId="{536080EF-89AE-4C61-B5BF-8B466EADAE5B}" type="pres">
      <dgm:prSet presAssocID="{56CCF88D-9203-460B-9C59-4AC7152E80B3}" presName="parentNode2" presStyleLbl="node1" presStyleIdx="1" presStyleCnt="3">
        <dgm:presLayoutVars>
          <dgm:chMax val="0"/>
          <dgm:bulletEnabled val="1"/>
        </dgm:presLayoutVars>
      </dgm:prSet>
      <dgm:spPr/>
    </dgm:pt>
    <dgm:pt modelId="{53ED44DB-BE2E-4CB9-9B3F-A17280E9D0C5}" type="pres">
      <dgm:prSet presAssocID="{56CCF88D-9203-460B-9C59-4AC7152E80B3}" presName="connSite2" presStyleCnt="0"/>
      <dgm:spPr/>
    </dgm:pt>
    <dgm:pt modelId="{FC1D3BC6-699F-4F13-8EA7-4EAEE22F52AA}" type="pres">
      <dgm:prSet presAssocID="{9E80DB63-86A1-4EC3-B569-19F1CB2E1793}" presName="Name18" presStyleLbl="sibTrans2D1" presStyleIdx="1" presStyleCnt="2" custAng="370532" custScaleX="103912" custScaleY="99675" custLinFactNeighborX="-1006" custLinFactNeighborY="4696"/>
      <dgm:spPr/>
    </dgm:pt>
    <dgm:pt modelId="{97F54D1C-EBDC-4AD7-BC03-71BC596FF31B}" type="pres">
      <dgm:prSet presAssocID="{224887F8-3A00-4BA9-8CA6-F658F8842FA0}" presName="composite1" presStyleCnt="0"/>
      <dgm:spPr/>
    </dgm:pt>
    <dgm:pt modelId="{BCDF790E-3581-4132-87EB-6F98F93573CD}" type="pres">
      <dgm:prSet presAssocID="{224887F8-3A00-4BA9-8CA6-F658F8842FA0}" presName="dummyNode1" presStyleLbl="node1" presStyleIdx="1" presStyleCnt="3"/>
      <dgm:spPr/>
    </dgm:pt>
    <dgm:pt modelId="{5DA99042-9C31-4B0F-BAE8-7A1946DF0FEF}" type="pres">
      <dgm:prSet presAssocID="{224887F8-3A00-4BA9-8CA6-F658F8842FA0}" presName="childNode1" presStyleLbl="bgAcc1" presStyleIdx="2" presStyleCnt="3">
        <dgm:presLayoutVars>
          <dgm:bulletEnabled val="1"/>
        </dgm:presLayoutVars>
      </dgm:prSet>
      <dgm:spPr/>
    </dgm:pt>
    <dgm:pt modelId="{979FA16E-6FCF-42CE-886E-4C94EA51DFB9}" type="pres">
      <dgm:prSet presAssocID="{224887F8-3A00-4BA9-8CA6-F658F8842FA0}" presName="childNode1tx" presStyleLbl="bgAcc1" presStyleIdx="2" presStyleCnt="3">
        <dgm:presLayoutVars>
          <dgm:bulletEnabled val="1"/>
        </dgm:presLayoutVars>
      </dgm:prSet>
      <dgm:spPr/>
    </dgm:pt>
    <dgm:pt modelId="{55968B4F-C673-4589-A57B-52540F5E4B8B}" type="pres">
      <dgm:prSet presAssocID="{224887F8-3A00-4BA9-8CA6-F658F8842FA0}" presName="parentNode1" presStyleLbl="node1" presStyleIdx="2" presStyleCnt="3">
        <dgm:presLayoutVars>
          <dgm:chMax val="1"/>
          <dgm:bulletEnabled val="1"/>
        </dgm:presLayoutVars>
      </dgm:prSet>
      <dgm:spPr/>
    </dgm:pt>
    <dgm:pt modelId="{4D2DFA6D-F467-41D2-9E6D-008C061697BE}" type="pres">
      <dgm:prSet presAssocID="{224887F8-3A00-4BA9-8CA6-F658F8842FA0}" presName="connSite1" presStyleCnt="0"/>
      <dgm:spPr/>
    </dgm:pt>
  </dgm:ptLst>
  <dgm:cxnLst>
    <dgm:cxn modelId="{54C0DA09-C4A0-43B2-9423-A24B5A509FE9}" type="presOf" srcId="{9E679ED2-0B4D-483A-86D8-5F9B896E61B0}" destId="{4F574B67-65C0-4AD6-941D-7F914F227070}" srcOrd="0" destOrd="0" presId="urn:microsoft.com/office/officeart/2005/8/layout/hProcess4#1"/>
    <dgm:cxn modelId="{205C8213-FF60-449F-95A7-89799AA961F4}" srcId="{224887F8-3A00-4BA9-8CA6-F658F8842FA0}" destId="{3605F63F-3FE7-4534-82F7-C2EB69444B28}" srcOrd="0" destOrd="0" parTransId="{39F6827E-C5E8-4A23-B370-71C15565437C}" sibTransId="{320D3291-13E9-4240-B49C-94B91B5874A7}"/>
    <dgm:cxn modelId="{D1C0AB19-1E42-4AB3-BC3D-08A15D3008D6}" srcId="{56CCF88D-9203-460B-9C59-4AC7152E80B3}" destId="{2A2D09AD-BD0F-40A8-9511-92F1DE8DF314}" srcOrd="4" destOrd="0" parTransId="{91ACFE0E-F713-4063-A415-263379A7CE27}" sibTransId="{610264C5-CAEF-4D7B-AA6B-CB0EAB0CE025}"/>
    <dgm:cxn modelId="{74F1ED1A-378F-40AF-A4B5-5677ABCE5B37}" srcId="{B749807C-F1C4-4037-96B6-6C3252BAA639}" destId="{E09775A7-D081-44C7-B870-C8C8C4241822}" srcOrd="1" destOrd="0" parTransId="{E01522B5-0E5D-4405-B972-2084424ACE8D}" sibTransId="{2F8FB019-F1B2-4BE7-9714-A5D07E00D10F}"/>
    <dgm:cxn modelId="{A6DD6D22-7707-4EFC-BA9D-58465F29D543}" type="presOf" srcId="{E09775A7-D081-44C7-B870-C8C8C4241822}" destId="{ABA5DE68-9937-4103-B74F-93B66D581F6C}" srcOrd="1" destOrd="1" presId="urn:microsoft.com/office/officeart/2005/8/layout/hProcess4#1"/>
    <dgm:cxn modelId="{EAB66E25-8B45-42E6-88D9-E6563D9140F4}" srcId="{B749807C-F1C4-4037-96B6-6C3252BAA639}" destId="{4D2E2C61-5B0D-4E0D-81DE-35EBAE86A595}" srcOrd="4" destOrd="0" parTransId="{A9CEC4E7-1856-4D6B-B597-0B22F3552B98}" sibTransId="{28F29ABA-80A3-42DC-9587-12E50D85410C}"/>
    <dgm:cxn modelId="{BF7A7825-94A9-487F-9C76-521A7264E720}" type="presOf" srcId="{D1CB6158-544B-4E41-8BB9-3328B90F2BD1}" destId="{A0DAF42E-3F40-488D-9C8D-F53F4E92C691}" srcOrd="0" destOrd="0" presId="urn:microsoft.com/office/officeart/2005/8/layout/hProcess4#1"/>
    <dgm:cxn modelId="{2CCB9F2A-9206-4B95-9390-345C29DCEE1F}" type="presOf" srcId="{E09775A7-D081-44C7-B870-C8C8C4241822}" destId="{5BCEBFB1-5933-4AB3-A19B-9B115FE36805}" srcOrd="0" destOrd="1" presId="urn:microsoft.com/office/officeart/2005/8/layout/hProcess4#1"/>
    <dgm:cxn modelId="{B45AFC30-6045-4A42-93A3-6AFEDF21AE79}" srcId="{B749807C-F1C4-4037-96B6-6C3252BAA639}" destId="{B1F4946A-8497-4639-9AD7-3DF15B697004}" srcOrd="0" destOrd="0" parTransId="{9CED5A6E-1856-4D8A-B53D-26216521A3BE}" sibTransId="{E4DECEBE-F811-4CFE-9BC3-AF47C1D24D9C}"/>
    <dgm:cxn modelId="{061CDC31-1E13-4D9A-A2B9-AE4F7F964DBD}" type="presOf" srcId="{3605F63F-3FE7-4534-82F7-C2EB69444B28}" destId="{979FA16E-6FCF-42CE-886E-4C94EA51DFB9}" srcOrd="1" destOrd="0" presId="urn:microsoft.com/office/officeart/2005/8/layout/hProcess4#1"/>
    <dgm:cxn modelId="{68DFAE33-78FF-4D01-8B8B-2FFD571DB4EB}" srcId="{56CCF88D-9203-460B-9C59-4AC7152E80B3}" destId="{159E55E6-2260-4119-9CE2-D4167B97F4C9}" srcOrd="1" destOrd="0" parTransId="{CFDF2B47-7FBE-451E-97D8-367F6517DFF1}" sibTransId="{77AD52E7-F330-4CD6-B90C-E08FBC41739F}"/>
    <dgm:cxn modelId="{36D6CD34-EFD5-49A5-ACD1-B559F89F6109}" type="presOf" srcId="{159E55E6-2260-4119-9CE2-D4167B97F4C9}" destId="{444EE19A-AE36-46C0-B219-AE3154E91BDD}" srcOrd="1" destOrd="1" presId="urn:microsoft.com/office/officeart/2005/8/layout/hProcess4#1"/>
    <dgm:cxn modelId="{85C43136-C68D-431B-B067-75CA32B5F42E}" srcId="{56CCF88D-9203-460B-9C59-4AC7152E80B3}" destId="{1A84B9D8-5F4B-4BC0-9398-836A5D1AF407}" srcOrd="3" destOrd="0" parTransId="{86DBC15F-4AE1-46E8-AE2C-7A896779EFFE}" sibTransId="{969645CF-EADF-492D-9215-936A2BA87DF4}"/>
    <dgm:cxn modelId="{7977F336-C986-483F-AA99-FC1B31F46063}" type="presOf" srcId="{56CCF88D-9203-460B-9C59-4AC7152E80B3}" destId="{536080EF-89AE-4C61-B5BF-8B466EADAE5B}" srcOrd="0" destOrd="0" presId="urn:microsoft.com/office/officeart/2005/8/layout/hProcess4#1"/>
    <dgm:cxn modelId="{D57C9A37-9407-4CBA-96C3-8BC40BF2DB5A}" type="presOf" srcId="{224887F8-3A00-4BA9-8CA6-F658F8842FA0}" destId="{55968B4F-C673-4589-A57B-52540F5E4B8B}" srcOrd="0" destOrd="0" presId="urn:microsoft.com/office/officeart/2005/8/layout/hProcess4#1"/>
    <dgm:cxn modelId="{2EF7745E-48E4-472C-8C47-9D01E7B8A399}" srcId="{224887F8-3A00-4BA9-8CA6-F658F8842FA0}" destId="{9A9CF8C1-57E2-4D11-A76A-8322F254A92D}" srcOrd="1" destOrd="0" parTransId="{48E79ACA-3D2C-4912-BC5D-5456788AA948}" sibTransId="{AB389B6F-A3B6-4E81-B223-FACC86D1E718}"/>
    <dgm:cxn modelId="{A5B82765-66A1-4EE9-B918-7B65969E3D94}" type="presOf" srcId="{3605F63F-3FE7-4534-82F7-C2EB69444B28}" destId="{5DA99042-9C31-4B0F-BAE8-7A1946DF0FEF}" srcOrd="0" destOrd="0" presId="urn:microsoft.com/office/officeart/2005/8/layout/hProcess4#1"/>
    <dgm:cxn modelId="{4DDCDB69-FD2D-4EDD-96DB-096C5373AD3A}" type="presOf" srcId="{159E55E6-2260-4119-9CE2-D4167B97F4C9}" destId="{A0DAF42E-3F40-488D-9C8D-F53F4E92C691}" srcOrd="0" destOrd="1" presId="urn:microsoft.com/office/officeart/2005/8/layout/hProcess4#1"/>
    <dgm:cxn modelId="{CE58EC6D-B5E1-492D-B0DB-8023BCA51715}" type="presOf" srcId="{9E80DB63-86A1-4EC3-B569-19F1CB2E1793}" destId="{FC1D3BC6-699F-4F13-8EA7-4EAEE22F52AA}" srcOrd="0" destOrd="0" presId="urn:microsoft.com/office/officeart/2005/8/layout/hProcess4#1"/>
    <dgm:cxn modelId="{5FB44753-3A69-44CE-A65E-5671408F77CB}" type="presOf" srcId="{B749807C-F1C4-4037-96B6-6C3252BAA639}" destId="{21F5D15C-0BD4-4486-A7EA-FE5E0D259DBE}" srcOrd="0" destOrd="0" presId="urn:microsoft.com/office/officeart/2005/8/layout/hProcess4#1"/>
    <dgm:cxn modelId="{C86FB773-730E-4999-AB8C-EDDCBF49A702}" type="presOf" srcId="{D1CB6158-544B-4E41-8BB9-3328B90F2BD1}" destId="{444EE19A-AE36-46C0-B219-AE3154E91BDD}" srcOrd="1" destOrd="0" presId="urn:microsoft.com/office/officeart/2005/8/layout/hProcess4#1"/>
    <dgm:cxn modelId="{BAAAFA73-2781-40C3-A6E9-93B83C319898}" type="presOf" srcId="{4D2E2C61-5B0D-4E0D-81DE-35EBAE86A595}" destId="{5BCEBFB1-5933-4AB3-A19B-9B115FE36805}" srcOrd="0" destOrd="4" presId="urn:microsoft.com/office/officeart/2005/8/layout/hProcess4#1"/>
    <dgm:cxn modelId="{9ED91485-AE93-4131-8491-D614CF9F18A8}" srcId="{56CCF88D-9203-460B-9C59-4AC7152E80B3}" destId="{D1CB6158-544B-4E41-8BB9-3328B90F2BD1}" srcOrd="0" destOrd="0" parTransId="{7399E653-EE72-441E-815B-596118AA461F}" sibTransId="{E6096275-07AF-40D7-8066-5F32B2607142}"/>
    <dgm:cxn modelId="{AE06E086-114B-4423-B2DE-B817CCA07AC5}" srcId="{B749807C-F1C4-4037-96B6-6C3252BAA639}" destId="{70699A6A-ADE5-4AFE-A9FC-90440A0C2C8D}" srcOrd="3" destOrd="0" parTransId="{75677499-5FB5-4BFB-A82B-32B1F1375EC7}" sibTransId="{0D3052E4-0DC5-4DC9-B141-4EB40F3F2FF5}"/>
    <dgm:cxn modelId="{C5E42F9A-ADE5-4275-BFF2-DBB36770DB90}" type="presOf" srcId="{70699A6A-ADE5-4AFE-A9FC-90440A0C2C8D}" destId="{ABA5DE68-9937-4103-B74F-93B66D581F6C}" srcOrd="1" destOrd="3" presId="urn:microsoft.com/office/officeart/2005/8/layout/hProcess4#1"/>
    <dgm:cxn modelId="{C2FE6F9E-E26A-4D82-A6AF-E99760A17C2D}" type="presOf" srcId="{2A2D09AD-BD0F-40A8-9511-92F1DE8DF314}" destId="{444EE19A-AE36-46C0-B219-AE3154E91BDD}" srcOrd="1" destOrd="4" presId="urn:microsoft.com/office/officeart/2005/8/layout/hProcess4#1"/>
    <dgm:cxn modelId="{02FDD5A4-B80E-4B95-9FFE-ACB5B187A191}" srcId="{9E679ED2-0B4D-483A-86D8-5F9B896E61B0}" destId="{56CCF88D-9203-460B-9C59-4AC7152E80B3}" srcOrd="1" destOrd="0" parTransId="{977432EA-5762-4B02-9947-E53BF04D0F05}" sibTransId="{9E80DB63-86A1-4EC3-B569-19F1CB2E1793}"/>
    <dgm:cxn modelId="{250619A5-8759-4545-BA71-C29196953243}" srcId="{9E679ED2-0B4D-483A-86D8-5F9B896E61B0}" destId="{224887F8-3A00-4BA9-8CA6-F658F8842FA0}" srcOrd="2" destOrd="0" parTransId="{7008C40E-CE74-4D40-8BDD-92FABCE0DF28}" sibTransId="{34B50F21-7A83-427E-A85B-DD44D35C24C2}"/>
    <dgm:cxn modelId="{DECCBFA8-CA7E-4460-8CCE-FB4C3B1C6018}" type="presOf" srcId="{1A84B9D8-5F4B-4BC0-9398-836A5D1AF407}" destId="{A0DAF42E-3F40-488D-9C8D-F53F4E92C691}" srcOrd="0" destOrd="3" presId="urn:microsoft.com/office/officeart/2005/8/layout/hProcess4#1"/>
    <dgm:cxn modelId="{E17E0BAD-E1BE-4A06-80E6-6CC1B6595AFA}" srcId="{56CCF88D-9203-460B-9C59-4AC7152E80B3}" destId="{B050EEB1-5E2E-4601-95C3-506548BADE48}" srcOrd="2" destOrd="0" parTransId="{10B21968-32F0-4AB2-BA78-9526FC0D9ABC}" sibTransId="{6E711C80-2625-44CF-B607-8FD5451D8D4A}"/>
    <dgm:cxn modelId="{4B714CAE-0276-4591-9962-CF76CF34C2FF}" srcId="{B749807C-F1C4-4037-96B6-6C3252BAA639}" destId="{8592C969-BB82-4514-95E2-1169FCB5D6B5}" srcOrd="2" destOrd="0" parTransId="{1D4AF38F-18A5-4496-9407-4E60B4DE06EE}" sibTransId="{A216AEA0-EB58-4F84-94A4-839BCC275617}"/>
    <dgm:cxn modelId="{66402BB7-6313-4C5B-BAB5-ABEF185AD678}" type="presOf" srcId="{B1F4946A-8497-4639-9AD7-3DF15B697004}" destId="{5BCEBFB1-5933-4AB3-A19B-9B115FE36805}" srcOrd="0" destOrd="0" presId="urn:microsoft.com/office/officeart/2005/8/layout/hProcess4#1"/>
    <dgm:cxn modelId="{7524BEB7-9F4A-47EA-99D8-0E8303E3868A}" type="presOf" srcId="{1A84B9D8-5F4B-4BC0-9398-836A5D1AF407}" destId="{444EE19A-AE36-46C0-B219-AE3154E91BDD}" srcOrd="1" destOrd="3" presId="urn:microsoft.com/office/officeart/2005/8/layout/hProcess4#1"/>
    <dgm:cxn modelId="{98117BBC-E41A-477E-8017-4A5CE15FA989}" type="presOf" srcId="{4D2E2C61-5B0D-4E0D-81DE-35EBAE86A595}" destId="{ABA5DE68-9937-4103-B74F-93B66D581F6C}" srcOrd="1" destOrd="4" presId="urn:microsoft.com/office/officeart/2005/8/layout/hProcess4#1"/>
    <dgm:cxn modelId="{8CA20FC5-5902-4362-BBBE-65DE1CDB1488}" type="presOf" srcId="{B050EEB1-5E2E-4601-95C3-506548BADE48}" destId="{444EE19A-AE36-46C0-B219-AE3154E91BDD}" srcOrd="1" destOrd="2" presId="urn:microsoft.com/office/officeart/2005/8/layout/hProcess4#1"/>
    <dgm:cxn modelId="{F294B9D3-36D1-4C8C-B41D-BC24DF7EBAFD}" type="presOf" srcId="{9A9CF8C1-57E2-4D11-A76A-8322F254A92D}" destId="{5DA99042-9C31-4B0F-BAE8-7A1946DF0FEF}" srcOrd="0" destOrd="1" presId="urn:microsoft.com/office/officeart/2005/8/layout/hProcess4#1"/>
    <dgm:cxn modelId="{E46441D6-9151-4715-A0F1-AEE0016D3841}" type="presOf" srcId="{8592C969-BB82-4514-95E2-1169FCB5D6B5}" destId="{ABA5DE68-9937-4103-B74F-93B66D581F6C}" srcOrd="1" destOrd="2" presId="urn:microsoft.com/office/officeart/2005/8/layout/hProcess4#1"/>
    <dgm:cxn modelId="{3C0BB0D6-CF1A-4B54-84F8-869A70D66254}" type="presOf" srcId="{B1F4946A-8497-4639-9AD7-3DF15B697004}" destId="{ABA5DE68-9937-4103-B74F-93B66D581F6C}" srcOrd="1" destOrd="0" presId="urn:microsoft.com/office/officeart/2005/8/layout/hProcess4#1"/>
    <dgm:cxn modelId="{6593E2DE-A6CB-48D0-9254-82CFDB5F134C}" type="presOf" srcId="{70699A6A-ADE5-4AFE-A9FC-90440A0C2C8D}" destId="{5BCEBFB1-5933-4AB3-A19B-9B115FE36805}" srcOrd="0" destOrd="3" presId="urn:microsoft.com/office/officeart/2005/8/layout/hProcess4#1"/>
    <dgm:cxn modelId="{0B9812DF-85FA-4CE4-ABF1-926BB41D9516}" type="presOf" srcId="{8592C969-BB82-4514-95E2-1169FCB5D6B5}" destId="{5BCEBFB1-5933-4AB3-A19B-9B115FE36805}" srcOrd="0" destOrd="2" presId="urn:microsoft.com/office/officeart/2005/8/layout/hProcess4#1"/>
    <dgm:cxn modelId="{9D5CA1EE-5FFE-4AA4-9126-C7576E47CFFC}" srcId="{9E679ED2-0B4D-483A-86D8-5F9B896E61B0}" destId="{B749807C-F1C4-4037-96B6-6C3252BAA639}" srcOrd="0" destOrd="0" parTransId="{4BACB10C-E306-4A53-8A2A-59146F192542}" sibTransId="{6C8A7DCB-7AFF-4E05-A738-97DB1C5D27CD}"/>
    <dgm:cxn modelId="{3791D2EF-8E21-4344-BF25-E394E3BD4B8F}" type="presOf" srcId="{2A2D09AD-BD0F-40A8-9511-92F1DE8DF314}" destId="{A0DAF42E-3F40-488D-9C8D-F53F4E92C691}" srcOrd="0" destOrd="4" presId="urn:microsoft.com/office/officeart/2005/8/layout/hProcess4#1"/>
    <dgm:cxn modelId="{C77978F0-9EEF-4807-B574-6F60DF7A8EEC}" type="presOf" srcId="{B050EEB1-5E2E-4601-95C3-506548BADE48}" destId="{A0DAF42E-3F40-488D-9C8D-F53F4E92C691}" srcOrd="0" destOrd="2" presId="urn:microsoft.com/office/officeart/2005/8/layout/hProcess4#1"/>
    <dgm:cxn modelId="{34E29BF7-F756-4FCE-97ED-090FF63D3E47}" type="presOf" srcId="{6C8A7DCB-7AFF-4E05-A738-97DB1C5D27CD}" destId="{14B895FE-9319-45E5-A51E-EDFED38E98C5}" srcOrd="0" destOrd="0" presId="urn:microsoft.com/office/officeart/2005/8/layout/hProcess4#1"/>
    <dgm:cxn modelId="{BEE67CFF-BD35-443F-A683-706EF7673BAD}" type="presOf" srcId="{9A9CF8C1-57E2-4D11-A76A-8322F254A92D}" destId="{979FA16E-6FCF-42CE-886E-4C94EA51DFB9}" srcOrd="1" destOrd="1" presId="urn:microsoft.com/office/officeart/2005/8/layout/hProcess4#1"/>
    <dgm:cxn modelId="{C431E639-CE4E-49B8-A482-A02224568791}" type="presParOf" srcId="{4F574B67-65C0-4AD6-941D-7F914F227070}" destId="{6EB29433-6A72-49F7-A635-D3C2C9CEF680}" srcOrd="0" destOrd="0" presId="urn:microsoft.com/office/officeart/2005/8/layout/hProcess4#1"/>
    <dgm:cxn modelId="{C4B9DA5F-A3FA-4FFE-BB28-C43376869976}" type="presParOf" srcId="{4F574B67-65C0-4AD6-941D-7F914F227070}" destId="{DA65E794-AB61-45BC-A719-E58076D89263}" srcOrd="1" destOrd="0" presId="urn:microsoft.com/office/officeart/2005/8/layout/hProcess4#1"/>
    <dgm:cxn modelId="{E624F1C8-54EF-4740-90D5-6BE00C4071EB}" type="presParOf" srcId="{4F574B67-65C0-4AD6-941D-7F914F227070}" destId="{77FC919E-0225-47DC-A128-48790726F5BB}" srcOrd="2" destOrd="0" presId="urn:microsoft.com/office/officeart/2005/8/layout/hProcess4#1"/>
    <dgm:cxn modelId="{4D4158AA-6C07-4FD7-BB29-5C17E06C55D6}" type="presParOf" srcId="{77FC919E-0225-47DC-A128-48790726F5BB}" destId="{28749FE1-DCEB-4E9D-BD9B-5D61B0D3B016}" srcOrd="0" destOrd="0" presId="urn:microsoft.com/office/officeart/2005/8/layout/hProcess4#1"/>
    <dgm:cxn modelId="{C6754784-CB65-446D-91C7-974E37203FEE}" type="presParOf" srcId="{28749FE1-DCEB-4E9D-BD9B-5D61B0D3B016}" destId="{96C7DF0F-43BA-4D52-BDD3-B6DC3C2E6CA9}" srcOrd="0" destOrd="0" presId="urn:microsoft.com/office/officeart/2005/8/layout/hProcess4#1"/>
    <dgm:cxn modelId="{77BAA253-D357-4553-91FC-C1B83879FC1C}" type="presParOf" srcId="{28749FE1-DCEB-4E9D-BD9B-5D61B0D3B016}" destId="{5BCEBFB1-5933-4AB3-A19B-9B115FE36805}" srcOrd="1" destOrd="0" presId="urn:microsoft.com/office/officeart/2005/8/layout/hProcess4#1"/>
    <dgm:cxn modelId="{3BEFF1CD-EB62-443B-A0F9-5E46C0947616}" type="presParOf" srcId="{28749FE1-DCEB-4E9D-BD9B-5D61B0D3B016}" destId="{ABA5DE68-9937-4103-B74F-93B66D581F6C}" srcOrd="2" destOrd="0" presId="urn:microsoft.com/office/officeart/2005/8/layout/hProcess4#1"/>
    <dgm:cxn modelId="{BE0F7DE5-DFF4-4D4C-AB7C-4D4C0AC16506}" type="presParOf" srcId="{28749FE1-DCEB-4E9D-BD9B-5D61B0D3B016}" destId="{21F5D15C-0BD4-4486-A7EA-FE5E0D259DBE}" srcOrd="3" destOrd="0" presId="urn:microsoft.com/office/officeart/2005/8/layout/hProcess4#1"/>
    <dgm:cxn modelId="{D9BAE799-F3FD-484C-9D16-8D92AE830DD4}" type="presParOf" srcId="{28749FE1-DCEB-4E9D-BD9B-5D61B0D3B016}" destId="{97812080-A15F-4ADA-92C5-49B07A9AA09A}" srcOrd="4" destOrd="0" presId="urn:microsoft.com/office/officeart/2005/8/layout/hProcess4#1"/>
    <dgm:cxn modelId="{897A50F2-403B-4D2C-8E64-67E23629C7D0}" type="presParOf" srcId="{77FC919E-0225-47DC-A128-48790726F5BB}" destId="{14B895FE-9319-45E5-A51E-EDFED38E98C5}" srcOrd="1" destOrd="0" presId="urn:microsoft.com/office/officeart/2005/8/layout/hProcess4#1"/>
    <dgm:cxn modelId="{C0BC2D4A-1059-4BE3-A764-F8111EE7074B}" type="presParOf" srcId="{77FC919E-0225-47DC-A128-48790726F5BB}" destId="{C44D672C-1642-40D2-B2DA-315178998535}" srcOrd="2" destOrd="0" presId="urn:microsoft.com/office/officeart/2005/8/layout/hProcess4#1"/>
    <dgm:cxn modelId="{65841451-5A28-45D3-8F1E-D9B3B2DB73AB}" type="presParOf" srcId="{C44D672C-1642-40D2-B2DA-315178998535}" destId="{3B5A9668-DFBF-49B2-A849-042CDBEE0F27}" srcOrd="0" destOrd="0" presId="urn:microsoft.com/office/officeart/2005/8/layout/hProcess4#1"/>
    <dgm:cxn modelId="{DD78753E-D5DB-4D29-9B9F-1B450C30EC98}" type="presParOf" srcId="{C44D672C-1642-40D2-B2DA-315178998535}" destId="{A0DAF42E-3F40-488D-9C8D-F53F4E92C691}" srcOrd="1" destOrd="0" presId="urn:microsoft.com/office/officeart/2005/8/layout/hProcess4#1"/>
    <dgm:cxn modelId="{35F0EEE1-6CD4-40EC-BA1E-4222A61E8063}" type="presParOf" srcId="{C44D672C-1642-40D2-B2DA-315178998535}" destId="{444EE19A-AE36-46C0-B219-AE3154E91BDD}" srcOrd="2" destOrd="0" presId="urn:microsoft.com/office/officeart/2005/8/layout/hProcess4#1"/>
    <dgm:cxn modelId="{2A47AC3C-3F4D-4214-A2AF-159D98A4D085}" type="presParOf" srcId="{C44D672C-1642-40D2-B2DA-315178998535}" destId="{536080EF-89AE-4C61-B5BF-8B466EADAE5B}" srcOrd="3" destOrd="0" presId="urn:microsoft.com/office/officeart/2005/8/layout/hProcess4#1"/>
    <dgm:cxn modelId="{7A171134-6DC3-4C99-819B-04D0FD261134}" type="presParOf" srcId="{C44D672C-1642-40D2-B2DA-315178998535}" destId="{53ED44DB-BE2E-4CB9-9B3F-A17280E9D0C5}" srcOrd="4" destOrd="0" presId="urn:microsoft.com/office/officeart/2005/8/layout/hProcess4#1"/>
    <dgm:cxn modelId="{3A91F0BD-B2E3-41B4-84AF-07F9B5129545}" type="presParOf" srcId="{77FC919E-0225-47DC-A128-48790726F5BB}" destId="{FC1D3BC6-699F-4F13-8EA7-4EAEE22F52AA}" srcOrd="3" destOrd="0" presId="urn:microsoft.com/office/officeart/2005/8/layout/hProcess4#1"/>
    <dgm:cxn modelId="{4D493B6B-BEB4-449D-92F4-5053D1199435}" type="presParOf" srcId="{77FC919E-0225-47DC-A128-48790726F5BB}" destId="{97F54D1C-EBDC-4AD7-BC03-71BC596FF31B}" srcOrd="4" destOrd="0" presId="urn:microsoft.com/office/officeart/2005/8/layout/hProcess4#1"/>
    <dgm:cxn modelId="{8447D1C7-20D8-4E7E-ABA6-B3BEA9AB25D1}" type="presParOf" srcId="{97F54D1C-EBDC-4AD7-BC03-71BC596FF31B}" destId="{BCDF790E-3581-4132-87EB-6F98F93573CD}" srcOrd="0" destOrd="0" presId="urn:microsoft.com/office/officeart/2005/8/layout/hProcess4#1"/>
    <dgm:cxn modelId="{BB52172D-5BF1-4E90-B5EA-E52A13E449C9}" type="presParOf" srcId="{97F54D1C-EBDC-4AD7-BC03-71BC596FF31B}" destId="{5DA99042-9C31-4B0F-BAE8-7A1946DF0FEF}" srcOrd="1" destOrd="0" presId="urn:microsoft.com/office/officeart/2005/8/layout/hProcess4#1"/>
    <dgm:cxn modelId="{DCAD9989-6467-4DCA-B4E8-FE99D1F226EB}" type="presParOf" srcId="{97F54D1C-EBDC-4AD7-BC03-71BC596FF31B}" destId="{979FA16E-6FCF-42CE-886E-4C94EA51DFB9}" srcOrd="2" destOrd="0" presId="urn:microsoft.com/office/officeart/2005/8/layout/hProcess4#1"/>
    <dgm:cxn modelId="{389F9E26-5BFE-49B9-8189-AD4F22C76C07}" type="presParOf" srcId="{97F54D1C-EBDC-4AD7-BC03-71BC596FF31B}" destId="{55968B4F-C673-4589-A57B-52540F5E4B8B}" srcOrd="3" destOrd="0" presId="urn:microsoft.com/office/officeart/2005/8/layout/hProcess4#1"/>
    <dgm:cxn modelId="{B61A0472-DD1A-4142-AE9F-A905154ADA2A}" type="presParOf" srcId="{97F54D1C-EBDC-4AD7-BC03-71BC596FF31B}" destId="{4D2DFA6D-F467-41D2-9E6D-008C061697BE}" srcOrd="4" destOrd="0" presId="urn:microsoft.com/office/officeart/2005/8/layout/hProcess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EBFB1-5933-4AB3-A19B-9B115FE36805}">
      <dsp:nvSpPr>
        <dsp:cNvPr id="0" name=""/>
        <dsp:cNvSpPr/>
      </dsp:nvSpPr>
      <dsp:spPr>
        <a:xfrm>
          <a:off x="451" y="1086673"/>
          <a:ext cx="2534626" cy="236343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a:latin typeface="微软雅黑" panose="020B0503020204020204" pitchFamily="34" charset="-122"/>
              <a:ea typeface="微软雅黑" panose="020B0503020204020204" pitchFamily="34" charset="-122"/>
            </a:rPr>
            <a:t> 视频学习</a:t>
          </a:r>
        </a:p>
        <a:p>
          <a:pPr marL="114300" lvl="1" indent="-114300" algn="l" defTabSz="622300">
            <a:lnSpc>
              <a:spcPct val="90000"/>
            </a:lnSpc>
            <a:spcBef>
              <a:spcPct val="0"/>
            </a:spcBef>
            <a:spcAft>
              <a:spcPct val="15000"/>
            </a:spcAft>
            <a:buChar char="•"/>
          </a:pPr>
          <a:r>
            <a:rPr lang="zh-CN" altLang="en-US" sz="1400" b="0" kern="1200" dirty="0">
              <a:latin typeface="微软雅黑" panose="020B0503020204020204" pitchFamily="34" charset="-122"/>
              <a:ea typeface="微软雅黑" panose="020B0503020204020204" pitchFamily="34" charset="-122"/>
            </a:rPr>
            <a:t> 在线讨论</a:t>
          </a:r>
        </a:p>
        <a:p>
          <a:pPr marL="114300" lvl="1" indent="-114300" algn="l" defTabSz="622300">
            <a:lnSpc>
              <a:spcPct val="90000"/>
            </a:lnSpc>
            <a:spcBef>
              <a:spcPct val="0"/>
            </a:spcBef>
            <a:spcAft>
              <a:spcPct val="15000"/>
            </a:spcAft>
            <a:buChar char="•"/>
          </a:pPr>
          <a:r>
            <a:rPr lang="zh-CN" altLang="en-US" sz="1400" b="0" kern="1200" dirty="0">
              <a:latin typeface="微软雅黑" panose="020B0503020204020204" pitchFamily="34" charset="-122"/>
              <a:ea typeface="微软雅黑" panose="020B0503020204020204" pitchFamily="34" charset="-122"/>
            </a:rPr>
            <a:t> 弹题练习</a:t>
          </a:r>
        </a:p>
        <a:p>
          <a:pPr marL="114300" lvl="1" indent="-114300" algn="l" defTabSz="622300">
            <a:lnSpc>
              <a:spcPct val="90000"/>
            </a:lnSpc>
            <a:spcBef>
              <a:spcPct val="0"/>
            </a:spcBef>
            <a:spcAft>
              <a:spcPct val="15000"/>
            </a:spcAft>
            <a:buChar char="•"/>
          </a:pPr>
          <a:r>
            <a:rPr lang="zh-CN" altLang="en-US" sz="1400" b="0" kern="1200" dirty="0">
              <a:latin typeface="微软雅黑" panose="020B0503020204020204" pitchFamily="34" charset="-122"/>
              <a:ea typeface="微软雅黑" panose="020B0503020204020204" pitchFamily="34" charset="-122"/>
            </a:rPr>
            <a:t> 章节测试</a:t>
          </a:r>
        </a:p>
        <a:p>
          <a:pPr marL="114300" lvl="1" indent="-114300" algn="l" defTabSz="622300">
            <a:lnSpc>
              <a:spcPct val="90000"/>
            </a:lnSpc>
            <a:spcBef>
              <a:spcPct val="0"/>
            </a:spcBef>
            <a:spcAft>
              <a:spcPct val="15000"/>
            </a:spcAft>
            <a:buChar char="•"/>
          </a:pPr>
          <a:r>
            <a:rPr lang="zh-CN" altLang="en-US" sz="1400" b="0" kern="1200" dirty="0">
              <a:latin typeface="微软雅黑" panose="020B0503020204020204" pitchFamily="34" charset="-122"/>
              <a:ea typeface="微软雅黑" panose="020B0503020204020204" pitchFamily="34" charset="-122"/>
            </a:rPr>
            <a:t> 资料共享</a:t>
          </a:r>
        </a:p>
      </dsp:txBody>
      <dsp:txXfrm>
        <a:off x="54840" y="1141062"/>
        <a:ext cx="2425848" cy="1748206"/>
      </dsp:txXfrm>
    </dsp:sp>
    <dsp:sp modelId="{14B895FE-9319-45E5-A51E-EDFED38E98C5}">
      <dsp:nvSpPr>
        <dsp:cNvPr id="0" name=""/>
        <dsp:cNvSpPr/>
      </dsp:nvSpPr>
      <dsp:spPr>
        <a:xfrm>
          <a:off x="1331847" y="1686126"/>
          <a:ext cx="2805270" cy="2805270"/>
        </a:xfrm>
        <a:prstGeom prst="leftCircularArrow">
          <a:avLst>
            <a:gd name="adj1" fmla="val 2831"/>
            <a:gd name="adj2" fmla="val 345706"/>
            <a:gd name="adj3" fmla="val 1807906"/>
            <a:gd name="adj4" fmla="val 8711178"/>
            <a:gd name="adj5" fmla="val 330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F5D15C-0BD4-4486-A7EA-FE5E0D259DBE}">
      <dsp:nvSpPr>
        <dsp:cNvPr id="0" name=""/>
        <dsp:cNvSpPr/>
      </dsp:nvSpPr>
      <dsp:spPr>
        <a:xfrm>
          <a:off x="624825" y="3022266"/>
          <a:ext cx="2057403" cy="81816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latin typeface="微软雅黑" panose="020B0503020204020204" pitchFamily="34" charset="-122"/>
              <a:ea typeface="微软雅黑" panose="020B0503020204020204" pitchFamily="34" charset="-122"/>
            </a:rPr>
            <a:t>线上课程</a:t>
          </a:r>
        </a:p>
      </dsp:txBody>
      <dsp:txXfrm>
        <a:off x="648788" y="3046229"/>
        <a:ext cx="2009477" cy="770235"/>
      </dsp:txXfrm>
    </dsp:sp>
    <dsp:sp modelId="{A0DAF42E-3F40-488D-9C8D-F53F4E92C691}">
      <dsp:nvSpPr>
        <dsp:cNvPr id="0" name=""/>
        <dsp:cNvSpPr/>
      </dsp:nvSpPr>
      <dsp:spPr>
        <a:xfrm>
          <a:off x="3060357" y="1077977"/>
          <a:ext cx="2749835" cy="237425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 扫码签到</a:t>
          </a: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 随堂测试</a:t>
          </a: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 小组活动</a:t>
          </a:r>
        </a:p>
        <a:p>
          <a:pPr marL="114300" lvl="1" indent="-114300" algn="l" defTabSz="622300">
            <a:lnSpc>
              <a:spcPct val="90000"/>
            </a:lnSpc>
            <a:spcBef>
              <a:spcPct val="0"/>
            </a:spcBef>
            <a:spcAft>
              <a:spcPct val="15000"/>
            </a:spcAft>
            <a:buChar char="•"/>
          </a:pPr>
          <a:r>
            <a:rPr lang="en-US" altLang="zh-CN" sz="1400" kern="1200" dirty="0">
              <a:latin typeface="微软雅黑" panose="020B0503020204020204" pitchFamily="34" charset="-122"/>
              <a:ea typeface="微软雅黑" panose="020B0503020204020204" pitchFamily="34" charset="-122"/>
            </a:rPr>
            <a:t> </a:t>
          </a:r>
          <a:r>
            <a:rPr lang="zh-CN" altLang="en-US" sz="1400" kern="1200" dirty="0">
              <a:latin typeface="微软雅黑" panose="020B0503020204020204" pitchFamily="34" charset="-122"/>
              <a:ea typeface="微软雅黑" panose="020B0503020204020204" pitchFamily="34" charset="-122"/>
            </a:rPr>
            <a:t>投票调查</a:t>
          </a: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 讨论答疑</a:t>
          </a:r>
        </a:p>
      </dsp:txBody>
      <dsp:txXfrm>
        <a:off x="3114995" y="1641384"/>
        <a:ext cx="2640559" cy="1756212"/>
      </dsp:txXfrm>
    </dsp:sp>
    <dsp:sp modelId="{FC1D3BC6-699F-4F13-8EA7-4EAEE22F52AA}">
      <dsp:nvSpPr>
        <dsp:cNvPr id="0" name=""/>
        <dsp:cNvSpPr/>
      </dsp:nvSpPr>
      <dsp:spPr>
        <a:xfrm rot="370532">
          <a:off x="4476441" y="279093"/>
          <a:ext cx="2950916" cy="2830592"/>
        </a:xfrm>
        <a:prstGeom prst="circularArrow">
          <a:avLst>
            <a:gd name="adj1" fmla="val 2796"/>
            <a:gd name="adj2" fmla="val 341225"/>
            <a:gd name="adj3" fmla="val 19485727"/>
            <a:gd name="adj4" fmla="val 12577973"/>
            <a:gd name="adj5" fmla="val 3262"/>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6080EF-89AE-4C61-B5BF-8B466EADAE5B}">
      <dsp:nvSpPr>
        <dsp:cNvPr id="0" name=""/>
        <dsp:cNvSpPr/>
      </dsp:nvSpPr>
      <dsp:spPr>
        <a:xfrm>
          <a:off x="3792337" y="901503"/>
          <a:ext cx="2057403" cy="81816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latin typeface="微软雅黑" panose="020B0503020204020204" pitchFamily="34" charset="-122"/>
              <a:ea typeface="微软雅黑" panose="020B0503020204020204" pitchFamily="34" charset="-122"/>
            </a:rPr>
            <a:t>线下课程</a:t>
          </a:r>
        </a:p>
      </dsp:txBody>
      <dsp:txXfrm>
        <a:off x="3816300" y="925466"/>
        <a:ext cx="2009477" cy="770235"/>
      </dsp:txXfrm>
    </dsp:sp>
    <dsp:sp modelId="{5DA99042-9C31-4B0F-BAE8-7A1946DF0FEF}">
      <dsp:nvSpPr>
        <dsp:cNvPr id="0" name=""/>
        <dsp:cNvSpPr/>
      </dsp:nvSpPr>
      <dsp:spPr>
        <a:xfrm>
          <a:off x="6227868" y="1312246"/>
          <a:ext cx="2314579" cy="190904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线上考核</a:t>
          </a: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线下考核</a:t>
          </a:r>
        </a:p>
      </dsp:txBody>
      <dsp:txXfrm>
        <a:off x="6271800" y="1356178"/>
        <a:ext cx="2226715" cy="1412098"/>
      </dsp:txXfrm>
    </dsp:sp>
    <dsp:sp modelId="{55968B4F-C673-4589-A57B-52540F5E4B8B}">
      <dsp:nvSpPr>
        <dsp:cNvPr id="0" name=""/>
        <dsp:cNvSpPr/>
      </dsp:nvSpPr>
      <dsp:spPr>
        <a:xfrm>
          <a:off x="6742219" y="2812209"/>
          <a:ext cx="2057403" cy="81816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latin typeface="微软雅黑" panose="020B0503020204020204" pitchFamily="34" charset="-122"/>
              <a:ea typeface="微软雅黑" panose="020B0503020204020204" pitchFamily="34" charset="-122"/>
            </a:rPr>
            <a:t>考核</a:t>
          </a:r>
        </a:p>
      </dsp:txBody>
      <dsp:txXfrm>
        <a:off x="6766182" y="2836172"/>
        <a:ext cx="2009477" cy="7702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3BE3DC5-BD00-4AD3-9B47-0321ECDF8A1F}" type="datetimeFigureOut">
              <a:rPr lang="zh-CN" altLang="en-US" smtClean="0"/>
              <a:t>2019/8/7</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8005488-4950-4BBB-BE53-C3B0AF58A078}" type="slidenum">
              <a:rPr lang="zh-CN" altLang="en-US" smtClean="0"/>
              <a:t>‹#›</a:t>
            </a:fld>
            <a:endParaRPr lang="zh-CN" altLang="en-US"/>
          </a:p>
        </p:txBody>
      </p:sp>
    </p:spTree>
    <p:extLst>
      <p:ext uri="{BB962C8B-B14F-4D97-AF65-F5344CB8AC3E}">
        <p14:creationId xmlns:p14="http://schemas.microsoft.com/office/powerpoint/2010/main" val="381019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迎新管理系统比较简单，用途也非常明确，就是针对每年的新生入校这个场景和上下游环节，提取针对性的需求实现了一套管理系统。</a:t>
            </a:r>
          </a:p>
          <a:p>
            <a:r>
              <a:rPr lang="zh-CN" altLang="en-US" dirty="0"/>
              <a:t>        使用人群：学校管理员、老师、新学生。</a:t>
            </a:r>
          </a:p>
          <a:p>
            <a:r>
              <a:rPr lang="zh-CN" altLang="en-US" dirty="0"/>
              <a:t>        推荐学校类型：高职高专、中职中专</a:t>
            </a:r>
          </a:p>
        </p:txBody>
      </p:sp>
      <p:sp>
        <p:nvSpPr>
          <p:cNvPr id="4" name="灯片编号占位符 3"/>
          <p:cNvSpPr>
            <a:spLocks noGrp="1"/>
          </p:cNvSpPr>
          <p:nvPr>
            <p:ph type="sldNum" sz="quarter" idx="10"/>
          </p:nvPr>
        </p:nvSpPr>
        <p:spPr/>
        <p:txBody>
          <a:bodyPr/>
          <a:lstStyle/>
          <a:p>
            <a:fld id="{A8005488-4950-4BBB-BE53-C3B0AF58A078}" type="slidenum">
              <a:rPr lang="zh-CN" altLang="en-US" smtClean="0"/>
              <a:t>1</a:t>
            </a:fld>
            <a:endParaRPr lang="zh-CN" altLang="en-US"/>
          </a:p>
        </p:txBody>
      </p:sp>
    </p:spTree>
    <p:extLst>
      <p:ext uri="{BB962C8B-B14F-4D97-AF65-F5344CB8AC3E}">
        <p14:creationId xmlns:p14="http://schemas.microsoft.com/office/powerpoint/2010/main" val="3886492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这种反转课堂怎么去开展呢，我们说既然是一节课为单位设计的，我们主要是通过课前课中课后这三个环节来进行的，课前的时候比方说推送一些资料，让学生去预习，预习的过程中，可以提出一些问题，让学生带着问题去听讲，老师针对这些问题进行重点难点的讲解，包括组织一些教学的活动，让学生真正的参与到课堂当中来，那完成一个这个知识的传递，以及内化扩展，那么在课后呢，也可以通过线上讨论答疑，作品分享等等</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12</a:t>
            </a:fld>
            <a:endParaRPr lang="zh-CN" altLang="en-US"/>
          </a:p>
        </p:txBody>
      </p:sp>
    </p:spTree>
    <p:extLst>
      <p:ext uri="{BB962C8B-B14F-4D97-AF65-F5344CB8AC3E}">
        <p14:creationId xmlns:p14="http://schemas.microsoft.com/office/powerpoint/2010/main" val="176722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那我们课堂目前能提供的互动的形式也是非常丰富的，以前我们有八种形式，现在我们也是考虑到课堂教学互动的需要，现在已经拓展到</a:t>
            </a:r>
            <a:r>
              <a:rPr lang="en-US" altLang="zh-CN" dirty="0"/>
              <a:t>14</a:t>
            </a:r>
            <a:r>
              <a:rPr lang="zh-CN" altLang="en-US" dirty="0"/>
              <a:t>种教学活动，老师上课的时候可以选择需要的教学活动来组织他的课堂教学，这么做的目的是为了丰富的教学活动，为老师和学生提供一个互动的形式，最后实现的目标是同时可积累非常重要的教学过程性数据。这样就形成一个过程性的教学数据和过程性的教学评价，而且是本地化部署，所有的资源都在学校，而且也不是固定的，可以根据老师学校的需求进行个性化定制。</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13</a:t>
            </a:fld>
            <a:endParaRPr lang="zh-CN" altLang="en-US"/>
          </a:p>
        </p:txBody>
      </p:sp>
    </p:spTree>
    <p:extLst>
      <p:ext uri="{BB962C8B-B14F-4D97-AF65-F5344CB8AC3E}">
        <p14:creationId xmlns:p14="http://schemas.microsoft.com/office/powerpoint/2010/main" val="3402495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上课之前要进行备课，教师可以创建一节课，按照课前、课中、课后的顺序，组织课堂教学，教师根据教学需要选择教学活动进行创建，而且可以为每个活动赋予一定的分值或成长值，如签到设定</a:t>
            </a:r>
            <a:r>
              <a:rPr lang="en-US" altLang="zh-CN" dirty="0"/>
              <a:t>5</a:t>
            </a:r>
            <a:r>
              <a:rPr lang="zh-CN" altLang="en-US" dirty="0"/>
              <a:t>分，学生完成签到得</a:t>
            </a:r>
            <a:r>
              <a:rPr lang="en-US" altLang="zh-CN" dirty="0"/>
              <a:t>5</a:t>
            </a:r>
            <a:r>
              <a:rPr lang="zh-CN" altLang="en-US" dirty="0"/>
              <a:t>分，未完成不得分，这样便于统计学生的课堂表现，也更容易采集课堂教学 的过程性数据。</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14</a:t>
            </a:fld>
            <a:endParaRPr lang="zh-CN" altLang="en-US"/>
          </a:p>
        </p:txBody>
      </p:sp>
    </p:spTree>
    <p:extLst>
      <p:ext uri="{BB962C8B-B14F-4D97-AF65-F5344CB8AC3E}">
        <p14:creationId xmlns:p14="http://schemas.microsoft.com/office/powerpoint/2010/main" val="258953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在一个是教师上课，因为在上课的时候，大多数情况下老师会进行</a:t>
            </a:r>
            <a:r>
              <a:rPr lang="en-US" altLang="zh-CN" dirty="0"/>
              <a:t>ppt</a:t>
            </a:r>
            <a:r>
              <a:rPr lang="zh-CN" altLang="en-US" dirty="0"/>
              <a:t>课件的讲解，往往是在讲解胶片的过程中插入一些课堂互动，如提问和随堂测试，以往，老师在使用</a:t>
            </a:r>
            <a:r>
              <a:rPr lang="en-US" altLang="zh-CN" dirty="0"/>
              <a:t>pc</a:t>
            </a:r>
            <a:r>
              <a:rPr lang="zh-CN" altLang="en-US" dirty="0"/>
              <a:t>的时候需要在</a:t>
            </a:r>
            <a:r>
              <a:rPr lang="en-US" altLang="zh-CN" dirty="0"/>
              <a:t>ppt</a:t>
            </a:r>
            <a:r>
              <a:rPr lang="zh-CN" altLang="en-US" dirty="0"/>
              <a:t>和</a:t>
            </a:r>
            <a:r>
              <a:rPr lang="en-US" altLang="zh-CN" dirty="0"/>
              <a:t>web</a:t>
            </a:r>
            <a:r>
              <a:rPr lang="zh-CN" altLang="en-US" dirty="0"/>
              <a:t>页面或者手机间进行频繁切换，非常不方便。我我们的</a:t>
            </a:r>
            <a:r>
              <a:rPr lang="en-US" altLang="zh-CN" dirty="0"/>
              <a:t>pc</a:t>
            </a:r>
            <a:r>
              <a:rPr lang="zh-CN" altLang="en-US" dirty="0"/>
              <a:t>客户端可以在桌面进行悬浮窗显示，在讲解</a:t>
            </a:r>
            <a:r>
              <a:rPr lang="en-US" altLang="zh-CN" dirty="0"/>
              <a:t>ppt</a:t>
            </a:r>
            <a:r>
              <a:rPr lang="zh-CN" altLang="en-US" dirty="0"/>
              <a:t>的时候就可以直接在悬浮窗进行操作，开展教学活动，查看活动统计详情，，这样做的 好处是老师的教学过程更加的流畅、便利，更加符合教师的授课习惯。</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15</a:t>
            </a:fld>
            <a:endParaRPr lang="zh-CN" altLang="en-US"/>
          </a:p>
        </p:txBody>
      </p:sp>
    </p:spTree>
    <p:extLst>
      <p:ext uri="{BB962C8B-B14F-4D97-AF65-F5344CB8AC3E}">
        <p14:creationId xmlns:p14="http://schemas.microsoft.com/office/powerpoint/2010/main" val="27092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除了使用</a:t>
            </a:r>
            <a:r>
              <a:rPr lang="en-US" altLang="zh-CN" dirty="0"/>
              <a:t>pc</a:t>
            </a:r>
            <a:r>
              <a:rPr lang="zh-CN" altLang="en-US" dirty="0"/>
              <a:t>客户端进行授课之外，我们也提供了</a:t>
            </a:r>
            <a:r>
              <a:rPr lang="en-US" altLang="zh-CN" dirty="0"/>
              <a:t>app</a:t>
            </a:r>
            <a:r>
              <a:rPr lang="zh-CN" altLang="en-US" dirty="0"/>
              <a:t>和微信小程序，方便教师走下讲台，让老师和学生的互动更加深入。</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16</a:t>
            </a:fld>
            <a:endParaRPr lang="zh-CN" altLang="en-US"/>
          </a:p>
        </p:txBody>
      </p:sp>
    </p:spTree>
    <p:extLst>
      <p:ext uri="{BB962C8B-B14F-4D97-AF65-F5344CB8AC3E}">
        <p14:creationId xmlns:p14="http://schemas.microsoft.com/office/powerpoint/2010/main" val="153005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一节课结束后，平台会输出一份课堂教学质量报告，可以量化教师课堂教学成果，学生的课堂表现一目了然，学生可以看到自己的课堂表现也可以看到班级其他同学的课堂表现，形成一种竞争机制，可适当促进学生的学习主动性和积极性。另外可以对课堂教学过程中互动数据进行采集，积累重要的过程性数据。</a:t>
            </a:r>
          </a:p>
          <a:p>
            <a:endParaRPr lang="zh-CN" altLang="en-US" dirty="0"/>
          </a:p>
        </p:txBody>
      </p:sp>
      <p:sp>
        <p:nvSpPr>
          <p:cNvPr id="4" name="灯片编号占位符 3"/>
          <p:cNvSpPr>
            <a:spLocks noGrp="1"/>
          </p:cNvSpPr>
          <p:nvPr>
            <p:ph type="sldNum" sz="quarter" idx="5"/>
          </p:nvPr>
        </p:nvSpPr>
        <p:spPr/>
        <p:txBody>
          <a:bodyPr/>
          <a:lstStyle/>
          <a:p>
            <a:fld id="{A8005488-4950-4BBB-BE53-C3B0AF58A078}" type="slidenum">
              <a:rPr lang="zh-CN" altLang="en-US" smtClean="0"/>
              <a:t>17</a:t>
            </a:fld>
            <a:endParaRPr lang="zh-CN" altLang="en-US"/>
          </a:p>
        </p:txBody>
      </p:sp>
    </p:spTree>
    <p:extLst>
      <p:ext uri="{BB962C8B-B14F-4D97-AF65-F5344CB8AC3E}">
        <p14:creationId xmlns:p14="http://schemas.microsoft.com/office/powerpoint/2010/main" val="3589756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除了反转课堂，我们也提供了这种针对一整们课教学的方式，混合式教学</a:t>
            </a:r>
            <a:r>
              <a:rPr lang="en-US" altLang="zh-CN" dirty="0" err="1"/>
              <a:t>spoc</a:t>
            </a:r>
            <a:r>
              <a:rPr lang="zh-CN" altLang="en-US" dirty="0"/>
              <a:t>的设计分为线上课程、线下课程、考核三个部分。</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18</a:t>
            </a:fld>
            <a:endParaRPr lang="zh-CN" altLang="en-US"/>
          </a:p>
        </p:txBody>
      </p:sp>
    </p:spTree>
    <p:extLst>
      <p:ext uri="{BB962C8B-B14F-4D97-AF65-F5344CB8AC3E}">
        <p14:creationId xmlns:p14="http://schemas.microsoft.com/office/powerpoint/2010/main" val="1021556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SPOC</a:t>
            </a:r>
            <a:r>
              <a:rPr lang="zh-CN" altLang="en-US" dirty="0"/>
              <a:t>课程它是一个混合式课程，里面建设比较复杂，如果是一个老师去建设的话，其实是很难独立</a:t>
            </a:r>
            <a:r>
              <a:rPr lang="zh-CN" altLang="en-US" baseline="0" dirty="0"/>
              <a:t>去完成的，考虑到这一问题。</a:t>
            </a:r>
            <a:r>
              <a:rPr lang="zh-CN" altLang="en-US" dirty="0"/>
              <a:t>所以我们平台就引用了校内课程共建，支持由多名教师共建一门课程，每位主讲教师准备、讲授最擅长的内容，教师团队间可以共享彼此的教学资源、习题，共同来完成课程教学计划的设计，从而打造出校内高品质的课程。</a:t>
            </a:r>
          </a:p>
          <a:p>
            <a:r>
              <a:rPr lang="zh-CN" altLang="en-US" dirty="0"/>
              <a:t>像大学英语，班级个性化教学</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19</a:t>
            </a:fld>
            <a:endParaRPr lang="zh-CN" altLang="en-US"/>
          </a:p>
        </p:txBody>
      </p:sp>
    </p:spTree>
    <p:extLst>
      <p:ext uri="{BB962C8B-B14F-4D97-AF65-F5344CB8AC3E}">
        <p14:creationId xmlns:p14="http://schemas.microsoft.com/office/powerpoint/2010/main" val="2170716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首先我们共同创建</a:t>
            </a:r>
            <a:r>
              <a:rPr lang="en-US" altLang="zh-CN" dirty="0" err="1"/>
              <a:t>spoc</a:t>
            </a:r>
            <a:r>
              <a:rPr lang="zh-CN" altLang="en-US" dirty="0"/>
              <a:t>课程的总教学计划，我们平台支持向导式的创建流程，教师只需要按照步骤一步步进行创建就可以了，非常简单易用。第一步就是课程基础信息的填写，然后课程教学团队共同制定哪些内容在线上让学生完成学习，哪些内容在线下课堂完成，平台支持同时创建线上教学计划和线下课堂教学计划，真正做到了线上和线下相结合，这是我们平台很大的一个优势。学生完成线上学习后，同样要到课堂中接受老师的指导和帮助，老师在课堂上可进行重难点的讲解及答疑解惑。课程总计划制定完成后，系统支持自动检查课程创建环节是否遗漏，从而帮助老师对教学计划进行检查。这样课程总教学计划就制定好了</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20</a:t>
            </a:fld>
            <a:endParaRPr lang="zh-CN" altLang="en-US"/>
          </a:p>
        </p:txBody>
      </p:sp>
    </p:spTree>
    <p:extLst>
      <p:ext uri="{BB962C8B-B14F-4D97-AF65-F5344CB8AC3E}">
        <p14:creationId xmlns:p14="http://schemas.microsoft.com/office/powerpoint/2010/main" val="418610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我们制定好课程总计划好以后，系统会自动将课程总计划下发到每个教学班级，然后课程主讲老师可依据自己的教学习惯或者是教学班级的特点对自己班级的教学计划进行调整，比如可以新增、关闭某些线上课章节和线下课，对不同教学班设定不同的线上学习内容和制定不同的考核标准，从而实现个性化小班教学。</a:t>
            </a:r>
            <a:endParaRPr lang="en-US" altLang="zh-CN" dirty="0"/>
          </a:p>
          <a:p>
            <a:r>
              <a:rPr lang="en-US" altLang="zh-CN" dirty="0"/>
              <a:t>/</a:t>
            </a:r>
            <a:r>
              <a:rPr lang="zh-CN" altLang="en-US" dirty="0"/>
              <a:t>如果说我们总的教学计划和班级教学计划没有差异，那我们老师只需要确定 线下课的开课时间后就可以执行班级教学计划了。学生根据教学计划就可以进行上课了。非常方便</a:t>
            </a:r>
            <a:endParaRPr lang="en-US" altLang="zh-CN" dirty="0"/>
          </a:p>
          <a:p>
            <a:r>
              <a:rPr lang="en-US" altLang="zh-CN" dirty="0"/>
              <a:t>      </a:t>
            </a:r>
            <a:r>
              <a:rPr lang="zh-CN" altLang="en-US" dirty="0"/>
              <a:t>比如这次我们公司培训，培训的对象是公司销售、售前、售后，其实培训的内容大同小异，有很多基础的 内容都是每个岗位必须掌握的，但不同的岗位要学习的重点和考核的标准是有差异的，这样我就只建设了一门课程，同时建立了三个教学班，销售、售前、售后，课程总教学计划制定好后，我对不同的班级针对性的推送了一些学习资料和设定了考核标准，同样实现了班级差异化教学。当然如果课程主讲教师觉得没有必要调整，也没有关系，直接发布班级教学计划，学生就可以进行混合式学习了。</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21</a:t>
            </a:fld>
            <a:endParaRPr lang="zh-CN" altLang="en-US"/>
          </a:p>
        </p:txBody>
      </p:sp>
    </p:spTree>
    <p:extLst>
      <p:ext uri="{BB962C8B-B14F-4D97-AF65-F5344CB8AC3E}">
        <p14:creationId xmlns:p14="http://schemas.microsoft.com/office/powerpoint/2010/main" val="428962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005488-4950-4BBB-BE53-C3B0AF58A078}" type="slidenum">
              <a:rPr lang="zh-CN" altLang="en-US" smtClean="0"/>
              <a:t>2</a:t>
            </a:fld>
            <a:endParaRPr lang="zh-CN" altLang="en-US"/>
          </a:p>
        </p:txBody>
      </p:sp>
    </p:spTree>
    <p:extLst>
      <p:ext uri="{BB962C8B-B14F-4D97-AF65-F5344CB8AC3E}">
        <p14:creationId xmlns:p14="http://schemas.microsoft.com/office/powerpoint/2010/main" val="184571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我们已经设置好教学计划已经在开课中我们怎么方便辅助我们老师鞭策学生的学习。我们教学平台的课程运行是以教学班为单位的，班级教学计划发布之后，学生即可进行网络在线学习和线下课堂学习，老师可通过平台查看不同教学班学生的线上学习进度，同时也可查看学生章节资料学习进度。如果学生学习进度落后课程计划进度，则可进行一键批量督促，提醒学生完成学习。</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22</a:t>
            </a:fld>
            <a:endParaRPr lang="zh-CN" altLang="en-US"/>
          </a:p>
        </p:txBody>
      </p:sp>
    </p:spTree>
    <p:extLst>
      <p:ext uri="{BB962C8B-B14F-4D97-AF65-F5344CB8AC3E}">
        <p14:creationId xmlns:p14="http://schemas.microsoft.com/office/powerpoint/2010/main" val="1252016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线下课堂中我们支持多种教学活动，在线下课堂我们可以签到、资料推送、作业、随堂测试、投票、小组讨论、考试、</a:t>
            </a:r>
            <a:r>
              <a:rPr lang="en-US" altLang="zh-CN" dirty="0"/>
              <a:t>PBL</a:t>
            </a:r>
            <a:r>
              <a:rPr lang="zh-CN" altLang="en-US" dirty="0"/>
              <a:t>。每项活动支持手动控制也支持自动开启关闭功能。每个活动我们也可以赋予一定的分数，系统会自动统计出学生在课堂中的活动得分情况。</a:t>
            </a:r>
            <a:endParaRPr lang="en-US" altLang="zh-CN" dirty="0"/>
          </a:p>
        </p:txBody>
      </p:sp>
      <p:sp>
        <p:nvSpPr>
          <p:cNvPr id="4" name="灯片编号占位符 3"/>
          <p:cNvSpPr>
            <a:spLocks noGrp="1"/>
          </p:cNvSpPr>
          <p:nvPr>
            <p:ph type="sldNum" sz="quarter" idx="5"/>
          </p:nvPr>
        </p:nvSpPr>
        <p:spPr/>
        <p:txBody>
          <a:bodyPr/>
          <a:lstStyle/>
          <a:p>
            <a:fld id="{A8005488-4950-4BBB-BE53-C3B0AF58A078}" type="slidenum">
              <a:rPr lang="zh-CN" altLang="en-US" smtClean="0"/>
              <a:t>23</a:t>
            </a:fld>
            <a:endParaRPr lang="zh-CN" altLang="en-US"/>
          </a:p>
        </p:txBody>
      </p:sp>
    </p:spTree>
    <p:extLst>
      <p:ext uri="{BB962C8B-B14F-4D97-AF65-F5344CB8AC3E}">
        <p14:creationId xmlns:p14="http://schemas.microsoft.com/office/powerpoint/2010/main" val="4099188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上面介绍都是我们老师的课程建设和怎么开展教学计划，接下来我跟各位老师介绍下我们学生怎么开展混合式教学：学生可通过</a:t>
            </a:r>
            <a:r>
              <a:rPr lang="en-US" altLang="zh-CN" dirty="0"/>
              <a:t>pc</a:t>
            </a:r>
            <a:r>
              <a:rPr lang="zh-CN" altLang="en-US" dirty="0"/>
              <a:t>或者移动端开展网络学习。根据老师的教学计划，学生随时随地的进行个性化的学习。也可进行在线的讨论答疑和作业考试等。</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24</a:t>
            </a:fld>
            <a:endParaRPr lang="zh-CN" altLang="en-US"/>
          </a:p>
        </p:txBody>
      </p:sp>
    </p:spTree>
    <p:extLst>
      <p:ext uri="{BB962C8B-B14F-4D97-AF65-F5344CB8AC3E}">
        <p14:creationId xmlns:p14="http://schemas.microsoft.com/office/powerpoint/2010/main" val="197341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在课堂当中我们也可以通过我们的</a:t>
            </a:r>
            <a:r>
              <a:rPr lang="en-US" altLang="zh-CN" dirty="0"/>
              <a:t>PC</a:t>
            </a:r>
            <a:r>
              <a:rPr lang="zh-CN" altLang="en-US" dirty="0"/>
              <a:t>端来完成相关课堂学习、互动。在这里可以看到我们进行中的课堂、已结束课堂和未开始课堂。进去每个课堂中我们可以看到我们已经设置好的教学活动。如签到，资料推送等等都可以看到，我们学生上课时也大概了解今天课上老师通过进行哪些活动来进行互动。右边是我们学生参与的课堂互动数字签到、随堂测试。拍照答题、以及老师看到的答题分析。</a:t>
            </a:r>
            <a:endParaRPr lang="en-US" altLang="zh-CN" dirty="0"/>
          </a:p>
          <a:p>
            <a:r>
              <a:rPr lang="zh-CN" altLang="en-US" dirty="0"/>
              <a:t>这样就完成了混合式教学的线上课程学习和线下课堂学习。</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8005488-4950-4BBB-BE53-C3B0AF58A078}" type="slidenum">
              <a:rPr lang="zh-CN" altLang="en-US" smtClean="0"/>
              <a:t>25</a:t>
            </a:fld>
            <a:endParaRPr lang="zh-CN" altLang="en-US"/>
          </a:p>
        </p:txBody>
      </p:sp>
    </p:spTree>
    <p:extLst>
      <p:ext uri="{BB962C8B-B14F-4D97-AF65-F5344CB8AC3E}">
        <p14:creationId xmlns:p14="http://schemas.microsoft.com/office/powerpoint/2010/main" val="4155128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err="1"/>
              <a:t>Mooc</a:t>
            </a:r>
            <a:r>
              <a:rPr lang="zh-CN" altLang="en-US" dirty="0"/>
              <a:t>课程的创建相对来说就比较简单，只需要三步即可完成课程创建，同样支持向导式创建流程和校内课程共建。</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26</a:t>
            </a:fld>
            <a:endParaRPr lang="zh-CN" altLang="en-US"/>
          </a:p>
        </p:txBody>
      </p:sp>
    </p:spTree>
    <p:extLst>
      <p:ext uri="{BB962C8B-B14F-4D97-AF65-F5344CB8AC3E}">
        <p14:creationId xmlns:p14="http://schemas.microsoft.com/office/powerpoint/2010/main" val="1019898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不管是我们翻转课堂教学也好、混合教学也好都离不开我们手机</a:t>
            </a:r>
            <a:r>
              <a:rPr lang="en-US" altLang="zh-CN" dirty="0"/>
              <a:t>A</a:t>
            </a:r>
            <a:r>
              <a:rPr lang="zh-CN" altLang="en-US" dirty="0"/>
              <a:t>。所以我们设计了全场景使用的移动</a:t>
            </a:r>
            <a:r>
              <a:rPr lang="en-US" altLang="zh-CN" dirty="0"/>
              <a:t>APP</a:t>
            </a:r>
            <a:r>
              <a:rPr lang="zh-CN" altLang="en-US" dirty="0"/>
              <a:t>。目前我们的移动端全面兼容</a:t>
            </a:r>
            <a:r>
              <a:rPr lang="en-US" altLang="zh-CN" dirty="0"/>
              <a:t>IOS</a:t>
            </a:r>
            <a:r>
              <a:rPr lang="zh-CN" altLang="en-US" dirty="0"/>
              <a:t>和</a:t>
            </a:r>
            <a:r>
              <a:rPr lang="en-US" altLang="zh-CN" dirty="0"/>
              <a:t>Android</a:t>
            </a:r>
            <a:r>
              <a:rPr lang="zh-CN" altLang="en-US" dirty="0"/>
              <a:t>两个系统，我们分为了老师端、学生端、和我们的管理员端。针对不同的人员角色来更好的操作使用。</a:t>
            </a:r>
            <a:endParaRPr lang="en-US" altLang="zh-CN" dirty="0"/>
          </a:p>
        </p:txBody>
      </p:sp>
      <p:sp>
        <p:nvSpPr>
          <p:cNvPr id="4" name="灯片编号占位符 3"/>
          <p:cNvSpPr>
            <a:spLocks noGrp="1"/>
          </p:cNvSpPr>
          <p:nvPr>
            <p:ph type="sldNum" sz="quarter" idx="5"/>
          </p:nvPr>
        </p:nvSpPr>
        <p:spPr/>
        <p:txBody>
          <a:bodyPr/>
          <a:lstStyle/>
          <a:p>
            <a:fld id="{A8005488-4950-4BBB-BE53-C3B0AF58A078}" type="slidenum">
              <a:rPr lang="zh-CN" altLang="en-US" smtClean="0"/>
              <a:t>27</a:t>
            </a:fld>
            <a:endParaRPr lang="zh-CN" altLang="en-US"/>
          </a:p>
        </p:txBody>
      </p:sp>
    </p:spTree>
    <p:extLst>
      <p:ext uri="{BB962C8B-B14F-4D97-AF65-F5344CB8AC3E}">
        <p14:creationId xmlns:p14="http://schemas.microsoft.com/office/powerpoint/2010/main" val="4107059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教学评测主要的任务是进行教学质量监控，积累评价数据，评测主要包含两个方面，评教和评课，评教包括学生评教、教师评学，评课有学生评教师、教师评教师、督导专家评教师、第三方企业评教师，我们平台都可以支持。</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28</a:t>
            </a:fld>
            <a:endParaRPr lang="zh-CN" altLang="en-US"/>
          </a:p>
        </p:txBody>
      </p:sp>
    </p:spTree>
    <p:extLst>
      <p:ext uri="{BB962C8B-B14F-4D97-AF65-F5344CB8AC3E}">
        <p14:creationId xmlns:p14="http://schemas.microsoft.com/office/powerpoint/2010/main" val="1313005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提供常见的四种评价模板，也支持管理员自定义评价指标。</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29</a:t>
            </a:fld>
            <a:endParaRPr lang="zh-CN" altLang="en-US"/>
          </a:p>
        </p:txBody>
      </p:sp>
    </p:spTree>
    <p:extLst>
      <p:ext uri="{BB962C8B-B14F-4D97-AF65-F5344CB8AC3E}">
        <p14:creationId xmlns:p14="http://schemas.microsoft.com/office/powerpoint/2010/main" val="1289761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、诊断性评价</a:t>
            </a:r>
          </a:p>
          <a:p>
            <a:r>
              <a:rPr lang="zh-CN" altLang="en-US" dirty="0"/>
              <a:t>诊断性评价是指在教学活动开始前，对评价对象的学习准备程度做出鉴定，以便采取相应措施使教学计划顺利、有效实施而进行的测定性评价。诊断性评价的实施时间，一般在课程、学期、学年开始或教学过程中需要的时候。其作用主要有二：一则，确定学生的学习准备程度。二则，适当安置学生。</a:t>
            </a:r>
          </a:p>
          <a:p>
            <a:r>
              <a:rPr lang="en-US" altLang="zh-CN" dirty="0"/>
              <a:t>2</a:t>
            </a:r>
            <a:r>
              <a:rPr lang="zh-CN" altLang="en-US" dirty="0"/>
              <a:t>、形成性评价</a:t>
            </a:r>
          </a:p>
          <a:p>
            <a:r>
              <a:rPr lang="zh-CN" altLang="en-US" dirty="0"/>
              <a:t>形成性评价是在教学过程中，为调节和完善教学活动，保证教学目标得以实现而进行的确定学生学习成果的评价。形成性评价的主要目的是改进、完善教学过程。</a:t>
            </a:r>
          </a:p>
          <a:p>
            <a:r>
              <a:rPr lang="en-US" altLang="zh-CN" dirty="0"/>
              <a:t>3</a:t>
            </a:r>
            <a:r>
              <a:rPr lang="zh-CN" altLang="en-US" dirty="0"/>
              <a:t>、相对性评价</a:t>
            </a:r>
          </a:p>
          <a:p>
            <a:r>
              <a:rPr lang="zh-CN" altLang="en-US" dirty="0"/>
              <a:t>相对评价法是从评价对象集合中选取一个或若干个对象作为基准，将余者与基准做比较，排出名次、比较优劣的评价法。相对评价法便于学生在相互比较中判断自己的位置，激发竞争意识。</a:t>
            </a:r>
          </a:p>
          <a:p>
            <a:r>
              <a:rPr lang="en-US" altLang="zh-CN" dirty="0"/>
              <a:t>4</a:t>
            </a:r>
            <a:r>
              <a:rPr lang="zh-CN" altLang="en-US" dirty="0"/>
              <a:t>、绝对性评价</a:t>
            </a:r>
          </a:p>
          <a:p>
            <a:r>
              <a:rPr lang="zh-CN" altLang="en-US" dirty="0"/>
              <a:t>绝对评价法是在被评价对象的集合以外确定一个客观标准，将评价对象与这一客观标准相比较，以判断其达到程度的评价方法。</a:t>
            </a:r>
          </a:p>
          <a:p>
            <a:r>
              <a:rPr lang="zh-CN" altLang="en-US" dirty="0"/>
              <a:t>绝对评价设定评价对象以外的客观标准，考察教学目标是否达成，可以促使学生有的放矢，主动学习，并根据评价结果及时发现差距，调整自我，具有明显的教育意义。</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30</a:t>
            </a:fld>
            <a:endParaRPr lang="zh-CN" altLang="en-US"/>
          </a:p>
        </p:txBody>
      </p:sp>
    </p:spTree>
    <p:extLst>
      <p:ext uri="{BB962C8B-B14F-4D97-AF65-F5344CB8AC3E}">
        <p14:creationId xmlns:p14="http://schemas.microsoft.com/office/powerpoint/2010/main" val="3339839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浪潮混合式教学平台可与大数据技术深度融合，教学平台至少会提供</a:t>
            </a:r>
            <a:r>
              <a:rPr lang="en-US" altLang="zh-CN" dirty="0"/>
              <a:t>200+</a:t>
            </a:r>
            <a:r>
              <a:rPr lang="zh-CN" altLang="en-US" dirty="0"/>
              <a:t>项分析指标，包括教师数据、学生数据、教学建设数据、教学运行数据等等，举个例子，如学生进行在线视频学习，就可统计课件视频播放时长、视频播放次数、视频播放时间、视频播放频率等，都是非常重要的数据，平台为学校进行教学大数据分析提供丰富的数据来源，教师可根据不同</a:t>
            </a:r>
            <a:r>
              <a:rPr lang="zh-CN" altLang="en-US" dirty="0">
                <a:latin typeface="微软雅黑" panose="020B0503020204020204" pitchFamily="34" charset="-122"/>
                <a:ea typeface="微软雅黑" panose="020B0503020204020204" pitchFamily="34" charset="-122"/>
              </a:rPr>
              <a:t>的应用领域、研究问题，抽取所需的数据，开展学生学习分析，预测学生学习轨迹，推荐学习方法和学习资料。</a:t>
            </a:r>
          </a:p>
          <a:p>
            <a:endParaRPr lang="zh-CN" altLang="en-US" dirty="0"/>
          </a:p>
        </p:txBody>
      </p:sp>
      <p:sp>
        <p:nvSpPr>
          <p:cNvPr id="4" name="灯片编号占位符 3"/>
          <p:cNvSpPr>
            <a:spLocks noGrp="1"/>
          </p:cNvSpPr>
          <p:nvPr>
            <p:ph type="sldNum" sz="quarter" idx="5"/>
          </p:nvPr>
        </p:nvSpPr>
        <p:spPr/>
        <p:txBody>
          <a:bodyPr/>
          <a:lstStyle/>
          <a:p>
            <a:fld id="{A8005488-4950-4BBB-BE53-C3B0AF58A078}" type="slidenum">
              <a:rPr lang="zh-CN" altLang="en-US" smtClean="0"/>
              <a:t>31</a:t>
            </a:fld>
            <a:endParaRPr lang="zh-CN" altLang="en-US"/>
          </a:p>
        </p:txBody>
      </p:sp>
    </p:spTree>
    <p:extLst>
      <p:ext uri="{BB962C8B-B14F-4D97-AF65-F5344CB8AC3E}">
        <p14:creationId xmlns:p14="http://schemas.microsoft.com/office/powerpoint/2010/main" val="300808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新生入校时，学校面对的一些困难。</a:t>
            </a:r>
            <a:endParaRPr lang="en-US" altLang="zh-CN" dirty="0">
              <a:effectLst/>
            </a:endParaRPr>
          </a:p>
          <a:p>
            <a:r>
              <a:rPr lang="zh-CN" altLang="en-US" dirty="0"/>
              <a:t>        </a:t>
            </a:r>
            <a:r>
              <a:rPr lang="en-US" altLang="zh-CN" dirty="0"/>
              <a:t>1</a:t>
            </a:r>
            <a:r>
              <a:rPr lang="zh-CN" altLang="en-US" dirty="0"/>
              <a:t>、新生入校时，需要办理繁琐的手续，报道、认证、缴费、分配宿舍、信息复审等。</a:t>
            </a:r>
          </a:p>
          <a:p>
            <a:r>
              <a:rPr lang="zh-CN" altLang="en-US" dirty="0"/>
              <a:t>        </a:t>
            </a:r>
            <a:r>
              <a:rPr lang="en-US" altLang="zh-CN" dirty="0"/>
              <a:t>2</a:t>
            </a:r>
            <a:r>
              <a:rPr lang="zh-CN" altLang="en-US" dirty="0"/>
              <a:t>、汇总出全校数据，数据不及时不实时，甚至误差会非常大，数据同步上报等巨大工作量。</a:t>
            </a:r>
          </a:p>
          <a:p>
            <a:r>
              <a:rPr lang="zh-CN" altLang="en-US" dirty="0"/>
              <a:t>        </a:t>
            </a:r>
            <a:r>
              <a:rPr lang="en-US" altLang="zh-CN" dirty="0"/>
              <a:t>3</a:t>
            </a:r>
            <a:r>
              <a:rPr lang="zh-CN" altLang="en-US" dirty="0"/>
              <a:t>、人工数据不准确，汇总或者上报数据影响学校领导或者上级单位决策。</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3</a:t>
            </a:fld>
            <a:endParaRPr lang="zh-CN" altLang="en-US"/>
          </a:p>
        </p:txBody>
      </p:sp>
    </p:spTree>
    <p:extLst>
      <p:ext uri="{BB962C8B-B14F-4D97-AF65-F5344CB8AC3E}">
        <p14:creationId xmlns:p14="http://schemas.microsoft.com/office/powerpoint/2010/main" val="1901174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有了数据源，接下来我们来看一下教学大数据分析平台架构，与传统的大数据平台机构不同的是，我们在第三层面加入了</a:t>
            </a:r>
            <a:r>
              <a:rPr kumimoji="1" lang="en-US" altLang="zh-CN" dirty="0"/>
              <a:t>AI</a:t>
            </a:r>
            <a:r>
              <a:rPr kumimoji="1" lang="zh-CN" altLang="en-US" dirty="0"/>
              <a:t>服务平台，因为教学大数据中很多重要的数据源是非结构化数据，要通过自然语言、视频拆分后的分类计算等技术进行处理，从而提供相应的教学大数据服务。如个性化教学资源推荐、知识图谱等重要应用。</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32</a:t>
            </a:fld>
            <a:endParaRPr lang="zh-CN" altLang="en-US"/>
          </a:p>
        </p:txBody>
      </p:sp>
    </p:spTree>
    <p:extLst>
      <p:ext uri="{BB962C8B-B14F-4D97-AF65-F5344CB8AC3E}">
        <p14:creationId xmlns:p14="http://schemas.microsoft.com/office/powerpoint/2010/main" val="4083251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我们平台支持全场景教学形态，对不同群体我们有教师端、学生端、管理员端，同时在教学形式上我们提供了</a:t>
            </a:r>
            <a:r>
              <a:rPr lang="en-US" altLang="zh-CN" dirty="0"/>
              <a:t>web</a:t>
            </a:r>
            <a:r>
              <a:rPr lang="zh-CN" altLang="en-US" dirty="0"/>
              <a:t>端，</a:t>
            </a:r>
            <a:r>
              <a:rPr lang="en-US" altLang="zh-CN" dirty="0"/>
              <a:t>pc</a:t>
            </a:r>
            <a:r>
              <a:rPr lang="zh-CN" altLang="en-US" dirty="0"/>
              <a:t>客户端、手机</a:t>
            </a:r>
            <a:r>
              <a:rPr lang="en-US" altLang="zh-CN" dirty="0"/>
              <a:t>app</a:t>
            </a:r>
            <a:r>
              <a:rPr lang="zh-CN" altLang="en-US" dirty="0"/>
              <a:t>，微信小程序，更加方便学生、教师使用。</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34</a:t>
            </a:fld>
            <a:endParaRPr lang="zh-CN" altLang="en-US"/>
          </a:p>
        </p:txBody>
      </p:sp>
    </p:spTree>
    <p:extLst>
      <p:ext uri="{BB962C8B-B14F-4D97-AF65-F5344CB8AC3E}">
        <p14:creationId xmlns:p14="http://schemas.microsoft.com/office/powerpoint/2010/main" val="866681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我们产品的定位是最易用的混合式教学平台，无论是常规的信息化课程如课程网站，还是</a:t>
            </a:r>
            <a:r>
              <a:rPr lang="en-US" altLang="zh-CN" dirty="0" err="1"/>
              <a:t>mooc</a:t>
            </a:r>
            <a:r>
              <a:rPr lang="zh-CN" altLang="en-US" dirty="0"/>
              <a:t>、</a:t>
            </a:r>
            <a:r>
              <a:rPr lang="en-US" altLang="zh-CN" dirty="0" err="1"/>
              <a:t>spoc</a:t>
            </a:r>
            <a:r>
              <a:rPr lang="zh-CN" altLang="en-US" dirty="0"/>
              <a:t>、</a:t>
            </a:r>
            <a:r>
              <a:rPr lang="en-US" altLang="zh-CN" dirty="0"/>
              <a:t>o2o</a:t>
            </a:r>
            <a:r>
              <a:rPr lang="zh-CN" altLang="en-US" dirty="0"/>
              <a:t>翻转课堂教学，都可以在一个平台上很好的支持，教师可根据自己的教学需要，选择适合自己课程的教学模式，</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同时，浪潮科技网络教学平台旨在帮助学校建设全校立体化、多层次的课程资源体系，帮助学校探索新形态教学模式，</a:t>
            </a: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丰富教师教学方式、学生学习方式和师生互动方式，形成“自主、探究、合作”为主要特征，线上、线下一体化的教与学形态，实现以学生为中心的教学目标，提高教学质量。</a:t>
            </a:r>
            <a:endPar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8005488-4950-4BBB-BE53-C3B0AF58A078}" type="slidenum">
              <a:rPr lang="zh-CN" altLang="en-US" smtClean="0"/>
              <a:t>35</a:t>
            </a:fld>
            <a:endParaRPr lang="zh-CN" altLang="en-US"/>
          </a:p>
        </p:txBody>
      </p:sp>
    </p:spTree>
    <p:extLst>
      <p:ext uri="{BB962C8B-B14F-4D97-AF65-F5344CB8AC3E}">
        <p14:creationId xmlns:p14="http://schemas.microsoft.com/office/powerpoint/2010/main" val="414518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zh-CN" altLang="en-US" dirty="0"/>
              <a:t>前边我们也说到，为什么学校的平台建设了之后没有很好的推广和使用，首先我们也发现这样一个现象，其实学校有不止一个平台，有的是自用的，有的是测试的，这样就带来一个问题，就是很多老师会在不同的平台上去建设不同的课程，之前学校建设的这些平台，功能相对单一，有的只支持</a:t>
            </a:r>
            <a:r>
              <a:rPr lang="en-US" altLang="zh-CN" dirty="0" err="1"/>
              <a:t>mooc</a:t>
            </a:r>
            <a:r>
              <a:rPr lang="zh-CN" altLang="en-US" dirty="0"/>
              <a:t>教学、有的只支持课堂互动，甚至只支持网络的辅助教学，功能啊比较单一，但是实际上在学校里有不同 的专业和不同的课堂以及不同的教师，不同的教师可能会采用不同的教学方法，这样就要求平台要支持多种的教学方式，要不然的话还会出现之前的那种情况，课程资源及数据就比较分散，所以说的话  我们要做的就是要支持多种教学模式，无论是传统的这种精品课程网站，还是这种常规信息化过程，以及这种</a:t>
            </a:r>
            <a:r>
              <a:rPr lang="en-US" altLang="zh-CN" dirty="0" err="1"/>
              <a:t>mooc</a:t>
            </a:r>
            <a:r>
              <a:rPr lang="zh-CN" altLang="en-US" dirty="0"/>
              <a:t>的纯网络在线的教学，还是我们主要推的这种翻转式教学，你的平台一定要支持多种教学模式，让老师有更多的去选择，其次就是是支持多种教学模式之后，老师更多的选择课程运行之后，这些数据要能为以后的大数据分析提供重要的数据来源和支撑。这是我们要考虑的一点</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5</a:t>
            </a:fld>
            <a:endParaRPr lang="zh-CN" altLang="en-US"/>
          </a:p>
        </p:txBody>
      </p:sp>
    </p:spTree>
    <p:extLst>
      <p:ext uri="{BB962C8B-B14F-4D97-AF65-F5344CB8AC3E}">
        <p14:creationId xmlns:p14="http://schemas.microsoft.com/office/powerpoint/2010/main" val="317436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那么另外一点就是，我们的教学第一行为还</a:t>
            </a:r>
            <a:r>
              <a:rPr lang="zh-CN" altLang="en-US" u="heavy" dirty="0"/>
              <a:t>发生在</a:t>
            </a:r>
            <a:r>
              <a:rPr lang="zh-CN" altLang="en-US" dirty="0"/>
              <a:t>在课堂当中，所以我们这个教学的话一定要能辅助课堂教学，所以说我们的设计理念是，把网络的在线教学，和我们的课堂教学进行深度融合，然后再结合我们现在的移动互联网时代下的移动教学，这几种教学模式结合后来构建我们的混合式教学。</a:t>
            </a:r>
            <a:endParaRPr lang="en-US" altLang="zh-CN" dirty="0"/>
          </a:p>
        </p:txBody>
      </p:sp>
      <p:sp>
        <p:nvSpPr>
          <p:cNvPr id="4" name="灯片编号占位符 3"/>
          <p:cNvSpPr>
            <a:spLocks noGrp="1"/>
          </p:cNvSpPr>
          <p:nvPr>
            <p:ph type="sldNum" sz="quarter" idx="5"/>
          </p:nvPr>
        </p:nvSpPr>
        <p:spPr/>
        <p:txBody>
          <a:bodyPr/>
          <a:lstStyle/>
          <a:p>
            <a:fld id="{A8005488-4950-4BBB-BE53-C3B0AF58A078}" type="slidenum">
              <a:rPr lang="zh-CN" altLang="en-US" smtClean="0"/>
              <a:t>6</a:t>
            </a:fld>
            <a:endParaRPr lang="zh-CN" altLang="en-US"/>
          </a:p>
        </p:txBody>
      </p:sp>
    </p:spTree>
    <p:extLst>
      <p:ext uri="{BB962C8B-B14F-4D97-AF65-F5344CB8AC3E}">
        <p14:creationId xmlns:p14="http://schemas.microsoft.com/office/powerpoint/2010/main" val="336843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我们说我这个课程运行是围绕这这个课程计划来进行和组织的，那通过这个教学计划把我们老师，学生，和课程三者之间有机的结合在一起，通过教学计划的设计，教学计划的执行，以及最后教学的评价，共同完成这个混合式的教学。</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7</a:t>
            </a:fld>
            <a:endParaRPr lang="zh-CN" altLang="en-US"/>
          </a:p>
        </p:txBody>
      </p:sp>
    </p:spTree>
    <p:extLst>
      <p:ext uri="{BB962C8B-B14F-4D97-AF65-F5344CB8AC3E}">
        <p14:creationId xmlns:p14="http://schemas.microsoft.com/office/powerpoint/2010/main" val="157899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在这里呢 我把我们这个平台能做的事情列了一下，以及各个子模块给学校带来的价值，首先呢资源集成中心，可积累校本教学资源，真正的去实现教学资源的共享。前边我们也提到老师的这种课件或者说是教学资源都分散在不同的平台上，或者说只是在老师的手里，对于老师来说，他无法实现这个教师间的资源共享，那对于管理者来讲，资源分散在不同平台，也不好实现统一的管理，还有呢就像翻转课堂，最主要的就是丰富课堂的一个教学，同时采集到课堂教学互动的一个数据，那另外一个就是一个</a:t>
            </a:r>
            <a:r>
              <a:rPr lang="en-US" altLang="zh-CN" dirty="0" err="1"/>
              <a:t>spoc</a:t>
            </a:r>
            <a:r>
              <a:rPr lang="zh-CN" altLang="en-US" dirty="0"/>
              <a:t>教学，他是一种全课程混合式的教学，是线上和线下整个课程为单位的一种混合式教学，还有像这个</a:t>
            </a:r>
            <a:r>
              <a:rPr lang="en-US" altLang="zh-CN" dirty="0" err="1"/>
              <a:t>mooc</a:t>
            </a:r>
            <a:r>
              <a:rPr lang="zh-CN" altLang="en-US" dirty="0"/>
              <a:t>教学，我们现在做的是一种校本的</a:t>
            </a:r>
            <a:r>
              <a:rPr lang="en-US" altLang="zh-CN" dirty="0" err="1"/>
              <a:t>mooc</a:t>
            </a:r>
            <a:r>
              <a:rPr lang="zh-CN" altLang="en-US" dirty="0"/>
              <a:t>，还有呢就是教学评测，用于教学质量的监控，使得咱们教育教学的方法评价更加公平，然后就是教学数据的挖掘，使</a:t>
            </a:r>
            <a:r>
              <a:rPr lang="zh-CN" altLang="en-US" dirty="0">
                <a:solidFill>
                  <a:schemeClr val="bg1"/>
                </a:solidFill>
                <a:latin typeface="微软雅黑" panose="020B0503020204020204" pitchFamily="34" charset="-122"/>
                <a:ea typeface="微软雅黑" panose="020B0503020204020204" pitchFamily="34" charset="-122"/>
                <a:sym typeface="+mn-ea"/>
              </a:rPr>
              <a:t>教育管理决策更加科学</a:t>
            </a:r>
            <a:endParaRPr lang="zh-CN" altLang="en-US" dirty="0"/>
          </a:p>
        </p:txBody>
      </p:sp>
      <p:sp>
        <p:nvSpPr>
          <p:cNvPr id="4" name="灯片编号占位符 3"/>
          <p:cNvSpPr>
            <a:spLocks noGrp="1"/>
          </p:cNvSpPr>
          <p:nvPr>
            <p:ph type="sldNum" sz="quarter" idx="5"/>
          </p:nvPr>
        </p:nvSpPr>
        <p:spPr/>
        <p:txBody>
          <a:bodyPr/>
          <a:lstStyle/>
          <a:p>
            <a:fld id="{A8005488-4950-4BBB-BE53-C3B0AF58A078}" type="slidenum">
              <a:rPr lang="zh-CN" altLang="en-US" smtClean="0"/>
              <a:t>9</a:t>
            </a:fld>
            <a:endParaRPr lang="zh-CN" altLang="en-US"/>
          </a:p>
        </p:txBody>
      </p:sp>
    </p:spTree>
    <p:extLst>
      <p:ext uri="{BB962C8B-B14F-4D97-AF65-F5344CB8AC3E}">
        <p14:creationId xmlns:p14="http://schemas.microsoft.com/office/powerpoint/2010/main" val="181418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在资源中心，我们的目标就是建立校内优质专业资源库，最主要解决的问题，就是老师维护多个教学平台，资源库系统的问题，我们这个教学资源库的意思就是说平台上所有建设的课件，所有的教学资源，都可以在资源中心进行展示，学校所有的教师和学生都可进行在线浏览观看、下载，从而实现校本资源积累及共享的问题</a:t>
            </a:r>
          </a:p>
          <a:p>
            <a:endParaRPr lang="zh-CN" altLang="en-US" dirty="0"/>
          </a:p>
        </p:txBody>
      </p:sp>
      <p:sp>
        <p:nvSpPr>
          <p:cNvPr id="4" name="灯片编号占位符 3"/>
          <p:cNvSpPr>
            <a:spLocks noGrp="1"/>
          </p:cNvSpPr>
          <p:nvPr>
            <p:ph type="sldNum" sz="quarter" idx="5"/>
          </p:nvPr>
        </p:nvSpPr>
        <p:spPr/>
        <p:txBody>
          <a:bodyPr/>
          <a:lstStyle/>
          <a:p>
            <a:fld id="{A8005488-4950-4BBB-BE53-C3B0AF58A078}" type="slidenum">
              <a:rPr lang="zh-CN" altLang="en-US" smtClean="0"/>
              <a:t>10</a:t>
            </a:fld>
            <a:endParaRPr lang="zh-CN" altLang="en-US"/>
          </a:p>
        </p:txBody>
      </p:sp>
    </p:spTree>
    <p:extLst>
      <p:ext uri="{BB962C8B-B14F-4D97-AF65-F5344CB8AC3E}">
        <p14:creationId xmlns:p14="http://schemas.microsoft.com/office/powerpoint/2010/main" val="288600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那我们最主要讲的就是翻转课堂，因为现在很多高校的教学呢还是离不开课堂教学的，那么服务于课堂教学的翻转课堂教学是更加容易推广的，因为他这个建设的成本和使用的要求都没有</a:t>
            </a:r>
            <a:r>
              <a:rPr lang="en-US" altLang="zh-CN" dirty="0" err="1"/>
              <a:t>mooc</a:t>
            </a:r>
            <a:r>
              <a:rPr lang="zh-CN" altLang="en-US" dirty="0"/>
              <a:t>，</a:t>
            </a:r>
            <a:r>
              <a:rPr lang="en-US" altLang="zh-CN" dirty="0" err="1"/>
              <a:t>spoc</a:t>
            </a:r>
            <a:r>
              <a:rPr lang="zh-CN" altLang="en-US" dirty="0"/>
              <a:t>那么高，因为我们都知道</a:t>
            </a:r>
            <a:r>
              <a:rPr lang="en-US" altLang="zh-CN" dirty="0" err="1"/>
              <a:t>mooc</a:t>
            </a:r>
            <a:r>
              <a:rPr lang="en-US" altLang="zh-CN" dirty="0"/>
              <a:t> </a:t>
            </a:r>
            <a:r>
              <a:rPr lang="en-US" altLang="zh-CN" dirty="0" err="1"/>
              <a:t>spoc</a:t>
            </a:r>
            <a:r>
              <a:rPr lang="zh-CN" altLang="en-US" dirty="0"/>
              <a:t>都是以整门课为单位进行统一设计和课程的建设，那么往往需要老师提前拍课，建课，需要准备大量的资料，课件和视频资源，这个准备建课的过程呢往往需要很长时间，最短的也得需要半个多月，那么长的可能需要两三个月甚至半年，这样就会耗费老师很多的时间和精力，如果信息化水平不太强的老师可能就很难把控课建立起来，针对这一点，所以我们就支持翻转课堂，它是针对一节课来做的，无需要提前拍课、建课，只是使用老师的平时上课课件即可。也无需特殊硬件的支持，使用自带设备即可。老师的笔记本，学生手机，比较灵活，即便是老师信息话没那么强，也能很快的使用起来。</a:t>
            </a:r>
          </a:p>
        </p:txBody>
      </p:sp>
      <p:sp>
        <p:nvSpPr>
          <p:cNvPr id="4" name="灯片编号占位符 3"/>
          <p:cNvSpPr>
            <a:spLocks noGrp="1"/>
          </p:cNvSpPr>
          <p:nvPr>
            <p:ph type="sldNum" sz="quarter" idx="5"/>
          </p:nvPr>
        </p:nvSpPr>
        <p:spPr/>
        <p:txBody>
          <a:bodyPr/>
          <a:lstStyle/>
          <a:p>
            <a:fld id="{A8005488-4950-4BBB-BE53-C3B0AF58A078}" type="slidenum">
              <a:rPr lang="zh-CN" altLang="en-US" smtClean="0"/>
              <a:t>11</a:t>
            </a:fld>
            <a:endParaRPr lang="zh-CN" altLang="en-US"/>
          </a:p>
        </p:txBody>
      </p:sp>
    </p:spTree>
    <p:extLst>
      <p:ext uri="{BB962C8B-B14F-4D97-AF65-F5344CB8AC3E}">
        <p14:creationId xmlns:p14="http://schemas.microsoft.com/office/powerpoint/2010/main" val="185533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
        <p:nvSpPr>
          <p:cNvPr id="13" name="object 3">
            <a:extLst>
              <a:ext uri="{FF2B5EF4-FFF2-40B4-BE49-F238E27FC236}">
                <a16:creationId xmlns:a16="http://schemas.microsoft.com/office/drawing/2014/main" id="{A0990AC4-25F1-4CC2-8C3C-0E46C6B7CB32}"/>
              </a:ext>
            </a:extLst>
          </p:cNvPr>
          <p:cNvSpPr/>
          <p:nvPr userDrawn="1"/>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14" name="object 4">
            <a:extLst>
              <a:ext uri="{FF2B5EF4-FFF2-40B4-BE49-F238E27FC236}">
                <a16:creationId xmlns:a16="http://schemas.microsoft.com/office/drawing/2014/main" id="{328785F9-BEA9-4780-B899-5635A96931A8}"/>
              </a:ext>
            </a:extLst>
          </p:cNvPr>
          <p:cNvSpPr/>
          <p:nvPr userDrawn="1"/>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15" name="object 5">
            <a:extLst>
              <a:ext uri="{FF2B5EF4-FFF2-40B4-BE49-F238E27FC236}">
                <a16:creationId xmlns:a16="http://schemas.microsoft.com/office/drawing/2014/main" id="{F9CB9AC5-9D71-4E14-AB70-C4FAFF00E9CD}"/>
              </a:ext>
            </a:extLst>
          </p:cNvPr>
          <p:cNvSpPr/>
          <p:nvPr userDrawn="1"/>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16" name="object 6">
            <a:extLst>
              <a:ext uri="{FF2B5EF4-FFF2-40B4-BE49-F238E27FC236}">
                <a16:creationId xmlns:a16="http://schemas.microsoft.com/office/drawing/2014/main" id="{FCB8B032-82B2-481C-9DFD-673571ACC8DE}"/>
              </a:ext>
            </a:extLst>
          </p:cNvPr>
          <p:cNvSpPr/>
          <p:nvPr userDrawn="1"/>
        </p:nvSpPr>
        <p:spPr>
          <a:xfrm>
            <a:off x="9855707" y="588263"/>
            <a:ext cx="1647444" cy="400812"/>
          </a:xfrm>
          <a:prstGeom prst="rect">
            <a:avLst/>
          </a:prstGeom>
          <a:blipFill>
            <a:blip r:embed="rId2" cstate="print"/>
            <a:stretch>
              <a:fillRect/>
            </a:stretch>
          </a:blipFill>
        </p:spPr>
        <p:txBody>
          <a:bodyPr wrap="square" lIns="0" tIns="0" rIns="0" bIns="0" rtlCol="0">
            <a:noAutofit/>
          </a:bodyPr>
          <a:lstStyle/>
          <a:p>
            <a:endParaRPr>
              <a:solidFill>
                <a:srgbClr val="0070C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9"/>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10678668" y="661416"/>
            <a:ext cx="970787" cy="202692"/>
          </a:xfrm>
          <a:custGeom>
            <a:avLst/>
            <a:gdLst/>
            <a:ahLst/>
            <a:cxnLst/>
            <a:rect l="l" t="t" r="r" b="b"/>
            <a:pathLst>
              <a:path w="970787" h="202692">
                <a:moveTo>
                  <a:pt x="117221" y="0"/>
                </a:moveTo>
                <a:lnTo>
                  <a:pt x="0" y="202692"/>
                </a:lnTo>
                <a:lnTo>
                  <a:pt x="900176" y="202692"/>
                </a:lnTo>
                <a:lnTo>
                  <a:pt x="970787" y="1397"/>
                </a:lnTo>
                <a:lnTo>
                  <a:pt x="117221" y="0"/>
                </a:lnTo>
                <a:close/>
              </a:path>
            </a:pathLst>
          </a:custGeom>
          <a:solidFill>
            <a:srgbClr val="00AFEF"/>
          </a:solidFill>
        </p:spPr>
        <p:txBody>
          <a:bodyPr wrap="square" lIns="0" tIns="0" rIns="0" bIns="0" rtlCol="0">
            <a:noAutofit/>
          </a:bodyPr>
          <a:lstStyle/>
          <a:p>
            <a:endParaRPr/>
          </a:p>
        </p:txBody>
      </p:sp>
      <p:sp>
        <p:nvSpPr>
          <p:cNvPr id="18" name="bk object 18"/>
          <p:cNvSpPr/>
          <p:nvPr/>
        </p:nvSpPr>
        <p:spPr>
          <a:xfrm>
            <a:off x="9724643" y="662940"/>
            <a:ext cx="1083563" cy="201168"/>
          </a:xfrm>
          <a:custGeom>
            <a:avLst/>
            <a:gdLst/>
            <a:ahLst/>
            <a:cxnLst/>
            <a:rect l="l" t="t" r="r" b="b"/>
            <a:pathLst>
              <a:path w="1083563" h="201168">
                <a:moveTo>
                  <a:pt x="1083563" y="0"/>
                </a:moveTo>
                <a:lnTo>
                  <a:pt x="78866" y="0"/>
                </a:lnTo>
                <a:lnTo>
                  <a:pt x="0" y="199771"/>
                </a:lnTo>
                <a:lnTo>
                  <a:pt x="952753" y="201168"/>
                </a:lnTo>
                <a:lnTo>
                  <a:pt x="1083563" y="0"/>
                </a:lnTo>
                <a:close/>
              </a:path>
            </a:pathLst>
          </a:custGeom>
          <a:solidFill>
            <a:srgbClr val="006FC0"/>
          </a:solid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9"/>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10678668" y="661416"/>
            <a:ext cx="970787" cy="202692"/>
          </a:xfrm>
          <a:custGeom>
            <a:avLst/>
            <a:gdLst/>
            <a:ahLst/>
            <a:cxnLst/>
            <a:rect l="l" t="t" r="r" b="b"/>
            <a:pathLst>
              <a:path w="970787" h="202692">
                <a:moveTo>
                  <a:pt x="117221" y="0"/>
                </a:moveTo>
                <a:lnTo>
                  <a:pt x="0" y="202692"/>
                </a:lnTo>
                <a:lnTo>
                  <a:pt x="900176" y="202692"/>
                </a:lnTo>
                <a:lnTo>
                  <a:pt x="970787" y="1397"/>
                </a:lnTo>
                <a:lnTo>
                  <a:pt x="117221" y="0"/>
                </a:lnTo>
                <a:close/>
              </a:path>
            </a:pathLst>
          </a:custGeom>
          <a:solidFill>
            <a:srgbClr val="00AFEF"/>
          </a:solidFill>
        </p:spPr>
        <p:txBody>
          <a:bodyPr wrap="square" lIns="0" tIns="0" rIns="0" bIns="0" rtlCol="0">
            <a:noAutofit/>
          </a:bodyPr>
          <a:lstStyle/>
          <a:p>
            <a:endParaRPr/>
          </a:p>
        </p:txBody>
      </p:sp>
      <p:sp>
        <p:nvSpPr>
          <p:cNvPr id="18" name="bk object 18"/>
          <p:cNvSpPr/>
          <p:nvPr/>
        </p:nvSpPr>
        <p:spPr>
          <a:xfrm>
            <a:off x="9724643" y="662940"/>
            <a:ext cx="1083563" cy="201168"/>
          </a:xfrm>
          <a:custGeom>
            <a:avLst/>
            <a:gdLst/>
            <a:ahLst/>
            <a:cxnLst/>
            <a:rect l="l" t="t" r="r" b="b"/>
            <a:pathLst>
              <a:path w="1083563" h="201168">
                <a:moveTo>
                  <a:pt x="1083563" y="0"/>
                </a:moveTo>
                <a:lnTo>
                  <a:pt x="78866" y="0"/>
                </a:lnTo>
                <a:lnTo>
                  <a:pt x="0" y="199771"/>
                </a:lnTo>
                <a:lnTo>
                  <a:pt x="952753" y="201168"/>
                </a:lnTo>
                <a:lnTo>
                  <a:pt x="1083563" y="0"/>
                </a:lnTo>
                <a:close/>
              </a:path>
            </a:pathLst>
          </a:custGeom>
          <a:solidFill>
            <a:srgbClr val="006FC0"/>
          </a:solid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9"/>
          </a:xfrm>
          <a:prstGeom prst="rect">
            <a:avLst/>
          </a:prstGeom>
          <a:blipFill>
            <a:blip r:embed="rId7"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867867" y="417703"/>
            <a:ext cx="10456265" cy="566673"/>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021460" y="1275333"/>
            <a:ext cx="10149078" cy="207002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8/7/2019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2.png"/><Relationship Id="rId7"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2.png"/><Relationship Id="rId7"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8.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85.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70164" y="1523"/>
            <a:ext cx="1883663" cy="940308"/>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p:nvPr/>
        </p:nvSpPr>
        <p:spPr>
          <a:xfrm>
            <a:off x="9657588" y="1523"/>
            <a:ext cx="2534411" cy="3201214"/>
          </a:xfrm>
          <a:prstGeom prst="rect">
            <a:avLst/>
          </a:prstGeom>
          <a:blipFill>
            <a:blip r:embed="rId4" cstate="print"/>
            <a:stretch>
              <a:fillRect/>
            </a:stretch>
          </a:blipFill>
        </p:spPr>
        <p:txBody>
          <a:bodyPr wrap="square" lIns="0" tIns="0" rIns="0" bIns="0" rtlCol="0">
            <a:noAutofit/>
          </a:bodyPr>
          <a:lstStyle/>
          <a:p>
            <a:endParaRPr/>
          </a:p>
        </p:txBody>
      </p:sp>
      <p:sp>
        <p:nvSpPr>
          <p:cNvPr id="4" name="object 4"/>
          <p:cNvSpPr/>
          <p:nvPr/>
        </p:nvSpPr>
        <p:spPr>
          <a:xfrm>
            <a:off x="7107935" y="128015"/>
            <a:ext cx="1831848" cy="1831847"/>
          </a:xfrm>
          <a:prstGeom prst="rect">
            <a:avLst/>
          </a:prstGeom>
          <a:blipFill>
            <a:blip r:embed="rId5" cstate="print"/>
            <a:stretch>
              <a:fillRect/>
            </a:stretch>
          </a:blipFill>
        </p:spPr>
        <p:txBody>
          <a:bodyPr wrap="square" lIns="0" tIns="0" rIns="0" bIns="0" rtlCol="0">
            <a:noAutofit/>
          </a:bodyPr>
          <a:lstStyle/>
          <a:p>
            <a:endParaRPr/>
          </a:p>
        </p:txBody>
      </p:sp>
      <p:sp>
        <p:nvSpPr>
          <p:cNvPr id="5" name="object 5"/>
          <p:cNvSpPr/>
          <p:nvPr/>
        </p:nvSpPr>
        <p:spPr>
          <a:xfrm>
            <a:off x="8165592" y="752855"/>
            <a:ext cx="2706624" cy="2708148"/>
          </a:xfrm>
          <a:prstGeom prst="rect">
            <a:avLst/>
          </a:prstGeom>
          <a:blipFill>
            <a:blip r:embed="rId6" cstate="print"/>
            <a:stretch>
              <a:fillRect/>
            </a:stretch>
          </a:blipFill>
        </p:spPr>
        <p:txBody>
          <a:bodyPr wrap="square" lIns="0" tIns="0" rIns="0" bIns="0" rtlCol="0">
            <a:noAutofit/>
          </a:bodyPr>
          <a:lstStyle/>
          <a:p>
            <a:endParaRPr/>
          </a:p>
        </p:txBody>
      </p:sp>
      <p:sp>
        <p:nvSpPr>
          <p:cNvPr id="6" name="object 6"/>
          <p:cNvSpPr/>
          <p:nvPr/>
        </p:nvSpPr>
        <p:spPr>
          <a:xfrm>
            <a:off x="6559295" y="1103375"/>
            <a:ext cx="827531" cy="827532"/>
          </a:xfrm>
          <a:prstGeom prst="rect">
            <a:avLst/>
          </a:prstGeom>
          <a:blipFill>
            <a:blip r:embed="rId7" cstate="print"/>
            <a:stretch>
              <a:fillRect/>
            </a:stretch>
          </a:blipFill>
        </p:spPr>
        <p:txBody>
          <a:bodyPr wrap="square" lIns="0" tIns="0" rIns="0" bIns="0" rtlCol="0">
            <a:noAutofit/>
          </a:bodyPr>
          <a:lstStyle/>
          <a:p>
            <a:endParaRPr/>
          </a:p>
        </p:txBody>
      </p:sp>
      <p:sp>
        <p:nvSpPr>
          <p:cNvPr id="7" name="object 7"/>
          <p:cNvSpPr/>
          <p:nvPr/>
        </p:nvSpPr>
        <p:spPr>
          <a:xfrm>
            <a:off x="10121392" y="2267966"/>
            <a:ext cx="1723771" cy="1723644"/>
          </a:xfrm>
          <a:custGeom>
            <a:avLst/>
            <a:gdLst/>
            <a:ahLst/>
            <a:cxnLst/>
            <a:rect l="l" t="t" r="r" b="b"/>
            <a:pathLst>
              <a:path w="1723771" h="1723644">
                <a:moveTo>
                  <a:pt x="858392" y="0"/>
                </a:moveTo>
                <a:lnTo>
                  <a:pt x="0" y="865378"/>
                </a:lnTo>
                <a:lnTo>
                  <a:pt x="865377" y="1723644"/>
                </a:lnTo>
                <a:lnTo>
                  <a:pt x="1723771" y="858266"/>
                </a:lnTo>
                <a:lnTo>
                  <a:pt x="858392" y="0"/>
                </a:lnTo>
                <a:close/>
              </a:path>
            </a:pathLst>
          </a:custGeom>
          <a:solidFill>
            <a:srgbClr val="1556AD"/>
          </a:solidFill>
        </p:spPr>
        <p:txBody>
          <a:bodyPr wrap="square" lIns="0" tIns="0" rIns="0" bIns="0" rtlCol="0">
            <a:noAutofit/>
          </a:bodyPr>
          <a:lstStyle/>
          <a:p>
            <a:endParaRPr/>
          </a:p>
        </p:txBody>
      </p:sp>
      <p:sp>
        <p:nvSpPr>
          <p:cNvPr id="8" name="object 8"/>
          <p:cNvSpPr/>
          <p:nvPr/>
        </p:nvSpPr>
        <p:spPr>
          <a:xfrm>
            <a:off x="8629395" y="3141217"/>
            <a:ext cx="620268" cy="620268"/>
          </a:xfrm>
          <a:custGeom>
            <a:avLst/>
            <a:gdLst/>
            <a:ahLst/>
            <a:cxnLst/>
            <a:rect l="l" t="t" r="r" b="b"/>
            <a:pathLst>
              <a:path w="620268" h="620268">
                <a:moveTo>
                  <a:pt x="308863" y="0"/>
                </a:moveTo>
                <a:lnTo>
                  <a:pt x="0" y="311404"/>
                </a:lnTo>
                <a:lnTo>
                  <a:pt x="311403" y="620268"/>
                </a:lnTo>
                <a:lnTo>
                  <a:pt x="620268" y="308864"/>
                </a:lnTo>
                <a:lnTo>
                  <a:pt x="308863" y="0"/>
                </a:lnTo>
                <a:close/>
              </a:path>
            </a:pathLst>
          </a:custGeom>
          <a:solidFill>
            <a:srgbClr val="40AFFF"/>
          </a:solidFill>
        </p:spPr>
        <p:txBody>
          <a:bodyPr wrap="square" lIns="0" tIns="0" rIns="0" bIns="0" rtlCol="0">
            <a:noAutofit/>
          </a:bodyPr>
          <a:lstStyle/>
          <a:p>
            <a:endParaRPr/>
          </a:p>
        </p:txBody>
      </p:sp>
      <p:sp>
        <p:nvSpPr>
          <p:cNvPr id="9" name="object 9"/>
          <p:cNvSpPr/>
          <p:nvPr/>
        </p:nvSpPr>
        <p:spPr>
          <a:xfrm>
            <a:off x="7084821" y="1642110"/>
            <a:ext cx="837946" cy="836167"/>
          </a:xfrm>
          <a:custGeom>
            <a:avLst/>
            <a:gdLst/>
            <a:ahLst/>
            <a:cxnLst/>
            <a:rect l="l" t="t" r="r" b="b"/>
            <a:pathLst>
              <a:path w="837946" h="836167">
                <a:moveTo>
                  <a:pt x="378459" y="0"/>
                </a:moveTo>
                <a:lnTo>
                  <a:pt x="0" y="387985"/>
                </a:lnTo>
                <a:lnTo>
                  <a:pt x="459485" y="836167"/>
                </a:lnTo>
                <a:lnTo>
                  <a:pt x="837946" y="448182"/>
                </a:lnTo>
                <a:lnTo>
                  <a:pt x="378459" y="0"/>
                </a:lnTo>
                <a:close/>
              </a:path>
            </a:pathLst>
          </a:custGeom>
          <a:solidFill>
            <a:srgbClr val="40AFFF"/>
          </a:solidFill>
        </p:spPr>
        <p:txBody>
          <a:bodyPr wrap="square" lIns="0" tIns="0" rIns="0" bIns="0" rtlCol="0">
            <a:noAutofit/>
          </a:bodyPr>
          <a:lstStyle/>
          <a:p>
            <a:endParaRPr/>
          </a:p>
        </p:txBody>
      </p:sp>
      <p:sp>
        <p:nvSpPr>
          <p:cNvPr id="10" name="object 10"/>
          <p:cNvSpPr/>
          <p:nvPr/>
        </p:nvSpPr>
        <p:spPr>
          <a:xfrm>
            <a:off x="5976492" y="1270000"/>
            <a:ext cx="481965" cy="482091"/>
          </a:xfrm>
          <a:custGeom>
            <a:avLst/>
            <a:gdLst/>
            <a:ahLst/>
            <a:cxnLst/>
            <a:rect l="l" t="t" r="r" b="b"/>
            <a:pathLst>
              <a:path w="481965" h="482091">
                <a:moveTo>
                  <a:pt x="240030" y="0"/>
                </a:moveTo>
                <a:lnTo>
                  <a:pt x="0" y="242062"/>
                </a:lnTo>
                <a:lnTo>
                  <a:pt x="241935" y="482091"/>
                </a:lnTo>
                <a:lnTo>
                  <a:pt x="481965" y="240029"/>
                </a:lnTo>
                <a:lnTo>
                  <a:pt x="240030" y="0"/>
                </a:lnTo>
                <a:close/>
              </a:path>
            </a:pathLst>
          </a:custGeom>
          <a:solidFill>
            <a:srgbClr val="BEE3FF"/>
          </a:solidFill>
        </p:spPr>
        <p:txBody>
          <a:bodyPr wrap="square" lIns="0" tIns="0" rIns="0" bIns="0" rtlCol="0">
            <a:noAutofit/>
          </a:bodyPr>
          <a:lstStyle/>
          <a:p>
            <a:endParaRPr/>
          </a:p>
        </p:txBody>
      </p:sp>
      <p:sp>
        <p:nvSpPr>
          <p:cNvPr id="11" name="object 11"/>
          <p:cNvSpPr/>
          <p:nvPr/>
        </p:nvSpPr>
        <p:spPr>
          <a:xfrm>
            <a:off x="5983732" y="704976"/>
            <a:ext cx="233679" cy="233680"/>
          </a:xfrm>
          <a:custGeom>
            <a:avLst/>
            <a:gdLst/>
            <a:ahLst/>
            <a:cxnLst/>
            <a:rect l="l" t="t" r="r" b="b"/>
            <a:pathLst>
              <a:path w="233679" h="233680">
                <a:moveTo>
                  <a:pt x="116458" y="0"/>
                </a:moveTo>
                <a:lnTo>
                  <a:pt x="0" y="117221"/>
                </a:lnTo>
                <a:lnTo>
                  <a:pt x="117347" y="233680"/>
                </a:lnTo>
                <a:lnTo>
                  <a:pt x="233679" y="116332"/>
                </a:lnTo>
                <a:lnTo>
                  <a:pt x="116458" y="0"/>
                </a:lnTo>
                <a:close/>
              </a:path>
            </a:pathLst>
          </a:custGeom>
          <a:solidFill>
            <a:srgbClr val="BEE3FF"/>
          </a:solidFill>
        </p:spPr>
        <p:txBody>
          <a:bodyPr wrap="square" lIns="0" tIns="0" rIns="0" bIns="0" rtlCol="0">
            <a:noAutofit/>
          </a:bodyPr>
          <a:lstStyle/>
          <a:p>
            <a:endParaRPr/>
          </a:p>
        </p:txBody>
      </p:sp>
      <p:sp>
        <p:nvSpPr>
          <p:cNvPr id="12" name="object 12"/>
          <p:cNvSpPr/>
          <p:nvPr/>
        </p:nvSpPr>
        <p:spPr>
          <a:xfrm>
            <a:off x="7275956" y="2245867"/>
            <a:ext cx="1505966" cy="1505839"/>
          </a:xfrm>
          <a:custGeom>
            <a:avLst/>
            <a:gdLst/>
            <a:ahLst/>
            <a:cxnLst/>
            <a:rect l="l" t="t" r="r" b="b"/>
            <a:pathLst>
              <a:path w="1505966" h="1505839">
                <a:moveTo>
                  <a:pt x="765301" y="0"/>
                </a:moveTo>
                <a:lnTo>
                  <a:pt x="0" y="751205"/>
                </a:lnTo>
                <a:lnTo>
                  <a:pt x="740791" y="1505839"/>
                </a:lnTo>
                <a:lnTo>
                  <a:pt x="1505966" y="754634"/>
                </a:lnTo>
                <a:lnTo>
                  <a:pt x="765301" y="0"/>
                </a:lnTo>
                <a:close/>
              </a:path>
            </a:pathLst>
          </a:custGeom>
          <a:solidFill>
            <a:srgbClr val="006FC0"/>
          </a:solidFill>
        </p:spPr>
        <p:txBody>
          <a:bodyPr wrap="square" lIns="0" tIns="0" rIns="0" bIns="0" rtlCol="0">
            <a:noAutofit/>
          </a:bodyPr>
          <a:lstStyle/>
          <a:p>
            <a:endParaRPr/>
          </a:p>
        </p:txBody>
      </p:sp>
      <p:sp>
        <p:nvSpPr>
          <p:cNvPr id="13" name="object 13"/>
          <p:cNvSpPr/>
          <p:nvPr/>
        </p:nvSpPr>
        <p:spPr>
          <a:xfrm>
            <a:off x="6856094" y="3093211"/>
            <a:ext cx="620140" cy="620268"/>
          </a:xfrm>
          <a:custGeom>
            <a:avLst/>
            <a:gdLst/>
            <a:ahLst/>
            <a:cxnLst/>
            <a:rect l="l" t="t" r="r" b="b"/>
            <a:pathLst>
              <a:path w="620140" h="620268">
                <a:moveTo>
                  <a:pt x="308863" y="0"/>
                </a:moveTo>
                <a:lnTo>
                  <a:pt x="0" y="311403"/>
                </a:lnTo>
                <a:lnTo>
                  <a:pt x="311276" y="620268"/>
                </a:lnTo>
                <a:lnTo>
                  <a:pt x="620140" y="308863"/>
                </a:lnTo>
                <a:lnTo>
                  <a:pt x="308863" y="0"/>
                </a:lnTo>
                <a:close/>
              </a:path>
            </a:pathLst>
          </a:custGeom>
          <a:solidFill>
            <a:srgbClr val="40AFFF"/>
          </a:solidFill>
        </p:spPr>
        <p:txBody>
          <a:bodyPr wrap="square" lIns="0" tIns="0" rIns="0" bIns="0" rtlCol="0">
            <a:noAutofit/>
          </a:bodyPr>
          <a:lstStyle/>
          <a:p>
            <a:endParaRPr/>
          </a:p>
        </p:txBody>
      </p:sp>
      <p:sp>
        <p:nvSpPr>
          <p:cNvPr id="14" name="object 14"/>
          <p:cNvSpPr/>
          <p:nvPr/>
        </p:nvSpPr>
        <p:spPr>
          <a:xfrm>
            <a:off x="6526783" y="3286505"/>
            <a:ext cx="233680" cy="233680"/>
          </a:xfrm>
          <a:custGeom>
            <a:avLst/>
            <a:gdLst/>
            <a:ahLst/>
            <a:cxnLst/>
            <a:rect l="l" t="t" r="r" b="b"/>
            <a:pathLst>
              <a:path w="233680" h="233680">
                <a:moveTo>
                  <a:pt x="116332" y="0"/>
                </a:moveTo>
                <a:lnTo>
                  <a:pt x="0" y="117348"/>
                </a:lnTo>
                <a:lnTo>
                  <a:pt x="117348" y="233680"/>
                </a:lnTo>
                <a:lnTo>
                  <a:pt x="233680" y="116459"/>
                </a:lnTo>
                <a:lnTo>
                  <a:pt x="116332" y="0"/>
                </a:lnTo>
                <a:close/>
              </a:path>
            </a:pathLst>
          </a:custGeom>
          <a:solidFill>
            <a:srgbClr val="BEE3FF"/>
          </a:solidFill>
        </p:spPr>
        <p:txBody>
          <a:bodyPr wrap="square" lIns="0" tIns="0" rIns="0" bIns="0" rtlCol="0">
            <a:noAutofit/>
          </a:bodyPr>
          <a:lstStyle/>
          <a:p>
            <a:endParaRPr/>
          </a:p>
        </p:txBody>
      </p:sp>
      <p:sp>
        <p:nvSpPr>
          <p:cNvPr id="15" name="object 15"/>
          <p:cNvSpPr/>
          <p:nvPr/>
        </p:nvSpPr>
        <p:spPr>
          <a:xfrm>
            <a:off x="6448000" y="3258946"/>
            <a:ext cx="5743999" cy="3599050"/>
          </a:xfrm>
          <a:custGeom>
            <a:avLst/>
            <a:gdLst/>
            <a:ahLst/>
            <a:cxnLst/>
            <a:rect l="l" t="t" r="r" b="b"/>
            <a:pathLst>
              <a:path w="5743999" h="3599050">
                <a:moveTo>
                  <a:pt x="3557821" y="0"/>
                </a:moveTo>
                <a:lnTo>
                  <a:pt x="0" y="3599050"/>
                </a:lnTo>
                <a:lnTo>
                  <a:pt x="5743999" y="3599049"/>
                </a:lnTo>
                <a:lnTo>
                  <a:pt x="5743999" y="2161192"/>
                </a:lnTo>
                <a:lnTo>
                  <a:pt x="3557821" y="0"/>
                </a:lnTo>
                <a:close/>
              </a:path>
            </a:pathLst>
          </a:custGeom>
          <a:solidFill>
            <a:srgbClr val="1556AD"/>
          </a:solidFill>
        </p:spPr>
        <p:txBody>
          <a:bodyPr wrap="square" lIns="0" tIns="0" rIns="0" bIns="0" rtlCol="0">
            <a:noAutofit/>
          </a:bodyPr>
          <a:lstStyle/>
          <a:p>
            <a:endParaRPr/>
          </a:p>
        </p:txBody>
      </p:sp>
      <p:sp>
        <p:nvSpPr>
          <p:cNvPr id="16" name="object 16"/>
          <p:cNvSpPr/>
          <p:nvPr/>
        </p:nvSpPr>
        <p:spPr>
          <a:xfrm>
            <a:off x="10001250" y="3597402"/>
            <a:ext cx="2190750" cy="2138131"/>
          </a:xfrm>
          <a:custGeom>
            <a:avLst/>
            <a:gdLst/>
            <a:ahLst/>
            <a:cxnLst/>
            <a:rect l="l" t="t" r="r" b="b"/>
            <a:pathLst>
              <a:path w="2190750" h="2138131">
                <a:moveTo>
                  <a:pt x="0" y="0"/>
                </a:moveTo>
                <a:lnTo>
                  <a:pt x="2190750" y="2138131"/>
                </a:lnTo>
              </a:path>
            </a:pathLst>
          </a:custGeom>
          <a:ln w="19812">
            <a:solidFill>
              <a:srgbClr val="FFFFFF"/>
            </a:solidFill>
            <a:prstDash val="lgDash"/>
          </a:ln>
        </p:spPr>
        <p:txBody>
          <a:bodyPr wrap="square" lIns="0" tIns="0" rIns="0" bIns="0" rtlCol="0">
            <a:noAutofit/>
          </a:bodyPr>
          <a:lstStyle/>
          <a:p>
            <a:endParaRPr/>
          </a:p>
        </p:txBody>
      </p:sp>
      <p:sp>
        <p:nvSpPr>
          <p:cNvPr id="17" name="object 17"/>
          <p:cNvSpPr/>
          <p:nvPr/>
        </p:nvSpPr>
        <p:spPr>
          <a:xfrm>
            <a:off x="6797558" y="3638550"/>
            <a:ext cx="3205341" cy="3219446"/>
          </a:xfrm>
          <a:custGeom>
            <a:avLst/>
            <a:gdLst/>
            <a:ahLst/>
            <a:cxnLst/>
            <a:rect l="l" t="t" r="r" b="b"/>
            <a:pathLst>
              <a:path w="3205341" h="3219446">
                <a:moveTo>
                  <a:pt x="3205341" y="0"/>
                </a:moveTo>
                <a:lnTo>
                  <a:pt x="0" y="3219446"/>
                </a:lnTo>
              </a:path>
            </a:pathLst>
          </a:custGeom>
          <a:ln w="19812">
            <a:solidFill>
              <a:srgbClr val="FFFFFF"/>
            </a:solidFill>
            <a:prstDash val="lgDash"/>
          </a:ln>
        </p:spPr>
        <p:txBody>
          <a:bodyPr wrap="square" lIns="0" tIns="0" rIns="0" bIns="0" rtlCol="0">
            <a:noAutofit/>
          </a:bodyPr>
          <a:lstStyle/>
          <a:p>
            <a:endParaRPr/>
          </a:p>
        </p:txBody>
      </p:sp>
      <p:sp>
        <p:nvSpPr>
          <p:cNvPr id="19" name="object 19"/>
          <p:cNvSpPr/>
          <p:nvPr/>
        </p:nvSpPr>
        <p:spPr>
          <a:xfrm>
            <a:off x="6760464" y="4833365"/>
            <a:ext cx="1351914" cy="0"/>
          </a:xfrm>
          <a:custGeom>
            <a:avLst/>
            <a:gdLst/>
            <a:ahLst/>
            <a:cxnLst/>
            <a:rect l="l" t="t" r="r" b="b"/>
            <a:pathLst>
              <a:path w="1351914">
                <a:moveTo>
                  <a:pt x="0" y="0"/>
                </a:moveTo>
                <a:lnTo>
                  <a:pt x="1351914" y="0"/>
                </a:lnTo>
              </a:path>
            </a:pathLst>
          </a:custGeom>
          <a:ln w="19812">
            <a:solidFill>
              <a:srgbClr val="006FC0"/>
            </a:solidFill>
          </a:ln>
        </p:spPr>
        <p:txBody>
          <a:bodyPr wrap="square" lIns="0" tIns="0" rIns="0" bIns="0" rtlCol="0">
            <a:noAutofit/>
          </a:bodyPr>
          <a:lstStyle/>
          <a:p>
            <a:endParaRPr/>
          </a:p>
        </p:txBody>
      </p:sp>
      <p:sp>
        <p:nvSpPr>
          <p:cNvPr id="20" name="object 20"/>
          <p:cNvSpPr/>
          <p:nvPr/>
        </p:nvSpPr>
        <p:spPr>
          <a:xfrm>
            <a:off x="333756" y="4814315"/>
            <a:ext cx="6426708" cy="480060"/>
          </a:xfrm>
          <a:custGeom>
            <a:avLst/>
            <a:gdLst/>
            <a:ahLst/>
            <a:cxnLst/>
            <a:rect l="l" t="t" r="r" b="b"/>
            <a:pathLst>
              <a:path w="6426708" h="480060">
                <a:moveTo>
                  <a:pt x="0" y="480060"/>
                </a:moveTo>
                <a:lnTo>
                  <a:pt x="6426708" y="480060"/>
                </a:lnTo>
                <a:lnTo>
                  <a:pt x="6426708" y="0"/>
                </a:lnTo>
                <a:lnTo>
                  <a:pt x="0" y="0"/>
                </a:lnTo>
                <a:lnTo>
                  <a:pt x="0" y="480060"/>
                </a:lnTo>
                <a:close/>
              </a:path>
            </a:pathLst>
          </a:custGeom>
          <a:solidFill>
            <a:srgbClr val="006FC0"/>
          </a:solidFill>
        </p:spPr>
        <p:txBody>
          <a:bodyPr wrap="square" lIns="0" tIns="0" rIns="0" bIns="0" rtlCol="0">
            <a:noAutofit/>
          </a:bodyPr>
          <a:lstStyle/>
          <a:p>
            <a:endParaRPr/>
          </a:p>
        </p:txBody>
      </p:sp>
      <p:sp>
        <p:nvSpPr>
          <p:cNvPr id="21" name="object 75"/>
          <p:cNvSpPr txBox="1"/>
          <p:nvPr/>
        </p:nvSpPr>
        <p:spPr>
          <a:xfrm>
            <a:off x="4346127" y="5614035"/>
            <a:ext cx="2509968" cy="559222"/>
          </a:xfrm>
          <a:prstGeom prst="rect">
            <a:avLst/>
          </a:prstGeom>
        </p:spPr>
        <p:txBody>
          <a:bodyPr vert="horz" wrap="square" lIns="0" tIns="0" rIns="0" bIns="0" rtlCol="0">
            <a:noAutofit/>
          </a:bodyPr>
          <a:lstStyle/>
          <a:p>
            <a:pPr marL="12700" algn="ctr">
              <a:lnSpc>
                <a:spcPct val="100000"/>
              </a:lnSpc>
            </a:pPr>
            <a:r>
              <a:rPr lang="zh-CN" altLang="en-US" sz="1600" b="1" dirty="0">
                <a:solidFill>
                  <a:srgbClr val="1556AD"/>
                </a:solidFill>
                <a:latin typeface="微软雅黑" panose="020B0503020204020204" pitchFamily="34" charset="-122"/>
                <a:ea typeface="微软雅黑" panose="020B0503020204020204" pitchFamily="34" charset="-122"/>
                <a:cs typeface="Microsoft YaHei UI" panose="020B0503020204020204" charset="-122"/>
              </a:rPr>
              <a:t>浪潮软件集团</a:t>
            </a:r>
            <a:endParaRPr sz="1600" dirty="0">
              <a:solidFill>
                <a:srgbClr val="1556AD"/>
              </a:solidFill>
              <a:latin typeface="微软雅黑" panose="020B0503020204020204" pitchFamily="34" charset="-122"/>
              <a:ea typeface="微软雅黑" panose="020B0503020204020204" pitchFamily="34" charset="-122"/>
              <a:cs typeface="Microsoft YaHei UI" panose="020B0503020204020204" charset="-122"/>
            </a:endParaRPr>
          </a:p>
        </p:txBody>
      </p:sp>
      <p:sp>
        <p:nvSpPr>
          <p:cNvPr id="28" name="Rectangle 522">
            <a:extLst>
              <a:ext uri="{FF2B5EF4-FFF2-40B4-BE49-F238E27FC236}">
                <a16:creationId xmlns:a16="http://schemas.microsoft.com/office/drawing/2014/main" id="{0FAD013D-1C08-4072-B046-D6B414547DA5}"/>
              </a:ext>
            </a:extLst>
          </p:cNvPr>
          <p:cNvSpPr>
            <a:spLocks noChangeArrowheads="1"/>
          </p:cNvSpPr>
          <p:nvPr/>
        </p:nvSpPr>
        <p:spPr bwMode="auto">
          <a:xfrm>
            <a:off x="340334" y="2102802"/>
            <a:ext cx="690635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algn="ctr" eaLnBrk="1" fontAlgn="base" hangingPunct="1">
              <a:spcBef>
                <a:spcPct val="0"/>
              </a:spcBef>
              <a:spcAft>
                <a:spcPct val="0"/>
              </a:spcAft>
              <a:buSzPct val="100000"/>
            </a:pPr>
            <a:r>
              <a:rPr lang="zh-CN" altLang="en-US" sz="4800" b="1" dirty="0">
                <a:solidFill>
                  <a:srgbClr val="0070C0"/>
                </a:solidFill>
                <a:latin typeface="微软雅黑" panose="020B0503020204020204" pitchFamily="34" charset="-122"/>
                <a:ea typeface="微软雅黑" panose="020B0503020204020204" pitchFamily="34" charset="-122"/>
              </a:rPr>
              <a:t>高校个性化“教”与“学”必备神器</a:t>
            </a:r>
            <a:endParaRPr lang="en-US" altLang="zh-CN" sz="4800" b="1" dirty="0">
              <a:solidFill>
                <a:srgbClr val="0070C0"/>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buSzPct val="100000"/>
            </a:pPr>
            <a:r>
              <a:rPr lang="en-US" altLang="zh-CN" sz="2000" dirty="0">
                <a:solidFill>
                  <a:srgbClr val="00EAFF"/>
                </a:solidFill>
                <a:latin typeface="微软雅黑" panose="020B0503020204020204" pitchFamily="34" charset="-122"/>
                <a:ea typeface="微软雅黑" panose="020B0503020204020204" pitchFamily="34" charset="-122"/>
              </a:rPr>
              <a:t>                                     </a:t>
            </a:r>
            <a:endParaRPr lang="zh-CN" altLang="en-US" sz="3600" b="1" dirty="0">
              <a:solidFill>
                <a:srgbClr val="00EA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33" name="文本框 32">
            <a:extLst>
              <a:ext uri="{FF2B5EF4-FFF2-40B4-BE49-F238E27FC236}">
                <a16:creationId xmlns:a16="http://schemas.microsoft.com/office/drawing/2014/main" id="{68C36DF0-98EC-408B-BC72-E02060548C6F}"/>
              </a:ext>
            </a:extLst>
          </p:cNvPr>
          <p:cNvSpPr txBox="1"/>
          <p:nvPr/>
        </p:nvSpPr>
        <p:spPr>
          <a:xfrm>
            <a:off x="859249" y="505867"/>
            <a:ext cx="10096261"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资源集成中心</a:t>
            </a:r>
          </a:p>
        </p:txBody>
      </p:sp>
      <p:pic>
        <p:nvPicPr>
          <p:cNvPr id="34" name="图片 33">
            <a:extLst>
              <a:ext uri="{FF2B5EF4-FFF2-40B4-BE49-F238E27FC236}">
                <a16:creationId xmlns:a16="http://schemas.microsoft.com/office/drawing/2014/main" id="{6E3A273C-157A-4639-97CD-279B54E8489C}"/>
              </a:ext>
            </a:extLst>
          </p:cNvPr>
          <p:cNvPicPr>
            <a:picLocks noChangeAspect="1"/>
          </p:cNvPicPr>
          <p:nvPr/>
        </p:nvPicPr>
        <p:blipFill>
          <a:blip r:embed="rId4"/>
          <a:stretch>
            <a:fillRect/>
          </a:stretch>
        </p:blipFill>
        <p:spPr>
          <a:xfrm>
            <a:off x="317146" y="3301609"/>
            <a:ext cx="6667758" cy="3253108"/>
          </a:xfrm>
          <a:prstGeom prst="rect">
            <a:avLst/>
          </a:prstGeom>
        </p:spPr>
      </p:pic>
      <p:pic>
        <p:nvPicPr>
          <p:cNvPr id="35" name="图片 34">
            <a:extLst>
              <a:ext uri="{FF2B5EF4-FFF2-40B4-BE49-F238E27FC236}">
                <a16:creationId xmlns:a16="http://schemas.microsoft.com/office/drawing/2014/main" id="{655C78B1-C431-4BE6-A3CB-8DA839957AC4}"/>
              </a:ext>
            </a:extLst>
          </p:cNvPr>
          <p:cNvPicPr>
            <a:picLocks noChangeAspect="1"/>
          </p:cNvPicPr>
          <p:nvPr/>
        </p:nvPicPr>
        <p:blipFill>
          <a:blip r:embed="rId5"/>
          <a:stretch>
            <a:fillRect/>
          </a:stretch>
        </p:blipFill>
        <p:spPr>
          <a:xfrm>
            <a:off x="7095052" y="3301609"/>
            <a:ext cx="4819119" cy="3253108"/>
          </a:xfrm>
          <a:prstGeom prst="rect">
            <a:avLst/>
          </a:prstGeom>
        </p:spPr>
      </p:pic>
      <p:sp>
        <p:nvSpPr>
          <p:cNvPr id="36" name="文本框 35">
            <a:extLst>
              <a:ext uri="{FF2B5EF4-FFF2-40B4-BE49-F238E27FC236}">
                <a16:creationId xmlns:a16="http://schemas.microsoft.com/office/drawing/2014/main" id="{27362BBD-4CCD-404B-BCD4-4661A3CA7FD2}"/>
              </a:ext>
            </a:extLst>
          </p:cNvPr>
          <p:cNvSpPr txBox="1"/>
          <p:nvPr/>
        </p:nvSpPr>
        <p:spPr>
          <a:xfrm>
            <a:off x="1421539" y="1618463"/>
            <a:ext cx="5673513" cy="523220"/>
          </a:xfrm>
          <a:prstGeom prst="rect">
            <a:avLst/>
          </a:prstGeom>
          <a:noFill/>
        </p:spPr>
        <p:txBody>
          <a:bodyPr wrap="square" rtlCol="0">
            <a:spAutoFit/>
          </a:bodyPr>
          <a:lstStyle/>
          <a:p>
            <a:r>
              <a:rPr lang="zh-CN" altLang="en-US" sz="2800" b="1" dirty="0">
                <a:solidFill>
                  <a:srgbClr val="0070C0"/>
                </a:solidFill>
                <a:latin typeface="微软雅黑" panose="020B0503020204020204" pitchFamily="34" charset="-122"/>
                <a:ea typeface="微软雅黑" panose="020B0503020204020204" pitchFamily="34" charset="-122"/>
              </a:rPr>
              <a:t>建设校内优质专业资源库</a:t>
            </a:r>
          </a:p>
        </p:txBody>
      </p:sp>
      <p:sp>
        <p:nvSpPr>
          <p:cNvPr id="37" name="矩形 36">
            <a:extLst>
              <a:ext uri="{FF2B5EF4-FFF2-40B4-BE49-F238E27FC236}">
                <a16:creationId xmlns:a16="http://schemas.microsoft.com/office/drawing/2014/main" id="{9F1EB8D9-729D-4C11-999C-6627D5D89BB1}"/>
              </a:ext>
            </a:extLst>
          </p:cNvPr>
          <p:cNvSpPr/>
          <p:nvPr/>
        </p:nvSpPr>
        <p:spPr>
          <a:xfrm>
            <a:off x="5697241" y="1095243"/>
            <a:ext cx="5248624" cy="1495409"/>
          </a:xfrm>
          <a:prstGeom prst="rect">
            <a:avLst/>
          </a:prstGeom>
        </p:spPr>
        <p:txBody>
          <a:bodyPr wrap="square">
            <a:spAutoFit/>
          </a:bodyPr>
          <a:lstStyle/>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rPr>
              <a:t>资源分类检索，相似文档推荐</a:t>
            </a:r>
            <a:endParaRPr lang="en-US" altLang="zh-CN" sz="1600" dirty="0">
              <a:solidFill>
                <a:srgbClr val="0070C0"/>
              </a:solidFill>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rPr>
              <a:t>解决教师维护多个教学平台、资源库系统的问题</a:t>
            </a: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rPr>
              <a:t>解决多个平台及资源库的资源共享问题</a:t>
            </a:r>
            <a:endParaRPr lang="en-US" altLang="zh-CN" sz="1600"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030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1" name="文本框 10">
            <a:extLst>
              <a:ext uri="{FF2B5EF4-FFF2-40B4-BE49-F238E27FC236}">
                <a16:creationId xmlns:a16="http://schemas.microsoft.com/office/drawing/2014/main" id="{12ABF65D-9B64-4024-B412-5C0083C529FE}"/>
              </a:ext>
            </a:extLst>
          </p:cNvPr>
          <p:cNvSpPr txBox="1"/>
          <p:nvPr/>
        </p:nvSpPr>
        <p:spPr>
          <a:xfrm>
            <a:off x="7241215" y="2059398"/>
            <a:ext cx="5673513" cy="523220"/>
          </a:xfrm>
          <a:prstGeom prst="rect">
            <a:avLst/>
          </a:prstGeom>
          <a:noFill/>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翻转课堂</a:t>
            </a:r>
          </a:p>
        </p:txBody>
      </p:sp>
      <p:sp>
        <p:nvSpPr>
          <p:cNvPr id="12" name="矩形 11">
            <a:extLst>
              <a:ext uri="{FF2B5EF4-FFF2-40B4-BE49-F238E27FC236}">
                <a16:creationId xmlns:a16="http://schemas.microsoft.com/office/drawing/2014/main" id="{3FAEFF37-83A0-4533-9515-A39FE40B32CB}"/>
              </a:ext>
            </a:extLst>
          </p:cNvPr>
          <p:cNvSpPr/>
          <p:nvPr/>
        </p:nvSpPr>
        <p:spPr>
          <a:xfrm>
            <a:off x="6951286" y="2644672"/>
            <a:ext cx="5377874" cy="2062103"/>
          </a:xfrm>
          <a:prstGeom prst="rect">
            <a:avLst/>
          </a:prstGeom>
        </p:spPr>
        <p:txBody>
          <a:bodyPr wrap="square">
            <a:spAutoFit/>
          </a:bodyPr>
          <a:lstStyle/>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辅助教师课堂教学，让老师可以零门槛使用</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支持多名教师共建一门课程</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b="1" dirty="0">
                <a:solidFill>
                  <a:srgbClr val="FF0000"/>
                </a:solidFill>
                <a:latin typeface="微软雅黑" panose="020B0503020204020204" pitchFamily="34" charset="-122"/>
                <a:ea typeface="微软雅黑" panose="020B0503020204020204" pitchFamily="34" charset="-122"/>
                <a:cs typeface="等线" panose="02010600030101010101" pitchFamily="2" charset="-122"/>
              </a:rPr>
              <a:t>无需提前拍课、建课、使用教师平时上课课件即可</a:t>
            </a:r>
            <a:endParaRPr lang="en-US" altLang="zh-CN" sz="1600" b="1" dirty="0">
              <a:solidFill>
                <a:srgbClr val="FF000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b="1" dirty="0">
                <a:solidFill>
                  <a:srgbClr val="FF0000"/>
                </a:solidFill>
                <a:latin typeface="微软雅黑" panose="020B0503020204020204" pitchFamily="34" charset="-122"/>
                <a:ea typeface="微软雅黑" panose="020B0503020204020204" pitchFamily="34" charset="-122"/>
                <a:cs typeface="等线" panose="02010600030101010101" pitchFamily="2" charset="-122"/>
              </a:rPr>
              <a:t>无需特殊硬件支持，使用自带设备</a:t>
            </a:r>
            <a:endParaRPr lang="en-US" altLang="zh-CN" sz="1600" dirty="0">
              <a:solidFill>
                <a:srgbClr val="FF0000"/>
              </a:solidFill>
              <a:latin typeface="微软雅黑" panose="020B0503020204020204" pitchFamily="34" charset="-122"/>
              <a:ea typeface="微软雅黑" panose="020B0503020204020204" pitchFamily="34" charset="-122"/>
              <a:cs typeface="等线" panose="02010600030101010101" pitchFamily="2" charset="-122"/>
            </a:endParaRPr>
          </a:p>
        </p:txBody>
      </p:sp>
      <p:pic>
        <p:nvPicPr>
          <p:cNvPr id="13" name="图片 12">
            <a:extLst>
              <a:ext uri="{FF2B5EF4-FFF2-40B4-BE49-F238E27FC236}">
                <a16:creationId xmlns:a16="http://schemas.microsoft.com/office/drawing/2014/main" id="{83D88642-E6E0-4390-94E9-F39A0C3B4B6C}"/>
              </a:ext>
            </a:extLst>
          </p:cNvPr>
          <p:cNvPicPr>
            <a:picLocks noChangeAspect="1"/>
          </p:cNvPicPr>
          <p:nvPr/>
        </p:nvPicPr>
        <p:blipFill>
          <a:blip r:embed="rId4"/>
          <a:stretch>
            <a:fillRect/>
          </a:stretch>
        </p:blipFill>
        <p:spPr>
          <a:xfrm>
            <a:off x="562587" y="1231710"/>
            <a:ext cx="6174314" cy="5357933"/>
          </a:xfrm>
          <a:prstGeom prst="rect">
            <a:avLst/>
          </a:prstGeom>
          <a:effectLst>
            <a:outerShdw blurRad="50800" dist="38100" dir="2700000" algn="tl" rotWithShape="0">
              <a:prstClr val="black">
                <a:alpha val="40000"/>
              </a:prstClr>
            </a:outerShdw>
          </a:effectLst>
        </p:spPr>
      </p:pic>
      <p:sp>
        <p:nvSpPr>
          <p:cNvPr id="14" name="文本框 13">
            <a:extLst>
              <a:ext uri="{FF2B5EF4-FFF2-40B4-BE49-F238E27FC236}">
                <a16:creationId xmlns:a16="http://schemas.microsoft.com/office/drawing/2014/main" id="{7DC50436-B468-406A-935E-AB674EFEB36D}"/>
              </a:ext>
            </a:extLst>
          </p:cNvPr>
          <p:cNvSpPr txBox="1"/>
          <p:nvPr/>
        </p:nvSpPr>
        <p:spPr>
          <a:xfrm>
            <a:off x="850389" y="437555"/>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翻转课堂 </a:t>
            </a:r>
            <a:r>
              <a:rPr lang="zh-CN" altLang="en-US" dirty="0">
                <a:solidFill>
                  <a:srgbClr val="0070C0"/>
                </a:solidFill>
                <a:latin typeface="微软雅黑" panose="020B0503020204020204" pitchFamily="34" charset="-122"/>
                <a:ea typeface="微软雅黑" panose="020B0503020204020204" pitchFamily="34" charset="-122"/>
              </a:rPr>
              <a:t>深化教学模式，积累过程数据</a:t>
            </a:r>
          </a:p>
        </p:txBody>
      </p:sp>
    </p:spTree>
    <p:extLst>
      <p:ext uri="{BB962C8B-B14F-4D97-AF65-F5344CB8AC3E}">
        <p14:creationId xmlns:p14="http://schemas.microsoft.com/office/powerpoint/2010/main" val="246251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4" name="文本框 13">
            <a:extLst>
              <a:ext uri="{FF2B5EF4-FFF2-40B4-BE49-F238E27FC236}">
                <a16:creationId xmlns:a16="http://schemas.microsoft.com/office/drawing/2014/main" id="{7DC50436-B468-406A-935E-AB674EFEB36D}"/>
              </a:ext>
            </a:extLst>
          </p:cNvPr>
          <p:cNvSpPr txBox="1"/>
          <p:nvPr/>
        </p:nvSpPr>
        <p:spPr>
          <a:xfrm>
            <a:off x="850389" y="437555"/>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翻转课堂</a:t>
            </a:r>
            <a:r>
              <a:rPr lang="zh-CN" altLang="en-US" dirty="0">
                <a:solidFill>
                  <a:srgbClr val="0070C0"/>
                </a:solidFill>
                <a:latin typeface="微软雅黑" panose="020B0503020204020204" pitchFamily="34" charset="-122"/>
                <a:ea typeface="微软雅黑" panose="020B0503020204020204" pitchFamily="34" charset="-122"/>
              </a:rPr>
              <a:t>深化教学模式，积累过程数据</a:t>
            </a:r>
          </a:p>
        </p:txBody>
      </p:sp>
      <p:pic>
        <p:nvPicPr>
          <p:cNvPr id="10" name="图片 9">
            <a:extLst>
              <a:ext uri="{FF2B5EF4-FFF2-40B4-BE49-F238E27FC236}">
                <a16:creationId xmlns:a16="http://schemas.microsoft.com/office/drawing/2014/main" id="{DA10E871-DDEF-4A85-8BCC-B156AD594701}"/>
              </a:ext>
            </a:extLst>
          </p:cNvPr>
          <p:cNvPicPr/>
          <p:nvPr/>
        </p:nvPicPr>
        <p:blipFill rotWithShape="1">
          <a:blip r:embed="rId4">
            <a:extLst>
              <a:ext uri="{28A0092B-C50C-407E-A947-70E740481C1C}">
                <a14:useLocalDpi xmlns:a14="http://schemas.microsoft.com/office/drawing/2010/main" val="0"/>
              </a:ext>
            </a:extLst>
          </a:blip>
          <a:srcRect t="13393"/>
          <a:stretch>
            <a:fillRect/>
          </a:stretch>
        </p:blipFill>
        <p:spPr>
          <a:xfrm>
            <a:off x="2181189" y="2397076"/>
            <a:ext cx="7756663" cy="3722246"/>
          </a:xfrm>
          <a:prstGeom prst="rect">
            <a:avLst/>
          </a:prstGeom>
        </p:spPr>
      </p:pic>
      <p:sp>
        <p:nvSpPr>
          <p:cNvPr id="15" name="文本框 14">
            <a:extLst>
              <a:ext uri="{FF2B5EF4-FFF2-40B4-BE49-F238E27FC236}">
                <a16:creationId xmlns:a16="http://schemas.microsoft.com/office/drawing/2014/main" id="{A17E2574-58CA-4E3E-BAF2-62CB5FECA0F7}"/>
              </a:ext>
            </a:extLst>
          </p:cNvPr>
          <p:cNvSpPr txBox="1"/>
          <p:nvPr/>
        </p:nvSpPr>
        <p:spPr>
          <a:xfrm>
            <a:off x="2583122" y="1285278"/>
            <a:ext cx="6070893" cy="1289905"/>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zh-CN" altLang="en-US" b="1" dirty="0">
                <a:solidFill>
                  <a:srgbClr val="FFC000"/>
                </a:solidFill>
                <a:latin typeface="微软雅黑" panose="020B0503020204020204" pitchFamily="34" charset="-122"/>
                <a:ea typeface="微软雅黑" panose="020B0503020204020204" pitchFamily="34" charset="-122"/>
              </a:rPr>
              <a:t>任何章节都可开展的翻转课堂</a:t>
            </a:r>
            <a:endParaRPr lang="en-US" altLang="zh-CN" b="1" dirty="0">
              <a:solidFill>
                <a:srgbClr val="FFC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b="1" dirty="0">
                <a:solidFill>
                  <a:srgbClr val="FFC000"/>
                </a:solidFill>
                <a:latin typeface="微软雅黑" panose="020B0503020204020204" pitchFamily="34" charset="-122"/>
                <a:ea typeface="微软雅黑" panose="020B0503020204020204" pitchFamily="34" charset="-122"/>
              </a:rPr>
              <a:t>课前、课中、课后，精准指导、精准诊改提高教学效率</a:t>
            </a:r>
          </a:p>
          <a:p>
            <a:pPr marL="342900" indent="-342900">
              <a:lnSpc>
                <a:spcPct val="150000"/>
              </a:lnSpc>
              <a:buFont typeface="Wingdings" panose="05000000000000000000" pitchFamily="2" charset="2"/>
              <a:buChar char="Ø"/>
            </a:pPr>
            <a:endParaRPr lang="zh-CN" altLang="en-US" b="1"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65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4" name="文本框 13">
            <a:extLst>
              <a:ext uri="{FF2B5EF4-FFF2-40B4-BE49-F238E27FC236}">
                <a16:creationId xmlns:a16="http://schemas.microsoft.com/office/drawing/2014/main" id="{7DC50436-B468-406A-935E-AB674EFEB36D}"/>
              </a:ext>
            </a:extLst>
          </p:cNvPr>
          <p:cNvSpPr txBox="1"/>
          <p:nvPr/>
        </p:nvSpPr>
        <p:spPr>
          <a:xfrm>
            <a:off x="850389" y="437555"/>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翻转课堂</a:t>
            </a:r>
            <a:r>
              <a:rPr lang="zh-CN" altLang="en-US" dirty="0">
                <a:solidFill>
                  <a:srgbClr val="0070C0"/>
                </a:solidFill>
                <a:latin typeface="微软雅黑" panose="020B0503020204020204" pitchFamily="34" charset="-122"/>
                <a:ea typeface="微软雅黑" panose="020B0503020204020204" pitchFamily="34" charset="-122"/>
              </a:rPr>
              <a:t>深化教学模式，积累过程数据</a:t>
            </a:r>
          </a:p>
        </p:txBody>
      </p:sp>
      <p:sp>
        <p:nvSpPr>
          <p:cNvPr id="9" name="圆角矩形 8">
            <a:extLst>
              <a:ext uri="{FF2B5EF4-FFF2-40B4-BE49-F238E27FC236}">
                <a16:creationId xmlns:a16="http://schemas.microsoft.com/office/drawing/2014/main" id="{12551245-3818-4E00-A05A-D0DFA65CF123}"/>
              </a:ext>
            </a:extLst>
          </p:cNvPr>
          <p:cNvSpPr/>
          <p:nvPr/>
        </p:nvSpPr>
        <p:spPr>
          <a:xfrm>
            <a:off x="886587" y="1083389"/>
            <a:ext cx="3482398" cy="5621063"/>
          </a:xfrm>
          <a:prstGeom prst="roundRect">
            <a:avLst/>
          </a:prstGeom>
          <a:solidFill>
            <a:schemeClr val="bg2"/>
          </a:solidFill>
          <a:ln w="25400">
            <a:solidFill>
              <a:schemeClr val="tx1">
                <a:lumMod val="65000"/>
                <a:lumOff val="35000"/>
              </a:schemeClr>
            </a:solidFill>
            <a:prstDash val="sysDo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2000">
              <a:latin typeface="微软雅黑" panose="020B0503020204020204" pitchFamily="34" charset="-122"/>
              <a:ea typeface="微软雅黑" panose="020B0503020204020204" pitchFamily="34" charset="-122"/>
              <a:cs typeface="楷体" panose="02010609060101010101" charset="-122"/>
            </a:endParaRPr>
          </a:p>
        </p:txBody>
      </p:sp>
      <p:sp>
        <p:nvSpPr>
          <p:cNvPr id="11" name="圆角矩形 9">
            <a:extLst>
              <a:ext uri="{FF2B5EF4-FFF2-40B4-BE49-F238E27FC236}">
                <a16:creationId xmlns:a16="http://schemas.microsoft.com/office/drawing/2014/main" id="{B97A8C8D-9ED0-4E67-A6C8-D3A5AD0B8618}"/>
              </a:ext>
            </a:extLst>
          </p:cNvPr>
          <p:cNvSpPr/>
          <p:nvPr/>
        </p:nvSpPr>
        <p:spPr>
          <a:xfrm>
            <a:off x="1298181" y="1847840"/>
            <a:ext cx="1269712"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课堂签到</a:t>
            </a:r>
          </a:p>
        </p:txBody>
      </p:sp>
      <p:sp>
        <p:nvSpPr>
          <p:cNvPr id="12" name="圆角矩形 10">
            <a:extLst>
              <a:ext uri="{FF2B5EF4-FFF2-40B4-BE49-F238E27FC236}">
                <a16:creationId xmlns:a16="http://schemas.microsoft.com/office/drawing/2014/main" id="{98A14DFB-3AFC-4732-A18D-AFE4DEEABDBC}"/>
              </a:ext>
            </a:extLst>
          </p:cNvPr>
          <p:cNvSpPr/>
          <p:nvPr/>
        </p:nvSpPr>
        <p:spPr>
          <a:xfrm>
            <a:off x="2725199" y="1847840"/>
            <a:ext cx="1269712"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即时问答</a:t>
            </a:r>
          </a:p>
        </p:txBody>
      </p:sp>
      <p:sp>
        <p:nvSpPr>
          <p:cNvPr id="13" name="圆角矩形 11">
            <a:extLst>
              <a:ext uri="{FF2B5EF4-FFF2-40B4-BE49-F238E27FC236}">
                <a16:creationId xmlns:a16="http://schemas.microsoft.com/office/drawing/2014/main" id="{09E383FB-4A9E-42A7-A1CF-2CC3E1EC9C5A}"/>
              </a:ext>
            </a:extLst>
          </p:cNvPr>
          <p:cNvSpPr/>
          <p:nvPr/>
        </p:nvSpPr>
        <p:spPr>
          <a:xfrm>
            <a:off x="1298181" y="2518027"/>
            <a:ext cx="1269712"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头脑风暴</a:t>
            </a:r>
          </a:p>
        </p:txBody>
      </p:sp>
      <p:sp>
        <p:nvSpPr>
          <p:cNvPr id="16" name="圆角矩形 12">
            <a:extLst>
              <a:ext uri="{FF2B5EF4-FFF2-40B4-BE49-F238E27FC236}">
                <a16:creationId xmlns:a16="http://schemas.microsoft.com/office/drawing/2014/main" id="{E33745CF-22DE-43AA-8279-3BE50E11E558}"/>
              </a:ext>
            </a:extLst>
          </p:cNvPr>
          <p:cNvSpPr/>
          <p:nvPr/>
        </p:nvSpPr>
        <p:spPr>
          <a:xfrm>
            <a:off x="2725199" y="2518027"/>
            <a:ext cx="1269712"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资料推送</a:t>
            </a:r>
          </a:p>
        </p:txBody>
      </p:sp>
      <p:sp>
        <p:nvSpPr>
          <p:cNvPr id="17" name="圆角矩形 13">
            <a:extLst>
              <a:ext uri="{FF2B5EF4-FFF2-40B4-BE49-F238E27FC236}">
                <a16:creationId xmlns:a16="http://schemas.microsoft.com/office/drawing/2014/main" id="{9674DF04-D310-4515-9DD1-6AAD959CC8A9}"/>
              </a:ext>
            </a:extLst>
          </p:cNvPr>
          <p:cNvSpPr/>
          <p:nvPr/>
        </p:nvSpPr>
        <p:spPr>
          <a:xfrm>
            <a:off x="1298181" y="3186163"/>
            <a:ext cx="1269712"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随堂测验</a:t>
            </a:r>
          </a:p>
        </p:txBody>
      </p:sp>
      <p:sp>
        <p:nvSpPr>
          <p:cNvPr id="18" name="圆角矩形 14">
            <a:extLst>
              <a:ext uri="{FF2B5EF4-FFF2-40B4-BE49-F238E27FC236}">
                <a16:creationId xmlns:a16="http://schemas.microsoft.com/office/drawing/2014/main" id="{C087EEDC-E4B7-489B-908D-A6C34A9B81E2}"/>
              </a:ext>
            </a:extLst>
          </p:cNvPr>
          <p:cNvSpPr/>
          <p:nvPr/>
        </p:nvSpPr>
        <p:spPr>
          <a:xfrm>
            <a:off x="2725199" y="3186163"/>
            <a:ext cx="1269712"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作业</a:t>
            </a:r>
            <a:r>
              <a:rPr kumimoji="1" lang="en-US" altLang="zh-CN" dirty="0">
                <a:latin typeface="微软雅黑" panose="020B0503020204020204" pitchFamily="34" charset="-122"/>
                <a:ea typeface="微软雅黑" panose="020B0503020204020204" pitchFamily="34" charset="-122"/>
                <a:cs typeface="楷体" panose="02010609060101010101" charset="-122"/>
              </a:rPr>
              <a:t>/</a:t>
            </a:r>
            <a:r>
              <a:rPr kumimoji="1" lang="zh-CN" altLang="en-US" dirty="0">
                <a:latin typeface="微软雅黑" panose="020B0503020204020204" pitchFamily="34" charset="-122"/>
                <a:ea typeface="微软雅黑" panose="020B0503020204020204" pitchFamily="34" charset="-122"/>
                <a:cs typeface="楷体" panose="02010609060101010101" charset="-122"/>
              </a:rPr>
              <a:t>考试</a:t>
            </a:r>
          </a:p>
        </p:txBody>
      </p:sp>
      <p:sp>
        <p:nvSpPr>
          <p:cNvPr id="19" name="圆角矩形 15">
            <a:extLst>
              <a:ext uri="{FF2B5EF4-FFF2-40B4-BE49-F238E27FC236}">
                <a16:creationId xmlns:a16="http://schemas.microsoft.com/office/drawing/2014/main" id="{DA787672-52D2-4C84-8305-1A106BF18C1B}"/>
              </a:ext>
            </a:extLst>
          </p:cNvPr>
          <p:cNvSpPr/>
          <p:nvPr/>
        </p:nvSpPr>
        <p:spPr>
          <a:xfrm>
            <a:off x="1298181" y="3854299"/>
            <a:ext cx="1269712"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答疑讨论</a:t>
            </a:r>
          </a:p>
        </p:txBody>
      </p:sp>
      <p:sp>
        <p:nvSpPr>
          <p:cNvPr id="20" name="圆角矩形 16">
            <a:extLst>
              <a:ext uri="{FF2B5EF4-FFF2-40B4-BE49-F238E27FC236}">
                <a16:creationId xmlns:a16="http://schemas.microsoft.com/office/drawing/2014/main" id="{553CA3B2-C6E0-463E-9E85-D922409EB9A5}"/>
              </a:ext>
            </a:extLst>
          </p:cNvPr>
          <p:cNvSpPr/>
          <p:nvPr/>
        </p:nvSpPr>
        <p:spPr>
          <a:xfrm>
            <a:off x="2725199" y="3854299"/>
            <a:ext cx="1269712"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举手抢答</a:t>
            </a:r>
          </a:p>
        </p:txBody>
      </p:sp>
      <p:sp>
        <p:nvSpPr>
          <p:cNvPr id="21" name="圆角矩形 17">
            <a:extLst>
              <a:ext uri="{FF2B5EF4-FFF2-40B4-BE49-F238E27FC236}">
                <a16:creationId xmlns:a16="http://schemas.microsoft.com/office/drawing/2014/main" id="{6E919D1C-F3CA-4BD0-A4B6-71E2359B396C}"/>
              </a:ext>
            </a:extLst>
          </p:cNvPr>
          <p:cNvSpPr/>
          <p:nvPr/>
        </p:nvSpPr>
        <p:spPr>
          <a:xfrm>
            <a:off x="1298181" y="4522435"/>
            <a:ext cx="1269712" cy="56818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微软雅黑" panose="020B0503020204020204" pitchFamily="34" charset="-122"/>
                <a:ea typeface="微软雅黑" panose="020B0503020204020204" pitchFamily="34" charset="-122"/>
                <a:cs typeface="楷体" panose="02010609060101010101" charset="-122"/>
              </a:rPr>
              <a:t>PBL</a:t>
            </a:r>
            <a:endParaRPr kumimoji="1" lang="zh-CN" altLang="en-US" dirty="0">
              <a:latin typeface="微软雅黑" panose="020B0503020204020204" pitchFamily="34" charset="-122"/>
              <a:ea typeface="微软雅黑" panose="020B0503020204020204" pitchFamily="34" charset="-122"/>
              <a:cs typeface="楷体" panose="02010609060101010101" charset="-122"/>
            </a:endParaRPr>
          </a:p>
        </p:txBody>
      </p:sp>
      <p:sp>
        <p:nvSpPr>
          <p:cNvPr id="22" name="圆角矩形 19">
            <a:extLst>
              <a:ext uri="{FF2B5EF4-FFF2-40B4-BE49-F238E27FC236}">
                <a16:creationId xmlns:a16="http://schemas.microsoft.com/office/drawing/2014/main" id="{EECDF158-DA33-401E-91A8-2DCF9EFC3706}"/>
              </a:ext>
            </a:extLst>
          </p:cNvPr>
          <p:cNvSpPr/>
          <p:nvPr/>
        </p:nvSpPr>
        <p:spPr>
          <a:xfrm>
            <a:off x="1305830" y="5192622"/>
            <a:ext cx="1269712" cy="56818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bg1"/>
                </a:solidFill>
                <a:latin typeface="微软雅黑" panose="020B0503020204020204" pitchFamily="34" charset="-122"/>
                <a:ea typeface="微软雅黑" panose="020B0503020204020204" pitchFamily="34" charset="-122"/>
                <a:cs typeface="楷体" panose="02010609060101010101" charset="-122"/>
              </a:rPr>
              <a:t>随机选人</a:t>
            </a:r>
          </a:p>
        </p:txBody>
      </p:sp>
      <p:sp>
        <p:nvSpPr>
          <p:cNvPr id="23" name="圆角矩形 21">
            <a:extLst>
              <a:ext uri="{FF2B5EF4-FFF2-40B4-BE49-F238E27FC236}">
                <a16:creationId xmlns:a16="http://schemas.microsoft.com/office/drawing/2014/main" id="{4B809DCE-BEAF-4656-A119-F2FD5B7F1E4D}"/>
              </a:ext>
            </a:extLst>
          </p:cNvPr>
          <p:cNvSpPr/>
          <p:nvPr/>
        </p:nvSpPr>
        <p:spPr>
          <a:xfrm>
            <a:off x="2725199" y="4518465"/>
            <a:ext cx="1269712"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小组讨论</a:t>
            </a:r>
          </a:p>
        </p:txBody>
      </p:sp>
      <p:sp>
        <p:nvSpPr>
          <p:cNvPr id="24" name="圆角矩形 22">
            <a:extLst>
              <a:ext uri="{FF2B5EF4-FFF2-40B4-BE49-F238E27FC236}">
                <a16:creationId xmlns:a16="http://schemas.microsoft.com/office/drawing/2014/main" id="{581195AA-E221-4297-A16D-D14E088F0F90}"/>
              </a:ext>
            </a:extLst>
          </p:cNvPr>
          <p:cNvSpPr/>
          <p:nvPr/>
        </p:nvSpPr>
        <p:spPr>
          <a:xfrm>
            <a:off x="2725199" y="5192622"/>
            <a:ext cx="1269712" cy="56818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课堂报告</a:t>
            </a:r>
          </a:p>
        </p:txBody>
      </p:sp>
      <p:sp>
        <p:nvSpPr>
          <p:cNvPr id="25" name="圆角矩形 23">
            <a:extLst>
              <a:ext uri="{FF2B5EF4-FFF2-40B4-BE49-F238E27FC236}">
                <a16:creationId xmlns:a16="http://schemas.microsoft.com/office/drawing/2014/main" id="{CC4839D4-85BD-4545-94FB-E49A189AD803}"/>
              </a:ext>
            </a:extLst>
          </p:cNvPr>
          <p:cNvSpPr/>
          <p:nvPr/>
        </p:nvSpPr>
        <p:spPr>
          <a:xfrm>
            <a:off x="1298181" y="5860758"/>
            <a:ext cx="1269712" cy="56818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弹幕</a:t>
            </a:r>
          </a:p>
        </p:txBody>
      </p:sp>
      <p:sp>
        <p:nvSpPr>
          <p:cNvPr id="26" name="圆角矩形 24">
            <a:extLst>
              <a:ext uri="{FF2B5EF4-FFF2-40B4-BE49-F238E27FC236}">
                <a16:creationId xmlns:a16="http://schemas.microsoft.com/office/drawing/2014/main" id="{B65F00EA-175A-495F-BC40-A3788E0B4875}"/>
              </a:ext>
            </a:extLst>
          </p:cNvPr>
          <p:cNvSpPr/>
          <p:nvPr/>
        </p:nvSpPr>
        <p:spPr>
          <a:xfrm>
            <a:off x="2725199" y="5860758"/>
            <a:ext cx="1269712" cy="56818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cs typeface="楷体" panose="02010609060101010101" charset="-122"/>
              </a:rPr>
              <a:t>随堂评教</a:t>
            </a:r>
          </a:p>
        </p:txBody>
      </p:sp>
      <p:sp>
        <p:nvSpPr>
          <p:cNvPr id="27" name="矩形 26">
            <a:extLst>
              <a:ext uri="{FF2B5EF4-FFF2-40B4-BE49-F238E27FC236}">
                <a16:creationId xmlns:a16="http://schemas.microsoft.com/office/drawing/2014/main" id="{70BA0F6D-1401-4D74-8016-9C66F665F882}"/>
              </a:ext>
            </a:extLst>
          </p:cNvPr>
          <p:cNvSpPr/>
          <p:nvPr/>
        </p:nvSpPr>
        <p:spPr>
          <a:xfrm>
            <a:off x="1867656" y="1274592"/>
            <a:ext cx="1415772" cy="461665"/>
          </a:xfrm>
          <a:prstGeom prst="rect">
            <a:avLst/>
          </a:prstGeom>
        </p:spPr>
        <p:txBody>
          <a:bodyPr wrap="none">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功能组成</a:t>
            </a:r>
          </a:p>
        </p:txBody>
      </p:sp>
      <p:sp>
        <p:nvSpPr>
          <p:cNvPr id="28" name="矩形 27">
            <a:extLst>
              <a:ext uri="{FF2B5EF4-FFF2-40B4-BE49-F238E27FC236}">
                <a16:creationId xmlns:a16="http://schemas.microsoft.com/office/drawing/2014/main" id="{D981E35D-D9B1-4A26-9F17-35A3DB3767A2}"/>
              </a:ext>
            </a:extLst>
          </p:cNvPr>
          <p:cNvSpPr/>
          <p:nvPr/>
        </p:nvSpPr>
        <p:spPr>
          <a:xfrm>
            <a:off x="5441906" y="3800819"/>
            <a:ext cx="1261884" cy="523220"/>
          </a:xfrm>
          <a:prstGeom prst="rect">
            <a:avLst/>
          </a:prstGeom>
        </p:spPr>
        <p:txBody>
          <a:bodyPr wrap="none">
            <a:spAutoFit/>
          </a:bodyPr>
          <a:lstStyle/>
          <a:p>
            <a:r>
              <a:rPr lang="zh-CN" altLang="en-US" sz="2800" dirty="0">
                <a:solidFill>
                  <a:srgbClr val="00B0F0"/>
                </a:solidFill>
                <a:latin typeface="微软雅黑" panose="020B0503020204020204" pitchFamily="34" charset="-122"/>
                <a:ea typeface="微软雅黑" panose="020B0503020204020204" pitchFamily="34" charset="-122"/>
              </a:rPr>
              <a:t>优势点</a:t>
            </a:r>
          </a:p>
        </p:txBody>
      </p:sp>
      <p:sp>
        <p:nvSpPr>
          <p:cNvPr id="29" name="矩形 28">
            <a:extLst>
              <a:ext uri="{FF2B5EF4-FFF2-40B4-BE49-F238E27FC236}">
                <a16:creationId xmlns:a16="http://schemas.microsoft.com/office/drawing/2014/main" id="{E655F9C3-6E44-4CA7-A9BE-1D0E84FAF34A}"/>
              </a:ext>
            </a:extLst>
          </p:cNvPr>
          <p:cNvSpPr/>
          <p:nvPr/>
        </p:nvSpPr>
        <p:spPr>
          <a:xfrm>
            <a:off x="5574263" y="4452904"/>
            <a:ext cx="4224233" cy="369332"/>
          </a:xfrm>
          <a:prstGeom prst="rect">
            <a:avLst/>
          </a:prstGeom>
        </p:spPr>
        <p:txBody>
          <a:bodyPr wrap="none">
            <a:spAutoFit/>
          </a:bodyPr>
          <a:lstStyle/>
          <a:p>
            <a:pPr marL="342900" indent="-342900">
              <a:buFont typeface="Wingdings" panose="05000000000000000000" pitchFamily="2" charset="2"/>
              <a:buChar char="Ø"/>
            </a:pPr>
            <a:r>
              <a:rPr lang="zh-CN" altLang="en-US" dirty="0">
                <a:solidFill>
                  <a:srgbClr val="00B0F0"/>
                </a:solidFill>
                <a:latin typeface="微软雅黑" panose="020B0503020204020204" pitchFamily="34" charset="-122"/>
                <a:ea typeface="微软雅黑" panose="020B0503020204020204" pitchFamily="34" charset="-122"/>
              </a:rPr>
              <a:t>本地化部署，数据、资源积累在学校</a:t>
            </a:r>
          </a:p>
        </p:txBody>
      </p:sp>
      <p:sp>
        <p:nvSpPr>
          <p:cNvPr id="30" name="矩形 29">
            <a:extLst>
              <a:ext uri="{FF2B5EF4-FFF2-40B4-BE49-F238E27FC236}">
                <a16:creationId xmlns:a16="http://schemas.microsoft.com/office/drawing/2014/main" id="{1770E581-0247-4546-A93A-E97F3EE8F830}"/>
              </a:ext>
            </a:extLst>
          </p:cNvPr>
          <p:cNvSpPr/>
          <p:nvPr/>
        </p:nvSpPr>
        <p:spPr>
          <a:xfrm>
            <a:off x="5574263" y="5005882"/>
            <a:ext cx="4224233" cy="369332"/>
          </a:xfrm>
          <a:prstGeom prst="rect">
            <a:avLst/>
          </a:prstGeom>
        </p:spPr>
        <p:txBody>
          <a:bodyPr wrap="none">
            <a:spAutoFit/>
          </a:bodyPr>
          <a:lstStyle/>
          <a:p>
            <a:pPr marL="342900" indent="-342900">
              <a:buFont typeface="Wingdings" panose="05000000000000000000" pitchFamily="2" charset="2"/>
              <a:buChar char="Ø"/>
            </a:pPr>
            <a:r>
              <a:rPr lang="zh-CN" altLang="en-US" dirty="0">
                <a:solidFill>
                  <a:srgbClr val="00B0F0"/>
                </a:solidFill>
                <a:latin typeface="微软雅黑" panose="020B0503020204020204" pitchFamily="34" charset="-122"/>
                <a:ea typeface="微软雅黑" panose="020B0503020204020204" pitchFamily="34" charset="-122"/>
              </a:rPr>
              <a:t>无缝数据集成，标准一致，便于分析</a:t>
            </a:r>
          </a:p>
        </p:txBody>
      </p:sp>
      <p:sp>
        <p:nvSpPr>
          <p:cNvPr id="31" name="矩形 30">
            <a:extLst>
              <a:ext uri="{FF2B5EF4-FFF2-40B4-BE49-F238E27FC236}">
                <a16:creationId xmlns:a16="http://schemas.microsoft.com/office/drawing/2014/main" id="{925D4E0C-F4C2-402F-9B16-39227EE23468}"/>
              </a:ext>
            </a:extLst>
          </p:cNvPr>
          <p:cNvSpPr/>
          <p:nvPr/>
        </p:nvSpPr>
        <p:spPr>
          <a:xfrm>
            <a:off x="5588117" y="5524166"/>
            <a:ext cx="4224233" cy="369332"/>
          </a:xfrm>
          <a:prstGeom prst="rect">
            <a:avLst/>
          </a:prstGeom>
        </p:spPr>
        <p:txBody>
          <a:bodyPr wrap="none">
            <a:spAutoFit/>
          </a:bodyPr>
          <a:lstStyle/>
          <a:p>
            <a:pPr marL="342900" indent="-342900">
              <a:buFont typeface="Wingdings" panose="05000000000000000000" pitchFamily="2" charset="2"/>
              <a:buChar char="Ø"/>
            </a:pPr>
            <a:r>
              <a:rPr lang="zh-CN" altLang="en-US" dirty="0">
                <a:solidFill>
                  <a:srgbClr val="00B0F0"/>
                </a:solidFill>
                <a:latin typeface="微软雅黑" panose="020B0503020204020204" pitchFamily="34" charset="-122"/>
                <a:ea typeface="微软雅黑" panose="020B0503020204020204" pitchFamily="34" charset="-122"/>
              </a:rPr>
              <a:t>自定义需求响应，满足教师个性需求</a:t>
            </a:r>
          </a:p>
        </p:txBody>
      </p:sp>
      <p:sp>
        <p:nvSpPr>
          <p:cNvPr id="32" name="矩形 31">
            <a:extLst>
              <a:ext uri="{FF2B5EF4-FFF2-40B4-BE49-F238E27FC236}">
                <a16:creationId xmlns:a16="http://schemas.microsoft.com/office/drawing/2014/main" id="{DAE9ABE8-2089-4D54-8507-C7ABC2D09B32}"/>
              </a:ext>
            </a:extLst>
          </p:cNvPr>
          <p:cNvSpPr/>
          <p:nvPr/>
        </p:nvSpPr>
        <p:spPr>
          <a:xfrm>
            <a:off x="5574263" y="1875983"/>
            <a:ext cx="6827349" cy="540043"/>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cs typeface="楷体" panose="02010609060101010101" charset="-122"/>
              </a:rPr>
              <a:t>丰富课堂互动形式，深化教育教学模式</a:t>
            </a:r>
            <a:endParaRPr kumimoji="1" lang="zh-CN" altLang="en-US" dirty="0">
              <a:solidFill>
                <a:srgbClr val="0070C0"/>
              </a:solidFill>
              <a:latin typeface="微软雅黑" panose="020B0503020204020204" pitchFamily="34" charset="-122"/>
              <a:ea typeface="微软雅黑" panose="020B0503020204020204" pitchFamily="34" charset="-122"/>
              <a:cs typeface="楷体" panose="02010609060101010101" charset="-122"/>
            </a:endParaRPr>
          </a:p>
        </p:txBody>
      </p:sp>
      <p:sp>
        <p:nvSpPr>
          <p:cNvPr id="33" name="矩形 32">
            <a:extLst>
              <a:ext uri="{FF2B5EF4-FFF2-40B4-BE49-F238E27FC236}">
                <a16:creationId xmlns:a16="http://schemas.microsoft.com/office/drawing/2014/main" id="{F60107B7-C3D4-4CC3-88D8-C8B91F0CF86B}"/>
              </a:ext>
            </a:extLst>
          </p:cNvPr>
          <p:cNvSpPr/>
          <p:nvPr/>
        </p:nvSpPr>
        <p:spPr>
          <a:xfrm>
            <a:off x="5574263" y="2432643"/>
            <a:ext cx="6827349" cy="540043"/>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cs typeface="楷体" panose="02010609060101010101" charset="-122"/>
              </a:rPr>
              <a:t>为诊改积累非常重要的教学过程性数据</a:t>
            </a:r>
            <a:endParaRPr kumimoji="1" lang="zh-CN" altLang="en-US" dirty="0">
              <a:solidFill>
                <a:srgbClr val="0070C0"/>
              </a:solidFill>
              <a:latin typeface="微软雅黑" panose="020B0503020204020204" pitchFamily="34" charset="-122"/>
              <a:ea typeface="微软雅黑" panose="020B0503020204020204" pitchFamily="34" charset="-122"/>
              <a:cs typeface="楷体" panose="02010609060101010101" charset="-122"/>
            </a:endParaRPr>
          </a:p>
        </p:txBody>
      </p:sp>
      <p:sp>
        <p:nvSpPr>
          <p:cNvPr id="34" name="矩形 33">
            <a:extLst>
              <a:ext uri="{FF2B5EF4-FFF2-40B4-BE49-F238E27FC236}">
                <a16:creationId xmlns:a16="http://schemas.microsoft.com/office/drawing/2014/main" id="{FB7F6530-2DA9-4A76-A5D4-13231D09F867}"/>
              </a:ext>
            </a:extLst>
          </p:cNvPr>
          <p:cNvSpPr/>
          <p:nvPr/>
        </p:nvSpPr>
        <p:spPr>
          <a:xfrm>
            <a:off x="5574263" y="3046352"/>
            <a:ext cx="6827349" cy="540043"/>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Ø"/>
            </a:pPr>
            <a:r>
              <a:rPr lang="zh-CN" altLang="en-US" dirty="0">
                <a:solidFill>
                  <a:srgbClr val="0070C0"/>
                </a:solidFill>
                <a:latin typeface="微软雅黑" panose="020B0503020204020204" pitchFamily="34" charset="-122"/>
                <a:ea typeface="微软雅黑" panose="020B0503020204020204" pitchFamily="34" charset="-122"/>
                <a:cs typeface="楷体" panose="02010609060101010101" charset="-122"/>
              </a:rPr>
              <a:t>为师生互动提供信息途径，激发学生自主积极性</a:t>
            </a:r>
            <a:endParaRPr kumimoji="1" lang="zh-CN" altLang="en-US" dirty="0">
              <a:solidFill>
                <a:srgbClr val="0070C0"/>
              </a:solidFill>
              <a:latin typeface="微软雅黑" panose="020B0503020204020204" pitchFamily="34" charset="-122"/>
              <a:ea typeface="微软雅黑" panose="020B0503020204020204" pitchFamily="34" charset="-122"/>
              <a:cs typeface="楷体" panose="02010609060101010101" charset="-122"/>
            </a:endParaRPr>
          </a:p>
        </p:txBody>
      </p:sp>
      <p:sp>
        <p:nvSpPr>
          <p:cNvPr id="35" name="矩形 34">
            <a:extLst>
              <a:ext uri="{FF2B5EF4-FFF2-40B4-BE49-F238E27FC236}">
                <a16:creationId xmlns:a16="http://schemas.microsoft.com/office/drawing/2014/main" id="{581F9D6A-423E-46C3-BEC4-E517A9852FAF}"/>
              </a:ext>
            </a:extLst>
          </p:cNvPr>
          <p:cNvSpPr/>
          <p:nvPr/>
        </p:nvSpPr>
        <p:spPr>
          <a:xfrm>
            <a:off x="5350054" y="1209834"/>
            <a:ext cx="1261884" cy="523220"/>
          </a:xfrm>
          <a:prstGeom prst="rect">
            <a:avLst/>
          </a:prstGeom>
          <a:ln>
            <a:noFill/>
          </a:ln>
        </p:spPr>
        <p:txBody>
          <a:bodyPr wrap="none">
            <a:spAutoFit/>
          </a:bodyPr>
          <a:lstStyle/>
          <a:p>
            <a:r>
              <a:rPr lang="zh-CN" altLang="en-US" sz="2800" dirty="0">
                <a:solidFill>
                  <a:srgbClr val="00B050"/>
                </a:solidFill>
                <a:latin typeface="微软雅黑" panose="020B0503020204020204" pitchFamily="34" charset="-122"/>
                <a:ea typeface="微软雅黑" panose="020B0503020204020204" pitchFamily="34" charset="-122"/>
              </a:rPr>
              <a:t>必要性</a:t>
            </a:r>
          </a:p>
        </p:txBody>
      </p:sp>
    </p:spTree>
    <p:extLst>
      <p:ext uri="{BB962C8B-B14F-4D97-AF65-F5344CB8AC3E}">
        <p14:creationId xmlns:p14="http://schemas.microsoft.com/office/powerpoint/2010/main" val="155663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4" name="文本框 13">
            <a:extLst>
              <a:ext uri="{FF2B5EF4-FFF2-40B4-BE49-F238E27FC236}">
                <a16:creationId xmlns:a16="http://schemas.microsoft.com/office/drawing/2014/main" id="{7DC50436-B468-406A-935E-AB674EFEB36D}"/>
              </a:ext>
            </a:extLst>
          </p:cNvPr>
          <p:cNvSpPr txBox="1"/>
          <p:nvPr/>
        </p:nvSpPr>
        <p:spPr>
          <a:xfrm>
            <a:off x="850389" y="437555"/>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翻转课堂</a:t>
            </a:r>
            <a:r>
              <a:rPr lang="zh-CN" altLang="en-US" dirty="0">
                <a:solidFill>
                  <a:srgbClr val="0070C0"/>
                </a:solidFill>
                <a:latin typeface="微软雅黑" panose="020B0503020204020204" pitchFamily="34" charset="-122"/>
                <a:ea typeface="微软雅黑" panose="020B0503020204020204" pitchFamily="34" charset="-122"/>
              </a:rPr>
              <a:t>深化教学模式，积累过程数据</a:t>
            </a:r>
          </a:p>
        </p:txBody>
      </p:sp>
      <p:pic>
        <p:nvPicPr>
          <p:cNvPr id="36" name="图片 35">
            <a:extLst>
              <a:ext uri="{FF2B5EF4-FFF2-40B4-BE49-F238E27FC236}">
                <a16:creationId xmlns:a16="http://schemas.microsoft.com/office/drawing/2014/main" id="{2B7E8C93-24BE-48BD-AF1D-C92A53D0C1DD}"/>
              </a:ext>
            </a:extLst>
          </p:cNvPr>
          <p:cNvPicPr>
            <a:picLocks noChangeAspect="1"/>
          </p:cNvPicPr>
          <p:nvPr/>
        </p:nvPicPr>
        <p:blipFill>
          <a:blip r:embed="rId4"/>
          <a:stretch>
            <a:fillRect/>
          </a:stretch>
        </p:blipFill>
        <p:spPr>
          <a:xfrm>
            <a:off x="5014333" y="2119688"/>
            <a:ext cx="6582176" cy="3579298"/>
          </a:xfrm>
          <a:prstGeom prst="rect">
            <a:avLst/>
          </a:prstGeom>
          <a:effectLst>
            <a:outerShdw blurRad="50800" dist="38100" dir="2700000" algn="tl" rotWithShape="0">
              <a:prstClr val="black">
                <a:alpha val="40000"/>
              </a:prstClr>
            </a:outerShdw>
          </a:effectLst>
        </p:spPr>
      </p:pic>
      <p:pic>
        <p:nvPicPr>
          <p:cNvPr id="37" name="图片 36">
            <a:extLst>
              <a:ext uri="{FF2B5EF4-FFF2-40B4-BE49-F238E27FC236}">
                <a16:creationId xmlns:a16="http://schemas.microsoft.com/office/drawing/2014/main" id="{D9AE2E90-D58C-4DE6-9DE9-8EA14914A476}"/>
              </a:ext>
            </a:extLst>
          </p:cNvPr>
          <p:cNvPicPr>
            <a:picLocks noChangeAspect="1"/>
          </p:cNvPicPr>
          <p:nvPr/>
        </p:nvPicPr>
        <p:blipFill>
          <a:blip r:embed="rId5"/>
          <a:stretch>
            <a:fillRect/>
          </a:stretch>
        </p:blipFill>
        <p:spPr>
          <a:xfrm>
            <a:off x="5014333" y="1693443"/>
            <a:ext cx="6581862" cy="4431787"/>
          </a:xfrm>
          <a:prstGeom prst="rect">
            <a:avLst/>
          </a:prstGeom>
          <a:effectLst>
            <a:outerShdw blurRad="50800" dist="38100" dir="2700000" algn="tl" rotWithShape="0">
              <a:prstClr val="black">
                <a:alpha val="40000"/>
              </a:prstClr>
            </a:outerShdw>
          </a:effectLst>
        </p:spPr>
      </p:pic>
      <p:sp>
        <p:nvSpPr>
          <p:cNvPr id="38" name="文本框 37">
            <a:extLst>
              <a:ext uri="{FF2B5EF4-FFF2-40B4-BE49-F238E27FC236}">
                <a16:creationId xmlns:a16="http://schemas.microsoft.com/office/drawing/2014/main" id="{EA10CBBF-FC3D-4F9B-B61C-98699371CD14}"/>
              </a:ext>
            </a:extLst>
          </p:cNvPr>
          <p:cNvSpPr txBox="1"/>
          <p:nvPr/>
        </p:nvSpPr>
        <p:spPr>
          <a:xfrm>
            <a:off x="910754" y="2119688"/>
            <a:ext cx="3550714" cy="523220"/>
          </a:xfrm>
          <a:prstGeom prst="rect">
            <a:avLst/>
          </a:prstGeom>
          <a:noFill/>
        </p:spPr>
        <p:txBody>
          <a:bodyPr wrap="square" rtlCol="0">
            <a:spAutoFit/>
          </a:bodyPr>
          <a:lstStyle/>
          <a:p>
            <a:r>
              <a:rPr lang="zh-CN" altLang="en-US" sz="2800" b="1" dirty="0">
                <a:solidFill>
                  <a:srgbClr val="0070C0"/>
                </a:solidFill>
                <a:latin typeface="微软雅黑" panose="020B0503020204020204" pitchFamily="34" charset="-122"/>
                <a:ea typeface="微软雅黑" panose="020B0503020204020204" pitchFamily="34" charset="-122"/>
              </a:rPr>
              <a:t>教师备课</a:t>
            </a:r>
          </a:p>
        </p:txBody>
      </p:sp>
      <p:sp>
        <p:nvSpPr>
          <p:cNvPr id="39" name="矩形 38">
            <a:extLst>
              <a:ext uri="{FF2B5EF4-FFF2-40B4-BE49-F238E27FC236}">
                <a16:creationId xmlns:a16="http://schemas.microsoft.com/office/drawing/2014/main" id="{4F45998A-D733-4167-9776-E63C79380C47}"/>
              </a:ext>
            </a:extLst>
          </p:cNvPr>
          <p:cNvSpPr/>
          <p:nvPr/>
        </p:nvSpPr>
        <p:spPr>
          <a:xfrm>
            <a:off x="684082" y="2725799"/>
            <a:ext cx="4330251" cy="3046988"/>
          </a:xfrm>
          <a:prstGeom prst="rect">
            <a:avLst/>
          </a:prstGeom>
        </p:spPr>
        <p:txBody>
          <a:bodyPr wrap="square">
            <a:spAutoFit/>
          </a:bodyPr>
          <a:lstStyle/>
          <a:p>
            <a:pPr marL="285750" indent="-285750">
              <a:lnSpc>
                <a:spcPct val="200000"/>
              </a:lnSpc>
              <a:buFont typeface="Arial" panose="020B0604020202020204" pitchFamily="34" charset="0"/>
              <a:buChar char="•"/>
            </a:pPr>
            <a:r>
              <a:rPr lang="zh-CN" altLang="en-US" sz="1600" b="1"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支持一键创建课堂教学活动</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根据教学需要设定教学活动分值</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活动类型：签到、资料推送、作业、随堂测试、投票、小组讨 论、考试、</a:t>
            </a:r>
            <a:r>
              <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PBL</a:t>
            </a: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、抢答、随机选人、头脑风暴</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a:lnSpc>
                <a:spcPct val="200000"/>
              </a:lnSpc>
            </a:pP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p:txBody>
      </p:sp>
    </p:spTree>
    <p:extLst>
      <p:ext uri="{BB962C8B-B14F-4D97-AF65-F5344CB8AC3E}">
        <p14:creationId xmlns:p14="http://schemas.microsoft.com/office/powerpoint/2010/main" val="27735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nodeType="clickEffect">
                                  <p:stCondLst>
                                    <p:cond delay="0"/>
                                  </p:stCondLst>
                                  <p:childTnLst>
                                    <p:animEffect transition="out" filter="barn(outVertical)">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par>
                                <p:cTn id="13" presetID="16" presetClass="entr" presetSubtype="37"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outVertical)">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4" name="文本框 13">
            <a:extLst>
              <a:ext uri="{FF2B5EF4-FFF2-40B4-BE49-F238E27FC236}">
                <a16:creationId xmlns:a16="http://schemas.microsoft.com/office/drawing/2014/main" id="{7DC50436-B468-406A-935E-AB674EFEB36D}"/>
              </a:ext>
            </a:extLst>
          </p:cNvPr>
          <p:cNvSpPr txBox="1"/>
          <p:nvPr/>
        </p:nvSpPr>
        <p:spPr>
          <a:xfrm>
            <a:off x="850389" y="437555"/>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翻转课堂</a:t>
            </a:r>
            <a:r>
              <a:rPr lang="zh-CN" altLang="en-US" dirty="0">
                <a:solidFill>
                  <a:srgbClr val="0070C0"/>
                </a:solidFill>
                <a:latin typeface="微软雅黑" panose="020B0503020204020204" pitchFamily="34" charset="-122"/>
                <a:ea typeface="微软雅黑" panose="020B0503020204020204" pitchFamily="34" charset="-122"/>
              </a:rPr>
              <a:t>深化教学模式，积累过程数据</a:t>
            </a:r>
          </a:p>
        </p:txBody>
      </p:sp>
      <p:sp>
        <p:nvSpPr>
          <p:cNvPr id="11" name="矩形 10">
            <a:extLst>
              <a:ext uri="{FF2B5EF4-FFF2-40B4-BE49-F238E27FC236}">
                <a16:creationId xmlns:a16="http://schemas.microsoft.com/office/drawing/2014/main" id="{769CEE71-7C42-48E9-A666-670C580B561C}"/>
              </a:ext>
            </a:extLst>
          </p:cNvPr>
          <p:cNvSpPr/>
          <p:nvPr/>
        </p:nvSpPr>
        <p:spPr>
          <a:xfrm>
            <a:off x="3569110" y="1553496"/>
            <a:ext cx="8347587" cy="4522839"/>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pic>
        <p:nvPicPr>
          <p:cNvPr id="12" name="图片 11">
            <a:extLst>
              <a:ext uri="{FF2B5EF4-FFF2-40B4-BE49-F238E27FC236}">
                <a16:creationId xmlns:a16="http://schemas.microsoft.com/office/drawing/2014/main" id="{E2FBD322-93F6-443C-BB7C-3F4FB07284A6}"/>
              </a:ext>
            </a:extLst>
          </p:cNvPr>
          <p:cNvPicPr>
            <a:picLocks noChangeAspect="1"/>
          </p:cNvPicPr>
          <p:nvPr/>
        </p:nvPicPr>
        <p:blipFill>
          <a:blip r:embed="rId4"/>
          <a:stretch>
            <a:fillRect/>
          </a:stretch>
        </p:blipFill>
        <p:spPr>
          <a:xfrm>
            <a:off x="5810864" y="2459446"/>
            <a:ext cx="5419725" cy="2667000"/>
          </a:xfrm>
          <a:prstGeom prst="rect">
            <a:avLst/>
          </a:prstGeom>
        </p:spPr>
      </p:pic>
      <p:pic>
        <p:nvPicPr>
          <p:cNvPr id="13" name="图片 12">
            <a:extLst>
              <a:ext uri="{FF2B5EF4-FFF2-40B4-BE49-F238E27FC236}">
                <a16:creationId xmlns:a16="http://schemas.microsoft.com/office/drawing/2014/main" id="{AB4C7703-57A6-46F1-8EF5-671726FD6A29}"/>
              </a:ext>
            </a:extLst>
          </p:cNvPr>
          <p:cNvPicPr>
            <a:picLocks noChangeAspect="1"/>
          </p:cNvPicPr>
          <p:nvPr/>
        </p:nvPicPr>
        <p:blipFill rotWithShape="1">
          <a:blip r:embed="rId5"/>
          <a:srcRect b="1503"/>
          <a:stretch>
            <a:fillRect/>
          </a:stretch>
        </p:blipFill>
        <p:spPr>
          <a:xfrm>
            <a:off x="5810864" y="2124466"/>
            <a:ext cx="5091598" cy="3336960"/>
          </a:xfrm>
          <a:prstGeom prst="rect">
            <a:avLst/>
          </a:prstGeom>
        </p:spPr>
      </p:pic>
      <p:pic>
        <p:nvPicPr>
          <p:cNvPr id="15" name="图片 14">
            <a:extLst>
              <a:ext uri="{FF2B5EF4-FFF2-40B4-BE49-F238E27FC236}">
                <a16:creationId xmlns:a16="http://schemas.microsoft.com/office/drawing/2014/main" id="{448417A0-E7A7-43F7-A631-13DDF63EFA93}"/>
              </a:ext>
            </a:extLst>
          </p:cNvPr>
          <p:cNvPicPr>
            <a:picLocks noChangeAspect="1"/>
          </p:cNvPicPr>
          <p:nvPr/>
        </p:nvPicPr>
        <p:blipFill>
          <a:blip r:embed="rId6"/>
          <a:stretch>
            <a:fillRect/>
          </a:stretch>
        </p:blipFill>
        <p:spPr>
          <a:xfrm>
            <a:off x="5810863" y="2275944"/>
            <a:ext cx="5582437" cy="3080148"/>
          </a:xfrm>
          <a:prstGeom prst="rect">
            <a:avLst/>
          </a:prstGeom>
        </p:spPr>
      </p:pic>
      <p:pic>
        <p:nvPicPr>
          <p:cNvPr id="16" name="图片 15">
            <a:extLst>
              <a:ext uri="{FF2B5EF4-FFF2-40B4-BE49-F238E27FC236}">
                <a16:creationId xmlns:a16="http://schemas.microsoft.com/office/drawing/2014/main" id="{DD005717-1306-46FF-99CF-B01BCA73F916}"/>
              </a:ext>
            </a:extLst>
          </p:cNvPr>
          <p:cNvPicPr>
            <a:picLocks noChangeAspect="1"/>
          </p:cNvPicPr>
          <p:nvPr/>
        </p:nvPicPr>
        <p:blipFill>
          <a:blip r:embed="rId7"/>
          <a:stretch>
            <a:fillRect/>
          </a:stretch>
        </p:blipFill>
        <p:spPr>
          <a:xfrm>
            <a:off x="5810864" y="2124465"/>
            <a:ext cx="4902623" cy="3380900"/>
          </a:xfrm>
          <a:prstGeom prst="rect">
            <a:avLst/>
          </a:prstGeom>
        </p:spPr>
      </p:pic>
      <p:pic>
        <p:nvPicPr>
          <p:cNvPr id="17" name="图片 16">
            <a:extLst>
              <a:ext uri="{FF2B5EF4-FFF2-40B4-BE49-F238E27FC236}">
                <a16:creationId xmlns:a16="http://schemas.microsoft.com/office/drawing/2014/main" id="{EE7F6325-F145-4693-BA90-7C29A154ED12}"/>
              </a:ext>
            </a:extLst>
          </p:cNvPr>
          <p:cNvPicPr>
            <a:picLocks noChangeAspect="1"/>
          </p:cNvPicPr>
          <p:nvPr/>
        </p:nvPicPr>
        <p:blipFill rotWithShape="1">
          <a:blip r:embed="rId8"/>
          <a:srcRect t="3590"/>
          <a:stretch>
            <a:fillRect/>
          </a:stretch>
        </p:blipFill>
        <p:spPr>
          <a:xfrm>
            <a:off x="5810864" y="2341860"/>
            <a:ext cx="5613138" cy="2902172"/>
          </a:xfrm>
          <a:prstGeom prst="rect">
            <a:avLst/>
          </a:prstGeom>
        </p:spPr>
      </p:pic>
      <p:sp>
        <p:nvSpPr>
          <p:cNvPr id="18" name="文本框 17">
            <a:extLst>
              <a:ext uri="{FF2B5EF4-FFF2-40B4-BE49-F238E27FC236}">
                <a16:creationId xmlns:a16="http://schemas.microsoft.com/office/drawing/2014/main" id="{4F926AE5-5E20-450F-B4C7-E3FC7F5D86DB}"/>
              </a:ext>
            </a:extLst>
          </p:cNvPr>
          <p:cNvSpPr txBox="1"/>
          <p:nvPr/>
        </p:nvSpPr>
        <p:spPr>
          <a:xfrm>
            <a:off x="925582" y="1965172"/>
            <a:ext cx="1950900" cy="523220"/>
          </a:xfrm>
          <a:prstGeom prst="rect">
            <a:avLst/>
          </a:prstGeom>
          <a:noFill/>
        </p:spPr>
        <p:txBody>
          <a:bodyPr wrap="square" rtlCol="0">
            <a:spAutoFit/>
          </a:bodyPr>
          <a:lstStyle/>
          <a:p>
            <a:r>
              <a:rPr lang="zh-CN" altLang="en-US" sz="2800" b="1" dirty="0">
                <a:solidFill>
                  <a:srgbClr val="0070C0"/>
                </a:solidFill>
                <a:latin typeface="微软雅黑" panose="020B0503020204020204" pitchFamily="34" charset="-122"/>
                <a:ea typeface="微软雅黑" panose="020B0503020204020204" pitchFamily="34" charset="-122"/>
              </a:rPr>
              <a:t>教师授课</a:t>
            </a:r>
          </a:p>
        </p:txBody>
      </p:sp>
      <p:pic>
        <p:nvPicPr>
          <p:cNvPr id="19" name="图片 18">
            <a:extLst>
              <a:ext uri="{FF2B5EF4-FFF2-40B4-BE49-F238E27FC236}">
                <a16:creationId xmlns:a16="http://schemas.microsoft.com/office/drawing/2014/main" id="{CB0BDB38-CEBC-4F2D-BAFB-15BD3699C91C}"/>
              </a:ext>
            </a:extLst>
          </p:cNvPr>
          <p:cNvPicPr>
            <a:picLocks noChangeAspect="1"/>
          </p:cNvPicPr>
          <p:nvPr/>
        </p:nvPicPr>
        <p:blipFill>
          <a:blip r:embed="rId9"/>
          <a:stretch>
            <a:fillRect/>
          </a:stretch>
        </p:blipFill>
        <p:spPr>
          <a:xfrm>
            <a:off x="3864149" y="2124465"/>
            <a:ext cx="1356804" cy="3341758"/>
          </a:xfrm>
          <a:prstGeom prst="rect">
            <a:avLst/>
          </a:prstGeom>
        </p:spPr>
      </p:pic>
      <p:sp>
        <p:nvSpPr>
          <p:cNvPr id="20" name="矩形 19">
            <a:extLst>
              <a:ext uri="{FF2B5EF4-FFF2-40B4-BE49-F238E27FC236}">
                <a16:creationId xmlns:a16="http://schemas.microsoft.com/office/drawing/2014/main" id="{72AE54AE-5346-4AB4-9417-D3AF6738A0A0}"/>
              </a:ext>
            </a:extLst>
          </p:cNvPr>
          <p:cNvSpPr/>
          <p:nvPr/>
        </p:nvSpPr>
        <p:spPr>
          <a:xfrm>
            <a:off x="630981" y="2684823"/>
            <a:ext cx="3121061" cy="2062103"/>
          </a:xfrm>
          <a:prstGeom prst="rect">
            <a:avLst/>
          </a:prstGeom>
        </p:spPr>
        <p:txBody>
          <a:bodyPr wrap="square">
            <a:spAutoFit/>
          </a:bodyPr>
          <a:lstStyle/>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客户端悬浮窗显示</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一键上课</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即时互动、实时数据查看</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教学过程更流畅、便利</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p:txBody>
      </p:sp>
      <p:pic>
        <p:nvPicPr>
          <p:cNvPr id="21" name="图片 20">
            <a:extLst>
              <a:ext uri="{FF2B5EF4-FFF2-40B4-BE49-F238E27FC236}">
                <a16:creationId xmlns:a16="http://schemas.microsoft.com/office/drawing/2014/main" id="{7C81B6F6-E20A-4B2B-AC26-08E515D983A9}"/>
              </a:ext>
            </a:extLst>
          </p:cNvPr>
          <p:cNvPicPr>
            <a:picLocks noChangeAspect="1"/>
          </p:cNvPicPr>
          <p:nvPr/>
        </p:nvPicPr>
        <p:blipFill>
          <a:blip r:embed="rId10"/>
          <a:stretch>
            <a:fillRect/>
          </a:stretch>
        </p:blipFill>
        <p:spPr>
          <a:xfrm>
            <a:off x="3569111" y="6005544"/>
            <a:ext cx="8347586" cy="247003"/>
          </a:xfrm>
          <a:prstGeom prst="rect">
            <a:avLst/>
          </a:prstGeom>
          <a:noFill/>
        </p:spPr>
      </p:pic>
      <p:pic>
        <p:nvPicPr>
          <p:cNvPr id="22" name="图片 21">
            <a:extLst>
              <a:ext uri="{FF2B5EF4-FFF2-40B4-BE49-F238E27FC236}">
                <a16:creationId xmlns:a16="http://schemas.microsoft.com/office/drawing/2014/main" id="{9F71319E-D4C2-4EC2-BAF7-57A06CA9A35E}"/>
              </a:ext>
            </a:extLst>
          </p:cNvPr>
          <p:cNvPicPr>
            <a:picLocks noChangeAspect="1"/>
          </p:cNvPicPr>
          <p:nvPr/>
        </p:nvPicPr>
        <p:blipFill>
          <a:blip r:embed="rId11"/>
          <a:stretch>
            <a:fillRect/>
          </a:stretch>
        </p:blipFill>
        <p:spPr>
          <a:xfrm>
            <a:off x="5627624" y="2459445"/>
            <a:ext cx="5786204" cy="2564838"/>
          </a:xfrm>
          <a:prstGeom prst="rect">
            <a:avLst/>
          </a:prstGeom>
        </p:spPr>
      </p:pic>
      <p:pic>
        <p:nvPicPr>
          <p:cNvPr id="23" name="图片 22">
            <a:extLst>
              <a:ext uri="{FF2B5EF4-FFF2-40B4-BE49-F238E27FC236}">
                <a16:creationId xmlns:a16="http://schemas.microsoft.com/office/drawing/2014/main" id="{8E5CB53E-5A42-4AE8-A54A-D4B4DC76D8C6}"/>
              </a:ext>
            </a:extLst>
          </p:cNvPr>
          <p:cNvPicPr>
            <a:picLocks noChangeAspect="1"/>
          </p:cNvPicPr>
          <p:nvPr/>
        </p:nvPicPr>
        <p:blipFill>
          <a:blip r:embed="rId12"/>
          <a:stretch>
            <a:fillRect/>
          </a:stretch>
        </p:blipFill>
        <p:spPr>
          <a:xfrm>
            <a:off x="5627624" y="2220921"/>
            <a:ext cx="5786204" cy="3063703"/>
          </a:xfrm>
          <a:prstGeom prst="rect">
            <a:avLst/>
          </a:prstGeom>
        </p:spPr>
      </p:pic>
    </p:spTree>
    <p:extLst>
      <p:ext uri="{BB962C8B-B14F-4D97-AF65-F5344CB8AC3E}">
        <p14:creationId xmlns:p14="http://schemas.microsoft.com/office/powerpoint/2010/main" val="85176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5"/>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4" name="文本框 13">
            <a:extLst>
              <a:ext uri="{FF2B5EF4-FFF2-40B4-BE49-F238E27FC236}">
                <a16:creationId xmlns:a16="http://schemas.microsoft.com/office/drawing/2014/main" id="{7DC50436-B468-406A-935E-AB674EFEB36D}"/>
              </a:ext>
            </a:extLst>
          </p:cNvPr>
          <p:cNvSpPr txBox="1"/>
          <p:nvPr/>
        </p:nvSpPr>
        <p:spPr>
          <a:xfrm>
            <a:off x="850389" y="437555"/>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翻转课堂</a:t>
            </a:r>
            <a:r>
              <a:rPr lang="zh-CN" altLang="en-US" dirty="0">
                <a:solidFill>
                  <a:srgbClr val="0070C0"/>
                </a:solidFill>
                <a:latin typeface="微软雅黑" panose="020B0503020204020204" pitchFamily="34" charset="-122"/>
                <a:ea typeface="微软雅黑" panose="020B0503020204020204" pitchFamily="34" charset="-122"/>
              </a:rPr>
              <a:t>深化教学模式，积累过程数据</a:t>
            </a:r>
          </a:p>
        </p:txBody>
      </p:sp>
      <p:sp>
        <p:nvSpPr>
          <p:cNvPr id="24" name="矩形 23">
            <a:extLst>
              <a:ext uri="{FF2B5EF4-FFF2-40B4-BE49-F238E27FC236}">
                <a16:creationId xmlns:a16="http://schemas.microsoft.com/office/drawing/2014/main" id="{DAE0F272-0C56-40A8-B094-B115132F284C}"/>
              </a:ext>
            </a:extLst>
          </p:cNvPr>
          <p:cNvSpPr/>
          <p:nvPr/>
        </p:nvSpPr>
        <p:spPr>
          <a:xfrm>
            <a:off x="933173" y="1482572"/>
            <a:ext cx="10298097" cy="464302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C565E162-66BF-49FD-A334-413EA5DF908F}"/>
              </a:ext>
            </a:extLst>
          </p:cNvPr>
          <p:cNvPicPr>
            <a:picLocks noChangeAspect="1"/>
          </p:cNvPicPr>
          <p:nvPr/>
        </p:nvPicPr>
        <p:blipFill>
          <a:blip r:embed="rId4"/>
          <a:stretch>
            <a:fillRect/>
          </a:stretch>
        </p:blipFill>
        <p:spPr>
          <a:xfrm>
            <a:off x="995317" y="1533726"/>
            <a:ext cx="2468726" cy="4543040"/>
          </a:xfrm>
          <a:prstGeom prst="rect">
            <a:avLst/>
          </a:prstGeom>
        </p:spPr>
      </p:pic>
      <p:pic>
        <p:nvPicPr>
          <p:cNvPr id="27" name="图片 26">
            <a:extLst>
              <a:ext uri="{FF2B5EF4-FFF2-40B4-BE49-F238E27FC236}">
                <a16:creationId xmlns:a16="http://schemas.microsoft.com/office/drawing/2014/main" id="{572DCEB8-5EC2-4B4C-A549-D97AB139B0B1}"/>
              </a:ext>
            </a:extLst>
          </p:cNvPr>
          <p:cNvPicPr>
            <a:picLocks noChangeAspect="1"/>
          </p:cNvPicPr>
          <p:nvPr/>
        </p:nvPicPr>
        <p:blipFill>
          <a:blip r:embed="rId5"/>
          <a:stretch>
            <a:fillRect/>
          </a:stretch>
        </p:blipFill>
        <p:spPr>
          <a:xfrm>
            <a:off x="3587597" y="1533726"/>
            <a:ext cx="2405848" cy="4554691"/>
          </a:xfrm>
          <a:prstGeom prst="rect">
            <a:avLst/>
          </a:prstGeom>
        </p:spPr>
      </p:pic>
      <p:pic>
        <p:nvPicPr>
          <p:cNvPr id="28" name="图片 27">
            <a:extLst>
              <a:ext uri="{FF2B5EF4-FFF2-40B4-BE49-F238E27FC236}">
                <a16:creationId xmlns:a16="http://schemas.microsoft.com/office/drawing/2014/main" id="{AA92287D-A616-441F-91D5-58E8F5FCB12A}"/>
              </a:ext>
            </a:extLst>
          </p:cNvPr>
          <p:cNvPicPr>
            <a:picLocks noChangeAspect="1"/>
          </p:cNvPicPr>
          <p:nvPr/>
        </p:nvPicPr>
        <p:blipFill>
          <a:blip r:embed="rId6"/>
          <a:stretch>
            <a:fillRect/>
          </a:stretch>
        </p:blipFill>
        <p:spPr>
          <a:xfrm>
            <a:off x="6158889" y="1533725"/>
            <a:ext cx="2326092" cy="4543041"/>
          </a:xfrm>
          <a:prstGeom prst="rect">
            <a:avLst/>
          </a:prstGeom>
        </p:spPr>
      </p:pic>
      <p:pic>
        <p:nvPicPr>
          <p:cNvPr id="29" name="图片 28">
            <a:extLst>
              <a:ext uri="{FF2B5EF4-FFF2-40B4-BE49-F238E27FC236}">
                <a16:creationId xmlns:a16="http://schemas.microsoft.com/office/drawing/2014/main" id="{8A9447E6-79E7-4040-A3EF-D06540D8BA4E}"/>
              </a:ext>
            </a:extLst>
          </p:cNvPr>
          <p:cNvPicPr>
            <a:picLocks noChangeAspect="1"/>
          </p:cNvPicPr>
          <p:nvPr/>
        </p:nvPicPr>
        <p:blipFill>
          <a:blip r:embed="rId7"/>
          <a:stretch>
            <a:fillRect/>
          </a:stretch>
        </p:blipFill>
        <p:spPr>
          <a:xfrm>
            <a:off x="8646400" y="1533725"/>
            <a:ext cx="2549277" cy="4543041"/>
          </a:xfrm>
          <a:prstGeom prst="rect">
            <a:avLst/>
          </a:prstGeom>
        </p:spPr>
      </p:pic>
    </p:spTree>
    <p:extLst>
      <p:ext uri="{BB962C8B-B14F-4D97-AF65-F5344CB8AC3E}">
        <p14:creationId xmlns:p14="http://schemas.microsoft.com/office/powerpoint/2010/main" val="156807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9E5B6D3-FE7A-49F5-9DDB-251715E54560}"/>
              </a:ext>
            </a:extLst>
          </p:cNvPr>
          <p:cNvPicPr>
            <a:picLocks noChangeAspect="1"/>
          </p:cNvPicPr>
          <p:nvPr/>
        </p:nvPicPr>
        <p:blipFill>
          <a:blip r:embed="rId3"/>
          <a:stretch>
            <a:fillRect/>
          </a:stretch>
        </p:blipFill>
        <p:spPr>
          <a:xfrm>
            <a:off x="723788" y="3192080"/>
            <a:ext cx="5506460" cy="3376389"/>
          </a:xfrm>
          <a:prstGeom prst="rect">
            <a:avLst/>
          </a:prstGeom>
        </p:spPr>
      </p:pic>
      <p:pic>
        <p:nvPicPr>
          <p:cNvPr id="5" name="图片 4">
            <a:extLst>
              <a:ext uri="{FF2B5EF4-FFF2-40B4-BE49-F238E27FC236}">
                <a16:creationId xmlns:a16="http://schemas.microsoft.com/office/drawing/2014/main" id="{57FFB8E4-658A-4C3F-BE08-32D60CF95BAB}"/>
              </a:ext>
            </a:extLst>
          </p:cNvPr>
          <p:cNvPicPr>
            <a:picLocks noChangeAspect="1"/>
          </p:cNvPicPr>
          <p:nvPr/>
        </p:nvPicPr>
        <p:blipFill>
          <a:blip r:embed="rId4"/>
          <a:stretch>
            <a:fillRect/>
          </a:stretch>
        </p:blipFill>
        <p:spPr>
          <a:xfrm>
            <a:off x="6258263" y="3192080"/>
            <a:ext cx="4895512" cy="3376389"/>
          </a:xfrm>
          <a:prstGeom prst="rect">
            <a:avLst/>
          </a:prstGeom>
        </p:spPr>
      </p:pic>
      <p:sp>
        <p:nvSpPr>
          <p:cNvPr id="6" name="文本框 5">
            <a:extLst>
              <a:ext uri="{FF2B5EF4-FFF2-40B4-BE49-F238E27FC236}">
                <a16:creationId xmlns:a16="http://schemas.microsoft.com/office/drawing/2014/main" id="{AE69B307-DCEB-4A0D-9AD9-3A185FE73680}"/>
              </a:ext>
            </a:extLst>
          </p:cNvPr>
          <p:cNvSpPr txBox="1"/>
          <p:nvPr/>
        </p:nvSpPr>
        <p:spPr>
          <a:xfrm>
            <a:off x="850389" y="486056"/>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翻转课堂 </a:t>
            </a:r>
            <a:r>
              <a:rPr lang="zh-CN" altLang="en-US" dirty="0">
                <a:solidFill>
                  <a:srgbClr val="0070C0"/>
                </a:solidFill>
                <a:latin typeface="微软雅黑" panose="020B0503020204020204" pitchFamily="34" charset="-122"/>
                <a:ea typeface="微软雅黑" panose="020B0503020204020204" pitchFamily="34" charset="-122"/>
              </a:rPr>
              <a:t>深化教学模式，积累过程数据</a:t>
            </a:r>
          </a:p>
        </p:txBody>
      </p:sp>
      <p:pic>
        <p:nvPicPr>
          <p:cNvPr id="7" name="图片 6">
            <a:extLst>
              <a:ext uri="{FF2B5EF4-FFF2-40B4-BE49-F238E27FC236}">
                <a16:creationId xmlns:a16="http://schemas.microsoft.com/office/drawing/2014/main" id="{732CDE52-0492-4DEE-AD8A-BA3143889894}"/>
              </a:ext>
            </a:extLst>
          </p:cNvPr>
          <p:cNvPicPr>
            <a:picLocks noChangeAspect="1"/>
          </p:cNvPicPr>
          <p:nvPr/>
        </p:nvPicPr>
        <p:blipFill>
          <a:blip r:embed="rId5"/>
          <a:stretch>
            <a:fillRect/>
          </a:stretch>
        </p:blipFill>
        <p:spPr>
          <a:xfrm>
            <a:off x="8376746" y="1090427"/>
            <a:ext cx="2777029" cy="2022276"/>
          </a:xfrm>
          <a:prstGeom prst="rect">
            <a:avLst/>
          </a:prstGeom>
        </p:spPr>
      </p:pic>
      <p:sp>
        <p:nvSpPr>
          <p:cNvPr id="8" name="文本框 7">
            <a:extLst>
              <a:ext uri="{FF2B5EF4-FFF2-40B4-BE49-F238E27FC236}">
                <a16:creationId xmlns:a16="http://schemas.microsoft.com/office/drawing/2014/main" id="{B65EE9A1-A789-4C23-B539-CC942A7EE14D}"/>
              </a:ext>
            </a:extLst>
          </p:cNvPr>
          <p:cNvSpPr txBox="1"/>
          <p:nvPr/>
        </p:nvSpPr>
        <p:spPr>
          <a:xfrm>
            <a:off x="1167941" y="1141475"/>
            <a:ext cx="3589268" cy="523220"/>
          </a:xfrm>
          <a:prstGeom prst="rect">
            <a:avLst/>
          </a:prstGeom>
          <a:noFill/>
        </p:spPr>
        <p:txBody>
          <a:bodyPr wrap="square" rtlCol="0">
            <a:spAutoFit/>
          </a:bodyPr>
          <a:lstStyle/>
          <a:p>
            <a:r>
              <a:rPr lang="zh-CN" altLang="en-US" sz="2800" b="1" dirty="0">
                <a:solidFill>
                  <a:srgbClr val="0070C0"/>
                </a:solidFill>
                <a:latin typeface="微软雅黑" panose="020B0503020204020204" pitchFamily="34" charset="-122"/>
                <a:ea typeface="微软雅黑" panose="020B0503020204020204" pitchFamily="34" charset="-122"/>
              </a:rPr>
              <a:t>课堂教学质量报告</a:t>
            </a:r>
          </a:p>
        </p:txBody>
      </p:sp>
      <p:sp>
        <p:nvSpPr>
          <p:cNvPr id="9" name="矩形 8">
            <a:extLst>
              <a:ext uri="{FF2B5EF4-FFF2-40B4-BE49-F238E27FC236}">
                <a16:creationId xmlns:a16="http://schemas.microsoft.com/office/drawing/2014/main" id="{6B85641F-BBA6-49FC-ACB1-F0FDABD546B0}"/>
              </a:ext>
            </a:extLst>
          </p:cNvPr>
          <p:cNvSpPr/>
          <p:nvPr/>
        </p:nvSpPr>
        <p:spPr>
          <a:xfrm>
            <a:off x="1167941" y="1726250"/>
            <a:ext cx="6474849" cy="1338828"/>
          </a:xfrm>
          <a:prstGeom prst="rect">
            <a:avLst/>
          </a:prstGeom>
        </p:spPr>
        <p:txBody>
          <a:bodyPr wrap="none">
            <a:spAutoFit/>
          </a:bodyPr>
          <a:lstStyle/>
          <a:p>
            <a:pPr marL="285750" indent="-285750">
              <a:lnSpc>
                <a:spcPct val="150000"/>
              </a:lnSpc>
              <a:buFont typeface="Arial" panose="020B0604020202020204" pitchFamily="34" charset="0"/>
              <a:buChar char="•"/>
            </a:pPr>
            <a:r>
              <a:rPr lang="zh-CN" altLang="en-US"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量化教学成果，教学状态实时监测</a:t>
            </a:r>
            <a:endParaRPr lang="en-US" altLang="zh-CN"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150000"/>
              </a:lnSpc>
              <a:buFont typeface="Arial" panose="020B0604020202020204" pitchFamily="34" charset="0"/>
              <a:buChar char="•"/>
            </a:pPr>
            <a:r>
              <a:rPr lang="zh-CN" altLang="en-US"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实现教学行为数据的即时源头采集，提高课堂教学管理效率</a:t>
            </a:r>
            <a:endParaRPr lang="en-US" altLang="zh-CN"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150000"/>
              </a:lnSpc>
              <a:buFont typeface="Arial" panose="020B0604020202020204" pitchFamily="34" charset="0"/>
              <a:buChar char="•"/>
            </a:pPr>
            <a:r>
              <a:rPr lang="zh-CN" altLang="en-US"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为诊改积累非常重要的教学过程性数据</a:t>
            </a:r>
          </a:p>
        </p:txBody>
      </p:sp>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6" cstate="print"/>
            <a:stretch>
              <a:fillRect/>
            </a:stretch>
          </a:blipFill>
        </p:spPr>
        <p:txBody>
          <a:bodyPr wrap="square" lIns="0" tIns="0" rIns="0" bIns="0" rtlCol="0">
            <a:noAutofit/>
          </a:bodyPr>
          <a:lstStyle/>
          <a:p>
            <a:endParaRPr>
              <a:solidFill>
                <a:srgbClr val="0070C0"/>
              </a:solidFill>
            </a:endParaRPr>
          </a:p>
        </p:txBody>
      </p:sp>
    </p:spTree>
    <p:extLst>
      <p:ext uri="{BB962C8B-B14F-4D97-AF65-F5344CB8AC3E}">
        <p14:creationId xmlns:p14="http://schemas.microsoft.com/office/powerpoint/2010/main" val="8128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graphicFrame>
        <p:nvGraphicFramePr>
          <p:cNvPr id="14" name="图示 13">
            <a:extLst>
              <a:ext uri="{FF2B5EF4-FFF2-40B4-BE49-F238E27FC236}">
                <a16:creationId xmlns:a16="http://schemas.microsoft.com/office/drawing/2014/main" id="{B5A10DF5-2B48-45E8-852D-056D7A8B2FD0}"/>
              </a:ext>
            </a:extLst>
          </p:cNvPr>
          <p:cNvGraphicFramePr/>
          <p:nvPr>
            <p:extLst>
              <p:ext uri="{D42A27DB-BD31-4B8C-83A1-F6EECF244321}">
                <p14:modId xmlns:p14="http://schemas.microsoft.com/office/powerpoint/2010/main" val="2248588284"/>
              </p:ext>
            </p:extLst>
          </p:nvPr>
        </p:nvGraphicFramePr>
        <p:xfrm>
          <a:off x="1741682" y="1588735"/>
          <a:ext cx="8800075" cy="4533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文本框 14">
            <a:extLst>
              <a:ext uri="{FF2B5EF4-FFF2-40B4-BE49-F238E27FC236}">
                <a16:creationId xmlns:a16="http://schemas.microsoft.com/office/drawing/2014/main" id="{9154C07F-13C3-4153-9984-5769727A5396}"/>
              </a:ext>
            </a:extLst>
          </p:cNvPr>
          <p:cNvSpPr txBox="1"/>
          <p:nvPr/>
        </p:nvSpPr>
        <p:spPr>
          <a:xfrm>
            <a:off x="787481" y="1264541"/>
            <a:ext cx="3411511" cy="523220"/>
          </a:xfrm>
          <a:prstGeom prst="rect">
            <a:avLst/>
          </a:prstGeom>
          <a:noFill/>
        </p:spPr>
        <p:txBody>
          <a:bodyPr wrap="none" rtlCol="0">
            <a:spAutoFit/>
          </a:bodyPr>
          <a:lstStyle/>
          <a:p>
            <a:pPr marL="342900" indent="-342900">
              <a:buFont typeface="Wingdings" panose="05000000000000000000" pitchFamily="2" charset="2"/>
              <a:buChar char="u"/>
            </a:pPr>
            <a:r>
              <a:rPr lang="zh-CN" altLang="en-US" sz="2800" b="1" dirty="0">
                <a:solidFill>
                  <a:srgbClr val="0070C0"/>
                </a:solidFill>
                <a:latin typeface="微软雅黑" panose="020B0503020204020204" pitchFamily="34" charset="-122"/>
                <a:ea typeface="微软雅黑" panose="020B0503020204020204" pitchFamily="34" charset="-122"/>
              </a:rPr>
              <a:t>完整的混合式课程</a:t>
            </a:r>
          </a:p>
        </p:txBody>
      </p:sp>
      <p:sp>
        <p:nvSpPr>
          <p:cNvPr id="16" name="文本框 15">
            <a:extLst>
              <a:ext uri="{FF2B5EF4-FFF2-40B4-BE49-F238E27FC236}">
                <a16:creationId xmlns:a16="http://schemas.microsoft.com/office/drawing/2014/main" id="{C4D49440-C33A-4C83-B5EA-B73BDB80ADEF}"/>
              </a:ext>
            </a:extLst>
          </p:cNvPr>
          <p:cNvSpPr txBox="1"/>
          <p:nvPr/>
        </p:nvSpPr>
        <p:spPr>
          <a:xfrm>
            <a:off x="787481" y="486056"/>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混合式教学（</a:t>
            </a:r>
            <a:r>
              <a:rPr lang="en-US" altLang="zh-CN" sz="2800" b="1" dirty="0">
                <a:solidFill>
                  <a:srgbClr val="0070C0"/>
                </a:solidFill>
                <a:latin typeface="微软雅黑" panose="020B0503020204020204" pitchFamily="34" charset="-122"/>
                <a:ea typeface="微软雅黑" panose="020B0503020204020204" pitchFamily="34" charset="-122"/>
              </a:rPr>
              <a:t>SPOC</a:t>
            </a:r>
            <a:r>
              <a:rPr lang="zh-CN" altLang="en-US" sz="2800" b="1" dirty="0">
                <a:solidFill>
                  <a:srgbClr val="0070C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86242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6" name="文本框 15">
            <a:extLst>
              <a:ext uri="{FF2B5EF4-FFF2-40B4-BE49-F238E27FC236}">
                <a16:creationId xmlns:a16="http://schemas.microsoft.com/office/drawing/2014/main" id="{C4D49440-C33A-4C83-B5EA-B73BDB80ADEF}"/>
              </a:ext>
            </a:extLst>
          </p:cNvPr>
          <p:cNvSpPr txBox="1"/>
          <p:nvPr/>
        </p:nvSpPr>
        <p:spPr>
          <a:xfrm>
            <a:off x="787481" y="486056"/>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混合式教学（</a:t>
            </a:r>
            <a:r>
              <a:rPr lang="en-US" altLang="zh-CN" sz="2800" b="1" dirty="0">
                <a:solidFill>
                  <a:srgbClr val="0070C0"/>
                </a:solidFill>
                <a:latin typeface="微软雅黑" panose="020B0503020204020204" pitchFamily="34" charset="-122"/>
                <a:ea typeface="微软雅黑" panose="020B0503020204020204" pitchFamily="34" charset="-122"/>
              </a:rPr>
              <a:t>SPOC</a:t>
            </a:r>
            <a:r>
              <a:rPr lang="zh-CN" altLang="en-US" sz="2800" b="1" dirty="0">
                <a:solidFill>
                  <a:srgbClr val="0070C0"/>
                </a:solidFill>
                <a:latin typeface="微软雅黑" panose="020B0503020204020204" pitchFamily="34" charset="-122"/>
                <a:ea typeface="微软雅黑" panose="020B0503020204020204" pitchFamily="34" charset="-122"/>
              </a:rPr>
              <a:t>）</a:t>
            </a:r>
          </a:p>
        </p:txBody>
      </p:sp>
      <p:sp>
        <p:nvSpPr>
          <p:cNvPr id="9" name="爆炸形 2 5">
            <a:extLst>
              <a:ext uri="{FF2B5EF4-FFF2-40B4-BE49-F238E27FC236}">
                <a16:creationId xmlns:a16="http://schemas.microsoft.com/office/drawing/2014/main" id="{3AE9FEFA-6264-4AC2-9934-8CF7CD5242C4}"/>
              </a:ext>
            </a:extLst>
          </p:cNvPr>
          <p:cNvSpPr/>
          <p:nvPr/>
        </p:nvSpPr>
        <p:spPr>
          <a:xfrm>
            <a:off x="5525454" y="5337011"/>
            <a:ext cx="3572156" cy="14728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铁打的课程流水的班</a:t>
            </a:r>
          </a:p>
        </p:txBody>
      </p:sp>
      <p:sp>
        <p:nvSpPr>
          <p:cNvPr id="17" name="文本框 16">
            <a:extLst>
              <a:ext uri="{FF2B5EF4-FFF2-40B4-BE49-F238E27FC236}">
                <a16:creationId xmlns:a16="http://schemas.microsoft.com/office/drawing/2014/main" id="{2E44B5F7-3EE5-4F5A-AA8A-48514CF414F4}"/>
              </a:ext>
            </a:extLst>
          </p:cNvPr>
          <p:cNvSpPr txBox="1"/>
          <p:nvPr/>
        </p:nvSpPr>
        <p:spPr>
          <a:xfrm>
            <a:off x="2662991" y="1978010"/>
            <a:ext cx="3608680" cy="1015663"/>
          </a:xfrm>
          <a:prstGeom prst="rect">
            <a:avLst/>
          </a:prstGeom>
        </p:spPr>
        <p:txBody>
          <a:bodyPr wrap="none" rtlCol="0">
            <a:spAutoFit/>
          </a:bodyPr>
          <a:lstStyle/>
          <a:p>
            <a:pPr marL="342900" indent="-342900">
              <a:buFont typeface="Wingdings" panose="05000000000000000000" pitchFamily="2" charset="2"/>
              <a:buChar char="l"/>
            </a:pPr>
            <a:r>
              <a:rPr lang="zh-CN" altLang="en-US" sz="2000" dirty="0">
                <a:solidFill>
                  <a:srgbClr val="0070C0"/>
                </a:solidFill>
                <a:latin typeface="微软雅黑" panose="020B0503020204020204" pitchFamily="34" charset="-122"/>
                <a:ea typeface="微软雅黑" panose="020B0503020204020204" pitchFamily="34" charset="-122"/>
              </a:rPr>
              <a:t>由多名教师共建</a:t>
            </a:r>
          </a:p>
          <a:p>
            <a:pPr marL="342900" indent="-342900">
              <a:buFont typeface="Wingdings" panose="05000000000000000000" pitchFamily="2" charset="2"/>
              <a:buChar char="l"/>
            </a:pPr>
            <a:r>
              <a:rPr lang="zh-CN" altLang="en-US" sz="2000" dirty="0">
                <a:solidFill>
                  <a:srgbClr val="0070C0"/>
                </a:solidFill>
                <a:latin typeface="微软雅黑" panose="020B0503020204020204" pitchFamily="34" charset="-122"/>
                <a:ea typeface="微软雅黑" panose="020B0503020204020204" pitchFamily="34" charset="-122"/>
              </a:rPr>
              <a:t>每位教师讲授最擅长的内容</a:t>
            </a:r>
          </a:p>
          <a:p>
            <a:pPr marL="342900" indent="-342900">
              <a:buFont typeface="Wingdings" panose="05000000000000000000" pitchFamily="2" charset="2"/>
              <a:buChar char="l"/>
            </a:pPr>
            <a:r>
              <a:rPr lang="zh-CN" altLang="en-US" sz="2000" dirty="0">
                <a:solidFill>
                  <a:srgbClr val="0070C0"/>
                </a:solidFill>
                <a:latin typeface="微软雅黑" panose="020B0503020204020204" pitchFamily="34" charset="-122"/>
                <a:ea typeface="微软雅黑" panose="020B0503020204020204" pitchFamily="34" charset="-122"/>
              </a:rPr>
              <a:t>打造校内高品质课程</a:t>
            </a:r>
          </a:p>
        </p:txBody>
      </p:sp>
      <p:pic>
        <p:nvPicPr>
          <p:cNvPr id="18" name="图片 17">
            <a:extLst>
              <a:ext uri="{FF2B5EF4-FFF2-40B4-BE49-F238E27FC236}">
                <a16:creationId xmlns:a16="http://schemas.microsoft.com/office/drawing/2014/main" id="{D429F5E4-7A09-4669-91B1-F69CAC96C2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153" y="1402010"/>
            <a:ext cx="2023748" cy="1490031"/>
          </a:xfrm>
          <a:prstGeom prst="rect">
            <a:avLst/>
          </a:prstGeom>
        </p:spPr>
      </p:pic>
      <p:sp>
        <p:nvSpPr>
          <p:cNvPr id="19" name="文本框 18">
            <a:extLst>
              <a:ext uri="{FF2B5EF4-FFF2-40B4-BE49-F238E27FC236}">
                <a16:creationId xmlns:a16="http://schemas.microsoft.com/office/drawing/2014/main" id="{1C51ACE3-B8C1-41F4-A1CB-C1B328D4EF06}"/>
              </a:ext>
            </a:extLst>
          </p:cNvPr>
          <p:cNvSpPr txBox="1"/>
          <p:nvPr/>
        </p:nvSpPr>
        <p:spPr>
          <a:xfrm>
            <a:off x="2245895" y="4491789"/>
            <a:ext cx="184731" cy="369332"/>
          </a:xfrm>
          <a:prstGeom prst="rect">
            <a:avLst/>
          </a:prstGeom>
          <a:noFill/>
        </p:spPr>
        <p:txBody>
          <a:bodyPr wrap="none" rtlCol="0">
            <a:spAutoFit/>
          </a:bodyPr>
          <a:lstStyle/>
          <a:p>
            <a:endParaRPr lang="zh-CN" altLang="en-US" dirty="0">
              <a:solidFill>
                <a:srgbClr val="0070C0"/>
              </a:solidFill>
            </a:endParaRPr>
          </a:p>
        </p:txBody>
      </p:sp>
      <p:sp>
        <p:nvSpPr>
          <p:cNvPr id="20" name="文本框 19">
            <a:extLst>
              <a:ext uri="{FF2B5EF4-FFF2-40B4-BE49-F238E27FC236}">
                <a16:creationId xmlns:a16="http://schemas.microsoft.com/office/drawing/2014/main" id="{FB8924F1-D449-4845-AF07-EF1DC7F0A3EA}"/>
              </a:ext>
            </a:extLst>
          </p:cNvPr>
          <p:cNvSpPr txBox="1"/>
          <p:nvPr/>
        </p:nvSpPr>
        <p:spPr>
          <a:xfrm>
            <a:off x="2662991" y="1402010"/>
            <a:ext cx="2339102" cy="523220"/>
          </a:xfrm>
          <a:prstGeom prst="rect">
            <a:avLst/>
          </a:prstGeom>
        </p:spPr>
        <p:txBody>
          <a:bodyPr wrap="none" rtlCol="0">
            <a:spAutoFit/>
          </a:bodyPr>
          <a:lstStyle/>
          <a:p>
            <a:r>
              <a:rPr lang="zh-CN" altLang="en-US" sz="2800" b="1" dirty="0">
                <a:solidFill>
                  <a:srgbClr val="0070C0"/>
                </a:solidFill>
                <a:latin typeface="微软雅黑" panose="020B0503020204020204" pitchFamily="34" charset="-122"/>
                <a:ea typeface="微软雅黑" panose="020B0503020204020204" pitchFamily="34" charset="-122"/>
              </a:rPr>
              <a:t>校内课程共建</a:t>
            </a:r>
          </a:p>
        </p:txBody>
      </p:sp>
      <p:sp>
        <p:nvSpPr>
          <p:cNvPr id="21" name="文本框 20">
            <a:extLst>
              <a:ext uri="{FF2B5EF4-FFF2-40B4-BE49-F238E27FC236}">
                <a16:creationId xmlns:a16="http://schemas.microsoft.com/office/drawing/2014/main" id="{416F56ED-1A44-471A-9181-10C1377A01F7}"/>
              </a:ext>
            </a:extLst>
          </p:cNvPr>
          <p:cNvSpPr txBox="1"/>
          <p:nvPr/>
        </p:nvSpPr>
        <p:spPr>
          <a:xfrm>
            <a:off x="8444165" y="5234687"/>
            <a:ext cx="2839239" cy="1015663"/>
          </a:xfrm>
          <a:prstGeom prst="rect">
            <a:avLst/>
          </a:prstGeom>
        </p:spPr>
        <p:txBody>
          <a:bodyPr wrap="none" rtlCol="0">
            <a:spAutoFit/>
          </a:bodyPr>
          <a:lstStyle/>
          <a:p>
            <a:pPr marL="342900" indent="-342900">
              <a:buFont typeface="Wingdings" panose="05000000000000000000" pitchFamily="2" charset="2"/>
              <a:buChar char="l"/>
            </a:pPr>
            <a:r>
              <a:rPr lang="zh-CN" altLang="en-US" sz="2000" dirty="0">
                <a:solidFill>
                  <a:srgbClr val="0070C0"/>
                </a:solidFill>
                <a:latin typeface="微软雅黑" panose="020B0503020204020204" pitchFamily="34" charset="-122"/>
                <a:ea typeface="微软雅黑" panose="020B0503020204020204" pitchFamily="34" charset="-122"/>
              </a:rPr>
              <a:t>独立的班级教学计划</a:t>
            </a:r>
          </a:p>
          <a:p>
            <a:pPr marL="342900" indent="-342900">
              <a:buFont typeface="Wingdings" panose="05000000000000000000" pitchFamily="2" charset="2"/>
              <a:buChar char="l"/>
            </a:pPr>
            <a:r>
              <a:rPr lang="zh-CN" altLang="en-US" sz="2000" dirty="0">
                <a:solidFill>
                  <a:srgbClr val="0070C0"/>
                </a:solidFill>
                <a:latin typeface="微软雅黑" panose="020B0503020204020204" pitchFamily="34" charset="-122"/>
                <a:ea typeface="微软雅黑" panose="020B0503020204020204" pitchFamily="34" charset="-122"/>
              </a:rPr>
              <a:t>独立的教学资料</a:t>
            </a:r>
          </a:p>
          <a:p>
            <a:pPr marL="342900" indent="-342900">
              <a:buFont typeface="Wingdings" panose="05000000000000000000" pitchFamily="2" charset="2"/>
              <a:buChar char="l"/>
            </a:pPr>
            <a:r>
              <a:rPr lang="zh-CN" altLang="en-US" sz="2000" dirty="0">
                <a:solidFill>
                  <a:srgbClr val="0070C0"/>
                </a:solidFill>
                <a:latin typeface="微软雅黑" panose="020B0503020204020204" pitchFamily="34" charset="-122"/>
                <a:ea typeface="微软雅黑" panose="020B0503020204020204" pitchFamily="34" charset="-122"/>
              </a:rPr>
              <a:t>独立的考核标准</a:t>
            </a:r>
          </a:p>
        </p:txBody>
      </p:sp>
      <p:sp>
        <p:nvSpPr>
          <p:cNvPr id="22" name="文本框 21">
            <a:extLst>
              <a:ext uri="{FF2B5EF4-FFF2-40B4-BE49-F238E27FC236}">
                <a16:creationId xmlns:a16="http://schemas.microsoft.com/office/drawing/2014/main" id="{8F517688-6831-4CAE-AA2A-0EFC07E3BDA3}"/>
              </a:ext>
            </a:extLst>
          </p:cNvPr>
          <p:cNvSpPr txBox="1"/>
          <p:nvPr/>
        </p:nvSpPr>
        <p:spPr>
          <a:xfrm>
            <a:off x="8444165" y="4658687"/>
            <a:ext cx="1980029" cy="523220"/>
          </a:xfrm>
          <a:prstGeom prst="rect">
            <a:avLst/>
          </a:prstGeom>
        </p:spPr>
        <p:txBody>
          <a:bodyPr wrap="none" rtlCol="0">
            <a:spAutoFit/>
          </a:bodyPr>
          <a:lstStyle/>
          <a:p>
            <a:r>
              <a:rPr lang="zh-CN" altLang="en-US" sz="2800" b="1" dirty="0">
                <a:solidFill>
                  <a:srgbClr val="0070C0"/>
                </a:solidFill>
                <a:latin typeface="微软雅黑" panose="020B0503020204020204" pitchFamily="34" charset="-122"/>
                <a:ea typeface="微软雅黑" panose="020B0503020204020204" pitchFamily="34" charset="-122"/>
              </a:rPr>
              <a:t>教学班独享</a:t>
            </a:r>
          </a:p>
        </p:txBody>
      </p:sp>
      <p:pic>
        <p:nvPicPr>
          <p:cNvPr id="23" name="图片 22">
            <a:extLst>
              <a:ext uri="{FF2B5EF4-FFF2-40B4-BE49-F238E27FC236}">
                <a16:creationId xmlns:a16="http://schemas.microsoft.com/office/drawing/2014/main" id="{6682D40A-0508-46BB-BFD1-F7C590601BD2}"/>
              </a:ext>
            </a:extLst>
          </p:cNvPr>
          <p:cNvPicPr>
            <a:picLocks noChangeAspect="1"/>
          </p:cNvPicPr>
          <p:nvPr/>
        </p:nvPicPr>
        <p:blipFill>
          <a:blip r:embed="rId5"/>
          <a:stretch>
            <a:fillRect/>
          </a:stretch>
        </p:blipFill>
        <p:spPr>
          <a:xfrm>
            <a:off x="7314073" y="1850302"/>
            <a:ext cx="4206414" cy="2439053"/>
          </a:xfrm>
          <a:prstGeom prst="rect">
            <a:avLst/>
          </a:prstGeom>
          <a:effectLst>
            <a:outerShdw blurRad="50800" dist="38100" dir="2700000" algn="tl" rotWithShape="0">
              <a:prstClr val="black">
                <a:alpha val="40000"/>
              </a:prstClr>
            </a:outerShdw>
          </a:effectLst>
        </p:spPr>
      </p:pic>
      <p:pic>
        <p:nvPicPr>
          <p:cNvPr id="24" name="图片 23">
            <a:extLst>
              <a:ext uri="{FF2B5EF4-FFF2-40B4-BE49-F238E27FC236}">
                <a16:creationId xmlns:a16="http://schemas.microsoft.com/office/drawing/2014/main" id="{3830E02B-BE4D-4966-A12C-698674646374}"/>
              </a:ext>
            </a:extLst>
          </p:cNvPr>
          <p:cNvPicPr>
            <a:picLocks noChangeAspect="1"/>
          </p:cNvPicPr>
          <p:nvPr/>
        </p:nvPicPr>
        <p:blipFill>
          <a:blip r:embed="rId6"/>
          <a:stretch>
            <a:fillRect/>
          </a:stretch>
        </p:blipFill>
        <p:spPr>
          <a:xfrm>
            <a:off x="396153" y="3164892"/>
            <a:ext cx="2900363" cy="1016442"/>
          </a:xfrm>
          <a:prstGeom prst="rect">
            <a:avLst/>
          </a:prstGeom>
          <a:effectLst>
            <a:outerShdw blurRad="50800" dist="38100" dir="2700000" algn="tl" rotWithShape="0">
              <a:prstClr val="black">
                <a:alpha val="40000"/>
              </a:prstClr>
            </a:outerShdw>
          </a:effectLst>
        </p:spPr>
      </p:pic>
      <p:sp>
        <p:nvSpPr>
          <p:cNvPr id="25" name="文本框 24">
            <a:extLst>
              <a:ext uri="{FF2B5EF4-FFF2-40B4-BE49-F238E27FC236}">
                <a16:creationId xmlns:a16="http://schemas.microsoft.com/office/drawing/2014/main" id="{06C6C671-5C1D-4EEF-AC31-6275C3B76CBF}"/>
              </a:ext>
            </a:extLst>
          </p:cNvPr>
          <p:cNvSpPr txBox="1"/>
          <p:nvPr/>
        </p:nvSpPr>
        <p:spPr>
          <a:xfrm>
            <a:off x="1289833" y="4277713"/>
            <a:ext cx="1107996" cy="369332"/>
          </a:xfrm>
          <a:prstGeom prst="rect">
            <a:avLst/>
          </a:prstGeom>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教学资源</a:t>
            </a:r>
          </a:p>
        </p:txBody>
      </p:sp>
      <p:pic>
        <p:nvPicPr>
          <p:cNvPr id="26" name="图片 25">
            <a:extLst>
              <a:ext uri="{FF2B5EF4-FFF2-40B4-BE49-F238E27FC236}">
                <a16:creationId xmlns:a16="http://schemas.microsoft.com/office/drawing/2014/main" id="{790B6923-637C-43D0-A6A5-F237C3D789F0}"/>
              </a:ext>
            </a:extLst>
          </p:cNvPr>
          <p:cNvPicPr>
            <a:picLocks noChangeAspect="1"/>
          </p:cNvPicPr>
          <p:nvPr/>
        </p:nvPicPr>
        <p:blipFill>
          <a:blip r:embed="rId7"/>
          <a:stretch>
            <a:fillRect/>
          </a:stretch>
        </p:blipFill>
        <p:spPr>
          <a:xfrm>
            <a:off x="396153" y="4919942"/>
            <a:ext cx="2900363" cy="1057883"/>
          </a:xfrm>
          <a:prstGeom prst="rect">
            <a:avLst/>
          </a:prstGeom>
          <a:effectLst>
            <a:outerShdw blurRad="50800" dist="38100" dir="2700000" algn="tl" rotWithShape="0">
              <a:prstClr val="black">
                <a:alpha val="40000"/>
              </a:prstClr>
            </a:outerShdw>
          </a:effectLst>
        </p:spPr>
      </p:pic>
      <p:sp>
        <p:nvSpPr>
          <p:cNvPr id="27" name="文本框 26">
            <a:extLst>
              <a:ext uri="{FF2B5EF4-FFF2-40B4-BE49-F238E27FC236}">
                <a16:creationId xmlns:a16="http://schemas.microsoft.com/office/drawing/2014/main" id="{23A5211D-9E59-4F12-AC2A-84B39A3E601E}"/>
              </a:ext>
            </a:extLst>
          </p:cNvPr>
          <p:cNvSpPr txBox="1"/>
          <p:nvPr/>
        </p:nvSpPr>
        <p:spPr>
          <a:xfrm>
            <a:off x="1289833" y="6068938"/>
            <a:ext cx="1107996" cy="369332"/>
          </a:xfrm>
          <a:prstGeom prst="rect">
            <a:avLst/>
          </a:prstGeom>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习题题库</a:t>
            </a:r>
          </a:p>
        </p:txBody>
      </p:sp>
      <p:pic>
        <p:nvPicPr>
          <p:cNvPr id="28" name="图片 27">
            <a:extLst>
              <a:ext uri="{FF2B5EF4-FFF2-40B4-BE49-F238E27FC236}">
                <a16:creationId xmlns:a16="http://schemas.microsoft.com/office/drawing/2014/main" id="{3C06D1E8-4BFF-40C3-AF3F-4400D4BE7F2F}"/>
              </a:ext>
            </a:extLst>
          </p:cNvPr>
          <p:cNvPicPr>
            <a:picLocks noChangeAspect="1"/>
          </p:cNvPicPr>
          <p:nvPr/>
        </p:nvPicPr>
        <p:blipFill>
          <a:blip r:embed="rId8"/>
          <a:stretch>
            <a:fillRect/>
          </a:stretch>
        </p:blipFill>
        <p:spPr>
          <a:xfrm>
            <a:off x="3473028" y="3164892"/>
            <a:ext cx="2876550" cy="2471790"/>
          </a:xfrm>
          <a:prstGeom prst="rect">
            <a:avLst/>
          </a:prstGeom>
          <a:effectLst>
            <a:outerShdw blurRad="50800" dist="38100" dir="2700000" algn="tl" rotWithShape="0">
              <a:prstClr val="black">
                <a:alpha val="40000"/>
              </a:prstClr>
            </a:outerShdw>
          </a:effectLst>
        </p:spPr>
      </p:pic>
      <p:sp>
        <p:nvSpPr>
          <p:cNvPr id="29" name="文本框 28">
            <a:extLst>
              <a:ext uri="{FF2B5EF4-FFF2-40B4-BE49-F238E27FC236}">
                <a16:creationId xmlns:a16="http://schemas.microsoft.com/office/drawing/2014/main" id="{F788E6AB-F229-4857-B891-22BB00B89851}"/>
              </a:ext>
            </a:extLst>
          </p:cNvPr>
          <p:cNvSpPr txBox="1"/>
          <p:nvPr/>
        </p:nvSpPr>
        <p:spPr>
          <a:xfrm>
            <a:off x="4126473" y="5719335"/>
            <a:ext cx="1569660" cy="369332"/>
          </a:xfrm>
          <a:prstGeom prst="rect">
            <a:avLst/>
          </a:prstGeom>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课程教学计划</a:t>
            </a:r>
          </a:p>
        </p:txBody>
      </p:sp>
    </p:spTree>
    <p:extLst>
      <p:ext uri="{BB962C8B-B14F-4D97-AF65-F5344CB8AC3E}">
        <p14:creationId xmlns:p14="http://schemas.microsoft.com/office/powerpoint/2010/main" val="215017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8228076" y="0"/>
            <a:ext cx="187451" cy="969263"/>
          </a:xfrm>
          <a:custGeom>
            <a:avLst/>
            <a:gdLst/>
            <a:ahLst/>
            <a:cxnLst/>
            <a:rect l="l" t="t" r="r" b="b"/>
            <a:pathLst>
              <a:path w="187451" h="969263">
                <a:moveTo>
                  <a:pt x="0" y="969263"/>
                </a:moveTo>
                <a:lnTo>
                  <a:pt x="187451" y="969263"/>
                </a:lnTo>
                <a:lnTo>
                  <a:pt x="187451" y="0"/>
                </a:lnTo>
                <a:lnTo>
                  <a:pt x="0" y="0"/>
                </a:lnTo>
                <a:lnTo>
                  <a:pt x="0" y="969263"/>
                </a:lnTo>
                <a:close/>
              </a:path>
            </a:pathLst>
          </a:custGeom>
          <a:solidFill>
            <a:srgbClr val="AAAAAA"/>
          </a:solidFill>
        </p:spPr>
        <p:txBody>
          <a:bodyPr wrap="square" lIns="0" tIns="0" rIns="0" bIns="0" rtlCol="0">
            <a:noAutofit/>
          </a:bodyPr>
          <a:lstStyle/>
          <a:p>
            <a:endParaRPr/>
          </a:p>
        </p:txBody>
      </p:sp>
      <p:sp>
        <p:nvSpPr>
          <p:cNvPr id="15" name="object 15"/>
          <p:cNvSpPr/>
          <p:nvPr/>
        </p:nvSpPr>
        <p:spPr>
          <a:xfrm>
            <a:off x="8490204" y="0"/>
            <a:ext cx="297179" cy="969263"/>
          </a:xfrm>
          <a:custGeom>
            <a:avLst/>
            <a:gdLst/>
            <a:ahLst/>
            <a:cxnLst/>
            <a:rect l="l" t="t" r="r" b="b"/>
            <a:pathLst>
              <a:path w="297179" h="969263">
                <a:moveTo>
                  <a:pt x="0" y="969263"/>
                </a:moveTo>
                <a:lnTo>
                  <a:pt x="297179" y="969263"/>
                </a:lnTo>
                <a:lnTo>
                  <a:pt x="297179" y="0"/>
                </a:lnTo>
                <a:lnTo>
                  <a:pt x="0" y="0"/>
                </a:lnTo>
                <a:lnTo>
                  <a:pt x="0" y="969263"/>
                </a:lnTo>
                <a:close/>
              </a:path>
            </a:pathLst>
          </a:custGeom>
          <a:solidFill>
            <a:srgbClr val="7E7E7E"/>
          </a:solidFill>
        </p:spPr>
        <p:txBody>
          <a:bodyPr wrap="square" lIns="0" tIns="0" rIns="0" bIns="0" rtlCol="0">
            <a:noAutofit/>
          </a:bodyPr>
          <a:lstStyle/>
          <a:p>
            <a:endParaRPr/>
          </a:p>
        </p:txBody>
      </p:sp>
      <p:sp>
        <p:nvSpPr>
          <p:cNvPr id="16" name="object 16"/>
          <p:cNvSpPr/>
          <p:nvPr/>
        </p:nvSpPr>
        <p:spPr>
          <a:xfrm>
            <a:off x="8828531" y="0"/>
            <a:ext cx="350520" cy="969263"/>
          </a:xfrm>
          <a:custGeom>
            <a:avLst/>
            <a:gdLst/>
            <a:ahLst/>
            <a:cxnLst/>
            <a:rect l="l" t="t" r="r" b="b"/>
            <a:pathLst>
              <a:path w="350520" h="969263">
                <a:moveTo>
                  <a:pt x="0" y="969263"/>
                </a:moveTo>
                <a:lnTo>
                  <a:pt x="350520" y="969263"/>
                </a:lnTo>
                <a:lnTo>
                  <a:pt x="350520" y="0"/>
                </a:lnTo>
                <a:lnTo>
                  <a:pt x="0" y="0"/>
                </a:lnTo>
                <a:lnTo>
                  <a:pt x="0" y="969263"/>
                </a:lnTo>
                <a:close/>
              </a:path>
            </a:pathLst>
          </a:custGeom>
          <a:solidFill>
            <a:srgbClr val="00AFEF"/>
          </a:solidFill>
        </p:spPr>
        <p:txBody>
          <a:bodyPr wrap="square" lIns="0" tIns="0" rIns="0" bIns="0" rtlCol="0">
            <a:noAutofit/>
          </a:bodyPr>
          <a:lstStyle/>
          <a:p>
            <a:endParaRPr/>
          </a:p>
        </p:txBody>
      </p:sp>
      <p:sp>
        <p:nvSpPr>
          <p:cNvPr id="17" name="object 17"/>
          <p:cNvSpPr/>
          <p:nvPr/>
        </p:nvSpPr>
        <p:spPr>
          <a:xfrm>
            <a:off x="9220200" y="0"/>
            <a:ext cx="428244" cy="969263"/>
          </a:xfrm>
          <a:custGeom>
            <a:avLst/>
            <a:gdLst/>
            <a:ahLst/>
            <a:cxnLst/>
            <a:rect l="l" t="t" r="r" b="b"/>
            <a:pathLst>
              <a:path w="428244" h="969263">
                <a:moveTo>
                  <a:pt x="0" y="969263"/>
                </a:moveTo>
                <a:lnTo>
                  <a:pt x="428244" y="969263"/>
                </a:lnTo>
                <a:lnTo>
                  <a:pt x="428244" y="0"/>
                </a:lnTo>
                <a:lnTo>
                  <a:pt x="0" y="0"/>
                </a:lnTo>
                <a:lnTo>
                  <a:pt x="0" y="969263"/>
                </a:lnTo>
                <a:close/>
              </a:path>
            </a:pathLst>
          </a:custGeom>
          <a:solidFill>
            <a:srgbClr val="1556AD"/>
          </a:solidFill>
        </p:spPr>
        <p:txBody>
          <a:bodyPr wrap="square" lIns="0" tIns="0" rIns="0" bIns="0" rtlCol="0">
            <a:noAutofit/>
          </a:bodyPr>
          <a:lstStyle/>
          <a:p>
            <a:endParaRPr/>
          </a:p>
        </p:txBody>
      </p:sp>
      <p:sp>
        <p:nvSpPr>
          <p:cNvPr id="18" name="object 18"/>
          <p:cNvSpPr/>
          <p:nvPr/>
        </p:nvSpPr>
        <p:spPr>
          <a:xfrm>
            <a:off x="9220200" y="0"/>
            <a:ext cx="428244" cy="969263"/>
          </a:xfrm>
          <a:custGeom>
            <a:avLst/>
            <a:gdLst/>
            <a:ahLst/>
            <a:cxnLst/>
            <a:rect l="l" t="t" r="r" b="b"/>
            <a:pathLst>
              <a:path w="428244" h="969263">
                <a:moveTo>
                  <a:pt x="0" y="969263"/>
                </a:moveTo>
                <a:lnTo>
                  <a:pt x="428244" y="969263"/>
                </a:lnTo>
                <a:lnTo>
                  <a:pt x="428244" y="0"/>
                </a:lnTo>
                <a:lnTo>
                  <a:pt x="0" y="0"/>
                </a:lnTo>
                <a:lnTo>
                  <a:pt x="0" y="969263"/>
                </a:lnTo>
                <a:close/>
              </a:path>
            </a:pathLst>
          </a:custGeom>
          <a:ln w="12192">
            <a:solidFill>
              <a:srgbClr val="6C5B7A"/>
            </a:solidFill>
          </a:ln>
        </p:spPr>
        <p:txBody>
          <a:bodyPr wrap="square" lIns="0" tIns="0" rIns="0" bIns="0" rtlCol="0">
            <a:noAutofit/>
          </a:bodyPr>
          <a:lstStyle/>
          <a:p>
            <a:endParaRPr/>
          </a:p>
        </p:txBody>
      </p:sp>
      <p:sp>
        <p:nvSpPr>
          <p:cNvPr id="19" name="object 19"/>
          <p:cNvSpPr/>
          <p:nvPr/>
        </p:nvSpPr>
        <p:spPr>
          <a:xfrm>
            <a:off x="3688079" y="0"/>
            <a:ext cx="187451" cy="969263"/>
          </a:xfrm>
          <a:custGeom>
            <a:avLst/>
            <a:gdLst/>
            <a:ahLst/>
            <a:cxnLst/>
            <a:rect l="l" t="t" r="r" b="b"/>
            <a:pathLst>
              <a:path w="187451" h="969263">
                <a:moveTo>
                  <a:pt x="0" y="969263"/>
                </a:moveTo>
                <a:lnTo>
                  <a:pt x="187451" y="969263"/>
                </a:lnTo>
                <a:lnTo>
                  <a:pt x="187451" y="0"/>
                </a:lnTo>
                <a:lnTo>
                  <a:pt x="0" y="0"/>
                </a:lnTo>
                <a:lnTo>
                  <a:pt x="0" y="969263"/>
                </a:lnTo>
                <a:close/>
              </a:path>
            </a:pathLst>
          </a:custGeom>
          <a:solidFill>
            <a:srgbClr val="AAAAAA"/>
          </a:solidFill>
        </p:spPr>
        <p:txBody>
          <a:bodyPr wrap="square" lIns="0" tIns="0" rIns="0" bIns="0" rtlCol="0">
            <a:noAutofit/>
          </a:bodyPr>
          <a:lstStyle/>
          <a:p>
            <a:endParaRPr/>
          </a:p>
        </p:txBody>
      </p:sp>
      <p:sp>
        <p:nvSpPr>
          <p:cNvPr id="20" name="object 20"/>
          <p:cNvSpPr/>
          <p:nvPr/>
        </p:nvSpPr>
        <p:spPr>
          <a:xfrm>
            <a:off x="3348228" y="0"/>
            <a:ext cx="297179" cy="969263"/>
          </a:xfrm>
          <a:custGeom>
            <a:avLst/>
            <a:gdLst/>
            <a:ahLst/>
            <a:cxnLst/>
            <a:rect l="l" t="t" r="r" b="b"/>
            <a:pathLst>
              <a:path w="297179" h="969263">
                <a:moveTo>
                  <a:pt x="0" y="969263"/>
                </a:moveTo>
                <a:lnTo>
                  <a:pt x="297179" y="969263"/>
                </a:lnTo>
                <a:lnTo>
                  <a:pt x="297179" y="0"/>
                </a:lnTo>
                <a:lnTo>
                  <a:pt x="0" y="0"/>
                </a:lnTo>
                <a:lnTo>
                  <a:pt x="0" y="969263"/>
                </a:lnTo>
                <a:close/>
              </a:path>
            </a:pathLst>
          </a:custGeom>
          <a:solidFill>
            <a:srgbClr val="7E7E7E"/>
          </a:solidFill>
        </p:spPr>
        <p:txBody>
          <a:bodyPr wrap="square" lIns="0" tIns="0" rIns="0" bIns="0" rtlCol="0">
            <a:noAutofit/>
          </a:bodyPr>
          <a:lstStyle/>
          <a:p>
            <a:endParaRPr/>
          </a:p>
        </p:txBody>
      </p:sp>
      <p:sp>
        <p:nvSpPr>
          <p:cNvPr id="21" name="object 21"/>
          <p:cNvSpPr/>
          <p:nvPr/>
        </p:nvSpPr>
        <p:spPr>
          <a:xfrm>
            <a:off x="2956560" y="0"/>
            <a:ext cx="348996" cy="969263"/>
          </a:xfrm>
          <a:custGeom>
            <a:avLst/>
            <a:gdLst/>
            <a:ahLst/>
            <a:cxnLst/>
            <a:rect l="l" t="t" r="r" b="b"/>
            <a:pathLst>
              <a:path w="348996" h="969263">
                <a:moveTo>
                  <a:pt x="0" y="969263"/>
                </a:moveTo>
                <a:lnTo>
                  <a:pt x="348996" y="969263"/>
                </a:lnTo>
                <a:lnTo>
                  <a:pt x="348996" y="0"/>
                </a:lnTo>
                <a:lnTo>
                  <a:pt x="0" y="0"/>
                </a:lnTo>
                <a:lnTo>
                  <a:pt x="0" y="969263"/>
                </a:lnTo>
                <a:close/>
              </a:path>
            </a:pathLst>
          </a:custGeom>
          <a:solidFill>
            <a:srgbClr val="00AFEF"/>
          </a:solidFill>
        </p:spPr>
        <p:txBody>
          <a:bodyPr wrap="square" lIns="0" tIns="0" rIns="0" bIns="0" rtlCol="0">
            <a:noAutofit/>
          </a:bodyPr>
          <a:lstStyle/>
          <a:p>
            <a:endParaRPr/>
          </a:p>
        </p:txBody>
      </p:sp>
      <p:sp>
        <p:nvSpPr>
          <p:cNvPr id="22" name="object 22"/>
          <p:cNvSpPr/>
          <p:nvPr/>
        </p:nvSpPr>
        <p:spPr>
          <a:xfrm>
            <a:off x="2485644" y="0"/>
            <a:ext cx="429768" cy="969263"/>
          </a:xfrm>
          <a:custGeom>
            <a:avLst/>
            <a:gdLst/>
            <a:ahLst/>
            <a:cxnLst/>
            <a:rect l="l" t="t" r="r" b="b"/>
            <a:pathLst>
              <a:path w="429768" h="969263">
                <a:moveTo>
                  <a:pt x="0" y="969263"/>
                </a:moveTo>
                <a:lnTo>
                  <a:pt x="429768" y="969263"/>
                </a:lnTo>
                <a:lnTo>
                  <a:pt x="429768" y="0"/>
                </a:lnTo>
                <a:lnTo>
                  <a:pt x="0" y="0"/>
                </a:lnTo>
                <a:lnTo>
                  <a:pt x="0" y="969263"/>
                </a:lnTo>
                <a:close/>
              </a:path>
            </a:pathLst>
          </a:custGeom>
          <a:solidFill>
            <a:srgbClr val="006FC0"/>
          </a:solidFill>
        </p:spPr>
        <p:txBody>
          <a:bodyPr wrap="square" lIns="0" tIns="0" rIns="0" bIns="0" rtlCol="0">
            <a:noAutofit/>
          </a:bodyPr>
          <a:lstStyle/>
          <a:p>
            <a:endParaRPr/>
          </a:p>
        </p:txBody>
      </p:sp>
      <p:sp>
        <p:nvSpPr>
          <p:cNvPr id="23" name="object 23"/>
          <p:cNvSpPr/>
          <p:nvPr/>
        </p:nvSpPr>
        <p:spPr>
          <a:xfrm>
            <a:off x="2485644" y="0"/>
            <a:ext cx="429768" cy="969263"/>
          </a:xfrm>
          <a:custGeom>
            <a:avLst/>
            <a:gdLst/>
            <a:ahLst/>
            <a:cxnLst/>
            <a:rect l="l" t="t" r="r" b="b"/>
            <a:pathLst>
              <a:path w="429768" h="969263">
                <a:moveTo>
                  <a:pt x="0" y="969263"/>
                </a:moveTo>
                <a:lnTo>
                  <a:pt x="429768" y="969263"/>
                </a:lnTo>
                <a:lnTo>
                  <a:pt x="429768" y="0"/>
                </a:lnTo>
                <a:lnTo>
                  <a:pt x="0" y="0"/>
                </a:lnTo>
                <a:lnTo>
                  <a:pt x="0" y="969263"/>
                </a:lnTo>
                <a:close/>
              </a:path>
            </a:pathLst>
          </a:custGeom>
          <a:ln w="12192">
            <a:solidFill>
              <a:srgbClr val="6C5B7A"/>
            </a:solidFill>
          </a:ln>
        </p:spPr>
        <p:txBody>
          <a:bodyPr wrap="square" lIns="0" tIns="0" rIns="0" bIns="0" rtlCol="0">
            <a:noAutofit/>
          </a:bodyPr>
          <a:lstStyle/>
          <a:p>
            <a:endParaRPr/>
          </a:p>
        </p:txBody>
      </p:sp>
      <p:sp>
        <p:nvSpPr>
          <p:cNvPr id="24" name="object 24"/>
          <p:cNvSpPr/>
          <p:nvPr/>
        </p:nvSpPr>
        <p:spPr>
          <a:xfrm>
            <a:off x="5029200" y="0"/>
            <a:ext cx="2176272" cy="1365503"/>
          </a:xfrm>
          <a:prstGeom prst="rect">
            <a:avLst/>
          </a:prstGeom>
          <a:blipFill>
            <a:blip r:embed="rId3" cstate="print"/>
            <a:stretch>
              <a:fillRect/>
            </a:stretch>
          </a:blipFill>
        </p:spPr>
        <p:txBody>
          <a:bodyPr wrap="square" lIns="0" tIns="0" rIns="0" bIns="0" rtlCol="0">
            <a:noAutofit/>
          </a:bodyPr>
          <a:lstStyle/>
          <a:p>
            <a:endParaRPr/>
          </a:p>
        </p:txBody>
      </p:sp>
      <p:sp>
        <p:nvSpPr>
          <p:cNvPr id="25" name="object 25"/>
          <p:cNvSpPr txBox="1"/>
          <p:nvPr/>
        </p:nvSpPr>
        <p:spPr>
          <a:xfrm>
            <a:off x="5424932" y="98805"/>
            <a:ext cx="1346200" cy="804545"/>
          </a:xfrm>
          <a:prstGeom prst="rect">
            <a:avLst/>
          </a:prstGeom>
        </p:spPr>
        <p:txBody>
          <a:bodyPr vert="horz" wrap="square" lIns="0" tIns="0" rIns="0" bIns="0" rtlCol="0">
            <a:noAutofit/>
          </a:bodyPr>
          <a:lstStyle/>
          <a:p>
            <a:pPr marL="12700">
              <a:lnSpc>
                <a:spcPct val="100000"/>
              </a:lnSpc>
            </a:pPr>
            <a:r>
              <a:rPr sz="5200" spc="-55" dirty="0">
                <a:latin typeface="Microsoft YaHei UI" panose="020B0503020204020204" charset="-122"/>
                <a:cs typeface="Microsoft YaHei UI" panose="020B0503020204020204" charset="-122"/>
              </a:rPr>
              <a:t>目录</a:t>
            </a:r>
            <a:endParaRPr sz="5200">
              <a:latin typeface="Microsoft YaHei UI" panose="020B0503020204020204" charset="-122"/>
              <a:cs typeface="Microsoft YaHei UI" panose="020B0503020204020204" charset="-122"/>
            </a:endParaRPr>
          </a:p>
        </p:txBody>
      </p:sp>
      <p:sp>
        <p:nvSpPr>
          <p:cNvPr id="28" name="object 8">
            <a:extLst>
              <a:ext uri="{FF2B5EF4-FFF2-40B4-BE49-F238E27FC236}">
                <a16:creationId xmlns:a16="http://schemas.microsoft.com/office/drawing/2014/main" id="{1D296DD0-5E74-4A1D-9E23-5628C409AFC0}"/>
              </a:ext>
            </a:extLst>
          </p:cNvPr>
          <p:cNvSpPr/>
          <p:nvPr/>
        </p:nvSpPr>
        <p:spPr>
          <a:xfrm>
            <a:off x="3300476" y="1839341"/>
            <a:ext cx="5433695" cy="1112774"/>
          </a:xfrm>
          <a:custGeom>
            <a:avLst/>
            <a:gdLst/>
            <a:ahLst/>
            <a:cxnLst/>
            <a:rect l="l" t="t" r="r" b="b"/>
            <a:pathLst>
              <a:path w="5433695" h="1112774">
                <a:moveTo>
                  <a:pt x="5433695" y="0"/>
                </a:moveTo>
                <a:lnTo>
                  <a:pt x="2291334" y="0"/>
                </a:lnTo>
                <a:lnTo>
                  <a:pt x="0" y="755014"/>
                </a:lnTo>
                <a:lnTo>
                  <a:pt x="0" y="1112774"/>
                </a:lnTo>
                <a:lnTo>
                  <a:pt x="2056384" y="1112774"/>
                </a:lnTo>
                <a:lnTo>
                  <a:pt x="5433695" y="0"/>
                </a:lnTo>
                <a:close/>
              </a:path>
            </a:pathLst>
          </a:custGeom>
          <a:solidFill>
            <a:srgbClr val="A6A6A6"/>
          </a:solidFill>
        </p:spPr>
        <p:txBody>
          <a:bodyPr wrap="square" lIns="0" tIns="0" rIns="0" bIns="0" rtlCol="0">
            <a:noAutofit/>
          </a:bodyPr>
          <a:lstStyle/>
          <a:p>
            <a:endParaRPr/>
          </a:p>
        </p:txBody>
      </p:sp>
      <p:sp>
        <p:nvSpPr>
          <p:cNvPr id="31" name="object 9">
            <a:extLst>
              <a:ext uri="{FF2B5EF4-FFF2-40B4-BE49-F238E27FC236}">
                <a16:creationId xmlns:a16="http://schemas.microsoft.com/office/drawing/2014/main" id="{BE84F93D-907B-4D16-AF2D-436D1AF24750}"/>
              </a:ext>
            </a:extLst>
          </p:cNvPr>
          <p:cNvSpPr/>
          <p:nvPr/>
        </p:nvSpPr>
        <p:spPr>
          <a:xfrm>
            <a:off x="3637279" y="1847342"/>
            <a:ext cx="5432171" cy="1112901"/>
          </a:xfrm>
          <a:custGeom>
            <a:avLst/>
            <a:gdLst/>
            <a:ahLst/>
            <a:cxnLst/>
            <a:rect l="l" t="t" r="r" b="b"/>
            <a:pathLst>
              <a:path w="5432171" h="1112901">
                <a:moveTo>
                  <a:pt x="5432171" y="0"/>
                </a:moveTo>
                <a:lnTo>
                  <a:pt x="3377184" y="0"/>
                </a:lnTo>
                <a:lnTo>
                  <a:pt x="0" y="1112901"/>
                </a:lnTo>
                <a:lnTo>
                  <a:pt x="3142361" y="1112901"/>
                </a:lnTo>
                <a:lnTo>
                  <a:pt x="5432171" y="358394"/>
                </a:lnTo>
                <a:lnTo>
                  <a:pt x="5432171" y="0"/>
                </a:lnTo>
                <a:close/>
              </a:path>
            </a:pathLst>
          </a:custGeom>
          <a:solidFill>
            <a:srgbClr val="A6A6A6"/>
          </a:solidFill>
        </p:spPr>
        <p:txBody>
          <a:bodyPr wrap="square" lIns="0" tIns="0" rIns="0" bIns="0" rtlCol="0">
            <a:noAutofit/>
          </a:bodyPr>
          <a:lstStyle/>
          <a:p>
            <a:endParaRPr/>
          </a:p>
        </p:txBody>
      </p:sp>
      <p:sp>
        <p:nvSpPr>
          <p:cNvPr id="34" name="object 10">
            <a:extLst>
              <a:ext uri="{FF2B5EF4-FFF2-40B4-BE49-F238E27FC236}">
                <a16:creationId xmlns:a16="http://schemas.microsoft.com/office/drawing/2014/main" id="{2F78386D-355E-4496-8818-F1E8107AB925}"/>
              </a:ext>
            </a:extLst>
          </p:cNvPr>
          <p:cNvSpPr/>
          <p:nvPr/>
        </p:nvSpPr>
        <p:spPr>
          <a:xfrm>
            <a:off x="3300348" y="2915666"/>
            <a:ext cx="5435219" cy="1111250"/>
          </a:xfrm>
          <a:custGeom>
            <a:avLst/>
            <a:gdLst/>
            <a:ahLst/>
            <a:cxnLst/>
            <a:rect l="l" t="t" r="r" b="b"/>
            <a:pathLst>
              <a:path w="5435219" h="1111250">
                <a:moveTo>
                  <a:pt x="5435219" y="0"/>
                </a:moveTo>
                <a:lnTo>
                  <a:pt x="2291968" y="0"/>
                </a:lnTo>
                <a:lnTo>
                  <a:pt x="0" y="753872"/>
                </a:lnTo>
                <a:lnTo>
                  <a:pt x="0" y="1111250"/>
                </a:lnTo>
                <a:lnTo>
                  <a:pt x="2057018" y="1111250"/>
                </a:lnTo>
                <a:lnTo>
                  <a:pt x="5435219" y="0"/>
                </a:lnTo>
                <a:close/>
              </a:path>
            </a:pathLst>
          </a:custGeom>
          <a:solidFill>
            <a:srgbClr val="A6A6A6"/>
          </a:solidFill>
        </p:spPr>
        <p:txBody>
          <a:bodyPr wrap="square" lIns="0" tIns="0" rIns="0" bIns="0" rtlCol="0">
            <a:noAutofit/>
          </a:bodyPr>
          <a:lstStyle/>
          <a:p>
            <a:endParaRPr/>
          </a:p>
        </p:txBody>
      </p:sp>
      <p:sp>
        <p:nvSpPr>
          <p:cNvPr id="36" name="object 11">
            <a:extLst>
              <a:ext uri="{FF2B5EF4-FFF2-40B4-BE49-F238E27FC236}">
                <a16:creationId xmlns:a16="http://schemas.microsoft.com/office/drawing/2014/main" id="{0B22D57D-C088-4307-B2ED-8BBFB684460B}"/>
              </a:ext>
            </a:extLst>
          </p:cNvPr>
          <p:cNvSpPr/>
          <p:nvPr/>
        </p:nvSpPr>
        <p:spPr>
          <a:xfrm>
            <a:off x="3637279" y="2923667"/>
            <a:ext cx="5433695" cy="1111377"/>
          </a:xfrm>
          <a:custGeom>
            <a:avLst/>
            <a:gdLst/>
            <a:ahLst/>
            <a:cxnLst/>
            <a:rect l="l" t="t" r="r" b="b"/>
            <a:pathLst>
              <a:path w="5433695" h="1111377">
                <a:moveTo>
                  <a:pt x="5433695" y="0"/>
                </a:moveTo>
                <a:lnTo>
                  <a:pt x="3378200" y="0"/>
                </a:lnTo>
                <a:lnTo>
                  <a:pt x="0" y="1111377"/>
                </a:lnTo>
                <a:lnTo>
                  <a:pt x="3143250" y="1111377"/>
                </a:lnTo>
                <a:lnTo>
                  <a:pt x="5433695" y="357886"/>
                </a:lnTo>
                <a:lnTo>
                  <a:pt x="5433695" y="0"/>
                </a:lnTo>
                <a:close/>
              </a:path>
            </a:pathLst>
          </a:custGeom>
          <a:solidFill>
            <a:srgbClr val="A6A6A6"/>
          </a:solidFill>
        </p:spPr>
        <p:txBody>
          <a:bodyPr wrap="square" lIns="0" tIns="0" rIns="0" bIns="0" rtlCol="0">
            <a:noAutofit/>
          </a:bodyPr>
          <a:lstStyle/>
          <a:p>
            <a:endParaRPr/>
          </a:p>
        </p:txBody>
      </p:sp>
      <p:sp>
        <p:nvSpPr>
          <p:cNvPr id="38" name="object 12">
            <a:extLst>
              <a:ext uri="{FF2B5EF4-FFF2-40B4-BE49-F238E27FC236}">
                <a16:creationId xmlns:a16="http://schemas.microsoft.com/office/drawing/2014/main" id="{12B91670-6241-48F4-8359-1838632B095E}"/>
              </a:ext>
            </a:extLst>
          </p:cNvPr>
          <p:cNvSpPr/>
          <p:nvPr/>
        </p:nvSpPr>
        <p:spPr>
          <a:xfrm>
            <a:off x="3301746" y="3966590"/>
            <a:ext cx="5435092" cy="1112265"/>
          </a:xfrm>
          <a:custGeom>
            <a:avLst/>
            <a:gdLst/>
            <a:ahLst/>
            <a:cxnLst/>
            <a:rect l="l" t="t" r="r" b="b"/>
            <a:pathLst>
              <a:path w="5435092" h="1112265">
                <a:moveTo>
                  <a:pt x="5435092" y="0"/>
                </a:moveTo>
                <a:lnTo>
                  <a:pt x="2291841" y="0"/>
                </a:lnTo>
                <a:lnTo>
                  <a:pt x="0" y="754633"/>
                </a:lnTo>
                <a:lnTo>
                  <a:pt x="0" y="1112265"/>
                </a:lnTo>
                <a:lnTo>
                  <a:pt x="2056891" y="1112265"/>
                </a:lnTo>
                <a:lnTo>
                  <a:pt x="5435092" y="0"/>
                </a:lnTo>
                <a:close/>
              </a:path>
            </a:pathLst>
          </a:custGeom>
          <a:solidFill>
            <a:srgbClr val="A6A6A6"/>
          </a:solidFill>
        </p:spPr>
        <p:txBody>
          <a:bodyPr wrap="square" lIns="0" tIns="0" rIns="0" bIns="0" rtlCol="0">
            <a:noAutofit/>
          </a:bodyPr>
          <a:lstStyle/>
          <a:p>
            <a:endParaRPr/>
          </a:p>
        </p:txBody>
      </p:sp>
      <p:sp>
        <p:nvSpPr>
          <p:cNvPr id="39" name="object 13">
            <a:extLst>
              <a:ext uri="{FF2B5EF4-FFF2-40B4-BE49-F238E27FC236}">
                <a16:creationId xmlns:a16="http://schemas.microsoft.com/office/drawing/2014/main" id="{A91B3A8A-DBDD-4D08-A031-EF7B68DEFF7E}"/>
              </a:ext>
            </a:extLst>
          </p:cNvPr>
          <p:cNvSpPr/>
          <p:nvPr/>
        </p:nvSpPr>
        <p:spPr>
          <a:xfrm>
            <a:off x="3636771" y="4008501"/>
            <a:ext cx="5433695" cy="1112266"/>
          </a:xfrm>
          <a:custGeom>
            <a:avLst/>
            <a:gdLst/>
            <a:ahLst/>
            <a:cxnLst/>
            <a:rect l="l" t="t" r="r" b="b"/>
            <a:pathLst>
              <a:path w="5433695" h="1112266">
                <a:moveTo>
                  <a:pt x="5433695" y="0"/>
                </a:moveTo>
                <a:lnTo>
                  <a:pt x="3378200" y="0"/>
                </a:lnTo>
                <a:lnTo>
                  <a:pt x="0" y="1112266"/>
                </a:lnTo>
                <a:lnTo>
                  <a:pt x="3143250" y="1112266"/>
                </a:lnTo>
                <a:lnTo>
                  <a:pt x="5433695" y="358140"/>
                </a:lnTo>
                <a:lnTo>
                  <a:pt x="5433695" y="0"/>
                </a:lnTo>
                <a:close/>
              </a:path>
            </a:pathLst>
          </a:custGeom>
          <a:solidFill>
            <a:srgbClr val="A6A6A6"/>
          </a:solidFill>
        </p:spPr>
        <p:txBody>
          <a:bodyPr wrap="square" lIns="0" tIns="0" rIns="0" bIns="0" rtlCol="0">
            <a:noAutofit/>
          </a:bodyPr>
          <a:lstStyle/>
          <a:p>
            <a:endParaRPr dirty="0"/>
          </a:p>
        </p:txBody>
      </p:sp>
      <p:sp>
        <p:nvSpPr>
          <p:cNvPr id="40" name="object 26">
            <a:extLst>
              <a:ext uri="{FF2B5EF4-FFF2-40B4-BE49-F238E27FC236}">
                <a16:creationId xmlns:a16="http://schemas.microsoft.com/office/drawing/2014/main" id="{B4EFD142-5FE9-4BF6-8581-09A1CA891D24}"/>
              </a:ext>
            </a:extLst>
          </p:cNvPr>
          <p:cNvSpPr/>
          <p:nvPr/>
        </p:nvSpPr>
        <p:spPr>
          <a:xfrm>
            <a:off x="3300348" y="1498886"/>
            <a:ext cx="5791200" cy="696912"/>
          </a:xfrm>
          <a:custGeom>
            <a:avLst/>
            <a:gdLst/>
            <a:ahLst/>
            <a:cxnLst/>
            <a:rect l="l" t="t" r="r" b="b"/>
            <a:pathLst>
              <a:path w="5791200" h="696912">
                <a:moveTo>
                  <a:pt x="0" y="696912"/>
                </a:moveTo>
                <a:lnTo>
                  <a:pt x="5791200" y="696912"/>
                </a:lnTo>
                <a:lnTo>
                  <a:pt x="5791200" y="0"/>
                </a:lnTo>
                <a:lnTo>
                  <a:pt x="0" y="0"/>
                </a:lnTo>
                <a:lnTo>
                  <a:pt x="0" y="696912"/>
                </a:lnTo>
                <a:close/>
              </a:path>
            </a:pathLst>
          </a:custGeom>
          <a:solidFill>
            <a:srgbClr val="1556AD"/>
          </a:solidFill>
        </p:spPr>
        <p:txBody>
          <a:bodyPr wrap="square" lIns="0" tIns="0" rIns="0" bIns="0" rtlCol="0" anchor="ctr">
            <a:noAutofit/>
          </a:bodyPr>
          <a:lstStyle/>
          <a:p>
            <a:r>
              <a:rPr lang="zh-CN" altLang="en-US" sz="2800" dirty="0">
                <a:solidFill>
                  <a:schemeClr val="bg1"/>
                </a:solidFill>
                <a:latin typeface="微软雅黑" panose="020B0503020204020204" pitchFamily="34" charset="-122"/>
                <a:ea typeface="微软雅黑" panose="020B0503020204020204" pitchFamily="34" charset="-122"/>
              </a:rPr>
              <a:t>                       </a:t>
            </a:r>
            <a:r>
              <a:rPr lang="zh-CN" sz="2800" dirty="0">
                <a:solidFill>
                  <a:schemeClr val="bg1"/>
                </a:solidFill>
                <a:latin typeface="微软雅黑" panose="020B0503020204020204" pitchFamily="34" charset="-122"/>
                <a:ea typeface="微软雅黑" panose="020B0503020204020204" pitchFamily="34" charset="-122"/>
                <a:sym typeface="+mn-ea"/>
              </a:rPr>
              <a:t>背景及目标</a:t>
            </a:r>
            <a:endParaRPr lang="zh-CN" sz="2800" dirty="0">
              <a:solidFill>
                <a:schemeClr val="bg1"/>
              </a:solidFill>
              <a:latin typeface="微软雅黑" panose="020B0503020204020204" pitchFamily="34" charset="-122"/>
              <a:ea typeface="微软雅黑" panose="020B0503020204020204" pitchFamily="34" charset="-122"/>
            </a:endParaRPr>
          </a:p>
        </p:txBody>
      </p:sp>
      <p:sp>
        <p:nvSpPr>
          <p:cNvPr id="41" name="object 27">
            <a:extLst>
              <a:ext uri="{FF2B5EF4-FFF2-40B4-BE49-F238E27FC236}">
                <a16:creationId xmlns:a16="http://schemas.microsoft.com/office/drawing/2014/main" id="{4FF90489-54F5-4BAC-8411-98EF3C9F1F3A}"/>
              </a:ext>
            </a:extLst>
          </p:cNvPr>
          <p:cNvSpPr txBox="1"/>
          <p:nvPr/>
        </p:nvSpPr>
        <p:spPr>
          <a:xfrm>
            <a:off x="3823842" y="1635378"/>
            <a:ext cx="1524635" cy="436245"/>
          </a:xfrm>
          <a:prstGeom prst="rect">
            <a:avLst/>
          </a:prstGeom>
        </p:spPr>
        <p:txBody>
          <a:bodyPr vert="horz" wrap="square" lIns="0" tIns="0" rIns="0" bIns="0" rtlCol="0">
            <a:noAutofit/>
          </a:bodyPr>
          <a:lstStyle/>
          <a:p>
            <a:pPr marL="12700">
              <a:lnSpc>
                <a:spcPct val="100000"/>
              </a:lnSpc>
              <a:tabLst>
                <a:tab pos="1116965" algn="l"/>
              </a:tabLst>
            </a:pPr>
            <a:r>
              <a:rPr sz="2800" spc="-229" dirty="0">
                <a:solidFill>
                  <a:srgbClr val="FFFFFF"/>
                </a:solidFill>
                <a:latin typeface="Arial" panose="020B0604020202020204"/>
                <a:cs typeface="Arial" panose="020B0604020202020204"/>
              </a:rPr>
              <a:t>P</a:t>
            </a:r>
            <a:r>
              <a:rPr sz="2800" spc="-20" dirty="0">
                <a:solidFill>
                  <a:srgbClr val="FFFFFF"/>
                </a:solidFill>
                <a:latin typeface="Arial" panose="020B0604020202020204"/>
                <a:cs typeface="Arial" panose="020B0604020202020204"/>
              </a:rPr>
              <a:t>A</a:t>
            </a:r>
            <a:r>
              <a:rPr sz="2800" spc="-85" dirty="0">
                <a:solidFill>
                  <a:srgbClr val="FFFFFF"/>
                </a:solidFill>
                <a:latin typeface="Arial" panose="020B0604020202020204"/>
                <a:cs typeface="Arial" panose="020B0604020202020204"/>
              </a:rPr>
              <a:t>R</a:t>
            </a:r>
            <a:r>
              <a:rPr sz="2800" spc="-20" dirty="0">
                <a:solidFill>
                  <a:srgbClr val="FFFFFF"/>
                </a:solidFill>
                <a:latin typeface="Arial" panose="020B0604020202020204"/>
                <a:cs typeface="Arial" panose="020B0604020202020204"/>
              </a:rPr>
              <a:t>T	01</a:t>
            </a:r>
            <a:endParaRPr sz="2800" dirty="0">
              <a:latin typeface="Arial" panose="020B0604020202020204"/>
              <a:cs typeface="Arial" panose="020B0604020202020204"/>
            </a:endParaRPr>
          </a:p>
        </p:txBody>
      </p:sp>
      <p:sp>
        <p:nvSpPr>
          <p:cNvPr id="42" name="object 29">
            <a:extLst>
              <a:ext uri="{FF2B5EF4-FFF2-40B4-BE49-F238E27FC236}">
                <a16:creationId xmlns:a16="http://schemas.microsoft.com/office/drawing/2014/main" id="{C13F128F-5834-4DA5-A420-8B230EFC59B8}"/>
              </a:ext>
            </a:extLst>
          </p:cNvPr>
          <p:cNvSpPr/>
          <p:nvPr/>
        </p:nvSpPr>
        <p:spPr>
          <a:xfrm>
            <a:off x="3289300" y="2587434"/>
            <a:ext cx="5791200" cy="696912"/>
          </a:xfrm>
          <a:custGeom>
            <a:avLst/>
            <a:gdLst/>
            <a:ahLst/>
            <a:cxnLst/>
            <a:rect l="l" t="t" r="r" b="b"/>
            <a:pathLst>
              <a:path w="5791200" h="696912">
                <a:moveTo>
                  <a:pt x="0" y="696912"/>
                </a:moveTo>
                <a:lnTo>
                  <a:pt x="5791200" y="696912"/>
                </a:lnTo>
                <a:lnTo>
                  <a:pt x="5791200" y="0"/>
                </a:lnTo>
                <a:lnTo>
                  <a:pt x="0" y="0"/>
                </a:lnTo>
                <a:lnTo>
                  <a:pt x="0" y="696912"/>
                </a:lnTo>
                <a:close/>
              </a:path>
            </a:pathLst>
          </a:custGeom>
          <a:solidFill>
            <a:srgbClr val="1556AD"/>
          </a:solidFill>
        </p:spPr>
        <p:txBody>
          <a:bodyPr wrap="square" lIns="0" tIns="0" rIns="0" bIns="0" rtlCol="0" anchor="ctr">
            <a:noAutofit/>
          </a:bodyPr>
          <a:lstStyle/>
          <a:p>
            <a:r>
              <a:rPr lang="zh-CN" altLang="en-US" sz="2800" dirty="0">
                <a:solidFill>
                  <a:schemeClr val="bg1"/>
                </a:solidFill>
                <a:latin typeface="微软雅黑" panose="020B0503020204020204" pitchFamily="34" charset="-122"/>
                <a:ea typeface="微软雅黑" panose="020B0503020204020204" pitchFamily="34" charset="-122"/>
              </a:rPr>
              <a:t>                       </a:t>
            </a:r>
            <a:r>
              <a:rPr lang="zh-CN" sz="2800" dirty="0">
                <a:solidFill>
                  <a:schemeClr val="bg1"/>
                </a:solidFill>
                <a:latin typeface="微软雅黑" panose="020B0503020204020204" pitchFamily="34" charset="-122"/>
                <a:ea typeface="微软雅黑" panose="020B0503020204020204" pitchFamily="34" charset="-122"/>
              </a:rPr>
              <a:t>迎新系统简介</a:t>
            </a:r>
          </a:p>
        </p:txBody>
      </p:sp>
      <p:sp>
        <p:nvSpPr>
          <p:cNvPr id="43" name="object 30">
            <a:extLst>
              <a:ext uri="{FF2B5EF4-FFF2-40B4-BE49-F238E27FC236}">
                <a16:creationId xmlns:a16="http://schemas.microsoft.com/office/drawing/2014/main" id="{A16567A5-A135-4FAF-9584-8F409A2D5F65}"/>
              </a:ext>
            </a:extLst>
          </p:cNvPr>
          <p:cNvSpPr/>
          <p:nvPr/>
        </p:nvSpPr>
        <p:spPr>
          <a:xfrm>
            <a:off x="3863975" y="2817114"/>
            <a:ext cx="1455069" cy="266179"/>
          </a:xfrm>
          <a:custGeom>
            <a:avLst/>
            <a:gdLst/>
            <a:ahLst/>
            <a:cxnLst/>
            <a:rect l="l" t="t" r="r" b="b"/>
            <a:pathLst>
              <a:path w="1455069" h="266179">
                <a:moveTo>
                  <a:pt x="388915" y="178815"/>
                </a:moveTo>
                <a:lnTo>
                  <a:pt x="246507" y="178815"/>
                </a:lnTo>
                <a:lnTo>
                  <a:pt x="352805" y="179450"/>
                </a:lnTo>
                <a:lnTo>
                  <a:pt x="382015" y="256666"/>
                </a:lnTo>
                <a:lnTo>
                  <a:pt x="420242" y="256921"/>
                </a:lnTo>
                <a:lnTo>
                  <a:pt x="388915" y="178815"/>
                </a:lnTo>
                <a:close/>
              </a:path>
              <a:path w="1455069" h="266179">
                <a:moveTo>
                  <a:pt x="281686" y="1777"/>
                </a:moveTo>
                <a:lnTo>
                  <a:pt x="182372" y="255397"/>
                </a:lnTo>
                <a:lnTo>
                  <a:pt x="218186" y="255524"/>
                </a:lnTo>
                <a:lnTo>
                  <a:pt x="246507" y="178815"/>
                </a:lnTo>
                <a:lnTo>
                  <a:pt x="388915" y="178815"/>
                </a:lnTo>
                <a:lnTo>
                  <a:pt x="378167" y="152019"/>
                </a:lnTo>
                <a:lnTo>
                  <a:pt x="342646" y="152019"/>
                </a:lnTo>
                <a:lnTo>
                  <a:pt x="256412" y="151511"/>
                </a:lnTo>
                <a:lnTo>
                  <a:pt x="288181" y="67838"/>
                </a:lnTo>
                <a:lnTo>
                  <a:pt x="292730" y="54217"/>
                </a:lnTo>
                <a:lnTo>
                  <a:pt x="296411" y="42860"/>
                </a:lnTo>
                <a:lnTo>
                  <a:pt x="299923" y="32347"/>
                </a:lnTo>
                <a:lnTo>
                  <a:pt x="330167" y="32347"/>
                </a:lnTo>
                <a:lnTo>
                  <a:pt x="318008" y="2032"/>
                </a:lnTo>
                <a:lnTo>
                  <a:pt x="281686" y="1777"/>
                </a:lnTo>
                <a:close/>
              </a:path>
              <a:path w="1455069" h="266179">
                <a:moveTo>
                  <a:pt x="1650" y="0"/>
                </a:moveTo>
                <a:lnTo>
                  <a:pt x="0" y="254126"/>
                </a:lnTo>
                <a:lnTo>
                  <a:pt x="33654" y="254381"/>
                </a:lnTo>
                <a:lnTo>
                  <a:pt x="34289" y="151002"/>
                </a:lnTo>
                <a:lnTo>
                  <a:pt x="113517" y="151002"/>
                </a:lnTo>
                <a:lnTo>
                  <a:pt x="159449" y="139785"/>
                </a:lnTo>
                <a:lnTo>
                  <a:pt x="180548" y="121412"/>
                </a:lnTo>
                <a:lnTo>
                  <a:pt x="100202" y="121412"/>
                </a:lnTo>
                <a:lnTo>
                  <a:pt x="34544" y="121031"/>
                </a:lnTo>
                <a:lnTo>
                  <a:pt x="35178" y="30225"/>
                </a:lnTo>
                <a:lnTo>
                  <a:pt x="181835" y="30225"/>
                </a:lnTo>
                <a:lnTo>
                  <a:pt x="181366" y="29462"/>
                </a:lnTo>
                <a:lnTo>
                  <a:pt x="149245" y="6490"/>
                </a:lnTo>
                <a:lnTo>
                  <a:pt x="97536" y="635"/>
                </a:lnTo>
                <a:lnTo>
                  <a:pt x="1650" y="0"/>
                </a:lnTo>
                <a:close/>
              </a:path>
              <a:path w="1455069" h="266179">
                <a:moveTo>
                  <a:pt x="330167" y="32347"/>
                </a:moveTo>
                <a:lnTo>
                  <a:pt x="299923" y="32347"/>
                </a:lnTo>
                <a:lnTo>
                  <a:pt x="303267" y="43217"/>
                </a:lnTo>
                <a:lnTo>
                  <a:pt x="306994" y="54547"/>
                </a:lnTo>
                <a:lnTo>
                  <a:pt x="311475" y="67399"/>
                </a:lnTo>
                <a:lnTo>
                  <a:pt x="316611" y="81407"/>
                </a:lnTo>
                <a:lnTo>
                  <a:pt x="342646" y="152019"/>
                </a:lnTo>
                <a:lnTo>
                  <a:pt x="378167" y="152019"/>
                </a:lnTo>
                <a:lnTo>
                  <a:pt x="330167" y="32347"/>
                </a:lnTo>
                <a:close/>
              </a:path>
              <a:path w="1455069" h="266179">
                <a:moveTo>
                  <a:pt x="113517" y="151002"/>
                </a:moveTo>
                <a:lnTo>
                  <a:pt x="34289" y="151002"/>
                </a:lnTo>
                <a:lnTo>
                  <a:pt x="107532" y="151411"/>
                </a:lnTo>
                <a:lnTo>
                  <a:pt x="113517" y="151002"/>
                </a:lnTo>
                <a:close/>
              </a:path>
              <a:path w="1455069" h="266179">
                <a:moveTo>
                  <a:pt x="181835" y="30225"/>
                </a:moveTo>
                <a:lnTo>
                  <a:pt x="35178" y="30225"/>
                </a:lnTo>
                <a:lnTo>
                  <a:pt x="113378" y="30986"/>
                </a:lnTo>
                <a:lnTo>
                  <a:pt x="125616" y="32308"/>
                </a:lnTo>
                <a:lnTo>
                  <a:pt x="159426" y="65496"/>
                </a:lnTo>
                <a:lnTo>
                  <a:pt x="160204" y="80011"/>
                </a:lnTo>
                <a:lnTo>
                  <a:pt x="160154" y="81407"/>
                </a:lnTo>
                <a:lnTo>
                  <a:pt x="140116" y="114073"/>
                </a:lnTo>
                <a:lnTo>
                  <a:pt x="100202" y="121412"/>
                </a:lnTo>
                <a:lnTo>
                  <a:pt x="180548" y="121412"/>
                </a:lnTo>
                <a:lnTo>
                  <a:pt x="194084" y="80011"/>
                </a:lnTo>
                <a:lnTo>
                  <a:pt x="194541" y="63320"/>
                </a:lnTo>
                <a:lnTo>
                  <a:pt x="191914" y="51010"/>
                </a:lnTo>
                <a:lnTo>
                  <a:pt x="187202" y="38978"/>
                </a:lnTo>
                <a:lnTo>
                  <a:pt x="181835" y="30225"/>
                </a:lnTo>
                <a:close/>
              </a:path>
              <a:path w="1455069" h="266179">
                <a:moveTo>
                  <a:pt x="587381" y="144399"/>
                </a:moveTo>
                <a:lnTo>
                  <a:pt x="481457" y="144399"/>
                </a:lnTo>
                <a:lnTo>
                  <a:pt x="529082" y="144780"/>
                </a:lnTo>
                <a:lnTo>
                  <a:pt x="535432" y="145161"/>
                </a:lnTo>
                <a:lnTo>
                  <a:pt x="573526" y="172741"/>
                </a:lnTo>
                <a:lnTo>
                  <a:pt x="595502" y="205232"/>
                </a:lnTo>
                <a:lnTo>
                  <a:pt x="628776" y="258318"/>
                </a:lnTo>
                <a:lnTo>
                  <a:pt x="671067" y="258572"/>
                </a:lnTo>
                <a:lnTo>
                  <a:pt x="623893" y="183856"/>
                </a:lnTo>
                <a:lnTo>
                  <a:pt x="594995" y="150875"/>
                </a:lnTo>
                <a:lnTo>
                  <a:pt x="588263" y="146685"/>
                </a:lnTo>
                <a:lnTo>
                  <a:pt x="587381" y="144399"/>
                </a:lnTo>
                <a:close/>
              </a:path>
              <a:path w="1455069" h="266179">
                <a:moveTo>
                  <a:pt x="448690" y="2921"/>
                </a:moveTo>
                <a:lnTo>
                  <a:pt x="447039" y="257048"/>
                </a:lnTo>
                <a:lnTo>
                  <a:pt x="480695" y="257301"/>
                </a:lnTo>
                <a:lnTo>
                  <a:pt x="481457" y="144399"/>
                </a:lnTo>
                <a:lnTo>
                  <a:pt x="587381" y="144399"/>
                </a:lnTo>
                <a:lnTo>
                  <a:pt x="586151" y="141210"/>
                </a:lnTo>
                <a:lnTo>
                  <a:pt x="598324" y="138373"/>
                </a:lnTo>
                <a:lnTo>
                  <a:pt x="609650" y="134118"/>
                </a:lnTo>
                <a:lnTo>
                  <a:pt x="620409" y="128103"/>
                </a:lnTo>
                <a:lnTo>
                  <a:pt x="630880" y="119987"/>
                </a:lnTo>
                <a:lnTo>
                  <a:pt x="635007" y="115824"/>
                </a:lnTo>
                <a:lnTo>
                  <a:pt x="553974" y="115824"/>
                </a:lnTo>
                <a:lnTo>
                  <a:pt x="481584" y="115315"/>
                </a:lnTo>
                <a:lnTo>
                  <a:pt x="482219" y="31241"/>
                </a:lnTo>
                <a:lnTo>
                  <a:pt x="638271" y="31241"/>
                </a:lnTo>
                <a:lnTo>
                  <a:pt x="633386" y="24736"/>
                </a:lnTo>
                <a:lnTo>
                  <a:pt x="590721" y="5487"/>
                </a:lnTo>
                <a:lnTo>
                  <a:pt x="561466" y="3683"/>
                </a:lnTo>
                <a:lnTo>
                  <a:pt x="448690" y="2921"/>
                </a:lnTo>
                <a:close/>
              </a:path>
              <a:path w="1455069" h="266179">
                <a:moveTo>
                  <a:pt x="638271" y="31241"/>
                </a:moveTo>
                <a:lnTo>
                  <a:pt x="482219" y="31241"/>
                </a:lnTo>
                <a:lnTo>
                  <a:pt x="563281" y="31756"/>
                </a:lnTo>
                <a:lnTo>
                  <a:pt x="576373" y="32743"/>
                </a:lnTo>
                <a:lnTo>
                  <a:pt x="610296" y="50958"/>
                </a:lnTo>
                <a:lnTo>
                  <a:pt x="616650" y="76775"/>
                </a:lnTo>
                <a:lnTo>
                  <a:pt x="613807" y="87649"/>
                </a:lnTo>
                <a:lnTo>
                  <a:pt x="581303" y="113648"/>
                </a:lnTo>
                <a:lnTo>
                  <a:pt x="553974" y="115824"/>
                </a:lnTo>
                <a:lnTo>
                  <a:pt x="635007" y="115824"/>
                </a:lnTo>
                <a:lnTo>
                  <a:pt x="641345" y="109429"/>
                </a:lnTo>
                <a:lnTo>
                  <a:pt x="646920" y="98335"/>
                </a:lnTo>
                <a:lnTo>
                  <a:pt x="650311" y="85824"/>
                </a:lnTo>
                <a:lnTo>
                  <a:pt x="651506" y="71738"/>
                </a:lnTo>
                <a:lnTo>
                  <a:pt x="650249" y="58847"/>
                </a:lnTo>
                <a:lnTo>
                  <a:pt x="646816" y="46669"/>
                </a:lnTo>
                <a:lnTo>
                  <a:pt x="641204" y="35147"/>
                </a:lnTo>
                <a:lnTo>
                  <a:pt x="638271" y="31241"/>
                </a:lnTo>
                <a:close/>
              </a:path>
              <a:path w="1455069" h="266179">
                <a:moveTo>
                  <a:pt x="679069" y="4445"/>
                </a:moveTo>
                <a:lnTo>
                  <a:pt x="678941" y="34416"/>
                </a:lnTo>
                <a:lnTo>
                  <a:pt x="762635" y="34925"/>
                </a:lnTo>
                <a:lnTo>
                  <a:pt x="761111" y="259207"/>
                </a:lnTo>
                <a:lnTo>
                  <a:pt x="794765" y="259334"/>
                </a:lnTo>
                <a:lnTo>
                  <a:pt x="796289" y="35178"/>
                </a:lnTo>
                <a:lnTo>
                  <a:pt x="880368" y="35178"/>
                </a:lnTo>
                <a:lnTo>
                  <a:pt x="880617" y="5714"/>
                </a:lnTo>
                <a:lnTo>
                  <a:pt x="679069" y="4445"/>
                </a:lnTo>
                <a:close/>
              </a:path>
              <a:path w="1455069" h="266179">
                <a:moveTo>
                  <a:pt x="880368" y="35178"/>
                </a:moveTo>
                <a:lnTo>
                  <a:pt x="796289" y="35178"/>
                </a:lnTo>
                <a:lnTo>
                  <a:pt x="880363" y="35687"/>
                </a:lnTo>
                <a:lnTo>
                  <a:pt x="880368" y="35178"/>
                </a:lnTo>
                <a:close/>
              </a:path>
              <a:path w="1455069" h="266179">
                <a:moveTo>
                  <a:pt x="1173446" y="6638"/>
                </a:moveTo>
                <a:lnTo>
                  <a:pt x="1126088" y="25241"/>
                </a:lnTo>
                <a:lnTo>
                  <a:pt x="1100509" y="71059"/>
                </a:lnTo>
                <a:lnTo>
                  <a:pt x="1093441" y="120883"/>
                </a:lnTo>
                <a:lnTo>
                  <a:pt x="1093120" y="144929"/>
                </a:lnTo>
                <a:lnTo>
                  <a:pt x="1093732" y="160571"/>
                </a:lnTo>
                <a:lnTo>
                  <a:pt x="1099966" y="201159"/>
                </a:lnTo>
                <a:lnTo>
                  <a:pt x="1118931" y="241173"/>
                </a:lnTo>
                <a:lnTo>
                  <a:pt x="1162740" y="265125"/>
                </a:lnTo>
                <a:lnTo>
                  <a:pt x="1177514" y="266179"/>
                </a:lnTo>
                <a:lnTo>
                  <a:pt x="1190185" y="265016"/>
                </a:lnTo>
                <a:lnTo>
                  <a:pt x="1225024" y="248301"/>
                </a:lnTo>
                <a:lnTo>
                  <a:pt x="1232805" y="239783"/>
                </a:lnTo>
                <a:lnTo>
                  <a:pt x="1167762" y="239783"/>
                </a:lnTo>
                <a:lnTo>
                  <a:pt x="1156978" y="235721"/>
                </a:lnTo>
                <a:lnTo>
                  <a:pt x="1130004" y="196232"/>
                </a:lnTo>
                <a:lnTo>
                  <a:pt x="1125313" y="153990"/>
                </a:lnTo>
                <a:lnTo>
                  <a:pt x="1125152" y="131807"/>
                </a:lnTo>
                <a:lnTo>
                  <a:pt x="1125765" y="115684"/>
                </a:lnTo>
                <a:lnTo>
                  <a:pt x="1131754" y="75506"/>
                </a:lnTo>
                <a:lnTo>
                  <a:pt x="1154435" y="38556"/>
                </a:lnTo>
                <a:lnTo>
                  <a:pt x="1181201" y="32823"/>
                </a:lnTo>
                <a:lnTo>
                  <a:pt x="1233069" y="32823"/>
                </a:lnTo>
                <a:lnTo>
                  <a:pt x="1231401" y="30217"/>
                </a:lnTo>
                <a:lnTo>
                  <a:pt x="1222265" y="21594"/>
                </a:lnTo>
                <a:lnTo>
                  <a:pt x="1211094" y="14314"/>
                </a:lnTo>
                <a:lnTo>
                  <a:pt x="1200565" y="10096"/>
                </a:lnTo>
                <a:lnTo>
                  <a:pt x="1188229" y="7544"/>
                </a:lnTo>
                <a:lnTo>
                  <a:pt x="1173446" y="6638"/>
                </a:lnTo>
                <a:close/>
              </a:path>
              <a:path w="1455069" h="266179">
                <a:moveTo>
                  <a:pt x="1233069" y="32823"/>
                </a:moveTo>
                <a:lnTo>
                  <a:pt x="1181201" y="32823"/>
                </a:lnTo>
                <a:lnTo>
                  <a:pt x="1193009" y="36150"/>
                </a:lnTo>
                <a:lnTo>
                  <a:pt x="1203672" y="43278"/>
                </a:lnTo>
                <a:lnTo>
                  <a:pt x="1222593" y="80523"/>
                </a:lnTo>
                <a:lnTo>
                  <a:pt x="1226505" y="124293"/>
                </a:lnTo>
                <a:lnTo>
                  <a:pt x="1226548" y="144929"/>
                </a:lnTo>
                <a:lnTo>
                  <a:pt x="1225995" y="158872"/>
                </a:lnTo>
                <a:lnTo>
                  <a:pt x="1219710" y="197942"/>
                </a:lnTo>
                <a:lnTo>
                  <a:pt x="1194980" y="234986"/>
                </a:lnTo>
                <a:lnTo>
                  <a:pt x="1167762" y="239783"/>
                </a:lnTo>
                <a:lnTo>
                  <a:pt x="1232805" y="239783"/>
                </a:lnTo>
                <a:lnTo>
                  <a:pt x="1251007" y="203303"/>
                </a:lnTo>
                <a:lnTo>
                  <a:pt x="1257831" y="157990"/>
                </a:lnTo>
                <a:lnTo>
                  <a:pt x="1258706" y="124293"/>
                </a:lnTo>
                <a:lnTo>
                  <a:pt x="1258146" y="110747"/>
                </a:lnTo>
                <a:lnTo>
                  <a:pt x="1250149" y="65526"/>
                </a:lnTo>
                <a:lnTo>
                  <a:pt x="1239757" y="43278"/>
                </a:lnTo>
                <a:lnTo>
                  <a:pt x="1233069" y="32823"/>
                </a:lnTo>
                <a:close/>
              </a:path>
              <a:path w="1455069" h="266179">
                <a:moveTo>
                  <a:pt x="1438543" y="33784"/>
                </a:moveTo>
                <a:lnTo>
                  <a:pt x="1375904" y="33784"/>
                </a:lnTo>
                <a:lnTo>
                  <a:pt x="1389146" y="35384"/>
                </a:lnTo>
                <a:lnTo>
                  <a:pt x="1400839" y="40013"/>
                </a:lnTo>
                <a:lnTo>
                  <a:pt x="1411271" y="47932"/>
                </a:lnTo>
                <a:lnTo>
                  <a:pt x="1417953" y="57167"/>
                </a:lnTo>
                <a:lnTo>
                  <a:pt x="1421788" y="68858"/>
                </a:lnTo>
                <a:lnTo>
                  <a:pt x="1422715" y="84207"/>
                </a:lnTo>
                <a:lnTo>
                  <a:pt x="1419883" y="94733"/>
                </a:lnTo>
                <a:lnTo>
                  <a:pt x="1398826" y="126873"/>
                </a:lnTo>
                <a:lnTo>
                  <a:pt x="1359933" y="162526"/>
                </a:lnTo>
                <a:lnTo>
                  <a:pt x="1345793" y="174158"/>
                </a:lnTo>
                <a:lnTo>
                  <a:pt x="1335203" y="183228"/>
                </a:lnTo>
                <a:lnTo>
                  <a:pt x="1301759" y="219157"/>
                </a:lnTo>
                <a:lnTo>
                  <a:pt x="1286255" y="255143"/>
                </a:lnTo>
                <a:lnTo>
                  <a:pt x="1286383" y="262636"/>
                </a:lnTo>
                <a:lnTo>
                  <a:pt x="1454403" y="263651"/>
                </a:lnTo>
                <a:lnTo>
                  <a:pt x="1454530" y="233680"/>
                </a:lnTo>
                <a:lnTo>
                  <a:pt x="1330048" y="232744"/>
                </a:lnTo>
                <a:lnTo>
                  <a:pt x="1336295" y="223959"/>
                </a:lnTo>
                <a:lnTo>
                  <a:pt x="1372943" y="189744"/>
                </a:lnTo>
                <a:lnTo>
                  <a:pt x="1388591" y="176613"/>
                </a:lnTo>
                <a:lnTo>
                  <a:pt x="1398897" y="167683"/>
                </a:lnTo>
                <a:lnTo>
                  <a:pt x="1433232" y="133682"/>
                </a:lnTo>
                <a:lnTo>
                  <a:pt x="1452162" y="99482"/>
                </a:lnTo>
                <a:lnTo>
                  <a:pt x="1455069" y="72463"/>
                </a:lnTo>
                <a:lnTo>
                  <a:pt x="1452973" y="60043"/>
                </a:lnTo>
                <a:lnTo>
                  <a:pt x="1448568" y="48374"/>
                </a:lnTo>
                <a:lnTo>
                  <a:pt x="1441717" y="37333"/>
                </a:lnTo>
                <a:lnTo>
                  <a:pt x="1438543" y="33784"/>
                </a:lnTo>
                <a:close/>
              </a:path>
              <a:path w="1455069" h="266179">
                <a:moveTo>
                  <a:pt x="1370983" y="8058"/>
                </a:moveTo>
                <a:lnTo>
                  <a:pt x="1323723" y="23479"/>
                </a:lnTo>
                <a:lnTo>
                  <a:pt x="1299674" y="53651"/>
                </a:lnTo>
                <a:lnTo>
                  <a:pt x="1293495" y="80899"/>
                </a:lnTo>
                <a:lnTo>
                  <a:pt x="1325594" y="81572"/>
                </a:lnTo>
                <a:lnTo>
                  <a:pt x="1327670" y="67968"/>
                </a:lnTo>
                <a:lnTo>
                  <a:pt x="1332453" y="56335"/>
                </a:lnTo>
                <a:lnTo>
                  <a:pt x="1340020" y="46574"/>
                </a:lnTo>
                <a:lnTo>
                  <a:pt x="1349961" y="39384"/>
                </a:lnTo>
                <a:lnTo>
                  <a:pt x="1361906" y="35121"/>
                </a:lnTo>
                <a:lnTo>
                  <a:pt x="1375904" y="33784"/>
                </a:lnTo>
                <a:lnTo>
                  <a:pt x="1438543" y="33784"/>
                </a:lnTo>
                <a:lnTo>
                  <a:pt x="1432287" y="26792"/>
                </a:lnTo>
                <a:lnTo>
                  <a:pt x="1423301" y="20086"/>
                </a:lnTo>
                <a:lnTo>
                  <a:pt x="1412900" y="14857"/>
                </a:lnTo>
                <a:lnTo>
                  <a:pt x="1400861" y="11108"/>
                </a:lnTo>
                <a:lnTo>
                  <a:pt x="1386963" y="8841"/>
                </a:lnTo>
                <a:lnTo>
                  <a:pt x="1370983" y="8058"/>
                </a:lnTo>
                <a:close/>
              </a:path>
            </a:pathLst>
          </a:custGeom>
          <a:solidFill>
            <a:srgbClr val="FFFFFF"/>
          </a:solidFill>
        </p:spPr>
        <p:txBody>
          <a:bodyPr wrap="square" lIns="0" tIns="0" rIns="0" bIns="0" rtlCol="0">
            <a:noAutofit/>
          </a:bodyPr>
          <a:lstStyle/>
          <a:p>
            <a:endParaRPr/>
          </a:p>
        </p:txBody>
      </p:sp>
      <p:sp>
        <p:nvSpPr>
          <p:cNvPr id="44" name="object 32">
            <a:extLst>
              <a:ext uri="{FF2B5EF4-FFF2-40B4-BE49-F238E27FC236}">
                <a16:creationId xmlns:a16="http://schemas.microsoft.com/office/drawing/2014/main" id="{5CA13058-C25E-4C3A-8979-DF1BF808D7CD}"/>
              </a:ext>
            </a:extLst>
          </p:cNvPr>
          <p:cNvSpPr/>
          <p:nvPr/>
        </p:nvSpPr>
        <p:spPr>
          <a:xfrm>
            <a:off x="3289172" y="3670046"/>
            <a:ext cx="5791200" cy="695325"/>
          </a:xfrm>
          <a:custGeom>
            <a:avLst/>
            <a:gdLst/>
            <a:ahLst/>
            <a:cxnLst/>
            <a:rect l="l" t="t" r="r" b="b"/>
            <a:pathLst>
              <a:path w="5791200" h="695325">
                <a:moveTo>
                  <a:pt x="0" y="695324"/>
                </a:moveTo>
                <a:lnTo>
                  <a:pt x="5791200" y="695324"/>
                </a:lnTo>
                <a:lnTo>
                  <a:pt x="5791200" y="0"/>
                </a:lnTo>
                <a:lnTo>
                  <a:pt x="0" y="0"/>
                </a:lnTo>
                <a:lnTo>
                  <a:pt x="0" y="695324"/>
                </a:lnTo>
                <a:close/>
              </a:path>
            </a:pathLst>
          </a:custGeom>
          <a:solidFill>
            <a:srgbClr val="1556AD"/>
          </a:solidFill>
        </p:spPr>
        <p:txBody>
          <a:bodyPr wrap="square" lIns="0" tIns="0" rIns="0" bIns="0" rtlCol="0" anchor="ctr">
            <a:noAutofit/>
          </a:bodyPr>
          <a:lstStyle/>
          <a:p>
            <a:r>
              <a:rPr lang="zh-CN" altLang="en-US" sz="2800" dirty="0">
                <a:solidFill>
                  <a:schemeClr val="bg1"/>
                </a:solidFill>
                <a:latin typeface="微软雅黑" panose="020B0503020204020204" pitchFamily="34" charset="-122"/>
                <a:ea typeface="微软雅黑" panose="020B0503020204020204" pitchFamily="34" charset="-122"/>
              </a:rPr>
              <a:t>                       </a:t>
            </a:r>
            <a:r>
              <a:rPr lang="zh-CN" sz="2800" dirty="0">
                <a:solidFill>
                  <a:schemeClr val="bg1"/>
                </a:solidFill>
                <a:latin typeface="微软雅黑" panose="020B0503020204020204" pitchFamily="34" charset="-122"/>
                <a:ea typeface="微软雅黑" panose="020B0503020204020204" pitchFamily="34" charset="-122"/>
              </a:rPr>
              <a:t>迎新系统功能</a:t>
            </a:r>
          </a:p>
        </p:txBody>
      </p:sp>
      <p:sp>
        <p:nvSpPr>
          <p:cNvPr id="45" name="object 33">
            <a:extLst>
              <a:ext uri="{FF2B5EF4-FFF2-40B4-BE49-F238E27FC236}">
                <a16:creationId xmlns:a16="http://schemas.microsoft.com/office/drawing/2014/main" id="{C023E047-3F26-43D7-8367-70AB26BD4D1F}"/>
              </a:ext>
            </a:extLst>
          </p:cNvPr>
          <p:cNvSpPr/>
          <p:nvPr/>
        </p:nvSpPr>
        <p:spPr>
          <a:xfrm>
            <a:off x="3870833" y="3894168"/>
            <a:ext cx="1457265" cy="259718"/>
          </a:xfrm>
          <a:custGeom>
            <a:avLst/>
            <a:gdLst/>
            <a:ahLst/>
            <a:cxnLst/>
            <a:rect l="l" t="t" r="r" b="b"/>
            <a:pathLst>
              <a:path w="1457265" h="259718">
                <a:moveTo>
                  <a:pt x="95884" y="3589"/>
                </a:moveTo>
                <a:lnTo>
                  <a:pt x="0" y="3716"/>
                </a:lnTo>
                <a:lnTo>
                  <a:pt x="507" y="257970"/>
                </a:lnTo>
                <a:lnTo>
                  <a:pt x="34162" y="257843"/>
                </a:lnTo>
                <a:lnTo>
                  <a:pt x="33908" y="154465"/>
                </a:lnTo>
                <a:lnTo>
                  <a:pt x="107033" y="154209"/>
                </a:lnTo>
                <a:lnTo>
                  <a:pt x="147996" y="147154"/>
                </a:lnTo>
                <a:lnTo>
                  <a:pt x="179275" y="124493"/>
                </a:lnTo>
                <a:lnTo>
                  <a:pt x="33908" y="124493"/>
                </a:lnTo>
                <a:lnTo>
                  <a:pt x="33654" y="33688"/>
                </a:lnTo>
                <a:lnTo>
                  <a:pt x="181213" y="33688"/>
                </a:lnTo>
                <a:lnTo>
                  <a:pt x="179914" y="31628"/>
                </a:lnTo>
                <a:lnTo>
                  <a:pt x="147590" y="8924"/>
                </a:lnTo>
                <a:lnTo>
                  <a:pt x="111167" y="3749"/>
                </a:lnTo>
                <a:lnTo>
                  <a:pt x="95884" y="3589"/>
                </a:lnTo>
                <a:close/>
              </a:path>
              <a:path w="1457265" h="259718">
                <a:moveTo>
                  <a:pt x="316229" y="3081"/>
                </a:moveTo>
                <a:lnTo>
                  <a:pt x="280034" y="3081"/>
                </a:lnTo>
                <a:lnTo>
                  <a:pt x="183006" y="257589"/>
                </a:lnTo>
                <a:lnTo>
                  <a:pt x="218693" y="257462"/>
                </a:lnTo>
                <a:lnTo>
                  <a:pt x="246379" y="180373"/>
                </a:lnTo>
                <a:lnTo>
                  <a:pt x="389221" y="180246"/>
                </a:lnTo>
                <a:lnTo>
                  <a:pt x="377972" y="152941"/>
                </a:lnTo>
                <a:lnTo>
                  <a:pt x="256031" y="152941"/>
                </a:lnTo>
                <a:lnTo>
                  <a:pt x="287092" y="69078"/>
                </a:lnTo>
                <a:lnTo>
                  <a:pt x="291224" y="56384"/>
                </a:lnTo>
                <a:lnTo>
                  <a:pt x="295126" y="44007"/>
                </a:lnTo>
                <a:lnTo>
                  <a:pt x="298532" y="33522"/>
                </a:lnTo>
                <a:lnTo>
                  <a:pt x="328772" y="33522"/>
                </a:lnTo>
                <a:lnTo>
                  <a:pt x="316229" y="3081"/>
                </a:lnTo>
                <a:close/>
              </a:path>
              <a:path w="1457265" h="259718">
                <a:moveTo>
                  <a:pt x="389221" y="180246"/>
                </a:moveTo>
                <a:lnTo>
                  <a:pt x="352678" y="180246"/>
                </a:lnTo>
                <a:lnTo>
                  <a:pt x="382524" y="257081"/>
                </a:lnTo>
                <a:lnTo>
                  <a:pt x="420877" y="257081"/>
                </a:lnTo>
                <a:lnTo>
                  <a:pt x="389221" y="180246"/>
                </a:lnTo>
                <a:close/>
              </a:path>
              <a:path w="1457265" h="259718">
                <a:moveTo>
                  <a:pt x="328772" y="33522"/>
                </a:moveTo>
                <a:lnTo>
                  <a:pt x="298532" y="33522"/>
                </a:lnTo>
                <a:lnTo>
                  <a:pt x="301948" y="44395"/>
                </a:lnTo>
                <a:lnTo>
                  <a:pt x="305762" y="55652"/>
                </a:lnTo>
                <a:lnTo>
                  <a:pt x="310357" y="68465"/>
                </a:lnTo>
                <a:lnTo>
                  <a:pt x="315594" y="82456"/>
                </a:lnTo>
                <a:lnTo>
                  <a:pt x="342264" y="152814"/>
                </a:lnTo>
                <a:lnTo>
                  <a:pt x="256031" y="152941"/>
                </a:lnTo>
                <a:lnTo>
                  <a:pt x="377972" y="152941"/>
                </a:lnTo>
                <a:lnTo>
                  <a:pt x="328772" y="33522"/>
                </a:lnTo>
                <a:close/>
              </a:path>
              <a:path w="1457265" h="259718">
                <a:moveTo>
                  <a:pt x="181213" y="33688"/>
                </a:moveTo>
                <a:lnTo>
                  <a:pt x="33654" y="33688"/>
                </a:lnTo>
                <a:lnTo>
                  <a:pt x="112003" y="33768"/>
                </a:lnTo>
                <a:lnTo>
                  <a:pt x="124235" y="34994"/>
                </a:lnTo>
                <a:lnTo>
                  <a:pt x="158312" y="67883"/>
                </a:lnTo>
                <a:lnTo>
                  <a:pt x="159287" y="83329"/>
                </a:lnTo>
                <a:lnTo>
                  <a:pt x="156680" y="94917"/>
                </a:lnTo>
                <a:lnTo>
                  <a:pt x="115572" y="123510"/>
                </a:lnTo>
                <a:lnTo>
                  <a:pt x="33908" y="124493"/>
                </a:lnTo>
                <a:lnTo>
                  <a:pt x="179275" y="124493"/>
                </a:lnTo>
                <a:lnTo>
                  <a:pt x="193086" y="82127"/>
                </a:lnTo>
                <a:lnTo>
                  <a:pt x="193410" y="65472"/>
                </a:lnTo>
                <a:lnTo>
                  <a:pt x="190667" y="53170"/>
                </a:lnTo>
                <a:lnTo>
                  <a:pt x="185866" y="41066"/>
                </a:lnTo>
                <a:lnTo>
                  <a:pt x="181213" y="33688"/>
                </a:lnTo>
                <a:close/>
              </a:path>
              <a:path w="1457265" h="259718">
                <a:moveTo>
                  <a:pt x="559815" y="2573"/>
                </a:moveTo>
                <a:lnTo>
                  <a:pt x="447039" y="2827"/>
                </a:lnTo>
                <a:lnTo>
                  <a:pt x="447547" y="256954"/>
                </a:lnTo>
                <a:lnTo>
                  <a:pt x="481202" y="256954"/>
                </a:lnTo>
                <a:lnTo>
                  <a:pt x="480949" y="144051"/>
                </a:lnTo>
                <a:lnTo>
                  <a:pt x="587189" y="143924"/>
                </a:lnTo>
                <a:lnTo>
                  <a:pt x="585241" y="139996"/>
                </a:lnTo>
                <a:lnTo>
                  <a:pt x="597488" y="137072"/>
                </a:lnTo>
                <a:lnTo>
                  <a:pt x="608853" y="132757"/>
                </a:lnTo>
                <a:lnTo>
                  <a:pt x="619598" y="126710"/>
                </a:lnTo>
                <a:lnTo>
                  <a:pt x="629986" y="118593"/>
                </a:lnTo>
                <a:lnTo>
                  <a:pt x="633654" y="114841"/>
                </a:lnTo>
                <a:lnTo>
                  <a:pt x="480949" y="114841"/>
                </a:lnTo>
                <a:lnTo>
                  <a:pt x="480821" y="30767"/>
                </a:lnTo>
                <a:lnTo>
                  <a:pt x="636561" y="30641"/>
                </a:lnTo>
                <a:lnTo>
                  <a:pt x="631869" y="23068"/>
                </a:lnTo>
                <a:lnTo>
                  <a:pt x="622192" y="14928"/>
                </a:lnTo>
                <a:lnTo>
                  <a:pt x="610570" y="8951"/>
                </a:lnTo>
                <a:lnTo>
                  <a:pt x="600766" y="6107"/>
                </a:lnTo>
                <a:lnTo>
                  <a:pt x="589032" y="4089"/>
                </a:lnTo>
                <a:lnTo>
                  <a:pt x="575378" y="2907"/>
                </a:lnTo>
                <a:lnTo>
                  <a:pt x="559815" y="2573"/>
                </a:lnTo>
                <a:close/>
              </a:path>
              <a:path w="1457265" h="259718">
                <a:moveTo>
                  <a:pt x="587189" y="143924"/>
                </a:moveTo>
                <a:lnTo>
                  <a:pt x="528701" y="143924"/>
                </a:lnTo>
                <a:lnTo>
                  <a:pt x="534924" y="144305"/>
                </a:lnTo>
                <a:lnTo>
                  <a:pt x="538733" y="145067"/>
                </a:lnTo>
                <a:lnTo>
                  <a:pt x="573284" y="171431"/>
                </a:lnTo>
                <a:lnTo>
                  <a:pt x="595502" y="203741"/>
                </a:lnTo>
                <a:lnTo>
                  <a:pt x="629284" y="256573"/>
                </a:lnTo>
                <a:lnTo>
                  <a:pt x="671576" y="256446"/>
                </a:lnTo>
                <a:lnTo>
                  <a:pt x="623831" y="182257"/>
                </a:lnTo>
                <a:lnTo>
                  <a:pt x="594613" y="149512"/>
                </a:lnTo>
                <a:lnTo>
                  <a:pt x="587882" y="145321"/>
                </a:lnTo>
                <a:lnTo>
                  <a:pt x="587189" y="143924"/>
                </a:lnTo>
                <a:close/>
              </a:path>
              <a:path w="1457265" h="259718">
                <a:moveTo>
                  <a:pt x="636561" y="30641"/>
                </a:moveTo>
                <a:lnTo>
                  <a:pt x="561857" y="30641"/>
                </a:lnTo>
                <a:lnTo>
                  <a:pt x="574910" y="31531"/>
                </a:lnTo>
                <a:lnTo>
                  <a:pt x="586745" y="34515"/>
                </a:lnTo>
                <a:lnTo>
                  <a:pt x="597932" y="40259"/>
                </a:lnTo>
                <a:lnTo>
                  <a:pt x="609043" y="49430"/>
                </a:lnTo>
                <a:lnTo>
                  <a:pt x="614002" y="60644"/>
                </a:lnTo>
                <a:lnTo>
                  <a:pt x="615557" y="75227"/>
                </a:lnTo>
                <a:lnTo>
                  <a:pt x="612854" y="86116"/>
                </a:lnTo>
                <a:lnTo>
                  <a:pt x="580521" y="112344"/>
                </a:lnTo>
                <a:lnTo>
                  <a:pt x="480949" y="114841"/>
                </a:lnTo>
                <a:lnTo>
                  <a:pt x="633654" y="114841"/>
                </a:lnTo>
                <a:lnTo>
                  <a:pt x="640278" y="108064"/>
                </a:lnTo>
                <a:lnTo>
                  <a:pt x="645938" y="96910"/>
                </a:lnTo>
                <a:lnTo>
                  <a:pt x="649304" y="84487"/>
                </a:lnTo>
                <a:lnTo>
                  <a:pt x="650361" y="70700"/>
                </a:lnTo>
                <a:lnTo>
                  <a:pt x="649455" y="60533"/>
                </a:lnTo>
                <a:lnTo>
                  <a:pt x="646528" y="49817"/>
                </a:lnTo>
                <a:lnTo>
                  <a:pt x="640894" y="37635"/>
                </a:lnTo>
                <a:lnTo>
                  <a:pt x="636561" y="30641"/>
                </a:lnTo>
                <a:close/>
              </a:path>
              <a:path w="1457265" h="259718">
                <a:moveTo>
                  <a:pt x="794893" y="32164"/>
                </a:moveTo>
                <a:lnTo>
                  <a:pt x="761238" y="32164"/>
                </a:lnTo>
                <a:lnTo>
                  <a:pt x="761745" y="256319"/>
                </a:lnTo>
                <a:lnTo>
                  <a:pt x="795274" y="256192"/>
                </a:lnTo>
                <a:lnTo>
                  <a:pt x="794893" y="32164"/>
                </a:lnTo>
                <a:close/>
              </a:path>
              <a:path w="1457265" h="259718">
                <a:moveTo>
                  <a:pt x="878839" y="1811"/>
                </a:moveTo>
                <a:lnTo>
                  <a:pt x="677417" y="2319"/>
                </a:lnTo>
                <a:lnTo>
                  <a:pt x="677417" y="32291"/>
                </a:lnTo>
                <a:lnTo>
                  <a:pt x="794893" y="32164"/>
                </a:lnTo>
                <a:lnTo>
                  <a:pt x="878966" y="31910"/>
                </a:lnTo>
                <a:lnTo>
                  <a:pt x="878839" y="1811"/>
                </a:lnTo>
                <a:close/>
              </a:path>
              <a:path w="1457265" h="259718">
                <a:moveTo>
                  <a:pt x="1171881" y="213"/>
                </a:moveTo>
                <a:lnTo>
                  <a:pt x="1124619" y="19215"/>
                </a:lnTo>
                <a:lnTo>
                  <a:pt x="1099352" y="65203"/>
                </a:lnTo>
                <a:lnTo>
                  <a:pt x="1092801" y="115061"/>
                </a:lnTo>
                <a:lnTo>
                  <a:pt x="1092680" y="138988"/>
                </a:lnTo>
                <a:lnTo>
                  <a:pt x="1093411" y="154653"/>
                </a:lnTo>
                <a:lnTo>
                  <a:pt x="1099963" y="195279"/>
                </a:lnTo>
                <a:lnTo>
                  <a:pt x="1119311" y="235217"/>
                </a:lnTo>
                <a:lnTo>
                  <a:pt x="1163316" y="258751"/>
                </a:lnTo>
                <a:lnTo>
                  <a:pt x="1178092" y="259718"/>
                </a:lnTo>
                <a:lnTo>
                  <a:pt x="1190787" y="258456"/>
                </a:lnTo>
                <a:lnTo>
                  <a:pt x="1202716" y="255153"/>
                </a:lnTo>
                <a:lnTo>
                  <a:pt x="1214192" y="249556"/>
                </a:lnTo>
                <a:lnTo>
                  <a:pt x="1225521" y="241411"/>
                </a:lnTo>
                <a:lnTo>
                  <a:pt x="1232759" y="233415"/>
                </a:lnTo>
                <a:lnTo>
                  <a:pt x="1168174" y="233415"/>
                </a:lnTo>
                <a:lnTo>
                  <a:pt x="1157325" y="229466"/>
                </a:lnTo>
                <a:lnTo>
                  <a:pt x="1130046" y="190271"/>
                </a:lnTo>
                <a:lnTo>
                  <a:pt x="1124969" y="148050"/>
                </a:lnTo>
                <a:lnTo>
                  <a:pt x="1124591" y="125949"/>
                </a:lnTo>
                <a:lnTo>
                  <a:pt x="1125022" y="109765"/>
                </a:lnTo>
                <a:lnTo>
                  <a:pt x="1130635" y="69491"/>
                </a:lnTo>
                <a:lnTo>
                  <a:pt x="1152981" y="32376"/>
                </a:lnTo>
                <a:lnTo>
                  <a:pt x="1179731" y="26297"/>
                </a:lnTo>
                <a:lnTo>
                  <a:pt x="1231901" y="26297"/>
                </a:lnTo>
                <a:lnTo>
                  <a:pt x="1229923" y="23273"/>
                </a:lnTo>
                <a:lnTo>
                  <a:pt x="1220747" y="14686"/>
                </a:lnTo>
                <a:lnTo>
                  <a:pt x="1209567" y="7515"/>
                </a:lnTo>
                <a:lnTo>
                  <a:pt x="1198931" y="3415"/>
                </a:lnTo>
                <a:lnTo>
                  <a:pt x="1186560" y="986"/>
                </a:lnTo>
                <a:lnTo>
                  <a:pt x="1171881" y="213"/>
                </a:lnTo>
                <a:close/>
              </a:path>
              <a:path w="1457265" h="259718">
                <a:moveTo>
                  <a:pt x="1231901" y="26297"/>
                </a:moveTo>
                <a:lnTo>
                  <a:pt x="1179731" y="26297"/>
                </a:lnTo>
                <a:lnTo>
                  <a:pt x="1191539" y="29479"/>
                </a:lnTo>
                <a:lnTo>
                  <a:pt x="1202267" y="36500"/>
                </a:lnTo>
                <a:lnTo>
                  <a:pt x="1221510" y="73542"/>
                </a:lnTo>
                <a:lnTo>
                  <a:pt x="1225847" y="117526"/>
                </a:lnTo>
                <a:lnTo>
                  <a:pt x="1226082" y="138988"/>
                </a:lnTo>
                <a:lnTo>
                  <a:pt x="1225692" y="151921"/>
                </a:lnTo>
                <a:lnTo>
                  <a:pt x="1219780" y="191078"/>
                </a:lnTo>
                <a:lnTo>
                  <a:pt x="1195431" y="228299"/>
                </a:lnTo>
                <a:lnTo>
                  <a:pt x="1168174" y="233415"/>
                </a:lnTo>
                <a:lnTo>
                  <a:pt x="1232759" y="233415"/>
                </a:lnTo>
                <a:lnTo>
                  <a:pt x="1251101" y="196167"/>
                </a:lnTo>
                <a:lnTo>
                  <a:pt x="1257452" y="150784"/>
                </a:lnTo>
                <a:lnTo>
                  <a:pt x="1258044" y="125949"/>
                </a:lnTo>
                <a:lnTo>
                  <a:pt x="1257974" y="115061"/>
                </a:lnTo>
                <a:lnTo>
                  <a:pt x="1252275" y="69012"/>
                </a:lnTo>
                <a:lnTo>
                  <a:pt x="1238426" y="36278"/>
                </a:lnTo>
                <a:lnTo>
                  <a:pt x="1231901" y="26297"/>
                </a:lnTo>
                <a:close/>
              </a:path>
              <a:path w="1457265" h="259718">
                <a:moveTo>
                  <a:pt x="1322196" y="183802"/>
                </a:moveTo>
                <a:lnTo>
                  <a:pt x="1290954" y="187993"/>
                </a:lnTo>
                <a:lnTo>
                  <a:pt x="1291405" y="191719"/>
                </a:lnTo>
                <a:lnTo>
                  <a:pt x="1293832" y="203091"/>
                </a:lnTo>
                <a:lnTo>
                  <a:pt x="1324886" y="246341"/>
                </a:lnTo>
                <a:lnTo>
                  <a:pt x="1375327" y="259441"/>
                </a:lnTo>
                <a:lnTo>
                  <a:pt x="1388793" y="258153"/>
                </a:lnTo>
                <a:lnTo>
                  <a:pt x="1434010" y="235459"/>
                </a:lnTo>
                <a:lnTo>
                  <a:pt x="1436603" y="232498"/>
                </a:lnTo>
                <a:lnTo>
                  <a:pt x="1360927" y="232498"/>
                </a:lnTo>
                <a:lnTo>
                  <a:pt x="1349367" y="227968"/>
                </a:lnTo>
                <a:lnTo>
                  <a:pt x="1337948" y="219528"/>
                </a:lnTo>
                <a:lnTo>
                  <a:pt x="1331328" y="210288"/>
                </a:lnTo>
                <a:lnTo>
                  <a:pt x="1326078" y="198366"/>
                </a:lnTo>
                <a:lnTo>
                  <a:pt x="1322196" y="183802"/>
                </a:lnTo>
                <a:close/>
              </a:path>
              <a:path w="1457265" h="259718">
                <a:moveTo>
                  <a:pt x="1437670" y="131224"/>
                </a:moveTo>
                <a:lnTo>
                  <a:pt x="1368552" y="131224"/>
                </a:lnTo>
                <a:lnTo>
                  <a:pt x="1377322" y="131265"/>
                </a:lnTo>
                <a:lnTo>
                  <a:pt x="1389850" y="133251"/>
                </a:lnTo>
                <a:lnTo>
                  <a:pt x="1422842" y="168877"/>
                </a:lnTo>
                <a:lnTo>
                  <a:pt x="1424235" y="183515"/>
                </a:lnTo>
                <a:lnTo>
                  <a:pt x="1422123" y="196525"/>
                </a:lnTo>
                <a:lnTo>
                  <a:pt x="1390851" y="229661"/>
                </a:lnTo>
                <a:lnTo>
                  <a:pt x="1360927" y="232498"/>
                </a:lnTo>
                <a:lnTo>
                  <a:pt x="1436603" y="232498"/>
                </a:lnTo>
                <a:lnTo>
                  <a:pt x="1456413" y="190748"/>
                </a:lnTo>
                <a:lnTo>
                  <a:pt x="1457265" y="176457"/>
                </a:lnTo>
                <a:lnTo>
                  <a:pt x="1455961" y="165440"/>
                </a:lnTo>
                <a:lnTo>
                  <a:pt x="1452468" y="154397"/>
                </a:lnTo>
                <a:lnTo>
                  <a:pt x="1446147" y="142636"/>
                </a:lnTo>
                <a:lnTo>
                  <a:pt x="1437670" y="131224"/>
                </a:lnTo>
                <a:close/>
              </a:path>
              <a:path w="1457265" h="259718">
                <a:moveTo>
                  <a:pt x="1429635" y="25500"/>
                </a:moveTo>
                <a:lnTo>
                  <a:pt x="1373609" y="25500"/>
                </a:lnTo>
                <a:lnTo>
                  <a:pt x="1384374" y="27533"/>
                </a:lnTo>
                <a:lnTo>
                  <a:pt x="1395215" y="33482"/>
                </a:lnTo>
                <a:lnTo>
                  <a:pt x="1407235" y="44807"/>
                </a:lnTo>
                <a:lnTo>
                  <a:pt x="1411067" y="56247"/>
                </a:lnTo>
                <a:lnTo>
                  <a:pt x="1412081" y="72293"/>
                </a:lnTo>
                <a:lnTo>
                  <a:pt x="1408434" y="82780"/>
                </a:lnTo>
                <a:lnTo>
                  <a:pt x="1400204" y="92699"/>
                </a:lnTo>
                <a:lnTo>
                  <a:pt x="1386068" y="102766"/>
                </a:lnTo>
                <a:lnTo>
                  <a:pt x="1373904" y="106383"/>
                </a:lnTo>
                <a:lnTo>
                  <a:pt x="1360804" y="107602"/>
                </a:lnTo>
                <a:lnTo>
                  <a:pt x="1355820" y="107602"/>
                </a:lnTo>
                <a:lnTo>
                  <a:pt x="1352422" y="134653"/>
                </a:lnTo>
                <a:lnTo>
                  <a:pt x="1361186" y="132367"/>
                </a:lnTo>
                <a:lnTo>
                  <a:pt x="1368552" y="131224"/>
                </a:lnTo>
                <a:lnTo>
                  <a:pt x="1437670" y="131224"/>
                </a:lnTo>
                <a:lnTo>
                  <a:pt x="1436361" y="129461"/>
                </a:lnTo>
                <a:lnTo>
                  <a:pt x="1426940" y="120522"/>
                </a:lnTo>
                <a:lnTo>
                  <a:pt x="1419787" y="111598"/>
                </a:lnTo>
                <a:lnTo>
                  <a:pt x="1424497" y="107602"/>
                </a:lnTo>
                <a:lnTo>
                  <a:pt x="1359534" y="107602"/>
                </a:lnTo>
                <a:lnTo>
                  <a:pt x="1355852" y="107348"/>
                </a:lnTo>
                <a:lnTo>
                  <a:pt x="1424796" y="107348"/>
                </a:lnTo>
                <a:lnTo>
                  <a:pt x="1429290" y="103534"/>
                </a:lnTo>
                <a:lnTo>
                  <a:pt x="1437537" y="92897"/>
                </a:lnTo>
                <a:lnTo>
                  <a:pt x="1441405" y="83628"/>
                </a:lnTo>
                <a:lnTo>
                  <a:pt x="1443466" y="71412"/>
                </a:lnTo>
                <a:lnTo>
                  <a:pt x="1443544" y="54455"/>
                </a:lnTo>
                <a:lnTo>
                  <a:pt x="1439898" y="42594"/>
                </a:lnTo>
                <a:lnTo>
                  <a:pt x="1433268" y="29716"/>
                </a:lnTo>
                <a:lnTo>
                  <a:pt x="1429635" y="25500"/>
                </a:lnTo>
                <a:close/>
              </a:path>
              <a:path w="1457265" h="259718">
                <a:moveTo>
                  <a:pt x="1363491" y="0"/>
                </a:moveTo>
                <a:lnTo>
                  <a:pt x="1316586" y="19948"/>
                </a:lnTo>
                <a:lnTo>
                  <a:pt x="1293749" y="65819"/>
                </a:lnTo>
                <a:lnTo>
                  <a:pt x="1326427" y="63881"/>
                </a:lnTo>
                <a:lnTo>
                  <a:pt x="1330415" y="52693"/>
                </a:lnTo>
                <a:lnTo>
                  <a:pt x="1337211" y="42135"/>
                </a:lnTo>
                <a:lnTo>
                  <a:pt x="1347726" y="31507"/>
                </a:lnTo>
                <a:lnTo>
                  <a:pt x="1359180" y="26962"/>
                </a:lnTo>
                <a:lnTo>
                  <a:pt x="1373609" y="25500"/>
                </a:lnTo>
                <a:lnTo>
                  <a:pt x="1429635" y="25500"/>
                </a:lnTo>
                <a:lnTo>
                  <a:pt x="1426048" y="21336"/>
                </a:lnTo>
                <a:lnTo>
                  <a:pt x="1416066" y="13538"/>
                </a:lnTo>
                <a:lnTo>
                  <a:pt x="1402382" y="5903"/>
                </a:lnTo>
                <a:lnTo>
                  <a:pt x="1391581" y="2509"/>
                </a:lnTo>
                <a:lnTo>
                  <a:pt x="1378908" y="537"/>
                </a:lnTo>
                <a:lnTo>
                  <a:pt x="1363491" y="0"/>
                </a:lnTo>
                <a:close/>
              </a:path>
            </a:pathLst>
          </a:custGeom>
          <a:solidFill>
            <a:srgbClr val="FFFFFF"/>
          </a:solidFill>
        </p:spPr>
        <p:txBody>
          <a:bodyPr wrap="square" lIns="0" tIns="0" rIns="0" bIns="0" rtlCol="0">
            <a:noAutofit/>
          </a:bodyPr>
          <a:lstStyle/>
          <a:p>
            <a:endParaRPr/>
          </a:p>
        </p:txBody>
      </p:sp>
      <p:sp>
        <p:nvSpPr>
          <p:cNvPr id="46" name="object 35">
            <a:extLst>
              <a:ext uri="{FF2B5EF4-FFF2-40B4-BE49-F238E27FC236}">
                <a16:creationId xmlns:a16="http://schemas.microsoft.com/office/drawing/2014/main" id="{040EF3D5-118D-40DA-8C96-CFE45E4297B5}"/>
              </a:ext>
            </a:extLst>
          </p:cNvPr>
          <p:cNvSpPr/>
          <p:nvPr/>
        </p:nvSpPr>
        <p:spPr>
          <a:xfrm>
            <a:off x="3289300" y="4717859"/>
            <a:ext cx="5791200" cy="696912"/>
          </a:xfrm>
          <a:custGeom>
            <a:avLst/>
            <a:gdLst/>
            <a:ahLst/>
            <a:cxnLst/>
            <a:rect l="l" t="t" r="r" b="b"/>
            <a:pathLst>
              <a:path w="5791200" h="696912">
                <a:moveTo>
                  <a:pt x="0" y="696912"/>
                </a:moveTo>
                <a:lnTo>
                  <a:pt x="5791200" y="696912"/>
                </a:lnTo>
                <a:lnTo>
                  <a:pt x="5791200" y="0"/>
                </a:lnTo>
                <a:lnTo>
                  <a:pt x="0" y="0"/>
                </a:lnTo>
                <a:lnTo>
                  <a:pt x="0" y="696912"/>
                </a:lnTo>
                <a:close/>
              </a:path>
            </a:pathLst>
          </a:custGeom>
          <a:solidFill>
            <a:srgbClr val="1556AD"/>
          </a:solidFill>
        </p:spPr>
        <p:txBody>
          <a:bodyPr wrap="square" lIns="0" tIns="0" rIns="0" bIns="0" rtlCol="0" anchor="ctr">
            <a:noAutofit/>
          </a:bodyPr>
          <a:lstStyle/>
          <a:p>
            <a:r>
              <a:rPr lang="zh-CN" altLang="en-US" sz="2800" dirty="0">
                <a:solidFill>
                  <a:schemeClr val="bg1"/>
                </a:solidFill>
                <a:latin typeface="微软雅黑" panose="020B0503020204020204" pitchFamily="34" charset="-122"/>
                <a:ea typeface="微软雅黑" panose="020B0503020204020204" pitchFamily="34" charset="-122"/>
              </a:rPr>
              <a:t>                       案例介绍</a:t>
            </a:r>
            <a:endParaRPr sz="2800" dirty="0">
              <a:solidFill>
                <a:schemeClr val="bg1"/>
              </a:solidFill>
              <a:latin typeface="微软雅黑" panose="020B0503020204020204" pitchFamily="34" charset="-122"/>
              <a:ea typeface="微软雅黑" panose="020B0503020204020204" pitchFamily="34" charset="-122"/>
            </a:endParaRPr>
          </a:p>
        </p:txBody>
      </p:sp>
      <p:sp>
        <p:nvSpPr>
          <p:cNvPr id="47" name="object 37">
            <a:extLst>
              <a:ext uri="{FF2B5EF4-FFF2-40B4-BE49-F238E27FC236}">
                <a16:creationId xmlns:a16="http://schemas.microsoft.com/office/drawing/2014/main" id="{E9607610-1E4A-45A5-ACAA-307BC3AB0293}"/>
              </a:ext>
            </a:extLst>
          </p:cNvPr>
          <p:cNvSpPr/>
          <p:nvPr/>
        </p:nvSpPr>
        <p:spPr>
          <a:xfrm>
            <a:off x="3870705" y="4941951"/>
            <a:ext cx="1456563" cy="266179"/>
          </a:xfrm>
          <a:custGeom>
            <a:avLst/>
            <a:gdLst/>
            <a:ahLst/>
            <a:cxnLst/>
            <a:rect l="l" t="t" r="r" b="b"/>
            <a:pathLst>
              <a:path w="1456563" h="266179">
                <a:moveTo>
                  <a:pt x="388876" y="178816"/>
                </a:moveTo>
                <a:lnTo>
                  <a:pt x="246507" y="178816"/>
                </a:lnTo>
                <a:lnTo>
                  <a:pt x="352806" y="179450"/>
                </a:lnTo>
                <a:lnTo>
                  <a:pt x="382016" y="256667"/>
                </a:lnTo>
                <a:lnTo>
                  <a:pt x="420243" y="256921"/>
                </a:lnTo>
                <a:lnTo>
                  <a:pt x="388876" y="178816"/>
                </a:lnTo>
                <a:close/>
              </a:path>
              <a:path w="1456563" h="266179">
                <a:moveTo>
                  <a:pt x="281686" y="1778"/>
                </a:moveTo>
                <a:lnTo>
                  <a:pt x="182372" y="255269"/>
                </a:lnTo>
                <a:lnTo>
                  <a:pt x="218059" y="255524"/>
                </a:lnTo>
                <a:lnTo>
                  <a:pt x="246507" y="178816"/>
                </a:lnTo>
                <a:lnTo>
                  <a:pt x="388876" y="178816"/>
                </a:lnTo>
                <a:lnTo>
                  <a:pt x="378114" y="152019"/>
                </a:lnTo>
                <a:lnTo>
                  <a:pt x="342646" y="152019"/>
                </a:lnTo>
                <a:lnTo>
                  <a:pt x="256413" y="151384"/>
                </a:lnTo>
                <a:lnTo>
                  <a:pt x="288186" y="67811"/>
                </a:lnTo>
                <a:lnTo>
                  <a:pt x="292724" y="54175"/>
                </a:lnTo>
                <a:lnTo>
                  <a:pt x="296391" y="42810"/>
                </a:lnTo>
                <a:lnTo>
                  <a:pt x="299887" y="32316"/>
                </a:lnTo>
                <a:lnTo>
                  <a:pt x="330043" y="32316"/>
                </a:lnTo>
                <a:lnTo>
                  <a:pt x="317881" y="2031"/>
                </a:lnTo>
                <a:lnTo>
                  <a:pt x="281686" y="1778"/>
                </a:lnTo>
                <a:close/>
              </a:path>
              <a:path w="1456563" h="266179">
                <a:moveTo>
                  <a:pt x="1651" y="0"/>
                </a:moveTo>
                <a:lnTo>
                  <a:pt x="0" y="254126"/>
                </a:lnTo>
                <a:lnTo>
                  <a:pt x="33655" y="254381"/>
                </a:lnTo>
                <a:lnTo>
                  <a:pt x="34290" y="151003"/>
                </a:lnTo>
                <a:lnTo>
                  <a:pt x="112234" y="151003"/>
                </a:lnTo>
                <a:lnTo>
                  <a:pt x="159421" y="139780"/>
                </a:lnTo>
                <a:lnTo>
                  <a:pt x="180495" y="121412"/>
                </a:lnTo>
                <a:lnTo>
                  <a:pt x="100203" y="121412"/>
                </a:lnTo>
                <a:lnTo>
                  <a:pt x="34544" y="121031"/>
                </a:lnTo>
                <a:lnTo>
                  <a:pt x="35179" y="30225"/>
                </a:lnTo>
                <a:lnTo>
                  <a:pt x="181834" y="30225"/>
                </a:lnTo>
                <a:lnTo>
                  <a:pt x="181352" y="29440"/>
                </a:lnTo>
                <a:lnTo>
                  <a:pt x="149244" y="6454"/>
                </a:lnTo>
                <a:lnTo>
                  <a:pt x="97536" y="635"/>
                </a:lnTo>
                <a:lnTo>
                  <a:pt x="1651" y="0"/>
                </a:lnTo>
                <a:close/>
              </a:path>
              <a:path w="1456563" h="266179">
                <a:moveTo>
                  <a:pt x="330043" y="32316"/>
                </a:moveTo>
                <a:lnTo>
                  <a:pt x="299887" y="32316"/>
                </a:lnTo>
                <a:lnTo>
                  <a:pt x="303192" y="43146"/>
                </a:lnTo>
                <a:lnTo>
                  <a:pt x="306925" y="54478"/>
                </a:lnTo>
                <a:lnTo>
                  <a:pt x="311398" y="67337"/>
                </a:lnTo>
                <a:lnTo>
                  <a:pt x="316484" y="81406"/>
                </a:lnTo>
                <a:lnTo>
                  <a:pt x="342646" y="152019"/>
                </a:lnTo>
                <a:lnTo>
                  <a:pt x="378114" y="152019"/>
                </a:lnTo>
                <a:lnTo>
                  <a:pt x="330043" y="32316"/>
                </a:lnTo>
                <a:close/>
              </a:path>
              <a:path w="1456563" h="266179">
                <a:moveTo>
                  <a:pt x="112234" y="151003"/>
                </a:moveTo>
                <a:lnTo>
                  <a:pt x="34290" y="151003"/>
                </a:lnTo>
                <a:lnTo>
                  <a:pt x="107506" y="151312"/>
                </a:lnTo>
                <a:lnTo>
                  <a:pt x="112234" y="151003"/>
                </a:lnTo>
                <a:close/>
              </a:path>
              <a:path w="1456563" h="266179">
                <a:moveTo>
                  <a:pt x="181834" y="30225"/>
                </a:moveTo>
                <a:lnTo>
                  <a:pt x="35179" y="30225"/>
                </a:lnTo>
                <a:lnTo>
                  <a:pt x="113367" y="30986"/>
                </a:lnTo>
                <a:lnTo>
                  <a:pt x="125617" y="32316"/>
                </a:lnTo>
                <a:lnTo>
                  <a:pt x="159429" y="65473"/>
                </a:lnTo>
                <a:lnTo>
                  <a:pt x="160217" y="80051"/>
                </a:lnTo>
                <a:lnTo>
                  <a:pt x="160137" y="81406"/>
                </a:lnTo>
                <a:lnTo>
                  <a:pt x="140149" y="114001"/>
                </a:lnTo>
                <a:lnTo>
                  <a:pt x="100203" y="121412"/>
                </a:lnTo>
                <a:lnTo>
                  <a:pt x="180495" y="121412"/>
                </a:lnTo>
                <a:lnTo>
                  <a:pt x="194086" y="80051"/>
                </a:lnTo>
                <a:lnTo>
                  <a:pt x="194548" y="63338"/>
                </a:lnTo>
                <a:lnTo>
                  <a:pt x="191919" y="51026"/>
                </a:lnTo>
                <a:lnTo>
                  <a:pt x="187186" y="38946"/>
                </a:lnTo>
                <a:lnTo>
                  <a:pt x="181834" y="30225"/>
                </a:lnTo>
                <a:close/>
              </a:path>
              <a:path w="1456563" h="266179">
                <a:moveTo>
                  <a:pt x="587182" y="144399"/>
                </a:moveTo>
                <a:lnTo>
                  <a:pt x="481457" y="144399"/>
                </a:lnTo>
                <a:lnTo>
                  <a:pt x="529082" y="144780"/>
                </a:lnTo>
                <a:lnTo>
                  <a:pt x="535305" y="145161"/>
                </a:lnTo>
                <a:lnTo>
                  <a:pt x="573465" y="172658"/>
                </a:lnTo>
                <a:lnTo>
                  <a:pt x="595503" y="205105"/>
                </a:lnTo>
                <a:lnTo>
                  <a:pt x="628777" y="258318"/>
                </a:lnTo>
                <a:lnTo>
                  <a:pt x="671068" y="258572"/>
                </a:lnTo>
                <a:lnTo>
                  <a:pt x="623810" y="183856"/>
                </a:lnTo>
                <a:lnTo>
                  <a:pt x="594995" y="150875"/>
                </a:lnTo>
                <a:lnTo>
                  <a:pt x="588264" y="146557"/>
                </a:lnTo>
                <a:lnTo>
                  <a:pt x="587182" y="144399"/>
                </a:lnTo>
                <a:close/>
              </a:path>
              <a:path w="1456563" h="266179">
                <a:moveTo>
                  <a:pt x="448691" y="2921"/>
                </a:moveTo>
                <a:lnTo>
                  <a:pt x="447040" y="257048"/>
                </a:lnTo>
                <a:lnTo>
                  <a:pt x="480695" y="257301"/>
                </a:lnTo>
                <a:lnTo>
                  <a:pt x="481457" y="144399"/>
                </a:lnTo>
                <a:lnTo>
                  <a:pt x="587182" y="144399"/>
                </a:lnTo>
                <a:lnTo>
                  <a:pt x="585631" y="141301"/>
                </a:lnTo>
                <a:lnTo>
                  <a:pt x="597934" y="138496"/>
                </a:lnTo>
                <a:lnTo>
                  <a:pt x="609344" y="134286"/>
                </a:lnTo>
                <a:lnTo>
                  <a:pt x="620135" y="128339"/>
                </a:lnTo>
                <a:lnTo>
                  <a:pt x="630580" y="120321"/>
                </a:lnTo>
                <a:lnTo>
                  <a:pt x="635058" y="115824"/>
                </a:lnTo>
                <a:lnTo>
                  <a:pt x="553974" y="115824"/>
                </a:lnTo>
                <a:lnTo>
                  <a:pt x="481584" y="115316"/>
                </a:lnTo>
                <a:lnTo>
                  <a:pt x="482219" y="31242"/>
                </a:lnTo>
                <a:lnTo>
                  <a:pt x="637270" y="31242"/>
                </a:lnTo>
                <a:lnTo>
                  <a:pt x="633336" y="24783"/>
                </a:lnTo>
                <a:lnTo>
                  <a:pt x="590721" y="5487"/>
                </a:lnTo>
                <a:lnTo>
                  <a:pt x="561467" y="3682"/>
                </a:lnTo>
                <a:lnTo>
                  <a:pt x="448691" y="2921"/>
                </a:lnTo>
                <a:close/>
              </a:path>
              <a:path w="1456563" h="266179">
                <a:moveTo>
                  <a:pt x="637270" y="31242"/>
                </a:moveTo>
                <a:lnTo>
                  <a:pt x="482219" y="31242"/>
                </a:lnTo>
                <a:lnTo>
                  <a:pt x="563284" y="31756"/>
                </a:lnTo>
                <a:lnTo>
                  <a:pt x="576324" y="32744"/>
                </a:lnTo>
                <a:lnTo>
                  <a:pt x="610291" y="50990"/>
                </a:lnTo>
                <a:lnTo>
                  <a:pt x="616648" y="76795"/>
                </a:lnTo>
                <a:lnTo>
                  <a:pt x="613791" y="87662"/>
                </a:lnTo>
                <a:lnTo>
                  <a:pt x="581247" y="113592"/>
                </a:lnTo>
                <a:lnTo>
                  <a:pt x="553974" y="115824"/>
                </a:lnTo>
                <a:lnTo>
                  <a:pt x="635058" y="115824"/>
                </a:lnTo>
                <a:lnTo>
                  <a:pt x="640952" y="109902"/>
                </a:lnTo>
                <a:lnTo>
                  <a:pt x="646752" y="98805"/>
                </a:lnTo>
                <a:lnTo>
                  <a:pt x="650269" y="86377"/>
                </a:lnTo>
                <a:lnTo>
                  <a:pt x="651504" y="72546"/>
                </a:lnTo>
                <a:lnTo>
                  <a:pt x="650621" y="62363"/>
                </a:lnTo>
                <a:lnTo>
                  <a:pt x="647758" y="51605"/>
                </a:lnTo>
                <a:lnTo>
                  <a:pt x="642226" y="39377"/>
                </a:lnTo>
                <a:lnTo>
                  <a:pt x="637270" y="31242"/>
                </a:lnTo>
                <a:close/>
              </a:path>
              <a:path w="1456563" h="266179">
                <a:moveTo>
                  <a:pt x="679069" y="4444"/>
                </a:moveTo>
                <a:lnTo>
                  <a:pt x="678815" y="34417"/>
                </a:lnTo>
                <a:lnTo>
                  <a:pt x="762635" y="34925"/>
                </a:lnTo>
                <a:lnTo>
                  <a:pt x="761111" y="259080"/>
                </a:lnTo>
                <a:lnTo>
                  <a:pt x="794766" y="259334"/>
                </a:lnTo>
                <a:lnTo>
                  <a:pt x="796290" y="35179"/>
                </a:lnTo>
                <a:lnTo>
                  <a:pt x="880366" y="35179"/>
                </a:lnTo>
                <a:lnTo>
                  <a:pt x="880491" y="5715"/>
                </a:lnTo>
                <a:lnTo>
                  <a:pt x="679069" y="4444"/>
                </a:lnTo>
                <a:close/>
              </a:path>
              <a:path w="1456563" h="266179">
                <a:moveTo>
                  <a:pt x="880366" y="35179"/>
                </a:moveTo>
                <a:lnTo>
                  <a:pt x="796290" y="35179"/>
                </a:lnTo>
                <a:lnTo>
                  <a:pt x="880364" y="35687"/>
                </a:lnTo>
                <a:lnTo>
                  <a:pt x="880366" y="35179"/>
                </a:lnTo>
                <a:close/>
              </a:path>
              <a:path w="1456563" h="266179">
                <a:moveTo>
                  <a:pt x="1173480" y="6636"/>
                </a:moveTo>
                <a:lnTo>
                  <a:pt x="1126135" y="25196"/>
                </a:lnTo>
                <a:lnTo>
                  <a:pt x="1100534" y="70970"/>
                </a:lnTo>
                <a:lnTo>
                  <a:pt x="1093442" y="120787"/>
                </a:lnTo>
                <a:lnTo>
                  <a:pt x="1093122" y="144982"/>
                </a:lnTo>
                <a:lnTo>
                  <a:pt x="1093731" y="160601"/>
                </a:lnTo>
                <a:lnTo>
                  <a:pt x="1099934" y="201172"/>
                </a:lnTo>
                <a:lnTo>
                  <a:pt x="1118934" y="241200"/>
                </a:lnTo>
                <a:lnTo>
                  <a:pt x="1162790" y="265130"/>
                </a:lnTo>
                <a:lnTo>
                  <a:pt x="1177536" y="266179"/>
                </a:lnTo>
                <a:lnTo>
                  <a:pt x="1190201" y="265013"/>
                </a:lnTo>
                <a:lnTo>
                  <a:pt x="1225042" y="248285"/>
                </a:lnTo>
                <a:lnTo>
                  <a:pt x="1232812" y="239773"/>
                </a:lnTo>
                <a:lnTo>
                  <a:pt x="1167714" y="239773"/>
                </a:lnTo>
                <a:lnTo>
                  <a:pt x="1156941" y="235705"/>
                </a:lnTo>
                <a:lnTo>
                  <a:pt x="1129980" y="196244"/>
                </a:lnTo>
                <a:lnTo>
                  <a:pt x="1125312" y="153995"/>
                </a:lnTo>
                <a:lnTo>
                  <a:pt x="1125139" y="131813"/>
                </a:lnTo>
                <a:lnTo>
                  <a:pt x="1125720" y="115689"/>
                </a:lnTo>
                <a:lnTo>
                  <a:pt x="1131715" y="75509"/>
                </a:lnTo>
                <a:lnTo>
                  <a:pt x="1154433" y="38556"/>
                </a:lnTo>
                <a:lnTo>
                  <a:pt x="1181210" y="32790"/>
                </a:lnTo>
                <a:lnTo>
                  <a:pt x="1233031" y="32790"/>
                </a:lnTo>
                <a:lnTo>
                  <a:pt x="1231352" y="30168"/>
                </a:lnTo>
                <a:lnTo>
                  <a:pt x="1222240" y="21570"/>
                </a:lnTo>
                <a:lnTo>
                  <a:pt x="1211101" y="14326"/>
                </a:lnTo>
                <a:lnTo>
                  <a:pt x="1200497" y="10102"/>
                </a:lnTo>
                <a:lnTo>
                  <a:pt x="1188168" y="7544"/>
                </a:lnTo>
                <a:lnTo>
                  <a:pt x="1173480" y="6636"/>
                </a:lnTo>
                <a:close/>
              </a:path>
              <a:path w="1456563" h="266179">
                <a:moveTo>
                  <a:pt x="1233031" y="32790"/>
                </a:moveTo>
                <a:lnTo>
                  <a:pt x="1181210" y="32790"/>
                </a:lnTo>
                <a:lnTo>
                  <a:pt x="1193014" y="36099"/>
                </a:lnTo>
                <a:lnTo>
                  <a:pt x="1203690" y="43280"/>
                </a:lnTo>
                <a:lnTo>
                  <a:pt x="1222502" y="80548"/>
                </a:lnTo>
                <a:lnTo>
                  <a:pt x="1226457" y="124350"/>
                </a:lnTo>
                <a:lnTo>
                  <a:pt x="1226544" y="144982"/>
                </a:lnTo>
                <a:lnTo>
                  <a:pt x="1225986" y="158950"/>
                </a:lnTo>
                <a:lnTo>
                  <a:pt x="1219688" y="197994"/>
                </a:lnTo>
                <a:lnTo>
                  <a:pt x="1194954" y="234995"/>
                </a:lnTo>
                <a:lnTo>
                  <a:pt x="1167714" y="239773"/>
                </a:lnTo>
                <a:lnTo>
                  <a:pt x="1232812" y="239773"/>
                </a:lnTo>
                <a:lnTo>
                  <a:pt x="1251012" y="203270"/>
                </a:lnTo>
                <a:lnTo>
                  <a:pt x="1257776" y="157954"/>
                </a:lnTo>
                <a:lnTo>
                  <a:pt x="1258709" y="124350"/>
                </a:lnTo>
                <a:lnTo>
                  <a:pt x="1258143" y="110707"/>
                </a:lnTo>
                <a:lnTo>
                  <a:pt x="1250134" y="65485"/>
                </a:lnTo>
                <a:lnTo>
                  <a:pt x="1239740" y="43262"/>
                </a:lnTo>
                <a:lnTo>
                  <a:pt x="1233031" y="32790"/>
                </a:lnTo>
                <a:close/>
              </a:path>
              <a:path w="1456563" h="266179">
                <a:moveTo>
                  <a:pt x="1397762" y="9143"/>
                </a:moveTo>
                <a:lnTo>
                  <a:pt x="1280668" y="173100"/>
                </a:lnTo>
                <a:lnTo>
                  <a:pt x="1280541" y="201675"/>
                </a:lnTo>
                <a:lnTo>
                  <a:pt x="1390777" y="202437"/>
                </a:lnTo>
                <a:lnTo>
                  <a:pt x="1390396" y="263271"/>
                </a:lnTo>
                <a:lnTo>
                  <a:pt x="1421638" y="263525"/>
                </a:lnTo>
                <a:lnTo>
                  <a:pt x="1422019" y="202565"/>
                </a:lnTo>
                <a:lnTo>
                  <a:pt x="1456311" y="202565"/>
                </a:lnTo>
                <a:lnTo>
                  <a:pt x="1456563" y="174244"/>
                </a:lnTo>
                <a:lnTo>
                  <a:pt x="1422146" y="173990"/>
                </a:lnTo>
                <a:lnTo>
                  <a:pt x="1422146" y="173862"/>
                </a:lnTo>
                <a:lnTo>
                  <a:pt x="1391031" y="173862"/>
                </a:lnTo>
                <a:lnTo>
                  <a:pt x="1311402" y="173228"/>
                </a:lnTo>
                <a:lnTo>
                  <a:pt x="1391793" y="59181"/>
                </a:lnTo>
                <a:lnTo>
                  <a:pt x="1422942" y="59181"/>
                </a:lnTo>
                <a:lnTo>
                  <a:pt x="1423289" y="9271"/>
                </a:lnTo>
                <a:lnTo>
                  <a:pt x="1397762" y="9143"/>
                </a:lnTo>
                <a:close/>
              </a:path>
              <a:path w="1456563" h="266179">
                <a:moveTo>
                  <a:pt x="1456311" y="202565"/>
                </a:moveTo>
                <a:lnTo>
                  <a:pt x="1422019" y="202565"/>
                </a:lnTo>
                <a:lnTo>
                  <a:pt x="1456309" y="202819"/>
                </a:lnTo>
                <a:lnTo>
                  <a:pt x="1456311" y="202565"/>
                </a:lnTo>
                <a:close/>
              </a:path>
              <a:path w="1456563" h="266179">
                <a:moveTo>
                  <a:pt x="1422942" y="59181"/>
                </a:moveTo>
                <a:lnTo>
                  <a:pt x="1391793" y="59181"/>
                </a:lnTo>
                <a:lnTo>
                  <a:pt x="1391031" y="173862"/>
                </a:lnTo>
                <a:lnTo>
                  <a:pt x="1422146" y="173862"/>
                </a:lnTo>
                <a:lnTo>
                  <a:pt x="1422942" y="59181"/>
                </a:lnTo>
                <a:close/>
              </a:path>
            </a:pathLst>
          </a:custGeom>
          <a:solidFill>
            <a:srgbClr val="FFFFFF"/>
          </a:solidFill>
        </p:spPr>
        <p:txBody>
          <a:bodyPr wrap="square" lIns="0" tIns="0" rIns="0" bIns="0" rtlCol="0">
            <a:noAutofit/>
          </a:bodyPr>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6" name="文本框 15">
            <a:extLst>
              <a:ext uri="{FF2B5EF4-FFF2-40B4-BE49-F238E27FC236}">
                <a16:creationId xmlns:a16="http://schemas.microsoft.com/office/drawing/2014/main" id="{C4D49440-C33A-4C83-B5EA-B73BDB80ADEF}"/>
              </a:ext>
            </a:extLst>
          </p:cNvPr>
          <p:cNvSpPr txBox="1"/>
          <p:nvPr/>
        </p:nvSpPr>
        <p:spPr>
          <a:xfrm>
            <a:off x="787481" y="486056"/>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混合式教学（</a:t>
            </a:r>
            <a:r>
              <a:rPr lang="en-US" altLang="zh-CN" sz="2800" b="1" dirty="0">
                <a:solidFill>
                  <a:srgbClr val="0070C0"/>
                </a:solidFill>
                <a:latin typeface="微软雅黑" panose="020B0503020204020204" pitchFamily="34" charset="-122"/>
                <a:ea typeface="微软雅黑" panose="020B0503020204020204" pitchFamily="34" charset="-122"/>
              </a:rPr>
              <a:t>SPOC</a:t>
            </a:r>
            <a:r>
              <a:rPr lang="zh-CN" altLang="en-US" sz="2800" b="1" dirty="0">
                <a:solidFill>
                  <a:srgbClr val="0070C0"/>
                </a:solidFill>
                <a:latin typeface="微软雅黑" panose="020B0503020204020204" pitchFamily="34" charset="-122"/>
                <a:ea typeface="微软雅黑" panose="020B0503020204020204" pitchFamily="34" charset="-122"/>
              </a:rPr>
              <a:t>）</a:t>
            </a:r>
          </a:p>
        </p:txBody>
      </p:sp>
      <p:pic>
        <p:nvPicPr>
          <p:cNvPr id="30" name="图片 29">
            <a:extLst>
              <a:ext uri="{FF2B5EF4-FFF2-40B4-BE49-F238E27FC236}">
                <a16:creationId xmlns:a16="http://schemas.microsoft.com/office/drawing/2014/main" id="{D9491782-21A7-4BE4-B0AB-952B54B7AB1F}"/>
              </a:ext>
            </a:extLst>
          </p:cNvPr>
          <p:cNvPicPr>
            <a:picLocks noChangeAspect="1"/>
          </p:cNvPicPr>
          <p:nvPr/>
        </p:nvPicPr>
        <p:blipFill>
          <a:blip r:embed="rId4"/>
          <a:stretch>
            <a:fillRect/>
          </a:stretch>
        </p:blipFill>
        <p:spPr>
          <a:xfrm>
            <a:off x="258804" y="1449454"/>
            <a:ext cx="6909937" cy="4620083"/>
          </a:xfrm>
          <a:prstGeom prst="rect">
            <a:avLst/>
          </a:prstGeom>
          <a:effectLst>
            <a:outerShdw blurRad="50800" dist="38100" dir="2700000" algn="tl" rotWithShape="0">
              <a:prstClr val="black">
                <a:alpha val="40000"/>
              </a:prstClr>
            </a:outerShdw>
          </a:effectLst>
        </p:spPr>
      </p:pic>
      <p:pic>
        <p:nvPicPr>
          <p:cNvPr id="31" name="图片 30">
            <a:extLst>
              <a:ext uri="{FF2B5EF4-FFF2-40B4-BE49-F238E27FC236}">
                <a16:creationId xmlns:a16="http://schemas.microsoft.com/office/drawing/2014/main" id="{4C6B79EB-A2D0-4BC5-9969-EE89146D4675}"/>
              </a:ext>
            </a:extLst>
          </p:cNvPr>
          <p:cNvPicPr>
            <a:picLocks noChangeAspect="1"/>
          </p:cNvPicPr>
          <p:nvPr/>
        </p:nvPicPr>
        <p:blipFill>
          <a:blip r:embed="rId5"/>
          <a:stretch>
            <a:fillRect/>
          </a:stretch>
        </p:blipFill>
        <p:spPr>
          <a:xfrm>
            <a:off x="263535" y="1449454"/>
            <a:ext cx="6887452" cy="4143950"/>
          </a:xfrm>
          <a:prstGeom prst="rect">
            <a:avLst/>
          </a:prstGeom>
          <a:effectLst>
            <a:outerShdw blurRad="50800" dist="38100" dir="2700000" algn="tl" rotWithShape="0">
              <a:prstClr val="black">
                <a:alpha val="40000"/>
              </a:prstClr>
            </a:outerShdw>
          </a:effectLst>
        </p:spPr>
      </p:pic>
      <p:pic>
        <p:nvPicPr>
          <p:cNvPr id="32" name="图片 31">
            <a:extLst>
              <a:ext uri="{FF2B5EF4-FFF2-40B4-BE49-F238E27FC236}">
                <a16:creationId xmlns:a16="http://schemas.microsoft.com/office/drawing/2014/main" id="{BAB19CC1-446D-48E0-BF14-778A14BDAD79}"/>
              </a:ext>
            </a:extLst>
          </p:cNvPr>
          <p:cNvPicPr>
            <a:picLocks noChangeAspect="1"/>
          </p:cNvPicPr>
          <p:nvPr/>
        </p:nvPicPr>
        <p:blipFill>
          <a:blip r:embed="rId6"/>
          <a:stretch>
            <a:fillRect/>
          </a:stretch>
        </p:blipFill>
        <p:spPr>
          <a:xfrm>
            <a:off x="258805" y="1449454"/>
            <a:ext cx="6909937" cy="4007763"/>
          </a:xfrm>
          <a:prstGeom prst="rect">
            <a:avLst/>
          </a:prstGeom>
          <a:effectLst>
            <a:outerShdw blurRad="50800" dist="38100" dir="2700000" algn="tl" rotWithShape="0">
              <a:prstClr val="black">
                <a:alpha val="40000"/>
              </a:prstClr>
            </a:outerShdw>
          </a:effectLst>
        </p:spPr>
      </p:pic>
      <p:pic>
        <p:nvPicPr>
          <p:cNvPr id="33" name="图片 32">
            <a:extLst>
              <a:ext uri="{FF2B5EF4-FFF2-40B4-BE49-F238E27FC236}">
                <a16:creationId xmlns:a16="http://schemas.microsoft.com/office/drawing/2014/main" id="{4FF8A8F2-0529-4DCC-BEB7-373E01D4AADC}"/>
              </a:ext>
            </a:extLst>
          </p:cNvPr>
          <p:cNvPicPr>
            <a:picLocks noChangeAspect="1"/>
          </p:cNvPicPr>
          <p:nvPr/>
        </p:nvPicPr>
        <p:blipFill>
          <a:blip r:embed="rId7"/>
          <a:stretch>
            <a:fillRect/>
          </a:stretch>
        </p:blipFill>
        <p:spPr>
          <a:xfrm>
            <a:off x="258805" y="1449454"/>
            <a:ext cx="6865181" cy="4290022"/>
          </a:xfrm>
          <a:prstGeom prst="rect">
            <a:avLst/>
          </a:prstGeom>
          <a:effectLst>
            <a:outerShdw blurRad="50800" dist="38100" dir="2700000" algn="tl" rotWithShape="0">
              <a:prstClr val="black">
                <a:alpha val="40000"/>
              </a:prstClr>
            </a:outerShdw>
          </a:effectLst>
        </p:spPr>
      </p:pic>
      <p:sp>
        <p:nvSpPr>
          <p:cNvPr id="34" name="文本框 33">
            <a:extLst>
              <a:ext uri="{FF2B5EF4-FFF2-40B4-BE49-F238E27FC236}">
                <a16:creationId xmlns:a16="http://schemas.microsoft.com/office/drawing/2014/main" id="{2CEDAB1E-EC9F-4D06-BDD3-54FB520F3D5D}"/>
              </a:ext>
            </a:extLst>
          </p:cNvPr>
          <p:cNvSpPr txBox="1"/>
          <p:nvPr/>
        </p:nvSpPr>
        <p:spPr>
          <a:xfrm>
            <a:off x="7493976" y="2072595"/>
            <a:ext cx="4345599"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2800" b="1" dirty="0">
                <a:solidFill>
                  <a:srgbClr val="0070C0"/>
                </a:solidFill>
                <a:latin typeface="微软雅黑" panose="020B0503020204020204" pitchFamily="34" charset="-122"/>
                <a:ea typeface="微软雅黑" panose="020B0503020204020204" pitchFamily="34" charset="-122"/>
              </a:rPr>
              <a:t>向导式创建流程</a:t>
            </a:r>
          </a:p>
        </p:txBody>
      </p:sp>
      <p:sp>
        <p:nvSpPr>
          <p:cNvPr id="35" name="矩形 34">
            <a:extLst>
              <a:ext uri="{FF2B5EF4-FFF2-40B4-BE49-F238E27FC236}">
                <a16:creationId xmlns:a16="http://schemas.microsoft.com/office/drawing/2014/main" id="{50F4753C-F266-4191-A726-81173D8030F8}"/>
              </a:ext>
            </a:extLst>
          </p:cNvPr>
          <p:cNvSpPr/>
          <p:nvPr/>
        </p:nvSpPr>
        <p:spPr>
          <a:xfrm>
            <a:off x="7299481" y="2692488"/>
            <a:ext cx="4834818" cy="3046988"/>
          </a:xfrm>
          <a:prstGeom prst="rect">
            <a:avLst/>
          </a:prstGeom>
          <a:effectLst>
            <a:outerShdw blurRad="50800" dist="38100" dir="2700000" algn="tl" rotWithShape="0">
              <a:prstClr val="black">
                <a:alpha val="40000"/>
              </a:prstClr>
            </a:outerShdw>
          </a:effectLst>
        </p:spPr>
        <p:txBody>
          <a:bodyPr wrap="square">
            <a:spAutoFit/>
          </a:bodyPr>
          <a:lstStyle/>
          <a:p>
            <a:pPr marL="285750" indent="-285750">
              <a:lnSpc>
                <a:spcPct val="200000"/>
              </a:lnSpc>
              <a:buFont typeface="Arial" panose="020B0604020202020204" pitchFamily="34" charset="0"/>
              <a:buChar char="•"/>
            </a:pPr>
            <a:r>
              <a:rPr lang="zh-CN"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教师只需要</a:t>
            </a:r>
            <a:r>
              <a:rPr lang="en-US" altLang="zh-CN" sz="1600" b="1"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5</a:t>
            </a:r>
            <a:r>
              <a:rPr lang="zh-CN"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步即可</a:t>
            </a: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完成</a:t>
            </a:r>
            <a:r>
              <a:rPr lang="zh-CN"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创建</a:t>
            </a: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，让平台不再成为教师使用的门槛</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b="1" dirty="0">
                <a:solidFill>
                  <a:srgbClr val="FF0000"/>
                </a:solidFill>
                <a:latin typeface="微软雅黑" panose="020B0503020204020204" pitchFamily="34" charset="-122"/>
                <a:ea typeface="微软雅黑" panose="020B0503020204020204" pitchFamily="34" charset="-122"/>
              </a:rPr>
              <a:t>支持创建线上教学计划和线下课堂教学计划</a:t>
            </a:r>
            <a:endParaRPr lang="en-US" altLang="zh-CN" sz="1600" b="1" dirty="0">
              <a:solidFill>
                <a:srgbClr val="FF0000"/>
              </a:solidFill>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rPr>
              <a:t>每位教师讲授自己最擅长的内容</a:t>
            </a:r>
            <a:endParaRPr lang="en-US" altLang="zh-CN" sz="1600" dirty="0">
              <a:solidFill>
                <a:srgbClr val="0070C0"/>
              </a:solidFill>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rPr>
              <a:t>系统自动检查课程创建环节是否遗漏</a:t>
            </a: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200000"/>
              </a:lnSpc>
            </a:pPr>
            <a:endParaRPr lang="zh-CN" altLang="en-US" sz="1600" dirty="0">
              <a:solidFill>
                <a:srgbClr val="0070C0"/>
              </a:solidFill>
              <a:latin typeface="微软雅黑" panose="020B0503020204020204" pitchFamily="34" charset="-122"/>
              <a:ea typeface="微软雅黑" panose="020B0503020204020204" pitchFamily="34" charset="-122"/>
            </a:endParaRPr>
          </a:p>
        </p:txBody>
      </p:sp>
      <p:pic>
        <p:nvPicPr>
          <p:cNvPr id="36" name="图片 35">
            <a:extLst>
              <a:ext uri="{FF2B5EF4-FFF2-40B4-BE49-F238E27FC236}">
                <a16:creationId xmlns:a16="http://schemas.microsoft.com/office/drawing/2014/main" id="{F1DE9BD0-8D97-4059-B699-8CD961707814}"/>
              </a:ext>
            </a:extLst>
          </p:cNvPr>
          <p:cNvPicPr>
            <a:picLocks noChangeAspect="1"/>
          </p:cNvPicPr>
          <p:nvPr/>
        </p:nvPicPr>
        <p:blipFill rotWithShape="1">
          <a:blip r:embed="rId8"/>
          <a:srcRect b="7746"/>
          <a:stretch>
            <a:fillRect/>
          </a:stretch>
        </p:blipFill>
        <p:spPr>
          <a:xfrm>
            <a:off x="258805" y="1449454"/>
            <a:ext cx="6865181" cy="4172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660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anim calcmode="lin" valueType="num">
                                      <p:cBhvr>
                                        <p:cTn id="8" dur="750" fill="hold"/>
                                        <p:tgtEl>
                                          <p:spTgt spid="36"/>
                                        </p:tgtEl>
                                        <p:attrNameLst>
                                          <p:attrName>ppt_x</p:attrName>
                                        </p:attrNameLst>
                                      </p:cBhvr>
                                      <p:tavLst>
                                        <p:tav tm="0">
                                          <p:val>
                                            <p:strVal val="#ppt_x"/>
                                          </p:val>
                                        </p:tav>
                                        <p:tav tm="100000">
                                          <p:val>
                                            <p:strVal val="#ppt_x"/>
                                          </p:val>
                                        </p:tav>
                                      </p:tavLst>
                                    </p:anim>
                                    <p:anim calcmode="lin" valueType="num">
                                      <p:cBhvr>
                                        <p:cTn id="9" dur="75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xit" presetSubtype="0" fill="hold" nodeType="afterEffect">
                                  <p:stCondLst>
                                    <p:cond delay="2000"/>
                                  </p:stCondLst>
                                  <p:childTnLst>
                                    <p:animEffect transition="out" filter="fade">
                                      <p:cBhvr>
                                        <p:cTn id="12" dur="750"/>
                                        <p:tgtEl>
                                          <p:spTgt spid="36"/>
                                        </p:tgtEl>
                                      </p:cBhvr>
                                    </p:animEffect>
                                    <p:anim calcmode="lin" valueType="num">
                                      <p:cBhvr>
                                        <p:cTn id="13" dur="750"/>
                                        <p:tgtEl>
                                          <p:spTgt spid="36"/>
                                        </p:tgtEl>
                                        <p:attrNameLst>
                                          <p:attrName>ppt_x</p:attrName>
                                        </p:attrNameLst>
                                      </p:cBhvr>
                                      <p:tavLst>
                                        <p:tav tm="0">
                                          <p:val>
                                            <p:strVal val="ppt_x"/>
                                          </p:val>
                                        </p:tav>
                                        <p:tav tm="100000">
                                          <p:val>
                                            <p:strVal val="ppt_x"/>
                                          </p:val>
                                        </p:tav>
                                      </p:tavLst>
                                    </p:anim>
                                    <p:anim calcmode="lin" valueType="num">
                                      <p:cBhvr>
                                        <p:cTn id="14" dur="750"/>
                                        <p:tgtEl>
                                          <p:spTgt spid="36"/>
                                        </p:tgtEl>
                                        <p:attrNameLst>
                                          <p:attrName>ppt_y</p:attrName>
                                        </p:attrNameLst>
                                      </p:cBhvr>
                                      <p:tavLst>
                                        <p:tav tm="0">
                                          <p:val>
                                            <p:strVal val="ppt_y"/>
                                          </p:val>
                                        </p:tav>
                                        <p:tav tm="100000">
                                          <p:val>
                                            <p:strVal val="ppt_y+.1"/>
                                          </p:val>
                                        </p:tav>
                                      </p:tavLst>
                                    </p:anim>
                                    <p:set>
                                      <p:cBhvr>
                                        <p:cTn id="15" dur="1" fill="hold">
                                          <p:stCondLst>
                                            <p:cond delay="749"/>
                                          </p:stCondLst>
                                        </p:cTn>
                                        <p:tgtEl>
                                          <p:spTgt spid="36"/>
                                        </p:tgtEl>
                                        <p:attrNameLst>
                                          <p:attrName>style.visibility</p:attrName>
                                        </p:attrNameLst>
                                      </p:cBhvr>
                                      <p:to>
                                        <p:strVal val="hidden"/>
                                      </p:to>
                                    </p:set>
                                  </p:childTnLst>
                                </p:cTn>
                              </p:par>
                            </p:childTnLst>
                          </p:cTn>
                        </p:par>
                        <p:par>
                          <p:cTn id="16" fill="hold">
                            <p:stCondLst>
                              <p:cond delay="350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50"/>
                                        <p:tgtEl>
                                          <p:spTgt spid="33"/>
                                        </p:tgtEl>
                                      </p:cBhvr>
                                    </p:animEffect>
                                    <p:anim calcmode="lin" valueType="num">
                                      <p:cBhvr>
                                        <p:cTn id="20" dur="750" fill="hold"/>
                                        <p:tgtEl>
                                          <p:spTgt spid="33"/>
                                        </p:tgtEl>
                                        <p:attrNameLst>
                                          <p:attrName>ppt_x</p:attrName>
                                        </p:attrNameLst>
                                      </p:cBhvr>
                                      <p:tavLst>
                                        <p:tav tm="0">
                                          <p:val>
                                            <p:strVal val="#ppt_x"/>
                                          </p:val>
                                        </p:tav>
                                        <p:tav tm="100000">
                                          <p:val>
                                            <p:strVal val="#ppt_x"/>
                                          </p:val>
                                        </p:tav>
                                      </p:tavLst>
                                    </p:anim>
                                    <p:anim calcmode="lin" valueType="num">
                                      <p:cBhvr>
                                        <p:cTn id="21" dur="75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4250"/>
                            </p:stCondLst>
                            <p:childTnLst>
                              <p:par>
                                <p:cTn id="23" presetID="42" presetClass="exit" presetSubtype="0" fill="hold" nodeType="afterEffect">
                                  <p:stCondLst>
                                    <p:cond delay="2000"/>
                                  </p:stCondLst>
                                  <p:childTnLst>
                                    <p:animEffect transition="out" filter="fade">
                                      <p:cBhvr>
                                        <p:cTn id="24" dur="750"/>
                                        <p:tgtEl>
                                          <p:spTgt spid="33"/>
                                        </p:tgtEl>
                                      </p:cBhvr>
                                    </p:animEffect>
                                    <p:anim calcmode="lin" valueType="num">
                                      <p:cBhvr>
                                        <p:cTn id="25" dur="750"/>
                                        <p:tgtEl>
                                          <p:spTgt spid="33"/>
                                        </p:tgtEl>
                                        <p:attrNameLst>
                                          <p:attrName>ppt_x</p:attrName>
                                        </p:attrNameLst>
                                      </p:cBhvr>
                                      <p:tavLst>
                                        <p:tav tm="0">
                                          <p:val>
                                            <p:strVal val="ppt_x"/>
                                          </p:val>
                                        </p:tav>
                                        <p:tav tm="100000">
                                          <p:val>
                                            <p:strVal val="ppt_x"/>
                                          </p:val>
                                        </p:tav>
                                      </p:tavLst>
                                    </p:anim>
                                    <p:anim calcmode="lin" valueType="num">
                                      <p:cBhvr>
                                        <p:cTn id="26" dur="750"/>
                                        <p:tgtEl>
                                          <p:spTgt spid="33"/>
                                        </p:tgtEl>
                                        <p:attrNameLst>
                                          <p:attrName>ppt_y</p:attrName>
                                        </p:attrNameLst>
                                      </p:cBhvr>
                                      <p:tavLst>
                                        <p:tav tm="0">
                                          <p:val>
                                            <p:strVal val="ppt_y"/>
                                          </p:val>
                                        </p:tav>
                                        <p:tav tm="100000">
                                          <p:val>
                                            <p:strVal val="ppt_y+.1"/>
                                          </p:val>
                                        </p:tav>
                                      </p:tavLst>
                                    </p:anim>
                                    <p:set>
                                      <p:cBhvr>
                                        <p:cTn id="27" dur="1" fill="hold">
                                          <p:stCondLst>
                                            <p:cond delay="749"/>
                                          </p:stCondLst>
                                        </p:cTn>
                                        <p:tgtEl>
                                          <p:spTgt spid="33"/>
                                        </p:tgtEl>
                                        <p:attrNameLst>
                                          <p:attrName>style.visibility</p:attrName>
                                        </p:attrNameLst>
                                      </p:cBhvr>
                                      <p:to>
                                        <p:strVal val="hidden"/>
                                      </p:to>
                                    </p:set>
                                  </p:childTnLst>
                                </p:cTn>
                              </p:par>
                            </p:childTnLst>
                          </p:cTn>
                        </p:par>
                        <p:par>
                          <p:cTn id="28" fill="hold">
                            <p:stCondLst>
                              <p:cond delay="7000"/>
                            </p:stCondLst>
                            <p:childTnLst>
                              <p:par>
                                <p:cTn id="29" presetID="42"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50"/>
                                        <p:tgtEl>
                                          <p:spTgt spid="32"/>
                                        </p:tgtEl>
                                      </p:cBhvr>
                                    </p:animEffect>
                                    <p:anim calcmode="lin" valueType="num">
                                      <p:cBhvr>
                                        <p:cTn id="32" dur="750" fill="hold"/>
                                        <p:tgtEl>
                                          <p:spTgt spid="32"/>
                                        </p:tgtEl>
                                        <p:attrNameLst>
                                          <p:attrName>ppt_x</p:attrName>
                                        </p:attrNameLst>
                                      </p:cBhvr>
                                      <p:tavLst>
                                        <p:tav tm="0">
                                          <p:val>
                                            <p:strVal val="#ppt_x"/>
                                          </p:val>
                                        </p:tav>
                                        <p:tav tm="100000">
                                          <p:val>
                                            <p:strVal val="#ppt_x"/>
                                          </p:val>
                                        </p:tav>
                                      </p:tavLst>
                                    </p:anim>
                                    <p:anim calcmode="lin" valueType="num">
                                      <p:cBhvr>
                                        <p:cTn id="33" dur="75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7750"/>
                            </p:stCondLst>
                            <p:childTnLst>
                              <p:par>
                                <p:cTn id="35" presetID="42" presetClass="exit" presetSubtype="0" fill="hold" nodeType="afterEffect">
                                  <p:stCondLst>
                                    <p:cond delay="2000"/>
                                  </p:stCondLst>
                                  <p:childTnLst>
                                    <p:animEffect transition="out" filter="fade">
                                      <p:cBhvr>
                                        <p:cTn id="36" dur="750"/>
                                        <p:tgtEl>
                                          <p:spTgt spid="32"/>
                                        </p:tgtEl>
                                      </p:cBhvr>
                                    </p:animEffect>
                                    <p:anim calcmode="lin" valueType="num">
                                      <p:cBhvr>
                                        <p:cTn id="37" dur="750"/>
                                        <p:tgtEl>
                                          <p:spTgt spid="32"/>
                                        </p:tgtEl>
                                        <p:attrNameLst>
                                          <p:attrName>ppt_x</p:attrName>
                                        </p:attrNameLst>
                                      </p:cBhvr>
                                      <p:tavLst>
                                        <p:tav tm="0">
                                          <p:val>
                                            <p:strVal val="ppt_x"/>
                                          </p:val>
                                        </p:tav>
                                        <p:tav tm="100000">
                                          <p:val>
                                            <p:strVal val="ppt_x"/>
                                          </p:val>
                                        </p:tav>
                                      </p:tavLst>
                                    </p:anim>
                                    <p:anim calcmode="lin" valueType="num">
                                      <p:cBhvr>
                                        <p:cTn id="38" dur="750"/>
                                        <p:tgtEl>
                                          <p:spTgt spid="32"/>
                                        </p:tgtEl>
                                        <p:attrNameLst>
                                          <p:attrName>ppt_y</p:attrName>
                                        </p:attrNameLst>
                                      </p:cBhvr>
                                      <p:tavLst>
                                        <p:tav tm="0">
                                          <p:val>
                                            <p:strVal val="ppt_y"/>
                                          </p:val>
                                        </p:tav>
                                        <p:tav tm="100000">
                                          <p:val>
                                            <p:strVal val="ppt_y+.1"/>
                                          </p:val>
                                        </p:tav>
                                      </p:tavLst>
                                    </p:anim>
                                    <p:set>
                                      <p:cBhvr>
                                        <p:cTn id="39" dur="1" fill="hold">
                                          <p:stCondLst>
                                            <p:cond delay="749"/>
                                          </p:stCondLst>
                                        </p:cTn>
                                        <p:tgtEl>
                                          <p:spTgt spid="32"/>
                                        </p:tgtEl>
                                        <p:attrNameLst>
                                          <p:attrName>style.visibility</p:attrName>
                                        </p:attrNameLst>
                                      </p:cBhvr>
                                      <p:to>
                                        <p:strVal val="hidden"/>
                                      </p:to>
                                    </p:set>
                                  </p:childTnLst>
                                </p:cTn>
                              </p:par>
                            </p:childTnLst>
                          </p:cTn>
                        </p:par>
                        <p:par>
                          <p:cTn id="40" fill="hold">
                            <p:stCondLst>
                              <p:cond delay="10500"/>
                            </p:stCondLst>
                            <p:childTnLst>
                              <p:par>
                                <p:cTn id="41" presetID="42"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750"/>
                                        <p:tgtEl>
                                          <p:spTgt spid="31"/>
                                        </p:tgtEl>
                                      </p:cBhvr>
                                    </p:animEffect>
                                    <p:anim calcmode="lin" valueType="num">
                                      <p:cBhvr>
                                        <p:cTn id="44" dur="750" fill="hold"/>
                                        <p:tgtEl>
                                          <p:spTgt spid="31"/>
                                        </p:tgtEl>
                                        <p:attrNameLst>
                                          <p:attrName>ppt_x</p:attrName>
                                        </p:attrNameLst>
                                      </p:cBhvr>
                                      <p:tavLst>
                                        <p:tav tm="0">
                                          <p:val>
                                            <p:strVal val="#ppt_x"/>
                                          </p:val>
                                        </p:tav>
                                        <p:tav tm="100000">
                                          <p:val>
                                            <p:strVal val="#ppt_x"/>
                                          </p:val>
                                        </p:tav>
                                      </p:tavLst>
                                    </p:anim>
                                    <p:anim calcmode="lin" valueType="num">
                                      <p:cBhvr>
                                        <p:cTn id="45" dur="750" fill="hold"/>
                                        <p:tgtEl>
                                          <p:spTgt spid="31"/>
                                        </p:tgtEl>
                                        <p:attrNameLst>
                                          <p:attrName>ppt_y</p:attrName>
                                        </p:attrNameLst>
                                      </p:cBhvr>
                                      <p:tavLst>
                                        <p:tav tm="0">
                                          <p:val>
                                            <p:strVal val="#ppt_y+.1"/>
                                          </p:val>
                                        </p:tav>
                                        <p:tav tm="100000">
                                          <p:val>
                                            <p:strVal val="#ppt_y"/>
                                          </p:val>
                                        </p:tav>
                                      </p:tavLst>
                                    </p:anim>
                                  </p:childTnLst>
                                </p:cTn>
                              </p:par>
                            </p:childTnLst>
                          </p:cTn>
                        </p:par>
                        <p:par>
                          <p:cTn id="46" fill="hold">
                            <p:stCondLst>
                              <p:cond delay="11250"/>
                            </p:stCondLst>
                            <p:childTnLst>
                              <p:par>
                                <p:cTn id="47" presetID="42" presetClass="exit" presetSubtype="0" fill="hold" nodeType="afterEffect">
                                  <p:stCondLst>
                                    <p:cond delay="2000"/>
                                  </p:stCondLst>
                                  <p:childTnLst>
                                    <p:animEffect transition="out" filter="fade">
                                      <p:cBhvr>
                                        <p:cTn id="48" dur="750"/>
                                        <p:tgtEl>
                                          <p:spTgt spid="31"/>
                                        </p:tgtEl>
                                      </p:cBhvr>
                                    </p:animEffect>
                                    <p:anim calcmode="lin" valueType="num">
                                      <p:cBhvr>
                                        <p:cTn id="49" dur="750"/>
                                        <p:tgtEl>
                                          <p:spTgt spid="31"/>
                                        </p:tgtEl>
                                        <p:attrNameLst>
                                          <p:attrName>ppt_x</p:attrName>
                                        </p:attrNameLst>
                                      </p:cBhvr>
                                      <p:tavLst>
                                        <p:tav tm="0">
                                          <p:val>
                                            <p:strVal val="ppt_x"/>
                                          </p:val>
                                        </p:tav>
                                        <p:tav tm="100000">
                                          <p:val>
                                            <p:strVal val="ppt_x"/>
                                          </p:val>
                                        </p:tav>
                                      </p:tavLst>
                                    </p:anim>
                                    <p:anim calcmode="lin" valueType="num">
                                      <p:cBhvr>
                                        <p:cTn id="50" dur="750"/>
                                        <p:tgtEl>
                                          <p:spTgt spid="31"/>
                                        </p:tgtEl>
                                        <p:attrNameLst>
                                          <p:attrName>ppt_y</p:attrName>
                                        </p:attrNameLst>
                                      </p:cBhvr>
                                      <p:tavLst>
                                        <p:tav tm="0">
                                          <p:val>
                                            <p:strVal val="ppt_y"/>
                                          </p:val>
                                        </p:tav>
                                        <p:tav tm="100000">
                                          <p:val>
                                            <p:strVal val="ppt_y+.1"/>
                                          </p:val>
                                        </p:tav>
                                      </p:tavLst>
                                    </p:anim>
                                    <p:set>
                                      <p:cBhvr>
                                        <p:cTn id="51" dur="1" fill="hold">
                                          <p:stCondLst>
                                            <p:cond delay="749"/>
                                          </p:stCondLst>
                                        </p:cTn>
                                        <p:tgtEl>
                                          <p:spTgt spid="31"/>
                                        </p:tgtEl>
                                        <p:attrNameLst>
                                          <p:attrName>style.visibility</p:attrName>
                                        </p:attrNameLst>
                                      </p:cBhvr>
                                      <p:to>
                                        <p:strVal val="hidden"/>
                                      </p:to>
                                    </p:set>
                                  </p:childTnLst>
                                </p:cTn>
                              </p:par>
                            </p:childTnLst>
                          </p:cTn>
                        </p:par>
                        <p:par>
                          <p:cTn id="52" fill="hold">
                            <p:stCondLst>
                              <p:cond delay="14000"/>
                            </p:stCondLst>
                            <p:childTnLst>
                              <p:par>
                                <p:cTn id="53" presetID="42"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750"/>
                                        <p:tgtEl>
                                          <p:spTgt spid="30"/>
                                        </p:tgtEl>
                                      </p:cBhvr>
                                    </p:animEffect>
                                    <p:anim calcmode="lin" valueType="num">
                                      <p:cBhvr>
                                        <p:cTn id="56" dur="750" fill="hold"/>
                                        <p:tgtEl>
                                          <p:spTgt spid="30"/>
                                        </p:tgtEl>
                                        <p:attrNameLst>
                                          <p:attrName>ppt_x</p:attrName>
                                        </p:attrNameLst>
                                      </p:cBhvr>
                                      <p:tavLst>
                                        <p:tav tm="0">
                                          <p:val>
                                            <p:strVal val="#ppt_x"/>
                                          </p:val>
                                        </p:tav>
                                        <p:tav tm="100000">
                                          <p:val>
                                            <p:strVal val="#ppt_x"/>
                                          </p:val>
                                        </p:tav>
                                      </p:tavLst>
                                    </p:anim>
                                    <p:anim calcmode="lin" valueType="num">
                                      <p:cBhvr>
                                        <p:cTn id="57"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6" name="文本框 15">
            <a:extLst>
              <a:ext uri="{FF2B5EF4-FFF2-40B4-BE49-F238E27FC236}">
                <a16:creationId xmlns:a16="http://schemas.microsoft.com/office/drawing/2014/main" id="{C4D49440-C33A-4C83-B5EA-B73BDB80ADEF}"/>
              </a:ext>
            </a:extLst>
          </p:cNvPr>
          <p:cNvSpPr txBox="1"/>
          <p:nvPr/>
        </p:nvSpPr>
        <p:spPr>
          <a:xfrm>
            <a:off x="787481" y="486056"/>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混合式教学（</a:t>
            </a:r>
            <a:r>
              <a:rPr lang="en-US" altLang="zh-CN" sz="2800" b="1" dirty="0">
                <a:solidFill>
                  <a:srgbClr val="0070C0"/>
                </a:solidFill>
                <a:latin typeface="微软雅黑" panose="020B0503020204020204" pitchFamily="34" charset="-122"/>
                <a:ea typeface="微软雅黑" panose="020B0503020204020204" pitchFamily="34" charset="-122"/>
              </a:rPr>
              <a:t>SPOC</a:t>
            </a:r>
            <a:r>
              <a:rPr lang="zh-CN" altLang="en-US" sz="2800" b="1" dirty="0">
                <a:solidFill>
                  <a:srgbClr val="0070C0"/>
                </a:solidFill>
                <a:latin typeface="微软雅黑" panose="020B0503020204020204" pitchFamily="34" charset="-122"/>
                <a:ea typeface="微软雅黑" panose="020B0503020204020204" pitchFamily="34" charset="-122"/>
              </a:rPr>
              <a:t>）</a:t>
            </a:r>
          </a:p>
        </p:txBody>
      </p:sp>
      <p:sp>
        <p:nvSpPr>
          <p:cNvPr id="14" name="文本框 13">
            <a:extLst>
              <a:ext uri="{FF2B5EF4-FFF2-40B4-BE49-F238E27FC236}">
                <a16:creationId xmlns:a16="http://schemas.microsoft.com/office/drawing/2014/main" id="{E5259DA8-8C9E-4DA3-924D-DC7C3E85BFFD}"/>
              </a:ext>
            </a:extLst>
          </p:cNvPr>
          <p:cNvSpPr txBox="1"/>
          <p:nvPr/>
        </p:nvSpPr>
        <p:spPr>
          <a:xfrm>
            <a:off x="703201" y="1491407"/>
            <a:ext cx="5673513" cy="46166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班级教学计划</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个性化小班教学</a:t>
            </a:r>
          </a:p>
        </p:txBody>
      </p:sp>
      <p:sp>
        <p:nvSpPr>
          <p:cNvPr id="15" name="矩形 14">
            <a:extLst>
              <a:ext uri="{FF2B5EF4-FFF2-40B4-BE49-F238E27FC236}">
                <a16:creationId xmlns:a16="http://schemas.microsoft.com/office/drawing/2014/main" id="{A2CE1540-D7A2-4087-9FCD-112A45B1402C}"/>
              </a:ext>
            </a:extLst>
          </p:cNvPr>
          <p:cNvSpPr/>
          <p:nvPr/>
        </p:nvSpPr>
        <p:spPr>
          <a:xfrm>
            <a:off x="677332" y="2031794"/>
            <a:ext cx="7085671" cy="87440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班级教学计划继默认承课程总计划</a:t>
            </a:r>
            <a:endParaRPr lang="en-US" altLang="zh-CN"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150000"/>
              </a:lnSpc>
              <a:buFont typeface="Arial" panose="020B0604020202020204" pitchFamily="34" charset="0"/>
              <a:buChar char="•"/>
            </a:pPr>
            <a:r>
              <a:rPr lang="zh-CN" altLang="en-US" dirty="0">
                <a:solidFill>
                  <a:srgbClr val="0070C0"/>
                </a:solidFill>
                <a:latin typeface="微软雅黑" panose="020B0503020204020204" pitchFamily="34" charset="-122"/>
                <a:ea typeface="微软雅黑" panose="020B0503020204020204" pitchFamily="34" charset="-122"/>
              </a:rPr>
              <a:t>因材施教，支持对不同教学班设置不同教学计划</a:t>
            </a:r>
            <a:endParaRPr lang="en-US" altLang="zh-CN" dirty="0">
              <a:solidFill>
                <a:srgbClr val="0070C0"/>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C6FFDE4F-980C-4DC9-9B2B-C711BD750014}"/>
              </a:ext>
            </a:extLst>
          </p:cNvPr>
          <p:cNvPicPr>
            <a:picLocks noChangeAspect="1"/>
          </p:cNvPicPr>
          <p:nvPr/>
        </p:nvPicPr>
        <p:blipFill>
          <a:blip r:embed="rId4"/>
          <a:stretch>
            <a:fillRect/>
          </a:stretch>
        </p:blipFill>
        <p:spPr>
          <a:xfrm>
            <a:off x="782507" y="3217058"/>
            <a:ext cx="5594207" cy="3290160"/>
          </a:xfrm>
          <a:prstGeom prst="rect">
            <a:avLst/>
          </a:prstGeom>
          <a:effectLst>
            <a:outerShdw blurRad="50800" dist="38100" dir="2700000" algn="tl" rotWithShape="0">
              <a:prstClr val="black">
                <a:alpha val="40000"/>
              </a:prstClr>
            </a:outerShdw>
          </a:effectLst>
        </p:spPr>
      </p:pic>
      <p:pic>
        <p:nvPicPr>
          <p:cNvPr id="18" name="图片 17">
            <a:extLst>
              <a:ext uri="{FF2B5EF4-FFF2-40B4-BE49-F238E27FC236}">
                <a16:creationId xmlns:a16="http://schemas.microsoft.com/office/drawing/2014/main" id="{E58FB3C9-C617-44FF-A711-0CCE455E9051}"/>
              </a:ext>
            </a:extLst>
          </p:cNvPr>
          <p:cNvPicPr>
            <a:picLocks noChangeAspect="1"/>
          </p:cNvPicPr>
          <p:nvPr/>
        </p:nvPicPr>
        <p:blipFill rotWithShape="1">
          <a:blip r:embed="rId5"/>
          <a:srcRect l="17757"/>
          <a:stretch>
            <a:fillRect/>
          </a:stretch>
        </p:blipFill>
        <p:spPr>
          <a:xfrm>
            <a:off x="7156539" y="4271844"/>
            <a:ext cx="4916262" cy="2235374"/>
          </a:xfrm>
          <a:prstGeom prst="rect">
            <a:avLst/>
          </a:prstGeom>
          <a:effectLst>
            <a:outerShdw blurRad="50800" dist="38100" dir="2700000" algn="tl" rotWithShape="0">
              <a:prstClr val="black">
                <a:alpha val="40000"/>
              </a:prstClr>
            </a:outerShdw>
          </a:effectLst>
        </p:spPr>
      </p:pic>
      <p:pic>
        <p:nvPicPr>
          <p:cNvPr id="19" name="图片 18">
            <a:extLst>
              <a:ext uri="{FF2B5EF4-FFF2-40B4-BE49-F238E27FC236}">
                <a16:creationId xmlns:a16="http://schemas.microsoft.com/office/drawing/2014/main" id="{27413AA7-1C17-427B-89E8-91E6ED128ED8}"/>
              </a:ext>
            </a:extLst>
          </p:cNvPr>
          <p:cNvPicPr>
            <a:picLocks noChangeAspect="1"/>
          </p:cNvPicPr>
          <p:nvPr/>
        </p:nvPicPr>
        <p:blipFill>
          <a:blip r:embed="rId6"/>
          <a:stretch>
            <a:fillRect/>
          </a:stretch>
        </p:blipFill>
        <p:spPr>
          <a:xfrm>
            <a:off x="7172326" y="1280354"/>
            <a:ext cx="4900475" cy="28948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77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6" name="文本框 15">
            <a:extLst>
              <a:ext uri="{FF2B5EF4-FFF2-40B4-BE49-F238E27FC236}">
                <a16:creationId xmlns:a16="http://schemas.microsoft.com/office/drawing/2014/main" id="{C4D49440-C33A-4C83-B5EA-B73BDB80ADEF}"/>
              </a:ext>
            </a:extLst>
          </p:cNvPr>
          <p:cNvSpPr txBox="1"/>
          <p:nvPr/>
        </p:nvSpPr>
        <p:spPr>
          <a:xfrm>
            <a:off x="787481" y="486056"/>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混合式教学（</a:t>
            </a:r>
            <a:r>
              <a:rPr lang="en-US" altLang="zh-CN" sz="2800" b="1" dirty="0">
                <a:solidFill>
                  <a:srgbClr val="0070C0"/>
                </a:solidFill>
                <a:latin typeface="微软雅黑" panose="020B0503020204020204" pitchFamily="34" charset="-122"/>
                <a:ea typeface="微软雅黑" panose="020B0503020204020204" pitchFamily="34" charset="-122"/>
              </a:rPr>
              <a:t>SPOC</a:t>
            </a:r>
            <a:r>
              <a:rPr lang="zh-CN" altLang="en-US" sz="2800" b="1" dirty="0">
                <a:solidFill>
                  <a:srgbClr val="0070C0"/>
                </a:solidFill>
                <a:latin typeface="微软雅黑" panose="020B0503020204020204" pitchFamily="34" charset="-122"/>
                <a:ea typeface="微软雅黑" panose="020B0503020204020204" pitchFamily="34" charset="-122"/>
              </a:rPr>
              <a:t>）</a:t>
            </a:r>
          </a:p>
        </p:txBody>
      </p:sp>
      <p:sp>
        <p:nvSpPr>
          <p:cNvPr id="20" name="文本框 19">
            <a:extLst>
              <a:ext uri="{FF2B5EF4-FFF2-40B4-BE49-F238E27FC236}">
                <a16:creationId xmlns:a16="http://schemas.microsoft.com/office/drawing/2014/main" id="{AC30D4F8-60BC-4362-A31F-D79D03031E7F}"/>
              </a:ext>
            </a:extLst>
          </p:cNvPr>
          <p:cNvSpPr txBox="1"/>
          <p:nvPr/>
        </p:nvSpPr>
        <p:spPr>
          <a:xfrm>
            <a:off x="7208085" y="1527545"/>
            <a:ext cx="5673513" cy="523220"/>
          </a:xfrm>
          <a:prstGeom prst="rect">
            <a:avLst/>
          </a:prstGeom>
          <a:noFill/>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线上学习进度管理</a:t>
            </a:r>
          </a:p>
        </p:txBody>
      </p:sp>
      <p:sp>
        <p:nvSpPr>
          <p:cNvPr id="21" name="矩形 20">
            <a:extLst>
              <a:ext uri="{FF2B5EF4-FFF2-40B4-BE49-F238E27FC236}">
                <a16:creationId xmlns:a16="http://schemas.microsoft.com/office/drawing/2014/main" id="{CDD0690D-FA9B-4F9F-B08A-528059128B16}"/>
              </a:ext>
            </a:extLst>
          </p:cNvPr>
          <p:cNvSpPr/>
          <p:nvPr/>
        </p:nvSpPr>
        <p:spPr>
          <a:xfrm>
            <a:off x="7061653" y="2073668"/>
            <a:ext cx="5072646" cy="1495409"/>
          </a:xfrm>
          <a:prstGeom prst="rect">
            <a:avLst/>
          </a:prstGeom>
        </p:spPr>
        <p:txBody>
          <a:bodyPr wrap="square">
            <a:spAutoFit/>
          </a:bodyPr>
          <a:lstStyle/>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支持查看不同教学班学生学习进度</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支持查看学生章节资料详细学习进度</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sz="1600" b="1" dirty="0">
                <a:solidFill>
                  <a:srgbClr val="0070C0"/>
                </a:solidFill>
                <a:latin typeface="微软雅黑" panose="020B0503020204020204" pitchFamily="34" charset="-122"/>
                <a:ea typeface="微软雅黑" panose="020B0503020204020204" pitchFamily="34" charset="-122"/>
              </a:rPr>
              <a:t>支持一键批量督促</a:t>
            </a:r>
            <a:endParaRPr lang="en-US" altLang="zh-CN" sz="1600" b="1" dirty="0">
              <a:solidFill>
                <a:srgbClr val="0070C0"/>
              </a:solidFill>
              <a:latin typeface="微软雅黑" panose="020B0503020204020204" pitchFamily="34" charset="-122"/>
              <a:ea typeface="微软雅黑" panose="020B0503020204020204" pitchFamily="34" charset="-122"/>
            </a:endParaRPr>
          </a:p>
        </p:txBody>
      </p:sp>
      <p:pic>
        <p:nvPicPr>
          <p:cNvPr id="22" name="图片 21">
            <a:extLst>
              <a:ext uri="{FF2B5EF4-FFF2-40B4-BE49-F238E27FC236}">
                <a16:creationId xmlns:a16="http://schemas.microsoft.com/office/drawing/2014/main" id="{80431344-0203-4E3B-B024-341E8BE48602}"/>
              </a:ext>
            </a:extLst>
          </p:cNvPr>
          <p:cNvPicPr>
            <a:picLocks noChangeAspect="1"/>
          </p:cNvPicPr>
          <p:nvPr/>
        </p:nvPicPr>
        <p:blipFill>
          <a:blip r:embed="rId4"/>
          <a:stretch>
            <a:fillRect/>
          </a:stretch>
        </p:blipFill>
        <p:spPr>
          <a:xfrm>
            <a:off x="349210" y="1349817"/>
            <a:ext cx="5910914" cy="5259989"/>
          </a:xfrm>
          <a:prstGeom prst="rect">
            <a:avLst/>
          </a:prstGeom>
          <a:effectLst>
            <a:outerShdw blurRad="50800" dist="38100" dir="2700000" algn="tl" rotWithShape="0">
              <a:prstClr val="black">
                <a:alpha val="40000"/>
              </a:prstClr>
            </a:outerShdw>
          </a:effectLst>
        </p:spPr>
      </p:pic>
      <p:pic>
        <p:nvPicPr>
          <p:cNvPr id="23" name="图片 22">
            <a:extLst>
              <a:ext uri="{FF2B5EF4-FFF2-40B4-BE49-F238E27FC236}">
                <a16:creationId xmlns:a16="http://schemas.microsoft.com/office/drawing/2014/main" id="{3716B301-39A6-4F7B-B4E6-7B3CD25C0DD1}"/>
              </a:ext>
            </a:extLst>
          </p:cNvPr>
          <p:cNvPicPr>
            <a:picLocks noChangeAspect="1"/>
          </p:cNvPicPr>
          <p:nvPr/>
        </p:nvPicPr>
        <p:blipFill>
          <a:blip r:embed="rId5"/>
          <a:stretch>
            <a:fillRect/>
          </a:stretch>
        </p:blipFill>
        <p:spPr>
          <a:xfrm>
            <a:off x="6583687" y="4062826"/>
            <a:ext cx="5186499" cy="2454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9695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6" name="文本框 15">
            <a:extLst>
              <a:ext uri="{FF2B5EF4-FFF2-40B4-BE49-F238E27FC236}">
                <a16:creationId xmlns:a16="http://schemas.microsoft.com/office/drawing/2014/main" id="{C4D49440-C33A-4C83-B5EA-B73BDB80ADEF}"/>
              </a:ext>
            </a:extLst>
          </p:cNvPr>
          <p:cNvSpPr txBox="1"/>
          <p:nvPr/>
        </p:nvSpPr>
        <p:spPr>
          <a:xfrm>
            <a:off x="787481" y="486056"/>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混合式教学（</a:t>
            </a:r>
            <a:r>
              <a:rPr lang="en-US" altLang="zh-CN" sz="2800" b="1" dirty="0">
                <a:solidFill>
                  <a:srgbClr val="0070C0"/>
                </a:solidFill>
                <a:latin typeface="微软雅黑" panose="020B0503020204020204" pitchFamily="34" charset="-122"/>
                <a:ea typeface="微软雅黑" panose="020B0503020204020204" pitchFamily="34" charset="-122"/>
              </a:rPr>
              <a:t>SPOC</a:t>
            </a:r>
            <a:r>
              <a:rPr lang="zh-CN" altLang="en-US" sz="2800" b="1" dirty="0">
                <a:solidFill>
                  <a:srgbClr val="0070C0"/>
                </a:solidFill>
                <a:latin typeface="微软雅黑" panose="020B0503020204020204" pitchFamily="34" charset="-122"/>
                <a:ea typeface="微软雅黑" panose="020B0503020204020204" pitchFamily="34" charset="-122"/>
              </a:rPr>
              <a:t>）</a:t>
            </a:r>
          </a:p>
        </p:txBody>
      </p:sp>
      <p:sp>
        <p:nvSpPr>
          <p:cNvPr id="14" name="文本框 13">
            <a:extLst>
              <a:ext uri="{FF2B5EF4-FFF2-40B4-BE49-F238E27FC236}">
                <a16:creationId xmlns:a16="http://schemas.microsoft.com/office/drawing/2014/main" id="{DA53E0B5-1407-4BC5-9061-167497C89F32}"/>
              </a:ext>
            </a:extLst>
          </p:cNvPr>
          <p:cNvSpPr txBox="1"/>
          <p:nvPr/>
        </p:nvSpPr>
        <p:spPr>
          <a:xfrm>
            <a:off x="6861798" y="1585387"/>
            <a:ext cx="5673513" cy="523220"/>
          </a:xfrm>
          <a:prstGeom prst="rect">
            <a:avLst/>
          </a:prstGeom>
          <a:noFill/>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线下课</a:t>
            </a:r>
            <a:r>
              <a:rPr lang="en-US" altLang="zh-CN" sz="2800" b="1" dirty="0">
                <a:solidFill>
                  <a:srgbClr val="FFC000"/>
                </a:solidFill>
                <a:latin typeface="微软雅黑" panose="020B0503020204020204" pitchFamily="34" charset="-122"/>
                <a:ea typeface="微软雅黑" panose="020B0503020204020204" pitchFamily="34" charset="-122"/>
              </a:rPr>
              <a:t>-</a:t>
            </a:r>
            <a:r>
              <a:rPr lang="zh-CN" altLang="en-US" sz="2800" b="1" dirty="0">
                <a:solidFill>
                  <a:srgbClr val="FFC000"/>
                </a:solidFill>
                <a:latin typeface="微软雅黑" panose="020B0503020204020204" pitchFamily="34" charset="-122"/>
                <a:ea typeface="微软雅黑" panose="020B0503020204020204" pitchFamily="34" charset="-122"/>
              </a:rPr>
              <a:t>翻转课堂教学</a:t>
            </a:r>
          </a:p>
        </p:txBody>
      </p:sp>
      <p:sp>
        <p:nvSpPr>
          <p:cNvPr id="15" name="矩形 14">
            <a:extLst>
              <a:ext uri="{FF2B5EF4-FFF2-40B4-BE49-F238E27FC236}">
                <a16:creationId xmlns:a16="http://schemas.microsoft.com/office/drawing/2014/main" id="{C867514D-C293-4B8A-B05E-A70742670554}"/>
              </a:ext>
            </a:extLst>
          </p:cNvPr>
          <p:cNvSpPr/>
          <p:nvPr/>
        </p:nvSpPr>
        <p:spPr>
          <a:xfrm>
            <a:off x="352486" y="4665130"/>
            <a:ext cx="5315577" cy="156966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b="1"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支持一键创建线下课活动</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活动类型：签到、资料推送、作业、随堂测试、投票、小组讨 论、考试、</a:t>
            </a:r>
            <a:r>
              <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PBL</a:t>
            </a: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、抢答、随机选人</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根据教学需要设定教学活动分数</a:t>
            </a:r>
            <a:endParaRPr lang="en-US" altLang="zh-CN" sz="16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p:txBody>
      </p:sp>
      <p:pic>
        <p:nvPicPr>
          <p:cNvPr id="17" name="图片 16">
            <a:extLst>
              <a:ext uri="{FF2B5EF4-FFF2-40B4-BE49-F238E27FC236}">
                <a16:creationId xmlns:a16="http://schemas.microsoft.com/office/drawing/2014/main" id="{692F391A-9337-4E42-8A4F-F034BC07A58B}"/>
              </a:ext>
            </a:extLst>
          </p:cNvPr>
          <p:cNvPicPr>
            <a:picLocks noChangeAspect="1"/>
          </p:cNvPicPr>
          <p:nvPr/>
        </p:nvPicPr>
        <p:blipFill>
          <a:blip r:embed="rId4"/>
          <a:stretch>
            <a:fillRect/>
          </a:stretch>
        </p:blipFill>
        <p:spPr>
          <a:xfrm>
            <a:off x="6861798" y="4079634"/>
            <a:ext cx="5186499" cy="2454516"/>
          </a:xfrm>
          <a:prstGeom prst="rect">
            <a:avLst/>
          </a:prstGeom>
        </p:spPr>
      </p:pic>
      <p:pic>
        <p:nvPicPr>
          <p:cNvPr id="18" name="图片 17">
            <a:extLst>
              <a:ext uri="{FF2B5EF4-FFF2-40B4-BE49-F238E27FC236}">
                <a16:creationId xmlns:a16="http://schemas.microsoft.com/office/drawing/2014/main" id="{7380DE74-17E3-4361-AF0D-3D1F7FD3D4F2}"/>
              </a:ext>
            </a:extLst>
          </p:cNvPr>
          <p:cNvPicPr>
            <a:picLocks noChangeAspect="1"/>
          </p:cNvPicPr>
          <p:nvPr/>
        </p:nvPicPr>
        <p:blipFill>
          <a:blip r:embed="rId5"/>
          <a:stretch>
            <a:fillRect/>
          </a:stretch>
        </p:blipFill>
        <p:spPr>
          <a:xfrm>
            <a:off x="83125" y="1243305"/>
            <a:ext cx="6601097" cy="3080962"/>
          </a:xfrm>
          <a:prstGeom prst="rect">
            <a:avLst/>
          </a:prstGeom>
          <a:effectLst>
            <a:outerShdw blurRad="50800" dist="38100" dir="2700000" algn="tl" rotWithShape="0">
              <a:prstClr val="black">
                <a:alpha val="40000"/>
              </a:prstClr>
            </a:outerShdw>
          </a:effectLst>
        </p:spPr>
      </p:pic>
      <p:pic>
        <p:nvPicPr>
          <p:cNvPr id="19" name="图片 18">
            <a:extLst>
              <a:ext uri="{FF2B5EF4-FFF2-40B4-BE49-F238E27FC236}">
                <a16:creationId xmlns:a16="http://schemas.microsoft.com/office/drawing/2014/main" id="{F9D4AF21-19C0-4A26-AD79-8B68A8A1EEB6}"/>
              </a:ext>
            </a:extLst>
          </p:cNvPr>
          <p:cNvPicPr>
            <a:picLocks noChangeAspect="1"/>
          </p:cNvPicPr>
          <p:nvPr/>
        </p:nvPicPr>
        <p:blipFill>
          <a:blip r:embed="rId6"/>
          <a:stretch>
            <a:fillRect/>
          </a:stretch>
        </p:blipFill>
        <p:spPr>
          <a:xfrm>
            <a:off x="5668063" y="3065729"/>
            <a:ext cx="6432986" cy="3725771"/>
          </a:xfrm>
          <a:prstGeom prst="rect">
            <a:avLst/>
          </a:prstGeom>
          <a:effectLst>
            <a:outerShdw blurRad="50800" dist="38100" dir="2700000" algn="tl" rotWithShape="0">
              <a:prstClr val="black">
                <a:alpha val="40000"/>
              </a:prstClr>
            </a:outerShdw>
          </a:effectLst>
        </p:spPr>
      </p:pic>
      <p:sp>
        <p:nvSpPr>
          <p:cNvPr id="24" name="矩形 23">
            <a:extLst>
              <a:ext uri="{FF2B5EF4-FFF2-40B4-BE49-F238E27FC236}">
                <a16:creationId xmlns:a16="http://schemas.microsoft.com/office/drawing/2014/main" id="{D9981D01-D9D9-4B12-88B3-E83787D58867}"/>
              </a:ext>
            </a:extLst>
          </p:cNvPr>
          <p:cNvSpPr/>
          <p:nvPr/>
        </p:nvSpPr>
        <p:spPr>
          <a:xfrm>
            <a:off x="6861798" y="2108607"/>
            <a:ext cx="5393749" cy="615040"/>
          </a:xfrm>
          <a:prstGeom prst="rect">
            <a:avLst/>
          </a:prstGeom>
        </p:spPr>
        <p:txBody>
          <a:bodyPr wrap="square">
            <a:spAutoFit/>
          </a:bodyPr>
          <a:lstStyle/>
          <a:p>
            <a:pPr>
              <a:lnSpc>
                <a:spcPct val="200000"/>
              </a:lnSpc>
            </a:pPr>
            <a:r>
              <a:rPr lang="zh-CN" altLang="en-US" sz="2000"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即时互动、实时反馈、数据呈现、过程性评价</a:t>
            </a:r>
            <a:endParaRPr lang="en-US" altLang="zh-CN" sz="2000"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p:txBody>
      </p:sp>
    </p:spTree>
    <p:extLst>
      <p:ext uri="{BB962C8B-B14F-4D97-AF65-F5344CB8AC3E}">
        <p14:creationId xmlns:p14="http://schemas.microsoft.com/office/powerpoint/2010/main" val="3194498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6" name="文本框 15">
            <a:extLst>
              <a:ext uri="{FF2B5EF4-FFF2-40B4-BE49-F238E27FC236}">
                <a16:creationId xmlns:a16="http://schemas.microsoft.com/office/drawing/2014/main" id="{C4D49440-C33A-4C83-B5EA-B73BDB80ADEF}"/>
              </a:ext>
            </a:extLst>
          </p:cNvPr>
          <p:cNvSpPr txBox="1"/>
          <p:nvPr/>
        </p:nvSpPr>
        <p:spPr>
          <a:xfrm>
            <a:off x="787481" y="486056"/>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混合式教学（</a:t>
            </a:r>
            <a:r>
              <a:rPr lang="en-US" altLang="zh-CN" sz="2800" b="1" dirty="0">
                <a:solidFill>
                  <a:srgbClr val="0070C0"/>
                </a:solidFill>
                <a:latin typeface="微软雅黑" panose="020B0503020204020204" pitchFamily="34" charset="-122"/>
                <a:ea typeface="微软雅黑" panose="020B0503020204020204" pitchFamily="34" charset="-122"/>
              </a:rPr>
              <a:t>SPOC</a:t>
            </a:r>
            <a:r>
              <a:rPr lang="zh-CN" altLang="en-US" sz="2800" b="1" dirty="0">
                <a:solidFill>
                  <a:srgbClr val="0070C0"/>
                </a:solidFill>
                <a:latin typeface="微软雅黑" panose="020B0503020204020204" pitchFamily="34" charset="-122"/>
                <a:ea typeface="微软雅黑" panose="020B0503020204020204" pitchFamily="34" charset="-122"/>
              </a:rPr>
              <a:t>）</a:t>
            </a:r>
          </a:p>
        </p:txBody>
      </p:sp>
      <p:pic>
        <p:nvPicPr>
          <p:cNvPr id="20" name="图片 19">
            <a:extLst>
              <a:ext uri="{FF2B5EF4-FFF2-40B4-BE49-F238E27FC236}">
                <a16:creationId xmlns:a16="http://schemas.microsoft.com/office/drawing/2014/main" id="{6E0D5DA4-B681-422F-B869-925E225252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92" y="1264761"/>
            <a:ext cx="4626021" cy="2348647"/>
          </a:xfrm>
          <a:prstGeom prst="rect">
            <a:avLst/>
          </a:prstGeom>
          <a:effectLst>
            <a:outerShdw blurRad="50800" dist="38100" dir="2700000" algn="tl" rotWithShape="0">
              <a:prstClr val="black">
                <a:alpha val="40000"/>
              </a:prstClr>
            </a:outerShdw>
          </a:effectLst>
        </p:spPr>
      </p:pic>
      <p:sp>
        <p:nvSpPr>
          <p:cNvPr id="21" name="矩形 20">
            <a:extLst>
              <a:ext uri="{FF2B5EF4-FFF2-40B4-BE49-F238E27FC236}">
                <a16:creationId xmlns:a16="http://schemas.microsoft.com/office/drawing/2014/main" id="{48BFE644-F563-4722-B86E-5FB3EAD4109E}"/>
              </a:ext>
            </a:extLst>
          </p:cNvPr>
          <p:cNvSpPr/>
          <p:nvPr/>
        </p:nvSpPr>
        <p:spPr>
          <a:xfrm>
            <a:off x="6889015" y="1720443"/>
            <a:ext cx="3775393" cy="615040"/>
          </a:xfrm>
          <a:prstGeom prst="rect">
            <a:avLst/>
          </a:prstGeom>
        </p:spPr>
        <p:txBody>
          <a:bodyPr wrap="none">
            <a:spAutoFit/>
          </a:bodyPr>
          <a:lstStyle/>
          <a:p>
            <a:pPr>
              <a:lnSpc>
                <a:spcPct val="200000"/>
              </a:lnSpc>
              <a:defRPr/>
            </a:pPr>
            <a:r>
              <a:rPr lang="zh-CN" altLang="en-US" sz="2000" dirty="0">
                <a:solidFill>
                  <a:srgbClr val="0070C0"/>
                </a:solidFill>
                <a:latin typeface="微软雅黑" panose="020B0503020204020204" pitchFamily="34" charset="-122"/>
                <a:ea typeface="微软雅黑" panose="020B0503020204020204" pitchFamily="34" charset="-122"/>
              </a:rPr>
              <a:t>学生线上主动进行个性化的学习</a:t>
            </a:r>
            <a:endParaRPr lang="en-US" altLang="zh-CN" sz="2000" dirty="0">
              <a:solidFill>
                <a:srgbClr val="0070C0"/>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8E2D4899-F12B-4E1D-9013-72C6A43B7E93}"/>
              </a:ext>
            </a:extLst>
          </p:cNvPr>
          <p:cNvSpPr txBox="1"/>
          <p:nvPr/>
        </p:nvSpPr>
        <p:spPr>
          <a:xfrm>
            <a:off x="6911966" y="1359961"/>
            <a:ext cx="4279909" cy="461665"/>
          </a:xfrm>
          <a:prstGeom prst="rect">
            <a:avLst/>
          </a:prstGeom>
          <a:noFill/>
        </p:spPr>
        <p:txBody>
          <a:bodyPr wrap="square" rtlCol="0">
            <a:spAutoFit/>
          </a:bodyPr>
          <a:lstStyle/>
          <a:p>
            <a:r>
              <a:rPr lang="zh-CN" altLang="en-US" sz="2400" b="1" dirty="0">
                <a:solidFill>
                  <a:srgbClr val="FFC000"/>
                </a:solidFill>
                <a:latin typeface="微软雅黑" panose="020B0503020204020204" pitchFamily="34" charset="-122"/>
                <a:ea typeface="微软雅黑" panose="020B0503020204020204" pitchFamily="34" charset="-122"/>
              </a:rPr>
              <a:t>学生开展混合式学习</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网络学习</a:t>
            </a:r>
          </a:p>
        </p:txBody>
      </p:sp>
      <p:pic>
        <p:nvPicPr>
          <p:cNvPr id="23" name="图片 22">
            <a:extLst>
              <a:ext uri="{FF2B5EF4-FFF2-40B4-BE49-F238E27FC236}">
                <a16:creationId xmlns:a16="http://schemas.microsoft.com/office/drawing/2014/main" id="{D320000D-BE31-4C0E-A142-75BDBD952F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193" y="4121138"/>
            <a:ext cx="5650376" cy="2694332"/>
          </a:xfrm>
          <a:prstGeom prst="rect">
            <a:avLst/>
          </a:prstGeom>
          <a:effectLst>
            <a:outerShdw blurRad="50800" dist="38100" dir="2700000" algn="tl" rotWithShape="0">
              <a:prstClr val="black">
                <a:alpha val="40000"/>
              </a:prstClr>
            </a:outerShdw>
          </a:effectLst>
        </p:spPr>
      </p:pic>
      <p:pic>
        <p:nvPicPr>
          <p:cNvPr id="25" name="图片 24">
            <a:extLst>
              <a:ext uri="{FF2B5EF4-FFF2-40B4-BE49-F238E27FC236}">
                <a16:creationId xmlns:a16="http://schemas.microsoft.com/office/drawing/2014/main" id="{DB706526-C7B4-4427-BA71-1FD29EA7A8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0621" y="1264761"/>
            <a:ext cx="1561153" cy="2775382"/>
          </a:xfrm>
          <a:prstGeom prst="rect">
            <a:avLst/>
          </a:prstGeom>
          <a:effectLst>
            <a:outerShdw blurRad="50800" dist="38100" dir="2700000" algn="tl" rotWithShape="0">
              <a:prstClr val="black">
                <a:alpha val="40000"/>
              </a:prstClr>
            </a:outerShdw>
          </a:effectLst>
        </p:spPr>
      </p:pic>
      <p:pic>
        <p:nvPicPr>
          <p:cNvPr id="26" name="图片 25">
            <a:extLst>
              <a:ext uri="{FF2B5EF4-FFF2-40B4-BE49-F238E27FC236}">
                <a16:creationId xmlns:a16="http://schemas.microsoft.com/office/drawing/2014/main" id="{425BC1C5-13A1-4D0C-9062-DF3B5F142154}"/>
              </a:ext>
            </a:extLst>
          </p:cNvPr>
          <p:cNvPicPr>
            <a:picLocks noChangeAspect="1"/>
          </p:cNvPicPr>
          <p:nvPr/>
        </p:nvPicPr>
        <p:blipFill>
          <a:blip r:embed="rId7"/>
          <a:stretch>
            <a:fillRect/>
          </a:stretch>
        </p:blipFill>
        <p:spPr>
          <a:xfrm>
            <a:off x="6573917" y="2793002"/>
            <a:ext cx="5539117" cy="38586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3958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6" name="文本框 15">
            <a:extLst>
              <a:ext uri="{FF2B5EF4-FFF2-40B4-BE49-F238E27FC236}">
                <a16:creationId xmlns:a16="http://schemas.microsoft.com/office/drawing/2014/main" id="{C4D49440-C33A-4C83-B5EA-B73BDB80ADEF}"/>
              </a:ext>
            </a:extLst>
          </p:cNvPr>
          <p:cNvSpPr txBox="1"/>
          <p:nvPr/>
        </p:nvSpPr>
        <p:spPr>
          <a:xfrm>
            <a:off x="787481" y="486056"/>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混合式教学（</a:t>
            </a:r>
            <a:r>
              <a:rPr lang="en-US" altLang="zh-CN" sz="2800" b="1" dirty="0">
                <a:solidFill>
                  <a:srgbClr val="0070C0"/>
                </a:solidFill>
                <a:latin typeface="微软雅黑" panose="020B0503020204020204" pitchFamily="34" charset="-122"/>
                <a:ea typeface="微软雅黑" panose="020B0503020204020204" pitchFamily="34" charset="-122"/>
              </a:rPr>
              <a:t>SPOC</a:t>
            </a:r>
            <a:r>
              <a:rPr lang="zh-CN" altLang="en-US" sz="2800" b="1" dirty="0">
                <a:solidFill>
                  <a:srgbClr val="0070C0"/>
                </a:solidFill>
                <a:latin typeface="微软雅黑" panose="020B0503020204020204" pitchFamily="34" charset="-122"/>
                <a:ea typeface="微软雅黑" panose="020B0503020204020204" pitchFamily="34" charset="-122"/>
              </a:rPr>
              <a:t>）</a:t>
            </a:r>
          </a:p>
        </p:txBody>
      </p:sp>
      <p:pic>
        <p:nvPicPr>
          <p:cNvPr id="14" name="图片 13">
            <a:extLst>
              <a:ext uri="{FF2B5EF4-FFF2-40B4-BE49-F238E27FC236}">
                <a16:creationId xmlns:a16="http://schemas.microsoft.com/office/drawing/2014/main" id="{07D36BAD-8567-43C1-8FE7-E8AA05B018BC}"/>
              </a:ext>
            </a:extLst>
          </p:cNvPr>
          <p:cNvPicPr>
            <a:picLocks noChangeAspect="1"/>
          </p:cNvPicPr>
          <p:nvPr/>
        </p:nvPicPr>
        <p:blipFill>
          <a:blip r:embed="rId4"/>
          <a:stretch>
            <a:fillRect/>
          </a:stretch>
        </p:blipFill>
        <p:spPr>
          <a:xfrm>
            <a:off x="1167941" y="1736190"/>
            <a:ext cx="2571722" cy="4551721"/>
          </a:xfrm>
          <a:prstGeom prst="rect">
            <a:avLst/>
          </a:prstGeom>
        </p:spPr>
      </p:pic>
      <p:pic>
        <p:nvPicPr>
          <p:cNvPr id="15" name="图片 14">
            <a:extLst>
              <a:ext uri="{FF2B5EF4-FFF2-40B4-BE49-F238E27FC236}">
                <a16:creationId xmlns:a16="http://schemas.microsoft.com/office/drawing/2014/main" id="{F1670091-54D8-41F7-BC7E-87106AA8A021}"/>
              </a:ext>
            </a:extLst>
          </p:cNvPr>
          <p:cNvPicPr>
            <a:picLocks noChangeAspect="1"/>
          </p:cNvPicPr>
          <p:nvPr/>
        </p:nvPicPr>
        <p:blipFill>
          <a:blip r:embed="rId5"/>
          <a:stretch>
            <a:fillRect/>
          </a:stretch>
        </p:blipFill>
        <p:spPr>
          <a:xfrm>
            <a:off x="1180989" y="1736190"/>
            <a:ext cx="2558673" cy="4559621"/>
          </a:xfrm>
          <a:prstGeom prst="rect">
            <a:avLst/>
          </a:prstGeom>
        </p:spPr>
      </p:pic>
      <p:sp>
        <p:nvSpPr>
          <p:cNvPr id="17" name="矩形 16">
            <a:extLst>
              <a:ext uri="{FF2B5EF4-FFF2-40B4-BE49-F238E27FC236}">
                <a16:creationId xmlns:a16="http://schemas.microsoft.com/office/drawing/2014/main" id="{063C7780-60B0-4C1A-A93E-55C09C1BCA3B}"/>
              </a:ext>
            </a:extLst>
          </p:cNvPr>
          <p:cNvSpPr/>
          <p:nvPr/>
        </p:nvSpPr>
        <p:spPr>
          <a:xfrm>
            <a:off x="7098735" y="1121150"/>
            <a:ext cx="2236510" cy="615040"/>
          </a:xfrm>
          <a:prstGeom prst="rect">
            <a:avLst/>
          </a:prstGeom>
        </p:spPr>
        <p:txBody>
          <a:bodyPr wrap="none">
            <a:spAutoFit/>
          </a:bodyPr>
          <a:lstStyle/>
          <a:p>
            <a:pPr>
              <a:lnSpc>
                <a:spcPct val="200000"/>
              </a:lnSpc>
              <a:defRPr/>
            </a:pPr>
            <a:r>
              <a:rPr lang="zh-CN" altLang="en-US" sz="2000" b="1" dirty="0">
                <a:solidFill>
                  <a:srgbClr val="0070C0"/>
                </a:solidFill>
                <a:latin typeface="微软雅黑" panose="020B0503020204020204" pitchFamily="34" charset="-122"/>
                <a:ea typeface="微软雅黑" panose="020B0503020204020204" pitchFamily="34" charset="-122"/>
              </a:rPr>
              <a:t>学生参与课堂互动</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0BAE834B-7713-4399-A834-732E114FDF21}"/>
              </a:ext>
            </a:extLst>
          </p:cNvPr>
          <p:cNvSpPr txBox="1"/>
          <p:nvPr/>
        </p:nvSpPr>
        <p:spPr>
          <a:xfrm>
            <a:off x="560186" y="1110188"/>
            <a:ext cx="4279909" cy="461665"/>
          </a:xfrm>
          <a:prstGeom prst="rect">
            <a:avLst/>
          </a:prstGeom>
          <a:noFill/>
        </p:spPr>
        <p:txBody>
          <a:bodyPr wrap="square" rtlCol="0">
            <a:spAutoFit/>
          </a:bodyPr>
          <a:lstStyle/>
          <a:p>
            <a:r>
              <a:rPr lang="zh-CN" altLang="en-US" sz="2400" b="1" dirty="0">
                <a:solidFill>
                  <a:srgbClr val="FFC000"/>
                </a:solidFill>
                <a:latin typeface="微软雅黑" panose="020B0503020204020204" pitchFamily="34" charset="-122"/>
                <a:ea typeface="微软雅黑" panose="020B0503020204020204" pitchFamily="34" charset="-122"/>
              </a:rPr>
              <a:t>学生开展混合式学习</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课堂学习</a:t>
            </a:r>
          </a:p>
        </p:txBody>
      </p:sp>
      <p:pic>
        <p:nvPicPr>
          <p:cNvPr id="19" name="图片 18">
            <a:extLst>
              <a:ext uri="{FF2B5EF4-FFF2-40B4-BE49-F238E27FC236}">
                <a16:creationId xmlns:a16="http://schemas.microsoft.com/office/drawing/2014/main" id="{95064204-4CFB-46A6-BF21-DC2337DC200E}"/>
              </a:ext>
            </a:extLst>
          </p:cNvPr>
          <p:cNvPicPr>
            <a:picLocks noChangeAspect="1"/>
          </p:cNvPicPr>
          <p:nvPr/>
        </p:nvPicPr>
        <p:blipFill>
          <a:blip r:embed="rId6"/>
          <a:stretch>
            <a:fillRect/>
          </a:stretch>
        </p:blipFill>
        <p:spPr>
          <a:xfrm>
            <a:off x="5380965" y="2015465"/>
            <a:ext cx="2396994" cy="4280346"/>
          </a:xfrm>
          <a:prstGeom prst="rect">
            <a:avLst/>
          </a:prstGeom>
        </p:spPr>
      </p:pic>
      <p:pic>
        <p:nvPicPr>
          <p:cNvPr id="24" name="图片 23">
            <a:extLst>
              <a:ext uri="{FF2B5EF4-FFF2-40B4-BE49-F238E27FC236}">
                <a16:creationId xmlns:a16="http://schemas.microsoft.com/office/drawing/2014/main" id="{619542D1-2F5A-4516-904F-5FD23B0468A5}"/>
              </a:ext>
            </a:extLst>
          </p:cNvPr>
          <p:cNvPicPr>
            <a:picLocks noChangeAspect="1"/>
          </p:cNvPicPr>
          <p:nvPr/>
        </p:nvPicPr>
        <p:blipFill>
          <a:blip r:embed="rId7"/>
          <a:stretch>
            <a:fillRect/>
          </a:stretch>
        </p:blipFill>
        <p:spPr>
          <a:xfrm>
            <a:off x="8047002" y="2023365"/>
            <a:ext cx="2431524" cy="4280346"/>
          </a:xfrm>
          <a:prstGeom prst="rect">
            <a:avLst/>
          </a:prstGeom>
        </p:spPr>
      </p:pic>
      <p:pic>
        <p:nvPicPr>
          <p:cNvPr id="27" name="图片 26">
            <a:extLst>
              <a:ext uri="{FF2B5EF4-FFF2-40B4-BE49-F238E27FC236}">
                <a16:creationId xmlns:a16="http://schemas.microsoft.com/office/drawing/2014/main" id="{DF225CF7-CE44-4D8C-919D-3643FC52FC64}"/>
              </a:ext>
            </a:extLst>
          </p:cNvPr>
          <p:cNvPicPr>
            <a:picLocks noChangeAspect="1"/>
          </p:cNvPicPr>
          <p:nvPr/>
        </p:nvPicPr>
        <p:blipFill>
          <a:blip r:embed="rId8"/>
          <a:stretch>
            <a:fillRect/>
          </a:stretch>
        </p:blipFill>
        <p:spPr>
          <a:xfrm>
            <a:off x="8009979" y="2023365"/>
            <a:ext cx="2431524" cy="4310755"/>
          </a:xfrm>
          <a:prstGeom prst="rect">
            <a:avLst/>
          </a:prstGeom>
        </p:spPr>
      </p:pic>
      <p:pic>
        <p:nvPicPr>
          <p:cNvPr id="28" name="图片 27">
            <a:extLst>
              <a:ext uri="{FF2B5EF4-FFF2-40B4-BE49-F238E27FC236}">
                <a16:creationId xmlns:a16="http://schemas.microsoft.com/office/drawing/2014/main" id="{AF2770DE-3387-4D0F-90C4-0CA7F8BB01DE}"/>
              </a:ext>
            </a:extLst>
          </p:cNvPr>
          <p:cNvPicPr/>
          <p:nvPr/>
        </p:nvPicPr>
        <p:blipFill>
          <a:blip r:embed="rId9"/>
          <a:stretch>
            <a:fillRect/>
          </a:stretch>
        </p:blipFill>
        <p:spPr>
          <a:xfrm>
            <a:off x="5380964" y="2015465"/>
            <a:ext cx="2526119" cy="42882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380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nodeType="clickEffect">
                                  <p:stCondLst>
                                    <p:cond delay="0"/>
                                  </p:stCondLst>
                                  <p:childTnLst>
                                    <p:animEffect transition="out" filter="barn(outVertic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20" name="文本框 19">
            <a:extLst>
              <a:ext uri="{FF2B5EF4-FFF2-40B4-BE49-F238E27FC236}">
                <a16:creationId xmlns:a16="http://schemas.microsoft.com/office/drawing/2014/main" id="{BDF18887-6A32-4753-917E-A5A2EE1A272A}"/>
              </a:ext>
            </a:extLst>
          </p:cNvPr>
          <p:cNvSpPr txBox="1"/>
          <p:nvPr/>
        </p:nvSpPr>
        <p:spPr>
          <a:xfrm>
            <a:off x="7493976" y="2328233"/>
            <a:ext cx="4345599"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创建</a:t>
            </a:r>
            <a:r>
              <a:rPr lang="en-US" altLang="zh-CN" sz="2800" b="1" dirty="0">
                <a:solidFill>
                  <a:srgbClr val="FFC000"/>
                </a:solidFill>
                <a:latin typeface="微软雅黑" panose="020B0503020204020204" pitchFamily="34" charset="-122"/>
                <a:ea typeface="微软雅黑" panose="020B0503020204020204" pitchFamily="34" charset="-122"/>
              </a:rPr>
              <a:t>MOOC</a:t>
            </a:r>
            <a:r>
              <a:rPr lang="zh-CN" altLang="en-US" sz="2800" b="1" dirty="0">
                <a:solidFill>
                  <a:srgbClr val="FFC000"/>
                </a:solidFill>
                <a:latin typeface="微软雅黑" panose="020B0503020204020204" pitchFamily="34" charset="-122"/>
                <a:ea typeface="微软雅黑" panose="020B0503020204020204" pitchFamily="34" charset="-122"/>
              </a:rPr>
              <a:t>课程</a:t>
            </a:r>
          </a:p>
        </p:txBody>
      </p:sp>
      <p:sp>
        <p:nvSpPr>
          <p:cNvPr id="21" name="矩形 20">
            <a:extLst>
              <a:ext uri="{FF2B5EF4-FFF2-40B4-BE49-F238E27FC236}">
                <a16:creationId xmlns:a16="http://schemas.microsoft.com/office/drawing/2014/main" id="{1B6694DF-CD9D-4A95-B0EC-FF5293F77ED5}"/>
              </a:ext>
            </a:extLst>
          </p:cNvPr>
          <p:cNvSpPr/>
          <p:nvPr/>
        </p:nvSpPr>
        <p:spPr>
          <a:xfrm>
            <a:off x="7299481" y="3075946"/>
            <a:ext cx="4834818" cy="2616101"/>
          </a:xfrm>
          <a:prstGeom prst="rect">
            <a:avLst/>
          </a:prstGeom>
          <a:effectLst>
            <a:outerShdw blurRad="50800" dist="38100" dir="2700000" algn="tl" rotWithShape="0">
              <a:prstClr val="black">
                <a:alpha val="40000"/>
              </a:prstClr>
            </a:outerShdw>
          </a:effectLst>
        </p:spPr>
        <p:txBody>
          <a:bodyPr wrap="square">
            <a:spAutoFit/>
          </a:bodyPr>
          <a:lstStyle/>
          <a:p>
            <a:pPr marL="285750" indent="-285750">
              <a:lnSpc>
                <a:spcPct val="200000"/>
              </a:lnSpc>
              <a:buFont typeface="Arial" panose="020B0604020202020204" pitchFamily="34" charset="0"/>
              <a:buChar char="•"/>
            </a:pPr>
            <a:r>
              <a:rPr lang="zh-CN" altLang="zh-CN"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只</a:t>
            </a:r>
            <a:r>
              <a:rPr lang="zh-CN" altLang="en-US"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需</a:t>
            </a:r>
            <a:r>
              <a:rPr lang="en-US" altLang="zh-CN" sz="2800" b="1"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3</a:t>
            </a:r>
            <a:r>
              <a:rPr lang="zh-CN" altLang="zh-CN" sz="2800" b="1"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步</a:t>
            </a:r>
            <a:r>
              <a:rPr lang="zh-CN" altLang="zh-CN"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即可创建一门</a:t>
            </a:r>
            <a:r>
              <a:rPr lang="en-US" altLang="zh-CN"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MOOC</a:t>
            </a:r>
            <a:r>
              <a:rPr lang="zh-CN" altLang="zh-CN" dirty="0">
                <a:solidFill>
                  <a:srgbClr val="0070C0"/>
                </a:solidFill>
                <a:latin typeface="微软雅黑" panose="020B0503020204020204" pitchFamily="34" charset="-122"/>
                <a:ea typeface="微软雅黑" panose="020B0503020204020204" pitchFamily="34" charset="-122"/>
                <a:cs typeface="等线" panose="02010600030101010101" pitchFamily="2" charset="-122"/>
              </a:rPr>
              <a:t>课程</a:t>
            </a:r>
            <a:endParaRPr lang="en-US" altLang="zh-CN" dirty="0">
              <a:solidFill>
                <a:srgbClr val="0070C0"/>
              </a:solidFill>
              <a:latin typeface="微软雅黑" panose="020B0503020204020204" pitchFamily="34" charset="-122"/>
              <a:ea typeface="微软雅黑" panose="020B0503020204020204" pitchFamily="34" charset="-122"/>
              <a:cs typeface="等线" panose="02010600030101010101" pitchFamily="2" charset="-122"/>
            </a:endParaRPr>
          </a:p>
          <a:p>
            <a:pPr marL="285750" indent="-285750">
              <a:lnSpc>
                <a:spcPct val="200000"/>
              </a:lnSpc>
              <a:buFont typeface="Arial" panose="020B0604020202020204" pitchFamily="34" charset="0"/>
              <a:buChar char="•"/>
            </a:pPr>
            <a:r>
              <a:rPr lang="zh-CN" altLang="en-US" dirty="0">
                <a:solidFill>
                  <a:srgbClr val="0070C0"/>
                </a:solidFill>
                <a:latin typeface="微软雅黑" panose="020B0503020204020204" pitchFamily="34" charset="-122"/>
                <a:ea typeface="微软雅黑" panose="020B0503020204020204" pitchFamily="34" charset="-122"/>
              </a:rPr>
              <a:t>校内课程共建</a:t>
            </a:r>
            <a:endParaRPr lang="en-US" altLang="zh-CN" dirty="0">
              <a:solidFill>
                <a:srgbClr val="0070C0"/>
              </a:solidFill>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en-US" dirty="0">
                <a:solidFill>
                  <a:srgbClr val="0070C0"/>
                </a:solidFill>
                <a:latin typeface="微软雅黑" panose="020B0503020204020204" pitchFamily="34" charset="-122"/>
                <a:ea typeface="微软雅黑" panose="020B0503020204020204" pitchFamily="34" charset="-122"/>
              </a:rPr>
              <a:t>系统自动检查课程创建环节是否遗漏</a:t>
            </a:r>
            <a:endParaRPr lang="en-US" altLang="zh-CN" dirty="0">
              <a:solidFill>
                <a:srgbClr val="0070C0"/>
              </a:solidFill>
              <a:latin typeface="微软雅黑" panose="020B0503020204020204" pitchFamily="34" charset="-122"/>
              <a:ea typeface="微软雅黑" panose="020B0503020204020204" pitchFamily="34" charset="-122"/>
            </a:endParaRPr>
          </a:p>
          <a:p>
            <a:pPr>
              <a:lnSpc>
                <a:spcPct val="200000"/>
              </a:lnSpc>
            </a:pP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37FA3B06-AB4D-4C66-9FEB-E060408DBB99}"/>
              </a:ext>
            </a:extLst>
          </p:cNvPr>
          <p:cNvSpPr txBox="1"/>
          <p:nvPr/>
        </p:nvSpPr>
        <p:spPr>
          <a:xfrm>
            <a:off x="821452" y="469084"/>
            <a:ext cx="6499868" cy="565604"/>
          </a:xfrm>
          <a:prstGeom prst="rect">
            <a:avLst/>
          </a:prstGeom>
          <a:noFill/>
        </p:spPr>
        <p:txBody>
          <a:bodyPr wrap="square" rtlCol="0">
            <a:spAutoFit/>
          </a:bodyPr>
          <a:lstStyle/>
          <a:p>
            <a:pPr>
              <a:lnSpc>
                <a:spcPct val="120000"/>
              </a:lnSpc>
              <a:defRPr/>
            </a:pPr>
            <a:r>
              <a:rPr lang="en-US" altLang="zh-CN" sz="2800" b="1" dirty="0">
                <a:solidFill>
                  <a:srgbClr val="0070C0"/>
                </a:solidFill>
                <a:latin typeface="微软雅黑" panose="020B0503020204020204" pitchFamily="34" charset="-122"/>
                <a:ea typeface="微软雅黑" panose="020B0503020204020204" pitchFamily="34" charset="-122"/>
              </a:rPr>
              <a:t>MOOC</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pic>
        <p:nvPicPr>
          <p:cNvPr id="23" name="图片 22">
            <a:extLst>
              <a:ext uri="{FF2B5EF4-FFF2-40B4-BE49-F238E27FC236}">
                <a16:creationId xmlns:a16="http://schemas.microsoft.com/office/drawing/2014/main" id="{4390EB0B-D3C3-4EEE-9040-486826FC9C81}"/>
              </a:ext>
            </a:extLst>
          </p:cNvPr>
          <p:cNvPicPr>
            <a:picLocks noChangeAspect="1"/>
          </p:cNvPicPr>
          <p:nvPr/>
        </p:nvPicPr>
        <p:blipFill>
          <a:blip r:embed="rId4"/>
          <a:stretch>
            <a:fillRect/>
          </a:stretch>
        </p:blipFill>
        <p:spPr>
          <a:xfrm>
            <a:off x="310811" y="1429736"/>
            <a:ext cx="6844135" cy="4711897"/>
          </a:xfrm>
          <a:prstGeom prst="rect">
            <a:avLst/>
          </a:prstGeom>
        </p:spPr>
      </p:pic>
    </p:spTree>
    <p:extLst>
      <p:ext uri="{BB962C8B-B14F-4D97-AF65-F5344CB8AC3E}">
        <p14:creationId xmlns:p14="http://schemas.microsoft.com/office/powerpoint/2010/main" val="422975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4" name="文本框 13">
            <a:extLst>
              <a:ext uri="{FF2B5EF4-FFF2-40B4-BE49-F238E27FC236}">
                <a16:creationId xmlns:a16="http://schemas.microsoft.com/office/drawing/2014/main" id="{BC4FDA35-2A5C-4E33-AAA1-2E71EF65E5B7}"/>
              </a:ext>
            </a:extLst>
          </p:cNvPr>
          <p:cNvSpPr txBox="1"/>
          <p:nvPr/>
        </p:nvSpPr>
        <p:spPr>
          <a:xfrm>
            <a:off x="3263367" y="1011050"/>
            <a:ext cx="5673513" cy="523220"/>
          </a:xfrm>
          <a:prstGeom prst="rect">
            <a:avLst/>
          </a:prstGeom>
          <a:noFill/>
        </p:spPr>
        <p:txBody>
          <a:bodyPr wrap="square" rtlCol="0">
            <a:spAutoFit/>
          </a:bodyPr>
          <a:lstStyle/>
          <a:p>
            <a:pPr algn="ctr"/>
            <a:r>
              <a:rPr lang="zh-CN" altLang="en-US" sz="2800" b="1" dirty="0">
                <a:solidFill>
                  <a:srgbClr val="FFC000"/>
                </a:solidFill>
                <a:latin typeface="微软雅黑" panose="020B0503020204020204" pitchFamily="34" charset="-122"/>
                <a:ea typeface="微软雅黑" panose="020B0503020204020204" pitchFamily="34" charset="-122"/>
              </a:rPr>
              <a:t>全场景使用的移动</a:t>
            </a:r>
            <a:r>
              <a:rPr lang="en-US" altLang="zh-CN" sz="2800" b="1" dirty="0">
                <a:solidFill>
                  <a:srgbClr val="FFC000"/>
                </a:solidFill>
                <a:latin typeface="微软雅黑" panose="020B0503020204020204" pitchFamily="34" charset="-122"/>
                <a:ea typeface="微软雅黑" panose="020B0503020204020204" pitchFamily="34" charset="-122"/>
              </a:rPr>
              <a:t>APP</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5" name="TextBox 3">
            <a:extLst>
              <a:ext uri="{FF2B5EF4-FFF2-40B4-BE49-F238E27FC236}">
                <a16:creationId xmlns:a16="http://schemas.microsoft.com/office/drawing/2014/main" id="{A25A8456-5814-4A3D-AA77-DF295C194100}"/>
              </a:ext>
            </a:extLst>
          </p:cNvPr>
          <p:cNvSpPr txBox="1">
            <a:spLocks noChangeArrowheads="1"/>
          </p:cNvSpPr>
          <p:nvPr/>
        </p:nvSpPr>
        <p:spPr bwMode="auto">
          <a:xfrm>
            <a:off x="3540883" y="1567520"/>
            <a:ext cx="5118479"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orbel" panose="020B050302020402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kumimoji="1" sz="2800">
                <a:solidFill>
                  <a:schemeClr val="tx1"/>
                </a:solidFill>
                <a:latin typeface="Corbel" panose="020B050302020402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kumimoji="1" sz="2400">
                <a:solidFill>
                  <a:schemeClr val="tx1"/>
                </a:solidFill>
                <a:latin typeface="Corbel" panose="020B050302020402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kumimoji="1" sz="2000">
                <a:solidFill>
                  <a:schemeClr val="tx1"/>
                </a:solidFill>
                <a:latin typeface="Corbel" panose="020B050302020402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kumimoji="1" sz="2000">
                <a:solidFill>
                  <a:schemeClr val="tx1"/>
                </a:solidFill>
                <a:latin typeface="Corbel" panose="020B050302020402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orbel" panose="020B050302020402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orbel" panose="020B050302020402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orbel" panose="020B050302020402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orbel" panose="020B0503020204020204" pitchFamily="34" charset="0"/>
                <a:ea typeface="华文楷体" panose="02010600040101010101" pitchFamily="2" charset="-122"/>
              </a:defRPr>
            </a:lvl9pPr>
          </a:lstStyle>
          <a:p>
            <a:pPr algn="ctr" eaLnBrk="1" hangingPunct="1">
              <a:lnSpc>
                <a:spcPct val="150000"/>
              </a:lnSpc>
              <a:spcBef>
                <a:spcPct val="0"/>
              </a:spcBef>
              <a:buFontTx/>
              <a:buNone/>
            </a:pPr>
            <a:r>
              <a:rPr kumimoji="0" lang="zh-CN" altLang="en-US" sz="1600" dirty="0">
                <a:solidFill>
                  <a:srgbClr val="0070C0"/>
                </a:solidFill>
                <a:latin typeface="微软雅黑" panose="020B0503020204020204" pitchFamily="34" charset="-122"/>
                <a:ea typeface="微软雅黑" panose="020B0503020204020204" pitchFamily="34" charset="-122"/>
              </a:rPr>
              <a:t>全面兼容</a:t>
            </a:r>
            <a:r>
              <a:rPr kumimoji="0" lang="en-US" altLang="zh-CN" sz="1600" dirty="0">
                <a:solidFill>
                  <a:srgbClr val="0070C0"/>
                </a:solidFill>
                <a:latin typeface="微软雅黑" panose="020B0503020204020204" pitchFamily="34" charset="-122"/>
                <a:ea typeface="微软雅黑" panose="020B0503020204020204" pitchFamily="34" charset="-122"/>
              </a:rPr>
              <a:t>IOS</a:t>
            </a:r>
            <a:r>
              <a:rPr kumimoji="0" lang="zh-CN" altLang="en-US" sz="1600" dirty="0">
                <a:solidFill>
                  <a:srgbClr val="0070C0"/>
                </a:solidFill>
                <a:latin typeface="微软雅黑" panose="020B0503020204020204" pitchFamily="34" charset="-122"/>
                <a:ea typeface="微软雅黑" panose="020B0503020204020204" pitchFamily="34" charset="-122"/>
              </a:rPr>
              <a:t>，</a:t>
            </a:r>
            <a:r>
              <a:rPr kumimoji="0" lang="en-US" altLang="zh-CN" sz="1600" dirty="0">
                <a:solidFill>
                  <a:srgbClr val="0070C0"/>
                </a:solidFill>
                <a:latin typeface="微软雅黑" panose="020B0503020204020204" pitchFamily="34" charset="-122"/>
                <a:ea typeface="微软雅黑" panose="020B0503020204020204" pitchFamily="34" charset="-122"/>
              </a:rPr>
              <a:t>Android</a:t>
            </a:r>
            <a:r>
              <a:rPr kumimoji="0" lang="zh-CN" altLang="en-US" sz="1600" dirty="0">
                <a:solidFill>
                  <a:srgbClr val="0070C0"/>
                </a:solidFill>
                <a:latin typeface="微软雅黑" panose="020B0503020204020204" pitchFamily="34" charset="-122"/>
                <a:ea typeface="微软雅黑" panose="020B0503020204020204" pitchFamily="34" charset="-122"/>
              </a:rPr>
              <a:t>两大平台，让学习更自由！</a:t>
            </a:r>
          </a:p>
        </p:txBody>
      </p:sp>
      <p:grpSp>
        <p:nvGrpSpPr>
          <p:cNvPr id="16" name="组合 15">
            <a:extLst>
              <a:ext uri="{FF2B5EF4-FFF2-40B4-BE49-F238E27FC236}">
                <a16:creationId xmlns:a16="http://schemas.microsoft.com/office/drawing/2014/main" id="{AF9830BF-F5B5-46DC-9A8C-B896821AD927}"/>
              </a:ext>
            </a:extLst>
          </p:cNvPr>
          <p:cNvGrpSpPr/>
          <p:nvPr/>
        </p:nvGrpSpPr>
        <p:grpSpPr>
          <a:xfrm>
            <a:off x="1223295" y="2268059"/>
            <a:ext cx="9753654" cy="4353018"/>
            <a:chOff x="1303987" y="2420945"/>
            <a:chExt cx="9411087" cy="4200132"/>
          </a:xfrm>
        </p:grpSpPr>
        <p:pic>
          <p:nvPicPr>
            <p:cNvPr id="17" name="图片 16">
              <a:extLst>
                <a:ext uri="{FF2B5EF4-FFF2-40B4-BE49-F238E27FC236}">
                  <a16:creationId xmlns:a16="http://schemas.microsoft.com/office/drawing/2014/main" id="{09EAC2BF-D74B-4F7F-81FF-59CA2B89C8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129" y="2426517"/>
              <a:ext cx="2358261" cy="4194560"/>
            </a:xfrm>
            <a:prstGeom prst="rect">
              <a:avLst/>
            </a:prstGeom>
            <a:effectLst>
              <a:outerShdw blurRad="50800" dist="38100" dir="2700000" algn="tl" rotWithShape="0">
                <a:prstClr val="black">
                  <a:alpha val="40000"/>
                </a:prstClr>
              </a:outerShdw>
            </a:effectLst>
          </p:spPr>
        </p:pic>
        <p:pic>
          <p:nvPicPr>
            <p:cNvPr id="18" name="图片 17">
              <a:extLst>
                <a:ext uri="{FF2B5EF4-FFF2-40B4-BE49-F238E27FC236}">
                  <a16:creationId xmlns:a16="http://schemas.microsoft.com/office/drawing/2014/main" id="{D5936F5C-C408-47D0-A539-2E768239C6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2520" y="2427072"/>
              <a:ext cx="2349170" cy="4178390"/>
            </a:xfrm>
            <a:prstGeom prst="rect">
              <a:avLst/>
            </a:prstGeom>
            <a:effectLst>
              <a:outerShdw blurRad="50800" dist="38100" dir="2700000" algn="tl" rotWithShape="0">
                <a:prstClr val="black">
                  <a:alpha val="40000"/>
                </a:prstClr>
              </a:outerShdw>
            </a:effectLst>
          </p:spPr>
        </p:pic>
        <p:pic>
          <p:nvPicPr>
            <p:cNvPr id="19" name="图片 18">
              <a:extLst>
                <a:ext uri="{FF2B5EF4-FFF2-40B4-BE49-F238E27FC236}">
                  <a16:creationId xmlns:a16="http://schemas.microsoft.com/office/drawing/2014/main" id="{0348C4B1-2411-4CCF-8CE3-80EF070CF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9015" y="2420945"/>
              <a:ext cx="2356059" cy="4190643"/>
            </a:xfrm>
            <a:prstGeom prst="rect">
              <a:avLst/>
            </a:prstGeom>
            <a:effectLst>
              <a:outerShdw blurRad="50800" dist="38100" dir="2700000" algn="tl" rotWithShape="0">
                <a:prstClr val="black">
                  <a:alpha val="40000"/>
                </a:prstClr>
              </a:outerShdw>
            </a:effectLst>
          </p:spPr>
        </p:pic>
        <p:sp>
          <p:nvSpPr>
            <p:cNvPr id="24" name="文本框 23">
              <a:extLst>
                <a:ext uri="{FF2B5EF4-FFF2-40B4-BE49-F238E27FC236}">
                  <a16:creationId xmlns:a16="http://schemas.microsoft.com/office/drawing/2014/main" id="{AE9D9C76-387A-422E-B73F-7958FC1733D4}"/>
                </a:ext>
              </a:extLst>
            </p:cNvPr>
            <p:cNvSpPr txBox="1"/>
            <p:nvPr/>
          </p:nvSpPr>
          <p:spPr>
            <a:xfrm>
              <a:off x="1303987" y="3183253"/>
              <a:ext cx="450324" cy="1576134"/>
            </a:xfrm>
            <a:prstGeom prst="rect">
              <a:avLst/>
            </a:prstGeom>
            <a:noFill/>
            <a:effectLst/>
          </p:spPr>
          <p:txBody>
            <a:bodyPr vert="eaVert" wrap="none" rtlCol="0">
              <a:spAutoFit/>
            </a:bodyPr>
            <a:lstStyle/>
            <a:p>
              <a:r>
                <a:rPr lang="zh-CN" altLang="en-US" sz="2400" dirty="0">
                  <a:solidFill>
                    <a:srgbClr val="FF0000"/>
                  </a:solidFill>
                  <a:latin typeface="微软雅黑" panose="020B0503020204020204" pitchFamily="34" charset="-122"/>
                  <a:ea typeface="微软雅黑" panose="020B0503020204020204" pitchFamily="34" charset="-122"/>
                </a:rPr>
                <a:t>教师端“教”</a:t>
              </a:r>
              <a:endParaRPr lang="zh-CN" altLang="en-US" sz="24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FCBFBE10-FC71-466F-AF28-E35A15948A5A}"/>
                </a:ext>
              </a:extLst>
            </p:cNvPr>
            <p:cNvSpPr txBox="1"/>
            <p:nvPr/>
          </p:nvSpPr>
          <p:spPr>
            <a:xfrm>
              <a:off x="4605379" y="3183253"/>
              <a:ext cx="450324" cy="1576134"/>
            </a:xfrm>
            <a:prstGeom prst="rect">
              <a:avLst/>
            </a:prstGeom>
            <a:noFill/>
            <a:effectLst/>
          </p:spPr>
          <p:txBody>
            <a:bodyPr vert="eaVert" wrap="none" rtlCol="0">
              <a:spAutoFit/>
            </a:bodyPr>
            <a:lstStyle/>
            <a:p>
              <a:r>
                <a:rPr lang="zh-CN" altLang="en-US" sz="2400" dirty="0">
                  <a:solidFill>
                    <a:srgbClr val="FF0000"/>
                  </a:solidFill>
                  <a:latin typeface="微软雅黑" panose="020B0503020204020204" pitchFamily="34" charset="-122"/>
                  <a:ea typeface="微软雅黑" panose="020B0503020204020204" pitchFamily="34" charset="-122"/>
                </a:rPr>
                <a:t>学生端“学”</a:t>
              </a:r>
              <a:endParaRPr lang="zh-CN" altLang="en-US" sz="2400" dirty="0">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3FE3949A-CBA0-46EA-9597-D5E499496F5B}"/>
                </a:ext>
              </a:extLst>
            </p:cNvPr>
            <p:cNvSpPr txBox="1"/>
            <p:nvPr/>
          </p:nvSpPr>
          <p:spPr>
            <a:xfrm>
              <a:off x="7883298" y="3183254"/>
              <a:ext cx="450324" cy="1826315"/>
            </a:xfrm>
            <a:prstGeom prst="rect">
              <a:avLst/>
            </a:prstGeom>
            <a:noFill/>
            <a:effectLst/>
          </p:spPr>
          <p:txBody>
            <a:bodyPr vert="eaVert" wrap="none" rtlCol="0">
              <a:spAutoFit/>
            </a:bodyPr>
            <a:lstStyle/>
            <a:p>
              <a:r>
                <a:rPr lang="zh-CN" altLang="en-US" sz="2400" dirty="0">
                  <a:solidFill>
                    <a:srgbClr val="FF0000"/>
                  </a:solidFill>
                  <a:latin typeface="微软雅黑" panose="020B0503020204020204" pitchFamily="34" charset="-122"/>
                  <a:ea typeface="微软雅黑" panose="020B0503020204020204" pitchFamily="34" charset="-122"/>
                </a:rPr>
                <a:t>管理者端“管”</a:t>
              </a:r>
              <a:endParaRPr lang="zh-CN" altLang="en-US" sz="2400" dirty="0">
                <a:latin typeface="微软雅黑" panose="020B0503020204020204" pitchFamily="34" charset="-122"/>
                <a:ea typeface="微软雅黑" panose="020B0503020204020204" pitchFamily="34" charset="-122"/>
              </a:endParaRPr>
            </a:p>
          </p:txBody>
        </p:sp>
      </p:grpSp>
      <p:sp>
        <p:nvSpPr>
          <p:cNvPr id="27" name="文本框 26">
            <a:extLst>
              <a:ext uri="{FF2B5EF4-FFF2-40B4-BE49-F238E27FC236}">
                <a16:creationId xmlns:a16="http://schemas.microsoft.com/office/drawing/2014/main" id="{A39D2670-C41E-4710-8289-1C3328E96437}"/>
              </a:ext>
            </a:extLst>
          </p:cNvPr>
          <p:cNvSpPr txBox="1"/>
          <p:nvPr/>
        </p:nvSpPr>
        <p:spPr>
          <a:xfrm>
            <a:off x="850389" y="486056"/>
            <a:ext cx="6499868" cy="565604"/>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移动端</a:t>
            </a:r>
          </a:p>
        </p:txBody>
      </p:sp>
    </p:spTree>
    <p:extLst>
      <p:ext uri="{BB962C8B-B14F-4D97-AF65-F5344CB8AC3E}">
        <p14:creationId xmlns:p14="http://schemas.microsoft.com/office/powerpoint/2010/main" val="3749455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20" name="文本框 19">
            <a:extLst>
              <a:ext uri="{FF2B5EF4-FFF2-40B4-BE49-F238E27FC236}">
                <a16:creationId xmlns:a16="http://schemas.microsoft.com/office/drawing/2014/main" id="{87449DBB-03C6-4914-BEBD-415A71731916}"/>
              </a:ext>
            </a:extLst>
          </p:cNvPr>
          <p:cNvSpPr txBox="1"/>
          <p:nvPr/>
        </p:nvSpPr>
        <p:spPr>
          <a:xfrm>
            <a:off x="850389" y="518642"/>
            <a:ext cx="6499868" cy="941796"/>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教学评测 </a:t>
            </a:r>
            <a:r>
              <a:rPr lang="zh-CN" altLang="en-US" dirty="0">
                <a:solidFill>
                  <a:srgbClr val="0070C0"/>
                </a:solidFill>
                <a:latin typeface="微软雅黑" panose="020B0503020204020204" pitchFamily="34" charset="-122"/>
                <a:ea typeface="微软雅黑" panose="020B0503020204020204" pitchFamily="34" charset="-122"/>
              </a:rPr>
              <a:t>教学质量监控，积累评价数据</a:t>
            </a:r>
          </a:p>
          <a:p>
            <a:pPr>
              <a:lnSpc>
                <a:spcPct val="120000"/>
              </a:lnSpc>
              <a:defRPr/>
            </a:pP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C63B63B2-150D-4B85-9B91-0088DF1531D9}"/>
              </a:ext>
            </a:extLst>
          </p:cNvPr>
          <p:cNvSpPr txBox="1"/>
          <p:nvPr/>
        </p:nvSpPr>
        <p:spPr>
          <a:xfrm>
            <a:off x="586887" y="1141350"/>
            <a:ext cx="10984975" cy="961289"/>
          </a:xfrm>
          <a:prstGeom prst="rect">
            <a:avLst/>
          </a:prstGeom>
          <a:noFill/>
        </p:spPr>
        <p:txBody>
          <a:bodyPr wrap="square" rtlCol="0">
            <a:spAutoFit/>
          </a:bodyPr>
          <a:lstStyle/>
          <a:p>
            <a:pPr>
              <a:lnSpc>
                <a:spcPct val="150000"/>
              </a:lnSpc>
            </a:pPr>
            <a:r>
              <a:rPr lang="zh-CN" altLang="en-US" sz="2000" dirty="0">
                <a:solidFill>
                  <a:srgbClr val="0070C0"/>
                </a:solidFill>
                <a:latin typeface="微软雅黑" panose="020B0503020204020204" pitchFamily="34" charset="-122"/>
                <a:ea typeface="微软雅黑" panose="020B0503020204020204" pitchFamily="34" charset="-122"/>
              </a:rPr>
              <a:t>       教学评价是依据教学目标对教学过程及结果进行价值判断并为教学决策服务的活动，是对教学活动现实的或潜在的价值做出判断的过程。教学评价是研究教师的教和学生的学的价值的过程。</a:t>
            </a:r>
          </a:p>
        </p:txBody>
      </p:sp>
      <p:pic>
        <p:nvPicPr>
          <p:cNvPr id="22" name="图片 21">
            <a:extLst>
              <a:ext uri="{FF2B5EF4-FFF2-40B4-BE49-F238E27FC236}">
                <a16:creationId xmlns:a16="http://schemas.microsoft.com/office/drawing/2014/main" id="{B0AC4A24-07EE-4445-81C6-0D0BD38DD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174" y="2406260"/>
            <a:ext cx="10058400" cy="4094720"/>
          </a:xfrm>
          <a:prstGeom prst="rect">
            <a:avLst/>
          </a:prstGeom>
        </p:spPr>
      </p:pic>
    </p:spTree>
    <p:extLst>
      <p:ext uri="{BB962C8B-B14F-4D97-AF65-F5344CB8AC3E}">
        <p14:creationId xmlns:p14="http://schemas.microsoft.com/office/powerpoint/2010/main" val="1650123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20" name="文本框 19">
            <a:extLst>
              <a:ext uri="{FF2B5EF4-FFF2-40B4-BE49-F238E27FC236}">
                <a16:creationId xmlns:a16="http://schemas.microsoft.com/office/drawing/2014/main" id="{87449DBB-03C6-4914-BEBD-415A71731916}"/>
              </a:ext>
            </a:extLst>
          </p:cNvPr>
          <p:cNvSpPr txBox="1"/>
          <p:nvPr/>
        </p:nvSpPr>
        <p:spPr>
          <a:xfrm>
            <a:off x="850389" y="518642"/>
            <a:ext cx="6499868" cy="941796"/>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教学评测 </a:t>
            </a:r>
            <a:r>
              <a:rPr lang="zh-CN" altLang="en-US" dirty="0">
                <a:solidFill>
                  <a:srgbClr val="0070C0"/>
                </a:solidFill>
                <a:latin typeface="微软雅黑" panose="020B0503020204020204" pitchFamily="34" charset="-122"/>
                <a:ea typeface="微软雅黑" panose="020B0503020204020204" pitchFamily="34" charset="-122"/>
              </a:rPr>
              <a:t>教学质量监控，积累评价数据</a:t>
            </a:r>
          </a:p>
          <a:p>
            <a:pPr>
              <a:lnSpc>
                <a:spcPct val="120000"/>
              </a:lnSpc>
              <a:defRPr/>
            </a:pP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8312C721-9EC5-43B1-B081-C9B2AD2B3CD1}"/>
              </a:ext>
            </a:extLst>
          </p:cNvPr>
          <p:cNvSpPr txBox="1"/>
          <p:nvPr/>
        </p:nvSpPr>
        <p:spPr>
          <a:xfrm>
            <a:off x="5690868" y="6175476"/>
            <a:ext cx="848309" cy="400110"/>
          </a:xfrm>
          <a:prstGeom prst="rect">
            <a:avLst/>
          </a:prstGeom>
          <a:noFill/>
        </p:spPr>
        <p:txBody>
          <a:bodyPr wrap="none" rtlCol="0">
            <a:spAutoFit/>
          </a:bodyPr>
          <a:lstStyle/>
          <a:p>
            <a:r>
              <a:rPr lang="zh-CN" altLang="en-US" sz="2000" dirty="0">
                <a:solidFill>
                  <a:srgbClr val="006FC0"/>
                </a:solidFill>
                <a:latin typeface="微软雅黑" panose="020B0503020204020204" pitchFamily="34" charset="-122"/>
                <a:ea typeface="微软雅黑" panose="020B0503020204020204" pitchFamily="34" charset="-122"/>
              </a:rPr>
              <a:t>模板</a:t>
            </a:r>
            <a:r>
              <a:rPr lang="en-US" altLang="zh-CN" sz="2000" dirty="0">
                <a:solidFill>
                  <a:srgbClr val="006FC0"/>
                </a:solidFill>
                <a:latin typeface="微软雅黑" panose="020B0503020204020204" pitchFamily="34" charset="-122"/>
                <a:ea typeface="微软雅黑" panose="020B0503020204020204" pitchFamily="34" charset="-122"/>
              </a:rPr>
              <a:t>1</a:t>
            </a:r>
            <a:endParaRPr lang="zh-CN" altLang="en-US" sz="2000" dirty="0">
              <a:solidFill>
                <a:srgbClr val="006FC0"/>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FAA115C2-67BA-4914-9375-BA2AFD8EC765}"/>
              </a:ext>
            </a:extLst>
          </p:cNvPr>
          <p:cNvPicPr>
            <a:picLocks noChangeAspect="1"/>
          </p:cNvPicPr>
          <p:nvPr/>
        </p:nvPicPr>
        <p:blipFill>
          <a:blip r:embed="rId4"/>
          <a:stretch>
            <a:fillRect/>
          </a:stretch>
        </p:blipFill>
        <p:spPr>
          <a:xfrm>
            <a:off x="1071563" y="1192695"/>
            <a:ext cx="10031894" cy="4842400"/>
          </a:xfrm>
          <a:prstGeom prst="rect">
            <a:avLst/>
          </a:prstGeom>
        </p:spPr>
      </p:pic>
      <p:pic>
        <p:nvPicPr>
          <p:cNvPr id="18" name="图片 17">
            <a:extLst>
              <a:ext uri="{FF2B5EF4-FFF2-40B4-BE49-F238E27FC236}">
                <a16:creationId xmlns:a16="http://schemas.microsoft.com/office/drawing/2014/main" id="{CADECEBE-600A-4DAF-98BF-63E42397F78F}"/>
              </a:ext>
            </a:extLst>
          </p:cNvPr>
          <p:cNvPicPr>
            <a:picLocks noChangeAspect="1"/>
          </p:cNvPicPr>
          <p:nvPr/>
        </p:nvPicPr>
        <p:blipFill>
          <a:blip r:embed="rId5"/>
          <a:stretch>
            <a:fillRect/>
          </a:stretch>
        </p:blipFill>
        <p:spPr>
          <a:xfrm>
            <a:off x="809624" y="1192695"/>
            <a:ext cx="10611885" cy="4858889"/>
          </a:xfrm>
          <a:prstGeom prst="rect">
            <a:avLst/>
          </a:prstGeom>
        </p:spPr>
      </p:pic>
      <p:pic>
        <p:nvPicPr>
          <p:cNvPr id="19" name="图片 18">
            <a:extLst>
              <a:ext uri="{FF2B5EF4-FFF2-40B4-BE49-F238E27FC236}">
                <a16:creationId xmlns:a16="http://schemas.microsoft.com/office/drawing/2014/main" id="{1309341E-48E1-48F9-A414-97AB762F4D2E}"/>
              </a:ext>
            </a:extLst>
          </p:cNvPr>
          <p:cNvPicPr>
            <a:picLocks noChangeAspect="1"/>
          </p:cNvPicPr>
          <p:nvPr/>
        </p:nvPicPr>
        <p:blipFill>
          <a:blip r:embed="rId6"/>
          <a:stretch>
            <a:fillRect/>
          </a:stretch>
        </p:blipFill>
        <p:spPr>
          <a:xfrm>
            <a:off x="572742" y="1192695"/>
            <a:ext cx="10968037" cy="4895286"/>
          </a:xfrm>
          <a:prstGeom prst="rect">
            <a:avLst/>
          </a:prstGeom>
        </p:spPr>
      </p:pic>
      <p:pic>
        <p:nvPicPr>
          <p:cNvPr id="23" name="图片 22">
            <a:extLst>
              <a:ext uri="{FF2B5EF4-FFF2-40B4-BE49-F238E27FC236}">
                <a16:creationId xmlns:a16="http://schemas.microsoft.com/office/drawing/2014/main" id="{5856590A-9A4F-4D6C-AC8D-6ACBB1AFD388}"/>
              </a:ext>
            </a:extLst>
          </p:cNvPr>
          <p:cNvPicPr>
            <a:picLocks noChangeAspect="1"/>
          </p:cNvPicPr>
          <p:nvPr/>
        </p:nvPicPr>
        <p:blipFill>
          <a:blip r:embed="rId7"/>
          <a:stretch>
            <a:fillRect/>
          </a:stretch>
        </p:blipFill>
        <p:spPr>
          <a:xfrm>
            <a:off x="1176750" y="1192284"/>
            <a:ext cx="9760019" cy="4888295"/>
          </a:xfrm>
          <a:prstGeom prst="rect">
            <a:avLst/>
          </a:prstGeom>
        </p:spPr>
      </p:pic>
      <p:sp>
        <p:nvSpPr>
          <p:cNvPr id="14" name="文本框 13">
            <a:extLst>
              <a:ext uri="{FF2B5EF4-FFF2-40B4-BE49-F238E27FC236}">
                <a16:creationId xmlns:a16="http://schemas.microsoft.com/office/drawing/2014/main" id="{E04687FB-0C13-4839-8FD9-3CD44F2A12B4}"/>
              </a:ext>
            </a:extLst>
          </p:cNvPr>
          <p:cNvSpPr txBox="1"/>
          <p:nvPr/>
        </p:nvSpPr>
        <p:spPr>
          <a:xfrm>
            <a:off x="5690868" y="6175476"/>
            <a:ext cx="848309" cy="400110"/>
          </a:xfrm>
          <a:prstGeom prst="rect">
            <a:avLst/>
          </a:prstGeom>
          <a:noFill/>
        </p:spPr>
        <p:txBody>
          <a:bodyPr wrap="none" rtlCol="0">
            <a:spAutoFit/>
          </a:bodyPr>
          <a:lstStyle/>
          <a:p>
            <a:r>
              <a:rPr lang="zh-CN" altLang="en-US" sz="2000" dirty="0">
                <a:solidFill>
                  <a:srgbClr val="006FC0"/>
                </a:solidFill>
                <a:latin typeface="微软雅黑" panose="020B0503020204020204" pitchFamily="34" charset="-122"/>
                <a:ea typeface="微软雅黑" panose="020B0503020204020204" pitchFamily="34" charset="-122"/>
              </a:rPr>
              <a:t>模板</a:t>
            </a:r>
            <a:r>
              <a:rPr lang="en-US" altLang="zh-CN" sz="2000" dirty="0">
                <a:solidFill>
                  <a:srgbClr val="006FC0"/>
                </a:solidFill>
                <a:latin typeface="微软雅黑" panose="020B0503020204020204" pitchFamily="34" charset="-122"/>
                <a:ea typeface="微软雅黑" panose="020B0503020204020204" pitchFamily="34" charset="-122"/>
              </a:rPr>
              <a:t>1</a:t>
            </a:r>
            <a:endParaRPr lang="zh-CN" altLang="en-US" sz="2000" dirty="0">
              <a:solidFill>
                <a:srgbClr val="006FC0"/>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B12F4CF4-BCAE-412F-9CA3-39BC8AF66201}"/>
              </a:ext>
            </a:extLst>
          </p:cNvPr>
          <p:cNvSpPr txBox="1"/>
          <p:nvPr/>
        </p:nvSpPr>
        <p:spPr>
          <a:xfrm>
            <a:off x="5690868" y="6175065"/>
            <a:ext cx="848309" cy="400110"/>
          </a:xfrm>
          <a:prstGeom prst="rect">
            <a:avLst/>
          </a:prstGeom>
          <a:noFill/>
        </p:spPr>
        <p:txBody>
          <a:bodyPr wrap="none" rtlCol="0">
            <a:spAutoFit/>
          </a:bodyPr>
          <a:lstStyle/>
          <a:p>
            <a:r>
              <a:rPr lang="zh-CN" altLang="en-US" sz="2000" dirty="0">
                <a:solidFill>
                  <a:srgbClr val="006FC0"/>
                </a:solidFill>
                <a:latin typeface="微软雅黑" panose="020B0503020204020204" pitchFamily="34" charset="-122"/>
                <a:ea typeface="微软雅黑" panose="020B0503020204020204" pitchFamily="34" charset="-122"/>
              </a:rPr>
              <a:t>模板</a:t>
            </a:r>
            <a:r>
              <a:rPr lang="en-US" altLang="zh-CN" sz="2000" dirty="0">
                <a:solidFill>
                  <a:srgbClr val="006FC0"/>
                </a:solidFill>
                <a:latin typeface="微软雅黑" panose="020B0503020204020204" pitchFamily="34" charset="-122"/>
                <a:ea typeface="微软雅黑" panose="020B0503020204020204" pitchFamily="34" charset="-122"/>
              </a:rPr>
              <a:t>2</a:t>
            </a:r>
            <a:endParaRPr lang="zh-CN" altLang="en-US" sz="2000" dirty="0">
              <a:solidFill>
                <a:srgbClr val="006FC0"/>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90315B21-CF94-4C76-A3E7-B73A5A4DDD71}"/>
              </a:ext>
            </a:extLst>
          </p:cNvPr>
          <p:cNvSpPr txBox="1"/>
          <p:nvPr/>
        </p:nvSpPr>
        <p:spPr>
          <a:xfrm>
            <a:off x="5690867" y="6175065"/>
            <a:ext cx="848309" cy="400110"/>
          </a:xfrm>
          <a:prstGeom prst="rect">
            <a:avLst/>
          </a:prstGeom>
          <a:noFill/>
        </p:spPr>
        <p:txBody>
          <a:bodyPr wrap="none" rtlCol="0">
            <a:spAutoFit/>
          </a:bodyPr>
          <a:lstStyle/>
          <a:p>
            <a:r>
              <a:rPr lang="zh-CN" altLang="en-US" sz="2000" dirty="0">
                <a:solidFill>
                  <a:srgbClr val="006FC0"/>
                </a:solidFill>
                <a:latin typeface="微软雅黑" panose="020B0503020204020204" pitchFamily="34" charset="-122"/>
                <a:ea typeface="微软雅黑" panose="020B0503020204020204" pitchFamily="34" charset="-122"/>
              </a:rPr>
              <a:t>模板</a:t>
            </a:r>
            <a:r>
              <a:rPr lang="en-US" altLang="zh-CN" sz="2000" dirty="0">
                <a:solidFill>
                  <a:srgbClr val="006FC0"/>
                </a:solidFill>
                <a:latin typeface="微软雅黑" panose="020B0503020204020204" pitchFamily="34" charset="-122"/>
                <a:ea typeface="微软雅黑" panose="020B0503020204020204" pitchFamily="34" charset="-122"/>
              </a:rPr>
              <a:t>3</a:t>
            </a:r>
            <a:endParaRPr lang="zh-CN" altLang="en-US" sz="2000" dirty="0">
              <a:solidFill>
                <a:srgbClr val="006FC0"/>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1713E5CC-2925-4E44-85D2-F8D54BA80D54}"/>
              </a:ext>
            </a:extLst>
          </p:cNvPr>
          <p:cNvSpPr txBox="1"/>
          <p:nvPr/>
        </p:nvSpPr>
        <p:spPr>
          <a:xfrm>
            <a:off x="5690867" y="6174654"/>
            <a:ext cx="848309" cy="400110"/>
          </a:xfrm>
          <a:prstGeom prst="rect">
            <a:avLst/>
          </a:prstGeom>
          <a:noFill/>
        </p:spPr>
        <p:txBody>
          <a:bodyPr wrap="none" rtlCol="0">
            <a:spAutoFit/>
          </a:bodyPr>
          <a:lstStyle/>
          <a:p>
            <a:r>
              <a:rPr lang="zh-CN" altLang="en-US" sz="2000" dirty="0">
                <a:solidFill>
                  <a:srgbClr val="006FC0"/>
                </a:solidFill>
                <a:latin typeface="微软雅黑" panose="020B0503020204020204" pitchFamily="34" charset="-122"/>
                <a:ea typeface="微软雅黑" panose="020B0503020204020204" pitchFamily="34" charset="-122"/>
              </a:rPr>
              <a:t>模板</a:t>
            </a:r>
            <a:r>
              <a:rPr lang="en-US" altLang="zh-CN" sz="2000" dirty="0">
                <a:solidFill>
                  <a:srgbClr val="006FC0"/>
                </a:solidFill>
                <a:latin typeface="微软雅黑" panose="020B0503020204020204" pitchFamily="34" charset="-122"/>
                <a:ea typeface="微软雅黑" panose="020B0503020204020204" pitchFamily="34" charset="-122"/>
              </a:rPr>
              <a:t>4</a:t>
            </a:r>
            <a:endParaRPr lang="zh-CN" altLang="en-US" sz="2000" dirty="0">
              <a:solidFill>
                <a:srgbClr val="006FC0"/>
              </a:solidFill>
              <a:latin typeface="微软雅黑" panose="020B0503020204020204" pitchFamily="34" charset="-122"/>
              <a:ea typeface="微软雅黑" panose="020B0503020204020204" pitchFamily="34" charset="-122"/>
            </a:endParaRPr>
          </a:p>
        </p:txBody>
      </p:sp>
      <p:pic>
        <p:nvPicPr>
          <p:cNvPr id="22" name="图片 21">
            <a:extLst>
              <a:ext uri="{FF2B5EF4-FFF2-40B4-BE49-F238E27FC236}">
                <a16:creationId xmlns:a16="http://schemas.microsoft.com/office/drawing/2014/main" id="{504509EA-62B3-4544-9F2E-6910B61CA2EE}"/>
              </a:ext>
            </a:extLst>
          </p:cNvPr>
          <p:cNvPicPr>
            <a:picLocks noChangeAspect="1"/>
          </p:cNvPicPr>
          <p:nvPr/>
        </p:nvPicPr>
        <p:blipFill>
          <a:blip r:embed="rId4"/>
          <a:stretch>
            <a:fillRect/>
          </a:stretch>
        </p:blipFill>
        <p:spPr>
          <a:xfrm>
            <a:off x="1071563" y="1192695"/>
            <a:ext cx="10031894" cy="4842400"/>
          </a:xfrm>
          <a:prstGeom prst="rect">
            <a:avLst/>
          </a:prstGeom>
        </p:spPr>
      </p:pic>
      <p:pic>
        <p:nvPicPr>
          <p:cNvPr id="24" name="图片 23">
            <a:extLst>
              <a:ext uri="{FF2B5EF4-FFF2-40B4-BE49-F238E27FC236}">
                <a16:creationId xmlns:a16="http://schemas.microsoft.com/office/drawing/2014/main" id="{DC130B9A-0DD6-4D4F-96DF-EA5768DA70CC}"/>
              </a:ext>
            </a:extLst>
          </p:cNvPr>
          <p:cNvPicPr>
            <a:picLocks noChangeAspect="1"/>
          </p:cNvPicPr>
          <p:nvPr/>
        </p:nvPicPr>
        <p:blipFill>
          <a:blip r:embed="rId5"/>
          <a:stretch>
            <a:fillRect/>
          </a:stretch>
        </p:blipFill>
        <p:spPr>
          <a:xfrm>
            <a:off x="809624" y="1192695"/>
            <a:ext cx="10611885" cy="4858889"/>
          </a:xfrm>
          <a:prstGeom prst="rect">
            <a:avLst/>
          </a:prstGeom>
        </p:spPr>
      </p:pic>
      <p:pic>
        <p:nvPicPr>
          <p:cNvPr id="25" name="图片 24">
            <a:extLst>
              <a:ext uri="{FF2B5EF4-FFF2-40B4-BE49-F238E27FC236}">
                <a16:creationId xmlns:a16="http://schemas.microsoft.com/office/drawing/2014/main" id="{B402BAA9-A772-42E5-A026-CF1FB3AF4238}"/>
              </a:ext>
            </a:extLst>
          </p:cNvPr>
          <p:cNvPicPr>
            <a:picLocks noChangeAspect="1"/>
          </p:cNvPicPr>
          <p:nvPr/>
        </p:nvPicPr>
        <p:blipFill>
          <a:blip r:embed="rId6"/>
          <a:stretch>
            <a:fillRect/>
          </a:stretch>
        </p:blipFill>
        <p:spPr>
          <a:xfrm>
            <a:off x="572742" y="1192695"/>
            <a:ext cx="10968037" cy="4895286"/>
          </a:xfrm>
          <a:prstGeom prst="rect">
            <a:avLst/>
          </a:prstGeom>
        </p:spPr>
      </p:pic>
      <p:pic>
        <p:nvPicPr>
          <p:cNvPr id="26" name="图片 25">
            <a:extLst>
              <a:ext uri="{FF2B5EF4-FFF2-40B4-BE49-F238E27FC236}">
                <a16:creationId xmlns:a16="http://schemas.microsoft.com/office/drawing/2014/main" id="{85B3F0F4-340C-4B8C-B5BC-B1522946EBC7}"/>
              </a:ext>
            </a:extLst>
          </p:cNvPr>
          <p:cNvPicPr>
            <a:picLocks noChangeAspect="1"/>
          </p:cNvPicPr>
          <p:nvPr/>
        </p:nvPicPr>
        <p:blipFill>
          <a:blip r:embed="rId7"/>
          <a:stretch>
            <a:fillRect/>
          </a:stretch>
        </p:blipFill>
        <p:spPr>
          <a:xfrm>
            <a:off x="1176750" y="1192284"/>
            <a:ext cx="9760019" cy="4888295"/>
          </a:xfrm>
          <a:prstGeom prst="rect">
            <a:avLst/>
          </a:prstGeom>
        </p:spPr>
      </p:pic>
    </p:spTree>
    <p:extLst>
      <p:ext uri="{BB962C8B-B14F-4D97-AF65-F5344CB8AC3E}">
        <p14:creationId xmlns:p14="http://schemas.microsoft.com/office/powerpoint/2010/main" val="138564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1+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1+ppt_w/2"/>
                                          </p:val>
                                        </p:tav>
                                      </p:tavLst>
                                    </p:anim>
                                    <p:anim calcmode="lin" valueType="num">
                                      <p:cBhvr additive="base">
                                        <p:cTn id="11" dur="500"/>
                                        <p:tgtEl>
                                          <p:spTgt spid="9"/>
                                        </p:tgtEl>
                                        <p:attrNameLst>
                                          <p:attrName>ppt_y</p:attrName>
                                        </p:attrNameLst>
                                      </p:cBhvr>
                                      <p:tavLst>
                                        <p:tav tm="0">
                                          <p:val>
                                            <p:strVal val="ppt_y"/>
                                          </p:val>
                                        </p:tav>
                                        <p:tav tm="100000">
                                          <p:val>
                                            <p:strVal val="ppt_y"/>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2" fill="hold" nodeType="click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1+ppt_w/2"/>
                                          </p:val>
                                        </p:tav>
                                      </p:tavLst>
                                    </p:anim>
                                    <p:anim calcmode="lin" valueType="num">
                                      <p:cBhvr additive="base">
                                        <p:cTn id="21" dur="500"/>
                                        <p:tgtEl>
                                          <p:spTgt spid="18"/>
                                        </p:tgtEl>
                                        <p:attrNameLst>
                                          <p:attrName>ppt_y</p:attrName>
                                        </p:attrNameLst>
                                      </p:cBhvr>
                                      <p:tavLst>
                                        <p:tav tm="0">
                                          <p:val>
                                            <p:strVal val="ppt_y"/>
                                          </p:val>
                                        </p:tav>
                                        <p:tav tm="100000">
                                          <p:val>
                                            <p:strVal val="ppt_y"/>
                                          </p:val>
                                        </p:tav>
                                      </p:tavLst>
                                    </p:anim>
                                    <p:set>
                                      <p:cBhvr>
                                        <p:cTn id="22" dur="1" fill="hold">
                                          <p:stCondLst>
                                            <p:cond delay="499"/>
                                          </p:stCondLst>
                                        </p:cTn>
                                        <p:tgtEl>
                                          <p:spTgt spid="18"/>
                                        </p:tgtEl>
                                        <p:attrNameLst>
                                          <p:attrName>style.visibility</p:attrName>
                                        </p:attrNameLst>
                                      </p:cBhvr>
                                      <p:to>
                                        <p:strVal val="hidden"/>
                                      </p:to>
                                    </p:set>
                                  </p:childTnLst>
                                </p:cTn>
                              </p:par>
                              <p:par>
                                <p:cTn id="23" presetID="2" presetClass="entr" presetSubtype="8"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1+ppt_w/2"/>
                                          </p:val>
                                        </p:tav>
                                      </p:tavLst>
                                    </p:anim>
                                    <p:anim calcmode="lin" valueType="num">
                                      <p:cBhvr additive="base">
                                        <p:cTn id="31" dur="500"/>
                                        <p:tgtEl>
                                          <p:spTgt spid="19"/>
                                        </p:tgtEl>
                                        <p:attrNameLst>
                                          <p:attrName>ppt_y</p:attrName>
                                        </p:attrNameLst>
                                      </p:cBhvr>
                                      <p:tavLst>
                                        <p:tav tm="0">
                                          <p:val>
                                            <p:strVal val="ppt_y"/>
                                          </p:val>
                                        </p:tav>
                                        <p:tav tm="100000">
                                          <p:val>
                                            <p:strVal val="ppt_y"/>
                                          </p:val>
                                        </p:tav>
                                      </p:tavLst>
                                    </p:anim>
                                    <p:set>
                                      <p:cBhvr>
                                        <p:cTn id="32" dur="1" fill="hold">
                                          <p:stCondLst>
                                            <p:cond delay="499"/>
                                          </p:stCondLst>
                                        </p:cTn>
                                        <p:tgtEl>
                                          <p:spTgt spid="19"/>
                                        </p:tgtEl>
                                        <p:attrNameLst>
                                          <p:attrName>style.visibility</p:attrName>
                                        </p:attrNameLst>
                                      </p:cBhvr>
                                      <p:to>
                                        <p:strVal val="hidden"/>
                                      </p:to>
                                    </p:set>
                                  </p:childTnLst>
                                </p:cTn>
                              </p:par>
                              <p:par>
                                <p:cTn id="33" presetID="2" presetClass="entr" presetSubtype="8"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2" fill="hold" nodeType="clickEffect">
                                  <p:stCondLst>
                                    <p:cond delay="0"/>
                                  </p:stCondLst>
                                  <p:childTnLst>
                                    <p:anim calcmode="lin" valueType="num">
                                      <p:cBhvr additive="base">
                                        <p:cTn id="40" dur="500"/>
                                        <p:tgtEl>
                                          <p:spTgt spid="22"/>
                                        </p:tgtEl>
                                        <p:attrNameLst>
                                          <p:attrName>ppt_x</p:attrName>
                                        </p:attrNameLst>
                                      </p:cBhvr>
                                      <p:tavLst>
                                        <p:tav tm="0">
                                          <p:val>
                                            <p:strVal val="ppt_x"/>
                                          </p:val>
                                        </p:tav>
                                        <p:tav tm="100000">
                                          <p:val>
                                            <p:strVal val="1+ppt_w/2"/>
                                          </p:val>
                                        </p:tav>
                                      </p:tavLst>
                                    </p:anim>
                                    <p:anim calcmode="lin" valueType="num">
                                      <p:cBhvr additive="base">
                                        <p:cTn id="41" dur="500"/>
                                        <p:tgtEl>
                                          <p:spTgt spid="22"/>
                                        </p:tgtEl>
                                        <p:attrNameLst>
                                          <p:attrName>ppt_y</p:attrName>
                                        </p:attrNameLst>
                                      </p:cBhvr>
                                      <p:tavLst>
                                        <p:tav tm="0">
                                          <p:val>
                                            <p:strVal val="ppt_y"/>
                                          </p:val>
                                        </p:tav>
                                        <p:tav tm="100000">
                                          <p:val>
                                            <p:strVal val="ppt_y"/>
                                          </p:val>
                                        </p:tav>
                                      </p:tavLst>
                                    </p:anim>
                                    <p:set>
                                      <p:cBhvr>
                                        <p:cTn id="42" dur="1" fill="hold">
                                          <p:stCondLst>
                                            <p:cond delay="499"/>
                                          </p:stCondLst>
                                        </p:cTn>
                                        <p:tgtEl>
                                          <p:spTgt spid="22"/>
                                        </p:tgtEl>
                                        <p:attrNameLst>
                                          <p:attrName>style.visibility</p:attrName>
                                        </p:attrNameLst>
                                      </p:cBhvr>
                                      <p:to>
                                        <p:strVal val="hidden"/>
                                      </p:to>
                                    </p:set>
                                  </p:childTnLst>
                                </p:cTn>
                              </p:par>
                              <p:par>
                                <p:cTn id="43" presetID="2" presetClass="exit" presetSubtype="2" fill="hold" grpId="0" nodeType="withEffect">
                                  <p:stCondLst>
                                    <p:cond delay="0"/>
                                  </p:stCondLst>
                                  <p:childTnLst>
                                    <p:anim calcmode="lin" valueType="num">
                                      <p:cBhvr additive="base">
                                        <p:cTn id="44" dur="500"/>
                                        <p:tgtEl>
                                          <p:spTgt spid="14"/>
                                        </p:tgtEl>
                                        <p:attrNameLst>
                                          <p:attrName>ppt_x</p:attrName>
                                        </p:attrNameLst>
                                      </p:cBhvr>
                                      <p:tavLst>
                                        <p:tav tm="0">
                                          <p:val>
                                            <p:strVal val="ppt_x"/>
                                          </p:val>
                                        </p:tav>
                                        <p:tav tm="100000">
                                          <p:val>
                                            <p:strVal val="1+ppt_w/2"/>
                                          </p:val>
                                        </p:tav>
                                      </p:tavLst>
                                    </p:anim>
                                    <p:anim calcmode="lin" valueType="num">
                                      <p:cBhvr additive="base">
                                        <p:cTn id="45" dur="500"/>
                                        <p:tgtEl>
                                          <p:spTgt spid="14"/>
                                        </p:tgtEl>
                                        <p:attrNameLst>
                                          <p:attrName>ppt_y</p:attrName>
                                        </p:attrNameLst>
                                      </p:cBhvr>
                                      <p:tavLst>
                                        <p:tav tm="0">
                                          <p:val>
                                            <p:strVal val="ppt_y"/>
                                          </p:val>
                                        </p:tav>
                                        <p:tav tm="100000">
                                          <p:val>
                                            <p:strVal val="ppt_y"/>
                                          </p:val>
                                        </p:tav>
                                      </p:tavLst>
                                    </p:anim>
                                    <p:set>
                                      <p:cBhvr>
                                        <p:cTn id="46" dur="1" fill="hold">
                                          <p:stCondLst>
                                            <p:cond delay="499"/>
                                          </p:stCondLst>
                                        </p:cTn>
                                        <p:tgtEl>
                                          <p:spTgt spid="14"/>
                                        </p:tgtEl>
                                        <p:attrNameLst>
                                          <p:attrName>style.visibility</p:attrName>
                                        </p:attrNameLst>
                                      </p:cBhvr>
                                      <p:to>
                                        <p:strVal val="hidden"/>
                                      </p:to>
                                    </p:set>
                                  </p:childTnLst>
                                </p:cTn>
                              </p:par>
                              <p:par>
                                <p:cTn id="47" presetID="2" presetClass="entr" presetSubtype="8"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2" fill="hold" nodeType="clickEffect">
                                  <p:stCondLst>
                                    <p:cond delay="0"/>
                                  </p:stCondLst>
                                  <p:childTnLst>
                                    <p:anim calcmode="lin" valueType="num">
                                      <p:cBhvr additive="base">
                                        <p:cTn id="58" dur="500"/>
                                        <p:tgtEl>
                                          <p:spTgt spid="24"/>
                                        </p:tgtEl>
                                        <p:attrNameLst>
                                          <p:attrName>ppt_x</p:attrName>
                                        </p:attrNameLst>
                                      </p:cBhvr>
                                      <p:tavLst>
                                        <p:tav tm="0">
                                          <p:val>
                                            <p:strVal val="ppt_x"/>
                                          </p:val>
                                        </p:tav>
                                        <p:tav tm="100000">
                                          <p:val>
                                            <p:strVal val="1+ppt_w/2"/>
                                          </p:val>
                                        </p:tav>
                                      </p:tavLst>
                                    </p:anim>
                                    <p:anim calcmode="lin" valueType="num">
                                      <p:cBhvr additive="base">
                                        <p:cTn id="59" dur="500"/>
                                        <p:tgtEl>
                                          <p:spTgt spid="24"/>
                                        </p:tgtEl>
                                        <p:attrNameLst>
                                          <p:attrName>ppt_y</p:attrName>
                                        </p:attrNameLst>
                                      </p:cBhvr>
                                      <p:tavLst>
                                        <p:tav tm="0">
                                          <p:val>
                                            <p:strVal val="ppt_y"/>
                                          </p:val>
                                        </p:tav>
                                        <p:tav tm="100000">
                                          <p:val>
                                            <p:strVal val="ppt_y"/>
                                          </p:val>
                                        </p:tav>
                                      </p:tavLst>
                                    </p:anim>
                                    <p:set>
                                      <p:cBhvr>
                                        <p:cTn id="60" dur="1" fill="hold">
                                          <p:stCondLst>
                                            <p:cond delay="499"/>
                                          </p:stCondLst>
                                        </p:cTn>
                                        <p:tgtEl>
                                          <p:spTgt spid="24"/>
                                        </p:tgtEl>
                                        <p:attrNameLst>
                                          <p:attrName>style.visibility</p:attrName>
                                        </p:attrNameLst>
                                      </p:cBhvr>
                                      <p:to>
                                        <p:strVal val="hidden"/>
                                      </p:to>
                                    </p:set>
                                  </p:childTnLst>
                                </p:cTn>
                              </p:par>
                              <p:par>
                                <p:cTn id="61" presetID="2" presetClass="exit" presetSubtype="2" fill="hold" grpId="1" nodeType="withEffect">
                                  <p:stCondLst>
                                    <p:cond delay="0"/>
                                  </p:stCondLst>
                                  <p:childTnLst>
                                    <p:anim calcmode="lin" valueType="num">
                                      <p:cBhvr additive="base">
                                        <p:cTn id="62" dur="500"/>
                                        <p:tgtEl>
                                          <p:spTgt spid="15"/>
                                        </p:tgtEl>
                                        <p:attrNameLst>
                                          <p:attrName>ppt_x</p:attrName>
                                        </p:attrNameLst>
                                      </p:cBhvr>
                                      <p:tavLst>
                                        <p:tav tm="0">
                                          <p:val>
                                            <p:strVal val="ppt_x"/>
                                          </p:val>
                                        </p:tav>
                                        <p:tav tm="100000">
                                          <p:val>
                                            <p:strVal val="1+ppt_w/2"/>
                                          </p:val>
                                        </p:tav>
                                      </p:tavLst>
                                    </p:anim>
                                    <p:anim calcmode="lin" valueType="num">
                                      <p:cBhvr additive="base">
                                        <p:cTn id="63" dur="500"/>
                                        <p:tgtEl>
                                          <p:spTgt spid="15"/>
                                        </p:tgtEl>
                                        <p:attrNameLst>
                                          <p:attrName>ppt_y</p:attrName>
                                        </p:attrNameLst>
                                      </p:cBhvr>
                                      <p:tavLst>
                                        <p:tav tm="0">
                                          <p:val>
                                            <p:strVal val="ppt_y"/>
                                          </p:val>
                                        </p:tav>
                                        <p:tav tm="100000">
                                          <p:val>
                                            <p:strVal val="ppt_y"/>
                                          </p:val>
                                        </p:tav>
                                      </p:tavLst>
                                    </p:anim>
                                    <p:set>
                                      <p:cBhvr>
                                        <p:cTn id="64" dur="1" fill="hold">
                                          <p:stCondLst>
                                            <p:cond delay="499"/>
                                          </p:stCondLst>
                                        </p:cTn>
                                        <p:tgtEl>
                                          <p:spTgt spid="15"/>
                                        </p:tgtEl>
                                        <p:attrNameLst>
                                          <p:attrName>style.visibility</p:attrName>
                                        </p:attrNameLst>
                                      </p:cBhvr>
                                      <p:to>
                                        <p:strVal val="hidden"/>
                                      </p:to>
                                    </p:set>
                                  </p:childTnLst>
                                </p:cTn>
                              </p:par>
                              <p:par>
                                <p:cTn id="65" presetID="2" presetClass="entr" presetSubtype="8"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0-#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0-#ppt_w/2"/>
                                          </p:val>
                                        </p:tav>
                                        <p:tav tm="100000">
                                          <p:val>
                                            <p:strVal val="#ppt_x"/>
                                          </p:val>
                                        </p:tav>
                                      </p:tavLst>
                                    </p:anim>
                                    <p:anim calcmode="lin" valueType="num">
                                      <p:cBhvr additive="base">
                                        <p:cTn id="7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2" fill="hold" nodeType="clickEffect">
                                  <p:stCondLst>
                                    <p:cond delay="0"/>
                                  </p:stCondLst>
                                  <p:childTnLst>
                                    <p:anim calcmode="lin" valueType="num">
                                      <p:cBhvr additive="base">
                                        <p:cTn id="76" dur="500"/>
                                        <p:tgtEl>
                                          <p:spTgt spid="25"/>
                                        </p:tgtEl>
                                        <p:attrNameLst>
                                          <p:attrName>ppt_x</p:attrName>
                                        </p:attrNameLst>
                                      </p:cBhvr>
                                      <p:tavLst>
                                        <p:tav tm="0">
                                          <p:val>
                                            <p:strVal val="ppt_x"/>
                                          </p:val>
                                        </p:tav>
                                        <p:tav tm="100000">
                                          <p:val>
                                            <p:strVal val="1+ppt_w/2"/>
                                          </p:val>
                                        </p:tav>
                                      </p:tavLst>
                                    </p:anim>
                                    <p:anim calcmode="lin" valueType="num">
                                      <p:cBhvr additive="base">
                                        <p:cTn id="77" dur="500"/>
                                        <p:tgtEl>
                                          <p:spTgt spid="25"/>
                                        </p:tgtEl>
                                        <p:attrNameLst>
                                          <p:attrName>ppt_y</p:attrName>
                                        </p:attrNameLst>
                                      </p:cBhvr>
                                      <p:tavLst>
                                        <p:tav tm="0">
                                          <p:val>
                                            <p:strVal val="ppt_y"/>
                                          </p:val>
                                        </p:tav>
                                        <p:tav tm="100000">
                                          <p:val>
                                            <p:strVal val="ppt_y"/>
                                          </p:val>
                                        </p:tav>
                                      </p:tavLst>
                                    </p:anim>
                                    <p:set>
                                      <p:cBhvr>
                                        <p:cTn id="78" dur="1" fill="hold">
                                          <p:stCondLst>
                                            <p:cond delay="499"/>
                                          </p:stCondLst>
                                        </p:cTn>
                                        <p:tgtEl>
                                          <p:spTgt spid="25"/>
                                        </p:tgtEl>
                                        <p:attrNameLst>
                                          <p:attrName>style.visibility</p:attrName>
                                        </p:attrNameLst>
                                      </p:cBhvr>
                                      <p:to>
                                        <p:strVal val="hidden"/>
                                      </p:to>
                                    </p:set>
                                  </p:childTnLst>
                                </p:cTn>
                              </p:par>
                              <p:par>
                                <p:cTn id="79" presetID="2" presetClass="exit" presetSubtype="2" fill="hold" grpId="1" nodeType="withEffect">
                                  <p:stCondLst>
                                    <p:cond delay="0"/>
                                  </p:stCondLst>
                                  <p:childTnLst>
                                    <p:anim calcmode="lin" valueType="num">
                                      <p:cBhvr additive="base">
                                        <p:cTn id="80" dur="500"/>
                                        <p:tgtEl>
                                          <p:spTgt spid="16"/>
                                        </p:tgtEl>
                                        <p:attrNameLst>
                                          <p:attrName>ppt_x</p:attrName>
                                        </p:attrNameLst>
                                      </p:cBhvr>
                                      <p:tavLst>
                                        <p:tav tm="0">
                                          <p:val>
                                            <p:strVal val="ppt_x"/>
                                          </p:val>
                                        </p:tav>
                                        <p:tav tm="100000">
                                          <p:val>
                                            <p:strVal val="1+ppt_w/2"/>
                                          </p:val>
                                        </p:tav>
                                      </p:tavLst>
                                    </p:anim>
                                    <p:anim calcmode="lin" valueType="num">
                                      <p:cBhvr additive="base">
                                        <p:cTn id="81" dur="500"/>
                                        <p:tgtEl>
                                          <p:spTgt spid="16"/>
                                        </p:tgtEl>
                                        <p:attrNameLst>
                                          <p:attrName>ppt_y</p:attrName>
                                        </p:attrNameLst>
                                      </p:cBhvr>
                                      <p:tavLst>
                                        <p:tav tm="0">
                                          <p:val>
                                            <p:strVal val="ppt_y"/>
                                          </p:val>
                                        </p:tav>
                                        <p:tav tm="100000">
                                          <p:val>
                                            <p:strVal val="ppt_y"/>
                                          </p:val>
                                        </p:tav>
                                      </p:tavLst>
                                    </p:anim>
                                    <p:set>
                                      <p:cBhvr>
                                        <p:cTn id="82" dur="1" fill="hold">
                                          <p:stCondLst>
                                            <p:cond delay="499"/>
                                          </p:stCondLst>
                                        </p:cTn>
                                        <p:tgtEl>
                                          <p:spTgt spid="16"/>
                                        </p:tgtEl>
                                        <p:attrNameLst>
                                          <p:attrName>style.visibility</p:attrName>
                                        </p:attrNameLst>
                                      </p:cBhvr>
                                      <p:to>
                                        <p:strVal val="hidden"/>
                                      </p:to>
                                    </p:set>
                                  </p:childTnLst>
                                </p:cTn>
                              </p:par>
                              <p:par>
                                <p:cTn id="83" presetID="2" presetClass="entr" presetSubtype="8"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0-#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0-#ppt_w/2"/>
                                          </p:val>
                                        </p:tav>
                                        <p:tav tm="100000">
                                          <p:val>
                                            <p:strVal val="#ppt_x"/>
                                          </p:val>
                                        </p:tav>
                                      </p:tavLst>
                                    </p:anim>
                                    <p:anim calcmode="lin" valueType="num">
                                      <p:cBhvr additive="base">
                                        <p:cTn id="9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5" grpId="1"/>
      <p:bldP spid="16" grpId="0"/>
      <p:bldP spid="16" grpId="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9" name="TextBox 6">
            <a:extLst>
              <a:ext uri="{FF2B5EF4-FFF2-40B4-BE49-F238E27FC236}">
                <a16:creationId xmlns:a16="http://schemas.microsoft.com/office/drawing/2014/main" id="{556ED0FA-23D0-4090-A9BF-1575A7CA5D8A}"/>
              </a:ext>
            </a:extLst>
          </p:cNvPr>
          <p:cNvSpPr txBox="1"/>
          <p:nvPr/>
        </p:nvSpPr>
        <p:spPr>
          <a:xfrm>
            <a:off x="1058654" y="277829"/>
            <a:ext cx="1766687" cy="584775"/>
          </a:xfrm>
          <a:prstGeom prst="rect">
            <a:avLst/>
          </a:prstGeom>
          <a:noFill/>
        </p:spPr>
        <p:txBody>
          <a:bodyPr>
            <a:spAutoFit/>
          </a:bodyPr>
          <a:lstStyle/>
          <a:p>
            <a:pPr algn="ctr">
              <a:defRPr/>
            </a:pPr>
            <a:r>
              <a:rPr lang="zh-CN" altLang="en-US" sz="3200" b="1" dirty="0">
                <a:solidFill>
                  <a:srgbClr val="0070C0"/>
                </a:solidFill>
                <a:latin typeface="微软雅黑" panose="020B0503020204020204" pitchFamily="34" charset="-122"/>
                <a:ea typeface="微软雅黑" panose="020B0503020204020204" pitchFamily="34" charset="-122"/>
              </a:rPr>
              <a:t>目录页</a:t>
            </a:r>
          </a:p>
        </p:txBody>
      </p:sp>
      <p:sp>
        <p:nvSpPr>
          <p:cNvPr id="10" name="AutoShape 7" descr="http://img5.imgtn.bdimg.com/it/u=2495480723,1032560664&amp;fm=21&amp;gp=0.jpg">
            <a:extLst>
              <a:ext uri="{FF2B5EF4-FFF2-40B4-BE49-F238E27FC236}">
                <a16:creationId xmlns:a16="http://schemas.microsoft.com/office/drawing/2014/main" id="{FC902669-D494-4884-8522-5D642FC40F49}"/>
              </a:ext>
            </a:extLst>
          </p:cNvPr>
          <p:cNvSpPr>
            <a:spLocks noChangeAspect="1" noChangeArrowheads="1"/>
          </p:cNvSpPr>
          <p:nvPr/>
        </p:nvSpPr>
        <p:spPr bwMode="auto">
          <a:xfrm>
            <a:off x="7663023" y="5037752"/>
            <a:ext cx="328368" cy="3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865">
              <a:solidFill>
                <a:srgbClr val="0070C0"/>
              </a:solidFill>
            </a:endParaRPr>
          </a:p>
        </p:txBody>
      </p:sp>
      <p:sp>
        <p:nvSpPr>
          <p:cNvPr id="11" name="文本框 147">
            <a:extLst>
              <a:ext uri="{FF2B5EF4-FFF2-40B4-BE49-F238E27FC236}">
                <a16:creationId xmlns:a16="http://schemas.microsoft.com/office/drawing/2014/main" id="{53B7B2FD-C265-486F-84BA-EFAA702C7039}"/>
              </a:ext>
            </a:extLst>
          </p:cNvPr>
          <p:cNvSpPr txBox="1"/>
          <p:nvPr/>
        </p:nvSpPr>
        <p:spPr>
          <a:xfrm>
            <a:off x="4670245" y="2034940"/>
            <a:ext cx="5255222" cy="2585323"/>
          </a:xfrm>
          <a:prstGeom prst="rect">
            <a:avLst/>
          </a:prstGeom>
          <a:noFill/>
        </p:spPr>
        <p:txBody>
          <a:bodyPr wrap="square">
            <a:spAutoFit/>
          </a:bodyPr>
          <a:lstStyle/>
          <a:p>
            <a:pPr marL="514350" indent="-514350">
              <a:lnSpc>
                <a:spcPct val="150000"/>
              </a:lnSpc>
              <a:buFont typeface="+mj-lt"/>
              <a:buAutoNum type="arabicPeriod"/>
              <a:defRPr/>
            </a:pPr>
            <a:r>
              <a:rPr lang="zh-CN" altLang="en-US" sz="3600" b="1" dirty="0">
                <a:solidFill>
                  <a:srgbClr val="0070C0"/>
                </a:solidFill>
                <a:latin typeface="微软雅黑" panose="020B0503020204020204" pitchFamily="34" charset="-122"/>
                <a:ea typeface="微软雅黑" panose="020B0503020204020204" pitchFamily="34" charset="-122"/>
              </a:rPr>
              <a:t>设计理念</a:t>
            </a:r>
            <a:endParaRPr lang="en-US" altLang="zh-CN" sz="3600" b="1" dirty="0">
              <a:solidFill>
                <a:srgbClr val="0070C0"/>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defRPr/>
            </a:pPr>
            <a:r>
              <a:rPr lang="zh-CN" altLang="en-US" sz="3600" b="1" dirty="0">
                <a:solidFill>
                  <a:srgbClr val="0070C0"/>
                </a:solidFill>
                <a:latin typeface="微软雅黑" panose="020B0503020204020204" pitchFamily="34" charset="-122"/>
                <a:ea typeface="微软雅黑" panose="020B0503020204020204" pitchFamily="34" charset="-122"/>
              </a:rPr>
              <a:t>产品介绍</a:t>
            </a:r>
            <a:endParaRPr lang="en-US" altLang="zh-CN" sz="3600" b="1" dirty="0">
              <a:solidFill>
                <a:srgbClr val="0070C0"/>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defRPr/>
            </a:pPr>
            <a:r>
              <a:rPr lang="zh-CN" altLang="en-US" sz="3600" b="1" dirty="0">
                <a:solidFill>
                  <a:srgbClr val="0070C0"/>
                </a:solidFill>
                <a:latin typeface="微软雅黑" panose="020B0503020204020204" pitchFamily="34" charset="-122"/>
                <a:ea typeface="微软雅黑" panose="020B0503020204020204" pitchFamily="34" charset="-122"/>
              </a:rPr>
              <a:t>价值总结</a:t>
            </a:r>
          </a:p>
        </p:txBody>
      </p:sp>
    </p:spTree>
    <p:extLst>
      <p:ext uri="{BB962C8B-B14F-4D97-AF65-F5344CB8AC3E}">
        <p14:creationId xmlns:p14="http://schemas.microsoft.com/office/powerpoint/2010/main" val="1773621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20" name="文本框 19">
            <a:extLst>
              <a:ext uri="{FF2B5EF4-FFF2-40B4-BE49-F238E27FC236}">
                <a16:creationId xmlns:a16="http://schemas.microsoft.com/office/drawing/2014/main" id="{87449DBB-03C6-4914-BEBD-415A71731916}"/>
              </a:ext>
            </a:extLst>
          </p:cNvPr>
          <p:cNvSpPr txBox="1"/>
          <p:nvPr/>
        </p:nvSpPr>
        <p:spPr>
          <a:xfrm>
            <a:off x="850389" y="518642"/>
            <a:ext cx="6499868" cy="941796"/>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教学评测 </a:t>
            </a:r>
            <a:r>
              <a:rPr lang="zh-CN" altLang="en-US" dirty="0">
                <a:solidFill>
                  <a:srgbClr val="0070C0"/>
                </a:solidFill>
                <a:latin typeface="微软雅黑" panose="020B0503020204020204" pitchFamily="34" charset="-122"/>
                <a:ea typeface="微软雅黑" panose="020B0503020204020204" pitchFamily="34" charset="-122"/>
              </a:rPr>
              <a:t>教学质量监控，积累评价数据</a:t>
            </a:r>
          </a:p>
          <a:p>
            <a:pPr>
              <a:lnSpc>
                <a:spcPct val="120000"/>
              </a:lnSpc>
              <a:defRPr/>
            </a:pPr>
            <a:endParaRPr lang="zh-CN" altLang="en-US" dirty="0">
              <a:solidFill>
                <a:srgbClr val="0070C0"/>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8221CE52-3E24-40AA-96A8-CB66DF7C8E21}"/>
              </a:ext>
            </a:extLst>
          </p:cNvPr>
          <p:cNvPicPr>
            <a:picLocks noChangeAspect="1"/>
          </p:cNvPicPr>
          <p:nvPr/>
        </p:nvPicPr>
        <p:blipFill>
          <a:blip r:embed="rId4"/>
          <a:stretch>
            <a:fillRect/>
          </a:stretch>
        </p:blipFill>
        <p:spPr>
          <a:xfrm>
            <a:off x="2974787" y="1041632"/>
            <a:ext cx="6253508" cy="5574599"/>
          </a:xfrm>
          <a:prstGeom prst="rect">
            <a:avLst/>
          </a:prstGeom>
          <a:ln>
            <a:noFill/>
          </a:ln>
          <a:effectLst>
            <a:outerShdw blurRad="292100" dist="139700" dir="2700000" algn="tl" rotWithShape="0">
              <a:srgbClr val="333333">
                <a:alpha val="65000"/>
              </a:srgbClr>
            </a:outerShdw>
          </a:effectLst>
        </p:spPr>
      </p:pic>
      <p:pic>
        <p:nvPicPr>
          <p:cNvPr id="15" name="图片 14">
            <a:extLst>
              <a:ext uri="{FF2B5EF4-FFF2-40B4-BE49-F238E27FC236}">
                <a16:creationId xmlns:a16="http://schemas.microsoft.com/office/drawing/2014/main" id="{56AE679E-AA01-46B3-AA5C-8BD8B79539D5}"/>
              </a:ext>
            </a:extLst>
          </p:cNvPr>
          <p:cNvPicPr>
            <a:picLocks noChangeAspect="1"/>
          </p:cNvPicPr>
          <p:nvPr/>
        </p:nvPicPr>
        <p:blipFill>
          <a:blip r:embed="rId5"/>
          <a:stretch>
            <a:fillRect/>
          </a:stretch>
        </p:blipFill>
        <p:spPr>
          <a:xfrm>
            <a:off x="365759" y="1139388"/>
            <a:ext cx="6080067" cy="5379088"/>
          </a:xfrm>
          <a:prstGeom prst="rect">
            <a:avLst/>
          </a:prstGeom>
          <a:ln>
            <a:noFill/>
          </a:ln>
          <a:effectLst>
            <a:outerShdw blurRad="292100" dist="139700" dir="2700000" algn="tl" rotWithShape="0">
              <a:srgbClr val="333333">
                <a:alpha val="65000"/>
              </a:srgbClr>
            </a:outerShdw>
          </a:effectLst>
        </p:spPr>
      </p:pic>
      <p:pic>
        <p:nvPicPr>
          <p:cNvPr id="16" name="图片 15">
            <a:extLst>
              <a:ext uri="{FF2B5EF4-FFF2-40B4-BE49-F238E27FC236}">
                <a16:creationId xmlns:a16="http://schemas.microsoft.com/office/drawing/2014/main" id="{347B2C62-DDD6-4E1E-87DD-04044F8DA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4805" y="1405370"/>
            <a:ext cx="6337471" cy="4847121"/>
          </a:xfrm>
          <a:prstGeom prst="rect">
            <a:avLst/>
          </a:prstGeom>
          <a:ln>
            <a:noFill/>
          </a:ln>
          <a:effectLst>
            <a:outerShdw blurRad="292100" dist="139700" dir="2700000" algn="tl" rotWithShape="0">
              <a:srgbClr val="333333">
                <a:alpha val="65000"/>
              </a:srgbClr>
            </a:outerShdw>
          </a:effectLst>
        </p:spPr>
      </p:pic>
      <p:sp>
        <p:nvSpPr>
          <p:cNvPr id="21" name="矩形 20">
            <a:extLst>
              <a:ext uri="{FF2B5EF4-FFF2-40B4-BE49-F238E27FC236}">
                <a16:creationId xmlns:a16="http://schemas.microsoft.com/office/drawing/2014/main" id="{CB1AF8DE-718E-403D-B098-1DA91544BC72}"/>
              </a:ext>
            </a:extLst>
          </p:cNvPr>
          <p:cNvSpPr/>
          <p:nvPr/>
        </p:nvSpPr>
        <p:spPr>
          <a:xfrm>
            <a:off x="9711267" y="2142672"/>
            <a:ext cx="2061556" cy="2308324"/>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2400" dirty="0">
                <a:solidFill>
                  <a:srgbClr val="0070C0"/>
                </a:solidFill>
                <a:latin typeface="微软雅黑" panose="020B0503020204020204" pitchFamily="34" charset="-122"/>
                <a:ea typeface="微软雅黑" panose="020B0503020204020204" pitchFamily="34" charset="-122"/>
              </a:rPr>
              <a:t>诊断性评价</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400" dirty="0">
                <a:solidFill>
                  <a:srgbClr val="0070C0"/>
                </a:solidFill>
                <a:latin typeface="微软雅黑" panose="020B0503020204020204" pitchFamily="34" charset="-122"/>
                <a:ea typeface="微软雅黑" panose="020B0503020204020204" pitchFamily="34" charset="-122"/>
              </a:rPr>
              <a:t>形成性评价</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400" dirty="0">
                <a:solidFill>
                  <a:srgbClr val="0070C0"/>
                </a:solidFill>
                <a:latin typeface="微软雅黑" panose="020B0503020204020204" pitchFamily="34" charset="-122"/>
                <a:ea typeface="微软雅黑" panose="020B0503020204020204" pitchFamily="34" charset="-122"/>
              </a:rPr>
              <a:t>相对性评价</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400" dirty="0">
                <a:solidFill>
                  <a:srgbClr val="0070C0"/>
                </a:solidFill>
                <a:latin typeface="微软雅黑" panose="020B0503020204020204" pitchFamily="34" charset="-122"/>
                <a:ea typeface="微软雅黑" panose="020B0503020204020204" pitchFamily="34" charset="-122"/>
              </a:rPr>
              <a:t>绝对性评价</a:t>
            </a:r>
          </a:p>
        </p:txBody>
      </p:sp>
      <p:pic>
        <p:nvPicPr>
          <p:cNvPr id="22" name="图片 21">
            <a:extLst>
              <a:ext uri="{FF2B5EF4-FFF2-40B4-BE49-F238E27FC236}">
                <a16:creationId xmlns:a16="http://schemas.microsoft.com/office/drawing/2014/main" id="{276080A6-E1E1-44C6-BC0C-63EEEC4D379E}"/>
              </a:ext>
            </a:extLst>
          </p:cNvPr>
          <p:cNvPicPr>
            <a:picLocks noChangeAspect="1"/>
          </p:cNvPicPr>
          <p:nvPr/>
        </p:nvPicPr>
        <p:blipFill>
          <a:blip r:embed="rId7"/>
          <a:stretch>
            <a:fillRect/>
          </a:stretch>
        </p:blipFill>
        <p:spPr>
          <a:xfrm>
            <a:off x="1697103" y="1236976"/>
            <a:ext cx="6139957" cy="5281500"/>
          </a:xfrm>
          <a:prstGeom prst="rect">
            <a:avLst/>
          </a:prstGeom>
        </p:spPr>
      </p:pic>
    </p:spTree>
    <p:extLst>
      <p:ext uri="{BB962C8B-B14F-4D97-AF65-F5344CB8AC3E}">
        <p14:creationId xmlns:p14="http://schemas.microsoft.com/office/powerpoint/2010/main" val="78417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7" name="文本框 16">
            <a:extLst>
              <a:ext uri="{FF2B5EF4-FFF2-40B4-BE49-F238E27FC236}">
                <a16:creationId xmlns:a16="http://schemas.microsoft.com/office/drawing/2014/main" id="{D19CB77B-678D-41D5-893F-8A70D1112D03}"/>
              </a:ext>
            </a:extLst>
          </p:cNvPr>
          <p:cNvSpPr txBox="1"/>
          <p:nvPr/>
        </p:nvSpPr>
        <p:spPr>
          <a:xfrm>
            <a:off x="812290" y="427191"/>
            <a:ext cx="6499868" cy="913648"/>
          </a:xfrm>
          <a:prstGeom prst="rect">
            <a:avLst/>
          </a:prstGeom>
          <a:noFill/>
        </p:spPr>
        <p:txBody>
          <a:bodyPr wrap="square" rtlCol="0">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教学数据挖掘 </a:t>
            </a:r>
            <a:r>
              <a:rPr lang="zh-CN" altLang="en-US" dirty="0">
                <a:solidFill>
                  <a:srgbClr val="0070C0"/>
                </a:solidFill>
                <a:latin typeface="微软雅黑" panose="020B0503020204020204" pitchFamily="34" charset="-122"/>
                <a:ea typeface="微软雅黑" panose="020B0503020204020204" pitchFamily="34" charset="-122"/>
              </a:rPr>
              <a:t>与大数据技术深度融合</a:t>
            </a:r>
          </a:p>
          <a:p>
            <a:pPr>
              <a:lnSpc>
                <a:spcPct val="120000"/>
              </a:lnSpc>
              <a:defRPr/>
            </a:pPr>
            <a:endParaRPr lang="zh-CN" altLang="en-US" dirty="0">
              <a:solidFill>
                <a:srgbClr val="0070C0"/>
              </a:solidFill>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id="{B56D428B-8CBF-4FD4-B487-1D6F41D393F1}"/>
              </a:ext>
            </a:extLst>
          </p:cNvPr>
          <p:cNvPicPr>
            <a:picLocks noChangeAspect="1"/>
          </p:cNvPicPr>
          <p:nvPr/>
        </p:nvPicPr>
        <p:blipFill>
          <a:blip r:embed="rId4"/>
          <a:stretch>
            <a:fillRect/>
          </a:stretch>
        </p:blipFill>
        <p:spPr>
          <a:xfrm>
            <a:off x="251094" y="1771487"/>
            <a:ext cx="2789813" cy="4676208"/>
          </a:xfrm>
          <a:prstGeom prst="rect">
            <a:avLst/>
          </a:prstGeom>
        </p:spPr>
      </p:pic>
      <p:pic>
        <p:nvPicPr>
          <p:cNvPr id="19" name="图片 18">
            <a:extLst>
              <a:ext uri="{FF2B5EF4-FFF2-40B4-BE49-F238E27FC236}">
                <a16:creationId xmlns:a16="http://schemas.microsoft.com/office/drawing/2014/main" id="{012505EC-3181-45D8-A64C-803D6D26E73A}"/>
              </a:ext>
            </a:extLst>
          </p:cNvPr>
          <p:cNvPicPr>
            <a:picLocks noChangeAspect="1"/>
          </p:cNvPicPr>
          <p:nvPr/>
        </p:nvPicPr>
        <p:blipFill>
          <a:blip r:embed="rId5"/>
          <a:stretch>
            <a:fillRect/>
          </a:stretch>
        </p:blipFill>
        <p:spPr>
          <a:xfrm>
            <a:off x="2472268" y="1771936"/>
            <a:ext cx="2794555" cy="4662731"/>
          </a:xfrm>
          <a:prstGeom prst="rect">
            <a:avLst/>
          </a:prstGeom>
        </p:spPr>
      </p:pic>
      <p:pic>
        <p:nvPicPr>
          <p:cNvPr id="23" name="图片 22">
            <a:extLst>
              <a:ext uri="{FF2B5EF4-FFF2-40B4-BE49-F238E27FC236}">
                <a16:creationId xmlns:a16="http://schemas.microsoft.com/office/drawing/2014/main" id="{4CAF6A49-C0D5-43D6-8153-1F6566FCA18C}"/>
              </a:ext>
            </a:extLst>
          </p:cNvPr>
          <p:cNvPicPr>
            <a:picLocks noChangeAspect="1"/>
          </p:cNvPicPr>
          <p:nvPr/>
        </p:nvPicPr>
        <p:blipFill>
          <a:blip r:embed="rId6"/>
          <a:stretch>
            <a:fillRect/>
          </a:stretch>
        </p:blipFill>
        <p:spPr>
          <a:xfrm>
            <a:off x="4781713" y="1771485"/>
            <a:ext cx="2779451" cy="4676208"/>
          </a:xfrm>
          <a:prstGeom prst="rect">
            <a:avLst/>
          </a:prstGeom>
        </p:spPr>
      </p:pic>
      <p:pic>
        <p:nvPicPr>
          <p:cNvPr id="24" name="图片 23">
            <a:extLst>
              <a:ext uri="{FF2B5EF4-FFF2-40B4-BE49-F238E27FC236}">
                <a16:creationId xmlns:a16="http://schemas.microsoft.com/office/drawing/2014/main" id="{901CFF56-BAEF-4F2D-9B4F-31010A1CC25D}"/>
              </a:ext>
            </a:extLst>
          </p:cNvPr>
          <p:cNvPicPr>
            <a:picLocks noChangeAspect="1"/>
          </p:cNvPicPr>
          <p:nvPr/>
        </p:nvPicPr>
        <p:blipFill>
          <a:blip r:embed="rId7"/>
          <a:stretch>
            <a:fillRect/>
          </a:stretch>
        </p:blipFill>
        <p:spPr>
          <a:xfrm>
            <a:off x="6943970" y="1771488"/>
            <a:ext cx="3046700" cy="4676208"/>
          </a:xfrm>
          <a:prstGeom prst="rect">
            <a:avLst/>
          </a:prstGeom>
        </p:spPr>
      </p:pic>
      <p:pic>
        <p:nvPicPr>
          <p:cNvPr id="25" name="图片 24">
            <a:extLst>
              <a:ext uri="{FF2B5EF4-FFF2-40B4-BE49-F238E27FC236}">
                <a16:creationId xmlns:a16="http://schemas.microsoft.com/office/drawing/2014/main" id="{6C69F4F1-441C-49A1-8DA9-F96D82B7BD6D}"/>
              </a:ext>
            </a:extLst>
          </p:cNvPr>
          <p:cNvPicPr>
            <a:picLocks noChangeAspect="1"/>
          </p:cNvPicPr>
          <p:nvPr/>
        </p:nvPicPr>
        <p:blipFill>
          <a:blip r:embed="rId8"/>
          <a:stretch>
            <a:fillRect/>
          </a:stretch>
        </p:blipFill>
        <p:spPr>
          <a:xfrm>
            <a:off x="9279467" y="1771487"/>
            <a:ext cx="2756227" cy="4676208"/>
          </a:xfrm>
          <a:prstGeom prst="rect">
            <a:avLst/>
          </a:prstGeom>
        </p:spPr>
      </p:pic>
      <p:sp>
        <p:nvSpPr>
          <p:cNvPr id="26" name="矩形 25">
            <a:extLst>
              <a:ext uri="{FF2B5EF4-FFF2-40B4-BE49-F238E27FC236}">
                <a16:creationId xmlns:a16="http://schemas.microsoft.com/office/drawing/2014/main" id="{FC8C5F55-1E88-4B74-BF6E-AD5462471388}"/>
              </a:ext>
            </a:extLst>
          </p:cNvPr>
          <p:cNvSpPr/>
          <p:nvPr/>
        </p:nvSpPr>
        <p:spPr>
          <a:xfrm>
            <a:off x="1" y="2533094"/>
            <a:ext cx="12192000" cy="1765369"/>
          </a:xfrm>
          <a:prstGeom prst="rect">
            <a:avLst/>
          </a:prstGeom>
          <a:solidFill>
            <a:schemeClr val="accent1">
              <a:lumMod val="50000"/>
              <a:alpha val="50000"/>
            </a:schemeClr>
          </a:solidFill>
        </p:spPr>
        <p:style>
          <a:lnRef idx="1">
            <a:schemeClr val="accent1"/>
          </a:lnRef>
          <a:fillRef idx="3">
            <a:schemeClr val="accent1"/>
          </a:fillRef>
          <a:effectRef idx="2">
            <a:schemeClr val="accent1"/>
          </a:effectRef>
          <a:fontRef idx="minor">
            <a:schemeClr val="lt1"/>
          </a:fontRef>
        </p:style>
        <p:txBody>
          <a:bodyPr lIns="121908" tIns="60953" rIns="121908" bIns="60953" rtlCol="0" anchor="ctr"/>
          <a:lstStyle/>
          <a:p>
            <a:pPr algn="ctr" defTabSz="913130"/>
            <a:endParaRPr kumimoji="1" lang="zh-CN" altLang="en-US" sz="1735">
              <a:solidFill>
                <a:srgbClr val="0070C0"/>
              </a:solidFill>
            </a:endParaRPr>
          </a:p>
        </p:txBody>
      </p:sp>
      <p:sp>
        <p:nvSpPr>
          <p:cNvPr id="27" name="文本框 26">
            <a:extLst>
              <a:ext uri="{FF2B5EF4-FFF2-40B4-BE49-F238E27FC236}">
                <a16:creationId xmlns:a16="http://schemas.microsoft.com/office/drawing/2014/main" id="{599FFDA1-2AE1-481B-A051-3EBAB82731ED}"/>
              </a:ext>
            </a:extLst>
          </p:cNvPr>
          <p:cNvSpPr txBox="1"/>
          <p:nvPr/>
        </p:nvSpPr>
        <p:spPr>
          <a:xfrm>
            <a:off x="3577970" y="3007724"/>
            <a:ext cx="5227364" cy="697549"/>
          </a:xfrm>
          <a:prstGeom prst="rect">
            <a:avLst/>
          </a:prstGeom>
          <a:noFill/>
        </p:spPr>
        <p:txBody>
          <a:bodyPr wrap="square" lIns="121908" tIns="60953" rIns="121908" bIns="60953" rtlCol="0">
            <a:spAutoFit/>
          </a:bodyPr>
          <a:lstStyle/>
          <a:p>
            <a:pPr defTabSz="913130"/>
            <a:r>
              <a:rPr kumimoji="1" lang="zh-CN" altLang="en-US" sz="3735" dirty="0">
                <a:solidFill>
                  <a:srgbClr val="FF0000"/>
                </a:solidFill>
              </a:rPr>
              <a:t>超过</a:t>
            </a:r>
            <a:r>
              <a:rPr kumimoji="1" lang="zh-CN" altLang="zh-CN" sz="3735" dirty="0">
                <a:solidFill>
                  <a:srgbClr val="FF0000"/>
                </a:solidFill>
              </a:rPr>
              <a:t>2</a:t>
            </a:r>
            <a:r>
              <a:rPr kumimoji="1" lang="en-US" altLang="zh-CN" sz="3735" dirty="0">
                <a:solidFill>
                  <a:srgbClr val="FF0000"/>
                </a:solidFill>
              </a:rPr>
              <a:t>60+</a:t>
            </a:r>
            <a:r>
              <a:rPr kumimoji="1" lang="zh-CN" altLang="en-US" sz="3735" dirty="0">
                <a:solidFill>
                  <a:srgbClr val="FF0000"/>
                </a:solidFill>
              </a:rPr>
              <a:t>数据源</a:t>
            </a:r>
          </a:p>
        </p:txBody>
      </p:sp>
      <p:sp>
        <p:nvSpPr>
          <p:cNvPr id="28" name="文本框 27">
            <a:extLst>
              <a:ext uri="{FF2B5EF4-FFF2-40B4-BE49-F238E27FC236}">
                <a16:creationId xmlns:a16="http://schemas.microsoft.com/office/drawing/2014/main" id="{36AE1F49-0EAC-4646-B2ED-E1EEF5180DAF}"/>
              </a:ext>
            </a:extLst>
          </p:cNvPr>
          <p:cNvSpPr txBox="1"/>
          <p:nvPr/>
        </p:nvSpPr>
        <p:spPr>
          <a:xfrm>
            <a:off x="390772" y="1185333"/>
            <a:ext cx="5728467" cy="451328"/>
          </a:xfrm>
          <a:prstGeom prst="rect">
            <a:avLst/>
          </a:prstGeom>
          <a:noFill/>
        </p:spPr>
        <p:txBody>
          <a:bodyPr wrap="none" lIns="121908" tIns="60953" rIns="121908" bIns="60953" rtlCol="0">
            <a:spAutoFit/>
          </a:bodyPr>
          <a:lstStyle/>
          <a:p>
            <a:pPr defTabSz="913130"/>
            <a:r>
              <a:rPr kumimoji="1" lang="zh-CN" altLang="en-US" sz="2135" dirty="0">
                <a:solidFill>
                  <a:srgbClr val="0070C0"/>
                </a:solidFill>
                <a:latin typeface="微软雅黑" panose="020B0503020204020204" pitchFamily="34" charset="-122"/>
                <a:ea typeface="微软雅黑" panose="020B0503020204020204" pitchFamily="34" charset="-122"/>
              </a:rPr>
              <a:t>支撑数据（学院、课程、专业、教师、学生）</a:t>
            </a:r>
          </a:p>
        </p:txBody>
      </p:sp>
    </p:spTree>
    <p:extLst>
      <p:ext uri="{BB962C8B-B14F-4D97-AF65-F5344CB8AC3E}">
        <p14:creationId xmlns:p14="http://schemas.microsoft.com/office/powerpoint/2010/main" val="21849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16" name="任意多边形 36">
            <a:extLst>
              <a:ext uri="{FF2B5EF4-FFF2-40B4-BE49-F238E27FC236}">
                <a16:creationId xmlns:a16="http://schemas.microsoft.com/office/drawing/2014/main" id="{C2086030-AD81-42A4-AC38-1E37129906AB}"/>
              </a:ext>
            </a:extLst>
          </p:cNvPr>
          <p:cNvSpPr/>
          <p:nvPr/>
        </p:nvSpPr>
        <p:spPr>
          <a:xfrm>
            <a:off x="8889332" y="1365289"/>
            <a:ext cx="1144137" cy="837152"/>
          </a:xfrm>
          <a:custGeom>
            <a:avLst/>
            <a:gdLst>
              <a:gd name="connsiteX0" fmla="*/ 0 w 1242811"/>
              <a:gd name="connsiteY0" fmla="*/ 1513268 h 1513268"/>
              <a:gd name="connsiteX1" fmla="*/ 824248 w 1242811"/>
              <a:gd name="connsiteY1" fmla="*/ 6440 h 1513268"/>
              <a:gd name="connsiteX2" fmla="*/ 1242811 w 1242811"/>
              <a:gd name="connsiteY2" fmla="*/ 0 h 1513268"/>
            </a:gdLst>
            <a:ahLst/>
            <a:cxnLst>
              <a:cxn ang="0">
                <a:pos x="connsiteX0" y="connsiteY0"/>
              </a:cxn>
              <a:cxn ang="0">
                <a:pos x="connsiteX1" y="connsiteY1"/>
              </a:cxn>
              <a:cxn ang="0">
                <a:pos x="connsiteX2" y="connsiteY2"/>
              </a:cxn>
            </a:cxnLst>
            <a:rect l="l" t="t" r="r" b="b"/>
            <a:pathLst>
              <a:path w="1242811" h="1513268">
                <a:moveTo>
                  <a:pt x="0" y="1513268"/>
                </a:moveTo>
                <a:lnTo>
                  <a:pt x="824248" y="6440"/>
                </a:lnTo>
                <a:lnTo>
                  <a:pt x="1242811" y="0"/>
                </a:lnTo>
              </a:path>
            </a:pathLst>
          </a:custGeom>
          <a:noFill/>
          <a:ln w="19050">
            <a:solidFill>
              <a:srgbClr val="FFFFFF"/>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defTabSz="913130"/>
            <a:endParaRPr lang="zh-CN" altLang="en-US" sz="1335">
              <a:solidFill>
                <a:srgbClr val="0070C0"/>
              </a:solidFill>
            </a:endParaRPr>
          </a:p>
        </p:txBody>
      </p:sp>
      <p:sp>
        <p:nvSpPr>
          <p:cNvPr id="117" name="任意多边形 36">
            <a:extLst>
              <a:ext uri="{FF2B5EF4-FFF2-40B4-BE49-F238E27FC236}">
                <a16:creationId xmlns:a16="http://schemas.microsoft.com/office/drawing/2014/main" id="{82315349-8A36-4E85-8282-C2BBCDAED501}"/>
              </a:ext>
            </a:extLst>
          </p:cNvPr>
          <p:cNvSpPr/>
          <p:nvPr/>
        </p:nvSpPr>
        <p:spPr>
          <a:xfrm>
            <a:off x="9063339" y="2356849"/>
            <a:ext cx="1144137" cy="837152"/>
          </a:xfrm>
          <a:custGeom>
            <a:avLst/>
            <a:gdLst>
              <a:gd name="connsiteX0" fmla="*/ 0 w 1242811"/>
              <a:gd name="connsiteY0" fmla="*/ 1513268 h 1513268"/>
              <a:gd name="connsiteX1" fmla="*/ 824248 w 1242811"/>
              <a:gd name="connsiteY1" fmla="*/ 6440 h 1513268"/>
              <a:gd name="connsiteX2" fmla="*/ 1242811 w 1242811"/>
              <a:gd name="connsiteY2" fmla="*/ 0 h 1513268"/>
            </a:gdLst>
            <a:ahLst/>
            <a:cxnLst>
              <a:cxn ang="0">
                <a:pos x="connsiteX0" y="connsiteY0"/>
              </a:cxn>
              <a:cxn ang="0">
                <a:pos x="connsiteX1" y="connsiteY1"/>
              </a:cxn>
              <a:cxn ang="0">
                <a:pos x="connsiteX2" y="connsiteY2"/>
              </a:cxn>
            </a:cxnLst>
            <a:rect l="l" t="t" r="r" b="b"/>
            <a:pathLst>
              <a:path w="1242811" h="1513268">
                <a:moveTo>
                  <a:pt x="0" y="1513268"/>
                </a:moveTo>
                <a:lnTo>
                  <a:pt x="824248" y="6440"/>
                </a:lnTo>
                <a:lnTo>
                  <a:pt x="1242811" y="0"/>
                </a:lnTo>
              </a:path>
            </a:pathLst>
          </a:custGeom>
          <a:noFill/>
          <a:ln w="19050">
            <a:solidFill>
              <a:srgbClr val="FFFFFF"/>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defTabSz="913130"/>
            <a:endParaRPr lang="zh-CN" altLang="en-US" sz="1600">
              <a:solidFill>
                <a:srgbClr val="0070C0"/>
              </a:solidFill>
            </a:endParaRPr>
          </a:p>
        </p:txBody>
      </p:sp>
      <p:sp>
        <p:nvSpPr>
          <p:cNvPr id="118" name="任意多边形 36">
            <a:extLst>
              <a:ext uri="{FF2B5EF4-FFF2-40B4-BE49-F238E27FC236}">
                <a16:creationId xmlns:a16="http://schemas.microsoft.com/office/drawing/2014/main" id="{566EFFEB-B916-47B3-A474-1E233B591D7A}"/>
              </a:ext>
            </a:extLst>
          </p:cNvPr>
          <p:cNvSpPr/>
          <p:nvPr/>
        </p:nvSpPr>
        <p:spPr>
          <a:xfrm>
            <a:off x="9253098" y="3305801"/>
            <a:ext cx="1144137" cy="837152"/>
          </a:xfrm>
          <a:custGeom>
            <a:avLst/>
            <a:gdLst>
              <a:gd name="connsiteX0" fmla="*/ 0 w 1242811"/>
              <a:gd name="connsiteY0" fmla="*/ 1513268 h 1513268"/>
              <a:gd name="connsiteX1" fmla="*/ 824248 w 1242811"/>
              <a:gd name="connsiteY1" fmla="*/ 6440 h 1513268"/>
              <a:gd name="connsiteX2" fmla="*/ 1242811 w 1242811"/>
              <a:gd name="connsiteY2" fmla="*/ 0 h 1513268"/>
            </a:gdLst>
            <a:ahLst/>
            <a:cxnLst>
              <a:cxn ang="0">
                <a:pos x="connsiteX0" y="connsiteY0"/>
              </a:cxn>
              <a:cxn ang="0">
                <a:pos x="connsiteX1" y="connsiteY1"/>
              </a:cxn>
              <a:cxn ang="0">
                <a:pos x="connsiteX2" y="connsiteY2"/>
              </a:cxn>
            </a:cxnLst>
            <a:rect l="l" t="t" r="r" b="b"/>
            <a:pathLst>
              <a:path w="1242811" h="1513268">
                <a:moveTo>
                  <a:pt x="0" y="1513268"/>
                </a:moveTo>
                <a:lnTo>
                  <a:pt x="824248" y="6440"/>
                </a:lnTo>
                <a:lnTo>
                  <a:pt x="1242811" y="0"/>
                </a:lnTo>
              </a:path>
            </a:pathLst>
          </a:custGeom>
          <a:noFill/>
          <a:ln w="19050">
            <a:solidFill>
              <a:srgbClr val="FFFFFF"/>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defTabSz="913130"/>
            <a:endParaRPr lang="zh-CN" altLang="en-US" sz="1600">
              <a:solidFill>
                <a:srgbClr val="0070C0"/>
              </a:solidFill>
            </a:endParaRPr>
          </a:p>
        </p:txBody>
      </p:sp>
      <p:sp>
        <p:nvSpPr>
          <p:cNvPr id="119" name="任意多边形 36">
            <a:extLst>
              <a:ext uri="{FF2B5EF4-FFF2-40B4-BE49-F238E27FC236}">
                <a16:creationId xmlns:a16="http://schemas.microsoft.com/office/drawing/2014/main" id="{0C2893F4-750D-4293-8FBD-F3447B94B36B}"/>
              </a:ext>
            </a:extLst>
          </p:cNvPr>
          <p:cNvSpPr/>
          <p:nvPr/>
        </p:nvSpPr>
        <p:spPr>
          <a:xfrm>
            <a:off x="9296887" y="4167156"/>
            <a:ext cx="1144137" cy="837152"/>
          </a:xfrm>
          <a:custGeom>
            <a:avLst/>
            <a:gdLst>
              <a:gd name="connsiteX0" fmla="*/ 0 w 1242811"/>
              <a:gd name="connsiteY0" fmla="*/ 1513268 h 1513268"/>
              <a:gd name="connsiteX1" fmla="*/ 824248 w 1242811"/>
              <a:gd name="connsiteY1" fmla="*/ 6440 h 1513268"/>
              <a:gd name="connsiteX2" fmla="*/ 1242811 w 1242811"/>
              <a:gd name="connsiteY2" fmla="*/ 0 h 1513268"/>
            </a:gdLst>
            <a:ahLst/>
            <a:cxnLst>
              <a:cxn ang="0">
                <a:pos x="connsiteX0" y="connsiteY0"/>
              </a:cxn>
              <a:cxn ang="0">
                <a:pos x="connsiteX1" y="connsiteY1"/>
              </a:cxn>
              <a:cxn ang="0">
                <a:pos x="connsiteX2" y="connsiteY2"/>
              </a:cxn>
            </a:cxnLst>
            <a:rect l="l" t="t" r="r" b="b"/>
            <a:pathLst>
              <a:path w="1242811" h="1513268">
                <a:moveTo>
                  <a:pt x="0" y="1513268"/>
                </a:moveTo>
                <a:lnTo>
                  <a:pt x="824248" y="6440"/>
                </a:lnTo>
                <a:lnTo>
                  <a:pt x="1242811" y="0"/>
                </a:lnTo>
              </a:path>
            </a:pathLst>
          </a:custGeom>
          <a:noFill/>
          <a:ln w="19050">
            <a:solidFill>
              <a:srgbClr val="FFFFFF"/>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defTabSz="913130"/>
            <a:endParaRPr lang="zh-CN" altLang="en-US" sz="1600">
              <a:solidFill>
                <a:srgbClr val="0070C0"/>
              </a:solidFill>
            </a:endParaRPr>
          </a:p>
        </p:txBody>
      </p:sp>
      <p:grpSp>
        <p:nvGrpSpPr>
          <p:cNvPr id="120" name="组 89">
            <a:extLst>
              <a:ext uri="{FF2B5EF4-FFF2-40B4-BE49-F238E27FC236}">
                <a16:creationId xmlns:a16="http://schemas.microsoft.com/office/drawing/2014/main" id="{5A625034-84E0-42C6-B963-E7FBC7AFA157}"/>
              </a:ext>
            </a:extLst>
          </p:cNvPr>
          <p:cNvGrpSpPr/>
          <p:nvPr/>
        </p:nvGrpSpPr>
        <p:grpSpPr>
          <a:xfrm>
            <a:off x="2069859" y="4225466"/>
            <a:ext cx="7202800" cy="1724012"/>
            <a:chOff x="1712521" y="3254391"/>
            <a:chExt cx="5402100" cy="1293010"/>
          </a:xfrm>
        </p:grpSpPr>
        <p:sp>
          <p:nvSpPr>
            <p:cNvPr id="121" name="矩形 120">
              <a:extLst>
                <a:ext uri="{FF2B5EF4-FFF2-40B4-BE49-F238E27FC236}">
                  <a16:creationId xmlns:a16="http://schemas.microsoft.com/office/drawing/2014/main" id="{7407DD82-8D1D-4603-A38C-943C68FA67DA}"/>
                </a:ext>
              </a:extLst>
            </p:cNvPr>
            <p:cNvSpPr/>
            <p:nvPr/>
          </p:nvSpPr>
          <p:spPr>
            <a:xfrm rot="307315">
              <a:off x="1740119" y="3254391"/>
              <a:ext cx="653063" cy="223091"/>
            </a:xfrm>
            <a:prstGeom prst="rect">
              <a:avLst/>
            </a:prstGeom>
          </p:spPr>
          <p:txBody>
            <a:bodyPr wrap="none">
              <a:spAutoFit/>
            </a:bodyPr>
            <a:lstStyle/>
            <a:p>
              <a:pPr defTabSz="913130"/>
              <a:r>
                <a:rPr lang="zh-CN" altLang="en-US" sz="1335" dirty="0">
                  <a:solidFill>
                    <a:srgbClr val="0070C0"/>
                  </a:solidFill>
                </a:rPr>
                <a:t>平台数据</a:t>
              </a:r>
            </a:p>
          </p:txBody>
        </p:sp>
        <p:sp>
          <p:nvSpPr>
            <p:cNvPr id="122" name="矩形 121">
              <a:extLst>
                <a:ext uri="{FF2B5EF4-FFF2-40B4-BE49-F238E27FC236}">
                  <a16:creationId xmlns:a16="http://schemas.microsoft.com/office/drawing/2014/main" id="{16A2AB5E-741F-4F1C-ABEF-21B63481F94E}"/>
                </a:ext>
              </a:extLst>
            </p:cNvPr>
            <p:cNvSpPr/>
            <p:nvPr/>
          </p:nvSpPr>
          <p:spPr>
            <a:xfrm rot="307315">
              <a:off x="2349316" y="3470152"/>
              <a:ext cx="653063" cy="223091"/>
            </a:xfrm>
            <a:prstGeom prst="rect">
              <a:avLst/>
            </a:prstGeom>
          </p:spPr>
          <p:txBody>
            <a:bodyPr wrap="none">
              <a:spAutoFit/>
            </a:bodyPr>
            <a:lstStyle/>
            <a:p>
              <a:pPr defTabSz="913130"/>
              <a:r>
                <a:rPr lang="zh-CN" altLang="en-US" sz="1335" dirty="0">
                  <a:solidFill>
                    <a:srgbClr val="0070C0"/>
                  </a:solidFill>
                </a:rPr>
                <a:t>日志数据</a:t>
              </a:r>
            </a:p>
          </p:txBody>
        </p:sp>
        <p:sp>
          <p:nvSpPr>
            <p:cNvPr id="123" name="矩形 122">
              <a:extLst>
                <a:ext uri="{FF2B5EF4-FFF2-40B4-BE49-F238E27FC236}">
                  <a16:creationId xmlns:a16="http://schemas.microsoft.com/office/drawing/2014/main" id="{3A5A704A-2389-46C7-90DE-D6450998074D}"/>
                </a:ext>
              </a:extLst>
            </p:cNvPr>
            <p:cNvSpPr/>
            <p:nvPr/>
          </p:nvSpPr>
          <p:spPr>
            <a:xfrm rot="307315">
              <a:off x="3034400" y="3701085"/>
              <a:ext cx="653063" cy="223091"/>
            </a:xfrm>
            <a:prstGeom prst="rect">
              <a:avLst/>
            </a:prstGeom>
          </p:spPr>
          <p:txBody>
            <a:bodyPr wrap="none">
              <a:spAutoFit/>
            </a:bodyPr>
            <a:lstStyle/>
            <a:p>
              <a:pPr defTabSz="913130"/>
              <a:r>
                <a:rPr lang="zh-CN" altLang="en-US" sz="1335" dirty="0">
                  <a:solidFill>
                    <a:srgbClr val="0070C0"/>
                  </a:solidFill>
                </a:rPr>
                <a:t>运行报告</a:t>
              </a:r>
            </a:p>
          </p:txBody>
        </p:sp>
        <p:sp>
          <p:nvSpPr>
            <p:cNvPr id="124" name="矩形 123">
              <a:extLst>
                <a:ext uri="{FF2B5EF4-FFF2-40B4-BE49-F238E27FC236}">
                  <a16:creationId xmlns:a16="http://schemas.microsoft.com/office/drawing/2014/main" id="{797DDCFB-2FD2-4D2D-A062-34523C5B4819}"/>
                </a:ext>
              </a:extLst>
            </p:cNvPr>
            <p:cNvSpPr/>
            <p:nvPr/>
          </p:nvSpPr>
          <p:spPr>
            <a:xfrm rot="307315">
              <a:off x="3668861" y="3931024"/>
              <a:ext cx="653063" cy="223091"/>
            </a:xfrm>
            <a:prstGeom prst="rect">
              <a:avLst/>
            </a:prstGeom>
          </p:spPr>
          <p:txBody>
            <a:bodyPr wrap="none">
              <a:spAutoFit/>
            </a:bodyPr>
            <a:lstStyle/>
            <a:p>
              <a:pPr defTabSz="913130"/>
              <a:r>
                <a:rPr lang="zh-CN" altLang="en-US" sz="1335" dirty="0">
                  <a:solidFill>
                    <a:srgbClr val="0070C0"/>
                  </a:solidFill>
                </a:rPr>
                <a:t>课堂音频</a:t>
              </a:r>
            </a:p>
          </p:txBody>
        </p:sp>
        <p:grpSp>
          <p:nvGrpSpPr>
            <p:cNvPr id="125" name="组 88">
              <a:extLst>
                <a:ext uri="{FF2B5EF4-FFF2-40B4-BE49-F238E27FC236}">
                  <a16:creationId xmlns:a16="http://schemas.microsoft.com/office/drawing/2014/main" id="{25179BC4-3E6A-44DE-A1C1-6A86CE1ABB02}"/>
                </a:ext>
              </a:extLst>
            </p:cNvPr>
            <p:cNvGrpSpPr/>
            <p:nvPr/>
          </p:nvGrpSpPr>
          <p:grpSpPr>
            <a:xfrm>
              <a:off x="1712521" y="3468352"/>
              <a:ext cx="5118838" cy="1079049"/>
              <a:chOff x="1712521" y="3468352"/>
              <a:chExt cx="5118838" cy="1079049"/>
            </a:xfrm>
          </p:grpSpPr>
          <p:pic>
            <p:nvPicPr>
              <p:cNvPr id="130" name="图片 129" descr="1.png">
                <a:extLst>
                  <a:ext uri="{FF2B5EF4-FFF2-40B4-BE49-F238E27FC236}">
                    <a16:creationId xmlns:a16="http://schemas.microsoft.com/office/drawing/2014/main" id="{8BB1E577-0483-4F90-BE96-9A07418FD8B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712521" y="3468352"/>
                <a:ext cx="520336" cy="359267"/>
              </a:xfrm>
              <a:prstGeom prst="rect">
                <a:avLst/>
              </a:prstGeom>
            </p:spPr>
          </p:pic>
          <p:pic>
            <p:nvPicPr>
              <p:cNvPr id="131" name="图片 130" descr="1.png">
                <a:extLst>
                  <a:ext uri="{FF2B5EF4-FFF2-40B4-BE49-F238E27FC236}">
                    <a16:creationId xmlns:a16="http://schemas.microsoft.com/office/drawing/2014/main" id="{23AFF198-127F-4E7E-92B0-01D59FF05CC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335929" y="3673622"/>
                <a:ext cx="520336" cy="359267"/>
              </a:xfrm>
              <a:prstGeom prst="rect">
                <a:avLst/>
              </a:prstGeom>
            </p:spPr>
          </p:pic>
          <p:pic>
            <p:nvPicPr>
              <p:cNvPr id="132" name="图片 131" descr="1.png">
                <a:extLst>
                  <a:ext uri="{FF2B5EF4-FFF2-40B4-BE49-F238E27FC236}">
                    <a16:creationId xmlns:a16="http://schemas.microsoft.com/office/drawing/2014/main" id="{98E3BDD3-C849-4097-A4D8-29A2F83F76DE}"/>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983608" y="3904076"/>
                <a:ext cx="520336" cy="359267"/>
              </a:xfrm>
              <a:prstGeom prst="rect">
                <a:avLst/>
              </a:prstGeom>
            </p:spPr>
          </p:pic>
          <p:pic>
            <p:nvPicPr>
              <p:cNvPr id="133" name="图片 132" descr="1.png">
                <a:extLst>
                  <a:ext uri="{FF2B5EF4-FFF2-40B4-BE49-F238E27FC236}">
                    <a16:creationId xmlns:a16="http://schemas.microsoft.com/office/drawing/2014/main" id="{FEF888FB-74D3-449D-ADB2-93F3831FA8FE}"/>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674540" y="4129697"/>
                <a:ext cx="520336" cy="359267"/>
              </a:xfrm>
              <a:prstGeom prst="rect">
                <a:avLst/>
              </a:prstGeom>
            </p:spPr>
          </p:pic>
          <p:pic>
            <p:nvPicPr>
              <p:cNvPr id="134" name="图片 133" descr="1.png">
                <a:extLst>
                  <a:ext uri="{FF2B5EF4-FFF2-40B4-BE49-F238E27FC236}">
                    <a16:creationId xmlns:a16="http://schemas.microsoft.com/office/drawing/2014/main" id="{5B4DBFAE-891E-4BAC-9593-0E81809DE857}"/>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403950" y="4188134"/>
                <a:ext cx="520336" cy="359267"/>
              </a:xfrm>
              <a:prstGeom prst="rect">
                <a:avLst/>
              </a:prstGeom>
            </p:spPr>
          </p:pic>
          <p:pic>
            <p:nvPicPr>
              <p:cNvPr id="135" name="图片 134" descr="1.png">
                <a:extLst>
                  <a:ext uri="{FF2B5EF4-FFF2-40B4-BE49-F238E27FC236}">
                    <a16:creationId xmlns:a16="http://schemas.microsoft.com/office/drawing/2014/main" id="{BEF92EE2-CE66-45EC-9890-29804E49C883}"/>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068474" y="4013893"/>
                <a:ext cx="520336" cy="359267"/>
              </a:xfrm>
              <a:prstGeom prst="rect">
                <a:avLst/>
              </a:prstGeom>
            </p:spPr>
          </p:pic>
          <p:pic>
            <p:nvPicPr>
              <p:cNvPr id="136" name="图片 135" descr="1.png">
                <a:extLst>
                  <a:ext uri="{FF2B5EF4-FFF2-40B4-BE49-F238E27FC236}">
                    <a16:creationId xmlns:a16="http://schemas.microsoft.com/office/drawing/2014/main" id="{7267ABDD-1DA8-4E97-8578-315EBB11733F}"/>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700432" y="3859865"/>
                <a:ext cx="520336" cy="359267"/>
              </a:xfrm>
              <a:prstGeom prst="rect">
                <a:avLst/>
              </a:prstGeom>
            </p:spPr>
          </p:pic>
          <p:pic>
            <p:nvPicPr>
              <p:cNvPr id="137" name="图片 136" descr="1.png">
                <a:extLst>
                  <a:ext uri="{FF2B5EF4-FFF2-40B4-BE49-F238E27FC236}">
                    <a16:creationId xmlns:a16="http://schemas.microsoft.com/office/drawing/2014/main" id="{1FC7F6C0-91CA-420B-BFF0-E46713251258}"/>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311023" y="3696917"/>
                <a:ext cx="520336" cy="359267"/>
              </a:xfrm>
              <a:prstGeom prst="rect">
                <a:avLst/>
              </a:prstGeom>
            </p:spPr>
          </p:pic>
        </p:grpSp>
        <p:sp>
          <p:nvSpPr>
            <p:cNvPr id="126" name="矩形 125">
              <a:extLst>
                <a:ext uri="{FF2B5EF4-FFF2-40B4-BE49-F238E27FC236}">
                  <a16:creationId xmlns:a16="http://schemas.microsoft.com/office/drawing/2014/main" id="{07901413-A5D1-4697-84CB-8E9CDF88716C}"/>
                </a:ext>
              </a:extLst>
            </p:cNvPr>
            <p:cNvSpPr/>
            <p:nvPr/>
          </p:nvSpPr>
          <p:spPr>
            <a:xfrm>
              <a:off x="6224714" y="3472563"/>
              <a:ext cx="889907" cy="207749"/>
            </a:xfrm>
            <a:prstGeom prst="rect">
              <a:avLst/>
            </a:prstGeom>
          </p:spPr>
          <p:txBody>
            <a:bodyPr wrap="none">
              <a:spAutoFit/>
            </a:bodyPr>
            <a:lstStyle/>
            <a:p>
              <a:pPr defTabSz="913130"/>
              <a:r>
                <a:rPr lang="zh-CN" altLang="en-US" sz="1200" dirty="0">
                  <a:solidFill>
                    <a:srgbClr val="0070C0"/>
                  </a:solidFill>
                </a:rPr>
                <a:t>学校业务系统</a:t>
              </a:r>
              <a:r>
                <a:rPr lang="en-US" altLang="zh-CN" sz="1200" dirty="0">
                  <a:solidFill>
                    <a:srgbClr val="0070C0"/>
                  </a:solidFill>
                </a:rPr>
                <a:t>2</a:t>
              </a:r>
              <a:endParaRPr lang="zh-CN" altLang="en-US" sz="1200" dirty="0">
                <a:solidFill>
                  <a:srgbClr val="0070C0"/>
                </a:solidFill>
              </a:endParaRPr>
            </a:p>
          </p:txBody>
        </p:sp>
        <p:sp>
          <p:nvSpPr>
            <p:cNvPr id="127" name="矩形 126">
              <a:extLst>
                <a:ext uri="{FF2B5EF4-FFF2-40B4-BE49-F238E27FC236}">
                  <a16:creationId xmlns:a16="http://schemas.microsoft.com/office/drawing/2014/main" id="{B33C6126-87FF-4C6E-AD21-F558F40E0269}"/>
                </a:ext>
              </a:extLst>
            </p:cNvPr>
            <p:cNvSpPr/>
            <p:nvPr/>
          </p:nvSpPr>
          <p:spPr>
            <a:xfrm>
              <a:off x="5530485" y="3665671"/>
              <a:ext cx="882694" cy="207749"/>
            </a:xfrm>
            <a:prstGeom prst="rect">
              <a:avLst/>
            </a:prstGeom>
          </p:spPr>
          <p:txBody>
            <a:bodyPr wrap="none">
              <a:spAutoFit/>
            </a:bodyPr>
            <a:lstStyle/>
            <a:p>
              <a:pPr defTabSz="913130"/>
              <a:r>
                <a:rPr lang="zh-CN" altLang="en-US" sz="1200" dirty="0">
                  <a:solidFill>
                    <a:srgbClr val="0070C0"/>
                  </a:solidFill>
                </a:rPr>
                <a:t>学校业务系统</a:t>
              </a:r>
              <a:r>
                <a:rPr lang="en-US" altLang="zh-CN" sz="1065" dirty="0">
                  <a:solidFill>
                    <a:srgbClr val="0070C0"/>
                  </a:solidFill>
                </a:rPr>
                <a:t>1</a:t>
              </a:r>
              <a:endParaRPr lang="zh-CN" altLang="en-US" sz="1065" dirty="0">
                <a:solidFill>
                  <a:srgbClr val="0070C0"/>
                </a:solidFill>
              </a:endParaRPr>
            </a:p>
          </p:txBody>
        </p:sp>
        <p:sp>
          <p:nvSpPr>
            <p:cNvPr id="128" name="矩形 127">
              <a:extLst>
                <a:ext uri="{FF2B5EF4-FFF2-40B4-BE49-F238E27FC236}">
                  <a16:creationId xmlns:a16="http://schemas.microsoft.com/office/drawing/2014/main" id="{FB3FD3C9-97A6-42A5-9561-787BA093FA4D}"/>
                </a:ext>
              </a:extLst>
            </p:cNvPr>
            <p:cNvSpPr/>
            <p:nvPr/>
          </p:nvSpPr>
          <p:spPr>
            <a:xfrm>
              <a:off x="4976920" y="3828505"/>
              <a:ext cx="653063" cy="223091"/>
            </a:xfrm>
            <a:prstGeom prst="rect">
              <a:avLst/>
            </a:prstGeom>
          </p:spPr>
          <p:txBody>
            <a:bodyPr wrap="none">
              <a:spAutoFit/>
            </a:bodyPr>
            <a:lstStyle/>
            <a:p>
              <a:pPr defTabSz="913130"/>
              <a:r>
                <a:rPr lang="zh-CN" altLang="en-US" sz="1335" dirty="0">
                  <a:solidFill>
                    <a:srgbClr val="0070C0"/>
                  </a:solidFill>
                </a:rPr>
                <a:t>评价数据</a:t>
              </a:r>
            </a:p>
          </p:txBody>
        </p:sp>
        <p:sp>
          <p:nvSpPr>
            <p:cNvPr id="129" name="矩形 128">
              <a:extLst>
                <a:ext uri="{FF2B5EF4-FFF2-40B4-BE49-F238E27FC236}">
                  <a16:creationId xmlns:a16="http://schemas.microsoft.com/office/drawing/2014/main" id="{326B40FD-6FF5-460A-88D3-366CEC3EBECA}"/>
                </a:ext>
              </a:extLst>
            </p:cNvPr>
            <p:cNvSpPr/>
            <p:nvPr/>
          </p:nvSpPr>
          <p:spPr>
            <a:xfrm>
              <a:off x="4333808" y="3975054"/>
              <a:ext cx="653063" cy="223091"/>
            </a:xfrm>
            <a:prstGeom prst="rect">
              <a:avLst/>
            </a:prstGeom>
          </p:spPr>
          <p:txBody>
            <a:bodyPr wrap="none">
              <a:spAutoFit/>
            </a:bodyPr>
            <a:lstStyle/>
            <a:p>
              <a:pPr defTabSz="913130"/>
              <a:r>
                <a:rPr lang="zh-CN" altLang="en-US" sz="1335" dirty="0">
                  <a:solidFill>
                    <a:srgbClr val="0070C0"/>
                  </a:solidFill>
                </a:rPr>
                <a:t>课堂视频</a:t>
              </a:r>
            </a:p>
          </p:txBody>
        </p:sp>
      </p:grpSp>
      <p:grpSp>
        <p:nvGrpSpPr>
          <p:cNvPr id="138" name="组 90">
            <a:extLst>
              <a:ext uri="{FF2B5EF4-FFF2-40B4-BE49-F238E27FC236}">
                <a16:creationId xmlns:a16="http://schemas.microsoft.com/office/drawing/2014/main" id="{44447FBF-10A6-4F76-BFEF-97EF2FC00C35}"/>
              </a:ext>
            </a:extLst>
          </p:cNvPr>
          <p:cNvGrpSpPr/>
          <p:nvPr/>
        </p:nvGrpSpPr>
        <p:grpSpPr>
          <a:xfrm>
            <a:off x="2023414" y="3353966"/>
            <a:ext cx="6984470" cy="1724012"/>
            <a:chOff x="1712521" y="3254391"/>
            <a:chExt cx="5238353" cy="1293010"/>
          </a:xfrm>
        </p:grpSpPr>
        <p:sp>
          <p:nvSpPr>
            <p:cNvPr id="139" name="矩形 138">
              <a:extLst>
                <a:ext uri="{FF2B5EF4-FFF2-40B4-BE49-F238E27FC236}">
                  <a16:creationId xmlns:a16="http://schemas.microsoft.com/office/drawing/2014/main" id="{97FF9D79-DC20-46D6-8338-1E812D76271C}"/>
                </a:ext>
              </a:extLst>
            </p:cNvPr>
            <p:cNvSpPr/>
            <p:nvPr/>
          </p:nvSpPr>
          <p:spPr>
            <a:xfrm rot="307315">
              <a:off x="1740119" y="3254391"/>
              <a:ext cx="653063" cy="223091"/>
            </a:xfrm>
            <a:prstGeom prst="rect">
              <a:avLst/>
            </a:prstGeom>
          </p:spPr>
          <p:txBody>
            <a:bodyPr wrap="none">
              <a:spAutoFit/>
            </a:bodyPr>
            <a:lstStyle/>
            <a:p>
              <a:pPr defTabSz="913130"/>
              <a:r>
                <a:rPr lang="zh-CN" altLang="en-US" sz="1335" dirty="0">
                  <a:solidFill>
                    <a:srgbClr val="0070C0"/>
                  </a:solidFill>
                </a:rPr>
                <a:t>数据清洗</a:t>
              </a:r>
            </a:p>
          </p:txBody>
        </p:sp>
        <p:sp>
          <p:nvSpPr>
            <p:cNvPr id="140" name="矩形 139">
              <a:extLst>
                <a:ext uri="{FF2B5EF4-FFF2-40B4-BE49-F238E27FC236}">
                  <a16:creationId xmlns:a16="http://schemas.microsoft.com/office/drawing/2014/main" id="{6689BECE-BFEA-4D9E-BB05-8E5314DBD1BD}"/>
                </a:ext>
              </a:extLst>
            </p:cNvPr>
            <p:cNvSpPr/>
            <p:nvPr/>
          </p:nvSpPr>
          <p:spPr>
            <a:xfrm rot="307315">
              <a:off x="2349316" y="3470152"/>
              <a:ext cx="653063" cy="223091"/>
            </a:xfrm>
            <a:prstGeom prst="rect">
              <a:avLst/>
            </a:prstGeom>
          </p:spPr>
          <p:txBody>
            <a:bodyPr wrap="none">
              <a:spAutoFit/>
            </a:bodyPr>
            <a:lstStyle/>
            <a:p>
              <a:pPr defTabSz="913130"/>
              <a:r>
                <a:rPr lang="zh-CN" altLang="en-US" sz="1335" dirty="0">
                  <a:solidFill>
                    <a:srgbClr val="0070C0"/>
                  </a:solidFill>
                </a:rPr>
                <a:t>数据治理</a:t>
              </a:r>
            </a:p>
          </p:txBody>
        </p:sp>
        <p:sp>
          <p:nvSpPr>
            <p:cNvPr id="141" name="矩形 140">
              <a:extLst>
                <a:ext uri="{FF2B5EF4-FFF2-40B4-BE49-F238E27FC236}">
                  <a16:creationId xmlns:a16="http://schemas.microsoft.com/office/drawing/2014/main" id="{33C61DA5-9A8F-4EAD-BDF2-D5F64CFEACE0}"/>
                </a:ext>
              </a:extLst>
            </p:cNvPr>
            <p:cNvSpPr/>
            <p:nvPr/>
          </p:nvSpPr>
          <p:spPr>
            <a:xfrm rot="307315">
              <a:off x="3034401" y="3701085"/>
              <a:ext cx="653063" cy="223091"/>
            </a:xfrm>
            <a:prstGeom prst="rect">
              <a:avLst/>
            </a:prstGeom>
          </p:spPr>
          <p:txBody>
            <a:bodyPr wrap="none">
              <a:spAutoFit/>
            </a:bodyPr>
            <a:lstStyle/>
            <a:p>
              <a:pPr defTabSz="913130"/>
              <a:r>
                <a:rPr lang="zh-CN" altLang="en-US" sz="1335" dirty="0">
                  <a:solidFill>
                    <a:srgbClr val="0070C0"/>
                  </a:solidFill>
                </a:rPr>
                <a:t>数据交换</a:t>
              </a:r>
            </a:p>
          </p:txBody>
        </p:sp>
        <p:sp>
          <p:nvSpPr>
            <p:cNvPr id="142" name="矩形 141">
              <a:extLst>
                <a:ext uri="{FF2B5EF4-FFF2-40B4-BE49-F238E27FC236}">
                  <a16:creationId xmlns:a16="http://schemas.microsoft.com/office/drawing/2014/main" id="{4FBCC14A-BDCC-4F13-A349-A6E75DE94BF0}"/>
                </a:ext>
              </a:extLst>
            </p:cNvPr>
            <p:cNvSpPr/>
            <p:nvPr/>
          </p:nvSpPr>
          <p:spPr>
            <a:xfrm rot="307315">
              <a:off x="3668861" y="3931024"/>
              <a:ext cx="653063" cy="223091"/>
            </a:xfrm>
            <a:prstGeom prst="rect">
              <a:avLst/>
            </a:prstGeom>
          </p:spPr>
          <p:txBody>
            <a:bodyPr wrap="none">
              <a:spAutoFit/>
            </a:bodyPr>
            <a:lstStyle/>
            <a:p>
              <a:pPr defTabSz="913130"/>
              <a:r>
                <a:rPr lang="zh-CN" altLang="en-US" sz="1335" dirty="0">
                  <a:solidFill>
                    <a:srgbClr val="0070C0"/>
                  </a:solidFill>
                </a:rPr>
                <a:t>实时分析</a:t>
              </a:r>
            </a:p>
          </p:txBody>
        </p:sp>
        <p:grpSp>
          <p:nvGrpSpPr>
            <p:cNvPr id="143" name="组 95">
              <a:extLst>
                <a:ext uri="{FF2B5EF4-FFF2-40B4-BE49-F238E27FC236}">
                  <a16:creationId xmlns:a16="http://schemas.microsoft.com/office/drawing/2014/main" id="{84FB20B5-8291-45C6-AC9A-C45808A3ACD7}"/>
                </a:ext>
              </a:extLst>
            </p:cNvPr>
            <p:cNvGrpSpPr/>
            <p:nvPr/>
          </p:nvGrpSpPr>
          <p:grpSpPr>
            <a:xfrm>
              <a:off x="1712521" y="3468352"/>
              <a:ext cx="5118838" cy="1079049"/>
              <a:chOff x="1712521" y="3468352"/>
              <a:chExt cx="5118838" cy="1079049"/>
            </a:xfrm>
          </p:grpSpPr>
          <p:pic>
            <p:nvPicPr>
              <p:cNvPr id="148" name="图片 147" descr="1.png">
                <a:extLst>
                  <a:ext uri="{FF2B5EF4-FFF2-40B4-BE49-F238E27FC236}">
                    <a16:creationId xmlns:a16="http://schemas.microsoft.com/office/drawing/2014/main" id="{D6FF83AB-5373-4BF5-A4BE-39ED74CC7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521" y="3468352"/>
                <a:ext cx="520336" cy="359267"/>
              </a:xfrm>
              <a:prstGeom prst="rect">
                <a:avLst/>
              </a:prstGeom>
            </p:spPr>
          </p:pic>
          <p:pic>
            <p:nvPicPr>
              <p:cNvPr id="149" name="图片 148" descr="1.png">
                <a:extLst>
                  <a:ext uri="{FF2B5EF4-FFF2-40B4-BE49-F238E27FC236}">
                    <a16:creationId xmlns:a16="http://schemas.microsoft.com/office/drawing/2014/main" id="{5EB61FAE-9A05-4FD4-9C3B-2D2848965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929" y="3673622"/>
                <a:ext cx="520336" cy="359267"/>
              </a:xfrm>
              <a:prstGeom prst="rect">
                <a:avLst/>
              </a:prstGeom>
            </p:spPr>
          </p:pic>
          <p:pic>
            <p:nvPicPr>
              <p:cNvPr id="150" name="图片 149" descr="1.png">
                <a:extLst>
                  <a:ext uri="{FF2B5EF4-FFF2-40B4-BE49-F238E27FC236}">
                    <a16:creationId xmlns:a16="http://schemas.microsoft.com/office/drawing/2014/main" id="{4F3FEACB-EA31-4590-89DF-1E3E546D5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608" y="3904076"/>
                <a:ext cx="520336" cy="359267"/>
              </a:xfrm>
              <a:prstGeom prst="rect">
                <a:avLst/>
              </a:prstGeom>
            </p:spPr>
          </p:pic>
          <p:pic>
            <p:nvPicPr>
              <p:cNvPr id="151" name="图片 150" descr="1.png">
                <a:extLst>
                  <a:ext uri="{FF2B5EF4-FFF2-40B4-BE49-F238E27FC236}">
                    <a16:creationId xmlns:a16="http://schemas.microsoft.com/office/drawing/2014/main" id="{6DAB305B-B742-4D8A-AE29-0D3A87D93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540" y="4129697"/>
                <a:ext cx="520336" cy="359267"/>
              </a:xfrm>
              <a:prstGeom prst="rect">
                <a:avLst/>
              </a:prstGeom>
            </p:spPr>
          </p:pic>
          <p:pic>
            <p:nvPicPr>
              <p:cNvPr id="152" name="图片 151" descr="1.png">
                <a:extLst>
                  <a:ext uri="{FF2B5EF4-FFF2-40B4-BE49-F238E27FC236}">
                    <a16:creationId xmlns:a16="http://schemas.microsoft.com/office/drawing/2014/main" id="{9C3195C8-636B-443B-A5EE-65E84C351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950" y="4188134"/>
                <a:ext cx="520336" cy="359267"/>
              </a:xfrm>
              <a:prstGeom prst="rect">
                <a:avLst/>
              </a:prstGeom>
            </p:spPr>
          </p:pic>
          <p:pic>
            <p:nvPicPr>
              <p:cNvPr id="153" name="图片 152" descr="1.png">
                <a:extLst>
                  <a:ext uri="{FF2B5EF4-FFF2-40B4-BE49-F238E27FC236}">
                    <a16:creationId xmlns:a16="http://schemas.microsoft.com/office/drawing/2014/main" id="{222C059F-9016-4CDB-96EA-90F67A3B0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474" y="4013893"/>
                <a:ext cx="520336" cy="359267"/>
              </a:xfrm>
              <a:prstGeom prst="rect">
                <a:avLst/>
              </a:prstGeom>
            </p:spPr>
          </p:pic>
          <p:pic>
            <p:nvPicPr>
              <p:cNvPr id="154" name="图片 153" descr="1.png">
                <a:extLst>
                  <a:ext uri="{FF2B5EF4-FFF2-40B4-BE49-F238E27FC236}">
                    <a16:creationId xmlns:a16="http://schemas.microsoft.com/office/drawing/2014/main" id="{DC1D43A6-9A13-4BDE-BD2F-F8CA29CAF048}"/>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00432" y="3859865"/>
                <a:ext cx="520336" cy="359267"/>
              </a:xfrm>
              <a:prstGeom prst="rect">
                <a:avLst/>
              </a:prstGeom>
            </p:spPr>
          </p:pic>
          <p:pic>
            <p:nvPicPr>
              <p:cNvPr id="155" name="图片 154" descr="1.png">
                <a:extLst>
                  <a:ext uri="{FF2B5EF4-FFF2-40B4-BE49-F238E27FC236}">
                    <a16:creationId xmlns:a16="http://schemas.microsoft.com/office/drawing/2014/main" id="{5C42B726-3DF4-4288-8DEE-2BFA4DF7BD3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1023" y="3696917"/>
                <a:ext cx="520336" cy="359267"/>
              </a:xfrm>
              <a:prstGeom prst="rect">
                <a:avLst/>
              </a:prstGeom>
            </p:spPr>
          </p:pic>
        </p:grpSp>
        <p:sp>
          <p:nvSpPr>
            <p:cNvPr id="144" name="矩形 143">
              <a:extLst>
                <a:ext uri="{FF2B5EF4-FFF2-40B4-BE49-F238E27FC236}">
                  <a16:creationId xmlns:a16="http://schemas.microsoft.com/office/drawing/2014/main" id="{B8CE7439-29E8-4156-B8D4-BB5EDE75C423}"/>
                </a:ext>
              </a:extLst>
            </p:cNvPr>
            <p:cNvSpPr/>
            <p:nvPr/>
          </p:nvSpPr>
          <p:spPr>
            <a:xfrm>
              <a:off x="6297811" y="3472563"/>
              <a:ext cx="653063" cy="223091"/>
            </a:xfrm>
            <a:prstGeom prst="rect">
              <a:avLst/>
            </a:prstGeom>
          </p:spPr>
          <p:txBody>
            <a:bodyPr wrap="none">
              <a:spAutoFit/>
            </a:bodyPr>
            <a:lstStyle/>
            <a:p>
              <a:pPr defTabSz="913130"/>
              <a:r>
                <a:rPr lang="zh-CN" altLang="en-US" sz="1335" dirty="0">
                  <a:solidFill>
                    <a:srgbClr val="0070C0"/>
                  </a:solidFill>
                </a:rPr>
                <a:t>监控运维</a:t>
              </a:r>
              <a:endParaRPr lang="zh-CN" altLang="en-US" sz="1200" dirty="0">
                <a:solidFill>
                  <a:srgbClr val="0070C0"/>
                </a:solidFill>
              </a:endParaRPr>
            </a:p>
          </p:txBody>
        </p:sp>
        <p:sp>
          <p:nvSpPr>
            <p:cNvPr id="145" name="矩形 144">
              <a:extLst>
                <a:ext uri="{FF2B5EF4-FFF2-40B4-BE49-F238E27FC236}">
                  <a16:creationId xmlns:a16="http://schemas.microsoft.com/office/drawing/2014/main" id="{632850B4-33C8-44CB-969A-3F4421D0C17C}"/>
                </a:ext>
              </a:extLst>
            </p:cNvPr>
            <p:cNvSpPr/>
            <p:nvPr/>
          </p:nvSpPr>
          <p:spPr>
            <a:xfrm>
              <a:off x="5649268" y="3665671"/>
              <a:ext cx="653063" cy="223091"/>
            </a:xfrm>
            <a:prstGeom prst="rect">
              <a:avLst/>
            </a:prstGeom>
          </p:spPr>
          <p:txBody>
            <a:bodyPr wrap="none">
              <a:spAutoFit/>
            </a:bodyPr>
            <a:lstStyle/>
            <a:p>
              <a:pPr defTabSz="913130"/>
              <a:r>
                <a:rPr lang="zh-CN" altLang="en-US" sz="1335" dirty="0">
                  <a:solidFill>
                    <a:srgbClr val="0070C0"/>
                  </a:solidFill>
                </a:rPr>
                <a:t>数据安全</a:t>
              </a:r>
              <a:endParaRPr lang="zh-CN" altLang="en-US" sz="1200" dirty="0">
                <a:solidFill>
                  <a:srgbClr val="0070C0"/>
                </a:solidFill>
              </a:endParaRPr>
            </a:p>
          </p:txBody>
        </p:sp>
        <p:sp>
          <p:nvSpPr>
            <p:cNvPr id="146" name="矩形 145">
              <a:extLst>
                <a:ext uri="{FF2B5EF4-FFF2-40B4-BE49-F238E27FC236}">
                  <a16:creationId xmlns:a16="http://schemas.microsoft.com/office/drawing/2014/main" id="{7C3B07E7-4A0F-4ACB-AE44-9442AA304A24}"/>
                </a:ext>
              </a:extLst>
            </p:cNvPr>
            <p:cNvSpPr/>
            <p:nvPr/>
          </p:nvSpPr>
          <p:spPr>
            <a:xfrm>
              <a:off x="4976920" y="3828505"/>
              <a:ext cx="653063" cy="223091"/>
            </a:xfrm>
            <a:prstGeom prst="rect">
              <a:avLst/>
            </a:prstGeom>
          </p:spPr>
          <p:txBody>
            <a:bodyPr wrap="none">
              <a:spAutoFit/>
            </a:bodyPr>
            <a:lstStyle/>
            <a:p>
              <a:pPr defTabSz="913130"/>
              <a:r>
                <a:rPr lang="zh-CN" altLang="en-US" sz="1335" dirty="0">
                  <a:solidFill>
                    <a:srgbClr val="0070C0"/>
                  </a:solidFill>
                </a:rPr>
                <a:t>机器学习</a:t>
              </a:r>
            </a:p>
          </p:txBody>
        </p:sp>
        <p:sp>
          <p:nvSpPr>
            <p:cNvPr id="147" name="矩形 146">
              <a:extLst>
                <a:ext uri="{FF2B5EF4-FFF2-40B4-BE49-F238E27FC236}">
                  <a16:creationId xmlns:a16="http://schemas.microsoft.com/office/drawing/2014/main" id="{3308EF73-4963-4CCC-B62D-604A2580EE46}"/>
                </a:ext>
              </a:extLst>
            </p:cNvPr>
            <p:cNvSpPr/>
            <p:nvPr/>
          </p:nvSpPr>
          <p:spPr>
            <a:xfrm>
              <a:off x="4333808" y="3975054"/>
              <a:ext cx="653063" cy="223091"/>
            </a:xfrm>
            <a:prstGeom prst="rect">
              <a:avLst/>
            </a:prstGeom>
          </p:spPr>
          <p:txBody>
            <a:bodyPr wrap="none">
              <a:spAutoFit/>
            </a:bodyPr>
            <a:lstStyle/>
            <a:p>
              <a:pPr defTabSz="913130"/>
              <a:r>
                <a:rPr lang="zh-CN" altLang="en-US" sz="1335" dirty="0">
                  <a:solidFill>
                    <a:srgbClr val="0070C0"/>
                  </a:solidFill>
                </a:rPr>
                <a:t>深度学习</a:t>
              </a:r>
            </a:p>
          </p:txBody>
        </p:sp>
      </p:grpSp>
      <p:grpSp>
        <p:nvGrpSpPr>
          <p:cNvPr id="156" name="组 108">
            <a:extLst>
              <a:ext uri="{FF2B5EF4-FFF2-40B4-BE49-F238E27FC236}">
                <a16:creationId xmlns:a16="http://schemas.microsoft.com/office/drawing/2014/main" id="{6B05CABB-9F39-4E9C-8E70-A88F0E8E527A}"/>
              </a:ext>
            </a:extLst>
          </p:cNvPr>
          <p:cNvGrpSpPr/>
          <p:nvPr/>
        </p:nvGrpSpPr>
        <p:grpSpPr>
          <a:xfrm>
            <a:off x="2500146" y="2714820"/>
            <a:ext cx="6018801" cy="1440434"/>
            <a:chOff x="2078213" y="3467075"/>
            <a:chExt cx="4514101" cy="1080326"/>
          </a:xfrm>
        </p:grpSpPr>
        <p:sp>
          <p:nvSpPr>
            <p:cNvPr id="157" name="矩形 156">
              <a:extLst>
                <a:ext uri="{FF2B5EF4-FFF2-40B4-BE49-F238E27FC236}">
                  <a16:creationId xmlns:a16="http://schemas.microsoft.com/office/drawing/2014/main" id="{4A39A93D-C03F-4F9D-8C2E-4D6B1F36A84F}"/>
                </a:ext>
              </a:extLst>
            </p:cNvPr>
            <p:cNvSpPr/>
            <p:nvPr/>
          </p:nvSpPr>
          <p:spPr>
            <a:xfrm rot="307315">
              <a:off x="2078213" y="3467075"/>
              <a:ext cx="910346" cy="223091"/>
            </a:xfrm>
            <a:prstGeom prst="rect">
              <a:avLst/>
            </a:prstGeom>
          </p:spPr>
          <p:txBody>
            <a:bodyPr wrap="none">
              <a:spAutoFit/>
            </a:bodyPr>
            <a:lstStyle/>
            <a:p>
              <a:pPr defTabSz="913130"/>
              <a:r>
                <a:rPr lang="zh-CN" altLang="en-US" sz="1335" dirty="0">
                  <a:solidFill>
                    <a:srgbClr val="0070C0"/>
                  </a:solidFill>
                </a:rPr>
                <a:t>自然语言学习</a:t>
              </a:r>
            </a:p>
          </p:txBody>
        </p:sp>
        <p:sp>
          <p:nvSpPr>
            <p:cNvPr id="158" name="矩形 157">
              <a:extLst>
                <a:ext uri="{FF2B5EF4-FFF2-40B4-BE49-F238E27FC236}">
                  <a16:creationId xmlns:a16="http://schemas.microsoft.com/office/drawing/2014/main" id="{B760FBC3-535A-4834-BC55-34C792BDC8DF}"/>
                </a:ext>
              </a:extLst>
            </p:cNvPr>
            <p:cNvSpPr/>
            <p:nvPr/>
          </p:nvSpPr>
          <p:spPr>
            <a:xfrm rot="307315">
              <a:off x="2762478" y="3698009"/>
              <a:ext cx="1038987" cy="223091"/>
            </a:xfrm>
            <a:prstGeom prst="rect">
              <a:avLst/>
            </a:prstGeom>
          </p:spPr>
          <p:txBody>
            <a:bodyPr wrap="none">
              <a:spAutoFit/>
            </a:bodyPr>
            <a:lstStyle/>
            <a:p>
              <a:pPr defTabSz="913130"/>
              <a:r>
                <a:rPr lang="zh-CN" altLang="en-US" sz="1335" dirty="0">
                  <a:solidFill>
                    <a:srgbClr val="0070C0"/>
                  </a:solidFill>
                </a:rPr>
                <a:t>情绪及性格分析</a:t>
              </a:r>
            </a:p>
          </p:txBody>
        </p:sp>
        <p:sp>
          <p:nvSpPr>
            <p:cNvPr id="159" name="矩形 158">
              <a:extLst>
                <a:ext uri="{FF2B5EF4-FFF2-40B4-BE49-F238E27FC236}">
                  <a16:creationId xmlns:a16="http://schemas.microsoft.com/office/drawing/2014/main" id="{F445D965-75F4-4181-A88A-77DE8CC48CBC}"/>
                </a:ext>
              </a:extLst>
            </p:cNvPr>
            <p:cNvSpPr/>
            <p:nvPr/>
          </p:nvSpPr>
          <p:spPr>
            <a:xfrm rot="307315">
              <a:off x="3668860" y="3931024"/>
              <a:ext cx="653063" cy="223091"/>
            </a:xfrm>
            <a:prstGeom prst="rect">
              <a:avLst/>
            </a:prstGeom>
          </p:spPr>
          <p:txBody>
            <a:bodyPr wrap="none">
              <a:spAutoFit/>
            </a:bodyPr>
            <a:lstStyle/>
            <a:p>
              <a:pPr defTabSz="913130"/>
              <a:r>
                <a:rPr lang="zh-CN" altLang="en-US" sz="1335" dirty="0">
                  <a:solidFill>
                    <a:srgbClr val="0070C0"/>
                  </a:solidFill>
                </a:rPr>
                <a:t>语音识别</a:t>
              </a:r>
            </a:p>
          </p:txBody>
        </p:sp>
        <p:grpSp>
          <p:nvGrpSpPr>
            <p:cNvPr id="160" name="组 113">
              <a:extLst>
                <a:ext uri="{FF2B5EF4-FFF2-40B4-BE49-F238E27FC236}">
                  <a16:creationId xmlns:a16="http://schemas.microsoft.com/office/drawing/2014/main" id="{9A22402C-F561-4941-AB5F-9F30D92316F3}"/>
                </a:ext>
              </a:extLst>
            </p:cNvPr>
            <p:cNvGrpSpPr/>
            <p:nvPr/>
          </p:nvGrpSpPr>
          <p:grpSpPr>
            <a:xfrm>
              <a:off x="2335929" y="3673622"/>
              <a:ext cx="3884839" cy="873779"/>
              <a:chOff x="2335929" y="3673622"/>
              <a:chExt cx="3884839" cy="873779"/>
            </a:xfrm>
          </p:grpSpPr>
          <p:pic>
            <p:nvPicPr>
              <p:cNvPr id="164" name="图片 163" descr="1.png">
                <a:extLst>
                  <a:ext uri="{FF2B5EF4-FFF2-40B4-BE49-F238E27FC236}">
                    <a16:creationId xmlns:a16="http://schemas.microsoft.com/office/drawing/2014/main" id="{015A863F-522A-4FEA-963F-5E3671273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929" y="3673622"/>
                <a:ext cx="520336" cy="359267"/>
              </a:xfrm>
              <a:prstGeom prst="rect">
                <a:avLst/>
              </a:prstGeom>
            </p:spPr>
          </p:pic>
          <p:pic>
            <p:nvPicPr>
              <p:cNvPr id="165" name="图片 164" descr="1.png">
                <a:extLst>
                  <a:ext uri="{FF2B5EF4-FFF2-40B4-BE49-F238E27FC236}">
                    <a16:creationId xmlns:a16="http://schemas.microsoft.com/office/drawing/2014/main" id="{D7741A16-8592-4D12-886B-0162174CD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608" y="3904076"/>
                <a:ext cx="520336" cy="359267"/>
              </a:xfrm>
              <a:prstGeom prst="rect">
                <a:avLst/>
              </a:prstGeom>
            </p:spPr>
          </p:pic>
          <p:pic>
            <p:nvPicPr>
              <p:cNvPr id="166" name="图片 165" descr="1.png">
                <a:extLst>
                  <a:ext uri="{FF2B5EF4-FFF2-40B4-BE49-F238E27FC236}">
                    <a16:creationId xmlns:a16="http://schemas.microsoft.com/office/drawing/2014/main" id="{3A2E7365-90E0-421A-BB9B-9E89E599B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540" y="4129697"/>
                <a:ext cx="520336" cy="359267"/>
              </a:xfrm>
              <a:prstGeom prst="rect">
                <a:avLst/>
              </a:prstGeom>
            </p:spPr>
          </p:pic>
          <p:pic>
            <p:nvPicPr>
              <p:cNvPr id="167" name="图片 166" descr="1.png">
                <a:extLst>
                  <a:ext uri="{FF2B5EF4-FFF2-40B4-BE49-F238E27FC236}">
                    <a16:creationId xmlns:a16="http://schemas.microsoft.com/office/drawing/2014/main" id="{16DE45A0-DC44-4CD8-917B-C5F5FDE45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950" y="4188134"/>
                <a:ext cx="520336" cy="359267"/>
              </a:xfrm>
              <a:prstGeom prst="rect">
                <a:avLst/>
              </a:prstGeom>
            </p:spPr>
          </p:pic>
          <p:pic>
            <p:nvPicPr>
              <p:cNvPr id="168" name="图片 167" descr="1.png">
                <a:extLst>
                  <a:ext uri="{FF2B5EF4-FFF2-40B4-BE49-F238E27FC236}">
                    <a16:creationId xmlns:a16="http://schemas.microsoft.com/office/drawing/2014/main" id="{36CEA805-B39F-401B-885A-A13B4B6DA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474" y="4013893"/>
                <a:ext cx="520336" cy="359267"/>
              </a:xfrm>
              <a:prstGeom prst="rect">
                <a:avLst/>
              </a:prstGeom>
            </p:spPr>
          </p:pic>
          <p:pic>
            <p:nvPicPr>
              <p:cNvPr id="169" name="图片 168" descr="1.png">
                <a:extLst>
                  <a:ext uri="{FF2B5EF4-FFF2-40B4-BE49-F238E27FC236}">
                    <a16:creationId xmlns:a16="http://schemas.microsoft.com/office/drawing/2014/main" id="{EFE4194B-C6AF-4729-A915-54FD77106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0432" y="3859865"/>
                <a:ext cx="520336" cy="359267"/>
              </a:xfrm>
              <a:prstGeom prst="rect">
                <a:avLst/>
              </a:prstGeom>
            </p:spPr>
          </p:pic>
        </p:grpSp>
        <p:sp>
          <p:nvSpPr>
            <p:cNvPr id="161" name="矩形 160">
              <a:extLst>
                <a:ext uri="{FF2B5EF4-FFF2-40B4-BE49-F238E27FC236}">
                  <a16:creationId xmlns:a16="http://schemas.microsoft.com/office/drawing/2014/main" id="{58D83F4C-0786-4342-9865-32E64ECC4E8B}"/>
                </a:ext>
              </a:extLst>
            </p:cNvPr>
            <p:cNvSpPr/>
            <p:nvPr/>
          </p:nvSpPr>
          <p:spPr>
            <a:xfrm>
              <a:off x="5530485" y="3665671"/>
              <a:ext cx="1061829" cy="207749"/>
            </a:xfrm>
            <a:prstGeom prst="rect">
              <a:avLst/>
            </a:prstGeom>
          </p:spPr>
          <p:txBody>
            <a:bodyPr wrap="none">
              <a:spAutoFit/>
            </a:bodyPr>
            <a:lstStyle/>
            <a:p>
              <a:pPr defTabSz="913130"/>
              <a:r>
                <a:rPr lang="zh-CN" altLang="en-US" sz="1200" dirty="0">
                  <a:solidFill>
                    <a:srgbClr val="0070C0"/>
                  </a:solidFill>
                </a:rPr>
                <a:t>智能人机交互系统</a:t>
              </a:r>
              <a:endParaRPr lang="zh-CN" altLang="en-US" sz="1065" dirty="0">
                <a:solidFill>
                  <a:srgbClr val="0070C0"/>
                </a:solidFill>
              </a:endParaRPr>
            </a:p>
          </p:txBody>
        </p:sp>
        <p:sp>
          <p:nvSpPr>
            <p:cNvPr id="162" name="矩形 161">
              <a:extLst>
                <a:ext uri="{FF2B5EF4-FFF2-40B4-BE49-F238E27FC236}">
                  <a16:creationId xmlns:a16="http://schemas.microsoft.com/office/drawing/2014/main" id="{6856A408-0EF9-4F8E-B416-1A6E005BFFCC}"/>
                </a:ext>
              </a:extLst>
            </p:cNvPr>
            <p:cNvSpPr/>
            <p:nvPr/>
          </p:nvSpPr>
          <p:spPr>
            <a:xfrm>
              <a:off x="4976920" y="3828505"/>
              <a:ext cx="910346" cy="223091"/>
            </a:xfrm>
            <a:prstGeom prst="rect">
              <a:avLst/>
            </a:prstGeom>
          </p:spPr>
          <p:txBody>
            <a:bodyPr wrap="none">
              <a:spAutoFit/>
            </a:bodyPr>
            <a:lstStyle/>
            <a:p>
              <a:pPr defTabSz="913130"/>
              <a:r>
                <a:rPr lang="zh-CN" altLang="en-US" sz="1335" dirty="0">
                  <a:solidFill>
                    <a:srgbClr val="0070C0"/>
                  </a:solidFill>
                </a:rPr>
                <a:t>智能推荐系统</a:t>
              </a:r>
            </a:p>
          </p:txBody>
        </p:sp>
        <p:sp>
          <p:nvSpPr>
            <p:cNvPr id="163" name="矩形 162">
              <a:extLst>
                <a:ext uri="{FF2B5EF4-FFF2-40B4-BE49-F238E27FC236}">
                  <a16:creationId xmlns:a16="http://schemas.microsoft.com/office/drawing/2014/main" id="{151CD00F-5F87-4F05-97D7-56D2421F9A7C}"/>
                </a:ext>
              </a:extLst>
            </p:cNvPr>
            <p:cNvSpPr/>
            <p:nvPr/>
          </p:nvSpPr>
          <p:spPr>
            <a:xfrm>
              <a:off x="4333808" y="3975054"/>
              <a:ext cx="653063" cy="223091"/>
            </a:xfrm>
            <a:prstGeom prst="rect">
              <a:avLst/>
            </a:prstGeom>
          </p:spPr>
          <p:txBody>
            <a:bodyPr wrap="none">
              <a:spAutoFit/>
            </a:bodyPr>
            <a:lstStyle/>
            <a:p>
              <a:pPr defTabSz="913130"/>
              <a:r>
                <a:rPr lang="zh-CN" altLang="en-US" sz="1335" dirty="0">
                  <a:solidFill>
                    <a:srgbClr val="0070C0"/>
                  </a:solidFill>
                </a:rPr>
                <a:t>图像识别</a:t>
              </a:r>
            </a:p>
          </p:txBody>
        </p:sp>
      </p:grpSp>
      <p:grpSp>
        <p:nvGrpSpPr>
          <p:cNvPr id="170" name="组 126">
            <a:extLst>
              <a:ext uri="{FF2B5EF4-FFF2-40B4-BE49-F238E27FC236}">
                <a16:creationId xmlns:a16="http://schemas.microsoft.com/office/drawing/2014/main" id="{199898BB-A27B-4B8C-86C9-B2E5B26CA241}"/>
              </a:ext>
            </a:extLst>
          </p:cNvPr>
          <p:cNvGrpSpPr/>
          <p:nvPr/>
        </p:nvGrpSpPr>
        <p:grpSpPr>
          <a:xfrm>
            <a:off x="1888687" y="1508519"/>
            <a:ext cx="7258978" cy="1724012"/>
            <a:chOff x="1611477" y="3254391"/>
            <a:chExt cx="5444234" cy="1293010"/>
          </a:xfrm>
        </p:grpSpPr>
        <p:sp>
          <p:nvSpPr>
            <p:cNvPr id="171" name="矩形 170">
              <a:extLst>
                <a:ext uri="{FF2B5EF4-FFF2-40B4-BE49-F238E27FC236}">
                  <a16:creationId xmlns:a16="http://schemas.microsoft.com/office/drawing/2014/main" id="{98D7C443-18B6-457E-83A8-2BB01C1151C7}"/>
                </a:ext>
              </a:extLst>
            </p:cNvPr>
            <p:cNvSpPr/>
            <p:nvPr/>
          </p:nvSpPr>
          <p:spPr>
            <a:xfrm rot="307315">
              <a:off x="1611477" y="3254391"/>
              <a:ext cx="910346" cy="223091"/>
            </a:xfrm>
            <a:prstGeom prst="rect">
              <a:avLst/>
            </a:prstGeom>
          </p:spPr>
          <p:txBody>
            <a:bodyPr wrap="none">
              <a:spAutoFit/>
            </a:bodyPr>
            <a:lstStyle/>
            <a:p>
              <a:pPr defTabSz="913130"/>
              <a:r>
                <a:rPr lang="zh-CN" altLang="en-US" sz="1335" dirty="0">
                  <a:solidFill>
                    <a:srgbClr val="0070C0"/>
                  </a:solidFill>
                </a:rPr>
                <a:t>学习轨迹分析</a:t>
              </a:r>
            </a:p>
          </p:txBody>
        </p:sp>
        <p:sp>
          <p:nvSpPr>
            <p:cNvPr id="172" name="矩形 171">
              <a:extLst>
                <a:ext uri="{FF2B5EF4-FFF2-40B4-BE49-F238E27FC236}">
                  <a16:creationId xmlns:a16="http://schemas.microsoft.com/office/drawing/2014/main" id="{66A34979-73E8-4953-83ED-16260E2F73E2}"/>
                </a:ext>
              </a:extLst>
            </p:cNvPr>
            <p:cNvSpPr/>
            <p:nvPr/>
          </p:nvSpPr>
          <p:spPr>
            <a:xfrm rot="307315">
              <a:off x="2349315" y="3470152"/>
              <a:ext cx="653063" cy="223091"/>
            </a:xfrm>
            <a:prstGeom prst="rect">
              <a:avLst/>
            </a:prstGeom>
          </p:spPr>
          <p:txBody>
            <a:bodyPr wrap="none">
              <a:spAutoFit/>
            </a:bodyPr>
            <a:lstStyle/>
            <a:p>
              <a:pPr defTabSz="913130"/>
              <a:r>
                <a:rPr lang="zh-CN" altLang="en-US" sz="1335" dirty="0">
                  <a:solidFill>
                    <a:srgbClr val="0070C0"/>
                  </a:solidFill>
                </a:rPr>
                <a:t>学业预警</a:t>
              </a:r>
            </a:p>
          </p:txBody>
        </p:sp>
        <p:sp>
          <p:nvSpPr>
            <p:cNvPr id="173" name="矩形 172">
              <a:extLst>
                <a:ext uri="{FF2B5EF4-FFF2-40B4-BE49-F238E27FC236}">
                  <a16:creationId xmlns:a16="http://schemas.microsoft.com/office/drawing/2014/main" id="{9245E880-7256-4D5D-B5B8-9789BD2E4A00}"/>
                </a:ext>
              </a:extLst>
            </p:cNvPr>
            <p:cNvSpPr/>
            <p:nvPr/>
          </p:nvSpPr>
          <p:spPr>
            <a:xfrm rot="307315">
              <a:off x="2841440" y="3701085"/>
              <a:ext cx="1038987" cy="223091"/>
            </a:xfrm>
            <a:prstGeom prst="rect">
              <a:avLst/>
            </a:prstGeom>
          </p:spPr>
          <p:txBody>
            <a:bodyPr wrap="none">
              <a:spAutoFit/>
            </a:bodyPr>
            <a:lstStyle/>
            <a:p>
              <a:pPr defTabSz="913130"/>
              <a:r>
                <a:rPr lang="zh-CN" altLang="en-US" sz="1335" dirty="0">
                  <a:solidFill>
                    <a:srgbClr val="0070C0"/>
                  </a:solidFill>
                </a:rPr>
                <a:t>个性化学习推送</a:t>
              </a:r>
            </a:p>
          </p:txBody>
        </p:sp>
        <p:sp>
          <p:nvSpPr>
            <p:cNvPr id="174" name="矩形 173">
              <a:extLst>
                <a:ext uri="{FF2B5EF4-FFF2-40B4-BE49-F238E27FC236}">
                  <a16:creationId xmlns:a16="http://schemas.microsoft.com/office/drawing/2014/main" id="{0065662B-E1A9-4454-879C-FAC7647FE220}"/>
                </a:ext>
              </a:extLst>
            </p:cNvPr>
            <p:cNvSpPr/>
            <p:nvPr/>
          </p:nvSpPr>
          <p:spPr>
            <a:xfrm rot="307315">
              <a:off x="3540218" y="3931024"/>
              <a:ext cx="910346" cy="223091"/>
            </a:xfrm>
            <a:prstGeom prst="rect">
              <a:avLst/>
            </a:prstGeom>
          </p:spPr>
          <p:txBody>
            <a:bodyPr wrap="none">
              <a:spAutoFit/>
            </a:bodyPr>
            <a:lstStyle/>
            <a:p>
              <a:pPr defTabSz="913130"/>
              <a:r>
                <a:rPr lang="zh-CN" altLang="en-US" sz="1335" dirty="0">
                  <a:solidFill>
                    <a:srgbClr val="0070C0"/>
                  </a:solidFill>
                </a:rPr>
                <a:t>学习成绩预警</a:t>
              </a:r>
            </a:p>
          </p:txBody>
        </p:sp>
        <p:grpSp>
          <p:nvGrpSpPr>
            <p:cNvPr id="175" name="组 131">
              <a:extLst>
                <a:ext uri="{FF2B5EF4-FFF2-40B4-BE49-F238E27FC236}">
                  <a16:creationId xmlns:a16="http://schemas.microsoft.com/office/drawing/2014/main" id="{269ADD97-C11D-4C09-BE49-EA415FF1D3A7}"/>
                </a:ext>
              </a:extLst>
            </p:cNvPr>
            <p:cNvGrpSpPr/>
            <p:nvPr/>
          </p:nvGrpSpPr>
          <p:grpSpPr>
            <a:xfrm>
              <a:off x="1712521" y="3468352"/>
              <a:ext cx="5118838" cy="1079049"/>
              <a:chOff x="1712521" y="3468352"/>
              <a:chExt cx="5118838" cy="1079049"/>
            </a:xfrm>
          </p:grpSpPr>
          <p:pic>
            <p:nvPicPr>
              <p:cNvPr id="180" name="图片 179" descr="1.png">
                <a:extLst>
                  <a:ext uri="{FF2B5EF4-FFF2-40B4-BE49-F238E27FC236}">
                    <a16:creationId xmlns:a16="http://schemas.microsoft.com/office/drawing/2014/main" id="{9B747463-9F32-4293-A924-B4BFA838902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12521" y="3468352"/>
                <a:ext cx="520336" cy="359267"/>
              </a:xfrm>
              <a:prstGeom prst="rect">
                <a:avLst/>
              </a:prstGeom>
            </p:spPr>
          </p:pic>
          <p:pic>
            <p:nvPicPr>
              <p:cNvPr id="181" name="图片 180" descr="1.png">
                <a:extLst>
                  <a:ext uri="{FF2B5EF4-FFF2-40B4-BE49-F238E27FC236}">
                    <a16:creationId xmlns:a16="http://schemas.microsoft.com/office/drawing/2014/main" id="{0B8F0B9E-7A09-473A-AFBF-CDD2B6FAEA2D}"/>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35929" y="3673622"/>
                <a:ext cx="520336" cy="359267"/>
              </a:xfrm>
              <a:prstGeom prst="rect">
                <a:avLst/>
              </a:prstGeom>
            </p:spPr>
          </p:pic>
          <p:pic>
            <p:nvPicPr>
              <p:cNvPr id="182" name="图片 181" descr="1.png">
                <a:extLst>
                  <a:ext uri="{FF2B5EF4-FFF2-40B4-BE49-F238E27FC236}">
                    <a16:creationId xmlns:a16="http://schemas.microsoft.com/office/drawing/2014/main" id="{F32D7044-4A91-4322-ABE4-2CB0C229E049}"/>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983608" y="3904076"/>
                <a:ext cx="520336" cy="359267"/>
              </a:xfrm>
              <a:prstGeom prst="rect">
                <a:avLst/>
              </a:prstGeom>
            </p:spPr>
          </p:pic>
          <p:pic>
            <p:nvPicPr>
              <p:cNvPr id="183" name="图片 182" descr="1.png">
                <a:extLst>
                  <a:ext uri="{FF2B5EF4-FFF2-40B4-BE49-F238E27FC236}">
                    <a16:creationId xmlns:a16="http://schemas.microsoft.com/office/drawing/2014/main" id="{A8228DD8-7290-45F2-BA07-0418DB82C33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674540" y="4129697"/>
                <a:ext cx="520336" cy="359267"/>
              </a:xfrm>
              <a:prstGeom prst="rect">
                <a:avLst/>
              </a:prstGeom>
            </p:spPr>
          </p:pic>
          <p:pic>
            <p:nvPicPr>
              <p:cNvPr id="184" name="图片 183" descr="1.png">
                <a:extLst>
                  <a:ext uri="{FF2B5EF4-FFF2-40B4-BE49-F238E27FC236}">
                    <a16:creationId xmlns:a16="http://schemas.microsoft.com/office/drawing/2014/main" id="{7A302BD1-3ACD-4E13-99DB-413151B94FF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03950" y="4188134"/>
                <a:ext cx="520336" cy="359267"/>
              </a:xfrm>
              <a:prstGeom prst="rect">
                <a:avLst/>
              </a:prstGeom>
            </p:spPr>
          </p:pic>
          <p:pic>
            <p:nvPicPr>
              <p:cNvPr id="185" name="图片 184" descr="1.png">
                <a:extLst>
                  <a:ext uri="{FF2B5EF4-FFF2-40B4-BE49-F238E27FC236}">
                    <a16:creationId xmlns:a16="http://schemas.microsoft.com/office/drawing/2014/main" id="{75AB5E30-EB24-4F90-B819-4E570BDEAE7F}"/>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68474" y="4013893"/>
                <a:ext cx="520336" cy="359267"/>
              </a:xfrm>
              <a:prstGeom prst="rect">
                <a:avLst/>
              </a:prstGeom>
            </p:spPr>
          </p:pic>
          <p:pic>
            <p:nvPicPr>
              <p:cNvPr id="186" name="图片 185" descr="1.png">
                <a:extLst>
                  <a:ext uri="{FF2B5EF4-FFF2-40B4-BE49-F238E27FC236}">
                    <a16:creationId xmlns:a16="http://schemas.microsoft.com/office/drawing/2014/main" id="{6C3E706F-42B9-4EB8-B6F7-E13076953EF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00432" y="3859865"/>
                <a:ext cx="520336" cy="359267"/>
              </a:xfrm>
              <a:prstGeom prst="rect">
                <a:avLst/>
              </a:prstGeom>
            </p:spPr>
          </p:pic>
          <p:pic>
            <p:nvPicPr>
              <p:cNvPr id="187" name="图片 186" descr="1.png">
                <a:extLst>
                  <a:ext uri="{FF2B5EF4-FFF2-40B4-BE49-F238E27FC236}">
                    <a16:creationId xmlns:a16="http://schemas.microsoft.com/office/drawing/2014/main" id="{58848E1F-B79D-46A2-9CA6-1223FCB3BC1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11023" y="3696917"/>
                <a:ext cx="520336" cy="359267"/>
              </a:xfrm>
              <a:prstGeom prst="rect">
                <a:avLst/>
              </a:prstGeom>
            </p:spPr>
          </p:pic>
        </p:grpSp>
        <p:sp>
          <p:nvSpPr>
            <p:cNvPr id="176" name="矩形 175">
              <a:extLst>
                <a:ext uri="{FF2B5EF4-FFF2-40B4-BE49-F238E27FC236}">
                  <a16:creationId xmlns:a16="http://schemas.microsoft.com/office/drawing/2014/main" id="{4B220D51-3B03-497C-8240-0FA55461FF51}"/>
                </a:ext>
              </a:extLst>
            </p:cNvPr>
            <p:cNvSpPr/>
            <p:nvPr/>
          </p:nvSpPr>
          <p:spPr>
            <a:xfrm>
              <a:off x="6224714" y="3472563"/>
              <a:ext cx="830997" cy="207749"/>
            </a:xfrm>
            <a:prstGeom prst="rect">
              <a:avLst/>
            </a:prstGeom>
          </p:spPr>
          <p:txBody>
            <a:bodyPr wrap="none">
              <a:spAutoFit/>
            </a:bodyPr>
            <a:lstStyle/>
            <a:p>
              <a:pPr defTabSz="913130"/>
              <a:r>
                <a:rPr lang="zh-CN" altLang="en-US" sz="1200" dirty="0">
                  <a:solidFill>
                    <a:srgbClr val="0070C0"/>
                  </a:solidFill>
                </a:rPr>
                <a:t>教学数据报告</a:t>
              </a:r>
            </a:p>
          </p:txBody>
        </p:sp>
        <p:sp>
          <p:nvSpPr>
            <p:cNvPr id="177" name="矩形 176">
              <a:extLst>
                <a:ext uri="{FF2B5EF4-FFF2-40B4-BE49-F238E27FC236}">
                  <a16:creationId xmlns:a16="http://schemas.microsoft.com/office/drawing/2014/main" id="{E5AC34ED-3382-4CEA-9DA9-8D932062C4F4}"/>
                </a:ext>
              </a:extLst>
            </p:cNvPr>
            <p:cNvSpPr/>
            <p:nvPr/>
          </p:nvSpPr>
          <p:spPr>
            <a:xfrm>
              <a:off x="5640131" y="3610856"/>
              <a:ext cx="600164" cy="207749"/>
            </a:xfrm>
            <a:prstGeom prst="rect">
              <a:avLst/>
            </a:prstGeom>
          </p:spPr>
          <p:txBody>
            <a:bodyPr wrap="none">
              <a:spAutoFit/>
            </a:bodyPr>
            <a:lstStyle/>
            <a:p>
              <a:pPr defTabSz="913130"/>
              <a:r>
                <a:rPr lang="zh-CN" altLang="en-US" sz="1200" dirty="0">
                  <a:solidFill>
                    <a:srgbClr val="0070C0"/>
                  </a:solidFill>
                </a:rPr>
                <a:t>知识图谱</a:t>
              </a:r>
            </a:p>
          </p:txBody>
        </p:sp>
        <p:sp>
          <p:nvSpPr>
            <p:cNvPr id="178" name="矩形 177">
              <a:extLst>
                <a:ext uri="{FF2B5EF4-FFF2-40B4-BE49-F238E27FC236}">
                  <a16:creationId xmlns:a16="http://schemas.microsoft.com/office/drawing/2014/main" id="{8DAD0275-2D7C-460B-840B-C84C104BF7E0}"/>
                </a:ext>
              </a:extLst>
            </p:cNvPr>
            <p:cNvSpPr/>
            <p:nvPr/>
          </p:nvSpPr>
          <p:spPr>
            <a:xfrm>
              <a:off x="4885549" y="3801097"/>
              <a:ext cx="910346" cy="223091"/>
            </a:xfrm>
            <a:prstGeom prst="rect">
              <a:avLst/>
            </a:prstGeom>
          </p:spPr>
          <p:txBody>
            <a:bodyPr wrap="none">
              <a:spAutoFit/>
            </a:bodyPr>
            <a:lstStyle/>
            <a:p>
              <a:pPr defTabSz="913130"/>
              <a:r>
                <a:rPr lang="zh-CN" altLang="en-US" sz="1335" dirty="0">
                  <a:solidFill>
                    <a:srgbClr val="0070C0"/>
                  </a:solidFill>
                </a:rPr>
                <a:t>教学状态预警</a:t>
              </a:r>
            </a:p>
          </p:txBody>
        </p:sp>
        <p:sp>
          <p:nvSpPr>
            <p:cNvPr id="179" name="矩形 178">
              <a:extLst>
                <a:ext uri="{FF2B5EF4-FFF2-40B4-BE49-F238E27FC236}">
                  <a16:creationId xmlns:a16="http://schemas.microsoft.com/office/drawing/2014/main" id="{93F85BDD-0F5A-4E1A-93A1-D53700A2A967}"/>
                </a:ext>
              </a:extLst>
            </p:cNvPr>
            <p:cNvSpPr/>
            <p:nvPr/>
          </p:nvSpPr>
          <p:spPr>
            <a:xfrm>
              <a:off x="4333807" y="3975054"/>
              <a:ext cx="653063" cy="223091"/>
            </a:xfrm>
            <a:prstGeom prst="rect">
              <a:avLst/>
            </a:prstGeom>
          </p:spPr>
          <p:txBody>
            <a:bodyPr wrap="none">
              <a:spAutoFit/>
            </a:bodyPr>
            <a:lstStyle/>
            <a:p>
              <a:pPr defTabSz="913130"/>
              <a:r>
                <a:rPr lang="zh-CN" altLang="en-US" sz="1335" dirty="0">
                  <a:solidFill>
                    <a:srgbClr val="0070C0"/>
                  </a:solidFill>
                </a:rPr>
                <a:t>教师画像</a:t>
              </a:r>
            </a:p>
          </p:txBody>
        </p:sp>
      </p:grpSp>
      <p:pic>
        <p:nvPicPr>
          <p:cNvPr id="188" name="图片 187" descr="07c48c341b7465422366e1fcd9d81286.png">
            <a:extLst>
              <a:ext uri="{FF2B5EF4-FFF2-40B4-BE49-F238E27FC236}">
                <a16:creationId xmlns:a16="http://schemas.microsoft.com/office/drawing/2014/main" id="{914E3C95-1627-4989-8DC6-FDDD6425C4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0638" y="5717536"/>
            <a:ext cx="1140464" cy="612925"/>
          </a:xfrm>
          <a:prstGeom prst="rect">
            <a:avLst/>
          </a:prstGeom>
        </p:spPr>
      </p:pic>
      <p:pic>
        <p:nvPicPr>
          <p:cNvPr id="189" name="图片 188" descr="cdcc1ebbae90b29270a477534bcf0c2e.png">
            <a:extLst>
              <a:ext uri="{FF2B5EF4-FFF2-40B4-BE49-F238E27FC236}">
                <a16:creationId xmlns:a16="http://schemas.microsoft.com/office/drawing/2014/main" id="{01E19C2F-5A14-4F8F-8DB5-580F7114E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380" y="5226031"/>
            <a:ext cx="1018385" cy="677372"/>
          </a:xfrm>
          <a:prstGeom prst="rect">
            <a:avLst/>
          </a:prstGeom>
        </p:spPr>
      </p:pic>
      <p:pic>
        <p:nvPicPr>
          <p:cNvPr id="190" name="图片 189" descr="bc44ac9e508cd4e4686125c578d0ecd2.png">
            <a:extLst>
              <a:ext uri="{FF2B5EF4-FFF2-40B4-BE49-F238E27FC236}">
                <a16:creationId xmlns:a16="http://schemas.microsoft.com/office/drawing/2014/main" id="{3A784834-D3DD-4A79-8F9A-6993DA7B0D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514" y="5924279"/>
            <a:ext cx="1322269" cy="933723"/>
          </a:xfrm>
          <a:prstGeom prst="rect">
            <a:avLst/>
          </a:prstGeom>
        </p:spPr>
      </p:pic>
      <p:pic>
        <p:nvPicPr>
          <p:cNvPr id="191" name="图片 190" descr="36343ad9bb3f6522d4ebdfbfc16f76b5.png">
            <a:extLst>
              <a:ext uri="{FF2B5EF4-FFF2-40B4-BE49-F238E27FC236}">
                <a16:creationId xmlns:a16="http://schemas.microsoft.com/office/drawing/2014/main" id="{05E6FAAB-0BA1-417F-B7F9-D6C259A960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6501" y="5664458"/>
            <a:ext cx="933319" cy="674073"/>
          </a:xfrm>
          <a:prstGeom prst="rect">
            <a:avLst/>
          </a:prstGeom>
        </p:spPr>
      </p:pic>
      <p:pic>
        <p:nvPicPr>
          <p:cNvPr id="192" name="图片 191" descr="4778011d0a383b2aeb49db573382bcc2.png">
            <a:extLst>
              <a:ext uri="{FF2B5EF4-FFF2-40B4-BE49-F238E27FC236}">
                <a16:creationId xmlns:a16="http://schemas.microsoft.com/office/drawing/2014/main" id="{CEEB2F48-8F05-4947-A8E9-CCCF273917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40949" y="5394622"/>
            <a:ext cx="1169327" cy="829063"/>
          </a:xfrm>
          <a:prstGeom prst="rect">
            <a:avLst/>
          </a:prstGeom>
        </p:spPr>
      </p:pic>
      <p:cxnSp>
        <p:nvCxnSpPr>
          <p:cNvPr id="193" name="曲线连接符 160">
            <a:extLst>
              <a:ext uri="{FF2B5EF4-FFF2-40B4-BE49-F238E27FC236}">
                <a16:creationId xmlns:a16="http://schemas.microsoft.com/office/drawing/2014/main" id="{B0F5A9A6-655E-4DC8-B6FA-809558ECAD9A}"/>
              </a:ext>
            </a:extLst>
          </p:cNvPr>
          <p:cNvCxnSpPr/>
          <p:nvPr/>
        </p:nvCxnSpPr>
        <p:spPr>
          <a:xfrm rot="5400000" flipH="1" flipV="1">
            <a:off x="2209376" y="5050599"/>
            <a:ext cx="684701" cy="629796"/>
          </a:xfrm>
          <a:prstGeom prst="curvedConnector3">
            <a:avLst>
              <a:gd name="adj1" fmla="val 152041"/>
            </a:avLst>
          </a:prstGeom>
          <a:ln w="19050" cmpd="sng">
            <a:solidFill>
              <a:srgbClr val="FFFFFF"/>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4" name="曲线连接符 184">
            <a:extLst>
              <a:ext uri="{FF2B5EF4-FFF2-40B4-BE49-F238E27FC236}">
                <a16:creationId xmlns:a16="http://schemas.microsoft.com/office/drawing/2014/main" id="{A015D176-664A-4C38-ADC6-6FFE8DFEC8C6}"/>
              </a:ext>
            </a:extLst>
          </p:cNvPr>
          <p:cNvCxnSpPr/>
          <p:nvPr/>
        </p:nvCxnSpPr>
        <p:spPr>
          <a:xfrm rot="5400000" flipH="1" flipV="1">
            <a:off x="5244478" y="5849955"/>
            <a:ext cx="603945" cy="106573"/>
          </a:xfrm>
          <a:prstGeom prst="curvedConnector3">
            <a:avLst>
              <a:gd name="adj1" fmla="val 134313"/>
            </a:avLst>
          </a:prstGeom>
          <a:ln w="19050" cmpd="sng">
            <a:solidFill>
              <a:srgbClr val="FFFFFF"/>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5" name="曲线连接符 191">
            <a:extLst>
              <a:ext uri="{FF2B5EF4-FFF2-40B4-BE49-F238E27FC236}">
                <a16:creationId xmlns:a16="http://schemas.microsoft.com/office/drawing/2014/main" id="{95F56C63-CD83-46D2-AD73-F944B6FEF8C0}"/>
              </a:ext>
            </a:extLst>
          </p:cNvPr>
          <p:cNvCxnSpPr/>
          <p:nvPr/>
        </p:nvCxnSpPr>
        <p:spPr>
          <a:xfrm rot="16200000" flipV="1">
            <a:off x="7037171" y="5428906"/>
            <a:ext cx="703673" cy="578439"/>
          </a:xfrm>
          <a:prstGeom prst="curvedConnector3">
            <a:avLst>
              <a:gd name="adj1" fmla="val 139092"/>
            </a:avLst>
          </a:prstGeom>
          <a:ln w="19050" cmpd="sng">
            <a:solidFill>
              <a:srgbClr val="FFFFFF"/>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6" name="曲线连接符 211">
            <a:extLst>
              <a:ext uri="{FF2B5EF4-FFF2-40B4-BE49-F238E27FC236}">
                <a16:creationId xmlns:a16="http://schemas.microsoft.com/office/drawing/2014/main" id="{FF565138-A288-48CC-918C-232A3746886B}"/>
              </a:ext>
            </a:extLst>
          </p:cNvPr>
          <p:cNvCxnSpPr/>
          <p:nvPr/>
        </p:nvCxnSpPr>
        <p:spPr>
          <a:xfrm rot="5400000" flipH="1" flipV="1">
            <a:off x="3430920" y="5372221"/>
            <a:ext cx="684701" cy="629796"/>
          </a:xfrm>
          <a:prstGeom prst="curvedConnector3">
            <a:avLst>
              <a:gd name="adj1" fmla="val 152041"/>
            </a:avLst>
          </a:prstGeom>
          <a:ln w="19050" cmpd="sng">
            <a:solidFill>
              <a:srgbClr val="FFFFFF"/>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sp>
        <p:nvSpPr>
          <p:cNvPr id="197" name="矩形 196">
            <a:extLst>
              <a:ext uri="{FF2B5EF4-FFF2-40B4-BE49-F238E27FC236}">
                <a16:creationId xmlns:a16="http://schemas.microsoft.com/office/drawing/2014/main" id="{522E040D-EB0E-42CA-9688-9EE29EA24D3E}"/>
              </a:ext>
            </a:extLst>
          </p:cNvPr>
          <p:cNvSpPr/>
          <p:nvPr/>
        </p:nvSpPr>
        <p:spPr>
          <a:xfrm>
            <a:off x="697473" y="5896686"/>
            <a:ext cx="2110324" cy="574630"/>
          </a:xfrm>
          <a:prstGeom prst="rect">
            <a:avLst/>
          </a:prstGeom>
        </p:spPr>
        <p:txBody>
          <a:bodyPr wrap="square" lIns="121908" tIns="60953" rIns="121908" bIns="60953">
            <a:spAutoFit/>
          </a:bodyPr>
          <a:lstStyle/>
          <a:p>
            <a:pPr algn="ctr" defTabSz="913130"/>
            <a:r>
              <a:rPr lang="zh-CN" altLang="en-US" sz="1465" dirty="0">
                <a:solidFill>
                  <a:srgbClr val="0070C0"/>
                </a:solidFill>
              </a:rPr>
              <a:t>混合式教学平台</a:t>
            </a:r>
          </a:p>
          <a:p>
            <a:pPr algn="ctr" defTabSz="913130"/>
            <a:r>
              <a:rPr lang="zh-CN" altLang="en-US" sz="1465" dirty="0">
                <a:solidFill>
                  <a:srgbClr val="0070C0"/>
                </a:solidFill>
              </a:rPr>
              <a:t>数据源</a:t>
            </a:r>
          </a:p>
        </p:txBody>
      </p:sp>
      <p:sp>
        <p:nvSpPr>
          <p:cNvPr id="198" name="矩形 197">
            <a:extLst>
              <a:ext uri="{FF2B5EF4-FFF2-40B4-BE49-F238E27FC236}">
                <a16:creationId xmlns:a16="http://schemas.microsoft.com/office/drawing/2014/main" id="{813231BF-D75E-4B90-B95A-3F4D64045242}"/>
              </a:ext>
            </a:extLst>
          </p:cNvPr>
          <p:cNvSpPr/>
          <p:nvPr/>
        </p:nvSpPr>
        <p:spPr>
          <a:xfrm>
            <a:off x="2165781" y="6180893"/>
            <a:ext cx="2607655" cy="574630"/>
          </a:xfrm>
          <a:prstGeom prst="rect">
            <a:avLst/>
          </a:prstGeom>
        </p:spPr>
        <p:txBody>
          <a:bodyPr wrap="square" lIns="121908" tIns="60953" rIns="121908" bIns="60953">
            <a:spAutoFit/>
          </a:bodyPr>
          <a:lstStyle/>
          <a:p>
            <a:pPr algn="ctr" defTabSz="913130"/>
            <a:r>
              <a:rPr lang="zh-CN" altLang="en-US" sz="1465" dirty="0">
                <a:solidFill>
                  <a:srgbClr val="0070C0"/>
                </a:solidFill>
              </a:rPr>
              <a:t>智慧教学环境</a:t>
            </a:r>
          </a:p>
          <a:p>
            <a:pPr algn="ctr" defTabSz="913130"/>
            <a:r>
              <a:rPr lang="zh-CN" altLang="en-US" sz="1465" dirty="0">
                <a:solidFill>
                  <a:srgbClr val="0070C0"/>
                </a:solidFill>
              </a:rPr>
              <a:t>数据源</a:t>
            </a:r>
          </a:p>
        </p:txBody>
      </p:sp>
      <p:sp>
        <p:nvSpPr>
          <p:cNvPr id="199" name="矩形 198">
            <a:extLst>
              <a:ext uri="{FF2B5EF4-FFF2-40B4-BE49-F238E27FC236}">
                <a16:creationId xmlns:a16="http://schemas.microsoft.com/office/drawing/2014/main" id="{AE528769-C50B-4FE8-95FF-5E7E00AA49E4}"/>
              </a:ext>
            </a:extLst>
          </p:cNvPr>
          <p:cNvSpPr/>
          <p:nvPr/>
        </p:nvSpPr>
        <p:spPr>
          <a:xfrm>
            <a:off x="5211444" y="6283486"/>
            <a:ext cx="2607655" cy="574630"/>
          </a:xfrm>
          <a:prstGeom prst="rect">
            <a:avLst/>
          </a:prstGeom>
        </p:spPr>
        <p:txBody>
          <a:bodyPr wrap="square" lIns="121908" tIns="60953" rIns="121908" bIns="60953">
            <a:spAutoFit/>
          </a:bodyPr>
          <a:lstStyle/>
          <a:p>
            <a:pPr algn="ctr" defTabSz="913130"/>
            <a:r>
              <a:rPr lang="zh-CN" altLang="en-US" sz="1465" dirty="0">
                <a:solidFill>
                  <a:srgbClr val="0070C0"/>
                </a:solidFill>
              </a:rPr>
              <a:t>课堂行为</a:t>
            </a:r>
          </a:p>
          <a:p>
            <a:pPr algn="ctr" defTabSz="913130"/>
            <a:r>
              <a:rPr lang="zh-CN" altLang="en-US" sz="1465" dirty="0">
                <a:solidFill>
                  <a:srgbClr val="0070C0"/>
                </a:solidFill>
              </a:rPr>
              <a:t>数据源</a:t>
            </a:r>
          </a:p>
        </p:txBody>
      </p:sp>
      <p:sp>
        <p:nvSpPr>
          <p:cNvPr id="200" name="矩形 199">
            <a:extLst>
              <a:ext uri="{FF2B5EF4-FFF2-40B4-BE49-F238E27FC236}">
                <a16:creationId xmlns:a16="http://schemas.microsoft.com/office/drawing/2014/main" id="{6830450A-E390-401F-BF3B-06CF3041930C}"/>
              </a:ext>
            </a:extLst>
          </p:cNvPr>
          <p:cNvSpPr/>
          <p:nvPr/>
        </p:nvSpPr>
        <p:spPr>
          <a:xfrm>
            <a:off x="6785751" y="6283486"/>
            <a:ext cx="2607655" cy="574630"/>
          </a:xfrm>
          <a:prstGeom prst="rect">
            <a:avLst/>
          </a:prstGeom>
        </p:spPr>
        <p:txBody>
          <a:bodyPr wrap="square" lIns="121908" tIns="60953" rIns="121908" bIns="60953">
            <a:spAutoFit/>
          </a:bodyPr>
          <a:lstStyle/>
          <a:p>
            <a:pPr algn="ctr" defTabSz="913130"/>
            <a:r>
              <a:rPr lang="zh-CN" altLang="en-US" sz="1465" dirty="0">
                <a:solidFill>
                  <a:srgbClr val="0070C0"/>
                </a:solidFill>
              </a:rPr>
              <a:t>教学评价系统</a:t>
            </a:r>
          </a:p>
          <a:p>
            <a:pPr algn="ctr" defTabSz="913130"/>
            <a:r>
              <a:rPr lang="zh-CN" altLang="en-US" sz="1465" dirty="0">
                <a:solidFill>
                  <a:srgbClr val="0070C0"/>
                </a:solidFill>
              </a:rPr>
              <a:t>数据源</a:t>
            </a:r>
          </a:p>
        </p:txBody>
      </p:sp>
      <p:sp>
        <p:nvSpPr>
          <p:cNvPr id="201" name="矩形 200">
            <a:extLst>
              <a:ext uri="{FF2B5EF4-FFF2-40B4-BE49-F238E27FC236}">
                <a16:creationId xmlns:a16="http://schemas.microsoft.com/office/drawing/2014/main" id="{793B7B09-F813-4A77-9726-A8BE98EABB10}"/>
              </a:ext>
            </a:extLst>
          </p:cNvPr>
          <p:cNvSpPr/>
          <p:nvPr/>
        </p:nvSpPr>
        <p:spPr>
          <a:xfrm>
            <a:off x="8289583" y="6283486"/>
            <a:ext cx="2607655" cy="574630"/>
          </a:xfrm>
          <a:prstGeom prst="rect">
            <a:avLst/>
          </a:prstGeom>
        </p:spPr>
        <p:txBody>
          <a:bodyPr wrap="square" lIns="121908" tIns="60953" rIns="121908" bIns="60953">
            <a:spAutoFit/>
          </a:bodyPr>
          <a:lstStyle/>
          <a:p>
            <a:pPr algn="ctr" defTabSz="913130"/>
            <a:r>
              <a:rPr lang="zh-CN" altLang="en-US" sz="1465" dirty="0">
                <a:solidFill>
                  <a:srgbClr val="0070C0"/>
                </a:solidFill>
              </a:rPr>
              <a:t>校园业务系统</a:t>
            </a:r>
          </a:p>
          <a:p>
            <a:pPr algn="ctr" defTabSz="913130"/>
            <a:r>
              <a:rPr lang="zh-CN" altLang="en-US" sz="1465" dirty="0">
                <a:solidFill>
                  <a:srgbClr val="0070C0"/>
                </a:solidFill>
              </a:rPr>
              <a:t>数据源</a:t>
            </a:r>
          </a:p>
        </p:txBody>
      </p:sp>
      <p:cxnSp>
        <p:nvCxnSpPr>
          <p:cNvPr id="202" name="曲线连接符 254">
            <a:extLst>
              <a:ext uri="{FF2B5EF4-FFF2-40B4-BE49-F238E27FC236}">
                <a16:creationId xmlns:a16="http://schemas.microsoft.com/office/drawing/2014/main" id="{5F824528-44DA-40F6-9AFF-C0D506F8556A}"/>
              </a:ext>
            </a:extLst>
          </p:cNvPr>
          <p:cNvCxnSpPr/>
          <p:nvPr/>
        </p:nvCxnSpPr>
        <p:spPr>
          <a:xfrm rot="16200000" flipV="1">
            <a:off x="8218895" y="5210254"/>
            <a:ext cx="703673" cy="578439"/>
          </a:xfrm>
          <a:prstGeom prst="curvedConnector3">
            <a:avLst>
              <a:gd name="adj1" fmla="val 139092"/>
            </a:avLst>
          </a:prstGeom>
          <a:ln w="19050" cmpd="sng">
            <a:solidFill>
              <a:srgbClr val="FFFFFF"/>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sp>
        <p:nvSpPr>
          <p:cNvPr id="203" name="矩形 202">
            <a:extLst>
              <a:ext uri="{FF2B5EF4-FFF2-40B4-BE49-F238E27FC236}">
                <a16:creationId xmlns:a16="http://schemas.microsoft.com/office/drawing/2014/main" id="{D7572A09-98FA-40BF-BBD0-E72F0C3339D0}"/>
              </a:ext>
            </a:extLst>
          </p:cNvPr>
          <p:cNvSpPr/>
          <p:nvPr/>
        </p:nvSpPr>
        <p:spPr>
          <a:xfrm>
            <a:off x="10007548" y="1194689"/>
            <a:ext cx="1789889" cy="328217"/>
          </a:xfrm>
          <a:prstGeom prst="rect">
            <a:avLst/>
          </a:prstGeom>
        </p:spPr>
        <p:txBody>
          <a:bodyPr wrap="none" lIns="121908" tIns="60953" rIns="121908" bIns="60953">
            <a:spAutoFit/>
          </a:bodyPr>
          <a:lstStyle/>
          <a:p>
            <a:pPr defTabSz="913130"/>
            <a:r>
              <a:rPr lang="zh-CN" altLang="en-US" sz="1335" dirty="0">
                <a:solidFill>
                  <a:srgbClr val="0070C0"/>
                </a:solidFill>
              </a:rPr>
              <a:t>教学大数据应用平台</a:t>
            </a:r>
          </a:p>
        </p:txBody>
      </p:sp>
      <p:sp>
        <p:nvSpPr>
          <p:cNvPr id="204" name="矩形 203">
            <a:extLst>
              <a:ext uri="{FF2B5EF4-FFF2-40B4-BE49-F238E27FC236}">
                <a16:creationId xmlns:a16="http://schemas.microsoft.com/office/drawing/2014/main" id="{F7FE4AF3-AB2F-42F4-A6DA-3E6C67236F24}"/>
              </a:ext>
            </a:extLst>
          </p:cNvPr>
          <p:cNvSpPr/>
          <p:nvPr/>
        </p:nvSpPr>
        <p:spPr>
          <a:xfrm>
            <a:off x="10235116" y="2165303"/>
            <a:ext cx="1074950" cy="328217"/>
          </a:xfrm>
          <a:prstGeom prst="rect">
            <a:avLst/>
          </a:prstGeom>
        </p:spPr>
        <p:txBody>
          <a:bodyPr wrap="none" lIns="121908" tIns="60953" rIns="121908" bIns="60953">
            <a:spAutoFit/>
          </a:bodyPr>
          <a:lstStyle/>
          <a:p>
            <a:pPr defTabSz="913130"/>
            <a:r>
              <a:rPr lang="en-US" altLang="zh-CN" sz="1335" dirty="0">
                <a:solidFill>
                  <a:srgbClr val="0070C0"/>
                </a:solidFill>
              </a:rPr>
              <a:t>AI</a:t>
            </a:r>
            <a:r>
              <a:rPr lang="zh-CN" altLang="en-US" sz="1335" dirty="0">
                <a:solidFill>
                  <a:srgbClr val="0070C0"/>
                </a:solidFill>
              </a:rPr>
              <a:t>服务平台</a:t>
            </a:r>
          </a:p>
        </p:txBody>
      </p:sp>
      <p:sp>
        <p:nvSpPr>
          <p:cNvPr id="205" name="矩形 204">
            <a:extLst>
              <a:ext uri="{FF2B5EF4-FFF2-40B4-BE49-F238E27FC236}">
                <a16:creationId xmlns:a16="http://schemas.microsoft.com/office/drawing/2014/main" id="{C8DBF939-B4F0-4888-BFF0-CF73D750D6C6}"/>
              </a:ext>
            </a:extLst>
          </p:cNvPr>
          <p:cNvSpPr/>
          <p:nvPr/>
        </p:nvSpPr>
        <p:spPr>
          <a:xfrm>
            <a:off x="10320394" y="3127616"/>
            <a:ext cx="1275325" cy="328217"/>
          </a:xfrm>
          <a:prstGeom prst="rect">
            <a:avLst/>
          </a:prstGeom>
        </p:spPr>
        <p:txBody>
          <a:bodyPr wrap="none" lIns="121908" tIns="60953" rIns="121908" bIns="60953">
            <a:spAutoFit/>
          </a:bodyPr>
          <a:lstStyle/>
          <a:p>
            <a:pPr defTabSz="913130"/>
            <a:r>
              <a:rPr lang="zh-CN" altLang="en-US" sz="1335" dirty="0">
                <a:solidFill>
                  <a:srgbClr val="0070C0"/>
                </a:solidFill>
              </a:rPr>
              <a:t>底层计算平台</a:t>
            </a:r>
          </a:p>
        </p:txBody>
      </p:sp>
      <p:sp>
        <p:nvSpPr>
          <p:cNvPr id="206" name="矩形 205">
            <a:extLst>
              <a:ext uri="{FF2B5EF4-FFF2-40B4-BE49-F238E27FC236}">
                <a16:creationId xmlns:a16="http://schemas.microsoft.com/office/drawing/2014/main" id="{048EA65A-ECAC-470B-B4CB-45C60F871EA9}"/>
              </a:ext>
            </a:extLst>
          </p:cNvPr>
          <p:cNvSpPr/>
          <p:nvPr/>
        </p:nvSpPr>
        <p:spPr>
          <a:xfrm>
            <a:off x="10369125" y="3968116"/>
            <a:ext cx="1275325" cy="328217"/>
          </a:xfrm>
          <a:prstGeom prst="rect">
            <a:avLst/>
          </a:prstGeom>
        </p:spPr>
        <p:txBody>
          <a:bodyPr wrap="none" lIns="121908" tIns="60953" rIns="121908" bIns="60953">
            <a:spAutoFit/>
          </a:bodyPr>
          <a:lstStyle/>
          <a:p>
            <a:pPr defTabSz="913130"/>
            <a:r>
              <a:rPr lang="zh-CN" altLang="en-US" sz="1335" dirty="0">
                <a:solidFill>
                  <a:srgbClr val="0070C0"/>
                </a:solidFill>
              </a:rPr>
              <a:t>数据资源平台</a:t>
            </a:r>
          </a:p>
        </p:txBody>
      </p:sp>
      <p:sp>
        <p:nvSpPr>
          <p:cNvPr id="207" name="文本框 206">
            <a:extLst>
              <a:ext uri="{FF2B5EF4-FFF2-40B4-BE49-F238E27FC236}">
                <a16:creationId xmlns:a16="http://schemas.microsoft.com/office/drawing/2014/main" id="{061D5BCF-5AD1-4B9E-A1B4-15D8C1665B86}"/>
              </a:ext>
            </a:extLst>
          </p:cNvPr>
          <p:cNvSpPr txBox="1"/>
          <p:nvPr/>
        </p:nvSpPr>
        <p:spPr>
          <a:xfrm>
            <a:off x="865237" y="547558"/>
            <a:ext cx="5273184" cy="553972"/>
          </a:xfrm>
          <a:prstGeom prst="rect">
            <a:avLst/>
          </a:prstGeom>
          <a:noFill/>
        </p:spPr>
        <p:txBody>
          <a:bodyPr wrap="none" lIns="121893" tIns="60947" rIns="121893" bIns="60947" rtlCol="0">
            <a:spAutoFit/>
          </a:bodyPr>
          <a:lstStyle/>
          <a:p>
            <a:pPr defTabSz="913130"/>
            <a:r>
              <a:rPr lang="zh-CN" altLang="en-US" sz="2800" b="1" dirty="0">
                <a:solidFill>
                  <a:srgbClr val="0070C0"/>
                </a:solidFill>
                <a:latin typeface="微软雅黑" panose="020B0503020204020204" pitchFamily="34" charset="-122"/>
                <a:ea typeface="微软雅黑" panose="020B0503020204020204" pitchFamily="34" charset="-122"/>
              </a:rPr>
              <a:t>智慧教学大数据分析平台架构图</a:t>
            </a:r>
          </a:p>
        </p:txBody>
      </p:sp>
    </p:spTree>
    <p:extLst>
      <p:ext uri="{BB962C8B-B14F-4D97-AF65-F5344CB8AC3E}">
        <p14:creationId xmlns:p14="http://schemas.microsoft.com/office/powerpoint/2010/main" val="147171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8602" y="1325879"/>
            <a:ext cx="1931035" cy="2166620"/>
          </a:xfrm>
          <a:prstGeom prst="rect">
            <a:avLst/>
          </a:prstGeom>
        </p:spPr>
        <p:txBody>
          <a:bodyPr vert="horz" wrap="square" lIns="0" tIns="0" rIns="0" bIns="0" rtlCol="0">
            <a:noAutofit/>
          </a:bodyPr>
          <a:lstStyle/>
          <a:p>
            <a:pPr marL="12700">
              <a:lnSpc>
                <a:spcPts val="17060"/>
              </a:lnSpc>
            </a:pPr>
            <a:r>
              <a:rPr sz="15000" dirty="0">
                <a:solidFill>
                  <a:srgbClr val="393939"/>
                </a:solidFill>
                <a:latin typeface="方正姚体"/>
                <a:cs typeface="方正姚体"/>
              </a:rPr>
              <a:t>0</a:t>
            </a:r>
            <a:r>
              <a:rPr lang="en-US" altLang="zh-CN" sz="15000" dirty="0">
                <a:solidFill>
                  <a:srgbClr val="393939"/>
                </a:solidFill>
                <a:latin typeface="方正姚体"/>
                <a:cs typeface="方正姚体"/>
              </a:rPr>
              <a:t>3</a:t>
            </a:r>
            <a:endParaRPr sz="15000" dirty="0">
              <a:latin typeface="方正姚体"/>
              <a:cs typeface="方正姚体"/>
            </a:endParaRPr>
          </a:p>
        </p:txBody>
      </p:sp>
      <p:sp>
        <p:nvSpPr>
          <p:cNvPr id="3" name="object 3"/>
          <p:cNvSpPr txBox="1"/>
          <p:nvPr/>
        </p:nvSpPr>
        <p:spPr>
          <a:xfrm>
            <a:off x="7496861" y="1325879"/>
            <a:ext cx="953135" cy="2209800"/>
          </a:xfrm>
          <a:prstGeom prst="rect">
            <a:avLst/>
          </a:prstGeom>
        </p:spPr>
        <p:txBody>
          <a:bodyPr vert="horz" wrap="square" lIns="0" tIns="0" rIns="0" bIns="0" rtlCol="0">
            <a:noAutofit/>
          </a:bodyPr>
          <a:lstStyle/>
          <a:p>
            <a:pPr>
              <a:lnSpc>
                <a:spcPts val="17400"/>
              </a:lnSpc>
            </a:pPr>
            <a:r>
              <a:rPr sz="15000" dirty="0">
                <a:solidFill>
                  <a:srgbClr val="393939"/>
                </a:solidFill>
                <a:latin typeface="方正姚体"/>
                <a:cs typeface="方正姚体"/>
              </a:rPr>
              <a:t>1</a:t>
            </a:r>
            <a:endParaRPr sz="15000">
              <a:latin typeface="方正姚体"/>
              <a:cs typeface="方正姚体"/>
            </a:endParaRPr>
          </a:p>
        </p:txBody>
      </p:sp>
      <p:sp>
        <p:nvSpPr>
          <p:cNvPr id="4" name="object 4"/>
          <p:cNvSpPr txBox="1"/>
          <p:nvPr/>
        </p:nvSpPr>
        <p:spPr>
          <a:xfrm>
            <a:off x="3149345" y="3774694"/>
            <a:ext cx="5892800" cy="1017269"/>
          </a:xfrm>
          <a:prstGeom prst="rect">
            <a:avLst/>
          </a:prstGeom>
        </p:spPr>
        <p:txBody>
          <a:bodyPr vert="horz" wrap="square" lIns="0" tIns="0" rIns="0" bIns="0" rtlCol="0">
            <a:noAutofit/>
          </a:bodyPr>
          <a:lstStyle>
            <a:defPPr>
              <a:defRPr lang="zh-CN"/>
            </a:defPPr>
            <a:lvl1pPr marL="12700" algn="ctr">
              <a:lnSpc>
                <a:spcPct val="100000"/>
              </a:lnSpc>
              <a:defRPr sz="6600" spc="-5">
                <a:solidFill>
                  <a:srgbClr val="1556AD"/>
                </a:solidFill>
                <a:latin typeface="微软雅黑" panose="020B0503020204020204" pitchFamily="34" charset="-122"/>
                <a:ea typeface="微软雅黑" panose="020B0503020204020204" pitchFamily="34" charset="-122"/>
                <a:cs typeface="Microsoft YaHei UI" panose="020B0503020204020204" charset="-122"/>
              </a:defRPr>
            </a:lvl1pPr>
          </a:lstStyle>
          <a:p>
            <a:r>
              <a:rPr lang="zh-CN" altLang="en-US" dirty="0"/>
              <a:t>价值总结</a:t>
            </a:r>
            <a:endParaRPr dirty="0"/>
          </a:p>
        </p:txBody>
      </p:sp>
      <p:sp>
        <p:nvSpPr>
          <p:cNvPr id="5" name="object 5"/>
          <p:cNvSpPr/>
          <p:nvPr/>
        </p:nvSpPr>
        <p:spPr>
          <a:xfrm>
            <a:off x="3922776" y="1359408"/>
            <a:ext cx="263651" cy="2174748"/>
          </a:xfrm>
          <a:custGeom>
            <a:avLst/>
            <a:gdLst/>
            <a:ahLst/>
            <a:cxnLst/>
            <a:rect l="l" t="t" r="r" b="b"/>
            <a:pathLst>
              <a:path w="263651" h="2174748">
                <a:moveTo>
                  <a:pt x="0" y="2174748"/>
                </a:moveTo>
                <a:lnTo>
                  <a:pt x="263651" y="2174748"/>
                </a:lnTo>
                <a:lnTo>
                  <a:pt x="263651" y="0"/>
                </a:lnTo>
                <a:lnTo>
                  <a:pt x="0" y="0"/>
                </a:lnTo>
                <a:lnTo>
                  <a:pt x="0" y="2174748"/>
                </a:lnTo>
                <a:close/>
              </a:path>
            </a:pathLst>
          </a:custGeom>
          <a:solidFill>
            <a:srgbClr val="AAAAAA"/>
          </a:solidFill>
        </p:spPr>
        <p:txBody>
          <a:bodyPr wrap="square" lIns="0" tIns="0" rIns="0" bIns="0" rtlCol="0">
            <a:noAutofit/>
          </a:bodyPr>
          <a:lstStyle/>
          <a:p>
            <a:endParaRPr/>
          </a:p>
        </p:txBody>
      </p:sp>
      <p:sp>
        <p:nvSpPr>
          <p:cNvPr id="6" name="object 6"/>
          <p:cNvSpPr/>
          <p:nvPr/>
        </p:nvSpPr>
        <p:spPr>
          <a:xfrm>
            <a:off x="4293108" y="1359408"/>
            <a:ext cx="419100" cy="2174748"/>
          </a:xfrm>
          <a:custGeom>
            <a:avLst/>
            <a:gdLst/>
            <a:ahLst/>
            <a:cxnLst/>
            <a:rect l="l" t="t" r="r" b="b"/>
            <a:pathLst>
              <a:path w="419100" h="2174748">
                <a:moveTo>
                  <a:pt x="0" y="2174748"/>
                </a:moveTo>
                <a:lnTo>
                  <a:pt x="419100" y="2174748"/>
                </a:lnTo>
                <a:lnTo>
                  <a:pt x="419100" y="0"/>
                </a:lnTo>
                <a:lnTo>
                  <a:pt x="0" y="0"/>
                </a:lnTo>
                <a:lnTo>
                  <a:pt x="0" y="2174748"/>
                </a:lnTo>
                <a:close/>
              </a:path>
            </a:pathLst>
          </a:custGeom>
          <a:solidFill>
            <a:srgbClr val="00AFEF"/>
          </a:solidFill>
        </p:spPr>
        <p:txBody>
          <a:bodyPr wrap="square" lIns="0" tIns="0" rIns="0" bIns="0" rtlCol="0">
            <a:noAutofit/>
          </a:bodyPr>
          <a:lstStyle/>
          <a:p>
            <a:endParaRPr/>
          </a:p>
        </p:txBody>
      </p:sp>
      <p:sp>
        <p:nvSpPr>
          <p:cNvPr id="7" name="object 7"/>
          <p:cNvSpPr/>
          <p:nvPr/>
        </p:nvSpPr>
        <p:spPr>
          <a:xfrm>
            <a:off x="4847844" y="1360932"/>
            <a:ext cx="492251" cy="2174748"/>
          </a:xfrm>
          <a:custGeom>
            <a:avLst/>
            <a:gdLst/>
            <a:ahLst/>
            <a:cxnLst/>
            <a:rect l="l" t="t" r="r" b="b"/>
            <a:pathLst>
              <a:path w="492251" h="2174748">
                <a:moveTo>
                  <a:pt x="0" y="2174748"/>
                </a:moveTo>
                <a:lnTo>
                  <a:pt x="492251" y="2174748"/>
                </a:lnTo>
                <a:lnTo>
                  <a:pt x="492251" y="0"/>
                </a:lnTo>
                <a:lnTo>
                  <a:pt x="0" y="0"/>
                </a:lnTo>
                <a:lnTo>
                  <a:pt x="0" y="2174748"/>
                </a:lnTo>
                <a:close/>
              </a:path>
            </a:pathLst>
          </a:custGeom>
          <a:solidFill>
            <a:srgbClr val="1556AD"/>
          </a:solidFill>
        </p:spPr>
        <p:txBody>
          <a:bodyPr wrap="square" lIns="0" tIns="0" rIns="0" bIns="0" rtlCol="0">
            <a:noAutofit/>
          </a:bodyPr>
          <a:lstStyle/>
          <a:p>
            <a:endParaRPr/>
          </a:p>
        </p:txBody>
      </p:sp>
      <p:sp>
        <p:nvSpPr>
          <p:cNvPr id="8" name="object 8"/>
          <p:cNvSpPr/>
          <p:nvPr/>
        </p:nvSpPr>
        <p:spPr>
          <a:xfrm>
            <a:off x="7557516" y="1360932"/>
            <a:ext cx="601979" cy="2174748"/>
          </a:xfrm>
          <a:custGeom>
            <a:avLst/>
            <a:gdLst/>
            <a:ahLst/>
            <a:cxnLst/>
            <a:rect l="l" t="t" r="r" b="b"/>
            <a:pathLst>
              <a:path w="601979" h="2174748">
                <a:moveTo>
                  <a:pt x="0" y="2174748"/>
                </a:moveTo>
                <a:lnTo>
                  <a:pt x="601979" y="2174748"/>
                </a:lnTo>
                <a:lnTo>
                  <a:pt x="601979" y="0"/>
                </a:lnTo>
                <a:lnTo>
                  <a:pt x="0" y="0"/>
                </a:lnTo>
                <a:lnTo>
                  <a:pt x="0" y="2174748"/>
                </a:lnTo>
                <a:close/>
              </a:path>
            </a:pathLst>
          </a:custGeom>
          <a:solidFill>
            <a:srgbClr val="1556AD"/>
          </a:solidFill>
        </p:spPr>
        <p:txBody>
          <a:bodyPr wrap="square" lIns="0" tIns="0" rIns="0" bIns="0" rtlCol="0">
            <a:noAutofit/>
          </a:bodyPr>
          <a:lstStyle/>
          <a:p>
            <a:endParaRPr/>
          </a:p>
        </p:txBody>
      </p:sp>
      <p:sp>
        <p:nvSpPr>
          <p:cNvPr id="9" name="object 9"/>
          <p:cNvSpPr/>
          <p:nvPr/>
        </p:nvSpPr>
        <p:spPr>
          <a:xfrm>
            <a:off x="7557516" y="1360932"/>
            <a:ext cx="601979" cy="2174748"/>
          </a:xfrm>
          <a:custGeom>
            <a:avLst/>
            <a:gdLst/>
            <a:ahLst/>
            <a:cxnLst/>
            <a:rect l="l" t="t" r="r" b="b"/>
            <a:pathLst>
              <a:path w="601979" h="2174748">
                <a:moveTo>
                  <a:pt x="0" y="2174748"/>
                </a:moveTo>
                <a:lnTo>
                  <a:pt x="601979" y="2174748"/>
                </a:lnTo>
                <a:lnTo>
                  <a:pt x="601979" y="0"/>
                </a:lnTo>
                <a:lnTo>
                  <a:pt x="0" y="0"/>
                </a:lnTo>
                <a:lnTo>
                  <a:pt x="0" y="2174748"/>
                </a:lnTo>
                <a:close/>
              </a:path>
            </a:pathLst>
          </a:custGeom>
          <a:ln w="12192">
            <a:solidFill>
              <a:srgbClr val="6C5B7A"/>
            </a:solidFill>
          </a:ln>
        </p:spPr>
        <p:txBody>
          <a:bodyPr wrap="square" lIns="0" tIns="0" rIns="0" bIns="0" rtlCol="0">
            <a:noAutofit/>
          </a:bodyPr>
          <a:lstStyle/>
          <a:p>
            <a:endParaRPr/>
          </a:p>
        </p:txBody>
      </p:sp>
    </p:spTree>
    <p:extLst>
      <p:ext uri="{BB962C8B-B14F-4D97-AF65-F5344CB8AC3E}">
        <p14:creationId xmlns:p14="http://schemas.microsoft.com/office/powerpoint/2010/main" val="191435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98" name="矩形 97">
            <a:extLst>
              <a:ext uri="{FF2B5EF4-FFF2-40B4-BE49-F238E27FC236}">
                <a16:creationId xmlns:a16="http://schemas.microsoft.com/office/drawing/2014/main" id="{FAD3E7E0-4E3D-46C5-AAAE-8B4C9870C7D5}"/>
              </a:ext>
            </a:extLst>
          </p:cNvPr>
          <p:cNvSpPr/>
          <p:nvPr/>
        </p:nvSpPr>
        <p:spPr>
          <a:xfrm>
            <a:off x="4896484" y="1317619"/>
            <a:ext cx="2698175" cy="565604"/>
          </a:xfrm>
          <a:prstGeom prst="rect">
            <a:avLst/>
          </a:prstGeom>
        </p:spPr>
        <p:txBody>
          <a:bodyPr wrap="none">
            <a:spAutoFit/>
          </a:bodyPr>
          <a:lstStyle/>
          <a:p>
            <a:pPr>
              <a:lnSpc>
                <a:spcPct val="120000"/>
              </a:lnSpc>
              <a:defRPr/>
            </a:pPr>
            <a:r>
              <a:rPr lang="zh-CN" altLang="en-US" sz="2800" b="1" dirty="0">
                <a:solidFill>
                  <a:srgbClr val="0070C0"/>
                </a:solidFill>
                <a:latin typeface="微软雅黑" panose="020B0503020204020204" pitchFamily="34" charset="-122"/>
                <a:ea typeface="微软雅黑" panose="020B0503020204020204" pitchFamily="34" charset="-122"/>
              </a:rPr>
              <a:t>全场景教学支持</a:t>
            </a:r>
          </a:p>
        </p:txBody>
      </p:sp>
      <p:sp>
        <p:nvSpPr>
          <p:cNvPr id="99" name="矩形 98">
            <a:extLst>
              <a:ext uri="{FF2B5EF4-FFF2-40B4-BE49-F238E27FC236}">
                <a16:creationId xmlns:a16="http://schemas.microsoft.com/office/drawing/2014/main" id="{892E9E83-4266-409B-8654-BBE8D42052D4}"/>
              </a:ext>
            </a:extLst>
          </p:cNvPr>
          <p:cNvSpPr/>
          <p:nvPr/>
        </p:nvSpPr>
        <p:spPr>
          <a:xfrm>
            <a:off x="2688714" y="4895265"/>
            <a:ext cx="924099" cy="396583"/>
          </a:xfrm>
          <a:prstGeom prst="rect">
            <a:avLst/>
          </a:prstGeom>
        </p:spPr>
        <p:txBody>
          <a:bodyPr wrap="none">
            <a:spAutoFit/>
          </a:bodyPr>
          <a:lstStyle/>
          <a:p>
            <a:pPr>
              <a:lnSpc>
                <a:spcPct val="120000"/>
              </a:lnSpc>
              <a:defRPr/>
            </a:pPr>
            <a:r>
              <a:rPr lang="en-US" altLang="zh-CN" dirty="0">
                <a:solidFill>
                  <a:schemeClr val="bg1"/>
                </a:solidFill>
                <a:latin typeface="微软雅黑" panose="020B0503020204020204" pitchFamily="34" charset="-122"/>
                <a:ea typeface="微软雅黑" panose="020B0503020204020204" pitchFamily="34" charset="-122"/>
              </a:rPr>
              <a:t>Web</a:t>
            </a:r>
            <a:r>
              <a:rPr lang="zh-CN" altLang="en-US" dirty="0">
                <a:solidFill>
                  <a:schemeClr val="bg1"/>
                </a:solidFill>
                <a:latin typeface="微软雅黑" panose="020B0503020204020204" pitchFamily="34" charset="-122"/>
                <a:ea typeface="微软雅黑" panose="020B0503020204020204" pitchFamily="34" charset="-122"/>
              </a:rPr>
              <a:t>端</a:t>
            </a:r>
          </a:p>
        </p:txBody>
      </p:sp>
      <p:sp>
        <p:nvSpPr>
          <p:cNvPr id="100" name="矩形 99">
            <a:extLst>
              <a:ext uri="{FF2B5EF4-FFF2-40B4-BE49-F238E27FC236}">
                <a16:creationId xmlns:a16="http://schemas.microsoft.com/office/drawing/2014/main" id="{653F23C1-F767-4A22-8362-4550C4A5DC3D}"/>
              </a:ext>
            </a:extLst>
          </p:cNvPr>
          <p:cNvSpPr/>
          <p:nvPr/>
        </p:nvSpPr>
        <p:spPr>
          <a:xfrm>
            <a:off x="6245572" y="4895264"/>
            <a:ext cx="1103187" cy="396583"/>
          </a:xfrm>
          <a:prstGeom prst="rect">
            <a:avLst/>
          </a:prstGeom>
        </p:spPr>
        <p:txBody>
          <a:bodyPr wrap="none">
            <a:spAutoFit/>
          </a:bodyPr>
          <a:lstStyle/>
          <a:p>
            <a:pPr>
              <a:lnSpc>
                <a:spcPct val="120000"/>
              </a:lnSpc>
              <a:defRPr/>
            </a:pPr>
            <a:r>
              <a:rPr lang="zh-CN" altLang="en-US" dirty="0">
                <a:solidFill>
                  <a:schemeClr val="bg1"/>
                </a:solidFill>
                <a:latin typeface="微软雅黑" panose="020B0503020204020204" pitchFamily="34" charset="-122"/>
                <a:ea typeface="微软雅黑" panose="020B0503020204020204" pitchFamily="34" charset="-122"/>
              </a:rPr>
              <a:t>移动</a:t>
            </a:r>
            <a:r>
              <a:rPr lang="en-US" altLang="zh-CN" dirty="0">
                <a:solidFill>
                  <a:schemeClr val="bg1"/>
                </a:solidFill>
                <a:latin typeface="微软雅黑" panose="020B0503020204020204" pitchFamily="34" charset="-122"/>
                <a:ea typeface="微软雅黑" panose="020B0503020204020204" pitchFamily="34" charset="-122"/>
              </a:rPr>
              <a:t>App</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01" name="图片 100">
            <a:extLst>
              <a:ext uri="{FF2B5EF4-FFF2-40B4-BE49-F238E27FC236}">
                <a16:creationId xmlns:a16="http://schemas.microsoft.com/office/drawing/2014/main" id="{C2AC664C-3BAB-4D0E-BB4E-28BA3517B1BE}"/>
              </a:ext>
            </a:extLst>
          </p:cNvPr>
          <p:cNvPicPr>
            <a:picLocks noChangeAspect="1"/>
          </p:cNvPicPr>
          <p:nvPr/>
        </p:nvPicPr>
        <p:blipFill>
          <a:blip r:embed="rId4" cstate="print">
            <a:extLst>
              <a:ext uri="{28A0092B-C50C-407E-A947-70E740481C1C}">
                <a14:useLocalDpi xmlns:a14="http://schemas.microsoft.com/office/drawing/2010/main" val="0"/>
              </a:ext>
            </a:extLst>
          </a:blip>
          <a:srcRect l="18230" t="2345" r="18230" b="2345"/>
          <a:stretch>
            <a:fillRect/>
          </a:stretch>
        </p:blipFill>
        <p:spPr>
          <a:xfrm>
            <a:off x="6043635" y="2385988"/>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
        <p:nvSpPr>
          <p:cNvPr id="102" name="矩形 101">
            <a:extLst>
              <a:ext uri="{FF2B5EF4-FFF2-40B4-BE49-F238E27FC236}">
                <a16:creationId xmlns:a16="http://schemas.microsoft.com/office/drawing/2014/main" id="{A82A433A-8BB7-416C-9A89-346CA6D85916}"/>
              </a:ext>
            </a:extLst>
          </p:cNvPr>
          <p:cNvSpPr/>
          <p:nvPr/>
        </p:nvSpPr>
        <p:spPr>
          <a:xfrm>
            <a:off x="2148971" y="4355831"/>
            <a:ext cx="1872051" cy="1872051"/>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03" name="组合 102">
            <a:extLst>
              <a:ext uri="{FF2B5EF4-FFF2-40B4-BE49-F238E27FC236}">
                <a16:creationId xmlns:a16="http://schemas.microsoft.com/office/drawing/2014/main" id="{82F87A73-C21A-4989-88C3-40602C20A7ED}"/>
              </a:ext>
            </a:extLst>
          </p:cNvPr>
          <p:cNvGrpSpPr/>
          <p:nvPr/>
        </p:nvGrpSpPr>
        <p:grpSpPr>
          <a:xfrm>
            <a:off x="8022982" y="2387874"/>
            <a:ext cx="1957563" cy="1872051"/>
            <a:chOff x="6581536" y="941981"/>
            <a:chExt cx="1872051" cy="1872051"/>
          </a:xfr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grpSpPr>
        <p:sp>
          <p:nvSpPr>
            <p:cNvPr id="104" name="矩形 103">
              <a:extLst>
                <a:ext uri="{FF2B5EF4-FFF2-40B4-BE49-F238E27FC236}">
                  <a16:creationId xmlns:a16="http://schemas.microsoft.com/office/drawing/2014/main" id="{91596A8D-D8DF-4605-BFAE-3E6E80CD966C}"/>
                </a:ext>
              </a:extLst>
            </p:cNvPr>
            <p:cNvSpPr/>
            <p:nvPr/>
          </p:nvSpPr>
          <p:spPr>
            <a:xfrm>
              <a:off x="6581536" y="941981"/>
              <a:ext cx="1872051" cy="18720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endParaRPr>
            </a:p>
          </p:txBody>
        </p:sp>
        <p:sp>
          <p:nvSpPr>
            <p:cNvPr id="105" name="文本框 104">
              <a:extLst>
                <a:ext uri="{FF2B5EF4-FFF2-40B4-BE49-F238E27FC236}">
                  <a16:creationId xmlns:a16="http://schemas.microsoft.com/office/drawing/2014/main" id="{C9498325-F091-4DB1-84EB-F92E90CEE55F}"/>
                </a:ext>
              </a:extLst>
            </p:cNvPr>
            <p:cNvSpPr txBox="1"/>
            <p:nvPr/>
          </p:nvSpPr>
          <p:spPr>
            <a:xfrm>
              <a:off x="6749026" y="1389993"/>
              <a:ext cx="1526582" cy="954107"/>
            </a:xfrm>
            <a:prstGeom prst="rect">
              <a:avLst/>
            </a:prstGeom>
            <a:grp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PC</a:t>
              </a:r>
            </a:p>
            <a:p>
              <a:pPr algn="ctr"/>
              <a:r>
                <a:rPr lang="zh-CN" altLang="en-US" sz="2800" b="1" dirty="0">
                  <a:solidFill>
                    <a:schemeClr val="bg1"/>
                  </a:solidFill>
                  <a:latin typeface="微软雅黑" panose="020B0503020204020204" pitchFamily="34" charset="-122"/>
                  <a:ea typeface="微软雅黑" panose="020B0503020204020204" pitchFamily="34" charset="-122"/>
                </a:rPr>
                <a:t>客户端</a:t>
              </a:r>
            </a:p>
          </p:txBody>
        </p:sp>
      </p:grpSp>
      <p:sp>
        <p:nvSpPr>
          <p:cNvPr id="106" name="矩形 105">
            <a:extLst>
              <a:ext uri="{FF2B5EF4-FFF2-40B4-BE49-F238E27FC236}">
                <a16:creationId xmlns:a16="http://schemas.microsoft.com/office/drawing/2014/main" id="{4E2E1026-C54E-4E3C-B5F2-24B964E993CD}"/>
              </a:ext>
            </a:extLst>
          </p:cNvPr>
          <p:cNvSpPr/>
          <p:nvPr/>
        </p:nvSpPr>
        <p:spPr>
          <a:xfrm>
            <a:off x="4095567" y="2387874"/>
            <a:ext cx="1872051" cy="1872051"/>
          </a:xfrm>
          <a:prstGeom prst="rect">
            <a:avLst/>
          </a:prstGeom>
          <a:solidFill>
            <a:srgbClr val="92D050"/>
          </a:soli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矩形 106">
            <a:extLst>
              <a:ext uri="{FF2B5EF4-FFF2-40B4-BE49-F238E27FC236}">
                <a16:creationId xmlns:a16="http://schemas.microsoft.com/office/drawing/2014/main" id="{7CDE2808-CB77-44D3-B3F6-5E85BF80FBD3}"/>
              </a:ext>
            </a:extLst>
          </p:cNvPr>
          <p:cNvSpPr/>
          <p:nvPr/>
        </p:nvSpPr>
        <p:spPr>
          <a:xfrm>
            <a:off x="6059275" y="4345134"/>
            <a:ext cx="1872051" cy="1872051"/>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8" name="文本框 107">
            <a:extLst>
              <a:ext uri="{FF2B5EF4-FFF2-40B4-BE49-F238E27FC236}">
                <a16:creationId xmlns:a16="http://schemas.microsoft.com/office/drawing/2014/main" id="{C4357DCC-0B3F-47BA-A3B8-C6224E642906}"/>
              </a:ext>
            </a:extLst>
          </p:cNvPr>
          <p:cNvSpPr txBox="1"/>
          <p:nvPr/>
        </p:nvSpPr>
        <p:spPr>
          <a:xfrm>
            <a:off x="3051058" y="2966690"/>
            <a:ext cx="3961069" cy="692497"/>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Web</a:t>
            </a:r>
            <a:r>
              <a:rPr lang="zh-CN" altLang="en-US" sz="2800" b="1" dirty="0">
                <a:solidFill>
                  <a:schemeClr val="bg1"/>
                </a:solidFill>
                <a:latin typeface="微软雅黑" panose="020B0503020204020204" pitchFamily="34" charset="-122"/>
                <a:ea typeface="微软雅黑" panose="020B0503020204020204" pitchFamily="34" charset="-122"/>
              </a:rPr>
              <a:t>端</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en-US" altLang="zh-CN" sz="1100" dirty="0">
                <a:solidFill>
                  <a:schemeClr val="bg1"/>
                </a:solidFill>
                <a:latin typeface="微软雅黑" panose="020B0503020204020204" pitchFamily="34" charset="-122"/>
                <a:ea typeface="微软雅黑" panose="020B0503020204020204" pitchFamily="34" charset="-122"/>
              </a:rPr>
              <a:t>Internet explorer</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09" name="文本框 108">
            <a:extLst>
              <a:ext uri="{FF2B5EF4-FFF2-40B4-BE49-F238E27FC236}">
                <a16:creationId xmlns:a16="http://schemas.microsoft.com/office/drawing/2014/main" id="{6E148E51-FC53-401D-8308-A5C09F1A94D6}"/>
              </a:ext>
            </a:extLst>
          </p:cNvPr>
          <p:cNvSpPr txBox="1"/>
          <p:nvPr/>
        </p:nvSpPr>
        <p:spPr>
          <a:xfrm>
            <a:off x="2387472" y="4826744"/>
            <a:ext cx="1526582"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手机</a:t>
            </a:r>
            <a:r>
              <a:rPr lang="en-US" altLang="zh-CN" sz="2800" b="1" dirty="0">
                <a:solidFill>
                  <a:schemeClr val="bg1"/>
                </a:solidFill>
                <a:latin typeface="微软雅黑" panose="020B0503020204020204" pitchFamily="34" charset="-122"/>
                <a:ea typeface="微软雅黑" panose="020B0503020204020204" pitchFamily="34" charset="-122"/>
              </a:rPr>
              <a:t>APP</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0" name="文本框 109">
            <a:extLst>
              <a:ext uri="{FF2B5EF4-FFF2-40B4-BE49-F238E27FC236}">
                <a16:creationId xmlns:a16="http://schemas.microsoft.com/office/drawing/2014/main" id="{5772460D-3FD3-4A39-A50D-7C9A0DBB0134}"/>
              </a:ext>
            </a:extLst>
          </p:cNvPr>
          <p:cNvSpPr txBox="1"/>
          <p:nvPr/>
        </p:nvSpPr>
        <p:spPr>
          <a:xfrm>
            <a:off x="6099813" y="4804105"/>
            <a:ext cx="1790973" cy="830997"/>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Wechat</a:t>
            </a:r>
          </a:p>
          <a:p>
            <a:pPr algn="ctr"/>
            <a:r>
              <a:rPr lang="zh-CN" altLang="en-US" sz="2800" b="1" dirty="0">
                <a:solidFill>
                  <a:schemeClr val="bg1"/>
                </a:solidFill>
                <a:latin typeface="微软雅黑" panose="020B0503020204020204" pitchFamily="34" charset="-122"/>
                <a:ea typeface="微软雅黑" panose="020B0503020204020204" pitchFamily="34" charset="-122"/>
              </a:rPr>
              <a:t>小程序</a:t>
            </a:r>
          </a:p>
        </p:txBody>
      </p:sp>
      <p:pic>
        <p:nvPicPr>
          <p:cNvPr id="111" name="图片 110">
            <a:extLst>
              <a:ext uri="{FF2B5EF4-FFF2-40B4-BE49-F238E27FC236}">
                <a16:creationId xmlns:a16="http://schemas.microsoft.com/office/drawing/2014/main" id="{0D11C440-5325-4C0A-B046-351B0B21CA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977" t="25451" r="37398" b="2904"/>
          <a:stretch>
            <a:fillRect/>
          </a:stretch>
        </p:blipFill>
        <p:spPr>
          <a:xfrm>
            <a:off x="4091488" y="4359374"/>
            <a:ext cx="1857682" cy="1843568"/>
          </a:xfrm>
          <a:prstGeom prst="rect">
            <a:avLst/>
          </a:prstGeom>
        </p:spPr>
      </p:pic>
      <p:pic>
        <p:nvPicPr>
          <p:cNvPr id="112" name="图片 111">
            <a:extLst>
              <a:ext uri="{FF2B5EF4-FFF2-40B4-BE49-F238E27FC236}">
                <a16:creationId xmlns:a16="http://schemas.microsoft.com/office/drawing/2014/main" id="{A3CAE836-3824-4848-99C5-992BF120F6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967" r="17607"/>
          <a:stretch>
            <a:fillRect/>
          </a:stretch>
        </p:blipFill>
        <p:spPr>
          <a:xfrm>
            <a:off x="8036545" y="4355831"/>
            <a:ext cx="1946597" cy="1847111"/>
          </a:xfrm>
          <a:prstGeom prst="rect">
            <a:avLst/>
          </a:prstGeom>
        </p:spPr>
      </p:pic>
      <p:pic>
        <p:nvPicPr>
          <p:cNvPr id="113" name="图片 112">
            <a:extLst>
              <a:ext uri="{FF2B5EF4-FFF2-40B4-BE49-F238E27FC236}">
                <a16:creationId xmlns:a16="http://schemas.microsoft.com/office/drawing/2014/main" id="{A25843BF-6001-4A58-B5A9-36E572198B15}"/>
              </a:ext>
            </a:extLst>
          </p:cNvPr>
          <p:cNvPicPr>
            <a:picLocks noChangeAspect="1"/>
          </p:cNvPicPr>
          <p:nvPr/>
        </p:nvPicPr>
        <p:blipFill rotWithShape="1">
          <a:blip r:embed="rId7">
            <a:extLst>
              <a:ext uri="{28A0092B-C50C-407E-A947-70E740481C1C}">
                <a14:useLocalDpi xmlns:a14="http://schemas.microsoft.com/office/drawing/2010/main" val="0"/>
              </a:ext>
            </a:extLst>
          </a:blip>
          <a:srcRect r="23959"/>
          <a:stretch>
            <a:fillRect/>
          </a:stretch>
        </p:blipFill>
        <p:spPr>
          <a:xfrm>
            <a:off x="2148971" y="2385988"/>
            <a:ext cx="1870579" cy="1872051"/>
          </a:xfrm>
          <a:prstGeom prst="rect">
            <a:avLst/>
          </a:prstGeom>
        </p:spPr>
      </p:pic>
      <p:sp>
        <p:nvSpPr>
          <p:cNvPr id="114" name="矩形 113">
            <a:extLst>
              <a:ext uri="{FF2B5EF4-FFF2-40B4-BE49-F238E27FC236}">
                <a16:creationId xmlns:a16="http://schemas.microsoft.com/office/drawing/2014/main" id="{839DCEF2-DB4E-45BA-80D9-3760158BD96C}"/>
              </a:ext>
            </a:extLst>
          </p:cNvPr>
          <p:cNvSpPr/>
          <p:nvPr/>
        </p:nvSpPr>
        <p:spPr>
          <a:xfrm>
            <a:off x="4896483" y="1775209"/>
            <a:ext cx="2646878" cy="362792"/>
          </a:xfrm>
          <a:prstGeom prst="rect">
            <a:avLst/>
          </a:prstGeom>
        </p:spPr>
        <p:txBody>
          <a:bodyPr wrap="none">
            <a:spAutoFit/>
          </a:bodyPr>
          <a:lstStyle/>
          <a:p>
            <a:pPr>
              <a:lnSpc>
                <a:spcPct val="120000"/>
              </a:lnSpc>
              <a:defRPr/>
            </a:pPr>
            <a:r>
              <a:rPr lang="zh-CN" altLang="en-US" sz="1600" dirty="0">
                <a:solidFill>
                  <a:srgbClr val="0070C0"/>
                </a:solidFill>
                <a:latin typeface="微软雅黑" panose="020B0503020204020204" pitchFamily="34" charset="-122"/>
                <a:ea typeface="微软雅黑" panose="020B0503020204020204" pitchFamily="34" charset="-122"/>
              </a:rPr>
              <a:t>教师端、学生端、管理员端</a:t>
            </a:r>
          </a:p>
        </p:txBody>
      </p:sp>
      <p:sp>
        <p:nvSpPr>
          <p:cNvPr id="115" name="Rectangle 744">
            <a:extLst>
              <a:ext uri="{FF2B5EF4-FFF2-40B4-BE49-F238E27FC236}">
                <a16:creationId xmlns:a16="http://schemas.microsoft.com/office/drawing/2014/main" id="{8AD0C57E-EFE8-42A5-AC64-E8BA5C921A48}"/>
              </a:ext>
            </a:extLst>
          </p:cNvPr>
          <p:cNvSpPr>
            <a:spLocks noChangeArrowheads="1"/>
          </p:cNvSpPr>
          <p:nvPr/>
        </p:nvSpPr>
        <p:spPr bwMode="auto">
          <a:xfrm>
            <a:off x="812290" y="554979"/>
            <a:ext cx="8262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fontAlgn="base">
              <a:spcBef>
                <a:spcPct val="0"/>
              </a:spcBef>
              <a:spcAft>
                <a:spcPct val="0"/>
              </a:spcAft>
              <a:buSzPct val="100000"/>
            </a:pPr>
            <a:r>
              <a:rPr lang="zh-CN" altLang="en-US" sz="2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价值总结</a:t>
            </a:r>
            <a:endParaRPr lang="en-US" altLang="en-US" dirty="0">
              <a:solidFill>
                <a:srgbClr val="0070C0"/>
              </a:solidFill>
            </a:endParaRPr>
          </a:p>
        </p:txBody>
      </p:sp>
    </p:spTree>
    <p:extLst>
      <p:ext uri="{BB962C8B-B14F-4D97-AF65-F5344CB8AC3E}">
        <p14:creationId xmlns:p14="http://schemas.microsoft.com/office/powerpoint/2010/main" val="32514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129B3A81-5945-46DB-8292-3630566F4F11}"/>
              </a:ext>
            </a:extLst>
          </p:cNvPr>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solidFill>
                <a:srgbClr val="0070C0"/>
              </a:solidFill>
            </a:endParaRPr>
          </a:p>
        </p:txBody>
      </p:sp>
      <p:sp>
        <p:nvSpPr>
          <p:cNvPr id="11" name="object 4">
            <a:extLst>
              <a:ext uri="{FF2B5EF4-FFF2-40B4-BE49-F238E27FC236}">
                <a16:creationId xmlns:a16="http://schemas.microsoft.com/office/drawing/2014/main" id="{8F4A98D1-84A7-4690-8AA0-C6A680A1D1DE}"/>
              </a:ext>
            </a:extLst>
          </p:cNvPr>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solidFill>
                <a:srgbClr val="0070C0"/>
              </a:solidFill>
            </a:endParaRPr>
          </a:p>
        </p:txBody>
      </p:sp>
      <p:sp>
        <p:nvSpPr>
          <p:cNvPr id="12" name="object 5">
            <a:extLst>
              <a:ext uri="{FF2B5EF4-FFF2-40B4-BE49-F238E27FC236}">
                <a16:creationId xmlns:a16="http://schemas.microsoft.com/office/drawing/2014/main" id="{2862A1E2-6EBB-47B8-B92F-0064C30D503D}"/>
              </a:ext>
            </a:extLst>
          </p:cNvPr>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solidFill>
                <a:srgbClr val="0070C0"/>
              </a:solidFill>
            </a:endParaRPr>
          </a:p>
        </p:txBody>
      </p:sp>
      <p:sp>
        <p:nvSpPr>
          <p:cNvPr id="13" name="object 6">
            <a:extLst>
              <a:ext uri="{FF2B5EF4-FFF2-40B4-BE49-F238E27FC236}">
                <a16:creationId xmlns:a16="http://schemas.microsoft.com/office/drawing/2014/main" id="{361E9E04-3236-4F5A-A562-2B9BA6241D82}"/>
              </a:ext>
            </a:extLst>
          </p:cNvPr>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115" name="Rectangle 744">
            <a:extLst>
              <a:ext uri="{FF2B5EF4-FFF2-40B4-BE49-F238E27FC236}">
                <a16:creationId xmlns:a16="http://schemas.microsoft.com/office/drawing/2014/main" id="{8AD0C57E-EFE8-42A5-AC64-E8BA5C921A48}"/>
              </a:ext>
            </a:extLst>
          </p:cNvPr>
          <p:cNvSpPr>
            <a:spLocks noChangeArrowheads="1"/>
          </p:cNvSpPr>
          <p:nvPr/>
        </p:nvSpPr>
        <p:spPr bwMode="auto">
          <a:xfrm>
            <a:off x="812290" y="554979"/>
            <a:ext cx="8262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fontAlgn="base">
              <a:spcBef>
                <a:spcPct val="0"/>
              </a:spcBef>
              <a:spcAft>
                <a:spcPct val="0"/>
              </a:spcAft>
              <a:buSzPct val="100000"/>
            </a:pPr>
            <a:r>
              <a:rPr lang="zh-CN" altLang="en-US" sz="2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价值总结</a:t>
            </a:r>
            <a:endParaRPr lang="en-US" altLang="en-US" dirty="0">
              <a:solidFill>
                <a:srgbClr val="0070C0"/>
              </a:solidFill>
            </a:endParaRPr>
          </a:p>
        </p:txBody>
      </p:sp>
      <p:pic>
        <p:nvPicPr>
          <p:cNvPr id="24" name="图片 23">
            <a:extLst>
              <a:ext uri="{FF2B5EF4-FFF2-40B4-BE49-F238E27FC236}">
                <a16:creationId xmlns:a16="http://schemas.microsoft.com/office/drawing/2014/main" id="{3C89F0E5-EE00-4F82-850E-AA381E75D9E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350" y="2165034"/>
            <a:ext cx="6808906" cy="3540861"/>
          </a:xfrm>
          <a:prstGeom prst="rect">
            <a:avLst/>
          </a:prstGeom>
          <a:noFill/>
        </p:spPr>
      </p:pic>
      <p:sp>
        <p:nvSpPr>
          <p:cNvPr id="25" name="矩形 24">
            <a:extLst>
              <a:ext uri="{FF2B5EF4-FFF2-40B4-BE49-F238E27FC236}">
                <a16:creationId xmlns:a16="http://schemas.microsoft.com/office/drawing/2014/main" id="{5C1E226F-E799-49A6-AB42-BFCB9E592108}"/>
              </a:ext>
            </a:extLst>
          </p:cNvPr>
          <p:cNvSpPr/>
          <p:nvPr/>
        </p:nvSpPr>
        <p:spPr>
          <a:xfrm>
            <a:off x="381000" y="1997197"/>
            <a:ext cx="4134465" cy="523220"/>
          </a:xfrm>
          <a:prstGeom prst="rect">
            <a:avLst/>
          </a:prstGeom>
        </p:spPr>
        <p:txBody>
          <a:bodyPr wrap="none">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最易用的混合式教学平台</a:t>
            </a:r>
          </a:p>
        </p:txBody>
      </p:sp>
      <p:grpSp>
        <p:nvGrpSpPr>
          <p:cNvPr id="26" name="组合 15">
            <a:extLst>
              <a:ext uri="{FF2B5EF4-FFF2-40B4-BE49-F238E27FC236}">
                <a16:creationId xmlns:a16="http://schemas.microsoft.com/office/drawing/2014/main" id="{50338ACA-3732-48D7-9298-AB5B43B8B346}"/>
              </a:ext>
            </a:extLst>
          </p:cNvPr>
          <p:cNvGrpSpPr/>
          <p:nvPr/>
        </p:nvGrpSpPr>
        <p:grpSpPr>
          <a:xfrm>
            <a:off x="533400" y="2805419"/>
            <a:ext cx="5916191" cy="560539"/>
            <a:chOff x="1611086" y="2093968"/>
            <a:chExt cx="9275029" cy="978119"/>
          </a:xfrm>
        </p:grpSpPr>
        <p:sp>
          <p:nvSpPr>
            <p:cNvPr id="27" name="箭头: V 形 16">
              <a:extLst>
                <a:ext uri="{FF2B5EF4-FFF2-40B4-BE49-F238E27FC236}">
                  <a16:creationId xmlns:a16="http://schemas.microsoft.com/office/drawing/2014/main" id="{8089F38B-920C-4EA5-9C85-FBF812085AC0}"/>
                </a:ext>
              </a:extLst>
            </p:cNvPr>
            <p:cNvSpPr/>
            <p:nvPr/>
          </p:nvSpPr>
          <p:spPr>
            <a:xfrm>
              <a:off x="1611086" y="2264229"/>
              <a:ext cx="435429" cy="43542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556AD"/>
                </a:solidFill>
              </a:endParaRPr>
            </a:p>
          </p:txBody>
        </p:sp>
        <p:sp>
          <p:nvSpPr>
            <p:cNvPr id="28" name="文本框 27">
              <a:extLst>
                <a:ext uri="{FF2B5EF4-FFF2-40B4-BE49-F238E27FC236}">
                  <a16:creationId xmlns:a16="http://schemas.microsoft.com/office/drawing/2014/main" id="{681B6969-3A41-439C-82EE-57EDBB813D29}"/>
                </a:ext>
              </a:extLst>
            </p:cNvPr>
            <p:cNvSpPr txBox="1"/>
            <p:nvPr/>
          </p:nvSpPr>
          <p:spPr>
            <a:xfrm>
              <a:off x="2801403" y="2222605"/>
              <a:ext cx="294103" cy="849482"/>
            </a:xfrm>
            <a:prstGeom prst="rect">
              <a:avLst/>
            </a:prstGeom>
            <a:noFill/>
          </p:spPr>
          <p:txBody>
            <a:bodyPr wrap="none" rtlCol="0">
              <a:spAutoFit/>
            </a:bodyPr>
            <a:lstStyle/>
            <a:p>
              <a:pPr lvl="0" algn="ctr"/>
              <a:endParaRPr lang="zh-CN" altLang="en-US" sz="2500" b="1" dirty="0">
                <a:solidFill>
                  <a:srgbClr val="1556AD"/>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D534ED9F-1748-494A-9950-4FE60FE58538}"/>
                </a:ext>
              </a:extLst>
            </p:cNvPr>
            <p:cNvSpPr/>
            <p:nvPr/>
          </p:nvSpPr>
          <p:spPr>
            <a:xfrm>
              <a:off x="2163030" y="2093968"/>
              <a:ext cx="8723085" cy="665281"/>
            </a:xfrm>
            <a:prstGeom prst="rect">
              <a:avLst/>
            </a:prstGeom>
          </p:spPr>
          <p:txBody>
            <a:bodyPr wrap="square">
              <a:spAutoFit/>
            </a:bodyPr>
            <a:lstStyle/>
            <a:p>
              <a:pPr>
                <a:lnSpc>
                  <a:spcPct val="130000"/>
                </a:lnSpc>
              </a:pPr>
              <a:r>
                <a:rPr lang="zh-CN" altLang="en-US" sz="1600" dirty="0">
                  <a:solidFill>
                    <a:srgbClr val="1556AD"/>
                  </a:solidFill>
                  <a:latin typeface="微软雅黑" panose="020B0503020204020204" pitchFamily="34" charset="-122"/>
                  <a:ea typeface="微软雅黑" panose="020B0503020204020204" pitchFamily="34" charset="-122"/>
                </a:rPr>
                <a:t>校内私有云，教学资源及教学数据在校内</a:t>
              </a:r>
            </a:p>
          </p:txBody>
        </p:sp>
      </p:grpSp>
      <p:grpSp>
        <p:nvGrpSpPr>
          <p:cNvPr id="30" name="组合 15">
            <a:extLst>
              <a:ext uri="{FF2B5EF4-FFF2-40B4-BE49-F238E27FC236}">
                <a16:creationId xmlns:a16="http://schemas.microsoft.com/office/drawing/2014/main" id="{180B780F-30C6-485F-A6F8-70FC18045AB2}"/>
              </a:ext>
            </a:extLst>
          </p:cNvPr>
          <p:cNvGrpSpPr/>
          <p:nvPr/>
        </p:nvGrpSpPr>
        <p:grpSpPr>
          <a:xfrm>
            <a:off x="533400" y="3310762"/>
            <a:ext cx="5916191" cy="560539"/>
            <a:chOff x="1611086" y="2093968"/>
            <a:chExt cx="9275029" cy="978119"/>
          </a:xfrm>
        </p:grpSpPr>
        <p:sp>
          <p:nvSpPr>
            <p:cNvPr id="31" name="箭头: V 形 16">
              <a:extLst>
                <a:ext uri="{FF2B5EF4-FFF2-40B4-BE49-F238E27FC236}">
                  <a16:creationId xmlns:a16="http://schemas.microsoft.com/office/drawing/2014/main" id="{638D0169-6BB3-42A9-B257-9053B2CF70A5}"/>
                </a:ext>
              </a:extLst>
            </p:cNvPr>
            <p:cNvSpPr/>
            <p:nvPr/>
          </p:nvSpPr>
          <p:spPr>
            <a:xfrm>
              <a:off x="1611086" y="2264229"/>
              <a:ext cx="435429" cy="43542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556AD"/>
                </a:solidFill>
              </a:endParaRPr>
            </a:p>
          </p:txBody>
        </p:sp>
        <p:sp>
          <p:nvSpPr>
            <p:cNvPr id="32" name="文本框 31">
              <a:extLst>
                <a:ext uri="{FF2B5EF4-FFF2-40B4-BE49-F238E27FC236}">
                  <a16:creationId xmlns:a16="http://schemas.microsoft.com/office/drawing/2014/main" id="{108FC442-9CD3-4658-9E77-B4F0A1317A66}"/>
                </a:ext>
              </a:extLst>
            </p:cNvPr>
            <p:cNvSpPr txBox="1"/>
            <p:nvPr/>
          </p:nvSpPr>
          <p:spPr>
            <a:xfrm>
              <a:off x="2801403" y="2222605"/>
              <a:ext cx="294103" cy="849482"/>
            </a:xfrm>
            <a:prstGeom prst="rect">
              <a:avLst/>
            </a:prstGeom>
            <a:noFill/>
          </p:spPr>
          <p:txBody>
            <a:bodyPr wrap="none" rtlCol="0">
              <a:spAutoFit/>
            </a:bodyPr>
            <a:lstStyle/>
            <a:p>
              <a:pPr lvl="0" algn="ctr"/>
              <a:endParaRPr lang="zh-CN" altLang="en-US" sz="2500" b="1" dirty="0">
                <a:solidFill>
                  <a:srgbClr val="1556AD"/>
                </a:solidFill>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C56047F8-97E5-4380-9C57-25CCF31B72A5}"/>
                </a:ext>
              </a:extLst>
            </p:cNvPr>
            <p:cNvSpPr/>
            <p:nvPr/>
          </p:nvSpPr>
          <p:spPr>
            <a:xfrm>
              <a:off x="2163030" y="2093968"/>
              <a:ext cx="8723085" cy="665281"/>
            </a:xfrm>
            <a:prstGeom prst="rect">
              <a:avLst/>
            </a:prstGeom>
          </p:spPr>
          <p:txBody>
            <a:bodyPr wrap="square">
              <a:spAutoFit/>
            </a:bodyPr>
            <a:lstStyle/>
            <a:p>
              <a:pPr>
                <a:lnSpc>
                  <a:spcPct val="130000"/>
                </a:lnSpc>
              </a:pPr>
              <a:r>
                <a:rPr lang="zh-CN" altLang="en-US" sz="1600" dirty="0">
                  <a:solidFill>
                    <a:srgbClr val="1556AD"/>
                  </a:solidFill>
                  <a:latin typeface="微软雅黑" panose="020B0503020204020204" pitchFamily="34" charset="-122"/>
                  <a:ea typeface="微软雅黑" panose="020B0503020204020204" pitchFamily="34" charset="-122"/>
                </a:rPr>
                <a:t>支持个性化定制，满足教师个性需求</a:t>
              </a:r>
            </a:p>
          </p:txBody>
        </p:sp>
      </p:grpSp>
      <p:grpSp>
        <p:nvGrpSpPr>
          <p:cNvPr id="34" name="组合 15">
            <a:extLst>
              <a:ext uri="{FF2B5EF4-FFF2-40B4-BE49-F238E27FC236}">
                <a16:creationId xmlns:a16="http://schemas.microsoft.com/office/drawing/2014/main" id="{C3C395CA-7C4C-4A13-BFFD-4457AA639D33}"/>
              </a:ext>
            </a:extLst>
          </p:cNvPr>
          <p:cNvGrpSpPr/>
          <p:nvPr/>
        </p:nvGrpSpPr>
        <p:grpSpPr>
          <a:xfrm>
            <a:off x="533400" y="3816105"/>
            <a:ext cx="5916191" cy="560539"/>
            <a:chOff x="1611086" y="2093968"/>
            <a:chExt cx="9275029" cy="978119"/>
          </a:xfrm>
        </p:grpSpPr>
        <p:sp>
          <p:nvSpPr>
            <p:cNvPr id="35" name="箭头: V 形 16">
              <a:extLst>
                <a:ext uri="{FF2B5EF4-FFF2-40B4-BE49-F238E27FC236}">
                  <a16:creationId xmlns:a16="http://schemas.microsoft.com/office/drawing/2014/main" id="{9DD38E11-96D9-4F16-97AE-5323F7ACBE66}"/>
                </a:ext>
              </a:extLst>
            </p:cNvPr>
            <p:cNvSpPr/>
            <p:nvPr/>
          </p:nvSpPr>
          <p:spPr>
            <a:xfrm>
              <a:off x="1611086" y="2264229"/>
              <a:ext cx="435429" cy="43542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556AD"/>
                </a:solidFill>
              </a:endParaRPr>
            </a:p>
          </p:txBody>
        </p:sp>
        <p:sp>
          <p:nvSpPr>
            <p:cNvPr id="36" name="文本框 35">
              <a:extLst>
                <a:ext uri="{FF2B5EF4-FFF2-40B4-BE49-F238E27FC236}">
                  <a16:creationId xmlns:a16="http://schemas.microsoft.com/office/drawing/2014/main" id="{7F1580A8-547C-460D-8B96-5E62F915369D}"/>
                </a:ext>
              </a:extLst>
            </p:cNvPr>
            <p:cNvSpPr txBox="1"/>
            <p:nvPr/>
          </p:nvSpPr>
          <p:spPr>
            <a:xfrm>
              <a:off x="2801403" y="2222605"/>
              <a:ext cx="294103" cy="849482"/>
            </a:xfrm>
            <a:prstGeom prst="rect">
              <a:avLst/>
            </a:prstGeom>
            <a:noFill/>
          </p:spPr>
          <p:txBody>
            <a:bodyPr wrap="none" rtlCol="0">
              <a:spAutoFit/>
            </a:bodyPr>
            <a:lstStyle/>
            <a:p>
              <a:pPr lvl="0" algn="ctr"/>
              <a:endParaRPr lang="zh-CN" altLang="en-US" sz="2500" b="1" dirty="0">
                <a:solidFill>
                  <a:srgbClr val="1556AD"/>
                </a:solidFill>
                <a:latin typeface="微软雅黑" panose="020B0503020204020204" pitchFamily="34" charset="-122"/>
                <a:ea typeface="微软雅黑" panose="020B0503020204020204" pitchFamily="34" charset="-122"/>
              </a:endParaRPr>
            </a:p>
          </p:txBody>
        </p:sp>
        <p:sp>
          <p:nvSpPr>
            <p:cNvPr id="37" name="矩形 36">
              <a:extLst>
                <a:ext uri="{FF2B5EF4-FFF2-40B4-BE49-F238E27FC236}">
                  <a16:creationId xmlns:a16="http://schemas.microsoft.com/office/drawing/2014/main" id="{B0753DDB-6C3F-4A55-8F99-42F21EA11ADD}"/>
                </a:ext>
              </a:extLst>
            </p:cNvPr>
            <p:cNvSpPr/>
            <p:nvPr/>
          </p:nvSpPr>
          <p:spPr>
            <a:xfrm>
              <a:off x="2163030" y="2093968"/>
              <a:ext cx="8723085" cy="665281"/>
            </a:xfrm>
            <a:prstGeom prst="rect">
              <a:avLst/>
            </a:prstGeom>
          </p:spPr>
          <p:txBody>
            <a:bodyPr wrap="square">
              <a:spAutoFit/>
            </a:bodyPr>
            <a:lstStyle/>
            <a:p>
              <a:pPr>
                <a:lnSpc>
                  <a:spcPct val="130000"/>
                </a:lnSpc>
              </a:pPr>
              <a:r>
                <a:rPr lang="zh-CN" altLang="en-US" sz="1600" dirty="0">
                  <a:solidFill>
                    <a:srgbClr val="1556AD"/>
                  </a:solidFill>
                  <a:latin typeface="微软雅黑" panose="020B0503020204020204" pitchFamily="34" charset="-122"/>
                  <a:ea typeface="微软雅黑" panose="020B0503020204020204" pitchFamily="34" charset="-122"/>
                </a:rPr>
                <a:t>多种教学模式支持，构建多层次课程体系</a:t>
              </a:r>
            </a:p>
          </p:txBody>
        </p:sp>
      </p:grpSp>
      <p:grpSp>
        <p:nvGrpSpPr>
          <p:cNvPr id="38" name="组合 15">
            <a:extLst>
              <a:ext uri="{FF2B5EF4-FFF2-40B4-BE49-F238E27FC236}">
                <a16:creationId xmlns:a16="http://schemas.microsoft.com/office/drawing/2014/main" id="{76CD2D27-F526-481A-A882-7AFC715DA672}"/>
              </a:ext>
            </a:extLst>
          </p:cNvPr>
          <p:cNvGrpSpPr/>
          <p:nvPr/>
        </p:nvGrpSpPr>
        <p:grpSpPr>
          <a:xfrm>
            <a:off x="533400" y="4321448"/>
            <a:ext cx="5916191" cy="560539"/>
            <a:chOff x="1611086" y="2093968"/>
            <a:chExt cx="9275029" cy="978119"/>
          </a:xfrm>
        </p:grpSpPr>
        <p:sp>
          <p:nvSpPr>
            <p:cNvPr id="39" name="箭头: V 形 16">
              <a:extLst>
                <a:ext uri="{FF2B5EF4-FFF2-40B4-BE49-F238E27FC236}">
                  <a16:creationId xmlns:a16="http://schemas.microsoft.com/office/drawing/2014/main" id="{8F1503BB-7B93-4878-A587-9175696E929B}"/>
                </a:ext>
              </a:extLst>
            </p:cNvPr>
            <p:cNvSpPr/>
            <p:nvPr/>
          </p:nvSpPr>
          <p:spPr>
            <a:xfrm>
              <a:off x="1611086" y="2264229"/>
              <a:ext cx="435429" cy="43542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556AD"/>
                </a:solidFill>
              </a:endParaRPr>
            </a:p>
          </p:txBody>
        </p:sp>
        <p:sp>
          <p:nvSpPr>
            <p:cNvPr id="40" name="文本框 39">
              <a:extLst>
                <a:ext uri="{FF2B5EF4-FFF2-40B4-BE49-F238E27FC236}">
                  <a16:creationId xmlns:a16="http://schemas.microsoft.com/office/drawing/2014/main" id="{31B61116-C5FF-4E13-BACF-AFFF9CE68950}"/>
                </a:ext>
              </a:extLst>
            </p:cNvPr>
            <p:cNvSpPr txBox="1"/>
            <p:nvPr/>
          </p:nvSpPr>
          <p:spPr>
            <a:xfrm>
              <a:off x="2801403" y="2222605"/>
              <a:ext cx="294103" cy="849482"/>
            </a:xfrm>
            <a:prstGeom prst="rect">
              <a:avLst/>
            </a:prstGeom>
            <a:noFill/>
          </p:spPr>
          <p:txBody>
            <a:bodyPr wrap="none" rtlCol="0">
              <a:spAutoFit/>
            </a:bodyPr>
            <a:lstStyle/>
            <a:p>
              <a:pPr lvl="0" algn="ctr"/>
              <a:endParaRPr lang="zh-CN" altLang="en-US" sz="2500" b="1" dirty="0">
                <a:solidFill>
                  <a:srgbClr val="1556AD"/>
                </a:solidFill>
                <a:latin typeface="微软雅黑" panose="020B0503020204020204" pitchFamily="34" charset="-122"/>
                <a:ea typeface="微软雅黑" panose="020B0503020204020204" pitchFamily="34" charset="-122"/>
              </a:endParaRPr>
            </a:p>
          </p:txBody>
        </p:sp>
        <p:sp>
          <p:nvSpPr>
            <p:cNvPr id="41" name="矩形 40">
              <a:extLst>
                <a:ext uri="{FF2B5EF4-FFF2-40B4-BE49-F238E27FC236}">
                  <a16:creationId xmlns:a16="http://schemas.microsoft.com/office/drawing/2014/main" id="{78FC8017-3950-4E46-9E93-C2E830D92B6A}"/>
                </a:ext>
              </a:extLst>
            </p:cNvPr>
            <p:cNvSpPr/>
            <p:nvPr/>
          </p:nvSpPr>
          <p:spPr>
            <a:xfrm>
              <a:off x="2163030" y="2093968"/>
              <a:ext cx="8723085" cy="665281"/>
            </a:xfrm>
            <a:prstGeom prst="rect">
              <a:avLst/>
            </a:prstGeom>
          </p:spPr>
          <p:txBody>
            <a:bodyPr wrap="square">
              <a:spAutoFit/>
            </a:bodyPr>
            <a:lstStyle/>
            <a:p>
              <a:pPr>
                <a:lnSpc>
                  <a:spcPct val="130000"/>
                </a:lnSpc>
              </a:pPr>
              <a:r>
                <a:rPr lang="zh-CN" altLang="en-US" sz="1600" dirty="0">
                  <a:solidFill>
                    <a:srgbClr val="1556AD"/>
                  </a:solidFill>
                  <a:latin typeface="微软雅黑" panose="020B0503020204020204" pitchFamily="34" charset="-122"/>
                  <a:ea typeface="微软雅黑" panose="020B0503020204020204" pitchFamily="34" charset="-122"/>
                </a:rPr>
                <a:t>多终端应用，全场景教学支持</a:t>
              </a:r>
            </a:p>
          </p:txBody>
        </p:sp>
      </p:grpSp>
      <p:grpSp>
        <p:nvGrpSpPr>
          <p:cNvPr id="42" name="组合 15">
            <a:extLst>
              <a:ext uri="{FF2B5EF4-FFF2-40B4-BE49-F238E27FC236}">
                <a16:creationId xmlns:a16="http://schemas.microsoft.com/office/drawing/2014/main" id="{FB78BAFB-B428-4F3A-88AB-671E4A1FC772}"/>
              </a:ext>
            </a:extLst>
          </p:cNvPr>
          <p:cNvGrpSpPr/>
          <p:nvPr/>
        </p:nvGrpSpPr>
        <p:grpSpPr>
          <a:xfrm>
            <a:off x="533400" y="4826791"/>
            <a:ext cx="5916191" cy="701346"/>
            <a:chOff x="1611086" y="2093968"/>
            <a:chExt cx="9275029" cy="1223822"/>
          </a:xfrm>
        </p:grpSpPr>
        <p:sp>
          <p:nvSpPr>
            <p:cNvPr id="43" name="箭头: V 形 16">
              <a:extLst>
                <a:ext uri="{FF2B5EF4-FFF2-40B4-BE49-F238E27FC236}">
                  <a16:creationId xmlns:a16="http://schemas.microsoft.com/office/drawing/2014/main" id="{F260BDA3-6A16-46F2-B33F-741BEFCA493D}"/>
                </a:ext>
              </a:extLst>
            </p:cNvPr>
            <p:cNvSpPr/>
            <p:nvPr/>
          </p:nvSpPr>
          <p:spPr>
            <a:xfrm>
              <a:off x="1611086" y="2264229"/>
              <a:ext cx="435429" cy="43542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556AD"/>
                </a:solidFill>
              </a:endParaRPr>
            </a:p>
          </p:txBody>
        </p:sp>
        <p:sp>
          <p:nvSpPr>
            <p:cNvPr id="44" name="文本框 43">
              <a:extLst>
                <a:ext uri="{FF2B5EF4-FFF2-40B4-BE49-F238E27FC236}">
                  <a16:creationId xmlns:a16="http://schemas.microsoft.com/office/drawing/2014/main" id="{157CE3E6-C05D-4909-99F3-B894790BF62C}"/>
                </a:ext>
              </a:extLst>
            </p:cNvPr>
            <p:cNvSpPr txBox="1"/>
            <p:nvPr/>
          </p:nvSpPr>
          <p:spPr>
            <a:xfrm>
              <a:off x="2801403" y="2222605"/>
              <a:ext cx="294103" cy="849482"/>
            </a:xfrm>
            <a:prstGeom prst="rect">
              <a:avLst/>
            </a:prstGeom>
            <a:noFill/>
          </p:spPr>
          <p:txBody>
            <a:bodyPr wrap="none" rtlCol="0">
              <a:spAutoFit/>
            </a:bodyPr>
            <a:lstStyle/>
            <a:p>
              <a:pPr lvl="0" algn="ctr"/>
              <a:endParaRPr lang="zh-CN" altLang="en-US" sz="2500" b="1" dirty="0">
                <a:solidFill>
                  <a:srgbClr val="1556AD"/>
                </a:solidFill>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D5E006CC-BD0F-4E52-9E97-58358EAF4148}"/>
                </a:ext>
              </a:extLst>
            </p:cNvPr>
            <p:cNvSpPr/>
            <p:nvPr/>
          </p:nvSpPr>
          <p:spPr>
            <a:xfrm>
              <a:off x="2163030" y="2093968"/>
              <a:ext cx="8723085" cy="1223822"/>
            </a:xfrm>
            <a:prstGeom prst="rect">
              <a:avLst/>
            </a:prstGeom>
          </p:spPr>
          <p:txBody>
            <a:bodyPr wrap="square">
              <a:spAutoFit/>
            </a:bodyPr>
            <a:lstStyle/>
            <a:p>
              <a:pPr>
                <a:lnSpc>
                  <a:spcPct val="130000"/>
                </a:lnSpc>
              </a:pPr>
              <a:r>
                <a:rPr lang="zh-CN" altLang="en-US" sz="1600" dirty="0">
                  <a:solidFill>
                    <a:srgbClr val="1556AD"/>
                  </a:solidFill>
                  <a:latin typeface="微软雅黑" panose="020B0503020204020204" pitchFamily="34" charset="-122"/>
                  <a:ea typeface="微软雅黑" panose="020B0503020204020204" pitchFamily="34" charset="-122"/>
                </a:rPr>
                <a:t>教学过程性数据积累，教育评价方法更加公平</a:t>
              </a:r>
            </a:p>
            <a:p>
              <a:pPr>
                <a:lnSpc>
                  <a:spcPct val="130000"/>
                </a:lnSpc>
              </a:pPr>
              <a:endParaRPr lang="zh-CN" altLang="en-US" sz="1600" dirty="0">
                <a:solidFill>
                  <a:srgbClr val="1556AD"/>
                </a:solidFill>
                <a:latin typeface="微软雅黑" panose="020B0503020204020204" pitchFamily="34" charset="-122"/>
                <a:ea typeface="微软雅黑" panose="020B0503020204020204" pitchFamily="34" charset="-122"/>
              </a:endParaRPr>
            </a:p>
          </p:txBody>
        </p:sp>
      </p:grpSp>
      <p:grpSp>
        <p:nvGrpSpPr>
          <p:cNvPr id="46" name="组合 15">
            <a:extLst>
              <a:ext uri="{FF2B5EF4-FFF2-40B4-BE49-F238E27FC236}">
                <a16:creationId xmlns:a16="http://schemas.microsoft.com/office/drawing/2014/main" id="{FD2589A1-DBDF-41E6-ADD5-597E8ABCCF1C}"/>
              </a:ext>
            </a:extLst>
          </p:cNvPr>
          <p:cNvGrpSpPr/>
          <p:nvPr/>
        </p:nvGrpSpPr>
        <p:grpSpPr>
          <a:xfrm>
            <a:off x="533400" y="5297552"/>
            <a:ext cx="5916191" cy="560539"/>
            <a:chOff x="1611086" y="2093968"/>
            <a:chExt cx="9275029" cy="978119"/>
          </a:xfrm>
        </p:grpSpPr>
        <p:sp>
          <p:nvSpPr>
            <p:cNvPr id="47" name="箭头: V 形 16">
              <a:extLst>
                <a:ext uri="{FF2B5EF4-FFF2-40B4-BE49-F238E27FC236}">
                  <a16:creationId xmlns:a16="http://schemas.microsoft.com/office/drawing/2014/main" id="{817A1A28-BFCC-4DFF-A3D3-C18AA8287778}"/>
                </a:ext>
              </a:extLst>
            </p:cNvPr>
            <p:cNvSpPr/>
            <p:nvPr/>
          </p:nvSpPr>
          <p:spPr>
            <a:xfrm>
              <a:off x="1611086" y="2264229"/>
              <a:ext cx="435429" cy="43542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556AD"/>
                </a:solidFill>
              </a:endParaRPr>
            </a:p>
          </p:txBody>
        </p:sp>
        <p:sp>
          <p:nvSpPr>
            <p:cNvPr id="48" name="文本框 47">
              <a:extLst>
                <a:ext uri="{FF2B5EF4-FFF2-40B4-BE49-F238E27FC236}">
                  <a16:creationId xmlns:a16="http://schemas.microsoft.com/office/drawing/2014/main" id="{8A4166AA-5AD1-4345-8543-0908D66ADD12}"/>
                </a:ext>
              </a:extLst>
            </p:cNvPr>
            <p:cNvSpPr txBox="1"/>
            <p:nvPr/>
          </p:nvSpPr>
          <p:spPr>
            <a:xfrm>
              <a:off x="2801403" y="2222605"/>
              <a:ext cx="294103" cy="849482"/>
            </a:xfrm>
            <a:prstGeom prst="rect">
              <a:avLst/>
            </a:prstGeom>
            <a:noFill/>
          </p:spPr>
          <p:txBody>
            <a:bodyPr wrap="none" rtlCol="0">
              <a:spAutoFit/>
            </a:bodyPr>
            <a:lstStyle/>
            <a:p>
              <a:pPr lvl="0" algn="ctr"/>
              <a:endParaRPr lang="zh-CN" altLang="en-US" sz="2500" b="1" dirty="0">
                <a:solidFill>
                  <a:srgbClr val="1556AD"/>
                </a:solidFill>
                <a:latin typeface="微软雅黑" panose="020B0503020204020204" pitchFamily="34" charset="-122"/>
                <a:ea typeface="微软雅黑" panose="020B0503020204020204" pitchFamily="34" charset="-122"/>
              </a:endParaRPr>
            </a:p>
          </p:txBody>
        </p:sp>
        <p:sp>
          <p:nvSpPr>
            <p:cNvPr id="49" name="矩形 48">
              <a:extLst>
                <a:ext uri="{FF2B5EF4-FFF2-40B4-BE49-F238E27FC236}">
                  <a16:creationId xmlns:a16="http://schemas.microsoft.com/office/drawing/2014/main" id="{0DEBC4F0-B0E1-4659-A305-C6214EB7C869}"/>
                </a:ext>
              </a:extLst>
            </p:cNvPr>
            <p:cNvSpPr/>
            <p:nvPr/>
          </p:nvSpPr>
          <p:spPr>
            <a:xfrm>
              <a:off x="2163030" y="2093968"/>
              <a:ext cx="8723085" cy="665281"/>
            </a:xfrm>
            <a:prstGeom prst="rect">
              <a:avLst/>
            </a:prstGeom>
          </p:spPr>
          <p:txBody>
            <a:bodyPr wrap="square">
              <a:spAutoFit/>
            </a:bodyPr>
            <a:lstStyle/>
            <a:p>
              <a:pPr>
                <a:lnSpc>
                  <a:spcPct val="130000"/>
                </a:lnSpc>
              </a:pPr>
              <a:r>
                <a:rPr lang="zh-CN" altLang="en-US" sz="1600" dirty="0">
                  <a:solidFill>
                    <a:srgbClr val="1556AD"/>
                  </a:solidFill>
                  <a:latin typeface="微软雅黑" panose="020B0503020204020204" pitchFamily="34" charset="-122"/>
                  <a:ea typeface="微软雅黑" panose="020B0503020204020204" pitchFamily="34" charset="-122"/>
                </a:rPr>
                <a:t>扩展性强，支持与学校信息化系统对接、整合</a:t>
              </a:r>
            </a:p>
          </p:txBody>
        </p:sp>
      </p:grpSp>
    </p:spTree>
    <p:extLst>
      <p:ext uri="{BB962C8B-B14F-4D97-AF65-F5344CB8AC3E}">
        <p14:creationId xmlns:p14="http://schemas.microsoft.com/office/powerpoint/2010/main" val="4080470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05300" y="2385060"/>
            <a:ext cx="83820" cy="996696"/>
          </a:xfrm>
          <a:custGeom>
            <a:avLst/>
            <a:gdLst/>
            <a:ahLst/>
            <a:cxnLst/>
            <a:rect l="l" t="t" r="r" b="b"/>
            <a:pathLst>
              <a:path w="83820" h="996696">
                <a:moveTo>
                  <a:pt x="0" y="996696"/>
                </a:moveTo>
                <a:lnTo>
                  <a:pt x="83820" y="996696"/>
                </a:lnTo>
                <a:lnTo>
                  <a:pt x="83820" y="0"/>
                </a:lnTo>
                <a:lnTo>
                  <a:pt x="0" y="0"/>
                </a:lnTo>
                <a:lnTo>
                  <a:pt x="0" y="996696"/>
                </a:lnTo>
                <a:close/>
              </a:path>
            </a:pathLst>
          </a:custGeom>
          <a:solidFill>
            <a:srgbClr val="919191"/>
          </a:solidFill>
        </p:spPr>
        <p:txBody>
          <a:bodyPr wrap="square" lIns="0" tIns="0" rIns="0" bIns="0" rtlCol="0">
            <a:noAutofit/>
          </a:bodyPr>
          <a:lstStyle/>
          <a:p>
            <a:endParaRPr/>
          </a:p>
        </p:txBody>
      </p:sp>
      <p:sp>
        <p:nvSpPr>
          <p:cNvPr id="3" name="object 3"/>
          <p:cNvSpPr/>
          <p:nvPr/>
        </p:nvSpPr>
        <p:spPr>
          <a:xfrm>
            <a:off x="3621023" y="1876044"/>
            <a:ext cx="335279" cy="832103"/>
          </a:xfrm>
          <a:custGeom>
            <a:avLst/>
            <a:gdLst/>
            <a:ahLst/>
            <a:cxnLst/>
            <a:rect l="l" t="t" r="r" b="b"/>
            <a:pathLst>
              <a:path w="335279" h="832103">
                <a:moveTo>
                  <a:pt x="0" y="832103"/>
                </a:moveTo>
                <a:lnTo>
                  <a:pt x="335279" y="832103"/>
                </a:lnTo>
                <a:lnTo>
                  <a:pt x="335279" y="0"/>
                </a:lnTo>
                <a:lnTo>
                  <a:pt x="0" y="0"/>
                </a:lnTo>
                <a:lnTo>
                  <a:pt x="0" y="832103"/>
                </a:lnTo>
                <a:close/>
              </a:path>
            </a:pathLst>
          </a:custGeom>
          <a:solidFill>
            <a:srgbClr val="5B5B5B"/>
          </a:solidFill>
        </p:spPr>
        <p:txBody>
          <a:bodyPr wrap="square" lIns="0" tIns="0" rIns="0" bIns="0" rtlCol="0">
            <a:noAutofit/>
          </a:bodyPr>
          <a:lstStyle/>
          <a:p>
            <a:endParaRPr/>
          </a:p>
        </p:txBody>
      </p:sp>
      <p:sp>
        <p:nvSpPr>
          <p:cNvPr id="4" name="object 4"/>
          <p:cNvSpPr/>
          <p:nvPr/>
        </p:nvSpPr>
        <p:spPr>
          <a:xfrm>
            <a:off x="2926460" y="1906777"/>
            <a:ext cx="1722627" cy="1400302"/>
          </a:xfrm>
          <a:custGeom>
            <a:avLst/>
            <a:gdLst/>
            <a:ahLst/>
            <a:cxnLst/>
            <a:rect l="l" t="t" r="r" b="b"/>
            <a:pathLst>
              <a:path w="1722627" h="1400302">
                <a:moveTo>
                  <a:pt x="1396238" y="0"/>
                </a:moveTo>
                <a:lnTo>
                  <a:pt x="0" y="1400302"/>
                </a:lnTo>
                <a:lnTo>
                  <a:pt x="592454" y="1399667"/>
                </a:lnTo>
                <a:lnTo>
                  <a:pt x="1722627" y="266192"/>
                </a:lnTo>
                <a:lnTo>
                  <a:pt x="1483105" y="27432"/>
                </a:lnTo>
                <a:lnTo>
                  <a:pt x="1396238" y="0"/>
                </a:lnTo>
                <a:close/>
              </a:path>
            </a:pathLst>
          </a:custGeom>
          <a:solidFill>
            <a:srgbClr val="00AFEF"/>
          </a:solidFill>
        </p:spPr>
        <p:txBody>
          <a:bodyPr wrap="square" lIns="0" tIns="0" rIns="0" bIns="0" rtlCol="0">
            <a:noAutofit/>
          </a:bodyPr>
          <a:lstStyle/>
          <a:p>
            <a:endParaRPr/>
          </a:p>
        </p:txBody>
      </p:sp>
      <p:sp>
        <p:nvSpPr>
          <p:cNvPr id="5" name="object 5"/>
          <p:cNvSpPr txBox="1"/>
          <p:nvPr/>
        </p:nvSpPr>
        <p:spPr>
          <a:xfrm>
            <a:off x="3976242" y="3888613"/>
            <a:ext cx="4127500" cy="1017269"/>
          </a:xfrm>
          <a:prstGeom prst="rect">
            <a:avLst/>
          </a:prstGeom>
        </p:spPr>
        <p:txBody>
          <a:bodyPr vert="horz" wrap="square" lIns="0" tIns="0" rIns="0" bIns="0" rtlCol="0">
            <a:noAutofit/>
          </a:bodyPr>
          <a:lstStyle/>
          <a:p>
            <a:pPr marL="12700">
              <a:lnSpc>
                <a:spcPct val="100000"/>
              </a:lnSpc>
            </a:pPr>
            <a:r>
              <a:rPr sz="6600" b="1" dirty="0">
                <a:latin typeface="Microsoft YaHei UI" panose="020B0503020204020204" charset="-122"/>
                <a:cs typeface="Microsoft YaHei UI" panose="020B0503020204020204" charset="-122"/>
              </a:rPr>
              <a:t>感</a:t>
            </a:r>
            <a:r>
              <a:rPr sz="6600" b="1" spc="-5" dirty="0">
                <a:latin typeface="Microsoft YaHei UI" panose="020B0503020204020204" charset="-122"/>
                <a:cs typeface="Microsoft YaHei UI" panose="020B0503020204020204" charset="-122"/>
              </a:rPr>
              <a:t> </a:t>
            </a:r>
            <a:r>
              <a:rPr sz="6600" b="1" spc="0" dirty="0">
                <a:latin typeface="Microsoft YaHei UI" panose="020B0503020204020204" charset="-122"/>
                <a:cs typeface="Microsoft YaHei UI" panose="020B0503020204020204" charset="-122"/>
              </a:rPr>
              <a:t>谢</a:t>
            </a:r>
            <a:r>
              <a:rPr sz="6600" b="1" spc="-15" dirty="0">
                <a:latin typeface="Microsoft YaHei UI" panose="020B0503020204020204" charset="-122"/>
                <a:cs typeface="Microsoft YaHei UI" panose="020B0503020204020204" charset="-122"/>
              </a:rPr>
              <a:t> </a:t>
            </a:r>
            <a:r>
              <a:rPr sz="6600" b="1" spc="0" dirty="0">
                <a:latin typeface="Microsoft YaHei UI" panose="020B0503020204020204" charset="-122"/>
                <a:cs typeface="Microsoft YaHei UI" panose="020B0503020204020204" charset="-122"/>
              </a:rPr>
              <a:t>指</a:t>
            </a:r>
            <a:r>
              <a:rPr sz="6600" b="1" spc="-5" dirty="0">
                <a:latin typeface="Microsoft YaHei UI" panose="020B0503020204020204" charset="-122"/>
                <a:cs typeface="Microsoft YaHei UI" panose="020B0503020204020204" charset="-122"/>
              </a:rPr>
              <a:t> </a:t>
            </a:r>
            <a:r>
              <a:rPr sz="6600" b="1" spc="0" dirty="0">
                <a:latin typeface="Microsoft YaHei UI" panose="020B0503020204020204" charset="-122"/>
                <a:cs typeface="Microsoft YaHei UI" panose="020B0503020204020204" charset="-122"/>
              </a:rPr>
              <a:t>导</a:t>
            </a:r>
            <a:endParaRPr sz="6600" dirty="0">
              <a:latin typeface="Microsoft YaHei UI" panose="020B0503020204020204" charset="-122"/>
              <a:cs typeface="Microsoft YaHei UI" panose="020B0503020204020204" charset="-122"/>
            </a:endParaRPr>
          </a:p>
        </p:txBody>
      </p:sp>
      <p:sp>
        <p:nvSpPr>
          <p:cNvPr id="6" name="object 6"/>
          <p:cNvSpPr/>
          <p:nvPr/>
        </p:nvSpPr>
        <p:spPr>
          <a:xfrm>
            <a:off x="4328286" y="1894458"/>
            <a:ext cx="5781420" cy="1922017"/>
          </a:xfrm>
          <a:custGeom>
            <a:avLst/>
            <a:gdLst/>
            <a:ahLst/>
            <a:cxnLst/>
            <a:rect l="l" t="t" r="r" b="b"/>
            <a:pathLst>
              <a:path w="5781421" h="1922017">
                <a:moveTo>
                  <a:pt x="16255" y="0"/>
                </a:moveTo>
                <a:lnTo>
                  <a:pt x="0" y="24129"/>
                </a:lnTo>
                <a:lnTo>
                  <a:pt x="1111123" y="1536445"/>
                </a:lnTo>
                <a:lnTo>
                  <a:pt x="5781420" y="1922017"/>
                </a:lnTo>
                <a:lnTo>
                  <a:pt x="16255" y="0"/>
                </a:lnTo>
                <a:close/>
              </a:path>
            </a:pathLst>
          </a:custGeom>
          <a:solidFill>
            <a:srgbClr val="006FC0"/>
          </a:solidFill>
        </p:spPr>
        <p:txBody>
          <a:bodyPr wrap="square" lIns="0" tIns="0" rIns="0" bIns="0" rtlCol="0">
            <a:noAutofit/>
          </a:bodyPr>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8602" y="1325879"/>
            <a:ext cx="1931035" cy="2166620"/>
          </a:xfrm>
          <a:prstGeom prst="rect">
            <a:avLst/>
          </a:prstGeom>
        </p:spPr>
        <p:txBody>
          <a:bodyPr vert="horz" wrap="square" lIns="0" tIns="0" rIns="0" bIns="0" rtlCol="0">
            <a:noAutofit/>
          </a:bodyPr>
          <a:lstStyle/>
          <a:p>
            <a:pPr marL="12700">
              <a:lnSpc>
                <a:spcPts val="17060"/>
              </a:lnSpc>
            </a:pPr>
            <a:r>
              <a:rPr sz="15000" dirty="0">
                <a:solidFill>
                  <a:srgbClr val="393939"/>
                </a:solidFill>
                <a:latin typeface="方正姚体"/>
                <a:cs typeface="方正姚体"/>
              </a:rPr>
              <a:t>0</a:t>
            </a:r>
            <a:r>
              <a:rPr lang="en-US" altLang="zh-CN" sz="15000" dirty="0">
                <a:solidFill>
                  <a:srgbClr val="393939"/>
                </a:solidFill>
                <a:latin typeface="方正姚体"/>
                <a:cs typeface="方正姚体"/>
              </a:rPr>
              <a:t>1</a:t>
            </a:r>
            <a:endParaRPr sz="15000" dirty="0">
              <a:latin typeface="方正姚体"/>
              <a:cs typeface="方正姚体"/>
            </a:endParaRPr>
          </a:p>
        </p:txBody>
      </p:sp>
      <p:sp>
        <p:nvSpPr>
          <p:cNvPr id="3" name="object 3"/>
          <p:cNvSpPr txBox="1"/>
          <p:nvPr/>
        </p:nvSpPr>
        <p:spPr>
          <a:xfrm>
            <a:off x="7496861" y="1325879"/>
            <a:ext cx="953135" cy="2209800"/>
          </a:xfrm>
          <a:prstGeom prst="rect">
            <a:avLst/>
          </a:prstGeom>
        </p:spPr>
        <p:txBody>
          <a:bodyPr vert="horz" wrap="square" lIns="0" tIns="0" rIns="0" bIns="0" rtlCol="0">
            <a:noAutofit/>
          </a:bodyPr>
          <a:lstStyle/>
          <a:p>
            <a:pPr>
              <a:lnSpc>
                <a:spcPts val="17400"/>
              </a:lnSpc>
            </a:pPr>
            <a:r>
              <a:rPr sz="15000" dirty="0">
                <a:solidFill>
                  <a:srgbClr val="393939"/>
                </a:solidFill>
                <a:latin typeface="方正姚体"/>
                <a:cs typeface="方正姚体"/>
              </a:rPr>
              <a:t>1</a:t>
            </a:r>
            <a:endParaRPr sz="15000">
              <a:latin typeface="方正姚体"/>
              <a:cs typeface="方正姚体"/>
            </a:endParaRPr>
          </a:p>
        </p:txBody>
      </p:sp>
      <p:sp>
        <p:nvSpPr>
          <p:cNvPr id="4" name="object 4"/>
          <p:cNvSpPr txBox="1"/>
          <p:nvPr/>
        </p:nvSpPr>
        <p:spPr>
          <a:xfrm>
            <a:off x="3149345" y="3774694"/>
            <a:ext cx="5892800" cy="1017269"/>
          </a:xfrm>
          <a:prstGeom prst="rect">
            <a:avLst/>
          </a:prstGeom>
        </p:spPr>
        <p:txBody>
          <a:bodyPr vert="horz" wrap="square" lIns="0" tIns="0" rIns="0" bIns="0" rtlCol="0">
            <a:noAutofit/>
          </a:bodyPr>
          <a:lstStyle>
            <a:defPPr>
              <a:defRPr lang="zh-CN"/>
            </a:defPPr>
            <a:lvl1pPr marL="12700" algn="ctr">
              <a:lnSpc>
                <a:spcPct val="100000"/>
              </a:lnSpc>
              <a:defRPr sz="6600" spc="-5">
                <a:solidFill>
                  <a:srgbClr val="1556AD"/>
                </a:solidFill>
                <a:latin typeface="微软雅黑" panose="020B0503020204020204" pitchFamily="34" charset="-122"/>
                <a:ea typeface="微软雅黑" panose="020B0503020204020204" pitchFamily="34" charset="-122"/>
                <a:cs typeface="Microsoft YaHei UI" panose="020B0503020204020204" charset="-122"/>
              </a:defRPr>
            </a:lvl1pPr>
          </a:lstStyle>
          <a:p>
            <a:r>
              <a:rPr lang="zh-CN" altLang="en-US" dirty="0"/>
              <a:t>设计理念</a:t>
            </a:r>
            <a:endParaRPr dirty="0"/>
          </a:p>
        </p:txBody>
      </p:sp>
      <p:sp>
        <p:nvSpPr>
          <p:cNvPr id="5" name="object 5"/>
          <p:cNvSpPr/>
          <p:nvPr/>
        </p:nvSpPr>
        <p:spPr>
          <a:xfrm>
            <a:off x="3922776" y="1359408"/>
            <a:ext cx="263651" cy="2174748"/>
          </a:xfrm>
          <a:custGeom>
            <a:avLst/>
            <a:gdLst/>
            <a:ahLst/>
            <a:cxnLst/>
            <a:rect l="l" t="t" r="r" b="b"/>
            <a:pathLst>
              <a:path w="263651" h="2174748">
                <a:moveTo>
                  <a:pt x="0" y="2174748"/>
                </a:moveTo>
                <a:lnTo>
                  <a:pt x="263651" y="2174748"/>
                </a:lnTo>
                <a:lnTo>
                  <a:pt x="263651" y="0"/>
                </a:lnTo>
                <a:lnTo>
                  <a:pt x="0" y="0"/>
                </a:lnTo>
                <a:lnTo>
                  <a:pt x="0" y="2174748"/>
                </a:lnTo>
                <a:close/>
              </a:path>
            </a:pathLst>
          </a:custGeom>
          <a:solidFill>
            <a:srgbClr val="AAAAAA"/>
          </a:solidFill>
        </p:spPr>
        <p:txBody>
          <a:bodyPr wrap="square" lIns="0" tIns="0" rIns="0" bIns="0" rtlCol="0">
            <a:noAutofit/>
          </a:bodyPr>
          <a:lstStyle/>
          <a:p>
            <a:endParaRPr/>
          </a:p>
        </p:txBody>
      </p:sp>
      <p:sp>
        <p:nvSpPr>
          <p:cNvPr id="6" name="object 6"/>
          <p:cNvSpPr/>
          <p:nvPr/>
        </p:nvSpPr>
        <p:spPr>
          <a:xfrm>
            <a:off x="4293108" y="1359408"/>
            <a:ext cx="419100" cy="2174748"/>
          </a:xfrm>
          <a:custGeom>
            <a:avLst/>
            <a:gdLst/>
            <a:ahLst/>
            <a:cxnLst/>
            <a:rect l="l" t="t" r="r" b="b"/>
            <a:pathLst>
              <a:path w="419100" h="2174748">
                <a:moveTo>
                  <a:pt x="0" y="2174748"/>
                </a:moveTo>
                <a:lnTo>
                  <a:pt x="419100" y="2174748"/>
                </a:lnTo>
                <a:lnTo>
                  <a:pt x="419100" y="0"/>
                </a:lnTo>
                <a:lnTo>
                  <a:pt x="0" y="0"/>
                </a:lnTo>
                <a:lnTo>
                  <a:pt x="0" y="2174748"/>
                </a:lnTo>
                <a:close/>
              </a:path>
            </a:pathLst>
          </a:custGeom>
          <a:solidFill>
            <a:srgbClr val="00AFEF"/>
          </a:solidFill>
        </p:spPr>
        <p:txBody>
          <a:bodyPr wrap="square" lIns="0" tIns="0" rIns="0" bIns="0" rtlCol="0">
            <a:noAutofit/>
          </a:bodyPr>
          <a:lstStyle/>
          <a:p>
            <a:endParaRPr/>
          </a:p>
        </p:txBody>
      </p:sp>
      <p:sp>
        <p:nvSpPr>
          <p:cNvPr id="7" name="object 7"/>
          <p:cNvSpPr/>
          <p:nvPr/>
        </p:nvSpPr>
        <p:spPr>
          <a:xfrm>
            <a:off x="4847844" y="1360932"/>
            <a:ext cx="492251" cy="2174748"/>
          </a:xfrm>
          <a:custGeom>
            <a:avLst/>
            <a:gdLst/>
            <a:ahLst/>
            <a:cxnLst/>
            <a:rect l="l" t="t" r="r" b="b"/>
            <a:pathLst>
              <a:path w="492251" h="2174748">
                <a:moveTo>
                  <a:pt x="0" y="2174748"/>
                </a:moveTo>
                <a:lnTo>
                  <a:pt x="492251" y="2174748"/>
                </a:lnTo>
                <a:lnTo>
                  <a:pt x="492251" y="0"/>
                </a:lnTo>
                <a:lnTo>
                  <a:pt x="0" y="0"/>
                </a:lnTo>
                <a:lnTo>
                  <a:pt x="0" y="2174748"/>
                </a:lnTo>
                <a:close/>
              </a:path>
            </a:pathLst>
          </a:custGeom>
          <a:solidFill>
            <a:srgbClr val="1556AD"/>
          </a:solidFill>
        </p:spPr>
        <p:txBody>
          <a:bodyPr wrap="square" lIns="0" tIns="0" rIns="0" bIns="0" rtlCol="0">
            <a:noAutofit/>
          </a:bodyPr>
          <a:lstStyle/>
          <a:p>
            <a:endParaRPr/>
          </a:p>
        </p:txBody>
      </p:sp>
      <p:sp>
        <p:nvSpPr>
          <p:cNvPr id="8" name="object 8"/>
          <p:cNvSpPr/>
          <p:nvPr/>
        </p:nvSpPr>
        <p:spPr>
          <a:xfrm>
            <a:off x="7557516" y="1360932"/>
            <a:ext cx="601979" cy="2174748"/>
          </a:xfrm>
          <a:custGeom>
            <a:avLst/>
            <a:gdLst/>
            <a:ahLst/>
            <a:cxnLst/>
            <a:rect l="l" t="t" r="r" b="b"/>
            <a:pathLst>
              <a:path w="601979" h="2174748">
                <a:moveTo>
                  <a:pt x="0" y="2174748"/>
                </a:moveTo>
                <a:lnTo>
                  <a:pt x="601979" y="2174748"/>
                </a:lnTo>
                <a:lnTo>
                  <a:pt x="601979" y="0"/>
                </a:lnTo>
                <a:lnTo>
                  <a:pt x="0" y="0"/>
                </a:lnTo>
                <a:lnTo>
                  <a:pt x="0" y="2174748"/>
                </a:lnTo>
                <a:close/>
              </a:path>
            </a:pathLst>
          </a:custGeom>
          <a:solidFill>
            <a:srgbClr val="1556AD"/>
          </a:solidFill>
        </p:spPr>
        <p:txBody>
          <a:bodyPr wrap="square" lIns="0" tIns="0" rIns="0" bIns="0" rtlCol="0">
            <a:noAutofit/>
          </a:bodyPr>
          <a:lstStyle/>
          <a:p>
            <a:endParaRPr/>
          </a:p>
        </p:txBody>
      </p:sp>
      <p:sp>
        <p:nvSpPr>
          <p:cNvPr id="9" name="object 9"/>
          <p:cNvSpPr/>
          <p:nvPr/>
        </p:nvSpPr>
        <p:spPr>
          <a:xfrm>
            <a:off x="7557516" y="1360932"/>
            <a:ext cx="601979" cy="2174748"/>
          </a:xfrm>
          <a:custGeom>
            <a:avLst/>
            <a:gdLst/>
            <a:ahLst/>
            <a:cxnLst/>
            <a:rect l="l" t="t" r="r" b="b"/>
            <a:pathLst>
              <a:path w="601979" h="2174748">
                <a:moveTo>
                  <a:pt x="0" y="2174748"/>
                </a:moveTo>
                <a:lnTo>
                  <a:pt x="601979" y="2174748"/>
                </a:lnTo>
                <a:lnTo>
                  <a:pt x="601979" y="0"/>
                </a:lnTo>
                <a:lnTo>
                  <a:pt x="0" y="0"/>
                </a:lnTo>
                <a:lnTo>
                  <a:pt x="0" y="2174748"/>
                </a:lnTo>
                <a:close/>
              </a:path>
            </a:pathLst>
          </a:custGeom>
          <a:ln w="12192">
            <a:solidFill>
              <a:srgbClr val="6C5B7A"/>
            </a:solidFill>
          </a:ln>
        </p:spPr>
        <p:txBody>
          <a:bodyPr wrap="square" lIns="0" tIns="0" rIns="0" bIns="0" rtlCol="0">
            <a:noAutofit/>
          </a:bodyPr>
          <a:lstStyle/>
          <a:p>
            <a:endParaRPr/>
          </a:p>
        </p:txBody>
      </p:sp>
    </p:spTree>
    <p:extLst>
      <p:ext uri="{BB962C8B-B14F-4D97-AF65-F5344CB8AC3E}">
        <p14:creationId xmlns:p14="http://schemas.microsoft.com/office/powerpoint/2010/main" val="1570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40529" y="835913"/>
            <a:ext cx="5178425" cy="12700"/>
          </a:xfrm>
          <a:custGeom>
            <a:avLst/>
            <a:gdLst/>
            <a:ahLst/>
            <a:cxnLst/>
            <a:rect l="l" t="t" r="r" b="b"/>
            <a:pathLst>
              <a:path w="5178425" h="12700">
                <a:moveTo>
                  <a:pt x="0" y="0"/>
                </a:moveTo>
                <a:lnTo>
                  <a:pt x="5178425" y="12700"/>
                </a:lnTo>
              </a:path>
            </a:pathLst>
          </a:custGeom>
          <a:ln w="19812">
            <a:solidFill>
              <a:srgbClr val="D5D5D5"/>
            </a:solidFill>
          </a:ln>
        </p:spPr>
        <p:txBody>
          <a:bodyPr wrap="square" lIns="0" tIns="0" rIns="0" bIns="0" rtlCol="0">
            <a:noAutofit/>
          </a:bodyPr>
          <a:lstStyle/>
          <a:p>
            <a:endParaRPr/>
          </a:p>
        </p:txBody>
      </p:sp>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p>
        </p:txBody>
      </p:sp>
      <p:pic>
        <p:nvPicPr>
          <p:cNvPr id="9" name="Picture 56">
            <a:extLst>
              <a:ext uri="{FF2B5EF4-FFF2-40B4-BE49-F238E27FC236}">
                <a16:creationId xmlns:a16="http://schemas.microsoft.com/office/drawing/2014/main" id="{BD3E3C96-CE24-43A8-84E0-883CA89C7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23008">
            <a:off x="3713163" y="2054225"/>
            <a:ext cx="3170237"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20">
            <a:extLst>
              <a:ext uri="{FF2B5EF4-FFF2-40B4-BE49-F238E27FC236}">
                <a16:creationId xmlns:a16="http://schemas.microsoft.com/office/drawing/2014/main" id="{56A5EFA2-AD9F-4B1A-910A-491199476406}"/>
              </a:ext>
            </a:extLst>
          </p:cNvPr>
          <p:cNvSpPr>
            <a:spLocks noChangeArrowheads="1"/>
          </p:cNvSpPr>
          <p:nvPr/>
        </p:nvSpPr>
        <p:spPr bwMode="auto">
          <a:xfrm>
            <a:off x="7227888" y="1966913"/>
            <a:ext cx="33369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eaLnBrk="1" fontAlgn="base" hangingPunct="1">
              <a:spcBef>
                <a:spcPct val="0"/>
              </a:spcBef>
              <a:spcAft>
                <a:spcPct val="0"/>
              </a:spcAft>
              <a:buSzPct val="100000"/>
            </a:pPr>
            <a:r>
              <a:rPr lang="zh-CN" altLang="en-US">
                <a:solidFill>
                  <a:srgbClr val="0070C0"/>
                </a:solidFill>
                <a:latin typeface="微软雅黑" panose="020B0503020204020204" pitchFamily="34" charset="-122"/>
                <a:ea typeface="微软雅黑" panose="020B0503020204020204" pitchFamily="34" charset="-122"/>
              </a:rPr>
              <a:t>精品课程网站</a:t>
            </a:r>
            <a:endParaRPr lang="en-US" altLang="en-US">
              <a:solidFill>
                <a:srgbClr val="0070C0"/>
              </a:solidFill>
            </a:endParaRPr>
          </a:p>
          <a:p>
            <a:pPr eaLnBrk="1" fontAlgn="base" hangingPunct="1">
              <a:spcBef>
                <a:spcPct val="0"/>
              </a:spcBef>
              <a:spcAft>
                <a:spcPct val="0"/>
              </a:spcAft>
              <a:buSzPct val="100000"/>
            </a:pPr>
            <a:r>
              <a:rPr lang="zh-CN" altLang="en-US">
                <a:solidFill>
                  <a:srgbClr val="0070C0"/>
                </a:solidFill>
                <a:latin typeface="微软雅黑" panose="020B0503020204020204" pitchFamily="34" charset="-122"/>
                <a:ea typeface="微软雅黑" panose="020B0503020204020204" pitchFamily="34" charset="-122"/>
              </a:rPr>
              <a:t>资源管理与服务</a:t>
            </a:r>
            <a:endParaRPr lang="en-US" altLang="en-US">
              <a:solidFill>
                <a:srgbClr val="0070C0"/>
              </a:solidFill>
            </a:endParaRPr>
          </a:p>
        </p:txBody>
      </p:sp>
      <p:cxnSp>
        <p:nvCxnSpPr>
          <p:cNvPr id="11" name="Line 490">
            <a:extLst>
              <a:ext uri="{FF2B5EF4-FFF2-40B4-BE49-F238E27FC236}">
                <a16:creationId xmlns:a16="http://schemas.microsoft.com/office/drawing/2014/main" id="{8FFF422A-5E9B-4589-9B3D-4AFDC8A43D29}"/>
              </a:ext>
            </a:extLst>
          </p:cNvPr>
          <p:cNvCxnSpPr>
            <a:cxnSpLocks noChangeShapeType="1"/>
          </p:cNvCxnSpPr>
          <p:nvPr/>
        </p:nvCxnSpPr>
        <p:spPr bwMode="auto">
          <a:xfrm>
            <a:off x="5626100" y="2235200"/>
            <a:ext cx="1393825" cy="0"/>
          </a:xfrm>
          <a:prstGeom prst="line">
            <a:avLst/>
          </a:prstGeom>
          <a:noFill/>
          <a:ln w="6350">
            <a:solidFill>
              <a:srgbClr val="595959"/>
            </a:solidFill>
            <a:prstDash val="dash"/>
            <a:round/>
            <a:headEnd type="oval" w="med" len="med"/>
            <a:tailEnd type="triangle" w="med" len="med"/>
          </a:ln>
          <a:extLst>
            <a:ext uri="{909E8E84-426E-40DD-AFC4-6F175D3DCCD1}">
              <a14:hiddenFill xmlns:a14="http://schemas.microsoft.com/office/drawing/2010/main">
                <a:noFill/>
              </a14:hiddenFill>
            </a:ext>
          </a:extLst>
        </p:spPr>
      </p:cxnSp>
      <p:cxnSp>
        <p:nvCxnSpPr>
          <p:cNvPr id="12" name="Line 492">
            <a:extLst>
              <a:ext uri="{FF2B5EF4-FFF2-40B4-BE49-F238E27FC236}">
                <a16:creationId xmlns:a16="http://schemas.microsoft.com/office/drawing/2014/main" id="{4260F060-840C-4CB6-8844-3A1FFD2AE5C8}"/>
              </a:ext>
            </a:extLst>
          </p:cNvPr>
          <p:cNvCxnSpPr>
            <a:cxnSpLocks noChangeShapeType="1"/>
          </p:cNvCxnSpPr>
          <p:nvPr/>
        </p:nvCxnSpPr>
        <p:spPr bwMode="auto">
          <a:xfrm>
            <a:off x="6718300" y="3378200"/>
            <a:ext cx="920750" cy="0"/>
          </a:xfrm>
          <a:prstGeom prst="line">
            <a:avLst/>
          </a:prstGeom>
          <a:noFill/>
          <a:ln w="6350">
            <a:solidFill>
              <a:srgbClr val="595959"/>
            </a:solidFill>
            <a:prstDash val="dash"/>
            <a:round/>
            <a:headEnd type="oval" w="med" len="med"/>
            <a:tailEnd type="triangle" w="med" len="med"/>
          </a:ln>
          <a:extLst>
            <a:ext uri="{909E8E84-426E-40DD-AFC4-6F175D3DCCD1}">
              <a14:hiddenFill xmlns:a14="http://schemas.microsoft.com/office/drawing/2010/main">
                <a:noFill/>
              </a14:hiddenFill>
            </a:ext>
          </a:extLst>
        </p:spPr>
      </p:cxnSp>
      <p:cxnSp>
        <p:nvCxnSpPr>
          <p:cNvPr id="13" name="Line 494">
            <a:extLst>
              <a:ext uri="{FF2B5EF4-FFF2-40B4-BE49-F238E27FC236}">
                <a16:creationId xmlns:a16="http://schemas.microsoft.com/office/drawing/2014/main" id="{62D03045-71DD-45D8-8AEC-B406820070A8}"/>
              </a:ext>
            </a:extLst>
          </p:cNvPr>
          <p:cNvCxnSpPr>
            <a:cxnSpLocks noChangeShapeType="1"/>
          </p:cNvCxnSpPr>
          <p:nvPr/>
        </p:nvCxnSpPr>
        <p:spPr bwMode="auto">
          <a:xfrm>
            <a:off x="5638800" y="6092825"/>
            <a:ext cx="1382713" cy="0"/>
          </a:xfrm>
          <a:prstGeom prst="line">
            <a:avLst/>
          </a:prstGeom>
          <a:noFill/>
          <a:ln w="6350">
            <a:solidFill>
              <a:srgbClr val="595959"/>
            </a:solidFill>
            <a:prstDash val="dash"/>
            <a:round/>
            <a:headEnd type="oval" w="med" len="med"/>
            <a:tailEnd type="triangle" w="med" len="med"/>
          </a:ln>
          <a:extLst>
            <a:ext uri="{909E8E84-426E-40DD-AFC4-6F175D3DCCD1}">
              <a14:hiddenFill xmlns:a14="http://schemas.microsoft.com/office/drawing/2010/main">
                <a:noFill/>
              </a14:hiddenFill>
            </a:ext>
          </a:extLst>
        </p:spPr>
      </p:cxnSp>
      <p:sp>
        <p:nvSpPr>
          <p:cNvPr id="14" name="Rectangle 722">
            <a:extLst>
              <a:ext uri="{FF2B5EF4-FFF2-40B4-BE49-F238E27FC236}">
                <a16:creationId xmlns:a16="http://schemas.microsoft.com/office/drawing/2014/main" id="{8A7ABED0-9D02-48C4-863E-8AB8A940BF01}"/>
              </a:ext>
            </a:extLst>
          </p:cNvPr>
          <p:cNvSpPr>
            <a:spLocks noChangeArrowheads="1"/>
          </p:cNvSpPr>
          <p:nvPr/>
        </p:nvSpPr>
        <p:spPr bwMode="auto">
          <a:xfrm>
            <a:off x="3971925" y="3736171"/>
            <a:ext cx="1654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algn="ctr" eaLnBrk="1" fontAlgn="base" hangingPunct="1">
              <a:spcBef>
                <a:spcPct val="0"/>
              </a:spcBef>
              <a:spcAft>
                <a:spcPct val="0"/>
              </a:spcAft>
              <a:buSzPct val="100000"/>
            </a:pPr>
            <a:r>
              <a:rPr lang="zh-CN" altLang="en-US" sz="2800" b="1" dirty="0">
                <a:solidFill>
                  <a:srgbClr val="0070C0"/>
                </a:solidFill>
                <a:latin typeface="微软雅黑" panose="020B0503020204020204" pitchFamily="34" charset="-122"/>
                <a:ea typeface="微软雅黑" panose="020B0503020204020204" pitchFamily="34" charset="-122"/>
              </a:rPr>
              <a:t>浪潮</a:t>
            </a:r>
            <a:endParaRPr lang="en-US" altLang="zh-CN" sz="2800" b="1" dirty="0">
              <a:solidFill>
                <a:srgbClr val="0070C0"/>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buSzPct val="100000"/>
            </a:pPr>
            <a:r>
              <a:rPr lang="zh-CN" altLang="en-US" sz="2800" b="1" dirty="0">
                <a:solidFill>
                  <a:srgbClr val="0070C0"/>
                </a:solidFill>
                <a:latin typeface="微软雅黑" panose="020B0503020204020204" pitchFamily="34" charset="-122"/>
                <a:ea typeface="微软雅黑" panose="020B0503020204020204" pitchFamily="34" charset="-122"/>
              </a:rPr>
              <a:t>智学堂</a:t>
            </a:r>
            <a:endParaRPr lang="en-US" altLang="en-US" sz="2000" dirty="0">
              <a:solidFill>
                <a:srgbClr val="0070C0"/>
              </a:solidFill>
            </a:endParaRPr>
          </a:p>
        </p:txBody>
      </p:sp>
      <p:sp>
        <p:nvSpPr>
          <p:cNvPr id="15" name="Rectangle 724">
            <a:extLst>
              <a:ext uri="{FF2B5EF4-FFF2-40B4-BE49-F238E27FC236}">
                <a16:creationId xmlns:a16="http://schemas.microsoft.com/office/drawing/2014/main" id="{6560859B-2BB7-416C-A3C1-D10C8E5BBFC4}"/>
              </a:ext>
            </a:extLst>
          </p:cNvPr>
          <p:cNvSpPr>
            <a:spLocks noChangeArrowheads="1"/>
          </p:cNvSpPr>
          <p:nvPr/>
        </p:nvSpPr>
        <p:spPr bwMode="auto">
          <a:xfrm>
            <a:off x="5091113" y="2535238"/>
            <a:ext cx="741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algn="ctr" eaLnBrk="1" fontAlgn="base" hangingPunct="1">
              <a:spcBef>
                <a:spcPct val="0"/>
              </a:spcBef>
              <a:spcAft>
                <a:spcPct val="0"/>
              </a:spcAft>
              <a:buSzPct val="100000"/>
            </a:pPr>
            <a:r>
              <a:rPr lang="en-US" altLang="zh-CN" sz="2000" b="1">
                <a:solidFill>
                  <a:srgbClr val="0070C0"/>
                </a:solidFill>
                <a:latin typeface="微软雅黑" panose="020B0503020204020204" pitchFamily="34" charset="-122"/>
                <a:ea typeface="微软雅黑" panose="020B0503020204020204" pitchFamily="34" charset="-122"/>
              </a:rPr>
              <a:t>CMS</a:t>
            </a:r>
            <a:endParaRPr lang="en-US" altLang="en-US">
              <a:solidFill>
                <a:srgbClr val="0070C0"/>
              </a:solidFill>
            </a:endParaRPr>
          </a:p>
        </p:txBody>
      </p:sp>
      <p:sp>
        <p:nvSpPr>
          <p:cNvPr id="16" name="Rectangle 726">
            <a:extLst>
              <a:ext uri="{FF2B5EF4-FFF2-40B4-BE49-F238E27FC236}">
                <a16:creationId xmlns:a16="http://schemas.microsoft.com/office/drawing/2014/main" id="{B1393322-CF9D-4F3A-82C3-C919268D8D93}"/>
              </a:ext>
            </a:extLst>
          </p:cNvPr>
          <p:cNvSpPr>
            <a:spLocks noChangeArrowheads="1"/>
          </p:cNvSpPr>
          <p:nvPr/>
        </p:nvSpPr>
        <p:spPr bwMode="auto">
          <a:xfrm>
            <a:off x="6037263" y="3395663"/>
            <a:ext cx="5857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algn="ctr" eaLnBrk="1" fontAlgn="base" hangingPunct="1">
              <a:spcBef>
                <a:spcPct val="0"/>
              </a:spcBef>
              <a:spcAft>
                <a:spcPct val="0"/>
              </a:spcAft>
              <a:buSzPct val="100000"/>
            </a:pPr>
            <a:r>
              <a:rPr lang="en-US" altLang="zh-CN" sz="2000" b="1" dirty="0">
                <a:solidFill>
                  <a:srgbClr val="0070C0"/>
                </a:solidFill>
                <a:latin typeface="微软雅黑" panose="020B0503020204020204" pitchFamily="34" charset="-122"/>
                <a:ea typeface="微软雅黑" panose="020B0503020204020204" pitchFamily="34" charset="-122"/>
              </a:rPr>
              <a:t>LMS</a:t>
            </a:r>
            <a:endParaRPr lang="en-US" altLang="en-US" dirty="0">
              <a:solidFill>
                <a:srgbClr val="0070C0"/>
              </a:solidFill>
            </a:endParaRPr>
          </a:p>
        </p:txBody>
      </p:sp>
      <p:sp>
        <p:nvSpPr>
          <p:cNvPr id="17" name="Rectangle 728">
            <a:extLst>
              <a:ext uri="{FF2B5EF4-FFF2-40B4-BE49-F238E27FC236}">
                <a16:creationId xmlns:a16="http://schemas.microsoft.com/office/drawing/2014/main" id="{410176E7-D1C5-43B1-85A7-AE226D946623}"/>
              </a:ext>
            </a:extLst>
          </p:cNvPr>
          <p:cNvSpPr>
            <a:spLocks noChangeArrowheads="1"/>
          </p:cNvSpPr>
          <p:nvPr/>
        </p:nvSpPr>
        <p:spPr bwMode="auto">
          <a:xfrm>
            <a:off x="5097463" y="5538788"/>
            <a:ext cx="7350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algn="ctr" eaLnBrk="1" fontAlgn="base" hangingPunct="1">
              <a:spcBef>
                <a:spcPct val="0"/>
              </a:spcBef>
              <a:spcAft>
                <a:spcPct val="0"/>
              </a:spcAft>
              <a:buSzPct val="100000"/>
            </a:pPr>
            <a:r>
              <a:rPr lang="en-US" altLang="zh-CN" sz="2000" b="1">
                <a:solidFill>
                  <a:srgbClr val="0070C0"/>
                </a:solidFill>
                <a:latin typeface="微软雅黑" panose="020B0503020204020204" pitchFamily="34" charset="-122"/>
                <a:ea typeface="微软雅黑" panose="020B0503020204020204" pitchFamily="34" charset="-122"/>
              </a:rPr>
              <a:t>SPOC</a:t>
            </a:r>
            <a:endParaRPr lang="en-US" altLang="en-US">
              <a:solidFill>
                <a:srgbClr val="0070C0"/>
              </a:solidFill>
            </a:endParaRPr>
          </a:p>
        </p:txBody>
      </p:sp>
      <p:cxnSp>
        <p:nvCxnSpPr>
          <p:cNvPr id="18" name="Line 496">
            <a:extLst>
              <a:ext uri="{FF2B5EF4-FFF2-40B4-BE49-F238E27FC236}">
                <a16:creationId xmlns:a16="http://schemas.microsoft.com/office/drawing/2014/main" id="{E33ECFF2-AE52-4B94-8D41-A1F52D41C547}"/>
              </a:ext>
            </a:extLst>
          </p:cNvPr>
          <p:cNvCxnSpPr>
            <a:cxnSpLocks noChangeShapeType="1"/>
          </p:cNvCxnSpPr>
          <p:nvPr/>
        </p:nvCxnSpPr>
        <p:spPr bwMode="auto">
          <a:xfrm>
            <a:off x="6750050" y="4957763"/>
            <a:ext cx="920750" cy="0"/>
          </a:xfrm>
          <a:prstGeom prst="line">
            <a:avLst/>
          </a:prstGeom>
          <a:noFill/>
          <a:ln w="6350">
            <a:solidFill>
              <a:srgbClr val="595959"/>
            </a:solidFill>
            <a:prstDash val="dash"/>
            <a:round/>
            <a:headEnd type="oval" w="med" len="med"/>
            <a:tailEnd type="triangle" w="med" len="med"/>
          </a:ln>
          <a:extLst>
            <a:ext uri="{909E8E84-426E-40DD-AFC4-6F175D3DCCD1}">
              <a14:hiddenFill xmlns:a14="http://schemas.microsoft.com/office/drawing/2010/main">
                <a:noFill/>
              </a14:hiddenFill>
            </a:ext>
          </a:extLst>
        </p:spPr>
      </p:cxnSp>
      <p:sp>
        <p:nvSpPr>
          <p:cNvPr id="19" name="Rectangle 730">
            <a:extLst>
              <a:ext uri="{FF2B5EF4-FFF2-40B4-BE49-F238E27FC236}">
                <a16:creationId xmlns:a16="http://schemas.microsoft.com/office/drawing/2014/main" id="{964E9C81-716C-4FD6-8979-A7D43F6F7BDF}"/>
              </a:ext>
            </a:extLst>
          </p:cNvPr>
          <p:cNvSpPr>
            <a:spLocks noChangeArrowheads="1"/>
          </p:cNvSpPr>
          <p:nvPr/>
        </p:nvSpPr>
        <p:spPr bwMode="auto">
          <a:xfrm>
            <a:off x="5872163" y="4635500"/>
            <a:ext cx="915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algn="ctr" eaLnBrk="1" fontAlgn="base" hangingPunct="1">
              <a:spcBef>
                <a:spcPct val="0"/>
              </a:spcBef>
              <a:spcAft>
                <a:spcPct val="0"/>
              </a:spcAft>
              <a:buSzPct val="100000"/>
            </a:pPr>
            <a:r>
              <a:rPr lang="en-US" altLang="zh-CN" sz="2000" b="1">
                <a:solidFill>
                  <a:srgbClr val="0070C0"/>
                </a:solidFill>
                <a:latin typeface="微软雅黑" panose="020B0503020204020204" pitchFamily="34" charset="-122"/>
                <a:ea typeface="微软雅黑" panose="020B0503020204020204" pitchFamily="34" charset="-122"/>
              </a:rPr>
              <a:t>MOOC</a:t>
            </a:r>
            <a:endParaRPr lang="en-US" altLang="en-US">
              <a:solidFill>
                <a:srgbClr val="0070C0"/>
              </a:solidFill>
            </a:endParaRPr>
          </a:p>
        </p:txBody>
      </p:sp>
      <p:sp>
        <p:nvSpPr>
          <p:cNvPr id="20" name="Rectangle 732">
            <a:extLst>
              <a:ext uri="{FF2B5EF4-FFF2-40B4-BE49-F238E27FC236}">
                <a16:creationId xmlns:a16="http://schemas.microsoft.com/office/drawing/2014/main" id="{F99E3232-1225-4FCC-A9FD-2B222FEDEAD5}"/>
              </a:ext>
            </a:extLst>
          </p:cNvPr>
          <p:cNvSpPr>
            <a:spLocks noChangeArrowheads="1"/>
          </p:cNvSpPr>
          <p:nvPr/>
        </p:nvSpPr>
        <p:spPr bwMode="auto">
          <a:xfrm>
            <a:off x="7829550" y="3114675"/>
            <a:ext cx="33353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eaLnBrk="1" fontAlgn="base" hangingPunct="1">
              <a:spcBef>
                <a:spcPct val="0"/>
              </a:spcBef>
              <a:spcAft>
                <a:spcPct val="0"/>
              </a:spcAft>
              <a:buSzPct val="100000"/>
            </a:pPr>
            <a:r>
              <a:rPr lang="zh-CN" altLang="en-US" dirty="0">
                <a:solidFill>
                  <a:srgbClr val="0070C0"/>
                </a:solidFill>
                <a:latin typeface="微软雅黑" panose="020B0503020204020204" pitchFamily="34" charset="-122"/>
                <a:ea typeface="微软雅黑" panose="020B0503020204020204" pitchFamily="34" charset="-122"/>
              </a:rPr>
              <a:t>常规信息化课程</a:t>
            </a:r>
            <a:endParaRPr lang="en-US" altLang="en-US" dirty="0">
              <a:solidFill>
                <a:srgbClr val="0070C0"/>
              </a:solidFill>
            </a:endParaRPr>
          </a:p>
          <a:p>
            <a:pPr eaLnBrk="1" fontAlgn="base" hangingPunct="1">
              <a:spcBef>
                <a:spcPct val="0"/>
              </a:spcBef>
              <a:spcAft>
                <a:spcPct val="0"/>
              </a:spcAft>
              <a:buSzPct val="100000"/>
            </a:pPr>
            <a:r>
              <a:rPr lang="zh-CN" altLang="en-US" dirty="0">
                <a:solidFill>
                  <a:srgbClr val="0070C0"/>
                </a:solidFill>
                <a:latin typeface="微软雅黑" panose="020B0503020204020204" pitchFamily="34" charset="-122"/>
                <a:ea typeface="微软雅黑" panose="020B0503020204020204" pitchFamily="34" charset="-122"/>
              </a:rPr>
              <a:t>学习过程管理与辅助教学</a:t>
            </a:r>
            <a:endParaRPr lang="en-US" altLang="en-US" dirty="0">
              <a:solidFill>
                <a:srgbClr val="0070C0"/>
              </a:solidFill>
            </a:endParaRPr>
          </a:p>
        </p:txBody>
      </p:sp>
      <p:sp>
        <p:nvSpPr>
          <p:cNvPr id="21" name="Rectangle 734">
            <a:extLst>
              <a:ext uri="{FF2B5EF4-FFF2-40B4-BE49-F238E27FC236}">
                <a16:creationId xmlns:a16="http://schemas.microsoft.com/office/drawing/2014/main" id="{F454E5C5-66C4-49D0-BFA2-30DF326AD84A}"/>
              </a:ext>
            </a:extLst>
          </p:cNvPr>
          <p:cNvSpPr>
            <a:spLocks noChangeArrowheads="1"/>
          </p:cNvSpPr>
          <p:nvPr/>
        </p:nvSpPr>
        <p:spPr bwMode="auto">
          <a:xfrm>
            <a:off x="7829550" y="4681538"/>
            <a:ext cx="33353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eaLnBrk="1" fontAlgn="base" hangingPunct="1">
              <a:spcBef>
                <a:spcPct val="0"/>
              </a:spcBef>
              <a:spcAft>
                <a:spcPct val="0"/>
              </a:spcAft>
              <a:buSzPct val="100000"/>
            </a:pPr>
            <a:r>
              <a:rPr lang="zh-CN" altLang="en-US" dirty="0">
                <a:solidFill>
                  <a:srgbClr val="0070C0"/>
                </a:solidFill>
                <a:latin typeface="微软雅黑" panose="020B0503020204020204" pitchFamily="34" charset="-122"/>
                <a:ea typeface="微软雅黑" panose="020B0503020204020204" pitchFamily="34" charset="-122"/>
              </a:rPr>
              <a:t>大规模在线开放课程</a:t>
            </a:r>
            <a:endParaRPr lang="en-US" altLang="en-US" dirty="0">
              <a:solidFill>
                <a:srgbClr val="0070C0"/>
              </a:solidFill>
            </a:endParaRPr>
          </a:p>
          <a:p>
            <a:pPr eaLnBrk="1" fontAlgn="base" hangingPunct="1">
              <a:spcBef>
                <a:spcPct val="0"/>
              </a:spcBef>
              <a:spcAft>
                <a:spcPct val="0"/>
              </a:spcAft>
              <a:buSzPct val="100000"/>
            </a:pPr>
            <a:r>
              <a:rPr lang="zh-CN" altLang="en-US" dirty="0">
                <a:solidFill>
                  <a:srgbClr val="0070C0"/>
                </a:solidFill>
                <a:latin typeface="微软雅黑" panose="020B0503020204020204" pitchFamily="34" charset="-122"/>
                <a:ea typeface="微软雅黑" panose="020B0503020204020204" pitchFamily="34" charset="-122"/>
              </a:rPr>
              <a:t>课程学习任务及教学管理结合</a:t>
            </a:r>
            <a:endParaRPr lang="en-US" altLang="en-US" dirty="0">
              <a:solidFill>
                <a:srgbClr val="0070C0"/>
              </a:solidFill>
            </a:endParaRPr>
          </a:p>
        </p:txBody>
      </p:sp>
      <p:sp>
        <p:nvSpPr>
          <p:cNvPr id="22" name="Rectangle 736">
            <a:extLst>
              <a:ext uri="{FF2B5EF4-FFF2-40B4-BE49-F238E27FC236}">
                <a16:creationId xmlns:a16="http://schemas.microsoft.com/office/drawing/2014/main" id="{394E7F0D-34C2-4A0F-8422-53FEE706897C}"/>
              </a:ext>
            </a:extLst>
          </p:cNvPr>
          <p:cNvSpPr>
            <a:spLocks noChangeArrowheads="1"/>
          </p:cNvSpPr>
          <p:nvPr/>
        </p:nvSpPr>
        <p:spPr bwMode="auto">
          <a:xfrm>
            <a:off x="7227888" y="5815013"/>
            <a:ext cx="3336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eaLnBrk="1" fontAlgn="base" hangingPunct="1">
              <a:spcBef>
                <a:spcPct val="0"/>
              </a:spcBef>
              <a:spcAft>
                <a:spcPct val="0"/>
              </a:spcAft>
              <a:buSzPct val="100000"/>
            </a:pPr>
            <a:r>
              <a:rPr lang="zh-CN" altLang="en-US" dirty="0">
                <a:solidFill>
                  <a:srgbClr val="0070C0"/>
                </a:solidFill>
                <a:latin typeface="微软雅黑" panose="020B0503020204020204" pitchFamily="34" charset="-122"/>
                <a:ea typeface="微软雅黑" panose="020B0503020204020204" pitchFamily="34" charset="-122"/>
              </a:rPr>
              <a:t>小规模限制性在线课程</a:t>
            </a:r>
            <a:endParaRPr lang="en-US" altLang="en-US" dirty="0">
              <a:solidFill>
                <a:srgbClr val="0070C0"/>
              </a:solidFill>
            </a:endParaRPr>
          </a:p>
          <a:p>
            <a:pPr eaLnBrk="1" fontAlgn="base" hangingPunct="1">
              <a:spcBef>
                <a:spcPct val="0"/>
              </a:spcBef>
              <a:spcAft>
                <a:spcPct val="0"/>
              </a:spcAft>
              <a:buSzPct val="100000"/>
            </a:pPr>
            <a:r>
              <a:rPr lang="zh-CN" altLang="en-US" dirty="0">
                <a:solidFill>
                  <a:srgbClr val="0070C0"/>
                </a:solidFill>
                <a:latin typeface="微软雅黑" panose="020B0503020204020204" pitchFamily="34" charset="-122"/>
                <a:ea typeface="微软雅黑" panose="020B0503020204020204" pitchFamily="34" charset="-122"/>
              </a:rPr>
              <a:t>课程学习任务及教学管理结合</a:t>
            </a:r>
            <a:endParaRPr lang="en-US" altLang="en-US" dirty="0">
              <a:solidFill>
                <a:srgbClr val="0070C0"/>
              </a:solidFill>
            </a:endParaRPr>
          </a:p>
        </p:txBody>
      </p:sp>
      <p:sp>
        <p:nvSpPr>
          <p:cNvPr id="23" name="Freeform 738">
            <a:extLst>
              <a:ext uri="{FF2B5EF4-FFF2-40B4-BE49-F238E27FC236}">
                <a16:creationId xmlns:a16="http://schemas.microsoft.com/office/drawing/2014/main" id="{80BEC46B-86D3-4B3A-928D-B6BD593E8F68}"/>
              </a:ext>
            </a:extLst>
          </p:cNvPr>
          <p:cNvSpPr>
            <a:spLocks noChangeArrowheads="1"/>
          </p:cNvSpPr>
          <p:nvPr/>
        </p:nvSpPr>
        <p:spPr bwMode="auto">
          <a:xfrm>
            <a:off x="1247775" y="3506788"/>
            <a:ext cx="1538288" cy="138588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path>
            </a:pathLst>
          </a:custGeom>
          <a:solidFill>
            <a:srgbClr val="1A797E"/>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70C0"/>
              </a:solidFill>
              <a:latin typeface="等线" panose="02010600030101010101" pitchFamily="2" charset="-122"/>
              <a:ea typeface="等线" panose="02010600030101010101" pitchFamily="2" charset="-122"/>
              <a:sym typeface="等线" panose="02010600030101010101" pitchFamily="2" charset="-122"/>
            </a:endParaRPr>
          </a:p>
        </p:txBody>
      </p:sp>
      <p:sp>
        <p:nvSpPr>
          <p:cNvPr id="24" name="Rectangle 740">
            <a:extLst>
              <a:ext uri="{FF2B5EF4-FFF2-40B4-BE49-F238E27FC236}">
                <a16:creationId xmlns:a16="http://schemas.microsoft.com/office/drawing/2014/main" id="{84113303-D76C-41A7-811D-4184A31F7D91}"/>
              </a:ext>
            </a:extLst>
          </p:cNvPr>
          <p:cNvSpPr>
            <a:spLocks noChangeArrowheads="1"/>
          </p:cNvSpPr>
          <p:nvPr/>
        </p:nvSpPr>
        <p:spPr bwMode="auto">
          <a:xfrm>
            <a:off x="1427163" y="3811588"/>
            <a:ext cx="1179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algn="ctr" eaLnBrk="1" fontAlgn="base" hangingPunct="1">
              <a:spcBef>
                <a:spcPct val="0"/>
              </a:spcBef>
              <a:spcAft>
                <a:spcPct val="0"/>
              </a:spcAft>
              <a:buSzPct val="100000"/>
            </a:pPr>
            <a:r>
              <a:rPr lang="zh-CN" altLang="en-US" sz="2400" b="1">
                <a:solidFill>
                  <a:srgbClr val="0070C0"/>
                </a:solidFill>
                <a:latin typeface="微软雅黑" panose="020B0503020204020204" pitchFamily="34" charset="-122"/>
                <a:ea typeface="微软雅黑" panose="020B0503020204020204" pitchFamily="34" charset="-122"/>
              </a:rPr>
              <a:t>大数据技术</a:t>
            </a:r>
            <a:endParaRPr lang="en-US" altLang="en-US">
              <a:solidFill>
                <a:srgbClr val="0070C0"/>
              </a:solidFill>
            </a:endParaRPr>
          </a:p>
        </p:txBody>
      </p:sp>
      <p:cxnSp>
        <p:nvCxnSpPr>
          <p:cNvPr id="25" name="Line 498">
            <a:extLst>
              <a:ext uri="{FF2B5EF4-FFF2-40B4-BE49-F238E27FC236}">
                <a16:creationId xmlns:a16="http://schemas.microsoft.com/office/drawing/2014/main" id="{E1D239F4-35A4-464A-9E0E-C698958EA757}"/>
              </a:ext>
            </a:extLst>
          </p:cNvPr>
          <p:cNvCxnSpPr>
            <a:cxnSpLocks noChangeShapeType="1"/>
          </p:cNvCxnSpPr>
          <p:nvPr/>
        </p:nvCxnSpPr>
        <p:spPr bwMode="auto">
          <a:xfrm flipV="1">
            <a:off x="2849563" y="4197350"/>
            <a:ext cx="811212" cy="3175"/>
          </a:xfrm>
          <a:prstGeom prst="line">
            <a:avLst/>
          </a:prstGeom>
          <a:noFill/>
          <a:ln w="41275">
            <a:solidFill>
              <a:srgbClr val="7F7F7F"/>
            </a:solidFill>
            <a:round/>
            <a:headEnd type="oval" w="med" len="med"/>
            <a:tailEnd type="oval" w="med" len="med"/>
          </a:ln>
          <a:extLst>
            <a:ext uri="{909E8E84-426E-40DD-AFC4-6F175D3DCCD1}">
              <a14:hiddenFill xmlns:a14="http://schemas.microsoft.com/office/drawing/2010/main">
                <a:noFill/>
              </a14:hiddenFill>
            </a:ext>
          </a:extLst>
        </p:spPr>
      </p:cxnSp>
      <p:sp>
        <p:nvSpPr>
          <p:cNvPr id="26" name="Rectangle 742">
            <a:extLst>
              <a:ext uri="{FF2B5EF4-FFF2-40B4-BE49-F238E27FC236}">
                <a16:creationId xmlns:a16="http://schemas.microsoft.com/office/drawing/2014/main" id="{C5EFF01C-4B8F-49BB-9D2B-512CE79F678E}"/>
              </a:ext>
            </a:extLst>
          </p:cNvPr>
          <p:cNvSpPr>
            <a:spLocks noChangeArrowheads="1"/>
          </p:cNvSpPr>
          <p:nvPr/>
        </p:nvSpPr>
        <p:spPr bwMode="auto">
          <a:xfrm>
            <a:off x="4148138" y="114935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eaLnBrk="1" fontAlgn="base" hangingPunct="1">
              <a:spcBef>
                <a:spcPct val="0"/>
              </a:spcBef>
              <a:spcAft>
                <a:spcPct val="0"/>
              </a:spcAft>
              <a:buSzPct val="100000"/>
            </a:pPr>
            <a:r>
              <a:rPr lang="zh-CN" altLang="en-US" sz="2400" b="1">
                <a:solidFill>
                  <a:srgbClr val="0070C0"/>
                </a:solidFill>
                <a:latin typeface="微软雅黑" panose="020B0503020204020204" pitchFamily="34" charset="-122"/>
                <a:ea typeface="微软雅黑" panose="020B0503020204020204" pitchFamily="34" charset="-122"/>
              </a:rPr>
              <a:t>同一平台支持多种教学模式</a:t>
            </a:r>
            <a:endParaRPr lang="en-US" altLang="en-US">
              <a:solidFill>
                <a:srgbClr val="0070C0"/>
              </a:solidFill>
            </a:endParaRPr>
          </a:p>
        </p:txBody>
      </p:sp>
      <p:sp>
        <p:nvSpPr>
          <p:cNvPr id="27" name="Rectangle 744">
            <a:extLst>
              <a:ext uri="{FF2B5EF4-FFF2-40B4-BE49-F238E27FC236}">
                <a16:creationId xmlns:a16="http://schemas.microsoft.com/office/drawing/2014/main" id="{D045546D-B16C-428F-A0C8-86A03F508656}"/>
              </a:ext>
            </a:extLst>
          </p:cNvPr>
          <p:cNvSpPr>
            <a:spLocks noChangeArrowheads="1"/>
          </p:cNvSpPr>
          <p:nvPr/>
        </p:nvSpPr>
        <p:spPr bwMode="auto">
          <a:xfrm>
            <a:off x="850389" y="511176"/>
            <a:ext cx="8262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fontAlgn="base">
              <a:spcBef>
                <a:spcPct val="0"/>
              </a:spcBef>
              <a:spcAft>
                <a:spcPct val="0"/>
              </a:spcAft>
              <a:buSzPct val="100000"/>
            </a:pPr>
            <a:r>
              <a:rPr lang="zh-CN" altLang="en-US" sz="2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设计理念</a:t>
            </a:r>
            <a:endParaRPr lang="en-US" alt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100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22" presetClass="entr" presetSubtype="8"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40529" y="835913"/>
            <a:ext cx="5178425" cy="12700"/>
          </a:xfrm>
          <a:custGeom>
            <a:avLst/>
            <a:gdLst/>
            <a:ahLst/>
            <a:cxnLst/>
            <a:rect l="l" t="t" r="r" b="b"/>
            <a:pathLst>
              <a:path w="5178425" h="12700">
                <a:moveTo>
                  <a:pt x="0" y="0"/>
                </a:moveTo>
                <a:lnTo>
                  <a:pt x="5178425" y="12700"/>
                </a:lnTo>
              </a:path>
            </a:pathLst>
          </a:custGeom>
          <a:ln w="19812">
            <a:solidFill>
              <a:srgbClr val="D5D5D5"/>
            </a:solidFill>
          </a:ln>
        </p:spPr>
        <p:txBody>
          <a:bodyPr wrap="square" lIns="0" tIns="0" rIns="0" bIns="0" rtlCol="0">
            <a:noAutofit/>
          </a:bodyPr>
          <a:lstStyle/>
          <a:p>
            <a:endParaRPr/>
          </a:p>
        </p:txBody>
      </p:sp>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p>
        </p:txBody>
      </p:sp>
      <p:sp>
        <p:nvSpPr>
          <p:cNvPr id="27" name="Rectangle 744">
            <a:extLst>
              <a:ext uri="{FF2B5EF4-FFF2-40B4-BE49-F238E27FC236}">
                <a16:creationId xmlns:a16="http://schemas.microsoft.com/office/drawing/2014/main" id="{D045546D-B16C-428F-A0C8-86A03F508656}"/>
              </a:ext>
            </a:extLst>
          </p:cNvPr>
          <p:cNvSpPr>
            <a:spLocks noChangeArrowheads="1"/>
          </p:cNvSpPr>
          <p:nvPr/>
        </p:nvSpPr>
        <p:spPr bwMode="auto">
          <a:xfrm>
            <a:off x="850389" y="511176"/>
            <a:ext cx="8262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fontAlgn="base">
              <a:spcBef>
                <a:spcPct val="0"/>
              </a:spcBef>
              <a:spcAft>
                <a:spcPct val="0"/>
              </a:spcAft>
              <a:buSzPct val="100000"/>
            </a:pPr>
            <a:r>
              <a:rPr lang="zh-CN" altLang="en-US" sz="2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设计理念</a:t>
            </a:r>
            <a:endParaRPr lang="en-US" altLang="en-US" dirty="0">
              <a:solidFill>
                <a:srgbClr val="0070C0"/>
              </a:solidFill>
            </a:endParaRPr>
          </a:p>
        </p:txBody>
      </p:sp>
      <p:sp>
        <p:nvSpPr>
          <p:cNvPr id="28" name="椭圆 27">
            <a:extLst>
              <a:ext uri="{FF2B5EF4-FFF2-40B4-BE49-F238E27FC236}">
                <a16:creationId xmlns:a16="http://schemas.microsoft.com/office/drawing/2014/main" id="{3D13AB97-5166-4894-A103-527B6B8C4E0F}"/>
              </a:ext>
            </a:extLst>
          </p:cNvPr>
          <p:cNvSpPr>
            <a:spLocks noChangeAspect="1"/>
          </p:cNvSpPr>
          <p:nvPr/>
        </p:nvSpPr>
        <p:spPr>
          <a:xfrm>
            <a:off x="8196269" y="1856744"/>
            <a:ext cx="2318658" cy="23186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9" name="椭圆 28">
            <a:extLst>
              <a:ext uri="{FF2B5EF4-FFF2-40B4-BE49-F238E27FC236}">
                <a16:creationId xmlns:a16="http://schemas.microsoft.com/office/drawing/2014/main" id="{847F2EDA-3886-42FC-ABF6-3B33540ECE20}"/>
              </a:ext>
            </a:extLst>
          </p:cNvPr>
          <p:cNvSpPr>
            <a:spLocks noChangeAspect="1"/>
          </p:cNvSpPr>
          <p:nvPr/>
        </p:nvSpPr>
        <p:spPr>
          <a:xfrm>
            <a:off x="1486677" y="1856744"/>
            <a:ext cx="2318658" cy="231865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0" name="椭圆 29">
            <a:extLst>
              <a:ext uri="{FF2B5EF4-FFF2-40B4-BE49-F238E27FC236}">
                <a16:creationId xmlns:a16="http://schemas.microsoft.com/office/drawing/2014/main" id="{E31A1871-534A-4AA4-812A-1EA44A91B8BE}"/>
              </a:ext>
            </a:extLst>
          </p:cNvPr>
          <p:cNvSpPr>
            <a:spLocks noChangeAspect="1"/>
          </p:cNvSpPr>
          <p:nvPr/>
        </p:nvSpPr>
        <p:spPr>
          <a:xfrm>
            <a:off x="4842179" y="1856744"/>
            <a:ext cx="2318658" cy="2318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1" name="TextBox 5">
            <a:extLst>
              <a:ext uri="{FF2B5EF4-FFF2-40B4-BE49-F238E27FC236}">
                <a16:creationId xmlns:a16="http://schemas.microsoft.com/office/drawing/2014/main" id="{853E2228-D343-48A3-8989-4A30C11AF9E7}"/>
              </a:ext>
            </a:extLst>
          </p:cNvPr>
          <p:cNvSpPr txBox="1">
            <a:spLocks noChangeAspect="1"/>
          </p:cNvSpPr>
          <p:nvPr/>
        </p:nvSpPr>
        <p:spPr>
          <a:xfrm>
            <a:off x="8743391" y="3118064"/>
            <a:ext cx="1192402" cy="738664"/>
          </a:xfrm>
          <a:prstGeom prst="rect">
            <a:avLst/>
          </a:prstGeom>
          <a:noFill/>
        </p:spPr>
        <p:txBody>
          <a:bodyPr wrap="square" lIns="0" tIns="0" rIns="0" bIns="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现场课堂教学</a:t>
            </a:r>
          </a:p>
        </p:txBody>
      </p:sp>
      <p:sp>
        <p:nvSpPr>
          <p:cNvPr id="32" name="TextBox 6">
            <a:extLst>
              <a:ext uri="{FF2B5EF4-FFF2-40B4-BE49-F238E27FC236}">
                <a16:creationId xmlns:a16="http://schemas.microsoft.com/office/drawing/2014/main" id="{69A2C126-FB5F-498D-ABB5-A8B3FD23F922}"/>
              </a:ext>
            </a:extLst>
          </p:cNvPr>
          <p:cNvSpPr txBox="1">
            <a:spLocks noChangeAspect="1"/>
          </p:cNvSpPr>
          <p:nvPr/>
        </p:nvSpPr>
        <p:spPr>
          <a:xfrm>
            <a:off x="1917059" y="3184955"/>
            <a:ext cx="1531013" cy="738664"/>
          </a:xfrm>
          <a:prstGeom prst="rect">
            <a:avLst/>
          </a:prstGeom>
          <a:noFill/>
        </p:spPr>
        <p:txBody>
          <a:bodyPr wrap="square" lIns="0" tIns="0" rIns="0" bIns="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网络平台教学</a:t>
            </a:r>
          </a:p>
        </p:txBody>
      </p:sp>
      <p:sp>
        <p:nvSpPr>
          <p:cNvPr id="33" name="TextBox 7">
            <a:extLst>
              <a:ext uri="{FF2B5EF4-FFF2-40B4-BE49-F238E27FC236}">
                <a16:creationId xmlns:a16="http://schemas.microsoft.com/office/drawing/2014/main" id="{AF12D811-235B-4783-A6FE-C7AB1EA1AD90}"/>
              </a:ext>
            </a:extLst>
          </p:cNvPr>
          <p:cNvSpPr txBox="1">
            <a:spLocks noChangeAspect="1"/>
          </p:cNvSpPr>
          <p:nvPr/>
        </p:nvSpPr>
        <p:spPr>
          <a:xfrm>
            <a:off x="5374821" y="3210482"/>
            <a:ext cx="1341481" cy="369332"/>
          </a:xfrm>
          <a:prstGeom prst="rect">
            <a:avLst/>
          </a:prstGeom>
          <a:noFill/>
        </p:spPr>
        <p:txBody>
          <a:bodyPr wrap="square" lIns="0" tIns="0" rIns="0" bIns="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移动教学</a:t>
            </a:r>
          </a:p>
        </p:txBody>
      </p:sp>
      <p:sp>
        <p:nvSpPr>
          <p:cNvPr id="34" name="KSO_Shape">
            <a:extLst>
              <a:ext uri="{FF2B5EF4-FFF2-40B4-BE49-F238E27FC236}">
                <a16:creationId xmlns:a16="http://schemas.microsoft.com/office/drawing/2014/main" id="{8F9DDFD8-23F5-4B47-8661-3C0F23C95257}"/>
              </a:ext>
            </a:extLst>
          </p:cNvPr>
          <p:cNvSpPr>
            <a:spLocks noChangeAspect="1"/>
          </p:cNvSpPr>
          <p:nvPr/>
        </p:nvSpPr>
        <p:spPr bwMode="auto">
          <a:xfrm>
            <a:off x="2227203" y="2411672"/>
            <a:ext cx="817694" cy="611909"/>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6">
              <a:lumMod val="20000"/>
              <a:lumOff val="80000"/>
            </a:schemeClr>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0070C0"/>
              </a:solidFill>
              <a:ea typeface="宋体" panose="02010600030101010101" pitchFamily="2" charset="-122"/>
            </a:endParaRPr>
          </a:p>
        </p:txBody>
      </p:sp>
      <p:sp>
        <p:nvSpPr>
          <p:cNvPr id="35" name="KSO_Shape">
            <a:extLst>
              <a:ext uri="{FF2B5EF4-FFF2-40B4-BE49-F238E27FC236}">
                <a16:creationId xmlns:a16="http://schemas.microsoft.com/office/drawing/2014/main" id="{76A10347-0C87-4A80-B090-E268B5CFEBD8}"/>
              </a:ext>
            </a:extLst>
          </p:cNvPr>
          <p:cNvSpPr>
            <a:spLocks noChangeAspect="1"/>
          </p:cNvSpPr>
          <p:nvPr/>
        </p:nvSpPr>
        <p:spPr bwMode="auto">
          <a:xfrm>
            <a:off x="5682953" y="2462614"/>
            <a:ext cx="656275" cy="553459"/>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lumMod val="20000"/>
              <a:lumOff val="8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0070C0"/>
              </a:solidFill>
              <a:ea typeface="宋体" panose="02010600030101010101" pitchFamily="2" charset="-122"/>
            </a:endParaRPr>
          </a:p>
        </p:txBody>
      </p:sp>
      <p:sp>
        <p:nvSpPr>
          <p:cNvPr id="36" name="KSO_Shape">
            <a:extLst>
              <a:ext uri="{FF2B5EF4-FFF2-40B4-BE49-F238E27FC236}">
                <a16:creationId xmlns:a16="http://schemas.microsoft.com/office/drawing/2014/main" id="{F158D660-27F9-48AC-918A-17E2516FEB6C}"/>
              </a:ext>
            </a:extLst>
          </p:cNvPr>
          <p:cNvSpPr>
            <a:spLocks noChangeAspect="1"/>
          </p:cNvSpPr>
          <p:nvPr/>
        </p:nvSpPr>
        <p:spPr bwMode="auto">
          <a:xfrm>
            <a:off x="8977992" y="2299107"/>
            <a:ext cx="616594" cy="71696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lumMod val="20000"/>
              <a:lumOff val="8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0070C0"/>
              </a:solidFill>
              <a:ea typeface="宋体" panose="02010600030101010101" pitchFamily="2" charset="-122"/>
            </a:endParaRPr>
          </a:p>
        </p:txBody>
      </p:sp>
      <p:grpSp>
        <p:nvGrpSpPr>
          <p:cNvPr id="37" name="组合 36">
            <a:extLst>
              <a:ext uri="{FF2B5EF4-FFF2-40B4-BE49-F238E27FC236}">
                <a16:creationId xmlns:a16="http://schemas.microsoft.com/office/drawing/2014/main" id="{0A5C662C-097D-4908-A031-EA93BF1D1D60}"/>
              </a:ext>
            </a:extLst>
          </p:cNvPr>
          <p:cNvGrpSpPr>
            <a:grpSpLocks noChangeAspect="1"/>
          </p:cNvGrpSpPr>
          <p:nvPr/>
        </p:nvGrpSpPr>
        <p:grpSpPr>
          <a:xfrm>
            <a:off x="4147527" y="2837590"/>
            <a:ext cx="356966" cy="356966"/>
            <a:chOff x="3264324" y="1749600"/>
            <a:chExt cx="348156" cy="348156"/>
          </a:xfrm>
        </p:grpSpPr>
        <p:sp>
          <p:nvSpPr>
            <p:cNvPr id="38" name="矩形 37">
              <a:extLst>
                <a:ext uri="{FF2B5EF4-FFF2-40B4-BE49-F238E27FC236}">
                  <a16:creationId xmlns:a16="http://schemas.microsoft.com/office/drawing/2014/main" id="{DF69B499-5CEE-4314-B67E-0CBAD2181116}"/>
                </a:ext>
              </a:extLst>
            </p:cNvPr>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矩形 38">
              <a:extLst>
                <a:ext uri="{FF2B5EF4-FFF2-40B4-BE49-F238E27FC236}">
                  <a16:creationId xmlns:a16="http://schemas.microsoft.com/office/drawing/2014/main" id="{EAC7D736-3AEB-40B5-9E40-0D3D2AA82C21}"/>
                </a:ext>
              </a:extLst>
            </p:cNvPr>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40" name="组合 39">
            <a:extLst>
              <a:ext uri="{FF2B5EF4-FFF2-40B4-BE49-F238E27FC236}">
                <a16:creationId xmlns:a16="http://schemas.microsoft.com/office/drawing/2014/main" id="{F573F278-61A9-4135-A99D-0C12B926FFE1}"/>
              </a:ext>
            </a:extLst>
          </p:cNvPr>
          <p:cNvGrpSpPr>
            <a:grpSpLocks noChangeAspect="1"/>
          </p:cNvGrpSpPr>
          <p:nvPr/>
        </p:nvGrpSpPr>
        <p:grpSpPr>
          <a:xfrm>
            <a:off x="7501617" y="2837590"/>
            <a:ext cx="356966" cy="356966"/>
            <a:chOff x="3264324" y="1749600"/>
            <a:chExt cx="348156" cy="348156"/>
          </a:xfrm>
        </p:grpSpPr>
        <p:sp>
          <p:nvSpPr>
            <p:cNvPr id="41" name="矩形 40">
              <a:extLst>
                <a:ext uri="{FF2B5EF4-FFF2-40B4-BE49-F238E27FC236}">
                  <a16:creationId xmlns:a16="http://schemas.microsoft.com/office/drawing/2014/main" id="{67B5C6B2-7570-4EBC-BF75-43823A9D2F7D}"/>
                </a:ext>
              </a:extLst>
            </p:cNvPr>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矩形 41">
              <a:extLst>
                <a:ext uri="{FF2B5EF4-FFF2-40B4-BE49-F238E27FC236}">
                  <a16:creationId xmlns:a16="http://schemas.microsoft.com/office/drawing/2014/main" id="{BD4659C4-5F6A-472E-8679-246727B080A5}"/>
                </a:ext>
              </a:extLst>
            </p:cNvPr>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3" name="Freeform 5">
            <a:extLst>
              <a:ext uri="{FF2B5EF4-FFF2-40B4-BE49-F238E27FC236}">
                <a16:creationId xmlns:a16="http://schemas.microsoft.com/office/drawing/2014/main" id="{38E01E69-D104-455C-9DBF-50F1B07E23CF}"/>
              </a:ext>
            </a:extLst>
          </p:cNvPr>
          <p:cNvSpPr/>
          <p:nvPr/>
        </p:nvSpPr>
        <p:spPr bwMode="auto">
          <a:xfrm>
            <a:off x="1966731" y="4868172"/>
            <a:ext cx="236560" cy="9708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44" name="Freeform 5">
            <a:extLst>
              <a:ext uri="{FF2B5EF4-FFF2-40B4-BE49-F238E27FC236}">
                <a16:creationId xmlns:a16="http://schemas.microsoft.com/office/drawing/2014/main" id="{735E0AFC-138F-4719-8DCA-597B2BB68B8F}"/>
              </a:ext>
            </a:extLst>
          </p:cNvPr>
          <p:cNvSpPr/>
          <p:nvPr/>
        </p:nvSpPr>
        <p:spPr bwMode="auto">
          <a:xfrm flipH="1">
            <a:off x="9887830" y="4868172"/>
            <a:ext cx="236560" cy="9708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45" name="矩形 44">
            <a:extLst>
              <a:ext uri="{FF2B5EF4-FFF2-40B4-BE49-F238E27FC236}">
                <a16:creationId xmlns:a16="http://schemas.microsoft.com/office/drawing/2014/main" id="{514531B9-3B01-4A65-9364-05CD7DFAD635}"/>
              </a:ext>
            </a:extLst>
          </p:cNvPr>
          <p:cNvSpPr/>
          <p:nvPr/>
        </p:nvSpPr>
        <p:spPr>
          <a:xfrm>
            <a:off x="2276530" y="4859106"/>
            <a:ext cx="7538061" cy="874407"/>
          </a:xfrm>
          <a:prstGeom prst="rect">
            <a:avLst/>
          </a:prstGeom>
        </p:spPr>
        <p:txBody>
          <a:bodyPr wrap="square">
            <a:spAutoFit/>
          </a:bodyPr>
          <a:lstStyle/>
          <a:p>
            <a:pPr algn="just">
              <a:lnSpc>
                <a:spcPct val="150000"/>
              </a:lnSpc>
            </a:pPr>
            <a:r>
              <a:rPr lang="zh-CN" altLang="en-US" dirty="0">
                <a:solidFill>
                  <a:srgbClr val="0070C0"/>
                </a:solidFill>
                <a:latin typeface="微软雅黑" panose="020B0503020204020204" pitchFamily="34" charset="-122"/>
                <a:ea typeface="微软雅黑" panose="020B0503020204020204" pitchFamily="34" charset="-122"/>
              </a:rPr>
              <a:t>将网络平台教学、移动教学和现场课堂教学相结合，构建混合式教学模式。</a:t>
            </a:r>
            <a:r>
              <a:rPr lang="zh-CN" altLang="en-US" kern="0" dirty="0">
                <a:solidFill>
                  <a:srgbClr val="0070C0"/>
                </a:solidFill>
                <a:latin typeface="微软雅黑" panose="020B0503020204020204" pitchFamily="34" charset="-122"/>
                <a:ea typeface="微软雅黑" panose="020B0503020204020204" pitchFamily="34" charset="-122"/>
              </a:rPr>
              <a:t>通过激发学生的学习热情，引导学生自主学习，提高课程的教学效果。</a:t>
            </a:r>
          </a:p>
        </p:txBody>
      </p:sp>
    </p:spTree>
    <p:extLst>
      <p:ext uri="{BB962C8B-B14F-4D97-AF65-F5344CB8AC3E}">
        <p14:creationId xmlns:p14="http://schemas.microsoft.com/office/powerpoint/2010/main" val="310192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40529" y="835913"/>
            <a:ext cx="5178425" cy="12700"/>
          </a:xfrm>
          <a:custGeom>
            <a:avLst/>
            <a:gdLst/>
            <a:ahLst/>
            <a:cxnLst/>
            <a:rect l="l" t="t" r="r" b="b"/>
            <a:pathLst>
              <a:path w="5178425" h="12700">
                <a:moveTo>
                  <a:pt x="0" y="0"/>
                </a:moveTo>
                <a:lnTo>
                  <a:pt x="5178425" y="12700"/>
                </a:lnTo>
              </a:path>
            </a:pathLst>
          </a:custGeom>
          <a:ln w="19812">
            <a:solidFill>
              <a:srgbClr val="D5D5D5"/>
            </a:solidFill>
          </a:ln>
        </p:spPr>
        <p:txBody>
          <a:bodyPr wrap="square" lIns="0" tIns="0" rIns="0" bIns="0" rtlCol="0">
            <a:noAutofit/>
          </a:bodyPr>
          <a:lstStyle/>
          <a:p>
            <a:endParaRPr>
              <a:solidFill>
                <a:srgbClr val="0070C0"/>
              </a:solidFill>
            </a:endParaRPr>
          </a:p>
        </p:txBody>
      </p:sp>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27" name="Rectangle 744">
            <a:extLst>
              <a:ext uri="{FF2B5EF4-FFF2-40B4-BE49-F238E27FC236}">
                <a16:creationId xmlns:a16="http://schemas.microsoft.com/office/drawing/2014/main" id="{D045546D-B16C-428F-A0C8-86A03F508656}"/>
              </a:ext>
            </a:extLst>
          </p:cNvPr>
          <p:cNvSpPr>
            <a:spLocks noChangeArrowheads="1"/>
          </p:cNvSpPr>
          <p:nvPr/>
        </p:nvSpPr>
        <p:spPr bwMode="auto">
          <a:xfrm>
            <a:off x="850389" y="511176"/>
            <a:ext cx="8262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fontAlgn="base">
              <a:spcBef>
                <a:spcPct val="0"/>
              </a:spcBef>
              <a:spcAft>
                <a:spcPct val="0"/>
              </a:spcAft>
              <a:buSzPct val="100000"/>
            </a:pPr>
            <a:r>
              <a:rPr lang="zh-CN" altLang="en-US" sz="2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设计理念</a:t>
            </a:r>
            <a:endParaRPr lang="en-US" altLang="en-US" dirty="0">
              <a:solidFill>
                <a:srgbClr val="0070C0"/>
              </a:solidFill>
            </a:endParaRPr>
          </a:p>
        </p:txBody>
      </p:sp>
      <p:sp>
        <p:nvSpPr>
          <p:cNvPr id="26" name="椭圆 25">
            <a:extLst>
              <a:ext uri="{FF2B5EF4-FFF2-40B4-BE49-F238E27FC236}">
                <a16:creationId xmlns:a16="http://schemas.microsoft.com/office/drawing/2014/main" id="{EA49B47A-FAF2-4C4C-871B-AAE965DDA137}"/>
              </a:ext>
            </a:extLst>
          </p:cNvPr>
          <p:cNvSpPr>
            <a:spLocks noChangeAspect="1"/>
          </p:cNvSpPr>
          <p:nvPr/>
        </p:nvSpPr>
        <p:spPr>
          <a:xfrm>
            <a:off x="597494" y="1113582"/>
            <a:ext cx="1785367" cy="17853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椭圆 45">
            <a:extLst>
              <a:ext uri="{FF2B5EF4-FFF2-40B4-BE49-F238E27FC236}">
                <a16:creationId xmlns:a16="http://schemas.microsoft.com/office/drawing/2014/main" id="{6AF5BAB0-57AA-419C-A68B-448484C75229}"/>
              </a:ext>
            </a:extLst>
          </p:cNvPr>
          <p:cNvSpPr>
            <a:spLocks noChangeAspect="1"/>
          </p:cNvSpPr>
          <p:nvPr/>
        </p:nvSpPr>
        <p:spPr>
          <a:xfrm>
            <a:off x="597494" y="3077488"/>
            <a:ext cx="1738994" cy="17389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椭圆 46">
            <a:extLst>
              <a:ext uri="{FF2B5EF4-FFF2-40B4-BE49-F238E27FC236}">
                <a16:creationId xmlns:a16="http://schemas.microsoft.com/office/drawing/2014/main" id="{8CDC83EF-EC66-4970-892F-506F4BC5BA34}"/>
              </a:ext>
            </a:extLst>
          </p:cNvPr>
          <p:cNvSpPr>
            <a:spLocks noChangeAspect="1"/>
          </p:cNvSpPr>
          <p:nvPr/>
        </p:nvSpPr>
        <p:spPr>
          <a:xfrm>
            <a:off x="597494" y="4995022"/>
            <a:ext cx="1738994" cy="17389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TextBox 5">
            <a:extLst>
              <a:ext uri="{FF2B5EF4-FFF2-40B4-BE49-F238E27FC236}">
                <a16:creationId xmlns:a16="http://schemas.microsoft.com/office/drawing/2014/main" id="{833582AD-D5BB-4C1C-B843-E16DACA217E5}"/>
              </a:ext>
            </a:extLst>
          </p:cNvPr>
          <p:cNvSpPr txBox="1">
            <a:spLocks noChangeAspect="1"/>
          </p:cNvSpPr>
          <p:nvPr/>
        </p:nvSpPr>
        <p:spPr>
          <a:xfrm>
            <a:off x="893976" y="1632699"/>
            <a:ext cx="1192402" cy="738664"/>
          </a:xfrm>
          <a:prstGeom prst="rect">
            <a:avLst/>
          </a:prstGeom>
          <a:noFill/>
        </p:spPr>
        <p:txBody>
          <a:bodyPr wrap="square" lIns="0" tIns="0" rIns="0" bIns="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现场课堂教学</a:t>
            </a:r>
          </a:p>
        </p:txBody>
      </p:sp>
      <p:sp>
        <p:nvSpPr>
          <p:cNvPr id="49" name="TextBox 6">
            <a:extLst>
              <a:ext uri="{FF2B5EF4-FFF2-40B4-BE49-F238E27FC236}">
                <a16:creationId xmlns:a16="http://schemas.microsoft.com/office/drawing/2014/main" id="{07A5324F-45B3-4D3B-AA7E-98B4BC3B7A8E}"/>
              </a:ext>
            </a:extLst>
          </p:cNvPr>
          <p:cNvSpPr txBox="1">
            <a:spLocks noChangeAspect="1"/>
          </p:cNvSpPr>
          <p:nvPr/>
        </p:nvSpPr>
        <p:spPr>
          <a:xfrm>
            <a:off x="846701" y="3577653"/>
            <a:ext cx="1240580" cy="738664"/>
          </a:xfrm>
          <a:prstGeom prst="rect">
            <a:avLst/>
          </a:prstGeom>
          <a:noFill/>
        </p:spPr>
        <p:txBody>
          <a:bodyPr wrap="square" lIns="0" tIns="0" rIns="0" bIns="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网络平台教学</a:t>
            </a:r>
          </a:p>
        </p:txBody>
      </p:sp>
      <p:sp>
        <p:nvSpPr>
          <p:cNvPr id="50" name="TextBox 7">
            <a:extLst>
              <a:ext uri="{FF2B5EF4-FFF2-40B4-BE49-F238E27FC236}">
                <a16:creationId xmlns:a16="http://schemas.microsoft.com/office/drawing/2014/main" id="{73E94880-27CF-4FC1-97ED-B8F93279D84B}"/>
              </a:ext>
            </a:extLst>
          </p:cNvPr>
          <p:cNvSpPr txBox="1">
            <a:spLocks noChangeAspect="1"/>
          </p:cNvSpPr>
          <p:nvPr/>
        </p:nvSpPr>
        <p:spPr>
          <a:xfrm>
            <a:off x="796250" y="5679853"/>
            <a:ext cx="1341481" cy="369332"/>
          </a:xfrm>
          <a:prstGeom prst="rect">
            <a:avLst/>
          </a:prstGeom>
          <a:noFill/>
        </p:spPr>
        <p:txBody>
          <a:bodyPr wrap="square" lIns="0" tIns="0" rIns="0" bIns="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移动教学</a:t>
            </a:r>
          </a:p>
        </p:txBody>
      </p:sp>
      <p:sp>
        <p:nvSpPr>
          <p:cNvPr id="51" name="文本框 50">
            <a:extLst>
              <a:ext uri="{FF2B5EF4-FFF2-40B4-BE49-F238E27FC236}">
                <a16:creationId xmlns:a16="http://schemas.microsoft.com/office/drawing/2014/main" id="{5D9C0919-3B82-474E-9B97-6D5DEAA4CE89}"/>
              </a:ext>
            </a:extLst>
          </p:cNvPr>
          <p:cNvSpPr txBox="1"/>
          <p:nvPr/>
        </p:nvSpPr>
        <p:spPr>
          <a:xfrm>
            <a:off x="3615371" y="3482707"/>
            <a:ext cx="697627" cy="400110"/>
          </a:xfrm>
          <a:prstGeom prst="rect">
            <a:avLst/>
          </a:prstGeom>
          <a:noFill/>
        </p:spPr>
        <p:txBody>
          <a:bodyPr wrap="non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教师</a:t>
            </a:r>
          </a:p>
        </p:txBody>
      </p:sp>
      <p:sp>
        <p:nvSpPr>
          <p:cNvPr id="52" name="文本框 51">
            <a:extLst>
              <a:ext uri="{FF2B5EF4-FFF2-40B4-BE49-F238E27FC236}">
                <a16:creationId xmlns:a16="http://schemas.microsoft.com/office/drawing/2014/main" id="{1DAD33B2-8B25-4101-8840-2F1E381E8E61}"/>
              </a:ext>
            </a:extLst>
          </p:cNvPr>
          <p:cNvSpPr txBox="1"/>
          <p:nvPr/>
        </p:nvSpPr>
        <p:spPr>
          <a:xfrm>
            <a:off x="9759312" y="3477673"/>
            <a:ext cx="697627" cy="400110"/>
          </a:xfrm>
          <a:prstGeom prst="rect">
            <a:avLst/>
          </a:prstGeom>
          <a:noFill/>
        </p:spPr>
        <p:txBody>
          <a:bodyPr wrap="non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学生</a:t>
            </a:r>
          </a:p>
        </p:txBody>
      </p:sp>
      <p:sp>
        <p:nvSpPr>
          <p:cNvPr id="53" name="文本框 52">
            <a:extLst>
              <a:ext uri="{FF2B5EF4-FFF2-40B4-BE49-F238E27FC236}">
                <a16:creationId xmlns:a16="http://schemas.microsoft.com/office/drawing/2014/main" id="{2720AB99-18B0-40EE-9E10-ABD03313DEF5}"/>
              </a:ext>
            </a:extLst>
          </p:cNvPr>
          <p:cNvSpPr txBox="1"/>
          <p:nvPr/>
        </p:nvSpPr>
        <p:spPr>
          <a:xfrm>
            <a:off x="6624153" y="3477673"/>
            <a:ext cx="697627" cy="400110"/>
          </a:xfrm>
          <a:prstGeom prst="rect">
            <a:avLst/>
          </a:prstGeom>
          <a:noFill/>
        </p:spPr>
        <p:txBody>
          <a:bodyPr wrap="non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课程</a:t>
            </a:r>
          </a:p>
        </p:txBody>
      </p:sp>
      <p:sp>
        <p:nvSpPr>
          <p:cNvPr id="54" name="文本框 53">
            <a:extLst>
              <a:ext uri="{FF2B5EF4-FFF2-40B4-BE49-F238E27FC236}">
                <a16:creationId xmlns:a16="http://schemas.microsoft.com/office/drawing/2014/main" id="{AB077FFC-E8F1-4C9B-B52B-D9A6B9F1B06A}"/>
              </a:ext>
            </a:extLst>
          </p:cNvPr>
          <p:cNvSpPr txBox="1"/>
          <p:nvPr/>
        </p:nvSpPr>
        <p:spPr>
          <a:xfrm>
            <a:off x="6265080" y="4436177"/>
            <a:ext cx="1415772" cy="461665"/>
          </a:xfrm>
          <a:prstGeom prst="rect">
            <a:avLst/>
          </a:prstGeom>
          <a:noFill/>
        </p:spPr>
        <p:txBody>
          <a:bodyPr wrap="none" rtlCol="0">
            <a:spAutoFit/>
          </a:bodyPr>
          <a:lstStyle/>
          <a:p>
            <a:r>
              <a:rPr lang="zh-CN" altLang="en-US" sz="2400" dirty="0">
                <a:solidFill>
                  <a:srgbClr val="0070C0"/>
                </a:solidFill>
                <a:latin typeface="微软雅黑" panose="020B0503020204020204" pitchFamily="34" charset="-122"/>
                <a:ea typeface="微软雅黑" panose="020B0503020204020204" pitchFamily="34" charset="-122"/>
              </a:rPr>
              <a:t>教学计划</a:t>
            </a:r>
          </a:p>
        </p:txBody>
      </p:sp>
      <p:sp>
        <p:nvSpPr>
          <p:cNvPr id="55" name="AutoShape 10">
            <a:extLst>
              <a:ext uri="{FF2B5EF4-FFF2-40B4-BE49-F238E27FC236}">
                <a16:creationId xmlns:a16="http://schemas.microsoft.com/office/drawing/2014/main" id="{B4B16ACB-0D5C-4F8B-AB0F-00F3C79F2CA7}"/>
              </a:ext>
            </a:extLst>
          </p:cNvPr>
          <p:cNvSpPr>
            <a:spLocks noChangeAspect="1" noChangeArrowheads="1"/>
          </p:cNvSpPr>
          <p:nvPr/>
        </p:nvSpPr>
        <p:spPr bwMode="auto">
          <a:xfrm rot="16200000">
            <a:off x="6467368" y="1995904"/>
            <a:ext cx="1362196" cy="7734051"/>
          </a:xfrm>
          <a:prstGeom prst="downArrow">
            <a:avLst>
              <a:gd name="adj1" fmla="val 49065"/>
              <a:gd name="adj2" fmla="val 44827"/>
            </a:avLst>
          </a:prstGeom>
          <a:solidFill>
            <a:srgbClr val="FFA219"/>
          </a:solidFill>
          <a:ln>
            <a:noFill/>
          </a:ln>
        </p:spPr>
        <p:txBody>
          <a:bodyPr vert="eaVert" lIns="96780" tIns="48390" rIns="96780" bIns="48390"/>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nvGrpSpPr>
          <p:cNvPr id="56" name="组合 55">
            <a:extLst>
              <a:ext uri="{FF2B5EF4-FFF2-40B4-BE49-F238E27FC236}">
                <a16:creationId xmlns:a16="http://schemas.microsoft.com/office/drawing/2014/main" id="{AD81B0DE-A1F5-420A-B9C0-3D6A21409F91}"/>
              </a:ext>
            </a:extLst>
          </p:cNvPr>
          <p:cNvGrpSpPr>
            <a:grpSpLocks noChangeAspect="1"/>
          </p:cNvGrpSpPr>
          <p:nvPr/>
        </p:nvGrpSpPr>
        <p:grpSpPr bwMode="auto">
          <a:xfrm>
            <a:off x="8604692" y="5127710"/>
            <a:ext cx="1479600" cy="1459712"/>
            <a:chOff x="1295400" y="2786058"/>
            <a:chExt cx="1753450" cy="1751017"/>
          </a:xfrm>
        </p:grpSpPr>
        <p:grpSp>
          <p:nvGrpSpPr>
            <p:cNvPr id="57" name="Group 6">
              <a:extLst>
                <a:ext uri="{FF2B5EF4-FFF2-40B4-BE49-F238E27FC236}">
                  <a16:creationId xmlns:a16="http://schemas.microsoft.com/office/drawing/2014/main" id="{94AA91F5-0737-4BEE-97D3-C15036E7F8E5}"/>
                </a:ext>
              </a:extLst>
            </p:cNvPr>
            <p:cNvGrpSpPr/>
            <p:nvPr/>
          </p:nvGrpSpPr>
          <p:grpSpPr bwMode="auto">
            <a:xfrm>
              <a:off x="1295400" y="2786058"/>
              <a:ext cx="1753450" cy="1751017"/>
              <a:chOff x="1823" y="2371"/>
              <a:chExt cx="1801" cy="1801"/>
            </a:xfrm>
          </p:grpSpPr>
          <p:sp>
            <p:nvSpPr>
              <p:cNvPr id="59" name="Oval 7">
                <a:extLst>
                  <a:ext uri="{FF2B5EF4-FFF2-40B4-BE49-F238E27FC236}">
                    <a16:creationId xmlns:a16="http://schemas.microsoft.com/office/drawing/2014/main" id="{4F103CD8-51F8-40C5-A30C-4737F9E9EC5B}"/>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60" name="Oval 8">
                <a:extLst>
                  <a:ext uri="{FF2B5EF4-FFF2-40B4-BE49-F238E27FC236}">
                    <a16:creationId xmlns:a16="http://schemas.microsoft.com/office/drawing/2014/main" id="{BB42BD0E-F5F3-4E21-AFF8-EB0ADB30FBE7}"/>
                  </a:ext>
                </a:extLst>
              </p:cNvPr>
              <p:cNvSpPr>
                <a:spLocks noChangeArrowheads="1"/>
              </p:cNvSpPr>
              <p:nvPr/>
            </p:nvSpPr>
            <p:spPr bwMode="auto">
              <a:xfrm>
                <a:off x="1945" y="2493"/>
                <a:ext cx="1556" cy="1556"/>
              </a:xfrm>
              <a:prstGeom prst="ellipse">
                <a:avLst/>
              </a:prstGeom>
              <a:solidFill>
                <a:srgbClr val="7030A0"/>
              </a:solidFill>
              <a:ln w="38100">
                <a:solidFill>
                  <a:srgbClr val="FFFFFF"/>
                </a:solidFill>
                <a:round/>
              </a:ln>
            </p:spPr>
            <p:txBody>
              <a:bodyPr/>
              <a:lstStyle/>
              <a:p>
                <a:pPr>
                  <a:defRPr/>
                </a:pPr>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58" name="Text Box 9">
              <a:extLst>
                <a:ext uri="{FF2B5EF4-FFF2-40B4-BE49-F238E27FC236}">
                  <a16:creationId xmlns:a16="http://schemas.microsoft.com/office/drawing/2014/main" id="{9C79652D-6430-42B0-B21A-56D5B1DAD792}"/>
                </a:ext>
              </a:extLst>
            </p:cNvPr>
            <p:cNvSpPr txBox="1">
              <a:spLocks noChangeArrowheads="1"/>
            </p:cNvSpPr>
            <p:nvPr/>
          </p:nvSpPr>
          <p:spPr bwMode="auto">
            <a:xfrm>
              <a:off x="1558092" y="3351003"/>
              <a:ext cx="1227092"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solidFill>
                  <a:latin typeface="微软雅黑" panose="020B0503020204020204" pitchFamily="34" charset="-122"/>
                  <a:ea typeface="微软雅黑" panose="020B0503020204020204" pitchFamily="34" charset="-122"/>
                </a:rPr>
                <a:t>评价</a:t>
              </a:r>
            </a:p>
          </p:txBody>
        </p:sp>
      </p:grpSp>
      <p:grpSp>
        <p:nvGrpSpPr>
          <p:cNvPr id="61" name="组合 60">
            <a:extLst>
              <a:ext uri="{FF2B5EF4-FFF2-40B4-BE49-F238E27FC236}">
                <a16:creationId xmlns:a16="http://schemas.microsoft.com/office/drawing/2014/main" id="{B1F52DAD-6168-4145-B404-27FC338DB9DD}"/>
              </a:ext>
            </a:extLst>
          </p:cNvPr>
          <p:cNvGrpSpPr>
            <a:grpSpLocks noChangeAspect="1"/>
          </p:cNvGrpSpPr>
          <p:nvPr/>
        </p:nvGrpSpPr>
        <p:grpSpPr bwMode="auto">
          <a:xfrm>
            <a:off x="6233579" y="5133542"/>
            <a:ext cx="1479600" cy="1459712"/>
            <a:chOff x="1295400" y="2786058"/>
            <a:chExt cx="1753450" cy="1751017"/>
          </a:xfrm>
        </p:grpSpPr>
        <p:grpSp>
          <p:nvGrpSpPr>
            <p:cNvPr id="62" name="Group 6">
              <a:extLst>
                <a:ext uri="{FF2B5EF4-FFF2-40B4-BE49-F238E27FC236}">
                  <a16:creationId xmlns:a16="http://schemas.microsoft.com/office/drawing/2014/main" id="{4BB69581-4C4C-40B6-8EBC-118975F51A59}"/>
                </a:ext>
              </a:extLst>
            </p:cNvPr>
            <p:cNvGrpSpPr/>
            <p:nvPr/>
          </p:nvGrpSpPr>
          <p:grpSpPr bwMode="auto">
            <a:xfrm>
              <a:off x="1295400" y="2786058"/>
              <a:ext cx="1753450" cy="1751017"/>
              <a:chOff x="1823" y="2371"/>
              <a:chExt cx="1801" cy="1801"/>
            </a:xfrm>
          </p:grpSpPr>
          <p:sp>
            <p:nvSpPr>
              <p:cNvPr id="64" name="Oval 7">
                <a:extLst>
                  <a:ext uri="{FF2B5EF4-FFF2-40B4-BE49-F238E27FC236}">
                    <a16:creationId xmlns:a16="http://schemas.microsoft.com/office/drawing/2014/main" id="{2261C048-2DAC-4724-9B22-122BB1830B67}"/>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65" name="Oval 8">
                <a:extLst>
                  <a:ext uri="{FF2B5EF4-FFF2-40B4-BE49-F238E27FC236}">
                    <a16:creationId xmlns:a16="http://schemas.microsoft.com/office/drawing/2014/main" id="{AB5F33FB-FCA7-4E95-ABE0-B0E8F0221293}"/>
                  </a:ext>
                </a:extLst>
              </p:cNvPr>
              <p:cNvSpPr>
                <a:spLocks noChangeArrowheads="1"/>
              </p:cNvSpPr>
              <p:nvPr/>
            </p:nvSpPr>
            <p:spPr bwMode="auto">
              <a:xfrm>
                <a:off x="1945" y="2493"/>
                <a:ext cx="1556" cy="1556"/>
              </a:xfrm>
              <a:prstGeom prst="ellipse">
                <a:avLst/>
              </a:prstGeom>
              <a:solidFill>
                <a:srgbClr val="ED7D31"/>
              </a:solidFill>
              <a:ln w="38100">
                <a:solidFill>
                  <a:srgbClr val="FFFFFF"/>
                </a:solidFill>
                <a:round/>
              </a:ln>
            </p:spPr>
            <p:txBody>
              <a:bodyPr/>
              <a:lstStyle/>
              <a:p>
                <a:pPr>
                  <a:defRPr/>
                </a:pPr>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63" name="Text Box 9">
              <a:extLst>
                <a:ext uri="{FF2B5EF4-FFF2-40B4-BE49-F238E27FC236}">
                  <a16:creationId xmlns:a16="http://schemas.microsoft.com/office/drawing/2014/main" id="{B9F5534F-DCF5-4926-902D-543A78CBD6A2}"/>
                </a:ext>
              </a:extLst>
            </p:cNvPr>
            <p:cNvSpPr txBox="1">
              <a:spLocks noChangeArrowheads="1"/>
            </p:cNvSpPr>
            <p:nvPr/>
          </p:nvSpPr>
          <p:spPr bwMode="auto">
            <a:xfrm>
              <a:off x="1558092" y="3351003"/>
              <a:ext cx="1227092"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solidFill>
                  <a:latin typeface="微软雅黑" panose="020B0503020204020204" pitchFamily="34" charset="-122"/>
                  <a:ea typeface="微软雅黑" panose="020B0503020204020204" pitchFamily="34" charset="-122"/>
                </a:rPr>
                <a:t>执行</a:t>
              </a:r>
            </a:p>
          </p:txBody>
        </p:sp>
      </p:grpSp>
      <p:grpSp>
        <p:nvGrpSpPr>
          <p:cNvPr id="66" name="组合 65">
            <a:extLst>
              <a:ext uri="{FF2B5EF4-FFF2-40B4-BE49-F238E27FC236}">
                <a16:creationId xmlns:a16="http://schemas.microsoft.com/office/drawing/2014/main" id="{B97EC8C2-0874-46B4-90FE-C59447EADF9E}"/>
              </a:ext>
            </a:extLst>
          </p:cNvPr>
          <p:cNvGrpSpPr>
            <a:grpSpLocks noChangeAspect="1"/>
          </p:cNvGrpSpPr>
          <p:nvPr/>
        </p:nvGrpSpPr>
        <p:grpSpPr bwMode="auto">
          <a:xfrm>
            <a:off x="3864065" y="5129284"/>
            <a:ext cx="1478001" cy="1458138"/>
            <a:chOff x="1295400" y="2786058"/>
            <a:chExt cx="1753450" cy="1751017"/>
          </a:xfrm>
        </p:grpSpPr>
        <p:grpSp>
          <p:nvGrpSpPr>
            <p:cNvPr id="67" name="Group 6">
              <a:extLst>
                <a:ext uri="{FF2B5EF4-FFF2-40B4-BE49-F238E27FC236}">
                  <a16:creationId xmlns:a16="http://schemas.microsoft.com/office/drawing/2014/main" id="{50FC56CD-4270-4D64-A5DD-1E0A43F757C2}"/>
                </a:ext>
              </a:extLst>
            </p:cNvPr>
            <p:cNvGrpSpPr/>
            <p:nvPr/>
          </p:nvGrpSpPr>
          <p:grpSpPr bwMode="auto">
            <a:xfrm>
              <a:off x="1295400" y="2786058"/>
              <a:ext cx="1753450" cy="1751017"/>
              <a:chOff x="1823" y="2371"/>
              <a:chExt cx="1801" cy="1801"/>
            </a:xfrm>
          </p:grpSpPr>
          <p:sp>
            <p:nvSpPr>
              <p:cNvPr id="69" name="Oval 7">
                <a:extLst>
                  <a:ext uri="{FF2B5EF4-FFF2-40B4-BE49-F238E27FC236}">
                    <a16:creationId xmlns:a16="http://schemas.microsoft.com/office/drawing/2014/main" id="{5B3524EC-3221-455F-810C-7D47EEB19468}"/>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70" name="Oval 8">
                <a:extLst>
                  <a:ext uri="{FF2B5EF4-FFF2-40B4-BE49-F238E27FC236}">
                    <a16:creationId xmlns:a16="http://schemas.microsoft.com/office/drawing/2014/main" id="{3697352D-AF3D-4536-80EC-ED18C3FE972A}"/>
                  </a:ext>
                </a:extLst>
              </p:cNvPr>
              <p:cNvSpPr>
                <a:spLocks noChangeArrowheads="1"/>
              </p:cNvSpPr>
              <p:nvPr/>
            </p:nvSpPr>
            <p:spPr bwMode="auto">
              <a:xfrm>
                <a:off x="1945" y="2493"/>
                <a:ext cx="1556" cy="1556"/>
              </a:xfrm>
              <a:prstGeom prst="ellipse">
                <a:avLst/>
              </a:prstGeom>
              <a:solidFill>
                <a:srgbClr val="FFC000"/>
              </a:solidFill>
              <a:ln w="38100">
                <a:solidFill>
                  <a:srgbClr val="FFFFFF"/>
                </a:solidFill>
                <a:round/>
              </a:ln>
            </p:spPr>
            <p:txBody>
              <a:bodyPr/>
              <a:lstStyle/>
              <a:p>
                <a:pPr>
                  <a:defRPr/>
                </a:pPr>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68" name="Text Box 9">
              <a:extLst>
                <a:ext uri="{FF2B5EF4-FFF2-40B4-BE49-F238E27FC236}">
                  <a16:creationId xmlns:a16="http://schemas.microsoft.com/office/drawing/2014/main" id="{E12924AD-D32F-4325-AC44-549621B252F6}"/>
                </a:ext>
              </a:extLst>
            </p:cNvPr>
            <p:cNvSpPr txBox="1">
              <a:spLocks noChangeArrowheads="1"/>
            </p:cNvSpPr>
            <p:nvPr/>
          </p:nvSpPr>
          <p:spPr bwMode="auto">
            <a:xfrm>
              <a:off x="1558092" y="3351003"/>
              <a:ext cx="1227092"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solidFill>
                  <a:latin typeface="微软雅黑" panose="020B0503020204020204" pitchFamily="34" charset="-122"/>
                  <a:ea typeface="微软雅黑" panose="020B0503020204020204" pitchFamily="34" charset="-122"/>
                </a:rPr>
                <a:t>设计</a:t>
              </a:r>
            </a:p>
          </p:txBody>
        </p:sp>
      </p:grpSp>
      <p:pic>
        <p:nvPicPr>
          <p:cNvPr id="71" name="图片 70">
            <a:extLst>
              <a:ext uri="{FF2B5EF4-FFF2-40B4-BE49-F238E27FC236}">
                <a16:creationId xmlns:a16="http://schemas.microsoft.com/office/drawing/2014/main" id="{FDCB0FA0-8B3D-4F66-9A17-CF620EA5D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5439" y="1480918"/>
            <a:ext cx="2295613" cy="1690197"/>
          </a:xfrm>
          <a:prstGeom prst="rect">
            <a:avLst/>
          </a:prstGeom>
        </p:spPr>
      </p:pic>
      <p:pic>
        <p:nvPicPr>
          <p:cNvPr id="72" name="图片 71">
            <a:extLst>
              <a:ext uri="{FF2B5EF4-FFF2-40B4-BE49-F238E27FC236}">
                <a16:creationId xmlns:a16="http://schemas.microsoft.com/office/drawing/2014/main" id="{A13B6153-8F4A-47DF-8BF3-6FF11D15D7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3212" y="1480918"/>
            <a:ext cx="2008733" cy="1780585"/>
          </a:xfrm>
          <a:prstGeom prst="rect">
            <a:avLst/>
          </a:prstGeom>
        </p:spPr>
      </p:pic>
      <p:pic>
        <p:nvPicPr>
          <p:cNvPr id="73" name="图片 72">
            <a:extLst>
              <a:ext uri="{FF2B5EF4-FFF2-40B4-BE49-F238E27FC236}">
                <a16:creationId xmlns:a16="http://schemas.microsoft.com/office/drawing/2014/main" id="{E6F6B22A-E8BB-41C4-A98D-8EC0975548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6358" y="1448239"/>
            <a:ext cx="2563536" cy="1810838"/>
          </a:xfrm>
          <a:prstGeom prst="rect">
            <a:avLst/>
          </a:prstGeom>
        </p:spPr>
      </p:pic>
      <p:cxnSp>
        <p:nvCxnSpPr>
          <p:cNvPr id="74" name="肘形连接符 32">
            <a:extLst>
              <a:ext uri="{FF2B5EF4-FFF2-40B4-BE49-F238E27FC236}">
                <a16:creationId xmlns:a16="http://schemas.microsoft.com/office/drawing/2014/main" id="{55D1DC27-0575-4E93-AA3D-42EA0DA92011}"/>
              </a:ext>
            </a:extLst>
          </p:cNvPr>
          <p:cNvCxnSpPr>
            <a:stCxn id="51" idx="2"/>
            <a:endCxn id="52" idx="2"/>
          </p:cNvCxnSpPr>
          <p:nvPr/>
        </p:nvCxnSpPr>
        <p:spPr>
          <a:xfrm rot="5400000" flipH="1" flipV="1">
            <a:off x="7033638" y="808329"/>
            <a:ext cx="5034" cy="6143941"/>
          </a:xfrm>
          <a:prstGeom prst="bentConnector3">
            <a:avLst>
              <a:gd name="adj1" fmla="val -4541120"/>
            </a:avLst>
          </a:prstGeom>
          <a:ln w="38100"/>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E5945C1E-05FB-4CC3-9B56-99008C39D201}"/>
              </a:ext>
            </a:extLst>
          </p:cNvPr>
          <p:cNvCxnSpPr>
            <a:stCxn id="53" idx="2"/>
          </p:cNvCxnSpPr>
          <p:nvPr/>
        </p:nvCxnSpPr>
        <p:spPr>
          <a:xfrm flipH="1">
            <a:off x="6972966" y="3877783"/>
            <a:ext cx="1" cy="43853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1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8602" y="1325879"/>
            <a:ext cx="1931035" cy="2166620"/>
          </a:xfrm>
          <a:prstGeom prst="rect">
            <a:avLst/>
          </a:prstGeom>
        </p:spPr>
        <p:txBody>
          <a:bodyPr vert="horz" wrap="square" lIns="0" tIns="0" rIns="0" bIns="0" rtlCol="0">
            <a:noAutofit/>
          </a:bodyPr>
          <a:lstStyle/>
          <a:p>
            <a:pPr marL="12700">
              <a:lnSpc>
                <a:spcPts val="17060"/>
              </a:lnSpc>
            </a:pPr>
            <a:r>
              <a:rPr sz="15000" dirty="0">
                <a:solidFill>
                  <a:srgbClr val="393939"/>
                </a:solidFill>
                <a:latin typeface="方正姚体"/>
                <a:cs typeface="方正姚体"/>
              </a:rPr>
              <a:t>0</a:t>
            </a:r>
            <a:r>
              <a:rPr lang="en-US" altLang="zh-CN" sz="15000" dirty="0">
                <a:solidFill>
                  <a:srgbClr val="393939"/>
                </a:solidFill>
                <a:latin typeface="方正姚体"/>
                <a:cs typeface="方正姚体"/>
              </a:rPr>
              <a:t>2</a:t>
            </a:r>
            <a:endParaRPr sz="15000" dirty="0">
              <a:latin typeface="方正姚体"/>
              <a:cs typeface="方正姚体"/>
            </a:endParaRPr>
          </a:p>
        </p:txBody>
      </p:sp>
      <p:sp>
        <p:nvSpPr>
          <p:cNvPr id="3" name="object 3"/>
          <p:cNvSpPr txBox="1"/>
          <p:nvPr/>
        </p:nvSpPr>
        <p:spPr>
          <a:xfrm>
            <a:off x="7496861" y="1325879"/>
            <a:ext cx="953135" cy="2209800"/>
          </a:xfrm>
          <a:prstGeom prst="rect">
            <a:avLst/>
          </a:prstGeom>
        </p:spPr>
        <p:txBody>
          <a:bodyPr vert="horz" wrap="square" lIns="0" tIns="0" rIns="0" bIns="0" rtlCol="0">
            <a:noAutofit/>
          </a:bodyPr>
          <a:lstStyle/>
          <a:p>
            <a:pPr>
              <a:lnSpc>
                <a:spcPts val="17400"/>
              </a:lnSpc>
            </a:pPr>
            <a:r>
              <a:rPr sz="15000" dirty="0">
                <a:solidFill>
                  <a:srgbClr val="393939"/>
                </a:solidFill>
                <a:latin typeface="方正姚体"/>
                <a:cs typeface="方正姚体"/>
              </a:rPr>
              <a:t>1</a:t>
            </a:r>
            <a:endParaRPr sz="15000">
              <a:latin typeface="方正姚体"/>
              <a:cs typeface="方正姚体"/>
            </a:endParaRPr>
          </a:p>
        </p:txBody>
      </p:sp>
      <p:sp>
        <p:nvSpPr>
          <p:cNvPr id="4" name="object 4"/>
          <p:cNvSpPr txBox="1"/>
          <p:nvPr/>
        </p:nvSpPr>
        <p:spPr>
          <a:xfrm>
            <a:off x="3149345" y="3774694"/>
            <a:ext cx="5892800" cy="1017269"/>
          </a:xfrm>
          <a:prstGeom prst="rect">
            <a:avLst/>
          </a:prstGeom>
        </p:spPr>
        <p:txBody>
          <a:bodyPr vert="horz" wrap="square" lIns="0" tIns="0" rIns="0" bIns="0" rtlCol="0">
            <a:noAutofit/>
          </a:bodyPr>
          <a:lstStyle>
            <a:defPPr>
              <a:defRPr lang="zh-CN"/>
            </a:defPPr>
            <a:lvl1pPr marL="12700" algn="ctr">
              <a:lnSpc>
                <a:spcPct val="100000"/>
              </a:lnSpc>
              <a:defRPr sz="6600" spc="-5">
                <a:solidFill>
                  <a:srgbClr val="1556AD"/>
                </a:solidFill>
                <a:latin typeface="微软雅黑" panose="020B0503020204020204" pitchFamily="34" charset="-122"/>
                <a:ea typeface="微软雅黑" panose="020B0503020204020204" pitchFamily="34" charset="-122"/>
                <a:cs typeface="Microsoft YaHei UI" panose="020B0503020204020204" charset="-122"/>
              </a:defRPr>
            </a:lvl1pPr>
          </a:lstStyle>
          <a:p>
            <a:r>
              <a:rPr lang="zh-CN" altLang="en-US" dirty="0"/>
              <a:t>产品介绍</a:t>
            </a:r>
            <a:endParaRPr dirty="0"/>
          </a:p>
        </p:txBody>
      </p:sp>
      <p:sp>
        <p:nvSpPr>
          <p:cNvPr id="5" name="object 5"/>
          <p:cNvSpPr/>
          <p:nvPr/>
        </p:nvSpPr>
        <p:spPr>
          <a:xfrm>
            <a:off x="3922776" y="1359408"/>
            <a:ext cx="263651" cy="2174748"/>
          </a:xfrm>
          <a:custGeom>
            <a:avLst/>
            <a:gdLst/>
            <a:ahLst/>
            <a:cxnLst/>
            <a:rect l="l" t="t" r="r" b="b"/>
            <a:pathLst>
              <a:path w="263651" h="2174748">
                <a:moveTo>
                  <a:pt x="0" y="2174748"/>
                </a:moveTo>
                <a:lnTo>
                  <a:pt x="263651" y="2174748"/>
                </a:lnTo>
                <a:lnTo>
                  <a:pt x="263651" y="0"/>
                </a:lnTo>
                <a:lnTo>
                  <a:pt x="0" y="0"/>
                </a:lnTo>
                <a:lnTo>
                  <a:pt x="0" y="2174748"/>
                </a:lnTo>
                <a:close/>
              </a:path>
            </a:pathLst>
          </a:custGeom>
          <a:solidFill>
            <a:srgbClr val="AAAAAA"/>
          </a:solidFill>
        </p:spPr>
        <p:txBody>
          <a:bodyPr wrap="square" lIns="0" tIns="0" rIns="0" bIns="0" rtlCol="0">
            <a:noAutofit/>
          </a:bodyPr>
          <a:lstStyle/>
          <a:p>
            <a:endParaRPr/>
          </a:p>
        </p:txBody>
      </p:sp>
      <p:sp>
        <p:nvSpPr>
          <p:cNvPr id="6" name="object 6"/>
          <p:cNvSpPr/>
          <p:nvPr/>
        </p:nvSpPr>
        <p:spPr>
          <a:xfrm>
            <a:off x="4293108" y="1359408"/>
            <a:ext cx="419100" cy="2174748"/>
          </a:xfrm>
          <a:custGeom>
            <a:avLst/>
            <a:gdLst/>
            <a:ahLst/>
            <a:cxnLst/>
            <a:rect l="l" t="t" r="r" b="b"/>
            <a:pathLst>
              <a:path w="419100" h="2174748">
                <a:moveTo>
                  <a:pt x="0" y="2174748"/>
                </a:moveTo>
                <a:lnTo>
                  <a:pt x="419100" y="2174748"/>
                </a:lnTo>
                <a:lnTo>
                  <a:pt x="419100" y="0"/>
                </a:lnTo>
                <a:lnTo>
                  <a:pt x="0" y="0"/>
                </a:lnTo>
                <a:lnTo>
                  <a:pt x="0" y="2174748"/>
                </a:lnTo>
                <a:close/>
              </a:path>
            </a:pathLst>
          </a:custGeom>
          <a:solidFill>
            <a:srgbClr val="00AFEF"/>
          </a:solidFill>
        </p:spPr>
        <p:txBody>
          <a:bodyPr wrap="square" lIns="0" tIns="0" rIns="0" bIns="0" rtlCol="0">
            <a:noAutofit/>
          </a:bodyPr>
          <a:lstStyle/>
          <a:p>
            <a:endParaRPr/>
          </a:p>
        </p:txBody>
      </p:sp>
      <p:sp>
        <p:nvSpPr>
          <p:cNvPr id="7" name="object 7"/>
          <p:cNvSpPr/>
          <p:nvPr/>
        </p:nvSpPr>
        <p:spPr>
          <a:xfrm>
            <a:off x="4847844" y="1360932"/>
            <a:ext cx="492251" cy="2174748"/>
          </a:xfrm>
          <a:custGeom>
            <a:avLst/>
            <a:gdLst/>
            <a:ahLst/>
            <a:cxnLst/>
            <a:rect l="l" t="t" r="r" b="b"/>
            <a:pathLst>
              <a:path w="492251" h="2174748">
                <a:moveTo>
                  <a:pt x="0" y="2174748"/>
                </a:moveTo>
                <a:lnTo>
                  <a:pt x="492251" y="2174748"/>
                </a:lnTo>
                <a:lnTo>
                  <a:pt x="492251" y="0"/>
                </a:lnTo>
                <a:lnTo>
                  <a:pt x="0" y="0"/>
                </a:lnTo>
                <a:lnTo>
                  <a:pt x="0" y="2174748"/>
                </a:lnTo>
                <a:close/>
              </a:path>
            </a:pathLst>
          </a:custGeom>
          <a:solidFill>
            <a:srgbClr val="1556AD"/>
          </a:solidFill>
        </p:spPr>
        <p:txBody>
          <a:bodyPr wrap="square" lIns="0" tIns="0" rIns="0" bIns="0" rtlCol="0">
            <a:noAutofit/>
          </a:bodyPr>
          <a:lstStyle/>
          <a:p>
            <a:endParaRPr/>
          </a:p>
        </p:txBody>
      </p:sp>
      <p:sp>
        <p:nvSpPr>
          <p:cNvPr id="8" name="object 8"/>
          <p:cNvSpPr/>
          <p:nvPr/>
        </p:nvSpPr>
        <p:spPr>
          <a:xfrm>
            <a:off x="7557516" y="1360932"/>
            <a:ext cx="601979" cy="2174748"/>
          </a:xfrm>
          <a:custGeom>
            <a:avLst/>
            <a:gdLst/>
            <a:ahLst/>
            <a:cxnLst/>
            <a:rect l="l" t="t" r="r" b="b"/>
            <a:pathLst>
              <a:path w="601979" h="2174748">
                <a:moveTo>
                  <a:pt x="0" y="2174748"/>
                </a:moveTo>
                <a:lnTo>
                  <a:pt x="601979" y="2174748"/>
                </a:lnTo>
                <a:lnTo>
                  <a:pt x="601979" y="0"/>
                </a:lnTo>
                <a:lnTo>
                  <a:pt x="0" y="0"/>
                </a:lnTo>
                <a:lnTo>
                  <a:pt x="0" y="2174748"/>
                </a:lnTo>
                <a:close/>
              </a:path>
            </a:pathLst>
          </a:custGeom>
          <a:solidFill>
            <a:srgbClr val="1556AD"/>
          </a:solidFill>
        </p:spPr>
        <p:txBody>
          <a:bodyPr wrap="square" lIns="0" tIns="0" rIns="0" bIns="0" rtlCol="0">
            <a:noAutofit/>
          </a:bodyPr>
          <a:lstStyle/>
          <a:p>
            <a:endParaRPr/>
          </a:p>
        </p:txBody>
      </p:sp>
      <p:sp>
        <p:nvSpPr>
          <p:cNvPr id="9" name="object 9"/>
          <p:cNvSpPr/>
          <p:nvPr/>
        </p:nvSpPr>
        <p:spPr>
          <a:xfrm>
            <a:off x="7557516" y="1360932"/>
            <a:ext cx="601979" cy="2174748"/>
          </a:xfrm>
          <a:custGeom>
            <a:avLst/>
            <a:gdLst/>
            <a:ahLst/>
            <a:cxnLst/>
            <a:rect l="l" t="t" r="r" b="b"/>
            <a:pathLst>
              <a:path w="601979" h="2174748">
                <a:moveTo>
                  <a:pt x="0" y="2174748"/>
                </a:moveTo>
                <a:lnTo>
                  <a:pt x="601979" y="2174748"/>
                </a:lnTo>
                <a:lnTo>
                  <a:pt x="601979" y="0"/>
                </a:lnTo>
                <a:lnTo>
                  <a:pt x="0" y="0"/>
                </a:lnTo>
                <a:lnTo>
                  <a:pt x="0" y="2174748"/>
                </a:lnTo>
                <a:close/>
              </a:path>
            </a:pathLst>
          </a:custGeom>
          <a:ln w="12192">
            <a:solidFill>
              <a:srgbClr val="6C5B7A"/>
            </a:solidFill>
          </a:ln>
        </p:spPr>
        <p:txBody>
          <a:bodyPr wrap="square" lIns="0" tIns="0" rIns="0" bIns="0" rtlCol="0">
            <a:noAutofit/>
          </a:bodyPr>
          <a:lstStyle/>
          <a:p>
            <a:endParaRPr/>
          </a:p>
        </p:txBody>
      </p:sp>
    </p:spTree>
    <p:extLst>
      <p:ext uri="{BB962C8B-B14F-4D97-AF65-F5344CB8AC3E}">
        <p14:creationId xmlns:p14="http://schemas.microsoft.com/office/powerpoint/2010/main" val="130922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4651" y="548640"/>
            <a:ext cx="167639" cy="440436"/>
          </a:xfrm>
          <a:custGeom>
            <a:avLst/>
            <a:gdLst/>
            <a:ahLst/>
            <a:cxnLst/>
            <a:rect l="l" t="t" r="r" b="b"/>
            <a:pathLst>
              <a:path w="167639" h="440436">
                <a:moveTo>
                  <a:pt x="0" y="440436"/>
                </a:moveTo>
                <a:lnTo>
                  <a:pt x="167639" y="440436"/>
                </a:lnTo>
                <a:lnTo>
                  <a:pt x="167639" y="0"/>
                </a:lnTo>
                <a:lnTo>
                  <a:pt x="0" y="0"/>
                </a:lnTo>
                <a:lnTo>
                  <a:pt x="0" y="440436"/>
                </a:lnTo>
                <a:close/>
              </a:path>
            </a:pathLst>
          </a:custGeom>
          <a:solidFill>
            <a:srgbClr val="80C9FF"/>
          </a:solidFill>
        </p:spPr>
        <p:txBody>
          <a:bodyPr wrap="square" lIns="0" tIns="0" rIns="0" bIns="0" rtlCol="0">
            <a:noAutofit/>
          </a:bodyPr>
          <a:lstStyle/>
          <a:p>
            <a:endParaRPr/>
          </a:p>
        </p:txBody>
      </p:sp>
      <p:sp>
        <p:nvSpPr>
          <p:cNvPr id="4" name="object 4"/>
          <p:cNvSpPr/>
          <p:nvPr/>
        </p:nvSpPr>
        <p:spPr>
          <a:xfrm>
            <a:off x="339852" y="548640"/>
            <a:ext cx="266700" cy="440436"/>
          </a:xfrm>
          <a:custGeom>
            <a:avLst/>
            <a:gdLst/>
            <a:ahLst/>
            <a:cxnLst/>
            <a:rect l="l" t="t" r="r" b="b"/>
            <a:pathLst>
              <a:path w="266700" h="440436">
                <a:moveTo>
                  <a:pt x="0" y="440436"/>
                </a:moveTo>
                <a:lnTo>
                  <a:pt x="266700" y="440436"/>
                </a:lnTo>
                <a:lnTo>
                  <a:pt x="266700" y="0"/>
                </a:lnTo>
                <a:lnTo>
                  <a:pt x="0" y="0"/>
                </a:lnTo>
                <a:lnTo>
                  <a:pt x="0" y="440436"/>
                </a:lnTo>
                <a:close/>
              </a:path>
            </a:pathLst>
          </a:custGeom>
          <a:solidFill>
            <a:srgbClr val="40AFFF"/>
          </a:solidFill>
        </p:spPr>
        <p:txBody>
          <a:bodyPr wrap="square" lIns="0" tIns="0" rIns="0" bIns="0" rtlCol="0">
            <a:noAutofit/>
          </a:bodyPr>
          <a:lstStyle/>
          <a:p>
            <a:endParaRPr/>
          </a:p>
        </p:txBody>
      </p:sp>
      <p:sp>
        <p:nvSpPr>
          <p:cNvPr id="5" name="object 5"/>
          <p:cNvSpPr/>
          <p:nvPr/>
        </p:nvSpPr>
        <p:spPr>
          <a:xfrm>
            <a:off x="0" y="548640"/>
            <a:ext cx="301751" cy="440436"/>
          </a:xfrm>
          <a:custGeom>
            <a:avLst/>
            <a:gdLst/>
            <a:ahLst/>
            <a:cxnLst/>
            <a:rect l="l" t="t" r="r" b="b"/>
            <a:pathLst>
              <a:path w="301751" h="440436">
                <a:moveTo>
                  <a:pt x="0" y="440436"/>
                </a:moveTo>
                <a:lnTo>
                  <a:pt x="301751" y="440436"/>
                </a:lnTo>
                <a:lnTo>
                  <a:pt x="301751" y="0"/>
                </a:lnTo>
                <a:lnTo>
                  <a:pt x="0" y="0"/>
                </a:lnTo>
                <a:lnTo>
                  <a:pt x="0" y="440436"/>
                </a:lnTo>
                <a:close/>
              </a:path>
            </a:pathLst>
          </a:custGeom>
          <a:solidFill>
            <a:srgbClr val="005390"/>
          </a:solidFill>
        </p:spPr>
        <p:txBody>
          <a:bodyPr wrap="square" lIns="0" tIns="0" rIns="0" bIns="0" rtlCol="0">
            <a:noAutofit/>
          </a:bodyPr>
          <a:lstStyle/>
          <a:p>
            <a:endParaRPr/>
          </a:p>
        </p:txBody>
      </p:sp>
      <p:sp>
        <p:nvSpPr>
          <p:cNvPr id="6" name="object 6"/>
          <p:cNvSpPr/>
          <p:nvPr/>
        </p:nvSpPr>
        <p:spPr>
          <a:xfrm>
            <a:off x="9855707" y="588263"/>
            <a:ext cx="1647444" cy="400812"/>
          </a:xfrm>
          <a:prstGeom prst="rect">
            <a:avLst/>
          </a:prstGeom>
          <a:blipFill>
            <a:blip r:embed="rId3" cstate="print"/>
            <a:stretch>
              <a:fillRect/>
            </a:stretch>
          </a:blipFill>
        </p:spPr>
        <p:txBody>
          <a:bodyPr wrap="square" lIns="0" tIns="0" rIns="0" bIns="0" rtlCol="0">
            <a:noAutofit/>
          </a:bodyPr>
          <a:lstStyle/>
          <a:p>
            <a:endParaRPr>
              <a:solidFill>
                <a:srgbClr val="0070C0"/>
              </a:solidFill>
            </a:endParaRPr>
          </a:p>
        </p:txBody>
      </p:sp>
      <p:sp>
        <p:nvSpPr>
          <p:cNvPr id="27" name="Rectangle 744">
            <a:extLst>
              <a:ext uri="{FF2B5EF4-FFF2-40B4-BE49-F238E27FC236}">
                <a16:creationId xmlns:a16="http://schemas.microsoft.com/office/drawing/2014/main" id="{D045546D-B16C-428F-A0C8-86A03F508656}"/>
              </a:ext>
            </a:extLst>
          </p:cNvPr>
          <p:cNvSpPr>
            <a:spLocks noChangeArrowheads="1"/>
          </p:cNvSpPr>
          <p:nvPr/>
        </p:nvSpPr>
        <p:spPr bwMode="auto">
          <a:xfrm>
            <a:off x="850389" y="511176"/>
            <a:ext cx="8262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1pPr>
            <a:lvl2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2pPr>
            <a:lvl3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3pPr>
            <a:lvl4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4pPr>
            <a:lvl5pPr eaLnBrk="0" hangingPunct="0">
              <a:defRPr>
                <a:solidFill>
                  <a:srgbClr val="000000"/>
                </a:solidFill>
                <a:latin typeface="等线" panose="02010600030101010101" pitchFamily="2" charset="-122"/>
                <a:ea typeface="等线" panose="02010600030101010101" pitchFamily="2" charset="-122"/>
                <a:sym typeface="等线" panose="02010600030101010101" pitchFamily="2" charset="-122"/>
              </a:defRPr>
            </a:lvl5pPr>
            <a:lvl6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6pPr>
            <a:lvl7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7pPr>
            <a:lvl8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8pPr>
            <a:lvl9pPr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sym typeface="等线" panose="02010600030101010101" pitchFamily="2" charset="-122"/>
              </a:defRPr>
            </a:lvl9pPr>
          </a:lstStyle>
          <a:p>
            <a:pPr fontAlgn="base">
              <a:spcBef>
                <a:spcPct val="0"/>
              </a:spcBef>
              <a:spcAft>
                <a:spcPct val="0"/>
              </a:spcAft>
              <a:buSzPct val="100000"/>
            </a:pPr>
            <a:r>
              <a:rPr lang="zh-CN" altLang="en-US" sz="2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产品组成</a:t>
            </a:r>
            <a:endParaRPr lang="en-US" altLang="en-US" dirty="0">
              <a:solidFill>
                <a:srgbClr val="0070C0"/>
              </a:solidFill>
            </a:endParaRPr>
          </a:p>
        </p:txBody>
      </p:sp>
      <p:sp>
        <p:nvSpPr>
          <p:cNvPr id="39" name="Rounded Rectangle 262">
            <a:extLst>
              <a:ext uri="{FF2B5EF4-FFF2-40B4-BE49-F238E27FC236}">
                <a16:creationId xmlns:a16="http://schemas.microsoft.com/office/drawing/2014/main" id="{DBFA9EFA-E5B2-4FBC-A25D-C9F27425EED8}"/>
              </a:ext>
            </a:extLst>
          </p:cNvPr>
          <p:cNvSpPr/>
          <p:nvPr/>
        </p:nvSpPr>
        <p:spPr>
          <a:xfrm>
            <a:off x="621052" y="2788580"/>
            <a:ext cx="1986115" cy="1152365"/>
          </a:xfrm>
          <a:prstGeom prst="roundRect">
            <a:avLst>
              <a:gd name="adj" fmla="val 8094"/>
            </a:avLst>
          </a:prstGeom>
          <a:solidFill>
            <a:srgbClr val="EA6C64"/>
          </a:solidFill>
          <a:ln w="12700" cap="flat" cmpd="sng" algn="ctr">
            <a:noFill/>
            <a:prstDash val="solid"/>
            <a:miter lim="800000"/>
          </a:ln>
          <a:effectLst/>
        </p:spPr>
        <p:txBody>
          <a:bodyPr lIns="91431" tIns="45715" rIns="91431" bIns="45715" rtlCol="0" anchor="ctr"/>
          <a:lstStyle/>
          <a:p>
            <a:pPr algn="ctr" defTabSz="913765">
              <a:defRPr/>
            </a:pPr>
            <a:endParaRPr lang="en-US" sz="2400" kern="0">
              <a:solidFill>
                <a:schemeClr val="bg1"/>
              </a:solidFill>
              <a:latin typeface="Calibri" panose="020F0502020204030204"/>
              <a:ea typeface="微软雅黑" panose="020B0503020204020204" pitchFamily="34" charset="-122"/>
            </a:endParaRPr>
          </a:p>
        </p:txBody>
      </p:sp>
      <p:sp>
        <p:nvSpPr>
          <p:cNvPr id="40" name="文本框 39">
            <a:extLst>
              <a:ext uri="{FF2B5EF4-FFF2-40B4-BE49-F238E27FC236}">
                <a16:creationId xmlns:a16="http://schemas.microsoft.com/office/drawing/2014/main" id="{C67A9CAC-3573-4F4C-AD28-AE10A5986AD3}"/>
              </a:ext>
            </a:extLst>
          </p:cNvPr>
          <p:cNvSpPr txBox="1"/>
          <p:nvPr/>
        </p:nvSpPr>
        <p:spPr>
          <a:xfrm>
            <a:off x="621029" y="2806699"/>
            <a:ext cx="2071432" cy="941145"/>
          </a:xfrm>
          <a:prstGeom prst="rect">
            <a:avLst/>
          </a:prstGeom>
          <a:noFill/>
        </p:spPr>
        <p:txBody>
          <a:bodyPr wrap="square" lIns="91431" tIns="45715" rIns="91431" bIns="45715" rtlCol="0">
            <a:spAutoFit/>
          </a:bodyPr>
          <a:lstStyle/>
          <a:p>
            <a:pPr algn="ctr" defTabSz="913765">
              <a:lnSpc>
                <a:spcPct val="120000"/>
              </a:lnSpc>
              <a:defRPr/>
            </a:pPr>
            <a:r>
              <a:rPr lang="zh-CN" altLang="en-US" sz="2400" b="1" kern="0" dirty="0">
                <a:solidFill>
                  <a:schemeClr val="bg1"/>
                </a:solidFill>
                <a:latin typeface="微软雅黑" panose="020B0503020204020204" pitchFamily="34" charset="-122"/>
                <a:ea typeface="微软雅黑" panose="020B0503020204020204" pitchFamily="34" charset="-122"/>
              </a:rPr>
              <a:t>混合式教学及数据采集平台</a:t>
            </a:r>
          </a:p>
        </p:txBody>
      </p:sp>
      <p:sp>
        <p:nvSpPr>
          <p:cNvPr id="41" name="圆角矩形 3">
            <a:extLst>
              <a:ext uri="{FF2B5EF4-FFF2-40B4-BE49-F238E27FC236}">
                <a16:creationId xmlns:a16="http://schemas.microsoft.com/office/drawing/2014/main" id="{C299DC58-DFFA-434B-BFC9-FFD419A1C16C}"/>
              </a:ext>
            </a:extLst>
          </p:cNvPr>
          <p:cNvSpPr/>
          <p:nvPr/>
        </p:nvSpPr>
        <p:spPr>
          <a:xfrm>
            <a:off x="3511872" y="1225562"/>
            <a:ext cx="2024133" cy="568186"/>
          </a:xfrm>
          <a:prstGeom prst="round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资源集成中心</a:t>
            </a:r>
            <a:endParaRPr kumimoji="1" lang="zh-CN" altLang="en-US" dirty="0">
              <a:solidFill>
                <a:schemeClr val="bg1"/>
              </a:solidFill>
              <a:latin typeface="微软雅黑" panose="020B0503020204020204" pitchFamily="34" charset="-122"/>
              <a:ea typeface="微软雅黑" panose="020B0503020204020204" pitchFamily="34" charset="-122"/>
              <a:cs typeface="楷体" panose="02010609060101010101" charset="-122"/>
            </a:endParaRPr>
          </a:p>
        </p:txBody>
      </p:sp>
      <p:sp>
        <p:nvSpPr>
          <p:cNvPr id="42" name="圆角矩形 4">
            <a:extLst>
              <a:ext uri="{FF2B5EF4-FFF2-40B4-BE49-F238E27FC236}">
                <a16:creationId xmlns:a16="http://schemas.microsoft.com/office/drawing/2014/main" id="{94840E5A-79CF-41C2-9C17-919465CC26FF}"/>
              </a:ext>
            </a:extLst>
          </p:cNvPr>
          <p:cNvSpPr/>
          <p:nvPr/>
        </p:nvSpPr>
        <p:spPr>
          <a:xfrm>
            <a:off x="3512507" y="1970806"/>
            <a:ext cx="2024132"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bg1"/>
                </a:solidFill>
                <a:latin typeface="微软雅黑" panose="020B0503020204020204" pitchFamily="34" charset="-122"/>
                <a:ea typeface="微软雅黑" panose="020B0503020204020204" pitchFamily="34" charset="-122"/>
                <a:cs typeface="楷体" panose="02010609060101010101" charset="-122"/>
              </a:rPr>
              <a:t>翻转课堂</a:t>
            </a:r>
          </a:p>
        </p:txBody>
      </p:sp>
      <p:sp>
        <p:nvSpPr>
          <p:cNvPr id="43" name="圆角矩形 5">
            <a:extLst>
              <a:ext uri="{FF2B5EF4-FFF2-40B4-BE49-F238E27FC236}">
                <a16:creationId xmlns:a16="http://schemas.microsoft.com/office/drawing/2014/main" id="{A8AA9D18-546F-4929-AC52-7BB31FF5997A}"/>
              </a:ext>
            </a:extLst>
          </p:cNvPr>
          <p:cNvSpPr/>
          <p:nvPr/>
        </p:nvSpPr>
        <p:spPr>
          <a:xfrm>
            <a:off x="3512507" y="2869190"/>
            <a:ext cx="2024132" cy="568186"/>
          </a:xfrm>
          <a:prstGeom prst="round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SPOC</a:t>
            </a:r>
            <a:endParaRPr kumimoji="1" lang="zh-CN" altLang="en-US" dirty="0">
              <a:solidFill>
                <a:schemeClr val="bg1"/>
              </a:solidFill>
              <a:latin typeface="微软雅黑" panose="020B0503020204020204" pitchFamily="34" charset="-122"/>
              <a:ea typeface="微软雅黑" panose="020B0503020204020204" pitchFamily="34" charset="-122"/>
              <a:cs typeface="楷体" panose="02010609060101010101" charset="-122"/>
            </a:endParaRPr>
          </a:p>
        </p:txBody>
      </p:sp>
      <p:sp>
        <p:nvSpPr>
          <p:cNvPr id="44" name="圆角矩形 6">
            <a:extLst>
              <a:ext uri="{FF2B5EF4-FFF2-40B4-BE49-F238E27FC236}">
                <a16:creationId xmlns:a16="http://schemas.microsoft.com/office/drawing/2014/main" id="{29B5CCC4-A1C9-4329-A61F-EC53000F52DE}"/>
              </a:ext>
            </a:extLst>
          </p:cNvPr>
          <p:cNvSpPr/>
          <p:nvPr/>
        </p:nvSpPr>
        <p:spPr>
          <a:xfrm>
            <a:off x="3525207" y="3527624"/>
            <a:ext cx="2024131"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latin typeface="微软雅黑" panose="020B0503020204020204" pitchFamily="34" charset="-122"/>
                <a:ea typeface="微软雅黑" panose="020B0503020204020204" pitchFamily="34" charset="-122"/>
                <a:cs typeface="楷体" panose="02010609060101010101" charset="-122"/>
              </a:rPr>
              <a:t>MOOC</a:t>
            </a:r>
            <a:endParaRPr kumimoji="1" lang="zh-CN" altLang="en-US" dirty="0">
              <a:solidFill>
                <a:schemeClr val="bg1"/>
              </a:solidFill>
              <a:latin typeface="微软雅黑" panose="020B0503020204020204" pitchFamily="34" charset="-122"/>
              <a:ea typeface="微软雅黑" panose="020B0503020204020204" pitchFamily="34" charset="-122"/>
              <a:cs typeface="楷体" panose="02010609060101010101" charset="-122"/>
            </a:endParaRPr>
          </a:p>
        </p:txBody>
      </p:sp>
      <p:sp>
        <p:nvSpPr>
          <p:cNvPr id="45" name="圆角矩形 11">
            <a:extLst>
              <a:ext uri="{FF2B5EF4-FFF2-40B4-BE49-F238E27FC236}">
                <a16:creationId xmlns:a16="http://schemas.microsoft.com/office/drawing/2014/main" id="{8D1FC63F-8A0E-47F5-9FD3-A8C468C1B2A1}"/>
              </a:ext>
            </a:extLst>
          </p:cNvPr>
          <p:cNvSpPr/>
          <p:nvPr/>
        </p:nvSpPr>
        <p:spPr>
          <a:xfrm>
            <a:off x="3525124" y="4441521"/>
            <a:ext cx="2024131" cy="5681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bg1"/>
                </a:solidFill>
                <a:latin typeface="微软雅黑" panose="020B0503020204020204" pitchFamily="34" charset="-122"/>
                <a:ea typeface="微软雅黑" panose="020B0503020204020204" pitchFamily="34" charset="-122"/>
                <a:cs typeface="楷体" panose="02010609060101010101" charset="-122"/>
              </a:rPr>
              <a:t>教学评测</a:t>
            </a:r>
          </a:p>
        </p:txBody>
      </p:sp>
      <p:sp>
        <p:nvSpPr>
          <p:cNvPr id="76" name="圆角矩形 12">
            <a:extLst>
              <a:ext uri="{FF2B5EF4-FFF2-40B4-BE49-F238E27FC236}">
                <a16:creationId xmlns:a16="http://schemas.microsoft.com/office/drawing/2014/main" id="{EC18471A-7139-4A07-B25E-5EC6D26D54EA}"/>
              </a:ext>
            </a:extLst>
          </p:cNvPr>
          <p:cNvSpPr/>
          <p:nvPr/>
        </p:nvSpPr>
        <p:spPr>
          <a:xfrm>
            <a:off x="3525124" y="5221240"/>
            <a:ext cx="2024131" cy="56818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bg1"/>
                </a:solidFill>
                <a:latin typeface="微软雅黑" panose="020B0503020204020204" pitchFamily="34" charset="-122"/>
                <a:ea typeface="微软雅黑" panose="020B0503020204020204" pitchFamily="34" charset="-122"/>
                <a:cs typeface="楷体" panose="02010609060101010101" charset="-122"/>
              </a:rPr>
              <a:t>教学数据挖掘</a:t>
            </a:r>
          </a:p>
        </p:txBody>
      </p:sp>
      <p:cxnSp>
        <p:nvCxnSpPr>
          <p:cNvPr id="77" name="直接箭头连接符 76">
            <a:extLst>
              <a:ext uri="{FF2B5EF4-FFF2-40B4-BE49-F238E27FC236}">
                <a16:creationId xmlns:a16="http://schemas.microsoft.com/office/drawing/2014/main" id="{47436E55-6BA8-4D04-82C6-C614BB0A12D8}"/>
              </a:ext>
            </a:extLst>
          </p:cNvPr>
          <p:cNvCxnSpPr>
            <a:stCxn id="41" idx="1"/>
            <a:endCxn id="39" idx="3"/>
          </p:cNvCxnSpPr>
          <p:nvPr/>
        </p:nvCxnSpPr>
        <p:spPr bwMode="auto">
          <a:xfrm flipH="1">
            <a:off x="2606997" y="1510290"/>
            <a:ext cx="904875" cy="1854835"/>
          </a:xfrm>
          <a:prstGeom prst="straightConnector1">
            <a:avLst/>
          </a:prstGeom>
          <a:ln w="38100">
            <a:solidFill>
              <a:schemeClr val="bg1">
                <a:lumMod val="50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78" name="直接箭头连接符 77">
            <a:extLst>
              <a:ext uri="{FF2B5EF4-FFF2-40B4-BE49-F238E27FC236}">
                <a16:creationId xmlns:a16="http://schemas.microsoft.com/office/drawing/2014/main" id="{EE7F87CC-482C-4FD9-81C9-28B23D5D8384}"/>
              </a:ext>
            </a:extLst>
          </p:cNvPr>
          <p:cNvCxnSpPr>
            <a:stCxn id="42" idx="1"/>
            <a:endCxn id="39" idx="3"/>
          </p:cNvCxnSpPr>
          <p:nvPr/>
        </p:nvCxnSpPr>
        <p:spPr bwMode="auto">
          <a:xfrm flipH="1">
            <a:off x="2606997" y="2255534"/>
            <a:ext cx="905510" cy="1109345"/>
          </a:xfrm>
          <a:prstGeom prst="straightConnector1">
            <a:avLst/>
          </a:prstGeom>
          <a:ln w="38100">
            <a:solidFill>
              <a:schemeClr val="bg1">
                <a:lumMod val="50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79" name="直接箭头连接符 78">
            <a:extLst>
              <a:ext uri="{FF2B5EF4-FFF2-40B4-BE49-F238E27FC236}">
                <a16:creationId xmlns:a16="http://schemas.microsoft.com/office/drawing/2014/main" id="{101D50FC-FE2B-46A1-B878-4D862AFD9B22}"/>
              </a:ext>
            </a:extLst>
          </p:cNvPr>
          <p:cNvCxnSpPr>
            <a:stCxn id="43" idx="1"/>
            <a:endCxn id="39" idx="3"/>
          </p:cNvCxnSpPr>
          <p:nvPr/>
        </p:nvCxnSpPr>
        <p:spPr bwMode="auto">
          <a:xfrm flipH="1">
            <a:off x="2606997" y="3153283"/>
            <a:ext cx="905510" cy="211455"/>
          </a:xfrm>
          <a:prstGeom prst="straightConnector1">
            <a:avLst/>
          </a:prstGeom>
          <a:ln w="38100">
            <a:solidFill>
              <a:schemeClr val="bg1">
                <a:lumMod val="50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80" name="直接箭头连接符 79">
            <a:extLst>
              <a:ext uri="{FF2B5EF4-FFF2-40B4-BE49-F238E27FC236}">
                <a16:creationId xmlns:a16="http://schemas.microsoft.com/office/drawing/2014/main" id="{D0C27ABA-543E-4C66-90E0-DFE386BF5F29}"/>
              </a:ext>
            </a:extLst>
          </p:cNvPr>
          <p:cNvCxnSpPr>
            <a:stCxn id="44" idx="1"/>
            <a:endCxn id="39" idx="3"/>
          </p:cNvCxnSpPr>
          <p:nvPr/>
        </p:nvCxnSpPr>
        <p:spPr bwMode="auto">
          <a:xfrm flipH="1" flipV="1">
            <a:off x="2606997" y="3364677"/>
            <a:ext cx="918210" cy="447040"/>
          </a:xfrm>
          <a:prstGeom prst="straightConnector1">
            <a:avLst/>
          </a:prstGeom>
          <a:ln w="38100">
            <a:solidFill>
              <a:schemeClr val="bg1">
                <a:lumMod val="50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81" name="直接箭头连接符 80">
            <a:extLst>
              <a:ext uri="{FF2B5EF4-FFF2-40B4-BE49-F238E27FC236}">
                <a16:creationId xmlns:a16="http://schemas.microsoft.com/office/drawing/2014/main" id="{46E39A1F-B1FB-41BD-AF3E-EB42BE8B7532}"/>
              </a:ext>
            </a:extLst>
          </p:cNvPr>
          <p:cNvCxnSpPr>
            <a:stCxn id="45" idx="1"/>
            <a:endCxn id="39" idx="3"/>
          </p:cNvCxnSpPr>
          <p:nvPr/>
        </p:nvCxnSpPr>
        <p:spPr bwMode="auto">
          <a:xfrm flipH="1" flipV="1">
            <a:off x="2607167" y="3364763"/>
            <a:ext cx="917957" cy="1360851"/>
          </a:xfrm>
          <a:prstGeom prst="straightConnector1">
            <a:avLst/>
          </a:prstGeom>
          <a:ln w="38100">
            <a:solidFill>
              <a:schemeClr val="bg1">
                <a:lumMod val="50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82" name="直接箭头连接符 81">
            <a:extLst>
              <a:ext uri="{FF2B5EF4-FFF2-40B4-BE49-F238E27FC236}">
                <a16:creationId xmlns:a16="http://schemas.microsoft.com/office/drawing/2014/main" id="{23D60B78-1F89-4745-BB96-E5A35249B7EA}"/>
              </a:ext>
            </a:extLst>
          </p:cNvPr>
          <p:cNvCxnSpPr>
            <a:stCxn id="76" idx="1"/>
            <a:endCxn id="39" idx="3"/>
          </p:cNvCxnSpPr>
          <p:nvPr/>
        </p:nvCxnSpPr>
        <p:spPr bwMode="auto">
          <a:xfrm flipH="1" flipV="1">
            <a:off x="2607167" y="3364763"/>
            <a:ext cx="917957" cy="2140570"/>
          </a:xfrm>
          <a:prstGeom prst="straightConnector1">
            <a:avLst/>
          </a:prstGeom>
          <a:ln w="38100">
            <a:solidFill>
              <a:schemeClr val="bg1">
                <a:lumMod val="50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83" name="文本框 82">
            <a:extLst>
              <a:ext uri="{FF2B5EF4-FFF2-40B4-BE49-F238E27FC236}">
                <a16:creationId xmlns:a16="http://schemas.microsoft.com/office/drawing/2014/main" id="{DB33EEB7-0D25-47C4-A1DD-6DBD5B4AF0F0}"/>
              </a:ext>
            </a:extLst>
          </p:cNvPr>
          <p:cNvSpPr txBox="1"/>
          <p:nvPr/>
        </p:nvSpPr>
        <p:spPr>
          <a:xfrm>
            <a:off x="6719905" y="1340229"/>
            <a:ext cx="4480922" cy="338554"/>
          </a:xfrm>
          <a:prstGeom prst="rect">
            <a:avLst/>
          </a:prstGeom>
          <a:noFill/>
          <a:ln>
            <a:noFill/>
          </a:ln>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积累校本教学资源，真正实现资源共享</a:t>
            </a:r>
          </a:p>
        </p:txBody>
      </p:sp>
      <p:sp>
        <p:nvSpPr>
          <p:cNvPr id="84" name="文本框 83">
            <a:extLst>
              <a:ext uri="{FF2B5EF4-FFF2-40B4-BE49-F238E27FC236}">
                <a16:creationId xmlns:a16="http://schemas.microsoft.com/office/drawing/2014/main" id="{0BE1E437-83CD-4806-AA5C-E1091F5C1737}"/>
              </a:ext>
            </a:extLst>
          </p:cNvPr>
          <p:cNvSpPr txBox="1"/>
          <p:nvPr/>
        </p:nvSpPr>
        <p:spPr>
          <a:xfrm>
            <a:off x="6563695" y="2222464"/>
            <a:ext cx="4480922" cy="338554"/>
          </a:xfrm>
          <a:prstGeom prst="rect">
            <a:avLst/>
          </a:prstGeom>
          <a:noFill/>
          <a:ln>
            <a:noFill/>
          </a:ln>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丰富课堂互动形式，学生学习方式更加个性化</a:t>
            </a:r>
          </a:p>
        </p:txBody>
      </p:sp>
      <p:sp>
        <p:nvSpPr>
          <p:cNvPr id="85" name="文本框 84">
            <a:extLst>
              <a:ext uri="{FF2B5EF4-FFF2-40B4-BE49-F238E27FC236}">
                <a16:creationId xmlns:a16="http://schemas.microsoft.com/office/drawing/2014/main" id="{04CDBA85-4CEA-4296-8AA1-A4AE3447C7E6}"/>
              </a:ext>
            </a:extLst>
          </p:cNvPr>
          <p:cNvSpPr txBox="1"/>
          <p:nvPr/>
        </p:nvSpPr>
        <p:spPr>
          <a:xfrm>
            <a:off x="6459553" y="2983562"/>
            <a:ext cx="4480923" cy="338554"/>
          </a:xfrm>
          <a:prstGeom prst="rect">
            <a:avLst/>
          </a:prstGeom>
          <a:noFill/>
          <a:ln>
            <a:noFill/>
          </a:ln>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全课程混合式教学，注重教学质量与过程</a:t>
            </a:r>
          </a:p>
        </p:txBody>
      </p:sp>
      <p:sp>
        <p:nvSpPr>
          <p:cNvPr id="86" name="文本框 85">
            <a:extLst>
              <a:ext uri="{FF2B5EF4-FFF2-40B4-BE49-F238E27FC236}">
                <a16:creationId xmlns:a16="http://schemas.microsoft.com/office/drawing/2014/main" id="{1DE8BD8D-5ABF-43FC-8013-FED938229CD2}"/>
              </a:ext>
            </a:extLst>
          </p:cNvPr>
          <p:cNvSpPr txBox="1"/>
          <p:nvPr/>
        </p:nvSpPr>
        <p:spPr>
          <a:xfrm>
            <a:off x="6459554" y="3681906"/>
            <a:ext cx="4480922" cy="338554"/>
          </a:xfrm>
          <a:prstGeom prst="rect">
            <a:avLst/>
          </a:prstGeom>
          <a:noFill/>
          <a:ln>
            <a:noFill/>
          </a:ln>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校本</a:t>
            </a:r>
            <a:r>
              <a:rPr lang="en-US" altLang="zh-CN" sz="1600" dirty="0">
                <a:solidFill>
                  <a:srgbClr val="0070C0"/>
                </a:solidFill>
                <a:latin typeface="微软雅黑" panose="020B0503020204020204" pitchFamily="34" charset="-122"/>
                <a:ea typeface="微软雅黑" panose="020B0503020204020204" pitchFamily="34" charset="-122"/>
              </a:rPr>
              <a:t>MOOC</a:t>
            </a:r>
            <a:r>
              <a:rPr lang="zh-CN" altLang="en-US" sz="1600" dirty="0">
                <a:solidFill>
                  <a:srgbClr val="0070C0"/>
                </a:solidFill>
                <a:latin typeface="微软雅黑" panose="020B0503020204020204" pitchFamily="34" charset="-122"/>
                <a:ea typeface="微软雅黑" panose="020B0503020204020204" pitchFamily="34" charset="-122"/>
              </a:rPr>
              <a:t>，课程学习任务及教学管理结合</a:t>
            </a:r>
          </a:p>
        </p:txBody>
      </p:sp>
      <p:sp>
        <p:nvSpPr>
          <p:cNvPr id="87" name="文本框 86">
            <a:extLst>
              <a:ext uri="{FF2B5EF4-FFF2-40B4-BE49-F238E27FC236}">
                <a16:creationId xmlns:a16="http://schemas.microsoft.com/office/drawing/2014/main" id="{9578B530-FAEC-4040-9B2B-AC5E6B0CC62F}"/>
              </a:ext>
            </a:extLst>
          </p:cNvPr>
          <p:cNvSpPr txBox="1"/>
          <p:nvPr/>
        </p:nvSpPr>
        <p:spPr>
          <a:xfrm>
            <a:off x="6470901" y="4590080"/>
            <a:ext cx="4480922" cy="338554"/>
          </a:xfrm>
          <a:prstGeom prst="rect">
            <a:avLst/>
          </a:prstGeom>
          <a:noFill/>
          <a:ln>
            <a:noFill/>
          </a:ln>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教学质量监控，教育评价方法更加公平</a:t>
            </a:r>
          </a:p>
        </p:txBody>
      </p:sp>
      <p:sp>
        <p:nvSpPr>
          <p:cNvPr id="88" name="文本框 87">
            <a:extLst>
              <a:ext uri="{FF2B5EF4-FFF2-40B4-BE49-F238E27FC236}">
                <a16:creationId xmlns:a16="http://schemas.microsoft.com/office/drawing/2014/main" id="{A1E541AF-9269-490D-97AF-FA03152BFC43}"/>
              </a:ext>
            </a:extLst>
          </p:cNvPr>
          <p:cNvSpPr txBox="1"/>
          <p:nvPr/>
        </p:nvSpPr>
        <p:spPr>
          <a:xfrm>
            <a:off x="6458285" y="5333201"/>
            <a:ext cx="4493538" cy="338554"/>
          </a:xfrm>
          <a:prstGeom prst="rect">
            <a:avLst/>
          </a:prstGeom>
          <a:noFill/>
          <a:ln>
            <a:noFill/>
          </a:ln>
        </p:spPr>
        <p:txBody>
          <a:bodyPr wrap="non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教育管理决策更加科学，科学研究路线更加客观</a:t>
            </a:r>
          </a:p>
        </p:txBody>
      </p:sp>
      <p:cxnSp>
        <p:nvCxnSpPr>
          <p:cNvPr id="89" name="直接箭头连接符 88">
            <a:extLst>
              <a:ext uri="{FF2B5EF4-FFF2-40B4-BE49-F238E27FC236}">
                <a16:creationId xmlns:a16="http://schemas.microsoft.com/office/drawing/2014/main" id="{AF9F0AE5-3AF0-4D06-AE88-40A77A31D293}"/>
              </a:ext>
            </a:extLst>
          </p:cNvPr>
          <p:cNvCxnSpPr>
            <a:stCxn id="83" idx="1"/>
            <a:endCxn id="41" idx="3"/>
          </p:cNvCxnSpPr>
          <p:nvPr/>
        </p:nvCxnSpPr>
        <p:spPr bwMode="auto">
          <a:xfrm flipH="1">
            <a:off x="5536265" y="1510141"/>
            <a:ext cx="1183640" cy="0"/>
          </a:xfrm>
          <a:prstGeom prst="straightConnector1">
            <a:avLst/>
          </a:prstGeom>
          <a:ln w="12700">
            <a:solidFill>
              <a:schemeClr val="bg1">
                <a:lumMod val="50000"/>
              </a:schemeClr>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0" name="直接箭头连接符 89">
            <a:extLst>
              <a:ext uri="{FF2B5EF4-FFF2-40B4-BE49-F238E27FC236}">
                <a16:creationId xmlns:a16="http://schemas.microsoft.com/office/drawing/2014/main" id="{E27E386F-DE5C-4F8F-BE1A-42BDE34DD14A}"/>
              </a:ext>
            </a:extLst>
          </p:cNvPr>
          <p:cNvCxnSpPr/>
          <p:nvPr/>
        </p:nvCxnSpPr>
        <p:spPr bwMode="auto">
          <a:xfrm flipH="1">
            <a:off x="5460440" y="3812019"/>
            <a:ext cx="921644" cy="0"/>
          </a:xfrm>
          <a:prstGeom prst="straightConnector1">
            <a:avLst/>
          </a:prstGeom>
          <a:ln w="12700">
            <a:solidFill>
              <a:schemeClr val="bg1">
                <a:lumMod val="50000"/>
              </a:schemeClr>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1" name="直接箭头连接符 90">
            <a:extLst>
              <a:ext uri="{FF2B5EF4-FFF2-40B4-BE49-F238E27FC236}">
                <a16:creationId xmlns:a16="http://schemas.microsoft.com/office/drawing/2014/main" id="{536624AD-DE9A-4F69-88FE-4FCB73A41202}"/>
              </a:ext>
            </a:extLst>
          </p:cNvPr>
          <p:cNvCxnSpPr/>
          <p:nvPr/>
        </p:nvCxnSpPr>
        <p:spPr bwMode="auto">
          <a:xfrm flipH="1">
            <a:off x="5536640" y="2391318"/>
            <a:ext cx="921644" cy="0"/>
          </a:xfrm>
          <a:prstGeom prst="straightConnector1">
            <a:avLst/>
          </a:prstGeom>
          <a:ln w="12700">
            <a:solidFill>
              <a:schemeClr val="bg1">
                <a:lumMod val="50000"/>
              </a:schemeClr>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2" name="直接箭头连接符 91">
            <a:extLst>
              <a:ext uri="{FF2B5EF4-FFF2-40B4-BE49-F238E27FC236}">
                <a16:creationId xmlns:a16="http://schemas.microsoft.com/office/drawing/2014/main" id="{53F7E513-E14E-4246-AD33-B136E653EA0F}"/>
              </a:ext>
            </a:extLst>
          </p:cNvPr>
          <p:cNvCxnSpPr/>
          <p:nvPr/>
        </p:nvCxnSpPr>
        <p:spPr bwMode="auto">
          <a:xfrm flipH="1">
            <a:off x="5536640" y="3168707"/>
            <a:ext cx="921644" cy="0"/>
          </a:xfrm>
          <a:prstGeom prst="straightConnector1">
            <a:avLst/>
          </a:prstGeom>
          <a:ln w="12700">
            <a:solidFill>
              <a:schemeClr val="bg1">
                <a:lumMod val="50000"/>
              </a:schemeClr>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3" name="直接箭头连接符 92">
            <a:extLst>
              <a:ext uri="{FF2B5EF4-FFF2-40B4-BE49-F238E27FC236}">
                <a16:creationId xmlns:a16="http://schemas.microsoft.com/office/drawing/2014/main" id="{296EBFA0-6FA0-4F65-8099-36B59F1A1E7D}"/>
              </a:ext>
            </a:extLst>
          </p:cNvPr>
          <p:cNvCxnSpPr/>
          <p:nvPr/>
        </p:nvCxnSpPr>
        <p:spPr bwMode="auto">
          <a:xfrm flipH="1">
            <a:off x="5549257" y="4774746"/>
            <a:ext cx="921644" cy="0"/>
          </a:xfrm>
          <a:prstGeom prst="straightConnector1">
            <a:avLst/>
          </a:prstGeom>
          <a:ln w="12700">
            <a:solidFill>
              <a:schemeClr val="bg1">
                <a:lumMod val="50000"/>
              </a:schemeClr>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94" name="直接箭头连接符 93">
            <a:extLst>
              <a:ext uri="{FF2B5EF4-FFF2-40B4-BE49-F238E27FC236}">
                <a16:creationId xmlns:a16="http://schemas.microsoft.com/office/drawing/2014/main" id="{6C122E86-6A39-4057-97D8-7E792B91757E}"/>
              </a:ext>
            </a:extLst>
          </p:cNvPr>
          <p:cNvCxnSpPr/>
          <p:nvPr/>
        </p:nvCxnSpPr>
        <p:spPr bwMode="auto">
          <a:xfrm flipH="1">
            <a:off x="5536640" y="5505333"/>
            <a:ext cx="921644" cy="0"/>
          </a:xfrm>
          <a:prstGeom prst="straightConnector1">
            <a:avLst/>
          </a:prstGeom>
          <a:ln w="12700">
            <a:solidFill>
              <a:schemeClr val="bg1">
                <a:lumMod val="50000"/>
              </a:schemeClr>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20452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4787</Words>
  <Application>Microsoft Office PowerPoint</Application>
  <PresentationFormat>宽屏</PresentationFormat>
  <Paragraphs>356</Paragraphs>
  <Slides>36</Slides>
  <Notes>32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Microsoft YaHei UI</vt:lpstr>
      <vt:lpstr>等线</vt:lpstr>
      <vt:lpstr>方正姚体</vt:lpstr>
      <vt:lpstr>微软雅黑</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02102</dc:title>
  <dc:creator>USER</dc:creator>
  <cp:keywords>ppt</cp:keywords>
  <cp:lastModifiedBy>宋 世界</cp:lastModifiedBy>
  <cp:revision>230</cp:revision>
  <dcterms:created xsi:type="dcterms:W3CDTF">2019-06-18T11:39:00Z</dcterms:created>
  <dcterms:modified xsi:type="dcterms:W3CDTF">2019-08-07T01:24:14Z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2019-05-27T00:00:00Z</vt:filetime>
  </property>
  <property fmtid="{D5CDD505-2E9C-101B-9397-08002B2CF9AE}" pid="3" name="LastSaved">
    <vt:filetime>2019-06-18T00:00:00Z</vt:filetime>
  </property>
  <property fmtid="{D5CDD505-2E9C-101B-9397-08002B2CF9AE}" pid="4" name="KSOProductBuildVer">
    <vt:lpwstr>2052-11.1.0.8894</vt:lpwstr>
  </property>
</Properties>
</file>