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680" r:id="rId3"/>
    <p:sldMasterId id="2147483703" r:id="rId4"/>
    <p:sldMasterId id="2147483726" r:id="rId5"/>
  </p:sldMasterIdLst>
  <p:notesMasterIdLst>
    <p:notesMasterId r:id="rId32"/>
  </p:notesMasterIdLst>
  <p:handoutMasterIdLst>
    <p:handoutMasterId r:id="rId33"/>
  </p:handoutMasterIdLst>
  <p:sldIdLst>
    <p:sldId id="850" r:id="rId6"/>
    <p:sldId id="879" r:id="rId7"/>
    <p:sldId id="852" r:id="rId8"/>
    <p:sldId id="853" r:id="rId9"/>
    <p:sldId id="855" r:id="rId10"/>
    <p:sldId id="621" r:id="rId11"/>
    <p:sldId id="622" r:id="rId12"/>
    <p:sldId id="623" r:id="rId13"/>
    <p:sldId id="624" r:id="rId14"/>
    <p:sldId id="670" r:id="rId15"/>
    <p:sldId id="625" r:id="rId16"/>
    <p:sldId id="671" r:id="rId17"/>
    <p:sldId id="839" r:id="rId18"/>
    <p:sldId id="626" r:id="rId19"/>
    <p:sldId id="627" r:id="rId20"/>
    <p:sldId id="672" r:id="rId21"/>
    <p:sldId id="674" r:id="rId22"/>
    <p:sldId id="787" r:id="rId23"/>
    <p:sldId id="788" r:id="rId24"/>
    <p:sldId id="683" r:id="rId25"/>
    <p:sldId id="633" r:id="rId26"/>
    <p:sldId id="684" r:id="rId27"/>
    <p:sldId id="634" r:id="rId28"/>
    <p:sldId id="903" r:id="rId29"/>
    <p:sldId id="904" r:id="rId30"/>
    <p:sldId id="857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4">
          <p15:clr>
            <a:srgbClr val="A4A3A4"/>
          </p15:clr>
        </p15:guide>
        <p15:guide id="2" pos="2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4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B71C2B"/>
    <a:srgbClr val="333333"/>
    <a:srgbClr val="3B424B"/>
    <a:srgbClr val="586371"/>
    <a:srgbClr val="40595D"/>
    <a:srgbClr val="708593"/>
    <a:srgbClr val="70A9B5"/>
    <a:srgbClr val="9CCBBB"/>
    <a:srgbClr val="5A8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666" y="78"/>
      </p:cViewPr>
      <p:guideLst>
        <p:guide orient="horz" pos="1544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94" y="-96"/>
      </p:cViewPr>
      <p:guideLst>
        <p:guide orient="horz" pos="2744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0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17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E14-78EB-46A2-8D83-612D91CEF39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9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就是在</a:t>
            </a:r>
            <a:r>
              <a:rPr lang="zh-CN" altLang="en-US" dirty="0"/>
              <a:t>学员学习的过程</a:t>
            </a:r>
            <a:r>
              <a:rPr lang="zh-CN" altLang="en-US" dirty="0" smtClean="0"/>
              <a:t>中，</a:t>
            </a:r>
            <a:r>
              <a:rPr lang="zh-CN" altLang="en-US" dirty="0"/>
              <a:t>我们可以对学习进行多维度的监控，比如说设置了</a:t>
            </a:r>
            <a:r>
              <a:rPr lang="en-US" altLang="zh-CN" dirty="0"/>
              <a:t>30</a:t>
            </a:r>
            <a:r>
              <a:rPr lang="zh-CN" altLang="en-US" dirty="0"/>
              <a:t>分钟放挂机提醒，对学员视频观看轨迹的一个跟踪，学生在这门课程下各个资源完成状况的记录</a:t>
            </a:r>
            <a:r>
              <a:rPr lang="zh-CN" altLang="en-US" dirty="0" smtClean="0"/>
              <a:t>和并且可以展示他进行</a:t>
            </a:r>
            <a:r>
              <a:rPr lang="zh-CN" altLang="en-US" dirty="0"/>
              <a:t>一系列学习之后按教师的考核要求最终可以获得的成绩等</a:t>
            </a:r>
          </a:p>
        </p:txBody>
      </p:sp>
    </p:spTree>
    <p:extLst>
      <p:ext uri="{BB962C8B-B14F-4D97-AF65-F5344CB8AC3E}">
        <p14:creationId xmlns:p14="http://schemas.microsoft.com/office/powerpoint/2010/main" val="100600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24CB8-5ED7-4F52-9624-236BCCB4B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5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563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1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课程</a:t>
            </a:r>
            <a:r>
              <a:rPr lang="zh-CN" altLang="en-US" dirty="0">
                <a:sym typeface="+mn-ea"/>
              </a:rPr>
              <a:t>空间是一个集资源整合、课件制作、授课学习、实时考核、实时反馈、学情统计为一体的在线互动教学辅助平台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4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0460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96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43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49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BB13-C139-4F0D-9AB1-0EE017936F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1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430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064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12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65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BB13-C139-4F0D-9AB1-0EE017936F8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1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BB13-C139-4F0D-9AB1-0EE017936F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8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21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14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94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24CB8-5ED7-4F52-9624-236BCCB4B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5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11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24CB8-5ED7-4F52-9624-236BCCB4B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5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0" y="764927"/>
            <a:ext cx="9179719" cy="34009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-7499"/>
            <a:ext cx="9179719" cy="1247381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11"/>
          <p:cNvGrpSpPr/>
          <p:nvPr userDrawn="1"/>
        </p:nvGrpSpPr>
        <p:grpSpPr bwMode="auto">
          <a:xfrm>
            <a:off x="0" y="3702146"/>
            <a:ext cx="9179719" cy="1724836"/>
            <a:chOff x="-2" y="4702719"/>
            <a:chExt cx="12191999" cy="2189521"/>
          </a:xfrm>
        </p:grpSpPr>
        <p:grpSp>
          <p:nvGrpSpPr>
            <p:cNvPr id="23" name="组合 12"/>
            <p:cNvGrpSpPr/>
            <p:nvPr userDrawn="1"/>
          </p:nvGrpSpPr>
          <p:grpSpPr bwMode="auto">
            <a:xfrm>
              <a:off x="839416" y="4702719"/>
              <a:ext cx="11352581" cy="2189163"/>
              <a:chOff x="839416" y="4687002"/>
              <a:chExt cx="11352581" cy="2189163"/>
            </a:xfrm>
          </p:grpSpPr>
          <p:sp>
            <p:nvSpPr>
              <p:cNvPr id="25" name="矩形 24"/>
              <p:cNvSpPr/>
              <p:nvPr userDrawn="1"/>
            </p:nvSpPr>
            <p:spPr>
              <a:xfrm>
                <a:off x="9551985" y="4687002"/>
                <a:ext cx="2640012" cy="218952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Regular"/>
                  <a:ea typeface="文鼎CS中等线"/>
                </a:endParaRPr>
              </a:p>
            </p:txBody>
          </p:sp>
          <p:sp>
            <p:nvSpPr>
              <p:cNvPr id="26" name="Freeform 14"/>
              <p:cNvSpPr/>
              <p:nvPr userDrawn="1"/>
            </p:nvSpPr>
            <p:spPr bwMode="auto">
              <a:xfrm>
                <a:off x="839416" y="4687002"/>
                <a:ext cx="9151938" cy="2189163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0 h 10000"/>
                  <a:gd name="T10" fmla="*/ 2147483646 w 10000"/>
                  <a:gd name="T11" fmla="*/ 83915434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00" h="10000">
                    <a:moveTo>
                      <a:pt x="9996" y="10000"/>
                    </a:moveTo>
                    <a:lnTo>
                      <a:pt x="3" y="10000"/>
                    </a:lnTo>
                    <a:cubicBezTo>
                      <a:pt x="1" y="7281"/>
                      <a:pt x="2" y="5344"/>
                      <a:pt x="0" y="2625"/>
                    </a:cubicBezTo>
                    <a:lnTo>
                      <a:pt x="2435" y="2597"/>
                    </a:lnTo>
                    <a:lnTo>
                      <a:pt x="3056" y="0"/>
                    </a:lnTo>
                    <a:lnTo>
                      <a:pt x="10000" y="8"/>
                    </a:lnTo>
                    <a:cubicBezTo>
                      <a:pt x="9999" y="3338"/>
                      <a:pt x="9997" y="6669"/>
                      <a:pt x="9996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 userDrawn="1"/>
          </p:nvSpPr>
          <p:spPr>
            <a:xfrm>
              <a:off x="-2" y="5278659"/>
              <a:ext cx="2640013" cy="16135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757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Regular"/>
                <a:ea typeface="文鼎CS中等线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3"/>
            <a:ext cx="9144000" cy="4060510"/>
            <a:chOff x="0" y="2"/>
            <a:chExt cx="12192000" cy="5196626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"/>
              <a:ext cx="12192000" cy="1263891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1218565"/>
              <a:endParaRPr lang="zh-CN" altLang="en-US" sz="1905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55992053-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5539"/>
              <a:ext cx="12192000" cy="41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695325" y="123652"/>
              <a:ext cx="7920955" cy="7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/>
              <a:r>
                <a:rPr lang="zh-CN" altLang="en-US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谢谢聆听！</a:t>
              </a:r>
            </a:p>
          </p:txBody>
        </p:sp>
      </p:grpSp>
      <p:sp>
        <p:nvSpPr>
          <p:cNvPr id="13" name="Freeform 3"/>
          <p:cNvSpPr/>
          <p:nvPr userDrawn="1"/>
        </p:nvSpPr>
        <p:spPr bwMode="auto">
          <a:xfrm>
            <a:off x="0" y="3387106"/>
            <a:ext cx="9144000" cy="1770459"/>
          </a:xfrm>
          <a:custGeom>
            <a:avLst/>
            <a:gdLst>
              <a:gd name="T0" fmla="*/ 5763 w 5765"/>
              <a:gd name="T1" fmla="*/ 1487 h 1487"/>
              <a:gd name="T2" fmla="*/ 3 w 5765"/>
              <a:gd name="T3" fmla="*/ 1487 h 1487"/>
              <a:gd name="T4" fmla="*/ 0 w 5765"/>
              <a:gd name="T5" fmla="*/ 362 h 1487"/>
              <a:gd name="T6" fmla="*/ 1404 w 5765"/>
              <a:gd name="T7" fmla="*/ 358 h 1487"/>
              <a:gd name="T8" fmla="*/ 1762 w 5765"/>
              <a:gd name="T9" fmla="*/ 0 h 1487"/>
              <a:gd name="T10" fmla="*/ 5765 w 5765"/>
              <a:gd name="T11" fmla="*/ 1 h 1487"/>
              <a:gd name="T12" fmla="*/ 5763 w 5765"/>
              <a:gd name="T13" fmla="*/ 1487 h 1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5"/>
              <a:gd name="T22" fmla="*/ 0 h 1487"/>
              <a:gd name="T23" fmla="*/ 5765 w 5765"/>
              <a:gd name="T24" fmla="*/ 1487 h 1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5" h="1487">
                <a:moveTo>
                  <a:pt x="5763" y="1487"/>
                </a:moveTo>
                <a:lnTo>
                  <a:pt x="3" y="1487"/>
                </a:lnTo>
                <a:lnTo>
                  <a:pt x="0" y="362"/>
                </a:lnTo>
                <a:lnTo>
                  <a:pt x="1404" y="358"/>
                </a:lnTo>
                <a:lnTo>
                  <a:pt x="1762" y="0"/>
                </a:lnTo>
                <a:lnTo>
                  <a:pt x="5765" y="1"/>
                </a:lnTo>
                <a:lnTo>
                  <a:pt x="5763" y="148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5" kern="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0" y="764927"/>
            <a:ext cx="9179719" cy="34009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-7499"/>
            <a:ext cx="9179719" cy="1247381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11"/>
          <p:cNvGrpSpPr/>
          <p:nvPr userDrawn="1"/>
        </p:nvGrpSpPr>
        <p:grpSpPr bwMode="auto">
          <a:xfrm>
            <a:off x="0" y="3702146"/>
            <a:ext cx="9179719" cy="1724836"/>
            <a:chOff x="-2" y="4702719"/>
            <a:chExt cx="12191999" cy="2189521"/>
          </a:xfrm>
        </p:grpSpPr>
        <p:grpSp>
          <p:nvGrpSpPr>
            <p:cNvPr id="23" name="组合 12"/>
            <p:cNvGrpSpPr/>
            <p:nvPr userDrawn="1"/>
          </p:nvGrpSpPr>
          <p:grpSpPr bwMode="auto">
            <a:xfrm>
              <a:off x="839416" y="4702719"/>
              <a:ext cx="11352581" cy="2189163"/>
              <a:chOff x="839416" y="4687002"/>
              <a:chExt cx="11352581" cy="2189163"/>
            </a:xfrm>
          </p:grpSpPr>
          <p:sp>
            <p:nvSpPr>
              <p:cNvPr id="25" name="矩形 24"/>
              <p:cNvSpPr/>
              <p:nvPr userDrawn="1"/>
            </p:nvSpPr>
            <p:spPr>
              <a:xfrm>
                <a:off x="9551985" y="4687002"/>
                <a:ext cx="2640012" cy="218952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Regular"/>
                  <a:ea typeface="文鼎CS中等线"/>
                </a:endParaRPr>
              </a:p>
            </p:txBody>
          </p:sp>
          <p:sp>
            <p:nvSpPr>
              <p:cNvPr id="26" name="Freeform 14"/>
              <p:cNvSpPr/>
              <p:nvPr userDrawn="1"/>
            </p:nvSpPr>
            <p:spPr bwMode="auto">
              <a:xfrm>
                <a:off x="839416" y="4687002"/>
                <a:ext cx="9151938" cy="2189163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0 h 10000"/>
                  <a:gd name="T10" fmla="*/ 2147483646 w 10000"/>
                  <a:gd name="T11" fmla="*/ 83915434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00" h="10000">
                    <a:moveTo>
                      <a:pt x="9996" y="10000"/>
                    </a:moveTo>
                    <a:lnTo>
                      <a:pt x="3" y="10000"/>
                    </a:lnTo>
                    <a:cubicBezTo>
                      <a:pt x="1" y="7281"/>
                      <a:pt x="2" y="5344"/>
                      <a:pt x="0" y="2625"/>
                    </a:cubicBezTo>
                    <a:lnTo>
                      <a:pt x="2435" y="2597"/>
                    </a:lnTo>
                    <a:lnTo>
                      <a:pt x="3056" y="0"/>
                    </a:lnTo>
                    <a:lnTo>
                      <a:pt x="10000" y="8"/>
                    </a:lnTo>
                    <a:cubicBezTo>
                      <a:pt x="9999" y="3338"/>
                      <a:pt x="9997" y="6669"/>
                      <a:pt x="9996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 userDrawn="1"/>
          </p:nvSpPr>
          <p:spPr>
            <a:xfrm>
              <a:off x="-2" y="5278659"/>
              <a:ext cx="2640013" cy="16135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757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Regular"/>
                <a:ea typeface="文鼎CS中等线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3"/>
            <a:ext cx="9144000" cy="4060510"/>
            <a:chOff x="0" y="2"/>
            <a:chExt cx="12192000" cy="5196626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"/>
              <a:ext cx="12192000" cy="1263891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1218565"/>
              <a:endParaRPr lang="zh-CN" altLang="en-US" sz="1905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55992053-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5539"/>
              <a:ext cx="12192000" cy="41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695325" y="123652"/>
              <a:ext cx="7920955" cy="7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/>
              <a:r>
                <a:rPr lang="zh-CN" altLang="en-US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谢谢聆听！</a:t>
              </a:r>
            </a:p>
          </p:txBody>
        </p:sp>
      </p:grpSp>
      <p:sp>
        <p:nvSpPr>
          <p:cNvPr id="13" name="Freeform 3"/>
          <p:cNvSpPr/>
          <p:nvPr userDrawn="1"/>
        </p:nvSpPr>
        <p:spPr bwMode="auto">
          <a:xfrm>
            <a:off x="0" y="3387106"/>
            <a:ext cx="9144000" cy="1770459"/>
          </a:xfrm>
          <a:custGeom>
            <a:avLst/>
            <a:gdLst>
              <a:gd name="T0" fmla="*/ 5763 w 5765"/>
              <a:gd name="T1" fmla="*/ 1487 h 1487"/>
              <a:gd name="T2" fmla="*/ 3 w 5765"/>
              <a:gd name="T3" fmla="*/ 1487 h 1487"/>
              <a:gd name="T4" fmla="*/ 0 w 5765"/>
              <a:gd name="T5" fmla="*/ 362 h 1487"/>
              <a:gd name="T6" fmla="*/ 1404 w 5765"/>
              <a:gd name="T7" fmla="*/ 358 h 1487"/>
              <a:gd name="T8" fmla="*/ 1762 w 5765"/>
              <a:gd name="T9" fmla="*/ 0 h 1487"/>
              <a:gd name="T10" fmla="*/ 5765 w 5765"/>
              <a:gd name="T11" fmla="*/ 1 h 1487"/>
              <a:gd name="T12" fmla="*/ 5763 w 5765"/>
              <a:gd name="T13" fmla="*/ 1487 h 1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5"/>
              <a:gd name="T22" fmla="*/ 0 h 1487"/>
              <a:gd name="T23" fmla="*/ 5765 w 5765"/>
              <a:gd name="T24" fmla="*/ 1487 h 1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5" h="1487">
                <a:moveTo>
                  <a:pt x="5763" y="1487"/>
                </a:moveTo>
                <a:lnTo>
                  <a:pt x="3" y="1487"/>
                </a:lnTo>
                <a:lnTo>
                  <a:pt x="0" y="362"/>
                </a:lnTo>
                <a:lnTo>
                  <a:pt x="1404" y="358"/>
                </a:lnTo>
                <a:lnTo>
                  <a:pt x="1762" y="0"/>
                </a:lnTo>
                <a:lnTo>
                  <a:pt x="5765" y="1"/>
                </a:lnTo>
                <a:lnTo>
                  <a:pt x="5763" y="148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5" kern="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建设思路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建设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1222" y="789385"/>
            <a:ext cx="2268550" cy="324203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78802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云中心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479301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云平台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170577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云服务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6185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553130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云运维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244408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云标准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总体架构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8" descr="H:\biaozhi-bai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2991" y="195486"/>
            <a:ext cx="2140913" cy="3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548489" y="751963"/>
            <a:ext cx="290964" cy="3395731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defTabSz="1184275"/>
            <a:endParaRPr lang="zh-CN" altLang="zh-CN" sz="114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yriadRegular" pitchFamily="2" charset="0"/>
            </a:endParaRPr>
          </a:p>
        </p:txBody>
      </p:sp>
      <p:pic>
        <p:nvPicPr>
          <p:cNvPr id="11" name="Picture 3" descr="목차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49" y="893735"/>
            <a:ext cx="3051953" cy="5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520028" y="765571"/>
            <a:ext cx="3163" cy="3215396"/>
          </a:xfrm>
          <a:prstGeom prst="line">
            <a:avLst/>
          </a:prstGeom>
          <a:noFill/>
          <a:ln w="9525" cap="rnd">
            <a:solidFill>
              <a:srgbClr val="B2B2B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H="1">
            <a:off x="3551652" y="765572"/>
            <a:ext cx="22139" cy="3395731"/>
          </a:xfrm>
          <a:prstGeom prst="line">
            <a:avLst/>
          </a:prstGeom>
          <a:noFill/>
          <a:ln w="28575">
            <a:solidFill>
              <a:srgbClr val="B2B2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14146" y="-11678"/>
            <a:ext cx="9158147" cy="8703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204" tIns="57602" rIns="115204" bIns="576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1518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521494" y="87474"/>
            <a:ext cx="6102734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57594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6pPr>
            <a:lvl7pPr marL="1151890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7pPr>
            <a:lvl8pPr marL="172783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8pPr>
            <a:lvl9pPr marL="230441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0" y="764927"/>
            <a:ext cx="9179719" cy="34009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-7499"/>
            <a:ext cx="9179719" cy="1247381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11"/>
          <p:cNvGrpSpPr/>
          <p:nvPr userDrawn="1"/>
        </p:nvGrpSpPr>
        <p:grpSpPr bwMode="auto">
          <a:xfrm>
            <a:off x="0" y="3702146"/>
            <a:ext cx="9179719" cy="1724836"/>
            <a:chOff x="-2" y="4702719"/>
            <a:chExt cx="12191999" cy="2189521"/>
          </a:xfrm>
        </p:grpSpPr>
        <p:grpSp>
          <p:nvGrpSpPr>
            <p:cNvPr id="23" name="组合 12"/>
            <p:cNvGrpSpPr/>
            <p:nvPr userDrawn="1"/>
          </p:nvGrpSpPr>
          <p:grpSpPr bwMode="auto">
            <a:xfrm>
              <a:off x="839416" y="4702719"/>
              <a:ext cx="11352581" cy="2189163"/>
              <a:chOff x="839416" y="4687002"/>
              <a:chExt cx="11352581" cy="2189163"/>
            </a:xfrm>
          </p:grpSpPr>
          <p:sp>
            <p:nvSpPr>
              <p:cNvPr id="25" name="矩形 24"/>
              <p:cNvSpPr/>
              <p:nvPr userDrawn="1"/>
            </p:nvSpPr>
            <p:spPr>
              <a:xfrm>
                <a:off x="9551985" y="4687002"/>
                <a:ext cx="2640012" cy="218952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Regular"/>
                  <a:ea typeface="文鼎CS中等线"/>
                </a:endParaRPr>
              </a:p>
            </p:txBody>
          </p:sp>
          <p:sp>
            <p:nvSpPr>
              <p:cNvPr id="26" name="Freeform 14"/>
              <p:cNvSpPr/>
              <p:nvPr userDrawn="1"/>
            </p:nvSpPr>
            <p:spPr bwMode="auto">
              <a:xfrm>
                <a:off x="839416" y="4687002"/>
                <a:ext cx="9151938" cy="2189163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0 h 10000"/>
                  <a:gd name="T10" fmla="*/ 2147483646 w 10000"/>
                  <a:gd name="T11" fmla="*/ 83915434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00" h="10000">
                    <a:moveTo>
                      <a:pt x="9996" y="10000"/>
                    </a:moveTo>
                    <a:lnTo>
                      <a:pt x="3" y="10000"/>
                    </a:lnTo>
                    <a:cubicBezTo>
                      <a:pt x="1" y="7281"/>
                      <a:pt x="2" y="5344"/>
                      <a:pt x="0" y="2625"/>
                    </a:cubicBezTo>
                    <a:lnTo>
                      <a:pt x="2435" y="2597"/>
                    </a:lnTo>
                    <a:lnTo>
                      <a:pt x="3056" y="0"/>
                    </a:lnTo>
                    <a:lnTo>
                      <a:pt x="10000" y="8"/>
                    </a:lnTo>
                    <a:cubicBezTo>
                      <a:pt x="9999" y="3338"/>
                      <a:pt x="9997" y="6669"/>
                      <a:pt x="9996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 userDrawn="1"/>
          </p:nvSpPr>
          <p:spPr>
            <a:xfrm>
              <a:off x="-2" y="5278659"/>
              <a:ext cx="2640013" cy="16135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757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Regular"/>
                <a:ea typeface="文鼎CS中等线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3"/>
            <a:ext cx="9144000" cy="4060510"/>
            <a:chOff x="0" y="2"/>
            <a:chExt cx="12192000" cy="5196626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"/>
              <a:ext cx="12192000" cy="1263891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1218565"/>
              <a:endParaRPr lang="zh-CN" altLang="en-US" sz="1905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55992053-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5539"/>
              <a:ext cx="12192000" cy="41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695325" y="123652"/>
              <a:ext cx="7920955" cy="7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/>
              <a:r>
                <a:rPr lang="zh-CN" altLang="en-US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谢谢聆听！</a:t>
              </a:r>
            </a:p>
          </p:txBody>
        </p:sp>
      </p:grpSp>
      <p:sp>
        <p:nvSpPr>
          <p:cNvPr id="13" name="Freeform 3"/>
          <p:cNvSpPr/>
          <p:nvPr userDrawn="1"/>
        </p:nvSpPr>
        <p:spPr bwMode="auto">
          <a:xfrm>
            <a:off x="0" y="3387106"/>
            <a:ext cx="9144000" cy="1770459"/>
          </a:xfrm>
          <a:custGeom>
            <a:avLst/>
            <a:gdLst>
              <a:gd name="T0" fmla="*/ 5763 w 5765"/>
              <a:gd name="T1" fmla="*/ 1487 h 1487"/>
              <a:gd name="T2" fmla="*/ 3 w 5765"/>
              <a:gd name="T3" fmla="*/ 1487 h 1487"/>
              <a:gd name="T4" fmla="*/ 0 w 5765"/>
              <a:gd name="T5" fmla="*/ 362 h 1487"/>
              <a:gd name="T6" fmla="*/ 1404 w 5765"/>
              <a:gd name="T7" fmla="*/ 358 h 1487"/>
              <a:gd name="T8" fmla="*/ 1762 w 5765"/>
              <a:gd name="T9" fmla="*/ 0 h 1487"/>
              <a:gd name="T10" fmla="*/ 5765 w 5765"/>
              <a:gd name="T11" fmla="*/ 1 h 1487"/>
              <a:gd name="T12" fmla="*/ 5763 w 5765"/>
              <a:gd name="T13" fmla="*/ 1487 h 1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5"/>
              <a:gd name="T22" fmla="*/ 0 h 1487"/>
              <a:gd name="T23" fmla="*/ 5765 w 5765"/>
              <a:gd name="T24" fmla="*/ 1487 h 1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5" h="1487">
                <a:moveTo>
                  <a:pt x="5763" y="1487"/>
                </a:moveTo>
                <a:lnTo>
                  <a:pt x="3" y="1487"/>
                </a:lnTo>
                <a:lnTo>
                  <a:pt x="0" y="362"/>
                </a:lnTo>
                <a:lnTo>
                  <a:pt x="1404" y="358"/>
                </a:lnTo>
                <a:lnTo>
                  <a:pt x="1762" y="0"/>
                </a:lnTo>
                <a:lnTo>
                  <a:pt x="5765" y="1"/>
                </a:lnTo>
                <a:lnTo>
                  <a:pt x="5763" y="148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5" kern="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建设思路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建设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1222" y="789385"/>
            <a:ext cx="2268550" cy="324203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78802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云中心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479301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云平台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170577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云服务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6185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553130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云运维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244408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云标准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总体架构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8" descr="H:\biaozhi-bai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2991" y="195486"/>
            <a:ext cx="2140913" cy="3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548489" y="751963"/>
            <a:ext cx="290964" cy="3395731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defTabSz="1184275"/>
            <a:endParaRPr lang="zh-CN" altLang="zh-CN" sz="114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yriadRegular" pitchFamily="2" charset="0"/>
            </a:endParaRPr>
          </a:p>
        </p:txBody>
      </p:sp>
      <p:pic>
        <p:nvPicPr>
          <p:cNvPr id="11" name="Picture 3" descr="목차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49" y="893735"/>
            <a:ext cx="3051953" cy="5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520028" y="765571"/>
            <a:ext cx="3163" cy="3215396"/>
          </a:xfrm>
          <a:prstGeom prst="line">
            <a:avLst/>
          </a:prstGeom>
          <a:noFill/>
          <a:ln w="9525" cap="rnd">
            <a:solidFill>
              <a:srgbClr val="B2B2B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H="1">
            <a:off x="3551652" y="765572"/>
            <a:ext cx="22139" cy="3395731"/>
          </a:xfrm>
          <a:prstGeom prst="line">
            <a:avLst/>
          </a:prstGeom>
          <a:noFill/>
          <a:ln w="28575">
            <a:solidFill>
              <a:srgbClr val="B2B2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14146" y="-11678"/>
            <a:ext cx="9158147" cy="8703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204" tIns="57602" rIns="115204" bIns="576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1518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521494" y="87474"/>
            <a:ext cx="6102734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57594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6pPr>
            <a:lvl7pPr marL="1151890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7pPr>
            <a:lvl8pPr marL="172783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8pPr>
            <a:lvl9pPr marL="230441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建设思路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建设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1222" y="789385"/>
            <a:ext cx="2268550" cy="324203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78802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云中心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479301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云平台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170577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云服务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6185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553130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云运维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244408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云标准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0" y="764927"/>
            <a:ext cx="9179719" cy="34009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-7499"/>
            <a:ext cx="9179719" cy="1247381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11"/>
          <p:cNvGrpSpPr/>
          <p:nvPr userDrawn="1"/>
        </p:nvGrpSpPr>
        <p:grpSpPr bwMode="auto">
          <a:xfrm>
            <a:off x="0" y="3702146"/>
            <a:ext cx="9179719" cy="1724836"/>
            <a:chOff x="-2" y="4702719"/>
            <a:chExt cx="12191999" cy="2189521"/>
          </a:xfrm>
        </p:grpSpPr>
        <p:grpSp>
          <p:nvGrpSpPr>
            <p:cNvPr id="23" name="组合 12"/>
            <p:cNvGrpSpPr/>
            <p:nvPr userDrawn="1"/>
          </p:nvGrpSpPr>
          <p:grpSpPr bwMode="auto">
            <a:xfrm>
              <a:off x="839416" y="4702719"/>
              <a:ext cx="11352581" cy="2189163"/>
              <a:chOff x="839416" y="4687002"/>
              <a:chExt cx="11352581" cy="2189163"/>
            </a:xfrm>
          </p:grpSpPr>
          <p:sp>
            <p:nvSpPr>
              <p:cNvPr id="25" name="矩形 24"/>
              <p:cNvSpPr/>
              <p:nvPr userDrawn="1"/>
            </p:nvSpPr>
            <p:spPr>
              <a:xfrm>
                <a:off x="9551985" y="4687002"/>
                <a:ext cx="2640012" cy="218952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Regular"/>
                  <a:ea typeface="文鼎CS中等线"/>
                </a:endParaRPr>
              </a:p>
            </p:txBody>
          </p:sp>
          <p:sp>
            <p:nvSpPr>
              <p:cNvPr id="26" name="Freeform 14"/>
              <p:cNvSpPr/>
              <p:nvPr userDrawn="1"/>
            </p:nvSpPr>
            <p:spPr bwMode="auto">
              <a:xfrm>
                <a:off x="839416" y="4687002"/>
                <a:ext cx="9151938" cy="2189163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0 h 10000"/>
                  <a:gd name="T10" fmla="*/ 2147483646 w 10000"/>
                  <a:gd name="T11" fmla="*/ 83915434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00" h="10000">
                    <a:moveTo>
                      <a:pt x="9996" y="10000"/>
                    </a:moveTo>
                    <a:lnTo>
                      <a:pt x="3" y="10000"/>
                    </a:lnTo>
                    <a:cubicBezTo>
                      <a:pt x="1" y="7281"/>
                      <a:pt x="2" y="5344"/>
                      <a:pt x="0" y="2625"/>
                    </a:cubicBezTo>
                    <a:lnTo>
                      <a:pt x="2435" y="2597"/>
                    </a:lnTo>
                    <a:lnTo>
                      <a:pt x="3056" y="0"/>
                    </a:lnTo>
                    <a:lnTo>
                      <a:pt x="10000" y="8"/>
                    </a:lnTo>
                    <a:cubicBezTo>
                      <a:pt x="9999" y="3338"/>
                      <a:pt x="9997" y="6669"/>
                      <a:pt x="9996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 userDrawn="1"/>
          </p:nvSpPr>
          <p:spPr>
            <a:xfrm>
              <a:off x="-2" y="5278659"/>
              <a:ext cx="2640013" cy="16135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757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Regular"/>
                <a:ea typeface="文鼎CS中等线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3"/>
            <a:ext cx="9144000" cy="4060510"/>
            <a:chOff x="0" y="2"/>
            <a:chExt cx="12192000" cy="5196626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"/>
              <a:ext cx="12192000" cy="1263891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1218565"/>
              <a:endParaRPr lang="zh-CN" altLang="en-US" sz="1905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55992053-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5539"/>
              <a:ext cx="12192000" cy="41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695325" y="123652"/>
              <a:ext cx="7920955" cy="7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/>
              <a:r>
                <a:rPr lang="zh-CN" altLang="en-US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谢谢聆听！</a:t>
              </a:r>
            </a:p>
          </p:txBody>
        </p:sp>
      </p:grpSp>
      <p:sp>
        <p:nvSpPr>
          <p:cNvPr id="13" name="Freeform 3"/>
          <p:cNvSpPr/>
          <p:nvPr userDrawn="1"/>
        </p:nvSpPr>
        <p:spPr bwMode="auto">
          <a:xfrm>
            <a:off x="0" y="3387106"/>
            <a:ext cx="9144000" cy="1770459"/>
          </a:xfrm>
          <a:custGeom>
            <a:avLst/>
            <a:gdLst>
              <a:gd name="T0" fmla="*/ 5763 w 5765"/>
              <a:gd name="T1" fmla="*/ 1487 h 1487"/>
              <a:gd name="T2" fmla="*/ 3 w 5765"/>
              <a:gd name="T3" fmla="*/ 1487 h 1487"/>
              <a:gd name="T4" fmla="*/ 0 w 5765"/>
              <a:gd name="T5" fmla="*/ 362 h 1487"/>
              <a:gd name="T6" fmla="*/ 1404 w 5765"/>
              <a:gd name="T7" fmla="*/ 358 h 1487"/>
              <a:gd name="T8" fmla="*/ 1762 w 5765"/>
              <a:gd name="T9" fmla="*/ 0 h 1487"/>
              <a:gd name="T10" fmla="*/ 5765 w 5765"/>
              <a:gd name="T11" fmla="*/ 1 h 1487"/>
              <a:gd name="T12" fmla="*/ 5763 w 5765"/>
              <a:gd name="T13" fmla="*/ 1487 h 1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5"/>
              <a:gd name="T22" fmla="*/ 0 h 1487"/>
              <a:gd name="T23" fmla="*/ 5765 w 5765"/>
              <a:gd name="T24" fmla="*/ 1487 h 1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5" h="1487">
                <a:moveTo>
                  <a:pt x="5763" y="1487"/>
                </a:moveTo>
                <a:lnTo>
                  <a:pt x="3" y="1487"/>
                </a:lnTo>
                <a:lnTo>
                  <a:pt x="0" y="362"/>
                </a:lnTo>
                <a:lnTo>
                  <a:pt x="1404" y="358"/>
                </a:lnTo>
                <a:lnTo>
                  <a:pt x="1762" y="0"/>
                </a:lnTo>
                <a:lnTo>
                  <a:pt x="5765" y="1"/>
                </a:lnTo>
                <a:lnTo>
                  <a:pt x="5763" y="148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5" kern="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建设思路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建设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1222" y="789385"/>
            <a:ext cx="2268550" cy="324203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78802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云中心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479301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云平台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170577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云服务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6185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553130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云运维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244408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云标准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总体架构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总体架构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8" descr="H:\biaozhi-bai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2991" y="195486"/>
            <a:ext cx="2140913" cy="3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548489" y="751963"/>
            <a:ext cx="290964" cy="3395731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defTabSz="1184275"/>
            <a:endParaRPr lang="zh-CN" altLang="zh-CN" sz="114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yriadRegular" pitchFamily="2" charset="0"/>
            </a:endParaRPr>
          </a:p>
        </p:txBody>
      </p:sp>
      <p:pic>
        <p:nvPicPr>
          <p:cNvPr id="11" name="Picture 3" descr="목차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49" y="893735"/>
            <a:ext cx="3051953" cy="5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520028" y="765571"/>
            <a:ext cx="3163" cy="3215396"/>
          </a:xfrm>
          <a:prstGeom prst="line">
            <a:avLst/>
          </a:prstGeom>
          <a:noFill/>
          <a:ln w="9525" cap="rnd">
            <a:solidFill>
              <a:srgbClr val="B2B2B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H="1">
            <a:off x="3551652" y="765572"/>
            <a:ext cx="22139" cy="3395731"/>
          </a:xfrm>
          <a:prstGeom prst="line">
            <a:avLst/>
          </a:prstGeom>
          <a:noFill/>
          <a:ln w="28575">
            <a:solidFill>
              <a:srgbClr val="B2B2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14146" y="-11678"/>
            <a:ext cx="9158147" cy="8703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204" tIns="57602" rIns="115204" bIns="576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1518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521494" y="87474"/>
            <a:ext cx="6102734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57594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6pPr>
            <a:lvl7pPr marL="1151890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7pPr>
            <a:lvl8pPr marL="172783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8pPr>
            <a:lvl9pPr marL="230441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0" y="764927"/>
            <a:ext cx="9179719" cy="34009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-7499"/>
            <a:ext cx="9179719" cy="1247381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75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11"/>
          <p:cNvGrpSpPr/>
          <p:nvPr userDrawn="1"/>
        </p:nvGrpSpPr>
        <p:grpSpPr bwMode="auto">
          <a:xfrm>
            <a:off x="0" y="3702146"/>
            <a:ext cx="9179719" cy="1724836"/>
            <a:chOff x="-2" y="4702719"/>
            <a:chExt cx="12191999" cy="2189521"/>
          </a:xfrm>
        </p:grpSpPr>
        <p:grpSp>
          <p:nvGrpSpPr>
            <p:cNvPr id="23" name="组合 12"/>
            <p:cNvGrpSpPr/>
            <p:nvPr userDrawn="1"/>
          </p:nvGrpSpPr>
          <p:grpSpPr bwMode="auto">
            <a:xfrm>
              <a:off x="839416" y="4702719"/>
              <a:ext cx="11352581" cy="2189163"/>
              <a:chOff x="839416" y="4687002"/>
              <a:chExt cx="11352581" cy="2189163"/>
            </a:xfrm>
          </p:grpSpPr>
          <p:sp>
            <p:nvSpPr>
              <p:cNvPr id="25" name="矩形 24"/>
              <p:cNvSpPr/>
              <p:nvPr userDrawn="1"/>
            </p:nvSpPr>
            <p:spPr>
              <a:xfrm>
                <a:off x="9551985" y="4687002"/>
                <a:ext cx="2640012" cy="218952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Regular"/>
                  <a:ea typeface="文鼎CS中等线"/>
                </a:endParaRPr>
              </a:p>
            </p:txBody>
          </p:sp>
          <p:sp>
            <p:nvSpPr>
              <p:cNvPr id="26" name="Freeform 14"/>
              <p:cNvSpPr/>
              <p:nvPr userDrawn="1"/>
            </p:nvSpPr>
            <p:spPr bwMode="auto">
              <a:xfrm>
                <a:off x="839416" y="4687002"/>
                <a:ext cx="9151938" cy="2189163"/>
              </a:xfrm>
              <a:custGeom>
                <a:avLst/>
                <a:gdLst>
                  <a:gd name="T0" fmla="*/ 2147483646 w 10000"/>
                  <a:gd name="T1" fmla="*/ 2147483646 h 10000"/>
                  <a:gd name="T2" fmla="*/ 2147483646 w 10000"/>
                  <a:gd name="T3" fmla="*/ 2147483646 h 10000"/>
                  <a:gd name="T4" fmla="*/ 0 w 10000"/>
                  <a:gd name="T5" fmla="*/ 2147483646 h 10000"/>
                  <a:gd name="T6" fmla="*/ 2147483646 w 10000"/>
                  <a:gd name="T7" fmla="*/ 2147483646 h 10000"/>
                  <a:gd name="T8" fmla="*/ 2147483646 w 10000"/>
                  <a:gd name="T9" fmla="*/ 0 h 10000"/>
                  <a:gd name="T10" fmla="*/ 2147483646 w 10000"/>
                  <a:gd name="T11" fmla="*/ 83915434 h 10000"/>
                  <a:gd name="T12" fmla="*/ 2147483646 w 10000"/>
                  <a:gd name="T13" fmla="*/ 2147483646 h 1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00" h="10000">
                    <a:moveTo>
                      <a:pt x="9996" y="10000"/>
                    </a:moveTo>
                    <a:lnTo>
                      <a:pt x="3" y="10000"/>
                    </a:lnTo>
                    <a:cubicBezTo>
                      <a:pt x="1" y="7281"/>
                      <a:pt x="2" y="5344"/>
                      <a:pt x="0" y="2625"/>
                    </a:cubicBezTo>
                    <a:lnTo>
                      <a:pt x="2435" y="2597"/>
                    </a:lnTo>
                    <a:lnTo>
                      <a:pt x="3056" y="0"/>
                    </a:lnTo>
                    <a:lnTo>
                      <a:pt x="10000" y="8"/>
                    </a:lnTo>
                    <a:cubicBezTo>
                      <a:pt x="9999" y="3338"/>
                      <a:pt x="9997" y="6669"/>
                      <a:pt x="9996" y="1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757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 userDrawn="1"/>
          </p:nvSpPr>
          <p:spPr>
            <a:xfrm>
              <a:off x="-2" y="5278659"/>
              <a:ext cx="2640013" cy="16135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757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Regular"/>
                <a:ea typeface="文鼎CS中等线"/>
              </a:endParaRPr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3"/>
            <a:ext cx="9144000" cy="4060510"/>
            <a:chOff x="0" y="2"/>
            <a:chExt cx="12192000" cy="5196626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2"/>
              <a:ext cx="12192000" cy="1263891"/>
            </a:xfrm>
            <a:prstGeom prst="rect">
              <a:avLst/>
            </a:prstGeom>
            <a:solidFill>
              <a:srgbClr val="0062AC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defTabSz="1218565"/>
              <a:endParaRPr lang="zh-CN" altLang="en-US" sz="1905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55992053-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5539"/>
              <a:ext cx="12192000" cy="411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695325" y="123652"/>
              <a:ext cx="7920955" cy="707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/>
              <a:r>
                <a:rPr lang="zh-CN" altLang="en-US" sz="3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谢谢聆听！</a:t>
              </a:r>
            </a:p>
          </p:txBody>
        </p:sp>
      </p:grpSp>
      <p:sp>
        <p:nvSpPr>
          <p:cNvPr id="13" name="Freeform 3"/>
          <p:cNvSpPr/>
          <p:nvPr userDrawn="1"/>
        </p:nvSpPr>
        <p:spPr bwMode="auto">
          <a:xfrm>
            <a:off x="0" y="3387106"/>
            <a:ext cx="9144000" cy="1770459"/>
          </a:xfrm>
          <a:custGeom>
            <a:avLst/>
            <a:gdLst>
              <a:gd name="T0" fmla="*/ 5763 w 5765"/>
              <a:gd name="T1" fmla="*/ 1487 h 1487"/>
              <a:gd name="T2" fmla="*/ 3 w 5765"/>
              <a:gd name="T3" fmla="*/ 1487 h 1487"/>
              <a:gd name="T4" fmla="*/ 0 w 5765"/>
              <a:gd name="T5" fmla="*/ 362 h 1487"/>
              <a:gd name="T6" fmla="*/ 1404 w 5765"/>
              <a:gd name="T7" fmla="*/ 358 h 1487"/>
              <a:gd name="T8" fmla="*/ 1762 w 5765"/>
              <a:gd name="T9" fmla="*/ 0 h 1487"/>
              <a:gd name="T10" fmla="*/ 5765 w 5765"/>
              <a:gd name="T11" fmla="*/ 1 h 1487"/>
              <a:gd name="T12" fmla="*/ 5763 w 5765"/>
              <a:gd name="T13" fmla="*/ 1487 h 14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5"/>
              <a:gd name="T22" fmla="*/ 0 h 1487"/>
              <a:gd name="T23" fmla="*/ 5765 w 5765"/>
              <a:gd name="T24" fmla="*/ 1487 h 1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5" h="1487">
                <a:moveTo>
                  <a:pt x="5763" y="1487"/>
                </a:moveTo>
                <a:lnTo>
                  <a:pt x="3" y="1487"/>
                </a:lnTo>
                <a:lnTo>
                  <a:pt x="0" y="362"/>
                </a:lnTo>
                <a:lnTo>
                  <a:pt x="1404" y="358"/>
                </a:lnTo>
                <a:lnTo>
                  <a:pt x="1762" y="0"/>
                </a:lnTo>
                <a:lnTo>
                  <a:pt x="5765" y="1"/>
                </a:lnTo>
                <a:lnTo>
                  <a:pt x="5763" y="148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/>
          <a:lstStyle/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85" kern="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建设思路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建设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1222" y="789385"/>
            <a:ext cx="2268550" cy="324203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kumimoji="1" lang="zh-CN" altLang="en-US" dirty="0"/>
              <a:t>建设思路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78802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云中心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5479301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云平台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170577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云服务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6861854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553130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云运维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244408" y="249492"/>
            <a:ext cx="621000" cy="29700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云标准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8" descr="H:\biaozhi-bai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2991" y="195486"/>
            <a:ext cx="2140913" cy="3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548489" y="751963"/>
            <a:ext cx="290964" cy="3395731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defTabSz="1184275"/>
            <a:endParaRPr lang="zh-CN" altLang="zh-CN" sz="114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yriadRegular" pitchFamily="2" charset="0"/>
            </a:endParaRPr>
          </a:p>
        </p:txBody>
      </p:sp>
      <p:pic>
        <p:nvPicPr>
          <p:cNvPr id="11" name="Picture 3" descr="목차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49" y="893735"/>
            <a:ext cx="3051953" cy="5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520028" y="765571"/>
            <a:ext cx="3163" cy="3215396"/>
          </a:xfrm>
          <a:prstGeom prst="line">
            <a:avLst/>
          </a:prstGeom>
          <a:noFill/>
          <a:ln w="9525" cap="rnd">
            <a:solidFill>
              <a:srgbClr val="B2B2B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H="1">
            <a:off x="3551652" y="765572"/>
            <a:ext cx="22139" cy="3395731"/>
          </a:xfrm>
          <a:prstGeom prst="line">
            <a:avLst/>
          </a:prstGeom>
          <a:noFill/>
          <a:ln w="28575">
            <a:solidFill>
              <a:srgbClr val="B2B2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14146" y="-11678"/>
            <a:ext cx="9158147" cy="8703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204" tIns="57602" rIns="115204" bIns="576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1518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521494" y="87474"/>
            <a:ext cx="6102734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57594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6pPr>
            <a:lvl7pPr marL="1151890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7pPr>
            <a:lvl8pPr marL="172783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8pPr>
            <a:lvl9pPr marL="230441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建设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5382090" y="65339"/>
            <a:ext cx="3289650" cy="508189"/>
          </a:xfrm>
        </p:spPr>
        <p:txBody>
          <a:bodyPr anchor="b"/>
          <a:lstStyle>
            <a:lvl1pPr algn="r">
              <a:defRPr sz="2100"/>
            </a:lvl1pPr>
          </a:lstStyle>
          <a:p>
            <a:r>
              <a:rPr kumimoji="1" lang="zh-CN" altLang="en-US" dirty="0"/>
              <a:t>总体架构</a:t>
            </a:r>
          </a:p>
        </p:txBody>
      </p:sp>
      <p:sp>
        <p:nvSpPr>
          <p:cNvPr id="4" name="标题 2"/>
          <p:cNvSpPr txBox="1"/>
          <p:nvPr userDrawn="1"/>
        </p:nvSpPr>
        <p:spPr>
          <a:xfrm>
            <a:off x="251222" y="65693"/>
            <a:ext cx="3228944" cy="508189"/>
          </a:xfrm>
          <a:prstGeom prst="rect">
            <a:avLst/>
          </a:prstGeom>
        </p:spPr>
        <p:txBody>
          <a:bodyPr lIns="68580" anchor="b"/>
          <a:lstStyle>
            <a:lvl1pPr algn="l" defTabSz="1218565" rtl="0" eaLnBrk="1" latinLnBrk="0" hangingPunct="1">
              <a:spcBef>
                <a:spcPct val="0"/>
              </a:spcBef>
              <a:buNone/>
              <a:defRPr lang="zh-CN" altLang="en-US" sz="3200" b="1" kern="1200" dirty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 sz="2400" dirty="0"/>
              <a:t>政法云建设方案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8" descr="H:\biaozhi-bai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12991" y="195486"/>
            <a:ext cx="2140913" cy="3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548489" y="751963"/>
            <a:ext cx="290964" cy="3395731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/>
          <a:p>
            <a:pPr defTabSz="1184275"/>
            <a:endParaRPr lang="zh-CN" altLang="zh-CN" sz="114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yriadRegular" pitchFamily="2" charset="0"/>
            </a:endParaRPr>
          </a:p>
        </p:txBody>
      </p:sp>
      <p:pic>
        <p:nvPicPr>
          <p:cNvPr id="11" name="Picture 3" descr="목차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49" y="893735"/>
            <a:ext cx="3051953" cy="5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520028" y="765571"/>
            <a:ext cx="3163" cy="3215396"/>
          </a:xfrm>
          <a:prstGeom prst="line">
            <a:avLst/>
          </a:prstGeom>
          <a:noFill/>
          <a:ln w="9525" cap="rnd">
            <a:solidFill>
              <a:srgbClr val="B2B2B2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H="1">
            <a:off x="3551652" y="765572"/>
            <a:ext cx="22139" cy="3395731"/>
          </a:xfrm>
          <a:prstGeom prst="line">
            <a:avLst/>
          </a:prstGeom>
          <a:noFill/>
          <a:ln w="28575">
            <a:solidFill>
              <a:srgbClr val="B2B2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1184275"/>
            <a:endParaRPr lang="zh-CN" altLang="en-US" sz="175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14146" y="-11678"/>
            <a:ext cx="9158147" cy="8703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204" tIns="57602" rIns="115204" bIns="576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1518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521494" y="87474"/>
            <a:ext cx="6102734" cy="5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3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57594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6pPr>
            <a:lvl7pPr marL="1151890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7pPr>
            <a:lvl8pPr marL="172783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8pPr>
            <a:lvl9pPr marL="2304415" algn="l" rtl="0" fontAlgn="base">
              <a:spcBef>
                <a:spcPct val="0"/>
              </a:spcBef>
              <a:spcAft>
                <a:spcPct val="0"/>
              </a:spcAft>
              <a:defRPr sz="4030" b="1">
                <a:solidFill>
                  <a:srgbClr val="0062AC"/>
                </a:solidFill>
                <a:latin typeface="MyriadRegular" pitchFamily="2" charset="0"/>
                <a:ea typeface="文鼎CS中等线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982" y="65693"/>
            <a:ext cx="4266771" cy="508189"/>
          </a:xfrm>
          <a:prstGeom prst="rect">
            <a:avLst/>
          </a:prstGeom>
        </p:spPr>
        <p:txBody>
          <a:bodyPr lIns="91440" anchor="b"/>
          <a:lstStyle/>
          <a:p>
            <a:pPr marL="0" lvl="0" indent="0">
              <a:spcBef>
                <a:spcPct val="20000"/>
              </a:spcBef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495" y="798955"/>
            <a:ext cx="8101012" cy="3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单击此处编辑母版文本样式</a:t>
            </a:r>
          </a:p>
          <a:p>
            <a:pPr lvl="1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第二级</a:t>
            </a:r>
          </a:p>
          <a:p>
            <a:pPr marL="1574800" lvl="2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第三级</a:t>
            </a:r>
          </a:p>
          <a:p>
            <a:pPr marL="2184400" lvl="3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第四级</a:t>
            </a:r>
          </a:p>
          <a:p>
            <a:pPr marL="2794000" lvl="4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第五级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396552" y="469555"/>
            <a:ext cx="329400" cy="329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-396552" y="939105"/>
            <a:ext cx="329400" cy="329400"/>
          </a:xfrm>
          <a:prstGeom prst="rect">
            <a:avLst/>
          </a:prstGeom>
          <a:solidFill>
            <a:srgbClr val="77B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2470" tIns="112470" rIns="112470" bIns="112470" numCol="1" spcCol="1270" anchor="ctr" anchorCtr="0">
            <a:noAutofit/>
          </a:bodyPr>
          <a:lstStyle/>
          <a:p>
            <a:pPr defTabSz="11849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96552" y="5"/>
            <a:ext cx="329400" cy="329400"/>
          </a:xfrm>
          <a:prstGeom prst="rect">
            <a:avLst/>
          </a:prstGeom>
          <a:solidFill>
            <a:srgbClr val="003F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396552" y="1408655"/>
            <a:ext cx="329400" cy="329400"/>
          </a:xfrm>
          <a:prstGeom prst="rect">
            <a:avLst/>
          </a:prstGeom>
          <a:solidFill>
            <a:srgbClr val="A4005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EA5326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396552" y="2347756"/>
            <a:ext cx="329400" cy="329400"/>
          </a:xfrm>
          <a:prstGeom prst="rect">
            <a:avLst/>
          </a:prstGeom>
          <a:solidFill>
            <a:srgbClr val="F0F07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396552" y="1878206"/>
            <a:ext cx="329400" cy="329400"/>
          </a:xfrm>
          <a:prstGeom prst="rect">
            <a:avLst/>
          </a:prstGeom>
          <a:solidFill>
            <a:srgbClr val="D495B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0" y="624582"/>
            <a:ext cx="9144000" cy="56456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8676457" y="446095"/>
            <a:ext cx="467544" cy="178487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8806037" y="411510"/>
            <a:ext cx="351625" cy="27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DEC6BB9B-42CF-4510-8237-4C1FAD44F525}" type="slidenum">
              <a:rPr lang="en-US" altLang="zh-CN" sz="1400" b="1">
                <a:solidFill>
                  <a:prstClr val="white"/>
                </a:solidFill>
                <a:cs typeface="Arial" panose="020B0604020202020204" pitchFamily="34" charset="0"/>
              </a:rPr>
              <a:t>‹#›</a:t>
            </a:fld>
            <a:endParaRPr lang="en-US" altLang="zh-CN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D:\快盘\130425PPT模板与规范\标志-蓝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4880372"/>
            <a:ext cx="1187053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3765" rtl="0" eaLnBrk="1" latinLnBrk="0" hangingPunct="1">
        <a:spcBef>
          <a:spcPct val="0"/>
        </a:spcBef>
        <a:buNone/>
        <a:defRPr lang="zh-CN" altLang="en-US" sz="2400" b="1" kern="1200" dirty="0">
          <a:solidFill>
            <a:srgbClr val="0062AC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Tx/>
        <a:buBlip>
          <a:blip r:embed="rId24"/>
        </a:buBlip>
        <a:defRPr lang="zh-CN" altLang="en-US" sz="24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lang="zh-CN" altLang="en-US" sz="2000" kern="1200" dirty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982" y="65693"/>
            <a:ext cx="4266771" cy="508189"/>
          </a:xfrm>
          <a:prstGeom prst="rect">
            <a:avLst/>
          </a:prstGeom>
        </p:spPr>
        <p:txBody>
          <a:bodyPr lIns="91440" anchor="b"/>
          <a:lstStyle/>
          <a:p>
            <a:pPr marL="0" lvl="0" indent="0">
              <a:spcBef>
                <a:spcPct val="20000"/>
              </a:spcBef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495" y="798955"/>
            <a:ext cx="8101012" cy="3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zh-CN" altLang="en-US" dirty="0"/>
              <a:t>单击此处编辑母版文本样式</a:t>
            </a:r>
          </a:p>
          <a:p>
            <a:pPr lvl="1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zh-CN" altLang="en-US" dirty="0"/>
              <a:t>第二级</a:t>
            </a:r>
          </a:p>
          <a:p>
            <a:pPr marL="1574800" lvl="2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zh-CN" altLang="en-US" dirty="0"/>
              <a:t>第三级</a:t>
            </a:r>
          </a:p>
          <a:p>
            <a:pPr marL="2184400" lvl="3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zh-CN" altLang="en-US" dirty="0"/>
              <a:t>第四级</a:t>
            </a:r>
          </a:p>
          <a:p>
            <a:pPr marL="2794000" lvl="4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10"/>
              </a:buBlip>
            </a:pPr>
            <a:r>
              <a:rPr lang="zh-CN" altLang="en-US" dirty="0"/>
              <a:t>第五级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396552" y="469555"/>
            <a:ext cx="329400" cy="329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-396552" y="939105"/>
            <a:ext cx="329400" cy="329400"/>
          </a:xfrm>
          <a:prstGeom prst="rect">
            <a:avLst/>
          </a:prstGeom>
          <a:solidFill>
            <a:srgbClr val="77B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2470" tIns="112470" rIns="112470" bIns="112470" numCol="1" spcCol="1270" anchor="ctr" anchorCtr="0">
            <a:noAutofit/>
          </a:bodyPr>
          <a:lstStyle/>
          <a:p>
            <a:pPr defTabSz="11849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96552" y="5"/>
            <a:ext cx="329400" cy="329400"/>
          </a:xfrm>
          <a:prstGeom prst="rect">
            <a:avLst/>
          </a:prstGeom>
          <a:solidFill>
            <a:srgbClr val="003F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396552" y="1408655"/>
            <a:ext cx="329400" cy="329400"/>
          </a:xfrm>
          <a:prstGeom prst="rect">
            <a:avLst/>
          </a:prstGeom>
          <a:solidFill>
            <a:srgbClr val="A4005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EA5326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396552" y="2347756"/>
            <a:ext cx="329400" cy="329400"/>
          </a:xfrm>
          <a:prstGeom prst="rect">
            <a:avLst/>
          </a:prstGeom>
          <a:solidFill>
            <a:srgbClr val="F0F07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396552" y="1878206"/>
            <a:ext cx="329400" cy="329400"/>
          </a:xfrm>
          <a:prstGeom prst="rect">
            <a:avLst/>
          </a:prstGeom>
          <a:solidFill>
            <a:srgbClr val="D495B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0" y="624582"/>
            <a:ext cx="9144000" cy="56456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8676457" y="446095"/>
            <a:ext cx="467544" cy="178487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8806037" y="411510"/>
            <a:ext cx="351625" cy="27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DEC6BB9B-42CF-4510-8237-4C1FAD44F525}" type="slidenum">
              <a:rPr lang="en-US" altLang="zh-CN" sz="1400" b="1">
                <a:solidFill>
                  <a:prstClr val="white"/>
                </a:solidFill>
                <a:cs typeface="Arial" panose="020B0604020202020204" pitchFamily="34" charset="0"/>
              </a:rPr>
              <a:t>‹#›</a:t>
            </a:fld>
            <a:endParaRPr lang="en-US" altLang="zh-CN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D:\快盘\130425PPT模板与规范\标志-蓝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4880372"/>
            <a:ext cx="1187053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3765" rtl="0" eaLnBrk="1" latinLnBrk="0" hangingPunct="1">
        <a:spcBef>
          <a:spcPct val="0"/>
        </a:spcBef>
        <a:buNone/>
        <a:defRPr lang="zh-CN" altLang="en-US" sz="2400" b="1" kern="1200" dirty="0">
          <a:solidFill>
            <a:srgbClr val="0062AC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Tx/>
        <a:buBlip>
          <a:blip r:embed="rId10"/>
        </a:buBlip>
        <a:defRPr lang="zh-CN" altLang="en-US" sz="24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lang="zh-CN" altLang="en-US" sz="2000" kern="1200" dirty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982" y="65693"/>
            <a:ext cx="4266771" cy="508189"/>
          </a:xfrm>
          <a:prstGeom prst="rect">
            <a:avLst/>
          </a:prstGeom>
        </p:spPr>
        <p:txBody>
          <a:bodyPr lIns="91440" anchor="b"/>
          <a:lstStyle/>
          <a:p>
            <a:pPr marL="0" lvl="0" indent="0">
              <a:spcBef>
                <a:spcPct val="20000"/>
              </a:spcBef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495" y="798955"/>
            <a:ext cx="8101012" cy="3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单击此处编辑母版文本样式</a:t>
            </a:r>
          </a:p>
          <a:p>
            <a:pPr lvl="1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第二级</a:t>
            </a:r>
          </a:p>
          <a:p>
            <a:pPr marL="1574800" lvl="2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第三级</a:t>
            </a:r>
          </a:p>
          <a:p>
            <a:pPr marL="2184400" lvl="3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第四级</a:t>
            </a:r>
          </a:p>
          <a:p>
            <a:pPr marL="2794000" lvl="4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第五级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396552" y="469555"/>
            <a:ext cx="329400" cy="329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-396552" y="939105"/>
            <a:ext cx="329400" cy="329400"/>
          </a:xfrm>
          <a:prstGeom prst="rect">
            <a:avLst/>
          </a:prstGeom>
          <a:solidFill>
            <a:srgbClr val="77B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2470" tIns="112470" rIns="112470" bIns="112470" numCol="1" spcCol="1270" anchor="ctr" anchorCtr="0">
            <a:noAutofit/>
          </a:bodyPr>
          <a:lstStyle/>
          <a:p>
            <a:pPr defTabSz="11849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96552" y="5"/>
            <a:ext cx="329400" cy="329400"/>
          </a:xfrm>
          <a:prstGeom prst="rect">
            <a:avLst/>
          </a:prstGeom>
          <a:solidFill>
            <a:srgbClr val="003F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396552" y="1408655"/>
            <a:ext cx="329400" cy="329400"/>
          </a:xfrm>
          <a:prstGeom prst="rect">
            <a:avLst/>
          </a:prstGeom>
          <a:solidFill>
            <a:srgbClr val="A4005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EA5326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396552" y="2347756"/>
            <a:ext cx="329400" cy="329400"/>
          </a:xfrm>
          <a:prstGeom prst="rect">
            <a:avLst/>
          </a:prstGeom>
          <a:solidFill>
            <a:srgbClr val="F0F07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396552" y="1878206"/>
            <a:ext cx="329400" cy="329400"/>
          </a:xfrm>
          <a:prstGeom prst="rect">
            <a:avLst/>
          </a:prstGeom>
          <a:solidFill>
            <a:srgbClr val="D495B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0" y="624582"/>
            <a:ext cx="9144000" cy="56456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8676457" y="446095"/>
            <a:ext cx="467544" cy="178487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8806037" y="411510"/>
            <a:ext cx="351625" cy="27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DEC6BB9B-42CF-4510-8237-4C1FAD44F525}" type="slidenum">
              <a:rPr lang="en-US" altLang="zh-CN" sz="1400" b="1">
                <a:solidFill>
                  <a:prstClr val="white"/>
                </a:solidFill>
                <a:cs typeface="Arial" panose="020B0604020202020204" pitchFamily="34" charset="0"/>
              </a:rPr>
              <a:t>‹#›</a:t>
            </a:fld>
            <a:endParaRPr lang="en-US" altLang="zh-CN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D:\快盘\130425PPT模板与规范\标志-蓝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4880372"/>
            <a:ext cx="1187053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txStyles>
    <p:titleStyle>
      <a:lvl1pPr algn="l" defTabSz="913765" rtl="0" eaLnBrk="1" latinLnBrk="0" hangingPunct="1">
        <a:spcBef>
          <a:spcPct val="0"/>
        </a:spcBef>
        <a:buNone/>
        <a:defRPr lang="zh-CN" altLang="en-US" sz="2400" b="1" kern="1200" dirty="0">
          <a:solidFill>
            <a:srgbClr val="0062AC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Tx/>
        <a:buBlip>
          <a:blip r:embed="rId24"/>
        </a:buBlip>
        <a:defRPr lang="zh-CN" altLang="en-US" sz="24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lang="zh-CN" altLang="en-US" sz="2000" kern="1200" dirty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982" y="65693"/>
            <a:ext cx="4266771" cy="508189"/>
          </a:xfrm>
          <a:prstGeom prst="rect">
            <a:avLst/>
          </a:prstGeom>
        </p:spPr>
        <p:txBody>
          <a:bodyPr lIns="91440" anchor="b"/>
          <a:lstStyle/>
          <a:p>
            <a:pPr marL="0" lvl="0" indent="0">
              <a:spcBef>
                <a:spcPct val="20000"/>
              </a:spcBef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495" y="798955"/>
            <a:ext cx="8101012" cy="3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单击此处编辑母版文本样式</a:t>
            </a:r>
          </a:p>
          <a:p>
            <a:pPr lvl="1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第二级</a:t>
            </a:r>
          </a:p>
          <a:p>
            <a:pPr marL="1574800" lvl="2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第三级</a:t>
            </a:r>
          </a:p>
          <a:p>
            <a:pPr marL="2184400" lvl="3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第四级</a:t>
            </a:r>
          </a:p>
          <a:p>
            <a:pPr marL="2794000" lvl="4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第五级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396552" y="469555"/>
            <a:ext cx="329400" cy="329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-396552" y="939105"/>
            <a:ext cx="329400" cy="329400"/>
          </a:xfrm>
          <a:prstGeom prst="rect">
            <a:avLst/>
          </a:prstGeom>
          <a:solidFill>
            <a:srgbClr val="77B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2470" tIns="112470" rIns="112470" bIns="112470" numCol="1" spcCol="1270" anchor="ctr" anchorCtr="0">
            <a:noAutofit/>
          </a:bodyPr>
          <a:lstStyle/>
          <a:p>
            <a:pPr defTabSz="11849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96552" y="5"/>
            <a:ext cx="329400" cy="329400"/>
          </a:xfrm>
          <a:prstGeom prst="rect">
            <a:avLst/>
          </a:prstGeom>
          <a:solidFill>
            <a:srgbClr val="003F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396552" y="1408655"/>
            <a:ext cx="329400" cy="329400"/>
          </a:xfrm>
          <a:prstGeom prst="rect">
            <a:avLst/>
          </a:prstGeom>
          <a:solidFill>
            <a:srgbClr val="A4005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EA5326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396552" y="2347756"/>
            <a:ext cx="329400" cy="329400"/>
          </a:xfrm>
          <a:prstGeom prst="rect">
            <a:avLst/>
          </a:prstGeom>
          <a:solidFill>
            <a:srgbClr val="F0F07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396552" y="1878206"/>
            <a:ext cx="329400" cy="329400"/>
          </a:xfrm>
          <a:prstGeom prst="rect">
            <a:avLst/>
          </a:prstGeom>
          <a:solidFill>
            <a:srgbClr val="D495B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0" y="624582"/>
            <a:ext cx="9144000" cy="56456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8676457" y="446095"/>
            <a:ext cx="467544" cy="178487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8806037" y="411510"/>
            <a:ext cx="351625" cy="27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DEC6BB9B-42CF-4510-8237-4C1FAD44F525}" type="slidenum">
              <a:rPr lang="en-US" altLang="zh-CN" sz="1400" b="1">
                <a:solidFill>
                  <a:prstClr val="white"/>
                </a:solidFill>
                <a:cs typeface="Arial" panose="020B0604020202020204" pitchFamily="34" charset="0"/>
              </a:rPr>
              <a:t>‹#›</a:t>
            </a:fld>
            <a:endParaRPr lang="en-US" altLang="zh-CN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D:\快盘\130425PPT模板与规范\标志-蓝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4880372"/>
            <a:ext cx="1187053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 userDrawn="1"/>
        </p:nvSpPr>
        <p:spPr>
          <a:xfrm>
            <a:off x="6846570" y="4766310"/>
            <a:ext cx="2318385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txStyles>
    <p:titleStyle>
      <a:lvl1pPr algn="l" defTabSz="913765" rtl="0" eaLnBrk="1" latinLnBrk="0" hangingPunct="1">
        <a:spcBef>
          <a:spcPct val="0"/>
        </a:spcBef>
        <a:buNone/>
        <a:defRPr lang="zh-CN" altLang="en-US" sz="2400" b="1" kern="1200" dirty="0">
          <a:solidFill>
            <a:srgbClr val="0062AC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Tx/>
        <a:buBlip>
          <a:blip r:embed="rId24"/>
        </a:buBlip>
        <a:defRPr lang="zh-CN" altLang="en-US" sz="24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lang="zh-CN" altLang="en-US" sz="2000" kern="1200" dirty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982" y="65693"/>
            <a:ext cx="4266771" cy="508189"/>
          </a:xfrm>
          <a:prstGeom prst="rect">
            <a:avLst/>
          </a:prstGeom>
        </p:spPr>
        <p:txBody>
          <a:bodyPr lIns="91440" anchor="b"/>
          <a:lstStyle/>
          <a:p>
            <a:pPr marL="0" lvl="0" indent="0">
              <a:spcBef>
                <a:spcPct val="20000"/>
              </a:spcBef>
              <a:buFontTx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1495" y="798955"/>
            <a:ext cx="8101012" cy="3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单击此处编辑母版文本样式</a:t>
            </a:r>
          </a:p>
          <a:p>
            <a:pPr lvl="1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第二级</a:t>
            </a:r>
          </a:p>
          <a:p>
            <a:pPr marL="1574800" lvl="2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第三级</a:t>
            </a:r>
          </a:p>
          <a:p>
            <a:pPr marL="2184400" lvl="3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第四级</a:t>
            </a:r>
          </a:p>
          <a:p>
            <a:pPr marL="2794000" lvl="4" indent="-355600" eaLnBrk="0" fontAlgn="t" hangingPunct="0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Blip>
                <a:blip r:embed="rId24"/>
              </a:buBlip>
            </a:pPr>
            <a:r>
              <a:rPr lang="zh-CN" altLang="en-US" dirty="0"/>
              <a:t>第五级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396552" y="469555"/>
            <a:ext cx="329400" cy="329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-396552" y="939105"/>
            <a:ext cx="329400" cy="329400"/>
          </a:xfrm>
          <a:prstGeom prst="rect">
            <a:avLst/>
          </a:prstGeom>
          <a:solidFill>
            <a:srgbClr val="77B61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112470" tIns="112470" rIns="112470" bIns="112470" numCol="1" spcCol="1270" anchor="ctr" anchorCtr="0">
            <a:noAutofit/>
          </a:bodyPr>
          <a:lstStyle/>
          <a:p>
            <a:pPr defTabSz="11849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96552" y="5"/>
            <a:ext cx="329400" cy="329400"/>
          </a:xfrm>
          <a:prstGeom prst="rect">
            <a:avLst/>
          </a:prstGeom>
          <a:solidFill>
            <a:srgbClr val="003F9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396552" y="1408655"/>
            <a:ext cx="329400" cy="329400"/>
          </a:xfrm>
          <a:prstGeom prst="rect">
            <a:avLst/>
          </a:prstGeom>
          <a:solidFill>
            <a:srgbClr val="A4005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EA5326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-396552" y="2347756"/>
            <a:ext cx="329400" cy="329400"/>
          </a:xfrm>
          <a:prstGeom prst="rect">
            <a:avLst/>
          </a:prstGeom>
          <a:solidFill>
            <a:srgbClr val="F0F07D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396552" y="1878206"/>
            <a:ext cx="329400" cy="329400"/>
          </a:xfrm>
          <a:prstGeom prst="rect">
            <a:avLst/>
          </a:prstGeom>
          <a:solidFill>
            <a:srgbClr val="D495B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60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0" y="624582"/>
            <a:ext cx="9144000" cy="56456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8676457" y="446095"/>
            <a:ext cx="467544" cy="178487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675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 userDrawn="1"/>
        </p:nvSpPr>
        <p:spPr bwMode="auto">
          <a:xfrm>
            <a:off x="8806037" y="411510"/>
            <a:ext cx="351625" cy="27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fld id="{DEC6BB9B-42CF-4510-8237-4C1FAD44F525}" type="slidenum">
              <a:rPr lang="en-US" altLang="zh-CN" sz="1400" b="1">
                <a:solidFill>
                  <a:prstClr val="white"/>
                </a:solidFill>
                <a:cs typeface="Arial" panose="020B0604020202020204" pitchFamily="34" charset="0"/>
              </a:rPr>
              <a:t>‹#›</a:t>
            </a:fld>
            <a:endParaRPr lang="en-US" altLang="zh-CN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D:\快盘\130425PPT模板与规范\标志-蓝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4880372"/>
            <a:ext cx="1187053" cy="2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3765" rtl="0" eaLnBrk="1" latinLnBrk="0" hangingPunct="1">
        <a:spcBef>
          <a:spcPct val="0"/>
        </a:spcBef>
        <a:buNone/>
        <a:defRPr lang="zh-CN" altLang="en-US" sz="2400" b="1" kern="1200" dirty="0">
          <a:solidFill>
            <a:srgbClr val="0062AC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Tx/>
        <a:buBlip>
          <a:blip r:embed="rId24"/>
        </a:buBlip>
        <a:defRPr lang="zh-CN" altLang="en-US" sz="24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lang="zh-CN" altLang="en-US" sz="2000" kern="1200" dirty="0" smtClean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lang="zh-CN" altLang="en-US" sz="2000" kern="1200" dirty="0">
          <a:solidFill>
            <a:srgbClr val="0062AC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0" y="1653648"/>
            <a:ext cx="9144000" cy="13501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050" kern="0" dirty="0" smtClean="0">
                <a:solidFill>
                  <a:srgbClr val="015392"/>
                </a:solidFill>
              </a:rPr>
              <a:t>继续教育云</a:t>
            </a:r>
            <a:r>
              <a:rPr lang="zh-CN" altLang="en-US" sz="4050" kern="0" dirty="0" smtClean="0">
                <a:solidFill>
                  <a:srgbClr val="015392"/>
                </a:solidFill>
              </a:rPr>
              <a:t>平台</a:t>
            </a:r>
            <a:r>
              <a:rPr lang="en-US" altLang="zh-CN" sz="4050" kern="0" dirty="0">
                <a:solidFill>
                  <a:srgbClr val="015392"/>
                </a:solidFill>
              </a:rPr>
              <a:t/>
            </a:r>
            <a:br>
              <a:rPr lang="en-US" altLang="zh-CN" sz="4050" kern="0" dirty="0">
                <a:solidFill>
                  <a:srgbClr val="015392"/>
                </a:solidFill>
              </a:rPr>
            </a:br>
            <a:r>
              <a:rPr lang="zh-CN" altLang="en-US" sz="4050" kern="0" dirty="0">
                <a:solidFill>
                  <a:srgbClr val="015392"/>
                </a:solidFill>
              </a:rPr>
              <a:t>建设方案</a:t>
            </a:r>
            <a:endParaRPr lang="zh-CN" altLang="en-US" kern="0" dirty="0">
              <a:solidFill>
                <a:srgbClr val="0153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611560" y="19548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545672" y="16678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31044" y="25314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545672" y="253195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31044" y="340000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30857" y="166807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46668" y="340008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37214" y="1275606"/>
            <a:ext cx="52070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47000"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平台支持二级、三级管理模式：省教育厅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--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高校</a:t>
            </a:r>
            <a:r>
              <a:rPr lang="en-US" altLang="zh-CN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--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教学点</a:t>
            </a:r>
          </a:p>
        </p:txBody>
      </p:sp>
      <p:pic>
        <p:nvPicPr>
          <p:cNvPr id="27" name="图片 26" descr="权限管理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6"/>
            <a:ext cx="376917" cy="36004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83567" y="195486"/>
            <a:ext cx="1458826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5" b="1" dirty="0" smtClean="0">
                <a:solidFill>
                  <a:srgbClr val="B71C2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超管平台</a:t>
            </a:r>
            <a:endParaRPr lang="zh-CN" altLang="en-US" sz="1705" b="1" dirty="0">
              <a:solidFill>
                <a:srgbClr val="B71C2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93198" y="1419622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37214" y="1923678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47000"/>
            </a:pPr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除系统设定的默认角色外，可自定义角色</a:t>
            </a:r>
          </a:p>
        </p:txBody>
      </p:sp>
      <p:sp>
        <p:nvSpPr>
          <p:cNvPr id="59" name="椭圆 58"/>
          <p:cNvSpPr/>
          <p:nvPr/>
        </p:nvSpPr>
        <p:spPr>
          <a:xfrm>
            <a:off x="793198" y="2067694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37214" y="2571750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47000"/>
            </a:pPr>
            <a:r>
              <a:rPr lang="zh-CN" altLang="zh-CN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菜单权限灵</a:t>
            </a:r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活分配，可细化到每个按钮</a:t>
            </a:r>
            <a:endParaRPr lang="zh-CN" altLang="zh-CN" sz="1600" dirty="0" smtClean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93198" y="2715766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37214" y="3219822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SzPct val="47000"/>
            </a:pPr>
            <a:r>
              <a:rPr lang="zh-CN" altLang="zh-CN" sz="16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每个用户可设置</a:t>
            </a:r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管理的数据权限范围</a:t>
            </a:r>
          </a:p>
        </p:txBody>
      </p:sp>
      <p:sp>
        <p:nvSpPr>
          <p:cNvPr id="63" name="椭圆 62"/>
          <p:cNvSpPr/>
          <p:nvPr/>
        </p:nvSpPr>
        <p:spPr>
          <a:xfrm>
            <a:off x="793198" y="3363838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369" y="714578"/>
            <a:ext cx="5058551" cy="5010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611560" y="19548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473917" y="181137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42474" y="267497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73917" y="267546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42474" y="354351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42287" y="181158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474913" y="354359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83950" y="206281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项</a:t>
            </a:r>
            <a:r>
              <a:rPr 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目特色</a:t>
            </a:r>
            <a:r>
              <a:rPr 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 32"/>
          <p:cNvGrpSpPr/>
          <p:nvPr/>
        </p:nvGrpSpPr>
        <p:grpSpPr>
          <a:xfrm>
            <a:off x="1117517" y="1256907"/>
            <a:ext cx="1554480" cy="1553230"/>
            <a:chOff x="376664" y="2120900"/>
            <a:chExt cx="1554480" cy="1553230"/>
          </a:xfrm>
        </p:grpSpPr>
        <p:sp>
          <p:nvSpPr>
            <p:cNvPr id="38" name="椭圆 37"/>
            <p:cNvSpPr/>
            <p:nvPr/>
          </p:nvSpPr>
          <p:spPr>
            <a:xfrm>
              <a:off x="574601" y="2120900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6664" y="3305830"/>
              <a:ext cx="15544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ln>
                    <a:noFill/>
                  </a:ln>
                  <a:solidFill>
                    <a:schemeClr val="tx1"/>
                  </a:solidFill>
                </a:rPr>
                <a:t>微信扫码登录</a:t>
              </a:r>
            </a:p>
          </p:txBody>
        </p:sp>
      </p:grpSp>
      <p:grpSp>
        <p:nvGrpSpPr>
          <p:cNvPr id="40" name="组 33"/>
          <p:cNvGrpSpPr/>
          <p:nvPr/>
        </p:nvGrpSpPr>
        <p:grpSpPr>
          <a:xfrm>
            <a:off x="3095798" y="1256907"/>
            <a:ext cx="1097280" cy="1533443"/>
            <a:chOff x="1971675" y="2129892"/>
            <a:chExt cx="1097280" cy="1533443"/>
          </a:xfrm>
        </p:grpSpPr>
        <p:sp>
          <p:nvSpPr>
            <p:cNvPr id="42" name="椭圆 41"/>
            <p:cNvSpPr/>
            <p:nvPr/>
          </p:nvSpPr>
          <p:spPr>
            <a:xfrm>
              <a:off x="1992273" y="2129892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71675" y="3295035"/>
              <a:ext cx="10972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+mn-ea"/>
                </a:rPr>
                <a:t>数据看板</a:t>
              </a:r>
            </a:p>
          </p:txBody>
        </p:sp>
      </p:grpSp>
      <p:grpSp>
        <p:nvGrpSpPr>
          <p:cNvPr id="44" name="组 34"/>
          <p:cNvGrpSpPr/>
          <p:nvPr/>
        </p:nvGrpSpPr>
        <p:grpSpPr>
          <a:xfrm>
            <a:off x="4862275" y="1256907"/>
            <a:ext cx="1097280" cy="1551017"/>
            <a:chOff x="3541125" y="2118053"/>
            <a:chExt cx="1097280" cy="1551017"/>
          </a:xfrm>
        </p:grpSpPr>
        <p:sp>
          <p:nvSpPr>
            <p:cNvPr id="45" name="椭圆 44"/>
            <p:cNvSpPr/>
            <p:nvPr/>
          </p:nvSpPr>
          <p:spPr>
            <a:xfrm>
              <a:off x="3561723" y="2118053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541125" y="3300770"/>
              <a:ext cx="10972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  <a:latin typeface="+mn-ea"/>
                </a:rPr>
                <a:t>操作引导</a:t>
              </a:r>
            </a:p>
          </p:txBody>
        </p:sp>
      </p:grpSp>
      <p:grpSp>
        <p:nvGrpSpPr>
          <p:cNvPr id="48" name="组 35"/>
          <p:cNvGrpSpPr/>
          <p:nvPr/>
        </p:nvGrpSpPr>
        <p:grpSpPr>
          <a:xfrm>
            <a:off x="6609066" y="1244207"/>
            <a:ext cx="1097280" cy="1551938"/>
            <a:chOff x="5024298" y="2143564"/>
            <a:chExt cx="1097280" cy="1551938"/>
          </a:xfrm>
        </p:grpSpPr>
        <p:sp>
          <p:nvSpPr>
            <p:cNvPr id="50" name="椭圆 49"/>
            <p:cNvSpPr/>
            <p:nvPr/>
          </p:nvSpPr>
          <p:spPr>
            <a:xfrm>
              <a:off x="5044896" y="2143564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024298" y="3327202"/>
              <a:ext cx="10972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+mn-ea"/>
                </a:rPr>
                <a:t>消息推送</a:t>
              </a:r>
            </a:p>
          </p:txBody>
        </p:sp>
      </p:grpSp>
      <p:grpSp>
        <p:nvGrpSpPr>
          <p:cNvPr id="52" name="组 37"/>
          <p:cNvGrpSpPr/>
          <p:nvPr/>
        </p:nvGrpSpPr>
        <p:grpSpPr>
          <a:xfrm>
            <a:off x="3079687" y="3027182"/>
            <a:ext cx="1325880" cy="1576894"/>
            <a:chOff x="7759700" y="2126032"/>
            <a:chExt cx="1325880" cy="1576894"/>
          </a:xfrm>
        </p:grpSpPr>
        <p:sp>
          <p:nvSpPr>
            <p:cNvPr id="54" name="椭圆 53"/>
            <p:cNvSpPr/>
            <p:nvPr/>
          </p:nvSpPr>
          <p:spPr>
            <a:xfrm>
              <a:off x="7780298" y="2126032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759700" y="3334626"/>
              <a:ext cx="13258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/>
                  </a:solidFill>
                </a:rPr>
                <a:t>自定义统计</a:t>
              </a:r>
            </a:p>
          </p:txBody>
        </p:sp>
      </p:grpSp>
      <p:grpSp>
        <p:nvGrpSpPr>
          <p:cNvPr id="56" name="组 39"/>
          <p:cNvGrpSpPr/>
          <p:nvPr/>
        </p:nvGrpSpPr>
        <p:grpSpPr>
          <a:xfrm>
            <a:off x="6608153" y="3038612"/>
            <a:ext cx="1325880" cy="1537303"/>
            <a:chOff x="10734608" y="2151432"/>
            <a:chExt cx="1325880" cy="1537303"/>
          </a:xfrm>
        </p:grpSpPr>
        <p:sp>
          <p:nvSpPr>
            <p:cNvPr id="57" name="椭圆 56"/>
            <p:cNvSpPr/>
            <p:nvPr/>
          </p:nvSpPr>
          <p:spPr>
            <a:xfrm>
              <a:off x="10755206" y="2151432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734608" y="3320435"/>
              <a:ext cx="13258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+mn-ea"/>
                </a:rPr>
                <a:t>自定义导出</a:t>
              </a:r>
            </a:p>
          </p:txBody>
        </p:sp>
      </p:grpSp>
      <p:grpSp>
        <p:nvGrpSpPr>
          <p:cNvPr id="60" name="组 38"/>
          <p:cNvGrpSpPr/>
          <p:nvPr/>
        </p:nvGrpSpPr>
        <p:grpSpPr>
          <a:xfrm>
            <a:off x="4843920" y="3027182"/>
            <a:ext cx="1325880" cy="1551494"/>
            <a:chOff x="9173884" y="2151432"/>
            <a:chExt cx="1325880" cy="1551494"/>
          </a:xfrm>
        </p:grpSpPr>
        <p:sp>
          <p:nvSpPr>
            <p:cNvPr id="62" name="椭圆 61"/>
            <p:cNvSpPr/>
            <p:nvPr/>
          </p:nvSpPr>
          <p:spPr>
            <a:xfrm>
              <a:off x="9194482" y="2151432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9173884" y="3334626"/>
              <a:ext cx="13258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/>
                  </a:solidFill>
                  <a:latin typeface="+mn-ea"/>
                </a:rPr>
                <a:t>自定义模板</a:t>
              </a:r>
            </a:p>
          </p:txBody>
        </p:sp>
      </p:grpSp>
      <p:grpSp>
        <p:nvGrpSpPr>
          <p:cNvPr id="65" name="组 40"/>
          <p:cNvGrpSpPr/>
          <p:nvPr/>
        </p:nvGrpSpPr>
        <p:grpSpPr>
          <a:xfrm>
            <a:off x="1315720" y="3009900"/>
            <a:ext cx="1097280" cy="1551940"/>
            <a:chOff x="5024298" y="2143564"/>
            <a:chExt cx="1097280" cy="1551938"/>
          </a:xfrm>
        </p:grpSpPr>
        <p:sp>
          <p:nvSpPr>
            <p:cNvPr id="67" name="椭圆 66"/>
            <p:cNvSpPr/>
            <p:nvPr/>
          </p:nvSpPr>
          <p:spPr>
            <a:xfrm>
              <a:off x="5044896" y="2143564"/>
              <a:ext cx="10668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024298" y="3327202"/>
              <a:ext cx="1097280" cy="3683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tx1"/>
                  </a:solidFill>
                </a:rPr>
                <a:t>高基报表</a:t>
              </a:r>
            </a:p>
          </p:txBody>
        </p:sp>
      </p:grpSp>
      <p:pic>
        <p:nvPicPr>
          <p:cNvPr id="9" name="图片 8" descr="18-看板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0" y="1534795"/>
            <a:ext cx="609600" cy="609600"/>
          </a:xfrm>
          <a:prstGeom prst="rect">
            <a:avLst/>
          </a:prstGeom>
        </p:spPr>
      </p:pic>
      <p:pic>
        <p:nvPicPr>
          <p:cNvPr id="10" name="图片 9" descr="微信扫码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20" y="1498600"/>
            <a:ext cx="609600" cy="609600"/>
          </a:xfrm>
          <a:prstGeom prst="rect">
            <a:avLst/>
          </a:prstGeom>
        </p:spPr>
      </p:pic>
      <p:pic>
        <p:nvPicPr>
          <p:cNvPr id="12" name="图片 11" descr="消息推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5" y="1498600"/>
            <a:ext cx="609600" cy="609600"/>
          </a:xfrm>
          <a:prstGeom prst="rect">
            <a:avLst/>
          </a:prstGeom>
        </p:spPr>
      </p:pic>
      <p:pic>
        <p:nvPicPr>
          <p:cNvPr id="14" name="图片 13" descr="icon_报表管理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320" y="3264535"/>
            <a:ext cx="609600" cy="609600"/>
          </a:xfrm>
          <a:prstGeom prst="rect">
            <a:avLst/>
          </a:prstGeom>
        </p:spPr>
      </p:pic>
      <p:pic>
        <p:nvPicPr>
          <p:cNvPr id="15" name="图片 14" descr="统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150" y="3277235"/>
            <a:ext cx="609600" cy="609600"/>
          </a:xfrm>
          <a:prstGeom prst="rect">
            <a:avLst/>
          </a:prstGeom>
        </p:spPr>
      </p:pic>
      <p:pic>
        <p:nvPicPr>
          <p:cNvPr id="16" name="图片 15" descr="物业合同模板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850" y="3235325"/>
            <a:ext cx="609600" cy="609600"/>
          </a:xfrm>
          <a:prstGeom prst="rect">
            <a:avLst/>
          </a:prstGeom>
        </p:spPr>
      </p:pic>
      <p:pic>
        <p:nvPicPr>
          <p:cNvPr id="17" name="图片 16" descr="导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3264535"/>
            <a:ext cx="609600" cy="609600"/>
          </a:xfrm>
          <a:prstGeom prst="rect">
            <a:avLst/>
          </a:prstGeom>
        </p:spPr>
      </p:pic>
      <p:pic>
        <p:nvPicPr>
          <p:cNvPr id="19" name="图片 18" descr="原文引导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9850" y="14986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683950" y="206281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B71C2B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项</a:t>
            </a:r>
            <a:r>
              <a:rPr 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目特色</a:t>
            </a:r>
            <a:r>
              <a:rPr lang="zh-CN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建设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0047" y="2483112"/>
            <a:ext cx="15544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n>
                  <a:noFill/>
                </a:ln>
                <a:solidFill>
                  <a:srgbClr val="000000"/>
                </a:solidFill>
              </a:rPr>
              <a:t>微信扫码登录</a:t>
            </a:r>
          </a:p>
        </p:txBody>
      </p:sp>
      <p:sp>
        <p:nvSpPr>
          <p:cNvPr id="7" name="矩形 6"/>
          <p:cNvSpPr/>
          <p:nvPr/>
        </p:nvSpPr>
        <p:spPr>
          <a:xfrm>
            <a:off x="3101513" y="2483010"/>
            <a:ext cx="10972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数据看板</a:t>
            </a:r>
          </a:p>
        </p:txBody>
      </p:sp>
      <p:sp>
        <p:nvSpPr>
          <p:cNvPr id="8" name="矩形 7"/>
          <p:cNvSpPr/>
          <p:nvPr/>
        </p:nvSpPr>
        <p:spPr>
          <a:xfrm>
            <a:off x="4906090" y="2514554"/>
            <a:ext cx="10972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操作引导</a:t>
            </a:r>
          </a:p>
        </p:txBody>
      </p:sp>
      <p:sp>
        <p:nvSpPr>
          <p:cNvPr id="11" name="矩形 10"/>
          <p:cNvSpPr/>
          <p:nvPr/>
        </p:nvSpPr>
        <p:spPr>
          <a:xfrm>
            <a:off x="6722731" y="2514840"/>
            <a:ext cx="10972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消息推送</a:t>
            </a:r>
          </a:p>
        </p:txBody>
      </p:sp>
      <p:sp>
        <p:nvSpPr>
          <p:cNvPr id="13" name="矩形 12"/>
          <p:cNvSpPr/>
          <p:nvPr/>
        </p:nvSpPr>
        <p:spPr>
          <a:xfrm>
            <a:off x="1300480" y="4306570"/>
            <a:ext cx="10972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高基报表</a:t>
            </a:r>
          </a:p>
        </p:txBody>
      </p:sp>
      <p:sp>
        <p:nvSpPr>
          <p:cNvPr id="18" name="矩形 17"/>
          <p:cNvSpPr/>
          <p:nvPr/>
        </p:nvSpPr>
        <p:spPr>
          <a:xfrm>
            <a:off x="2986977" y="4306261"/>
            <a:ext cx="13258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自定义统计</a:t>
            </a:r>
          </a:p>
        </p:txBody>
      </p:sp>
      <p:sp>
        <p:nvSpPr>
          <p:cNvPr id="21" name="矩形 20"/>
          <p:cNvSpPr/>
          <p:nvPr/>
        </p:nvSpPr>
        <p:spPr>
          <a:xfrm>
            <a:off x="4791850" y="4306261"/>
            <a:ext cx="13258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自定义模板</a:t>
            </a:r>
          </a:p>
        </p:txBody>
      </p:sp>
      <p:sp>
        <p:nvSpPr>
          <p:cNvPr id="22" name="矩形 21"/>
          <p:cNvSpPr/>
          <p:nvPr/>
        </p:nvSpPr>
        <p:spPr>
          <a:xfrm>
            <a:off x="6493853" y="4306675"/>
            <a:ext cx="1325880" cy="3683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自定义导出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482" y="246872"/>
            <a:ext cx="1602571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5" b="1" dirty="0">
                <a:solidFill>
                  <a:srgbClr val="B71C2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教务管理平台</a:t>
            </a:r>
          </a:p>
        </p:txBody>
      </p:sp>
      <p:pic>
        <p:nvPicPr>
          <p:cNvPr id="31" name="图片 30" descr="系统管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2" y="194041"/>
            <a:ext cx="433493" cy="43349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67" y="915566"/>
            <a:ext cx="1756932" cy="35769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571736" y="913809"/>
            <a:ext cx="4653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公司技术架构上保证系统高性能、高可靠、可扩展</a:t>
            </a:r>
          </a:p>
        </p:txBody>
      </p:sp>
      <p:sp>
        <p:nvSpPr>
          <p:cNvPr id="34" name="椭圆 33"/>
          <p:cNvSpPr/>
          <p:nvPr/>
        </p:nvSpPr>
        <p:spPr>
          <a:xfrm>
            <a:off x="2359266" y="1049006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359266" y="1581005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71736" y="1445742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业务覆盖教务教学管理全流程</a:t>
            </a:r>
          </a:p>
        </p:txBody>
      </p:sp>
      <p:sp>
        <p:nvSpPr>
          <p:cNvPr id="37" name="椭圆 36"/>
          <p:cNvSpPr/>
          <p:nvPr/>
        </p:nvSpPr>
        <p:spPr>
          <a:xfrm>
            <a:off x="2359266" y="4240668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71736" y="4105404"/>
            <a:ext cx="5929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报名、申请、缴费、成绩录入、查询等提供多种途径，提高效率</a:t>
            </a:r>
          </a:p>
        </p:txBody>
      </p:sp>
      <p:sp>
        <p:nvSpPr>
          <p:cNvPr id="39" name="椭圆 38"/>
          <p:cNvSpPr/>
          <p:nvPr/>
        </p:nvSpPr>
        <p:spPr>
          <a:xfrm>
            <a:off x="2359266" y="2112938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71736" y="1977674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业务功能流程设计更注重实用性、易用性</a:t>
            </a:r>
          </a:p>
        </p:txBody>
      </p:sp>
      <p:sp>
        <p:nvSpPr>
          <p:cNvPr id="41" name="椭圆 40"/>
          <p:cNvSpPr/>
          <p:nvPr/>
        </p:nvSpPr>
        <p:spPr>
          <a:xfrm>
            <a:off x="2359266" y="3176803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71736" y="3041539"/>
            <a:ext cx="531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通知、邮件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、短信、微信多种推送方式，便于与学生交流</a:t>
            </a:r>
          </a:p>
        </p:txBody>
      </p:sp>
      <p:sp>
        <p:nvSpPr>
          <p:cNvPr id="43" name="椭圆 42"/>
          <p:cNvSpPr/>
          <p:nvPr/>
        </p:nvSpPr>
        <p:spPr>
          <a:xfrm>
            <a:off x="2359266" y="2644870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71736" y="2509607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统一身份认证，方便用户登录</a:t>
            </a:r>
          </a:p>
        </p:txBody>
      </p:sp>
      <p:sp>
        <p:nvSpPr>
          <p:cNvPr id="45" name="椭圆 44"/>
          <p:cNvSpPr/>
          <p:nvPr/>
        </p:nvSpPr>
        <p:spPr>
          <a:xfrm>
            <a:off x="2359266" y="3708735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71736" y="3573471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统计报表注重用户自定义，各取所需，便于各类统计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391160"/>
            <a:ext cx="1735455" cy="4913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" y="412750"/>
            <a:ext cx="1680845" cy="46107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150" y="412115"/>
            <a:ext cx="1693545" cy="48933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85" y="412750"/>
            <a:ext cx="1756410" cy="4892040"/>
          </a:xfrm>
          <a:prstGeom prst="rect">
            <a:avLst/>
          </a:prstGeom>
        </p:spPr>
      </p:pic>
      <p:sp>
        <p:nvSpPr>
          <p:cNvPr id="32" name="Title 1"/>
          <p:cNvSpPr txBox="1"/>
          <p:nvPr/>
        </p:nvSpPr>
        <p:spPr>
          <a:xfrm>
            <a:off x="669598" y="140574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主要功能列表展示</a:t>
            </a:r>
          </a:p>
          <a:p>
            <a:pPr algn="l"/>
            <a:endParaRPr lang="zh-CN" altLang="en-US" sz="18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Diamond 33"/>
          <p:cNvSpPr/>
          <p:nvPr/>
        </p:nvSpPr>
        <p:spPr>
          <a:xfrm>
            <a:off x="321760" y="90165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611560" y="19548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73917" y="1739616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42474" y="2603216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73917" y="260371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42474" y="347175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42287" y="1739834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474913" y="3471844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5226397" y="588631"/>
            <a:ext cx="851231" cy="343507"/>
          </a:xfrm>
          <a:prstGeom prst="wedgeRectCallout">
            <a:avLst>
              <a:gd name="adj1" fmla="val -31071"/>
              <a:gd name="adj2" fmla="val 99504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查看自测</a:t>
            </a:r>
          </a:p>
        </p:txBody>
      </p:sp>
      <p:sp>
        <p:nvSpPr>
          <p:cNvPr id="4" name="椭圆 3"/>
          <p:cNvSpPr/>
          <p:nvPr/>
        </p:nvSpPr>
        <p:spPr>
          <a:xfrm>
            <a:off x="1425796" y="1963343"/>
            <a:ext cx="952455" cy="952455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椭圆 4"/>
          <p:cNvSpPr/>
          <p:nvPr/>
        </p:nvSpPr>
        <p:spPr>
          <a:xfrm>
            <a:off x="3424923" y="3290657"/>
            <a:ext cx="952455" cy="952455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椭圆 5"/>
          <p:cNvSpPr/>
          <p:nvPr/>
        </p:nvSpPr>
        <p:spPr>
          <a:xfrm>
            <a:off x="4276171" y="1209398"/>
            <a:ext cx="952455" cy="952455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>
            <a:off x="7007674" y="3001161"/>
            <a:ext cx="952455" cy="952455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1431030" y="2198577"/>
            <a:ext cx="131377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</a:p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设计课程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4452" y="3631327"/>
            <a:ext cx="111860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学生学习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0359" y="1490536"/>
            <a:ext cx="111860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教师授课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63706" y="3247109"/>
            <a:ext cx="111860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学情统计</a:t>
            </a:r>
          </a:p>
        </p:txBody>
      </p:sp>
      <p:cxnSp>
        <p:nvCxnSpPr>
          <p:cNvPr id="12" name="Straight Connector 25"/>
          <p:cNvCxnSpPr/>
          <p:nvPr/>
        </p:nvCxnSpPr>
        <p:spPr>
          <a:xfrm>
            <a:off x="2302968" y="2677612"/>
            <a:ext cx="1010420" cy="1008949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308674" y="1846221"/>
            <a:ext cx="1186698" cy="1186698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3307802" y="3173536"/>
            <a:ext cx="1186698" cy="1186698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4159050" y="1092276"/>
            <a:ext cx="1186698" cy="1186698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椭圆 15"/>
          <p:cNvSpPr/>
          <p:nvPr/>
        </p:nvSpPr>
        <p:spPr>
          <a:xfrm>
            <a:off x="6890553" y="2884039"/>
            <a:ext cx="1186698" cy="1186698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7" name="Straight Connector 25"/>
          <p:cNvCxnSpPr/>
          <p:nvPr/>
        </p:nvCxnSpPr>
        <p:spPr>
          <a:xfrm flipV="1">
            <a:off x="4560125" y="2401729"/>
            <a:ext cx="144540" cy="1007392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/>
          <p:cNvCxnSpPr/>
          <p:nvPr/>
        </p:nvCxnSpPr>
        <p:spPr>
          <a:xfrm>
            <a:off x="5615563" y="1863059"/>
            <a:ext cx="1914011" cy="793792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标注 19"/>
          <p:cNvSpPr/>
          <p:nvPr/>
        </p:nvSpPr>
        <p:spPr>
          <a:xfrm>
            <a:off x="173777" y="2646345"/>
            <a:ext cx="1072936" cy="370007"/>
          </a:xfrm>
          <a:prstGeom prst="wedgeRectCallout">
            <a:avLst>
              <a:gd name="adj1" fmla="val 26756"/>
              <a:gd name="adj2" fmla="val 8389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主题风格设定</a:t>
            </a:r>
          </a:p>
        </p:txBody>
      </p:sp>
      <p:sp>
        <p:nvSpPr>
          <p:cNvPr id="21" name="矩形标注 20"/>
          <p:cNvSpPr/>
          <p:nvPr/>
        </p:nvSpPr>
        <p:spPr>
          <a:xfrm>
            <a:off x="173776" y="1779046"/>
            <a:ext cx="1101938" cy="485171"/>
          </a:xfrm>
          <a:prstGeom prst="wedgeRectCallout">
            <a:avLst>
              <a:gd name="adj1" fmla="val 45106"/>
              <a:gd name="adj2" fmla="val 98113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静态动态资源结合</a:t>
            </a:r>
          </a:p>
        </p:txBody>
      </p:sp>
      <p:sp>
        <p:nvSpPr>
          <p:cNvPr id="22" name="矩形标注 21"/>
          <p:cNvSpPr/>
          <p:nvPr/>
        </p:nvSpPr>
        <p:spPr>
          <a:xfrm>
            <a:off x="831858" y="3283828"/>
            <a:ext cx="1148608" cy="370007"/>
          </a:xfrm>
          <a:prstGeom prst="wedgeRectCallout">
            <a:avLst>
              <a:gd name="adj1" fmla="val 7065"/>
              <a:gd name="adj2" fmla="val -105061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课程考核设置</a:t>
            </a:r>
          </a:p>
        </p:txBody>
      </p:sp>
      <p:sp>
        <p:nvSpPr>
          <p:cNvPr id="23" name="矩形标注 22"/>
          <p:cNvSpPr/>
          <p:nvPr/>
        </p:nvSpPr>
        <p:spPr>
          <a:xfrm>
            <a:off x="3144467" y="1240895"/>
            <a:ext cx="851231" cy="343507"/>
          </a:xfrm>
          <a:prstGeom prst="wedgeRectCallout">
            <a:avLst>
              <a:gd name="adj1" fmla="val 69636"/>
              <a:gd name="adj2" fmla="val 3245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发布通知</a:t>
            </a:r>
          </a:p>
        </p:txBody>
      </p:sp>
      <p:sp>
        <p:nvSpPr>
          <p:cNvPr id="24" name="矩形标注 23"/>
          <p:cNvSpPr/>
          <p:nvPr/>
        </p:nvSpPr>
        <p:spPr>
          <a:xfrm>
            <a:off x="3427169" y="808750"/>
            <a:ext cx="851231" cy="343507"/>
          </a:xfrm>
          <a:prstGeom prst="wedgeRectCallout">
            <a:avLst>
              <a:gd name="adj1" fmla="val 36547"/>
              <a:gd name="adj2" fmla="val 74548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进度引导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4326783" y="539938"/>
            <a:ext cx="851231" cy="343507"/>
          </a:xfrm>
          <a:prstGeom prst="wedgeRectCallout">
            <a:avLst>
              <a:gd name="adj1" fmla="val -31071"/>
              <a:gd name="adj2" fmla="val 99504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批改作业</a:t>
            </a:r>
          </a:p>
        </p:txBody>
      </p:sp>
      <p:sp>
        <p:nvSpPr>
          <p:cNvPr id="26" name="矩形标注 25"/>
          <p:cNvSpPr/>
          <p:nvPr/>
        </p:nvSpPr>
        <p:spPr>
          <a:xfrm>
            <a:off x="5518205" y="1402738"/>
            <a:ext cx="851231" cy="343507"/>
          </a:xfrm>
          <a:prstGeom prst="wedgeRectCallout">
            <a:avLst>
              <a:gd name="adj1" fmla="val -69915"/>
              <a:gd name="adj2" fmla="val 24637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课程答疑</a:t>
            </a:r>
          </a:p>
        </p:txBody>
      </p:sp>
      <p:sp>
        <p:nvSpPr>
          <p:cNvPr id="27" name="矩形标注 26"/>
          <p:cNvSpPr/>
          <p:nvPr/>
        </p:nvSpPr>
        <p:spPr>
          <a:xfrm>
            <a:off x="2191432" y="3608214"/>
            <a:ext cx="914932" cy="460752"/>
          </a:xfrm>
          <a:prstGeom prst="wedgeRectCallout">
            <a:avLst>
              <a:gd name="adj1" fmla="val 67896"/>
              <a:gd name="adj2" fmla="val -13228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按课程体系学习</a:t>
            </a:r>
          </a:p>
        </p:txBody>
      </p:sp>
      <p:sp>
        <p:nvSpPr>
          <p:cNvPr id="28" name="矩形标注 27"/>
          <p:cNvSpPr/>
          <p:nvPr/>
        </p:nvSpPr>
        <p:spPr>
          <a:xfrm>
            <a:off x="2478687" y="4210861"/>
            <a:ext cx="803221" cy="343507"/>
          </a:xfrm>
          <a:prstGeom prst="wedgeRectCallout">
            <a:avLst>
              <a:gd name="adj1" fmla="val 67896"/>
              <a:gd name="adj2" fmla="val -6314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做作业</a:t>
            </a:r>
          </a:p>
        </p:txBody>
      </p:sp>
      <p:sp>
        <p:nvSpPr>
          <p:cNvPr id="29" name="矩形标注 28"/>
          <p:cNvSpPr/>
          <p:nvPr/>
        </p:nvSpPr>
        <p:spPr>
          <a:xfrm>
            <a:off x="3106501" y="4411509"/>
            <a:ext cx="803221" cy="343507"/>
          </a:xfrm>
          <a:prstGeom prst="wedgeRectCallout">
            <a:avLst>
              <a:gd name="adj1" fmla="val 67896"/>
              <a:gd name="adj2" fmla="val -6314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做自测</a:t>
            </a:r>
          </a:p>
        </p:txBody>
      </p:sp>
      <p:sp>
        <p:nvSpPr>
          <p:cNvPr id="30" name="矩形标注 29"/>
          <p:cNvSpPr/>
          <p:nvPr/>
        </p:nvSpPr>
        <p:spPr>
          <a:xfrm>
            <a:off x="4063129" y="4438808"/>
            <a:ext cx="622514" cy="343507"/>
          </a:xfrm>
          <a:prstGeom prst="wedgeRectCallout">
            <a:avLst>
              <a:gd name="adj1" fmla="val -49503"/>
              <a:gd name="adj2" fmla="val -98791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讨论</a:t>
            </a:r>
          </a:p>
        </p:txBody>
      </p:sp>
      <p:sp>
        <p:nvSpPr>
          <p:cNvPr id="31" name="矩形标注 30"/>
          <p:cNvSpPr/>
          <p:nvPr/>
        </p:nvSpPr>
        <p:spPr>
          <a:xfrm>
            <a:off x="4521927" y="4252536"/>
            <a:ext cx="622514" cy="343507"/>
          </a:xfrm>
          <a:prstGeom prst="wedgeRectCallout">
            <a:avLst>
              <a:gd name="adj1" fmla="val -49503"/>
              <a:gd name="adj2" fmla="val -98791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笔记</a:t>
            </a:r>
          </a:p>
        </p:txBody>
      </p:sp>
      <p:sp>
        <p:nvSpPr>
          <p:cNvPr id="32" name="矩形标注 31"/>
          <p:cNvSpPr/>
          <p:nvPr/>
        </p:nvSpPr>
        <p:spPr>
          <a:xfrm>
            <a:off x="4704839" y="3785356"/>
            <a:ext cx="622514" cy="343507"/>
          </a:xfrm>
          <a:prstGeom prst="wedgeRectCallout">
            <a:avLst>
              <a:gd name="adj1" fmla="val -49503"/>
              <a:gd name="adj2" fmla="val -98791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提问</a:t>
            </a:r>
          </a:p>
        </p:txBody>
      </p:sp>
      <p:sp>
        <p:nvSpPr>
          <p:cNvPr id="33" name="矩形标注 32"/>
          <p:cNvSpPr/>
          <p:nvPr/>
        </p:nvSpPr>
        <p:spPr>
          <a:xfrm>
            <a:off x="7529451" y="2280575"/>
            <a:ext cx="861356" cy="343507"/>
          </a:xfrm>
          <a:prstGeom prst="wedgeRectCallout">
            <a:avLst>
              <a:gd name="adj1" fmla="val -37700"/>
              <a:gd name="adj2" fmla="val 8303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课程成绩</a:t>
            </a:r>
          </a:p>
        </p:txBody>
      </p:sp>
      <p:sp>
        <p:nvSpPr>
          <p:cNvPr id="34" name="矩形标注 33"/>
          <p:cNvSpPr/>
          <p:nvPr/>
        </p:nvSpPr>
        <p:spPr>
          <a:xfrm>
            <a:off x="8017351" y="2740809"/>
            <a:ext cx="861356" cy="506880"/>
          </a:xfrm>
          <a:prstGeom prst="wedgeRectCallout">
            <a:avLst>
              <a:gd name="adj1" fmla="val -37700"/>
              <a:gd name="adj2" fmla="val 8303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动态资源完成情况</a:t>
            </a:r>
          </a:p>
        </p:txBody>
      </p:sp>
      <p:sp>
        <p:nvSpPr>
          <p:cNvPr id="35" name="矩形标注 34"/>
          <p:cNvSpPr/>
          <p:nvPr/>
        </p:nvSpPr>
        <p:spPr>
          <a:xfrm>
            <a:off x="8077040" y="3785478"/>
            <a:ext cx="861356" cy="343507"/>
          </a:xfrm>
          <a:prstGeom prst="wedgeRectCallout">
            <a:avLst>
              <a:gd name="adj1" fmla="val -37700"/>
              <a:gd name="adj2" fmla="val -109487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排行榜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矩形标注 35"/>
          <p:cNvSpPr/>
          <p:nvPr/>
        </p:nvSpPr>
        <p:spPr>
          <a:xfrm>
            <a:off x="7654969" y="4243013"/>
            <a:ext cx="861356" cy="343507"/>
          </a:xfrm>
          <a:prstGeom prst="wedgeRectCallout">
            <a:avLst>
              <a:gd name="adj1" fmla="val -37700"/>
              <a:gd name="adj2" fmla="val -109487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学习轨迹</a:t>
            </a:r>
          </a:p>
        </p:txBody>
      </p:sp>
      <p:sp>
        <p:nvSpPr>
          <p:cNvPr id="37" name="矩形标注 36"/>
          <p:cNvSpPr/>
          <p:nvPr/>
        </p:nvSpPr>
        <p:spPr>
          <a:xfrm>
            <a:off x="609750" y="1372800"/>
            <a:ext cx="1072936" cy="370007"/>
          </a:xfrm>
          <a:prstGeom prst="wedgeRectCallout">
            <a:avLst>
              <a:gd name="adj1" fmla="val 26756"/>
              <a:gd name="adj2" fmla="val 83890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章讲体系搭建</a:t>
            </a:r>
          </a:p>
        </p:txBody>
      </p:sp>
      <p:sp>
        <p:nvSpPr>
          <p:cNvPr id="38" name="矩形标注 37"/>
          <p:cNvSpPr/>
          <p:nvPr/>
        </p:nvSpPr>
        <p:spPr>
          <a:xfrm>
            <a:off x="5663487" y="1020671"/>
            <a:ext cx="1344578" cy="298276"/>
          </a:xfrm>
          <a:prstGeom prst="wedgeRectCallout">
            <a:avLst>
              <a:gd name="adj1" fmla="val -69915"/>
              <a:gd name="adj2" fmla="val 24637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推荐笔记及讨论</a:t>
            </a:r>
          </a:p>
        </p:txBody>
      </p:sp>
      <p:sp>
        <p:nvSpPr>
          <p:cNvPr id="39" name="矩形标注 38"/>
          <p:cNvSpPr/>
          <p:nvPr/>
        </p:nvSpPr>
        <p:spPr>
          <a:xfrm>
            <a:off x="4704786" y="3264817"/>
            <a:ext cx="851231" cy="343507"/>
          </a:xfrm>
          <a:prstGeom prst="wedgeRectCallout">
            <a:avLst>
              <a:gd name="adj1" fmla="val -63681"/>
              <a:gd name="adj2" fmla="val 12752"/>
            </a:avLst>
          </a:prstGeom>
          <a:solidFill>
            <a:srgbClr val="255D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消息推送</a:t>
            </a:r>
          </a:p>
        </p:txBody>
      </p:sp>
      <p:cxnSp>
        <p:nvCxnSpPr>
          <p:cNvPr id="40" name="Straight Connector 25"/>
          <p:cNvCxnSpPr/>
          <p:nvPr/>
        </p:nvCxnSpPr>
        <p:spPr>
          <a:xfrm>
            <a:off x="5439410" y="3957955"/>
            <a:ext cx="2062480" cy="40259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08" y="623165"/>
            <a:ext cx="6436422" cy="474228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32" y="588630"/>
            <a:ext cx="6040090" cy="473170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17" y="721392"/>
            <a:ext cx="6433211" cy="403383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4" y="657891"/>
            <a:ext cx="6033506" cy="4494472"/>
          </a:xfrm>
          <a:prstGeom prst="rect">
            <a:avLst/>
          </a:prstGeom>
        </p:spPr>
      </p:pic>
      <p:sp>
        <p:nvSpPr>
          <p:cNvPr id="48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itle 1"/>
          <p:cNvSpPr txBox="1"/>
          <p:nvPr/>
        </p:nvSpPr>
        <p:spPr>
          <a:xfrm>
            <a:off x="496792" y="126038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在线互动教学与学习平台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9" grpId="0"/>
      <p:bldP spid="10" grpId="0"/>
      <p:bldP spid="11" grpId="0"/>
      <p:bldP spid="20" grpId="0" animBg="1"/>
      <p:bldP spid="21" grpId="0" animBg="1"/>
      <p:bldP spid="22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animBg="1"/>
      <p:bldP spid="38" grpId="0" bldLvl="0" animBg="1"/>
      <p:bldP spid="3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5"/>
          <p:cNvGrpSpPr/>
          <p:nvPr/>
        </p:nvGrpSpPr>
        <p:grpSpPr>
          <a:xfrm>
            <a:off x="467544" y="1635646"/>
            <a:ext cx="3721770" cy="3251593"/>
            <a:chOff x="1821712" y="1917626"/>
            <a:chExt cx="3575666" cy="3564344"/>
          </a:xfrm>
        </p:grpSpPr>
        <p:grpSp>
          <p:nvGrpSpPr>
            <p:cNvPr id="46" name="组合 39"/>
            <p:cNvGrpSpPr/>
            <p:nvPr/>
          </p:nvGrpSpPr>
          <p:grpSpPr>
            <a:xfrm>
              <a:off x="1821712" y="1917626"/>
              <a:ext cx="3575666" cy="3564344"/>
              <a:chOff x="3986909" y="1352550"/>
              <a:chExt cx="4199840" cy="4186543"/>
            </a:xfrm>
          </p:grpSpPr>
          <p:grpSp>
            <p:nvGrpSpPr>
              <p:cNvPr id="76" name="组合 104"/>
              <p:cNvGrpSpPr/>
              <p:nvPr/>
            </p:nvGrpSpPr>
            <p:grpSpPr>
              <a:xfrm>
                <a:off x="4015961" y="1352550"/>
                <a:ext cx="1984789" cy="1981200"/>
                <a:chOff x="1824304" y="1596571"/>
                <a:chExt cx="1984789" cy="1981200"/>
              </a:xfrm>
            </p:grpSpPr>
            <p:sp>
              <p:nvSpPr>
                <p:cNvPr id="87" name="任意多边形 117"/>
                <p:cNvSpPr/>
                <p:nvPr/>
              </p:nvSpPr>
              <p:spPr>
                <a:xfrm>
                  <a:off x="1827893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9D9D9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01600" dist="38100" dir="27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  <p:sp>
              <p:nvSpPr>
                <p:cNvPr id="88" name="任意多边形 118"/>
                <p:cNvSpPr/>
                <p:nvPr/>
              </p:nvSpPr>
              <p:spPr>
                <a:xfrm>
                  <a:off x="1824304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5080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</p:grpSp>
          <p:grpSp>
            <p:nvGrpSpPr>
              <p:cNvPr id="77" name="组合 105"/>
              <p:cNvGrpSpPr/>
              <p:nvPr/>
            </p:nvGrpSpPr>
            <p:grpSpPr>
              <a:xfrm flipH="1">
                <a:off x="6191250" y="1352550"/>
                <a:ext cx="1984789" cy="1981200"/>
                <a:chOff x="1824304" y="1596571"/>
                <a:chExt cx="1984789" cy="1981200"/>
              </a:xfrm>
            </p:grpSpPr>
            <p:sp>
              <p:nvSpPr>
                <p:cNvPr id="85" name="任意多边形 115"/>
                <p:cNvSpPr/>
                <p:nvPr/>
              </p:nvSpPr>
              <p:spPr>
                <a:xfrm>
                  <a:off x="1827893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9D9D9"/>
                    </a:gs>
                  </a:gsLst>
                  <a:lin ang="81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01600" dist="38100" dir="27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  <p:sp>
              <p:nvSpPr>
                <p:cNvPr id="86" name="任意多边形 116"/>
                <p:cNvSpPr/>
                <p:nvPr/>
              </p:nvSpPr>
              <p:spPr>
                <a:xfrm>
                  <a:off x="1824304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5080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</p:grpSp>
          <p:grpSp>
            <p:nvGrpSpPr>
              <p:cNvPr id="78" name="组合 106"/>
              <p:cNvGrpSpPr/>
              <p:nvPr/>
            </p:nvGrpSpPr>
            <p:grpSpPr>
              <a:xfrm flipV="1">
                <a:off x="3986909" y="3524250"/>
                <a:ext cx="2013841" cy="1981200"/>
                <a:chOff x="1795252" y="1596571"/>
                <a:chExt cx="2013841" cy="1981200"/>
              </a:xfrm>
            </p:grpSpPr>
            <p:sp>
              <p:nvSpPr>
                <p:cNvPr id="83" name="任意多边形 113"/>
                <p:cNvSpPr/>
                <p:nvPr/>
              </p:nvSpPr>
              <p:spPr>
                <a:xfrm>
                  <a:off x="1827893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9D9D9"/>
                    </a:gs>
                  </a:gsLst>
                  <a:lin ang="189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01600" dist="38100" dir="27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  <p:sp>
              <p:nvSpPr>
                <p:cNvPr id="84" name="任意多边形 114"/>
                <p:cNvSpPr/>
                <p:nvPr/>
              </p:nvSpPr>
              <p:spPr>
                <a:xfrm>
                  <a:off x="1795252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5080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</p:grpSp>
          <p:grpSp>
            <p:nvGrpSpPr>
              <p:cNvPr id="79" name="组合 107"/>
              <p:cNvGrpSpPr/>
              <p:nvPr/>
            </p:nvGrpSpPr>
            <p:grpSpPr>
              <a:xfrm flipH="1" flipV="1">
                <a:off x="6191250" y="3524250"/>
                <a:ext cx="1995499" cy="2014843"/>
                <a:chOff x="1813594" y="1562928"/>
                <a:chExt cx="1995499" cy="2014843"/>
              </a:xfrm>
            </p:grpSpPr>
            <p:sp>
              <p:nvSpPr>
                <p:cNvPr id="81" name="任意多边形 111"/>
                <p:cNvSpPr/>
                <p:nvPr/>
              </p:nvSpPr>
              <p:spPr>
                <a:xfrm>
                  <a:off x="1827893" y="1596571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D9D9D9"/>
                    </a:gs>
                  </a:gsLst>
                  <a:lin ang="1350000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01600" dist="38100" dir="27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  <p:sp>
              <p:nvSpPr>
                <p:cNvPr id="82" name="任意多边形 112"/>
                <p:cNvSpPr/>
                <p:nvPr/>
              </p:nvSpPr>
              <p:spPr>
                <a:xfrm>
                  <a:off x="1813594" y="1562928"/>
                  <a:ext cx="1981200" cy="1981200"/>
                </a:xfrm>
                <a:custGeom>
                  <a:avLst/>
                  <a:gdLst>
                    <a:gd name="connsiteX0" fmla="*/ 330207 w 1981200"/>
                    <a:gd name="connsiteY0" fmla="*/ 0 h 1981200"/>
                    <a:gd name="connsiteX1" fmla="*/ 1650993 w 1981200"/>
                    <a:gd name="connsiteY1" fmla="*/ 0 h 1981200"/>
                    <a:gd name="connsiteX2" fmla="*/ 1981200 w 1981200"/>
                    <a:gd name="connsiteY2" fmla="*/ 330207 h 1981200"/>
                    <a:gd name="connsiteX3" fmla="*/ 1981200 w 1981200"/>
                    <a:gd name="connsiteY3" fmla="*/ 855216 h 1981200"/>
                    <a:gd name="connsiteX4" fmla="*/ 1951278 w 1981200"/>
                    <a:gd name="connsiteY4" fmla="*/ 856727 h 1981200"/>
                    <a:gd name="connsiteX5" fmla="*/ 865458 w 1981200"/>
                    <a:gd name="connsiteY5" fmla="*/ 1942547 h 1981200"/>
                    <a:gd name="connsiteX6" fmla="*/ 863506 w 1981200"/>
                    <a:gd name="connsiteY6" fmla="*/ 1981200 h 1981200"/>
                    <a:gd name="connsiteX7" fmla="*/ 330207 w 1981200"/>
                    <a:gd name="connsiteY7" fmla="*/ 1981200 h 1981200"/>
                    <a:gd name="connsiteX8" fmla="*/ 0 w 1981200"/>
                    <a:gd name="connsiteY8" fmla="*/ 1650993 h 1981200"/>
                    <a:gd name="connsiteX9" fmla="*/ 0 w 1981200"/>
                    <a:gd name="connsiteY9" fmla="*/ 330207 h 1981200"/>
                    <a:gd name="connsiteX10" fmla="*/ 330207 w 1981200"/>
                    <a:gd name="connsiteY10" fmla="*/ 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1200" h="1981200">
                      <a:moveTo>
                        <a:pt x="330207" y="0"/>
                      </a:moveTo>
                      <a:lnTo>
                        <a:pt x="1650993" y="0"/>
                      </a:lnTo>
                      <a:cubicBezTo>
                        <a:pt x="1833361" y="0"/>
                        <a:pt x="1981200" y="147839"/>
                        <a:pt x="1981200" y="330207"/>
                      </a:cubicBezTo>
                      <a:lnTo>
                        <a:pt x="1981200" y="855216"/>
                      </a:lnTo>
                      <a:lnTo>
                        <a:pt x="1951278" y="856727"/>
                      </a:lnTo>
                      <a:cubicBezTo>
                        <a:pt x="1378756" y="914870"/>
                        <a:pt x="923601" y="1370025"/>
                        <a:pt x="865458" y="1942547"/>
                      </a:cubicBezTo>
                      <a:lnTo>
                        <a:pt x="863506" y="1981200"/>
                      </a:lnTo>
                      <a:lnTo>
                        <a:pt x="330207" y="1981200"/>
                      </a:lnTo>
                      <a:cubicBezTo>
                        <a:pt x="147839" y="1981200"/>
                        <a:pt x="0" y="1833361"/>
                        <a:pt x="0" y="1650993"/>
                      </a:cubicBezTo>
                      <a:lnTo>
                        <a:pt x="0" y="330207"/>
                      </a:lnTo>
                      <a:cubicBezTo>
                        <a:pt x="0" y="147839"/>
                        <a:pt x="147839" y="0"/>
                        <a:pt x="330207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5080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gency FB" panose="020B0503020202020204"/>
                    <a:ea typeface="造字工房悦黑（非商用）常规体"/>
                    <a:cs typeface="+mn-cs"/>
                  </a:endParaRPr>
                </a:p>
              </p:txBody>
            </p:sp>
          </p:grpSp>
          <p:sp>
            <p:nvSpPr>
              <p:cNvPr id="80" name="椭圆 79"/>
              <p:cNvSpPr/>
              <p:nvPr/>
            </p:nvSpPr>
            <p:spPr>
              <a:xfrm>
                <a:off x="4999292" y="2332292"/>
                <a:ext cx="2193417" cy="219341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anose="020B0503020202020204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7" name="任意多边形 40"/>
            <p:cNvSpPr/>
            <p:nvPr/>
          </p:nvSpPr>
          <p:spPr>
            <a:xfrm>
              <a:off x="1905236" y="1967952"/>
              <a:ext cx="1567617" cy="1567617"/>
            </a:xfrm>
            <a:custGeom>
              <a:avLst/>
              <a:gdLst>
                <a:gd name="connsiteX0" fmla="*/ 306884 w 1841263"/>
                <a:gd name="connsiteY0" fmla="*/ 0 h 1841263"/>
                <a:gd name="connsiteX1" fmla="*/ 1534380 w 1841263"/>
                <a:gd name="connsiteY1" fmla="*/ 0 h 1841263"/>
                <a:gd name="connsiteX2" fmla="*/ 1841263 w 1841263"/>
                <a:gd name="connsiteY2" fmla="*/ 306884 h 1841263"/>
                <a:gd name="connsiteX3" fmla="*/ 1841263 w 1841263"/>
                <a:gd name="connsiteY3" fmla="*/ 735265 h 1841263"/>
                <a:gd name="connsiteX4" fmla="*/ 1746655 w 1841263"/>
                <a:gd name="connsiteY4" fmla="*/ 749703 h 1841263"/>
                <a:gd name="connsiteX5" fmla="*/ 739890 w 1841263"/>
                <a:gd name="connsiteY5" fmla="*/ 1756468 h 1841263"/>
                <a:gd name="connsiteX6" fmla="*/ 726949 w 1841263"/>
                <a:gd name="connsiteY6" fmla="*/ 1841263 h 1841263"/>
                <a:gd name="connsiteX7" fmla="*/ 306884 w 1841263"/>
                <a:gd name="connsiteY7" fmla="*/ 1841263 h 1841263"/>
                <a:gd name="connsiteX8" fmla="*/ 0 w 1841263"/>
                <a:gd name="connsiteY8" fmla="*/ 1534380 h 1841263"/>
                <a:gd name="connsiteX9" fmla="*/ 0 w 1841263"/>
                <a:gd name="connsiteY9" fmla="*/ 306884 h 1841263"/>
                <a:gd name="connsiteX10" fmla="*/ 306884 w 1841263"/>
                <a:gd name="connsiteY10" fmla="*/ 0 h 18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263" h="1841263">
                  <a:moveTo>
                    <a:pt x="306884" y="0"/>
                  </a:moveTo>
                  <a:lnTo>
                    <a:pt x="1534380" y="0"/>
                  </a:lnTo>
                  <a:cubicBezTo>
                    <a:pt x="1703866" y="0"/>
                    <a:pt x="1841263" y="137397"/>
                    <a:pt x="1841263" y="306884"/>
                  </a:cubicBezTo>
                  <a:lnTo>
                    <a:pt x="1841263" y="735265"/>
                  </a:lnTo>
                  <a:lnTo>
                    <a:pt x="1746655" y="749703"/>
                  </a:lnTo>
                  <a:cubicBezTo>
                    <a:pt x="1241318" y="853111"/>
                    <a:pt x="843298" y="1251131"/>
                    <a:pt x="739890" y="1756468"/>
                  </a:cubicBezTo>
                  <a:lnTo>
                    <a:pt x="726949" y="1841263"/>
                  </a:lnTo>
                  <a:lnTo>
                    <a:pt x="306884" y="1841263"/>
                  </a:lnTo>
                  <a:cubicBezTo>
                    <a:pt x="137397" y="1841263"/>
                    <a:pt x="0" y="1703866"/>
                    <a:pt x="0" y="1534380"/>
                  </a:cubicBezTo>
                  <a:lnTo>
                    <a:pt x="0" y="306884"/>
                  </a:lnTo>
                  <a:cubicBezTo>
                    <a:pt x="0" y="137397"/>
                    <a:pt x="137397" y="0"/>
                    <a:pt x="306884" y="0"/>
                  </a:cubicBezTo>
                  <a:close/>
                </a:path>
              </a:pathLst>
            </a:custGeom>
            <a:solidFill>
              <a:srgbClr val="46A59E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8" name="任意多边形 41"/>
            <p:cNvSpPr/>
            <p:nvPr/>
          </p:nvSpPr>
          <p:spPr>
            <a:xfrm flipH="1">
              <a:off x="3758017" y="1967952"/>
              <a:ext cx="1567617" cy="1567617"/>
            </a:xfrm>
            <a:custGeom>
              <a:avLst/>
              <a:gdLst>
                <a:gd name="connsiteX0" fmla="*/ 306884 w 1841263"/>
                <a:gd name="connsiteY0" fmla="*/ 0 h 1841263"/>
                <a:gd name="connsiteX1" fmla="*/ 1534380 w 1841263"/>
                <a:gd name="connsiteY1" fmla="*/ 0 h 1841263"/>
                <a:gd name="connsiteX2" fmla="*/ 1841263 w 1841263"/>
                <a:gd name="connsiteY2" fmla="*/ 306884 h 1841263"/>
                <a:gd name="connsiteX3" fmla="*/ 1841263 w 1841263"/>
                <a:gd name="connsiteY3" fmla="*/ 735265 h 1841263"/>
                <a:gd name="connsiteX4" fmla="*/ 1746655 w 1841263"/>
                <a:gd name="connsiteY4" fmla="*/ 749703 h 1841263"/>
                <a:gd name="connsiteX5" fmla="*/ 739890 w 1841263"/>
                <a:gd name="connsiteY5" fmla="*/ 1756468 h 1841263"/>
                <a:gd name="connsiteX6" fmla="*/ 726949 w 1841263"/>
                <a:gd name="connsiteY6" fmla="*/ 1841263 h 1841263"/>
                <a:gd name="connsiteX7" fmla="*/ 306884 w 1841263"/>
                <a:gd name="connsiteY7" fmla="*/ 1841263 h 1841263"/>
                <a:gd name="connsiteX8" fmla="*/ 0 w 1841263"/>
                <a:gd name="connsiteY8" fmla="*/ 1534380 h 1841263"/>
                <a:gd name="connsiteX9" fmla="*/ 0 w 1841263"/>
                <a:gd name="connsiteY9" fmla="*/ 306884 h 1841263"/>
                <a:gd name="connsiteX10" fmla="*/ 306884 w 1841263"/>
                <a:gd name="connsiteY10" fmla="*/ 0 h 18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263" h="1841263">
                  <a:moveTo>
                    <a:pt x="306884" y="0"/>
                  </a:moveTo>
                  <a:lnTo>
                    <a:pt x="1534380" y="0"/>
                  </a:lnTo>
                  <a:cubicBezTo>
                    <a:pt x="1703866" y="0"/>
                    <a:pt x="1841263" y="137397"/>
                    <a:pt x="1841263" y="306884"/>
                  </a:cubicBezTo>
                  <a:lnTo>
                    <a:pt x="1841263" y="735265"/>
                  </a:lnTo>
                  <a:lnTo>
                    <a:pt x="1746655" y="749703"/>
                  </a:lnTo>
                  <a:cubicBezTo>
                    <a:pt x="1241318" y="853111"/>
                    <a:pt x="843298" y="1251131"/>
                    <a:pt x="739890" y="1756468"/>
                  </a:cubicBezTo>
                  <a:lnTo>
                    <a:pt x="726949" y="1841263"/>
                  </a:lnTo>
                  <a:lnTo>
                    <a:pt x="306884" y="1841263"/>
                  </a:lnTo>
                  <a:cubicBezTo>
                    <a:pt x="137397" y="1841263"/>
                    <a:pt x="0" y="1703866"/>
                    <a:pt x="0" y="1534380"/>
                  </a:cubicBezTo>
                  <a:lnTo>
                    <a:pt x="0" y="306884"/>
                  </a:lnTo>
                  <a:cubicBezTo>
                    <a:pt x="0" y="137397"/>
                    <a:pt x="137397" y="0"/>
                    <a:pt x="306884" y="0"/>
                  </a:cubicBezTo>
                  <a:close/>
                </a:path>
              </a:pathLst>
            </a:custGeom>
            <a:solidFill>
              <a:srgbClr val="46A59E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9" name="任意多边形 42"/>
            <p:cNvSpPr/>
            <p:nvPr/>
          </p:nvSpPr>
          <p:spPr>
            <a:xfrm flipV="1">
              <a:off x="1905236" y="3820789"/>
              <a:ext cx="1567617" cy="1567617"/>
            </a:xfrm>
            <a:custGeom>
              <a:avLst/>
              <a:gdLst>
                <a:gd name="connsiteX0" fmla="*/ 306884 w 1841263"/>
                <a:gd name="connsiteY0" fmla="*/ 0 h 1841263"/>
                <a:gd name="connsiteX1" fmla="*/ 1534380 w 1841263"/>
                <a:gd name="connsiteY1" fmla="*/ 0 h 1841263"/>
                <a:gd name="connsiteX2" fmla="*/ 1841263 w 1841263"/>
                <a:gd name="connsiteY2" fmla="*/ 306884 h 1841263"/>
                <a:gd name="connsiteX3" fmla="*/ 1841263 w 1841263"/>
                <a:gd name="connsiteY3" fmla="*/ 735265 h 1841263"/>
                <a:gd name="connsiteX4" fmla="*/ 1746655 w 1841263"/>
                <a:gd name="connsiteY4" fmla="*/ 749703 h 1841263"/>
                <a:gd name="connsiteX5" fmla="*/ 739890 w 1841263"/>
                <a:gd name="connsiteY5" fmla="*/ 1756468 h 1841263"/>
                <a:gd name="connsiteX6" fmla="*/ 726949 w 1841263"/>
                <a:gd name="connsiteY6" fmla="*/ 1841263 h 1841263"/>
                <a:gd name="connsiteX7" fmla="*/ 306884 w 1841263"/>
                <a:gd name="connsiteY7" fmla="*/ 1841263 h 1841263"/>
                <a:gd name="connsiteX8" fmla="*/ 0 w 1841263"/>
                <a:gd name="connsiteY8" fmla="*/ 1534380 h 1841263"/>
                <a:gd name="connsiteX9" fmla="*/ 0 w 1841263"/>
                <a:gd name="connsiteY9" fmla="*/ 306884 h 1841263"/>
                <a:gd name="connsiteX10" fmla="*/ 306884 w 1841263"/>
                <a:gd name="connsiteY10" fmla="*/ 0 h 18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263" h="1841263">
                  <a:moveTo>
                    <a:pt x="306884" y="0"/>
                  </a:moveTo>
                  <a:lnTo>
                    <a:pt x="1534380" y="0"/>
                  </a:lnTo>
                  <a:cubicBezTo>
                    <a:pt x="1703866" y="0"/>
                    <a:pt x="1841263" y="137397"/>
                    <a:pt x="1841263" y="306884"/>
                  </a:cubicBezTo>
                  <a:lnTo>
                    <a:pt x="1841263" y="735265"/>
                  </a:lnTo>
                  <a:lnTo>
                    <a:pt x="1746655" y="749703"/>
                  </a:lnTo>
                  <a:cubicBezTo>
                    <a:pt x="1241318" y="853111"/>
                    <a:pt x="843298" y="1251131"/>
                    <a:pt x="739890" y="1756468"/>
                  </a:cubicBezTo>
                  <a:lnTo>
                    <a:pt x="726949" y="1841263"/>
                  </a:lnTo>
                  <a:lnTo>
                    <a:pt x="306884" y="1841263"/>
                  </a:lnTo>
                  <a:cubicBezTo>
                    <a:pt x="137397" y="1841263"/>
                    <a:pt x="0" y="1703866"/>
                    <a:pt x="0" y="1534380"/>
                  </a:cubicBezTo>
                  <a:lnTo>
                    <a:pt x="0" y="306884"/>
                  </a:lnTo>
                  <a:cubicBezTo>
                    <a:pt x="0" y="137397"/>
                    <a:pt x="137397" y="0"/>
                    <a:pt x="306884" y="0"/>
                  </a:cubicBezTo>
                  <a:close/>
                </a:path>
              </a:pathLst>
            </a:custGeom>
            <a:solidFill>
              <a:srgbClr val="46A59E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3"/>
            <p:cNvSpPr/>
            <p:nvPr/>
          </p:nvSpPr>
          <p:spPr>
            <a:xfrm flipH="1" flipV="1">
              <a:off x="3758017" y="3820789"/>
              <a:ext cx="1567617" cy="1567617"/>
            </a:xfrm>
            <a:custGeom>
              <a:avLst/>
              <a:gdLst>
                <a:gd name="connsiteX0" fmla="*/ 306884 w 1841263"/>
                <a:gd name="connsiteY0" fmla="*/ 0 h 1841263"/>
                <a:gd name="connsiteX1" fmla="*/ 1534380 w 1841263"/>
                <a:gd name="connsiteY1" fmla="*/ 0 h 1841263"/>
                <a:gd name="connsiteX2" fmla="*/ 1841263 w 1841263"/>
                <a:gd name="connsiteY2" fmla="*/ 306884 h 1841263"/>
                <a:gd name="connsiteX3" fmla="*/ 1841263 w 1841263"/>
                <a:gd name="connsiteY3" fmla="*/ 735265 h 1841263"/>
                <a:gd name="connsiteX4" fmla="*/ 1746655 w 1841263"/>
                <a:gd name="connsiteY4" fmla="*/ 749703 h 1841263"/>
                <a:gd name="connsiteX5" fmla="*/ 739890 w 1841263"/>
                <a:gd name="connsiteY5" fmla="*/ 1756468 h 1841263"/>
                <a:gd name="connsiteX6" fmla="*/ 726949 w 1841263"/>
                <a:gd name="connsiteY6" fmla="*/ 1841263 h 1841263"/>
                <a:gd name="connsiteX7" fmla="*/ 306884 w 1841263"/>
                <a:gd name="connsiteY7" fmla="*/ 1841263 h 1841263"/>
                <a:gd name="connsiteX8" fmla="*/ 0 w 1841263"/>
                <a:gd name="connsiteY8" fmla="*/ 1534380 h 1841263"/>
                <a:gd name="connsiteX9" fmla="*/ 0 w 1841263"/>
                <a:gd name="connsiteY9" fmla="*/ 306884 h 1841263"/>
                <a:gd name="connsiteX10" fmla="*/ 306884 w 1841263"/>
                <a:gd name="connsiteY10" fmla="*/ 0 h 18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263" h="1841263">
                  <a:moveTo>
                    <a:pt x="306884" y="0"/>
                  </a:moveTo>
                  <a:lnTo>
                    <a:pt x="1534380" y="0"/>
                  </a:lnTo>
                  <a:cubicBezTo>
                    <a:pt x="1703866" y="0"/>
                    <a:pt x="1841263" y="137397"/>
                    <a:pt x="1841263" y="306884"/>
                  </a:cubicBezTo>
                  <a:lnTo>
                    <a:pt x="1841263" y="735265"/>
                  </a:lnTo>
                  <a:lnTo>
                    <a:pt x="1746655" y="749703"/>
                  </a:lnTo>
                  <a:cubicBezTo>
                    <a:pt x="1241318" y="853111"/>
                    <a:pt x="843298" y="1251131"/>
                    <a:pt x="739890" y="1756468"/>
                  </a:cubicBezTo>
                  <a:lnTo>
                    <a:pt x="726949" y="1841263"/>
                  </a:lnTo>
                  <a:lnTo>
                    <a:pt x="306884" y="1841263"/>
                  </a:lnTo>
                  <a:cubicBezTo>
                    <a:pt x="137397" y="1841263"/>
                    <a:pt x="0" y="1703866"/>
                    <a:pt x="0" y="1534380"/>
                  </a:cubicBezTo>
                  <a:lnTo>
                    <a:pt x="0" y="306884"/>
                  </a:lnTo>
                  <a:cubicBezTo>
                    <a:pt x="0" y="137397"/>
                    <a:pt x="137397" y="0"/>
                    <a:pt x="306884" y="0"/>
                  </a:cubicBezTo>
                  <a:close/>
                </a:path>
              </a:pathLst>
            </a:custGeom>
            <a:solidFill>
              <a:srgbClr val="46A59E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51" name="文本框 76"/>
            <p:cNvSpPr txBox="1"/>
            <p:nvPr/>
          </p:nvSpPr>
          <p:spPr>
            <a:xfrm>
              <a:off x="2000142" y="2082089"/>
              <a:ext cx="1377799" cy="48076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题库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3" name="文本框 77"/>
            <p:cNvSpPr txBox="1"/>
            <p:nvPr/>
          </p:nvSpPr>
          <p:spPr>
            <a:xfrm>
              <a:off x="3833853" y="2076285"/>
              <a:ext cx="1377799" cy="48076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试卷库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5" name="文本框 78"/>
            <p:cNvSpPr txBox="1"/>
            <p:nvPr/>
          </p:nvSpPr>
          <p:spPr>
            <a:xfrm>
              <a:off x="1901860" y="4756991"/>
              <a:ext cx="1836552" cy="48076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考试管理</a:t>
              </a:r>
            </a:p>
          </p:txBody>
        </p:sp>
        <p:sp>
          <p:nvSpPr>
            <p:cNvPr id="57" name="文本框 79"/>
            <p:cNvSpPr txBox="1"/>
            <p:nvPr/>
          </p:nvSpPr>
          <p:spPr>
            <a:xfrm>
              <a:off x="3592707" y="4749663"/>
              <a:ext cx="1684106" cy="48076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高级设置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59" name="Group 8"/>
            <p:cNvGrpSpPr>
              <a:grpSpLocks noChangeAspect="1"/>
            </p:cNvGrpSpPr>
            <p:nvPr/>
          </p:nvGrpSpPr>
          <p:grpSpPr bwMode="auto">
            <a:xfrm>
              <a:off x="2125218" y="3109576"/>
              <a:ext cx="216260" cy="218594"/>
              <a:chOff x="4313" y="1262"/>
              <a:chExt cx="463" cy="468"/>
            </a:xfrm>
            <a:solidFill>
              <a:sysClr val="window" lastClr="FFFFFF"/>
            </a:solidFill>
          </p:grpSpPr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4603" y="1387"/>
                <a:ext cx="77" cy="3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4699" y="1349"/>
                <a:ext cx="77" cy="3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4515" y="1447"/>
                <a:ext cx="76" cy="2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4423" y="1486"/>
                <a:ext cx="80" cy="2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4335" y="1565"/>
                <a:ext cx="76" cy="1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4313" y="1277"/>
                <a:ext cx="298" cy="247"/>
              </a:xfrm>
              <a:custGeom>
                <a:avLst/>
                <a:gdLst>
                  <a:gd name="T0" fmla="*/ 0 w 298"/>
                  <a:gd name="T1" fmla="*/ 240 h 247"/>
                  <a:gd name="T2" fmla="*/ 290 w 298"/>
                  <a:gd name="T3" fmla="*/ 0 h 247"/>
                  <a:gd name="T4" fmla="*/ 298 w 298"/>
                  <a:gd name="T5" fmla="*/ 7 h 247"/>
                  <a:gd name="T6" fmla="*/ 7 w 298"/>
                  <a:gd name="T7" fmla="*/ 247 h 247"/>
                  <a:gd name="T8" fmla="*/ 0 w 298"/>
                  <a:gd name="T9" fmla="*/ 240 h 247"/>
                  <a:gd name="T10" fmla="*/ 0 w 298"/>
                  <a:gd name="T11" fmla="*/ 24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8" h="247">
                    <a:moveTo>
                      <a:pt x="0" y="240"/>
                    </a:moveTo>
                    <a:lnTo>
                      <a:pt x="290" y="0"/>
                    </a:lnTo>
                    <a:lnTo>
                      <a:pt x="298" y="7"/>
                    </a:lnTo>
                    <a:lnTo>
                      <a:pt x="7" y="247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4567" y="1262"/>
                <a:ext cx="65" cy="58"/>
              </a:xfrm>
              <a:custGeom>
                <a:avLst/>
                <a:gdLst>
                  <a:gd name="T0" fmla="*/ 0 w 65"/>
                  <a:gd name="T1" fmla="*/ 3 h 58"/>
                  <a:gd name="T2" fmla="*/ 65 w 65"/>
                  <a:gd name="T3" fmla="*/ 0 h 58"/>
                  <a:gd name="T4" fmla="*/ 36 w 65"/>
                  <a:gd name="T5" fmla="*/ 58 h 58"/>
                  <a:gd name="T6" fmla="*/ 0 w 65"/>
                  <a:gd name="T7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8">
                    <a:moveTo>
                      <a:pt x="0" y="3"/>
                    </a:moveTo>
                    <a:lnTo>
                      <a:pt x="65" y="0"/>
                    </a:lnTo>
                    <a:lnTo>
                      <a:pt x="36" y="5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" name="Group 22"/>
            <p:cNvGrpSpPr>
              <a:grpSpLocks noChangeAspect="1"/>
            </p:cNvGrpSpPr>
            <p:nvPr/>
          </p:nvGrpSpPr>
          <p:grpSpPr bwMode="auto">
            <a:xfrm>
              <a:off x="2098790" y="3990003"/>
              <a:ext cx="269117" cy="269117"/>
              <a:chOff x="3617" y="1935"/>
              <a:chExt cx="446" cy="446"/>
            </a:xfrm>
            <a:solidFill>
              <a:sysClr val="window" lastClr="FFFFFF"/>
            </a:solidFill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5" name="KSO_Shape"/>
            <p:cNvSpPr/>
            <p:nvPr/>
          </p:nvSpPr>
          <p:spPr bwMode="auto">
            <a:xfrm>
              <a:off x="4896860" y="3123122"/>
              <a:ext cx="217384" cy="2173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4854960" y="3934130"/>
              <a:ext cx="356692" cy="332911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9" name="文本框 76"/>
          <p:cNvSpPr txBox="1"/>
          <p:nvPr/>
        </p:nvSpPr>
        <p:spPr>
          <a:xfrm>
            <a:off x="1835696" y="2669743"/>
            <a:ext cx="1434097" cy="10534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</a:t>
            </a:r>
            <a:endParaRPr kumimoji="0" lang="en-US" altLang="zh-CN" sz="32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endParaRPr kumimoji="0" lang="zh-CN" altLang="en-US" sz="3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644008" y="2089467"/>
            <a:ext cx="4139951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spcBef>
                <a:spcPts val="2000"/>
              </a:spcBef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Calibri" panose="020F0502020204030204" charset="0"/>
              </a:rPr>
              <a:t>考试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Calibri" panose="020F0502020204030204" charset="0"/>
              </a:rPr>
              <a:t>系统是集题库、试卷库、考试管理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Calibri" panose="020F0502020204030204" charset="0"/>
              </a:rPr>
              <a:t>、权限管理、防作弊为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Calibri" panose="020F0502020204030204" charset="0"/>
              </a:rPr>
              <a:t>一体的网络化考试平台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Calibri" panose="020F0502020204030204" charset="0"/>
              </a:rPr>
              <a:t>，将线下传统考试移植到线上，既满足考试组织方快速组织试卷、高效创建考试、精确分析成绩的需求，也能够全面整合题目、试卷等资源，实现资源一体化。目前成功的运用在全员考试、岗位定级、培训成果考核、能力验证等领域。</a:t>
            </a:r>
          </a:p>
        </p:txBody>
      </p:sp>
      <p:sp>
        <p:nvSpPr>
          <p:cNvPr id="3" name="矩形 2"/>
          <p:cNvSpPr/>
          <p:nvPr/>
        </p:nvSpPr>
        <p:spPr>
          <a:xfrm>
            <a:off x="4644008" y="2089467"/>
            <a:ext cx="413995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spcBef>
                <a:spcPts val="2000"/>
              </a:spcBef>
            </a:pP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考试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系统是集题库、试卷库、考试管理</a:t>
            </a:r>
            <a:r>
              <a:rPr lang="zh-CN" altLang="en-US" sz="140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、权限管理、防作弊为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一体的网络化考试平台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，将线下传统考试移植到线上，既满足考试组织方快速组织试卷、高效创建考试、精确分析成绩的需求，也能够全面整合题目、试卷等资源，实现资源一体化。目前成功的运用在全员考试、岗位定级、培训成果考核、能力验证等领域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499992" y="1803922"/>
            <a:ext cx="4464496" cy="2928068"/>
          </a:xfrm>
          <a:prstGeom prst="roundRect">
            <a:avLst/>
          </a:prstGeom>
          <a:noFill/>
          <a:ln w="12700" cap="flat">
            <a:solidFill>
              <a:srgbClr val="0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96792" y="126038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在线考试系统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/>
          <p:cNvSpPr/>
          <p:nvPr/>
        </p:nvSpPr>
        <p:spPr>
          <a:xfrm>
            <a:off x="996720" y="1275606"/>
            <a:ext cx="1672775" cy="13926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支持多种题型</a:t>
            </a:r>
          </a:p>
          <a:p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单选、多选、填空、阅读理解、简答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；完形填空、多媒体</a:t>
            </a:r>
            <a:r>
              <a:rPr 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试题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word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导入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Rectangle 36"/>
          <p:cNvSpPr/>
          <p:nvPr/>
        </p:nvSpPr>
        <p:spPr>
          <a:xfrm>
            <a:off x="1021106" y="3021490"/>
            <a:ext cx="148778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模板组卷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支持自由模版组卷，手工组卷</a:t>
            </a:r>
          </a:p>
        </p:txBody>
      </p:sp>
      <p:sp>
        <p:nvSpPr>
          <p:cNvPr id="48" name="Rectangle 28"/>
          <p:cNvSpPr/>
          <p:nvPr/>
        </p:nvSpPr>
        <p:spPr>
          <a:xfrm>
            <a:off x="3441494" y="1275606"/>
            <a:ext cx="1818161" cy="12849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防作弊功能</a:t>
            </a:r>
          </a:p>
          <a:p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自动生成试卷、千人千卷、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AB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卷、防切屏、防右键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粘贴、视频监控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Rectangle 36"/>
          <p:cNvSpPr/>
          <p:nvPr/>
        </p:nvSpPr>
        <p:spPr>
          <a:xfrm>
            <a:off x="3444992" y="3022071"/>
            <a:ext cx="148778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断电</a:t>
            </a: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网续考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考试过程中因故断电、断网，恢复后可继续考试</a:t>
            </a:r>
          </a:p>
        </p:txBody>
      </p:sp>
      <p:sp>
        <p:nvSpPr>
          <p:cNvPr id="52" name="Rectangle 28"/>
          <p:cNvSpPr/>
          <p:nvPr/>
        </p:nvSpPr>
        <p:spPr>
          <a:xfrm>
            <a:off x="6109288" y="1340625"/>
            <a:ext cx="1615274" cy="10695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人脸识别</a:t>
            </a:r>
            <a:endParaRPr lang="en-US" altLang="zh-CN" sz="12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支持人脸识别、活体检测、考试过程随即抓拍</a:t>
            </a:r>
            <a:endParaRPr 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6109288" y="3022651"/>
            <a:ext cx="1728192" cy="11156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数据分级管理</a:t>
            </a:r>
          </a:p>
          <a:p>
            <a:r>
              <a:rPr 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各省、机构可设立管理员单独管理所辖范围的试卷、考生等数据</a:t>
            </a:r>
          </a:p>
        </p:txBody>
      </p:sp>
      <p:sp>
        <p:nvSpPr>
          <p:cNvPr id="55" name="Freeform 291"/>
          <p:cNvSpPr>
            <a:spLocks noChangeArrowheads="1"/>
          </p:cNvSpPr>
          <p:nvPr/>
        </p:nvSpPr>
        <p:spPr bwMode="auto">
          <a:xfrm>
            <a:off x="395536" y="1363642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56" name="Freeform 291"/>
          <p:cNvSpPr>
            <a:spLocks noChangeArrowheads="1"/>
          </p:cNvSpPr>
          <p:nvPr/>
        </p:nvSpPr>
        <p:spPr bwMode="auto">
          <a:xfrm>
            <a:off x="395536" y="3095985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57" name="Freeform 291"/>
          <p:cNvSpPr>
            <a:spLocks noChangeArrowheads="1"/>
          </p:cNvSpPr>
          <p:nvPr/>
        </p:nvSpPr>
        <p:spPr bwMode="auto">
          <a:xfrm>
            <a:off x="5573576" y="3033696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58" name="Freeform 291"/>
          <p:cNvSpPr>
            <a:spLocks noChangeArrowheads="1"/>
          </p:cNvSpPr>
          <p:nvPr/>
        </p:nvSpPr>
        <p:spPr bwMode="auto">
          <a:xfrm>
            <a:off x="2901370" y="1363642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59" name="Freeform 291"/>
          <p:cNvSpPr>
            <a:spLocks noChangeArrowheads="1"/>
          </p:cNvSpPr>
          <p:nvPr/>
        </p:nvSpPr>
        <p:spPr bwMode="auto">
          <a:xfrm>
            <a:off x="5576711" y="1323464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60" name="Freeform 291"/>
          <p:cNvSpPr>
            <a:spLocks noChangeArrowheads="1"/>
          </p:cNvSpPr>
          <p:nvPr/>
        </p:nvSpPr>
        <p:spPr bwMode="auto">
          <a:xfrm>
            <a:off x="2918713" y="3033696"/>
            <a:ext cx="234791" cy="256457"/>
          </a:xfrm>
          <a:custGeom>
            <a:avLst/>
            <a:gdLst>
              <a:gd name="T0" fmla="*/ 592 w 664"/>
              <a:gd name="T1" fmla="*/ 0 h 811"/>
              <a:gd name="T2" fmla="*/ 71 w 664"/>
              <a:gd name="T3" fmla="*/ 0 h 811"/>
              <a:gd name="T4" fmla="*/ 0 w 664"/>
              <a:gd name="T5" fmla="*/ 70 h 811"/>
              <a:gd name="T6" fmla="*/ 0 w 664"/>
              <a:gd name="T7" fmla="*/ 543 h 811"/>
              <a:gd name="T8" fmla="*/ 36 w 664"/>
              <a:gd name="T9" fmla="*/ 606 h 811"/>
              <a:gd name="T10" fmla="*/ 332 w 664"/>
              <a:gd name="T11" fmla="*/ 810 h 811"/>
              <a:gd name="T12" fmla="*/ 628 w 664"/>
              <a:gd name="T13" fmla="*/ 606 h 811"/>
              <a:gd name="T14" fmla="*/ 663 w 664"/>
              <a:gd name="T15" fmla="*/ 543 h 811"/>
              <a:gd name="T16" fmla="*/ 663 w 664"/>
              <a:gd name="T17" fmla="*/ 70 h 811"/>
              <a:gd name="T18" fmla="*/ 592 w 664"/>
              <a:gd name="T19" fmla="*/ 0 h 811"/>
              <a:gd name="T20" fmla="*/ 254 w 664"/>
              <a:gd name="T21" fmla="*/ 550 h 811"/>
              <a:gd name="T22" fmla="*/ 71 w 664"/>
              <a:gd name="T23" fmla="*/ 366 h 811"/>
              <a:gd name="T24" fmla="*/ 127 w 664"/>
              <a:gd name="T25" fmla="*/ 317 h 811"/>
              <a:gd name="T26" fmla="*/ 254 w 664"/>
              <a:gd name="T27" fmla="*/ 444 h 811"/>
              <a:gd name="T28" fmla="*/ 536 w 664"/>
              <a:gd name="T29" fmla="*/ 169 h 811"/>
              <a:gd name="T30" fmla="*/ 592 w 664"/>
              <a:gd name="T31" fmla="*/ 218 h 811"/>
              <a:gd name="T32" fmla="*/ 254 w 664"/>
              <a:gd name="T33" fmla="*/ 5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4" h="811">
                <a:moveTo>
                  <a:pt x="592" y="0"/>
                </a:moveTo>
                <a:lnTo>
                  <a:pt x="71" y="0"/>
                </a:lnTo>
                <a:cubicBezTo>
                  <a:pt x="36" y="0"/>
                  <a:pt x="0" y="28"/>
                  <a:pt x="0" y="70"/>
                </a:cubicBezTo>
                <a:lnTo>
                  <a:pt x="0" y="543"/>
                </a:lnTo>
                <a:cubicBezTo>
                  <a:pt x="0" y="571"/>
                  <a:pt x="8" y="592"/>
                  <a:pt x="36" y="606"/>
                </a:cubicBezTo>
                <a:lnTo>
                  <a:pt x="332" y="810"/>
                </a:lnTo>
                <a:lnTo>
                  <a:pt x="628" y="606"/>
                </a:lnTo>
                <a:cubicBezTo>
                  <a:pt x="649" y="592"/>
                  <a:pt x="663" y="571"/>
                  <a:pt x="663" y="543"/>
                </a:cubicBezTo>
                <a:lnTo>
                  <a:pt x="663" y="70"/>
                </a:lnTo>
                <a:cubicBezTo>
                  <a:pt x="663" y="28"/>
                  <a:pt x="628" y="0"/>
                  <a:pt x="592" y="0"/>
                </a:cubicBezTo>
                <a:close/>
                <a:moveTo>
                  <a:pt x="254" y="550"/>
                </a:moveTo>
                <a:lnTo>
                  <a:pt x="71" y="366"/>
                </a:lnTo>
                <a:lnTo>
                  <a:pt x="127" y="317"/>
                </a:lnTo>
                <a:lnTo>
                  <a:pt x="254" y="444"/>
                </a:lnTo>
                <a:lnTo>
                  <a:pt x="536" y="169"/>
                </a:lnTo>
                <a:lnTo>
                  <a:pt x="592" y="218"/>
                </a:lnTo>
                <a:lnTo>
                  <a:pt x="254" y="5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endParaRPr lang="en-US" sz="1000"/>
          </a:p>
        </p:txBody>
      </p:sp>
      <p:sp>
        <p:nvSpPr>
          <p:cNvPr id="23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96792" y="126038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考试系统特点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7"/>
          <p:cNvSpPr>
            <a:spLocks noChangeArrowheads="1"/>
          </p:cNvSpPr>
          <p:nvPr/>
        </p:nvSpPr>
        <p:spPr bwMode="auto">
          <a:xfrm>
            <a:off x="4139952" y="1621053"/>
            <a:ext cx="4324350" cy="174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7500">
            <a:spAutoFit/>
          </a:bodyPr>
          <a:lstStyle/>
          <a:p>
            <a:pPr marL="0" lvl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kumimoji="1" lang="zh-CN" altLang="en-US" sz="1950" b="1" dirty="0" smtClean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建设目标</a:t>
            </a:r>
            <a:endParaRPr lang="en-US" altLang="zh-CN" b="1" dirty="0" smtClean="0">
              <a:solidFill>
                <a:srgbClr val="0062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kumimoji="1" lang="zh-CN" altLang="en-US" sz="1950" b="1" dirty="0" smtClean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关心的问题</a:t>
            </a:r>
          </a:p>
          <a:p>
            <a:pPr marL="0" lvl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kumimoji="1" lang="zh-CN" altLang="en-US" sz="1950" b="1" dirty="0" smtClean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综合解决</a:t>
            </a:r>
            <a:r>
              <a:rPr kumimoji="1" lang="zh-CN" altLang="en-US" sz="1950" b="1" dirty="0" smtClean="0">
                <a:solidFill>
                  <a:srgbClr val="0062A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方案</a:t>
            </a:r>
            <a:endParaRPr kumimoji="1" lang="zh-CN" altLang="en-US" sz="1950" b="1" dirty="0" smtClean="0">
              <a:solidFill>
                <a:srgbClr val="0062A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/>
          <p:nvPr/>
        </p:nvSpPr>
        <p:spPr>
          <a:xfrm>
            <a:off x="573460" y="13706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545672" y="16678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31044" y="25314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545672" y="253195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026294" y="340000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30857" y="166807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46668" y="340008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00050" y="142875"/>
            <a:ext cx="1237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教师平台</a:t>
            </a:r>
            <a:endParaRPr lang="en-US" altLang="zh-CN" sz="170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5" y="843558"/>
            <a:ext cx="1771001" cy="40612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02919" y="809427"/>
            <a:ext cx="148590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课程资源制作</a:t>
            </a:r>
          </a:p>
        </p:txBody>
      </p:sp>
      <p:sp>
        <p:nvSpPr>
          <p:cNvPr id="6" name="椭圆 5"/>
          <p:cNvSpPr/>
          <p:nvPr/>
        </p:nvSpPr>
        <p:spPr>
          <a:xfrm>
            <a:off x="3047796" y="1495197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2919" y="1321039"/>
            <a:ext cx="105156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在线授课</a:t>
            </a:r>
          </a:p>
        </p:txBody>
      </p:sp>
      <p:sp>
        <p:nvSpPr>
          <p:cNvPr id="4" name="椭圆 3"/>
          <p:cNvSpPr/>
          <p:nvPr/>
        </p:nvSpPr>
        <p:spPr>
          <a:xfrm>
            <a:off x="3047796" y="2006809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2919" y="1832652"/>
            <a:ext cx="105156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成绩录入</a:t>
            </a:r>
          </a:p>
        </p:txBody>
      </p:sp>
      <p:sp>
        <p:nvSpPr>
          <p:cNvPr id="8" name="椭圆 7"/>
          <p:cNvSpPr/>
          <p:nvPr/>
        </p:nvSpPr>
        <p:spPr>
          <a:xfrm>
            <a:off x="3047796" y="2518422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2919" y="2344264"/>
            <a:ext cx="213741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论文</a:t>
            </a: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在线</a:t>
            </a: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辅导、批阅</a:t>
            </a:r>
          </a:p>
        </p:txBody>
      </p:sp>
      <p:sp>
        <p:nvSpPr>
          <p:cNvPr id="13" name="椭圆 12"/>
          <p:cNvSpPr/>
          <p:nvPr/>
        </p:nvSpPr>
        <p:spPr>
          <a:xfrm>
            <a:off x="3047796" y="3031389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2919" y="2857231"/>
            <a:ext cx="105156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学生管理</a:t>
            </a:r>
          </a:p>
        </p:txBody>
      </p:sp>
      <p:sp>
        <p:nvSpPr>
          <p:cNvPr id="19" name="椭圆 18"/>
          <p:cNvSpPr/>
          <p:nvPr/>
        </p:nvSpPr>
        <p:spPr>
          <a:xfrm>
            <a:off x="3047796" y="3543001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02919" y="3368844"/>
            <a:ext cx="1051560" cy="354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信息查询</a:t>
            </a:r>
          </a:p>
        </p:txBody>
      </p:sp>
      <p:sp>
        <p:nvSpPr>
          <p:cNvPr id="17" name="椭圆 16"/>
          <p:cNvSpPr/>
          <p:nvPr/>
        </p:nvSpPr>
        <p:spPr>
          <a:xfrm>
            <a:off x="3059832" y="987574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23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/>
          <p:nvPr/>
        </p:nvSpPr>
        <p:spPr>
          <a:xfrm>
            <a:off x="539805" y="13706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545672" y="16678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31044" y="2531461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545672" y="253195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31044" y="340000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30857" y="166807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46668" y="3400089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073"/>
            <a:ext cx="2069931" cy="39465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9745" y="142875"/>
            <a:ext cx="138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学生平台</a:t>
            </a:r>
            <a:endParaRPr lang="zh-CN" altLang="en-US" sz="17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0839" y="771550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教学计划查询</a:t>
            </a:r>
          </a:p>
        </p:txBody>
      </p:sp>
      <p:sp>
        <p:nvSpPr>
          <p:cNvPr id="15" name="椭圆 14"/>
          <p:cNvSpPr/>
          <p:nvPr/>
        </p:nvSpPr>
        <p:spPr>
          <a:xfrm>
            <a:off x="3245716" y="906747"/>
            <a:ext cx="57414" cy="57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45716" y="1418426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00839" y="1275035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在线学习</a:t>
            </a:r>
          </a:p>
        </p:txBody>
      </p:sp>
      <p:sp>
        <p:nvSpPr>
          <p:cNvPr id="8" name="椭圆 7"/>
          <p:cNvSpPr/>
          <p:nvPr/>
        </p:nvSpPr>
        <p:spPr>
          <a:xfrm>
            <a:off x="3245716" y="1930039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0839" y="177851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成绩查询</a:t>
            </a:r>
          </a:p>
        </p:txBody>
      </p:sp>
      <p:sp>
        <p:nvSpPr>
          <p:cNvPr id="10" name="椭圆 9"/>
          <p:cNvSpPr/>
          <p:nvPr/>
        </p:nvSpPr>
        <p:spPr>
          <a:xfrm>
            <a:off x="3245716" y="2441651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0839" y="2282004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在线缴费</a:t>
            </a:r>
          </a:p>
        </p:txBody>
      </p:sp>
      <p:sp>
        <p:nvSpPr>
          <p:cNvPr id="13" name="椭圆 12"/>
          <p:cNvSpPr/>
          <p:nvPr/>
        </p:nvSpPr>
        <p:spPr>
          <a:xfrm>
            <a:off x="3245716" y="2954618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00839" y="2785488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考试报名</a:t>
            </a:r>
          </a:p>
        </p:txBody>
      </p:sp>
      <p:sp>
        <p:nvSpPr>
          <p:cNvPr id="19" name="椭圆 18"/>
          <p:cNvSpPr/>
          <p:nvPr/>
        </p:nvSpPr>
        <p:spPr>
          <a:xfrm>
            <a:off x="3245716" y="3466231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00839" y="3288972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学位申请</a:t>
            </a:r>
          </a:p>
        </p:txBody>
      </p:sp>
      <p:sp>
        <p:nvSpPr>
          <p:cNvPr id="17" name="椭圆 16"/>
          <p:cNvSpPr/>
          <p:nvPr/>
        </p:nvSpPr>
        <p:spPr>
          <a:xfrm>
            <a:off x="3245716" y="3920496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00839" y="379245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考试报名</a:t>
            </a:r>
          </a:p>
        </p:txBody>
      </p:sp>
      <p:sp>
        <p:nvSpPr>
          <p:cNvPr id="21" name="椭圆 20"/>
          <p:cNvSpPr/>
          <p:nvPr/>
        </p:nvSpPr>
        <p:spPr>
          <a:xfrm>
            <a:off x="3245716" y="4432108"/>
            <a:ext cx="57414" cy="5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00839" y="4295941"/>
            <a:ext cx="11988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SzPct val="47000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学友交流等</a:t>
            </a:r>
          </a:p>
        </p:txBody>
      </p:sp>
      <p:sp>
        <p:nvSpPr>
          <p:cNvPr id="3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99745" y="14287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平台整体的监控管理</a:t>
            </a:r>
            <a:endParaRPr lang="zh-CN" altLang="en-US" sz="17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665" y="1007110"/>
            <a:ext cx="3350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数据看板</a:t>
            </a:r>
            <a:r>
              <a:rPr lang="en-US" altLang="zh-CN" b="1">
                <a:solidFill>
                  <a:schemeClr val="bg1"/>
                </a:solidFill>
              </a:rPr>
              <a:t>——</a:t>
            </a:r>
            <a:r>
              <a:rPr lang="zh-CN" altLang="en-US" b="1">
                <a:solidFill>
                  <a:schemeClr val="bg1"/>
                </a:solidFill>
              </a:rPr>
              <a:t>关键数据的监控</a:t>
            </a: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" y="1375410"/>
            <a:ext cx="6278245" cy="3237865"/>
          </a:xfrm>
          <a:prstGeom prst="rect">
            <a:avLst/>
          </a:prstGeom>
        </p:spPr>
      </p:pic>
      <p:pic>
        <p:nvPicPr>
          <p:cNvPr id="23" name="图片 2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80" y="1375410"/>
            <a:ext cx="7663180" cy="2915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99745" y="14287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平台整体的监控管理</a:t>
            </a:r>
            <a:endParaRPr lang="zh-CN" altLang="en-US" sz="170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Diamond 33"/>
          <p:cNvSpPr/>
          <p:nvPr/>
        </p:nvSpPr>
        <p:spPr>
          <a:xfrm>
            <a:off x="206992" y="201692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665" y="1007110"/>
            <a:ext cx="3350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教学监控</a:t>
            </a:r>
            <a:r>
              <a:rPr lang="en-US" altLang="zh-CN" b="1">
                <a:solidFill>
                  <a:schemeClr val="bg1"/>
                </a:solidFill>
              </a:rPr>
              <a:t>——</a:t>
            </a:r>
            <a:r>
              <a:rPr lang="zh-CN" altLang="en-US" b="1">
                <a:solidFill>
                  <a:schemeClr val="bg1"/>
                </a:solidFill>
              </a:rPr>
              <a:t>关键数据的监控</a:t>
            </a:r>
          </a:p>
        </p:txBody>
      </p:sp>
      <p:pic>
        <p:nvPicPr>
          <p:cNvPr id="5" name="图片 4" descr="E:\111111\数据截图\3.pn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3280" y="1375410"/>
            <a:ext cx="6030595" cy="32378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3" name="图片 22" descr="E:\111111\数据截图\4.png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3365" y="1375410"/>
            <a:ext cx="6046470" cy="32378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021715" y="4633595"/>
            <a:ext cx="124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教师监控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960" y="4633595"/>
            <a:ext cx="124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学生监控</a:t>
            </a:r>
          </a:p>
        </p:txBody>
      </p:sp>
      <p:pic>
        <p:nvPicPr>
          <p:cNvPr id="7" name="图片 6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585" y="1375410"/>
            <a:ext cx="6035040" cy="32111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5628005" y="4633595"/>
            <a:ext cx="124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课程监控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2"/>
          <p:cNvSpPr>
            <a:spLocks noGrp="1"/>
          </p:cNvSpPr>
          <p:nvPr>
            <p:ph type="title"/>
          </p:nvPr>
        </p:nvSpPr>
        <p:spPr>
          <a:xfrm>
            <a:off x="251982" y="65693"/>
            <a:ext cx="2549367" cy="508189"/>
          </a:xfrm>
        </p:spPr>
        <p:txBody>
          <a:bodyPr/>
          <a:lstStyle/>
          <a:p>
            <a:r>
              <a:rPr kumimoji="1" lang="zh-CN" altLang="en-US" sz="1950" dirty="0" smtClean="0"/>
              <a:t>一、建设目标</a:t>
            </a:r>
            <a:endParaRPr kumimoji="1" lang="zh-CN" altLang="en-US" sz="1950" dirty="0"/>
          </a:p>
        </p:txBody>
      </p:sp>
      <p:sp>
        <p:nvSpPr>
          <p:cNvPr id="2" name="文本框 1"/>
          <p:cNvSpPr txBox="1"/>
          <p:nvPr/>
        </p:nvSpPr>
        <p:spPr>
          <a:xfrm>
            <a:off x="1611630" y="1697355"/>
            <a:ext cx="5920264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b="1" dirty="0">
                <a:solidFill>
                  <a:srgbClr val="003F9A"/>
                </a:solidFill>
              </a:rPr>
              <a:t>服务目标</a:t>
            </a:r>
            <a:r>
              <a:rPr lang="zh-CN" altLang="en-US" dirty="0">
                <a:solidFill>
                  <a:schemeClr val="bg1"/>
                </a:solidFill>
              </a:rPr>
              <a:t>：本系统建设服务</a:t>
            </a:r>
            <a:r>
              <a:rPr lang="zh-CN" altLang="en-US" dirty="0" smtClean="0">
                <a:solidFill>
                  <a:schemeClr val="bg1"/>
                </a:solidFill>
              </a:rPr>
              <a:t>于教育主管机构及各</a:t>
            </a:r>
            <a:r>
              <a:rPr lang="zh-CN" altLang="en-US" dirty="0">
                <a:solidFill>
                  <a:schemeClr val="bg1"/>
                </a:solidFill>
              </a:rPr>
              <a:t>高等院校（教师 学生），系统将建设为集教、学、管为一体的综合性管理平台</a:t>
            </a:r>
            <a:r>
              <a:rPr lang="zh-CN" altLang="en-US" dirty="0" smtClean="0">
                <a:solidFill>
                  <a:schemeClr val="bg1"/>
                </a:solidFill>
              </a:rPr>
              <a:t>，促进各</a:t>
            </a:r>
            <a:r>
              <a:rPr lang="zh-CN" altLang="en-US" dirty="0">
                <a:solidFill>
                  <a:schemeClr val="bg1"/>
                </a:solidFill>
              </a:rPr>
              <a:t>高校的信息化建设。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2"/>
          <p:cNvSpPr>
            <a:spLocks noGrp="1"/>
          </p:cNvSpPr>
          <p:nvPr>
            <p:ph type="title"/>
          </p:nvPr>
        </p:nvSpPr>
        <p:spPr>
          <a:xfrm>
            <a:off x="251982" y="65693"/>
            <a:ext cx="2549367" cy="508189"/>
          </a:xfrm>
        </p:spPr>
        <p:txBody>
          <a:bodyPr/>
          <a:lstStyle/>
          <a:p>
            <a:r>
              <a:rPr kumimoji="1" lang="zh-CN" altLang="en-US" sz="1950" dirty="0"/>
              <a:t>二</a:t>
            </a:r>
            <a:r>
              <a:rPr kumimoji="1" lang="zh-CN" altLang="en-US" sz="1950" dirty="0" smtClean="0"/>
              <a:t>、关心的问题</a:t>
            </a:r>
            <a:endParaRPr kumimoji="1" lang="zh-CN" altLang="en-US" sz="1950" dirty="0"/>
          </a:p>
        </p:txBody>
      </p:sp>
      <p:sp>
        <p:nvSpPr>
          <p:cNvPr id="17" name="椭圆 16"/>
          <p:cNvSpPr/>
          <p:nvPr/>
        </p:nvSpPr>
        <p:spPr>
          <a:xfrm>
            <a:off x="1921571" y="1342234"/>
            <a:ext cx="676478" cy="643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资源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89373" y="1294954"/>
            <a:ext cx="8394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89373" y="1590296"/>
            <a:ext cx="8394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85916" y="1869346"/>
            <a:ext cx="83942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89346" y="1869517"/>
            <a:ext cx="296145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资源存储的安全性如何保障</a:t>
            </a:r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12" name="椭圆 11"/>
          <p:cNvSpPr/>
          <p:nvPr/>
        </p:nvSpPr>
        <p:spPr>
          <a:xfrm>
            <a:off x="1901530" y="2320664"/>
            <a:ext cx="689973" cy="65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89887" y="2309861"/>
            <a:ext cx="50697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83721" y="2574576"/>
            <a:ext cx="50697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87174" y="2850766"/>
            <a:ext cx="50697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8233" y="2485623"/>
            <a:ext cx="244911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与原有的系统进行快速对接？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88308" y="2777191"/>
            <a:ext cx="146613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我想要稳定的系统！</a:t>
            </a:r>
          </a:p>
        </p:txBody>
      </p:sp>
      <p:sp>
        <p:nvSpPr>
          <p:cNvPr id="23" name="椭圆 22"/>
          <p:cNvSpPr/>
          <p:nvPr/>
        </p:nvSpPr>
        <p:spPr>
          <a:xfrm>
            <a:off x="1911104" y="3269303"/>
            <a:ext cx="682162" cy="648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83721" y="3220896"/>
            <a:ext cx="78725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多角色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83721" y="3485611"/>
            <a:ext cx="78725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多终端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683720" y="3761801"/>
            <a:ext cx="787259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多业务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88307" y="3384763"/>
            <a:ext cx="282955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教育厅</a:t>
            </a:r>
            <a:r>
              <a:rPr lang="en-US" altLang="zh-CN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局</a:t>
            </a:r>
            <a:r>
              <a:rPr lang="en-US" altLang="zh-CN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领导</a:t>
            </a:r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、各高校管理员如何满足管理需要？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89662" y="3644436"/>
            <a:ext cx="328482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平台能不能和实际的业务有效的结合起来？</a:t>
            </a:r>
          </a:p>
        </p:txBody>
      </p:sp>
      <p:sp>
        <p:nvSpPr>
          <p:cNvPr id="3" name="矩形 2"/>
          <p:cNvSpPr/>
          <p:nvPr/>
        </p:nvSpPr>
        <p:spPr>
          <a:xfrm>
            <a:off x="1787703" y="1208528"/>
            <a:ext cx="5568794" cy="9251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60">
              <a:solidFill>
                <a:schemeClr val="accent2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87703" y="2202125"/>
            <a:ext cx="5568794" cy="9051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60">
              <a:solidFill>
                <a:schemeClr val="accent2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87703" y="3194957"/>
            <a:ext cx="5568794" cy="81253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6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0700" y="1544259"/>
            <a:ext cx="45466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43" name="矩形 42"/>
          <p:cNvSpPr/>
          <p:nvPr/>
        </p:nvSpPr>
        <p:spPr>
          <a:xfrm>
            <a:off x="3190700" y="2485572"/>
            <a:ext cx="45466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44" name="矩形 43"/>
          <p:cNvSpPr/>
          <p:nvPr/>
        </p:nvSpPr>
        <p:spPr>
          <a:xfrm>
            <a:off x="3189365" y="3409275"/>
            <a:ext cx="454660" cy="420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689509" y="1526858"/>
            <a:ext cx="36518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课程资源</a:t>
            </a:r>
            <a:r>
              <a:rPr lang="zh-CN" altLang="en-US" sz="9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多类型杂，很零散，如何有效整合是我关心的问题？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6" grpId="0"/>
      <p:bldP spid="28" grpId="0"/>
      <p:bldP spid="29" grpId="0"/>
      <p:bldP spid="33" grpId="0"/>
      <p:bldP spid="12" grpId="0" bldLvl="0" animBg="1"/>
      <p:bldP spid="13" grpId="0"/>
      <p:bldP spid="14" grpId="0"/>
      <p:bldP spid="15" grpId="0"/>
      <p:bldP spid="19" grpId="0"/>
      <p:bldP spid="21" grpId="0"/>
      <p:bldP spid="23" grpId="0" bldLvl="0" animBg="1"/>
      <p:bldP spid="24" grpId="0"/>
      <p:bldP spid="25" grpId="0"/>
      <p:bldP spid="34" grpId="0"/>
      <p:bldP spid="35" grpId="0"/>
      <p:bldP spid="38" grpId="0"/>
      <p:bldP spid="3" grpId="0" bldLvl="0" animBg="1"/>
      <p:bldP spid="41" grpId="0" bldLvl="0" animBg="1"/>
      <p:bldP spid="42" grpId="0" bldLvl="0" animBg="1"/>
      <p:bldP spid="4" grpId="0"/>
      <p:bldP spid="43" grpId="0"/>
      <p:bldP spid="4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2"/>
          <p:cNvSpPr>
            <a:spLocks noGrp="1"/>
          </p:cNvSpPr>
          <p:nvPr>
            <p:ph type="title"/>
          </p:nvPr>
        </p:nvSpPr>
        <p:spPr>
          <a:xfrm>
            <a:off x="251982" y="65693"/>
            <a:ext cx="2549367" cy="508189"/>
          </a:xfrm>
        </p:spPr>
        <p:txBody>
          <a:bodyPr/>
          <a:lstStyle/>
          <a:p>
            <a:r>
              <a:rPr kumimoji="1" lang="zh-CN" altLang="en-US" sz="1950" dirty="0" smtClean="0"/>
              <a:t>三、综合解决方案</a:t>
            </a:r>
            <a:endParaRPr kumimoji="1" lang="zh-CN" altLang="en-US" sz="1950" dirty="0"/>
          </a:p>
        </p:txBody>
      </p:sp>
      <p:sp>
        <p:nvSpPr>
          <p:cNvPr id="2" name="文本框 1"/>
          <p:cNvSpPr txBox="1"/>
          <p:nvPr/>
        </p:nvSpPr>
        <p:spPr>
          <a:xfrm>
            <a:off x="3146425" y="1398905"/>
            <a:ext cx="3244850" cy="280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zh-CN" altLang="en-US" sz="2000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▶ 系统使用业务角色</a:t>
            </a:r>
          </a:p>
          <a:p>
            <a:pPr>
              <a:lnSpc>
                <a:spcPct val="240000"/>
              </a:lnSpc>
            </a:pPr>
            <a:r>
              <a:rPr lang="zh-CN" altLang="en-US" sz="2000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▶ </a:t>
            </a:r>
            <a:r>
              <a:rPr lang="zh-CN" altLang="en-US" sz="2000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系统整体架构</a:t>
            </a:r>
            <a:endParaRPr lang="zh-CN" altLang="en-US" sz="2000" b="1">
              <a:solidFill>
                <a:srgbClr val="0062AC"/>
              </a:solidFill>
            </a:endParaRPr>
          </a:p>
          <a:p>
            <a:pPr>
              <a:lnSpc>
                <a:spcPct val="240000"/>
              </a:lnSpc>
            </a:pPr>
            <a:r>
              <a:rPr lang="zh-CN" altLang="en-US" sz="2000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▶ </a:t>
            </a:r>
            <a:r>
              <a:rPr lang="zh-CN" altLang="en-US" sz="2000" b="1" dirty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软件产品系统组成</a:t>
            </a:r>
            <a:endParaRPr lang="en-US" altLang="zh-CN" sz="1350" b="1" dirty="0">
              <a:solidFill>
                <a:srgbClr val="0062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40000"/>
              </a:lnSpc>
            </a:pPr>
            <a:endParaRPr lang="en-US" altLang="zh-CN" sz="1350" b="1" dirty="0">
              <a:solidFill>
                <a:srgbClr val="0062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/>
          <p:nvPr/>
        </p:nvSpPr>
        <p:spPr>
          <a:xfrm>
            <a:off x="611560" y="192009"/>
            <a:ext cx="36724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软件需满足五类角色的使用需求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81" y="1086337"/>
            <a:ext cx="1112277" cy="632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8" y="631979"/>
            <a:ext cx="8388424" cy="4104456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611560" y="178039"/>
            <a:ext cx="36724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软件需满足五类角色的使用需求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11560" y="206614"/>
            <a:ext cx="367240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B71C2B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软件需满足五类角色的使用需求</a:t>
            </a:r>
            <a:endParaRPr lang="en-GB" altLang="zh-CN" sz="18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/>
          <p:nvPr/>
        </p:nvSpPr>
        <p:spPr>
          <a:xfrm>
            <a:off x="683568" y="192009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系统功能结构图及特点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25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81" y="1086337"/>
            <a:ext cx="1112277" cy="6323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103" r="-1430"/>
          <a:stretch>
            <a:fillRect/>
          </a:stretch>
        </p:blipFill>
        <p:spPr>
          <a:xfrm>
            <a:off x="833120" y="1014095"/>
            <a:ext cx="7477760" cy="3764915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683568" y="206614"/>
            <a:ext cx="273630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B71C2B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系统功能结构图及特点</a:t>
            </a:r>
            <a:endParaRPr lang="en-GB" altLang="zh-CN" sz="18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33"/>
          <p:cNvSpPr/>
          <p:nvPr/>
        </p:nvSpPr>
        <p:spPr>
          <a:xfrm>
            <a:off x="321760" y="271140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algn="ctr"/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611560" y="195486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软件产品系统组成</a:t>
            </a:r>
            <a:endParaRPr kumimoji="0" lang="en-GB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545672" y="1739616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门户网站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931044" y="2603216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545672" y="2603712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超级管理平台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31044" y="3471757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学生工作平台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930857" y="1739834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在线互动教学</a:t>
            </a:r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46668" y="3471844"/>
            <a:ext cx="2809308" cy="470070"/>
          </a:xfrm>
          <a:prstGeom prst="roundRect">
            <a:avLst>
              <a:gd name="adj" fmla="val 112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49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教务综合管理云平台</a:t>
            </a:r>
            <a:endParaRPr lang="zh-CN" altLang="en-US" sz="14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/>
          <p:nvPr/>
        </p:nvSpPr>
        <p:spPr>
          <a:xfrm>
            <a:off x="611560" y="175643"/>
            <a:ext cx="360040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门户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采用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CMS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发布系统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Diamond 33"/>
          <p:cNvSpPr/>
          <p:nvPr/>
        </p:nvSpPr>
        <p:spPr>
          <a:xfrm>
            <a:off x="321760" y="254774"/>
            <a:ext cx="250083" cy="25008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11661" y="3422833"/>
            <a:ext cx="57414" cy="57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011661" y="3899224"/>
            <a:ext cx="57414" cy="57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54381" y="3422833"/>
            <a:ext cx="57414" cy="57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54381" y="3899224"/>
            <a:ext cx="57414" cy="57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94051" y="4997407"/>
            <a:ext cx="57414" cy="574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2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/>
          <a:srcRect t="4067"/>
          <a:stretch/>
        </p:blipFill>
        <p:spPr>
          <a:xfrm>
            <a:off x="465644" y="915565"/>
            <a:ext cx="8841909" cy="42539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t="4451"/>
          <a:stretch/>
        </p:blipFill>
        <p:spPr>
          <a:xfrm>
            <a:off x="533589" y="915566"/>
            <a:ext cx="8705088" cy="38714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 t="3051"/>
          <a:stretch/>
        </p:blipFill>
        <p:spPr>
          <a:xfrm>
            <a:off x="465644" y="843558"/>
            <a:ext cx="7663801" cy="34304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t="5603"/>
          <a:stretch/>
        </p:blipFill>
        <p:spPr>
          <a:xfrm>
            <a:off x="400685" y="987574"/>
            <a:ext cx="8906510" cy="4249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1110</Words>
  <Application>Microsoft Office PowerPoint</Application>
  <PresentationFormat>全屏显示(16:9)</PresentationFormat>
  <Paragraphs>201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Helvetica Light</vt:lpstr>
      <vt:lpstr>MyriadRegular</vt:lpstr>
      <vt:lpstr>黑体</vt:lpstr>
      <vt:lpstr>宋体</vt:lpstr>
      <vt:lpstr>微软雅黑</vt:lpstr>
      <vt:lpstr>微软雅黑 Light</vt:lpstr>
      <vt:lpstr>文鼎CS中等线</vt:lpstr>
      <vt:lpstr>造字工房悦黑（非商用）常规体</vt:lpstr>
      <vt:lpstr>Agency FB</vt:lpstr>
      <vt:lpstr>Arial</vt:lpstr>
      <vt:lpstr>Calibri</vt:lpstr>
      <vt:lpstr>1_Office 主题​​</vt:lpstr>
      <vt:lpstr>2_Office 主题​​</vt:lpstr>
      <vt:lpstr>3_Office 主题​​</vt:lpstr>
      <vt:lpstr>4_Office 主题​​</vt:lpstr>
      <vt:lpstr>5_Office 主题​​</vt:lpstr>
      <vt:lpstr>继续教育云平台 建设方案</vt:lpstr>
      <vt:lpstr>PowerPoint 演示文稿</vt:lpstr>
      <vt:lpstr>一、建设目标</vt:lpstr>
      <vt:lpstr>二、关心的问题</vt:lpstr>
      <vt:lpstr>三、综合解决方案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refresh(李飞)</cp:lastModifiedBy>
  <cp:revision>574</cp:revision>
  <dcterms:created xsi:type="dcterms:W3CDTF">2015-12-11T17:46:00Z</dcterms:created>
  <dcterms:modified xsi:type="dcterms:W3CDTF">2019-02-18T02:45:26Z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2</vt:lpwstr>
  </property>
</Properties>
</file>