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2" r:id="rId2"/>
    <p:sldId id="511" r:id="rId3"/>
    <p:sldId id="302" r:id="rId4"/>
    <p:sldId id="294" r:id="rId5"/>
    <p:sldId id="343" r:id="rId6"/>
    <p:sldId id="1863" r:id="rId7"/>
    <p:sldId id="3219" r:id="rId8"/>
    <p:sldId id="510" r:id="rId9"/>
    <p:sldId id="3238" r:id="rId10"/>
    <p:sldId id="1865" r:id="rId11"/>
    <p:sldId id="3223" r:id="rId12"/>
    <p:sldId id="3222" r:id="rId13"/>
    <p:sldId id="3235" r:id="rId14"/>
    <p:sldId id="3220" r:id="rId15"/>
    <p:sldId id="3224" r:id="rId16"/>
    <p:sldId id="515" r:id="rId17"/>
    <p:sldId id="304" r:id="rId18"/>
    <p:sldId id="3249" r:id="rId19"/>
    <p:sldId id="3250" r:id="rId20"/>
    <p:sldId id="497" r:id="rId21"/>
    <p:sldId id="533" r:id="rId22"/>
    <p:sldId id="500" r:id="rId23"/>
    <p:sldId id="3229" r:id="rId24"/>
    <p:sldId id="522" r:id="rId25"/>
    <p:sldId id="3239" r:id="rId26"/>
    <p:sldId id="3240" r:id="rId27"/>
    <p:sldId id="3241" r:id="rId28"/>
    <p:sldId id="3242" r:id="rId29"/>
    <p:sldId id="3243" r:id="rId30"/>
    <p:sldId id="3244" r:id="rId31"/>
    <p:sldId id="3236" r:id="rId32"/>
    <p:sldId id="493" r:id="rId33"/>
    <p:sldId id="494" r:id="rId34"/>
    <p:sldId id="3246"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9860"/>
    <a:srgbClr val="009242"/>
    <a:srgbClr val="00B050"/>
    <a:srgbClr val="FFFFFF"/>
    <a:srgbClr val="15AE6C"/>
    <a:srgbClr val="0DB053"/>
    <a:srgbClr val="FFFAF4"/>
    <a:srgbClr val="4772B6"/>
    <a:srgbClr val="4870B6"/>
    <a:srgbClr val="E2E0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1" autoAdjust="0"/>
    <p:restoredTop sz="87084" autoAdjust="0"/>
  </p:normalViewPr>
  <p:slideViewPr>
    <p:cSldViewPr snapToGrid="0" snapToObjects="1">
      <p:cViewPr varScale="1">
        <p:scale>
          <a:sx n="136" d="100"/>
          <a:sy n="136" d="100"/>
        </p:scale>
        <p:origin x="948"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13EC4-DBE9-4114-BBA4-BABEAAD5AA2B}" type="datetimeFigureOut">
              <a:rPr lang="zh-CN" altLang="en-US" smtClean="0"/>
              <a:t>2019/8/14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5021B-BC02-4FB5-BAEF-0370B1AF11C0}" type="slidenum">
              <a:rPr lang="zh-CN" altLang="en-US" smtClean="0"/>
              <a:t>‹#›</a:t>
            </a:fld>
            <a:endParaRPr lang="zh-CN" altLang="en-US"/>
          </a:p>
        </p:txBody>
      </p:sp>
    </p:spTree>
    <p:extLst>
      <p:ext uri="{BB962C8B-B14F-4D97-AF65-F5344CB8AC3E}">
        <p14:creationId xmlns:p14="http://schemas.microsoft.com/office/powerpoint/2010/main" val="63825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背景</a:t>
            </a:r>
            <a:r>
              <a:rPr lang="en-US" altLang="zh-CN" dirty="0" smtClean="0"/>
              <a:t>2</a:t>
            </a:r>
            <a:r>
              <a:rPr lang="zh-CN" altLang="en-US" dirty="0" smtClean="0"/>
              <a:t>分钟；数字校园</a:t>
            </a:r>
            <a:r>
              <a:rPr lang="en-US" altLang="zh-CN" dirty="0" smtClean="0"/>
              <a:t>10</a:t>
            </a:r>
            <a:r>
              <a:rPr lang="zh-CN" altLang="en-US" dirty="0" smtClean="0"/>
              <a:t>分钟；各场景</a:t>
            </a:r>
            <a:r>
              <a:rPr lang="en-US" altLang="zh-CN" dirty="0" smtClean="0"/>
              <a:t>10</a:t>
            </a:r>
            <a:r>
              <a:rPr lang="zh-CN" altLang="en-US" dirty="0" smtClean="0"/>
              <a:t>分钟，案例</a:t>
            </a:r>
            <a:r>
              <a:rPr lang="en-US" altLang="zh-CN" dirty="0" smtClean="0"/>
              <a:t>3</a:t>
            </a:r>
            <a:r>
              <a:rPr lang="zh-CN" altLang="en-US" dirty="0" smtClean="0"/>
              <a:t>分钟 合计</a:t>
            </a:r>
            <a:r>
              <a:rPr lang="en-US" altLang="zh-CN" dirty="0" smtClean="0"/>
              <a:t>25</a:t>
            </a:r>
            <a:r>
              <a:rPr lang="zh-CN" altLang="en-US" dirty="0" smtClean="0"/>
              <a:t>分钟</a:t>
            </a:r>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2</a:t>
            </a:fld>
            <a:endParaRPr lang="zh-CN" altLang="en-US"/>
          </a:p>
        </p:txBody>
      </p:sp>
    </p:spTree>
    <p:extLst>
      <p:ext uri="{BB962C8B-B14F-4D97-AF65-F5344CB8AC3E}">
        <p14:creationId xmlns:p14="http://schemas.microsoft.com/office/powerpoint/2010/main" val="269570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教育信息化已经成为国家战略，基于互联网模式下的教育</a:t>
            </a:r>
            <a:endParaRPr lang="zh-CN" altLang="en-US"/>
          </a:p>
        </p:txBody>
      </p:sp>
      <p:sp>
        <p:nvSpPr>
          <p:cNvPr id="4" name="灯片编号占位符 3"/>
          <p:cNvSpPr>
            <a:spLocks noGrp="1"/>
          </p:cNvSpPr>
          <p:nvPr>
            <p:ph type="sldNum" sz="quarter" idx="10"/>
          </p:nvPr>
        </p:nvSpPr>
        <p:spPr/>
        <p:txBody>
          <a:bodyPr/>
          <a:lstStyle/>
          <a:p>
            <a:fld id="{4065021B-BC02-4FB5-BAEF-0370B1AF11C0}" type="slidenum">
              <a:rPr lang="zh-CN" altLang="en-US" smtClean="0"/>
              <a:t>3</a:t>
            </a:fld>
            <a:endParaRPr lang="zh-CN" altLang="en-US"/>
          </a:p>
        </p:txBody>
      </p:sp>
    </p:spTree>
    <p:extLst>
      <p:ext uri="{BB962C8B-B14F-4D97-AF65-F5344CB8AC3E}">
        <p14:creationId xmlns:p14="http://schemas.microsoft.com/office/powerpoint/2010/main" val="123552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7</a:t>
            </a:fld>
            <a:endParaRPr lang="zh-CN" altLang="en-US"/>
          </a:p>
        </p:txBody>
      </p:sp>
    </p:spTree>
    <p:extLst>
      <p:ext uri="{BB962C8B-B14F-4D97-AF65-F5344CB8AC3E}">
        <p14:creationId xmlns:p14="http://schemas.microsoft.com/office/powerpoint/2010/main" val="407642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4995C2-5CAE-4106-BD03-9E530E3665DD}" type="slidenum">
              <a:rPr lang="zh-CN" altLang="en-US" smtClean="0"/>
              <a:t>8</a:t>
            </a:fld>
            <a:endParaRPr lang="zh-CN" altLang="en-US"/>
          </a:p>
        </p:txBody>
      </p:sp>
    </p:spTree>
    <p:extLst>
      <p:ext uri="{BB962C8B-B14F-4D97-AF65-F5344CB8AC3E}">
        <p14:creationId xmlns:p14="http://schemas.microsoft.com/office/powerpoint/2010/main" val="382619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17</a:t>
            </a:fld>
            <a:endParaRPr lang="zh-CN" altLang="en-US"/>
          </a:p>
        </p:txBody>
      </p:sp>
    </p:spTree>
    <p:extLst>
      <p:ext uri="{BB962C8B-B14F-4D97-AF65-F5344CB8AC3E}">
        <p14:creationId xmlns:p14="http://schemas.microsoft.com/office/powerpoint/2010/main" val="283941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18</a:t>
            </a:fld>
            <a:endParaRPr lang="zh-CN" altLang="en-US"/>
          </a:p>
        </p:txBody>
      </p:sp>
    </p:spTree>
    <p:extLst>
      <p:ext uri="{BB962C8B-B14F-4D97-AF65-F5344CB8AC3E}">
        <p14:creationId xmlns:p14="http://schemas.microsoft.com/office/powerpoint/2010/main" val="133686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19</a:t>
            </a:fld>
            <a:endParaRPr lang="zh-CN" altLang="en-US"/>
          </a:p>
        </p:txBody>
      </p:sp>
    </p:spTree>
    <p:extLst>
      <p:ext uri="{BB962C8B-B14F-4D97-AF65-F5344CB8AC3E}">
        <p14:creationId xmlns:p14="http://schemas.microsoft.com/office/powerpoint/2010/main" val="287241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65021B-BC02-4FB5-BAEF-0370B1AF11C0}" type="slidenum">
              <a:rPr lang="zh-CN" altLang="en-US" smtClean="0"/>
              <a:t>34</a:t>
            </a:fld>
            <a:endParaRPr lang="zh-CN" altLang="en-US"/>
          </a:p>
        </p:txBody>
      </p:sp>
    </p:spTree>
    <p:extLst>
      <p:ext uri="{BB962C8B-B14F-4D97-AF65-F5344CB8AC3E}">
        <p14:creationId xmlns:p14="http://schemas.microsoft.com/office/powerpoint/2010/main" val="4001938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9E17B-B564-9A47-8539-88EE246D3EBA}"/>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65215E2-1F57-D44B-9B17-B8347BA27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02D295B2-1A2F-294A-882C-852435F0F705}"/>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7DADC662-0E08-2D49-9D5A-94BD46B1691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57A1535-837C-DC48-B822-B56A9CC74A75}"/>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427175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441CA-9927-C748-BA15-3D243E62279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DDECC94-BB53-3C4E-8A0D-CE244EC12856}"/>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80FF5712-4CE6-F141-86C6-3647DE5C5E52}"/>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4C076D64-E404-A546-93A9-0754E8E66C5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F02F304-34D0-B149-B9FB-8F244367AA99}"/>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73965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AC09BA0-545F-CD4D-A5A9-692443C7E6C9}"/>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3ED225A-1753-8D40-B261-13237DC335AD}"/>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CBC49BD8-D7A6-3941-8BBC-CA95019E5665}"/>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E3173590-1336-0B49-AE27-6EE94568D49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0EB459E-BD37-7B42-84D0-7D753E6DEA16}"/>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310190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A82578A-95B9-4283-B74C-38AF6138301C}"/>
              </a:ext>
            </a:extLst>
          </p:cNvPr>
          <p:cNvSpPr/>
          <p:nvPr userDrawn="1"/>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12015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内容页">
    <p:spTree>
      <p:nvGrpSpPr>
        <p:cNvPr id="1" name=""/>
        <p:cNvGrpSpPr/>
        <p:nvPr/>
      </p:nvGrpSpPr>
      <p:grpSpPr>
        <a:xfrm>
          <a:off x="0" y="0"/>
          <a:ext cx="0" cy="0"/>
          <a:chOff x="0" y="0"/>
          <a:chExt cx="0" cy="0"/>
        </a:xfrm>
      </p:grpSpPr>
      <p:pic>
        <p:nvPicPr>
          <p:cNvPr id="69" name="Page.png" descr="Page.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0" name="矩形"/>
          <p:cNvSpPr/>
          <p:nvPr/>
        </p:nvSpPr>
        <p:spPr>
          <a:xfrm>
            <a:off x="-5259" y="6543146"/>
            <a:ext cx="12192001" cy="14916"/>
          </a:xfrm>
          <a:prstGeom prst="rect">
            <a:avLst/>
          </a:prstGeom>
          <a:solidFill>
            <a:srgbClr val="000000">
              <a:alpha val="5000"/>
            </a:srgbClr>
          </a:solidFill>
          <a:ln w="12700">
            <a:miter lim="400000"/>
          </a:ln>
        </p:spPr>
        <p:txBody>
          <a:bodyPr lIns="25400" tIns="25400" rIns="25400" bIns="25400" anchor="ctr"/>
          <a:lstStyle/>
          <a:p>
            <a:pPr>
              <a:defRPr sz="1800">
                <a:solidFill>
                  <a:srgbClr val="FFFFFF"/>
                </a:solidFill>
                <a:latin typeface="Helvetica Neue Medium"/>
                <a:ea typeface="Helvetica Neue Medium"/>
                <a:cs typeface="Helvetica Neue Medium"/>
                <a:sym typeface="Helvetica Neue Medium"/>
              </a:defRPr>
            </a:pPr>
            <a:endParaRPr sz="900"/>
          </a:p>
        </p:txBody>
      </p:sp>
      <p:sp>
        <p:nvSpPr>
          <p:cNvPr id="71" name="幻灯片编号"/>
          <p:cNvSpPr txBox="1">
            <a:spLocks noGrp="1"/>
          </p:cNvSpPr>
          <p:nvPr>
            <p:ph type="sldNum" sz="quarter" idx="2"/>
          </p:nvPr>
        </p:nvSpPr>
        <p:spPr>
          <a:xfrm>
            <a:off x="0" y="6586256"/>
            <a:ext cx="12192001" cy="234951"/>
          </a:xfrm>
          <a:prstGeom prst="rect">
            <a:avLst/>
          </a:prstGeom>
        </p:spPr>
        <p:txBody>
          <a:bodyPr/>
          <a:lstStyle/>
          <a:p>
            <a:fld id="{86CB4B4D-7CA3-9044-876B-883B54F8677D}" type="slidenum">
              <a:t>‹#›</a:t>
            </a:fld>
            <a:endParaRPr/>
          </a:p>
        </p:txBody>
      </p:sp>
      <p:sp>
        <p:nvSpPr>
          <p:cNvPr id="72" name="正文级别 1…"/>
          <p:cNvSpPr txBox="1">
            <a:spLocks noGrp="1"/>
          </p:cNvSpPr>
          <p:nvPr>
            <p:ph type="body" idx="1"/>
          </p:nvPr>
        </p:nvSpPr>
        <p:spPr>
          <a:xfrm>
            <a:off x="730964" y="2432910"/>
            <a:ext cx="10736423" cy="3809140"/>
          </a:xfrm>
          <a:prstGeom prst="rect">
            <a:avLst/>
          </a:prstGeom>
        </p:spPr>
        <p:txBody>
          <a:bodyPr/>
          <a:lstStyle>
            <a:lvl1pPr marL="224590" indent="-224590">
              <a:lnSpc>
                <a:spcPct val="100000"/>
              </a:lnSpc>
              <a:spcBef>
                <a:spcPts val="1250"/>
              </a:spcBef>
              <a:defRPr sz="1800">
                <a:solidFill>
                  <a:srgbClr val="303337"/>
                </a:solidFill>
              </a:defRPr>
            </a:lvl1pPr>
            <a:lvl2pPr marL="529389" indent="-224589">
              <a:lnSpc>
                <a:spcPct val="100000"/>
              </a:lnSpc>
              <a:spcBef>
                <a:spcPts val="1250"/>
              </a:spcBef>
              <a:defRPr sz="1800">
                <a:solidFill>
                  <a:srgbClr val="303337"/>
                </a:solidFill>
              </a:defRPr>
            </a:lvl2pPr>
            <a:lvl3pPr marL="834189" indent="-224589">
              <a:lnSpc>
                <a:spcPct val="100000"/>
              </a:lnSpc>
              <a:spcBef>
                <a:spcPts val="1250"/>
              </a:spcBef>
              <a:defRPr sz="1800">
                <a:solidFill>
                  <a:srgbClr val="303337"/>
                </a:solidFill>
              </a:defRPr>
            </a:lvl3pPr>
            <a:lvl4pPr marL="1138989" indent="-224589">
              <a:lnSpc>
                <a:spcPct val="100000"/>
              </a:lnSpc>
              <a:spcBef>
                <a:spcPts val="1250"/>
              </a:spcBef>
              <a:defRPr sz="1800">
                <a:solidFill>
                  <a:srgbClr val="303337"/>
                </a:solidFill>
              </a:defRPr>
            </a:lvl4pPr>
            <a:lvl5pPr marL="1443789" indent="-224589">
              <a:lnSpc>
                <a:spcPct val="100000"/>
              </a:lnSpc>
              <a:spcBef>
                <a:spcPts val="1250"/>
              </a:spcBef>
              <a:defRPr sz="1800">
                <a:solidFill>
                  <a:srgbClr val="303337"/>
                </a:solidFill>
              </a:defRPr>
            </a:lvl5pPr>
          </a:lstStyle>
          <a:p>
            <a:r>
              <a:t>正文级别 1</a:t>
            </a:r>
          </a:p>
          <a:p>
            <a:pPr lvl="1"/>
            <a:r>
              <a:t>正文级别 2</a:t>
            </a:r>
          </a:p>
          <a:p>
            <a:pPr lvl="2"/>
            <a:r>
              <a:t>正文级别 3</a:t>
            </a:r>
          </a:p>
          <a:p>
            <a:pPr lvl="3"/>
            <a:r>
              <a:t>正文级别 4</a:t>
            </a:r>
          </a:p>
          <a:p>
            <a:pPr lvl="4"/>
            <a:r>
              <a:t>正文级别 5</a:t>
            </a:r>
          </a:p>
        </p:txBody>
      </p:sp>
      <p:sp>
        <p:nvSpPr>
          <p:cNvPr id="73" name="标题文本"/>
          <p:cNvSpPr txBox="1">
            <a:spLocks noGrp="1"/>
          </p:cNvSpPr>
          <p:nvPr>
            <p:ph type="title"/>
          </p:nvPr>
        </p:nvSpPr>
        <p:spPr>
          <a:xfrm>
            <a:off x="727789" y="180777"/>
            <a:ext cx="10736423" cy="1017720"/>
          </a:xfrm>
          <a:prstGeom prst="rect">
            <a:avLst/>
          </a:prstGeom>
        </p:spPr>
        <p:txBody>
          <a:bodyPr anchor="b"/>
          <a:lstStyle>
            <a:lvl1pPr algn="l">
              <a:defRPr sz="2600" b="0">
                <a:solidFill>
                  <a:srgbClr val="034FD8"/>
                </a:solidFill>
                <a:latin typeface="Helvetica"/>
                <a:ea typeface="Helvetica"/>
                <a:cs typeface="Helvetica"/>
                <a:sym typeface="Helvetica"/>
              </a:defRPr>
            </a:lvl1pPr>
          </a:lstStyle>
          <a:p>
            <a:r>
              <a:t>标题文本</a:t>
            </a:r>
          </a:p>
        </p:txBody>
      </p:sp>
      <p:sp>
        <p:nvSpPr>
          <p:cNvPr id="74" name="文本"/>
          <p:cNvSpPr txBox="1">
            <a:spLocks noGrp="1"/>
          </p:cNvSpPr>
          <p:nvPr>
            <p:ph type="body" sz="quarter" idx="13"/>
          </p:nvPr>
        </p:nvSpPr>
        <p:spPr>
          <a:xfrm>
            <a:off x="722530" y="1790419"/>
            <a:ext cx="10736424" cy="618631"/>
          </a:xfrm>
          <a:prstGeom prst="rect">
            <a:avLst/>
          </a:prstGeom>
        </p:spPr>
        <p:txBody>
          <a:bodyPr anchor="ctr">
            <a:spAutoFit/>
          </a:bodyPr>
          <a:lstStyle>
            <a:lvl1pPr marL="0" indent="0">
              <a:spcBef>
                <a:spcPts val="0"/>
              </a:spcBef>
              <a:buSzTx/>
              <a:buNone/>
              <a:defRPr sz="3800">
                <a:solidFill>
                  <a:srgbClr val="034FD8"/>
                </a:solidFill>
                <a:latin typeface="Helvetica Light"/>
                <a:sym typeface="Helvetica Light"/>
              </a:defRPr>
            </a:lvl1pPr>
          </a:lstStyle>
          <a:p>
            <a:pPr marL="0" indent="0">
              <a:spcBef>
                <a:spcPts val="0"/>
              </a:spcBef>
              <a:buSzTx/>
              <a:buNone/>
              <a:defRPr sz="3800">
                <a:solidFill>
                  <a:srgbClr val="034FD8"/>
                </a:solidFill>
                <a:latin typeface="Helvetica Light"/>
                <a:ea typeface="Helvetica Light"/>
                <a:cs typeface="Helvetica Light"/>
                <a:sym typeface="Helvetica Light"/>
              </a:defRPr>
            </a:pPr>
            <a:endParaRPr/>
          </a:p>
        </p:txBody>
      </p:sp>
      <p:sp>
        <p:nvSpPr>
          <p:cNvPr id="75" name="Freeform 5"/>
          <p:cNvSpPr/>
          <p:nvPr/>
        </p:nvSpPr>
        <p:spPr>
          <a:xfrm>
            <a:off x="122832" y="6613782"/>
            <a:ext cx="211536" cy="179900"/>
          </a:xfrm>
          <a:custGeom>
            <a:avLst/>
            <a:gdLst/>
            <a:ahLst/>
            <a:cxnLst>
              <a:cxn ang="0">
                <a:pos x="wd2" y="hd2"/>
              </a:cxn>
              <a:cxn ang="5400000">
                <a:pos x="wd2" y="hd2"/>
              </a:cxn>
              <a:cxn ang="10800000">
                <a:pos x="wd2" y="hd2"/>
              </a:cxn>
              <a:cxn ang="16200000">
                <a:pos x="wd2" y="hd2"/>
              </a:cxn>
            </a:cxnLst>
            <a:rect l="0" t="0" r="r" b="b"/>
            <a:pathLst>
              <a:path w="21600" h="21600" extrusionOk="0">
                <a:moveTo>
                  <a:pt x="3230" y="0"/>
                </a:moveTo>
                <a:lnTo>
                  <a:pt x="0" y="21600"/>
                </a:lnTo>
                <a:lnTo>
                  <a:pt x="18370" y="21600"/>
                </a:lnTo>
                <a:lnTo>
                  <a:pt x="21600" y="0"/>
                </a:lnTo>
                <a:lnTo>
                  <a:pt x="3230" y="0"/>
                </a:lnTo>
                <a:close/>
                <a:moveTo>
                  <a:pt x="12343" y="8334"/>
                </a:moveTo>
                <a:lnTo>
                  <a:pt x="10848" y="18595"/>
                </a:lnTo>
                <a:lnTo>
                  <a:pt x="8437" y="18595"/>
                </a:lnTo>
                <a:lnTo>
                  <a:pt x="9932" y="8334"/>
                </a:lnTo>
                <a:lnTo>
                  <a:pt x="6220" y="8334"/>
                </a:lnTo>
                <a:lnTo>
                  <a:pt x="5062" y="6576"/>
                </a:lnTo>
                <a:lnTo>
                  <a:pt x="10173" y="6576"/>
                </a:lnTo>
                <a:lnTo>
                  <a:pt x="10752" y="3005"/>
                </a:lnTo>
                <a:lnTo>
                  <a:pt x="17116" y="8334"/>
                </a:lnTo>
                <a:lnTo>
                  <a:pt x="12343" y="8334"/>
                </a:lnTo>
                <a:close/>
              </a:path>
            </a:pathLst>
          </a:custGeom>
          <a:solidFill>
            <a:srgbClr val="000000">
              <a:alpha val="20000"/>
            </a:srgbClr>
          </a:solidFill>
          <a:ln w="12700">
            <a:miter lim="400000"/>
          </a:ln>
        </p:spPr>
        <p:txBody>
          <a:bodyPr lIns="22860" rIns="22860"/>
          <a:lstStyle/>
          <a:p>
            <a:pPr defTabSz="457200">
              <a:defRPr sz="1800">
                <a:solidFill>
                  <a:srgbClr val="000000"/>
                </a:solidFill>
                <a:latin typeface="Calibri"/>
                <a:ea typeface="Calibri"/>
                <a:cs typeface="Calibri"/>
                <a:sym typeface="Calibri"/>
              </a:defRPr>
            </a:pPr>
            <a:endParaRPr sz="900"/>
          </a:p>
        </p:txBody>
      </p:sp>
    </p:spTree>
    <p:extLst>
      <p:ext uri="{BB962C8B-B14F-4D97-AF65-F5344CB8AC3E}">
        <p14:creationId xmlns:p14="http://schemas.microsoft.com/office/powerpoint/2010/main" val="25471048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FC963-6E77-8F4F-B23B-A0BD7DCEABB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538601D-9BC2-1C4D-B049-BA5A193B249B}"/>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B00BB61A-1653-8141-8E7D-8D77C865867D}"/>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92BE3CB6-83CB-CB43-A773-FF46ACFBBE2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2B65030-B59C-EE4D-B515-A9767BC35954}"/>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270239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24B9D8-089F-FC41-B9B3-32DDA7D3E93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72E60DF2-84F8-7649-8254-39FB952468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C19F4F64-4A8A-6D47-A6DA-82CD68D11545}"/>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9D1C0F9F-289D-D24E-8806-206397D2AC8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70E9ECC-021B-384E-8368-A41648888059}"/>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343342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FE5CC-24B6-ED46-8ADF-1A9E3E424DA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D270E77-CC59-EC4D-9405-31529FFFCA77}"/>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1C33A4E0-E9BC-6F44-8087-9B8778F632E5}"/>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A6587D20-A411-0146-A38F-246667674EAB}"/>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6" name="页脚占位符 5">
            <a:extLst>
              <a:ext uri="{FF2B5EF4-FFF2-40B4-BE49-F238E27FC236}">
                <a16:creationId xmlns:a16="http://schemas.microsoft.com/office/drawing/2014/main" id="{F7DCA2EE-26D5-F342-9389-F0DE7D9607D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687F875-8B64-C64E-A9CD-4F2D20BEB0F9}"/>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399179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ADD262-CCE8-8941-9A72-549A3D5048DF}"/>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8033010-9AF4-0442-87E3-50EEC5840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4824A239-D416-D64E-A1BF-215C641B1995}"/>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602DC96D-591D-274C-B64B-2401AD882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DD32BA93-0B38-874A-8051-08B3B98B0EBE}"/>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F24963F7-2F43-DF4E-833B-58C961315643}"/>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8" name="页脚占位符 7">
            <a:extLst>
              <a:ext uri="{FF2B5EF4-FFF2-40B4-BE49-F238E27FC236}">
                <a16:creationId xmlns:a16="http://schemas.microsoft.com/office/drawing/2014/main" id="{9B9D89EA-B046-8545-B83A-53229EC3FBF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FCB2E16A-824B-4342-86F4-009D69D7FD99}"/>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410762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59BA4-2900-8747-9FA2-9854B968000E}"/>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679710E-D9E9-E94E-A7E1-608457ED8A91}"/>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4" name="页脚占位符 3">
            <a:extLst>
              <a:ext uri="{FF2B5EF4-FFF2-40B4-BE49-F238E27FC236}">
                <a16:creationId xmlns:a16="http://schemas.microsoft.com/office/drawing/2014/main" id="{29DE2048-E2E4-2849-A6C4-CAE03E0D090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A5A93FA-2499-4440-ABED-E0B455312133}"/>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394755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8D2F7E-8A31-F844-B82F-34D6E2E536B5}"/>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3" name="页脚占位符 2">
            <a:extLst>
              <a:ext uri="{FF2B5EF4-FFF2-40B4-BE49-F238E27FC236}">
                <a16:creationId xmlns:a16="http://schemas.microsoft.com/office/drawing/2014/main" id="{530474D0-788D-9E40-9049-E8AB2D64338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346C5B55-957E-244D-8973-3AB2B2B8E0B1}"/>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503457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3AE9A2-5685-B746-92F8-665DC74210F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CCC1685A-EC62-2042-AFE9-BEE5539E6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53835881-9A15-B34E-BB40-961C448F2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9EF43480-6FAD-8F45-8E64-CBB831D12641}"/>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6" name="页脚占位符 5">
            <a:extLst>
              <a:ext uri="{FF2B5EF4-FFF2-40B4-BE49-F238E27FC236}">
                <a16:creationId xmlns:a16="http://schemas.microsoft.com/office/drawing/2014/main" id="{FCA8E8C2-D40A-D343-BEAA-F9C9E6314304}"/>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2809CD0-DCEC-DD4D-8190-B29942711E9A}"/>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130506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064C6A-20F6-0E42-B94C-106D3E07701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70634FB-16E6-DA41-9D36-8B308E964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2485E492-0352-0746-963A-D17378C1F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5C6A226A-3E61-0D44-98D5-CC8B6640D41C}"/>
              </a:ext>
            </a:extLst>
          </p:cNvPr>
          <p:cNvSpPr>
            <a:spLocks noGrp="1"/>
          </p:cNvSpPr>
          <p:nvPr>
            <p:ph type="dt" sz="half" idx="10"/>
          </p:nvPr>
        </p:nvSpPr>
        <p:spPr/>
        <p:txBody>
          <a:bodyPr/>
          <a:lstStyle/>
          <a:p>
            <a:fld id="{FE5D45CD-7644-3543-A1EF-05EDE0E71617}" type="datetimeFigureOut">
              <a:rPr kumimoji="1" lang="zh-CN" altLang="en-US" smtClean="0"/>
              <a:t>2019/8/14</a:t>
            </a:fld>
            <a:endParaRPr kumimoji="1" lang="zh-CN" altLang="en-US"/>
          </a:p>
        </p:txBody>
      </p:sp>
      <p:sp>
        <p:nvSpPr>
          <p:cNvPr id="6" name="页脚占位符 5">
            <a:extLst>
              <a:ext uri="{FF2B5EF4-FFF2-40B4-BE49-F238E27FC236}">
                <a16:creationId xmlns:a16="http://schemas.microsoft.com/office/drawing/2014/main" id="{94C4FE8C-223D-0847-8D8B-89A54878A58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DC66D1A2-3EA0-A346-9CC5-19BB39B4DD36}"/>
              </a:ext>
            </a:extLst>
          </p:cNvPr>
          <p:cNvSpPr>
            <a:spLocks noGrp="1"/>
          </p:cNvSpPr>
          <p:nvPr>
            <p:ph type="sldNum" sz="quarter" idx="12"/>
          </p:nvPr>
        </p:nvSpPr>
        <p:spPr/>
        <p:txBody>
          <a:body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393782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E13EFF-6F0B-734C-A877-7218D25E3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CD1EF1E-3AB6-D74D-8843-60F7AEE9B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F7C6135-41A4-624C-89CF-D7A403B835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D45CD-7644-3543-A1EF-05EDE0E71617}" type="datetimeFigureOut">
              <a:rPr kumimoji="1" lang="zh-CN" altLang="en-US" smtClean="0"/>
              <a:t>2019/8/14</a:t>
            </a:fld>
            <a:endParaRPr kumimoji="1" lang="zh-CN" altLang="en-US"/>
          </a:p>
        </p:txBody>
      </p:sp>
      <p:sp>
        <p:nvSpPr>
          <p:cNvPr id="5" name="页脚占位符 4">
            <a:extLst>
              <a:ext uri="{FF2B5EF4-FFF2-40B4-BE49-F238E27FC236}">
                <a16:creationId xmlns:a16="http://schemas.microsoft.com/office/drawing/2014/main" id="{405E7201-A668-DF40-AFB3-9F0B443D0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45069B7-8E07-AF46-AB2B-3FBB96788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5F4D1-5267-3B45-9100-1277E1FC4317}" type="slidenum">
              <a:rPr kumimoji="1" lang="zh-CN" altLang="en-US" smtClean="0"/>
              <a:t>‹#›</a:t>
            </a:fld>
            <a:endParaRPr kumimoji="1" lang="zh-CN" altLang="en-US"/>
          </a:p>
        </p:txBody>
      </p:sp>
    </p:spTree>
    <p:extLst>
      <p:ext uri="{BB962C8B-B14F-4D97-AF65-F5344CB8AC3E}">
        <p14:creationId xmlns:p14="http://schemas.microsoft.com/office/powerpoint/2010/main" val="1903576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2.xml"/><Relationship Id="rId5" Type="http://schemas.openxmlformats.org/officeDocument/2006/relationships/image" Target="../media/image88.jp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3.jpg"/><Relationship Id="rId5" Type="http://schemas.openxmlformats.org/officeDocument/2006/relationships/image" Target="../media/image49.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6"/>
            <a:ext cx="12192000" cy="6850864"/>
          </a:xfrm>
          <a:prstGeom prst="rect">
            <a:avLst/>
          </a:prstGeom>
        </p:spPr>
      </p:pic>
      <p:sp>
        <p:nvSpPr>
          <p:cNvPr id="3" name="文本框 2"/>
          <p:cNvSpPr txBox="1"/>
          <p:nvPr/>
        </p:nvSpPr>
        <p:spPr>
          <a:xfrm>
            <a:off x="1710407" y="2786251"/>
            <a:ext cx="3134192" cy="978729"/>
          </a:xfrm>
          <a:prstGeom prst="rect">
            <a:avLst/>
          </a:prstGeom>
          <a:noFill/>
        </p:spPr>
        <p:txBody>
          <a:bodyPr wrap="none" rtlCol="0">
            <a:spAutoFit/>
          </a:bodyPr>
          <a:lstStyle/>
          <a:p>
            <a:pPr algn="ctr"/>
            <a:r>
              <a:rPr lang="zh-CN" altLang="en-US" sz="2880" b="1" dirty="0">
                <a:solidFill>
                  <a:schemeClr val="bg1"/>
                </a:solidFill>
                <a:latin typeface="微软雅黑" panose="020B0503020204020204" pitchFamily="34" charset="-122"/>
                <a:ea typeface="微软雅黑" panose="020B0503020204020204" pitchFamily="34" charset="-122"/>
              </a:rPr>
              <a:t>腾讯微校</a:t>
            </a:r>
            <a:endParaRPr lang="en-US" altLang="zh-CN" sz="2880" b="1" dirty="0">
              <a:solidFill>
                <a:schemeClr val="bg1"/>
              </a:solidFill>
              <a:latin typeface="微软雅黑" panose="020B0503020204020204" pitchFamily="34" charset="-122"/>
              <a:ea typeface="微软雅黑" panose="020B0503020204020204" pitchFamily="34" charset="-122"/>
            </a:endParaRPr>
          </a:p>
          <a:p>
            <a:pPr algn="ctr"/>
            <a:r>
              <a:rPr lang="zh-CN" altLang="en-US" sz="2880" b="1" dirty="0">
                <a:solidFill>
                  <a:schemeClr val="bg1"/>
                </a:solidFill>
                <a:latin typeface="微软雅黑" panose="020B0503020204020204" pitchFamily="34" charset="-122"/>
                <a:ea typeface="微软雅黑" panose="020B0503020204020204" pitchFamily="34" charset="-122"/>
              </a:rPr>
              <a:t>数字校园解决方案</a:t>
            </a:r>
            <a:endParaRPr lang="en-US" altLang="zh-CN" sz="288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47481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2031325" cy="461665"/>
          </a:xfrm>
          <a:prstGeom prst="rect">
            <a:avLst/>
          </a:prstGeom>
          <a:noFill/>
        </p:spPr>
        <p:txBody>
          <a:bodyPr wrap="none" rtlCol="0">
            <a:spAutoFit/>
          </a:bodyPr>
          <a:lstStyle/>
          <a:p>
            <a:r>
              <a:rPr lang="zh-CN" altLang="en-US" sz="2400" b="1" dirty="0">
                <a:solidFill>
                  <a:srgbClr val="0F9860"/>
                </a:solidFill>
                <a:latin typeface="微软雅黑" panose="020B0503020204020204" pitchFamily="34" charset="-122"/>
                <a:ea typeface="微软雅黑" panose="020B0503020204020204" pitchFamily="34" charset="-122"/>
              </a:rPr>
              <a:t>统一身份认证</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33" name="直接连接符 32">
            <a:extLst>
              <a:ext uri="{FF2B5EF4-FFF2-40B4-BE49-F238E27FC236}">
                <a16:creationId xmlns:a16="http://schemas.microsoft.com/office/drawing/2014/main" id="{3072EFF5-1229-4687-85AA-C748D6DE7032}"/>
              </a:ext>
            </a:extLst>
          </p:cNvPr>
          <p:cNvCxnSpPr>
            <a:cxnSpLocks/>
          </p:cNvCxnSpPr>
          <p:nvPr/>
        </p:nvCxnSpPr>
        <p:spPr>
          <a:xfrm flipH="1">
            <a:off x="5137191" y="2249059"/>
            <a:ext cx="988448" cy="0"/>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28D58978-E7C9-4B19-96FC-74D6DEFEA3EB}"/>
              </a:ext>
            </a:extLst>
          </p:cNvPr>
          <p:cNvSpPr/>
          <p:nvPr/>
        </p:nvSpPr>
        <p:spPr>
          <a:xfrm>
            <a:off x="696686" y="2126048"/>
            <a:ext cx="1556405" cy="584410"/>
          </a:xfrm>
          <a:prstGeom prst="rect">
            <a:avLst/>
          </a:prstGeom>
          <a:solidFill>
            <a:srgbClr val="0EA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40" b="1" dirty="0">
                <a:latin typeface="微软雅黑" panose="020B0503020204020204" pitchFamily="34" charset="-122"/>
                <a:ea typeface="微软雅黑" panose="020B0503020204020204" pitchFamily="34" charset="-122"/>
              </a:rPr>
              <a:t>微信</a:t>
            </a:r>
            <a:r>
              <a:rPr lang="en-US" altLang="zh-CN" sz="1440" b="1" dirty="0">
                <a:latin typeface="微软雅黑" panose="020B0503020204020204" pitchFamily="34" charset="-122"/>
                <a:ea typeface="微软雅黑" panose="020B0503020204020204" pitchFamily="34" charset="-122"/>
              </a:rPr>
              <a:t>ID</a:t>
            </a:r>
            <a:endParaRPr lang="zh-CN" altLang="en-US" sz="1440" b="1" dirty="0">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637976E2-3E24-4A51-9779-9FDF5490684D}"/>
              </a:ext>
            </a:extLst>
          </p:cNvPr>
          <p:cNvSpPr/>
          <p:nvPr/>
        </p:nvSpPr>
        <p:spPr>
          <a:xfrm>
            <a:off x="740738" y="4192125"/>
            <a:ext cx="1556405" cy="584410"/>
          </a:xfrm>
          <a:prstGeom prst="rect">
            <a:avLst/>
          </a:prstGeom>
          <a:solidFill>
            <a:srgbClr val="0EA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40" b="1" dirty="0">
                <a:latin typeface="微软雅黑" panose="020B0503020204020204" pitchFamily="34" charset="-122"/>
                <a:ea typeface="微软雅黑" panose="020B0503020204020204" pitchFamily="34" charset="-122"/>
              </a:rPr>
              <a:t>校园实名身份</a:t>
            </a:r>
          </a:p>
        </p:txBody>
      </p:sp>
      <p:grpSp>
        <p:nvGrpSpPr>
          <p:cNvPr id="36" name="组合 35">
            <a:extLst>
              <a:ext uri="{FF2B5EF4-FFF2-40B4-BE49-F238E27FC236}">
                <a16:creationId xmlns:a16="http://schemas.microsoft.com/office/drawing/2014/main" id="{32A9141B-BBB8-4D3C-9ED6-70FFFE6FF09F}"/>
              </a:ext>
            </a:extLst>
          </p:cNvPr>
          <p:cNvGrpSpPr/>
          <p:nvPr/>
        </p:nvGrpSpPr>
        <p:grpSpPr>
          <a:xfrm>
            <a:off x="2163981" y="2382874"/>
            <a:ext cx="1558926" cy="2155663"/>
            <a:chOff x="2237572" y="2853393"/>
            <a:chExt cx="1103630" cy="1675878"/>
          </a:xfrm>
        </p:grpSpPr>
        <p:cxnSp>
          <p:nvCxnSpPr>
            <p:cNvPr id="37" name="直接连接符 36">
              <a:extLst>
                <a:ext uri="{FF2B5EF4-FFF2-40B4-BE49-F238E27FC236}">
                  <a16:creationId xmlns:a16="http://schemas.microsoft.com/office/drawing/2014/main" id="{31D498F6-B30A-4118-8DC7-814F062443B4}"/>
                </a:ext>
              </a:extLst>
            </p:cNvPr>
            <p:cNvCxnSpPr/>
            <p:nvPr/>
          </p:nvCxnSpPr>
          <p:spPr>
            <a:xfrm flipH="1">
              <a:off x="2337066" y="4042161"/>
              <a:ext cx="524406" cy="487110"/>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C353215C-0AE6-4E96-9483-04E345943FF0}"/>
                </a:ext>
              </a:extLst>
            </p:cNvPr>
            <p:cNvGrpSpPr/>
            <p:nvPr/>
          </p:nvGrpSpPr>
          <p:grpSpPr>
            <a:xfrm>
              <a:off x="2237572" y="2853393"/>
              <a:ext cx="1103630" cy="1188768"/>
              <a:chOff x="2237572" y="2853393"/>
              <a:chExt cx="1103630" cy="1188768"/>
            </a:xfrm>
          </p:grpSpPr>
          <p:cxnSp>
            <p:nvCxnSpPr>
              <p:cNvPr id="39" name="直接连接符 38">
                <a:extLst>
                  <a:ext uri="{FF2B5EF4-FFF2-40B4-BE49-F238E27FC236}">
                    <a16:creationId xmlns:a16="http://schemas.microsoft.com/office/drawing/2014/main" id="{117955CD-54EA-4FE6-BE9A-90B871DC6A5F}"/>
                  </a:ext>
                </a:extLst>
              </p:cNvPr>
              <p:cNvCxnSpPr/>
              <p:nvPr/>
            </p:nvCxnSpPr>
            <p:spPr>
              <a:xfrm>
                <a:off x="2237572" y="2853393"/>
                <a:ext cx="623899" cy="560424"/>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C1B46C06-35C7-441E-8573-702EDF736DDC}"/>
                  </a:ext>
                </a:extLst>
              </p:cNvPr>
              <p:cNvCxnSpPr/>
              <p:nvPr/>
            </p:nvCxnSpPr>
            <p:spPr>
              <a:xfrm flipH="1">
                <a:off x="2861471" y="3413817"/>
                <a:ext cx="445751" cy="0"/>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15624C80-B3FF-4EFC-92D8-6C46E62CFA26}"/>
                  </a:ext>
                </a:extLst>
              </p:cNvPr>
              <p:cNvCxnSpPr/>
              <p:nvPr/>
            </p:nvCxnSpPr>
            <p:spPr>
              <a:xfrm flipH="1">
                <a:off x="2895451" y="4042161"/>
                <a:ext cx="445751" cy="0"/>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42" name="直接连接符 41">
            <a:extLst>
              <a:ext uri="{FF2B5EF4-FFF2-40B4-BE49-F238E27FC236}">
                <a16:creationId xmlns:a16="http://schemas.microsoft.com/office/drawing/2014/main" id="{23A2BD07-F33E-4A93-8194-73963AE68493}"/>
              </a:ext>
            </a:extLst>
          </p:cNvPr>
          <p:cNvCxnSpPr>
            <a:cxnSpLocks/>
          </p:cNvCxnSpPr>
          <p:nvPr/>
        </p:nvCxnSpPr>
        <p:spPr>
          <a:xfrm flipH="1">
            <a:off x="5137191" y="5039935"/>
            <a:ext cx="988448" cy="0"/>
          </a:xfrm>
          <a:prstGeom prst="line">
            <a:avLst/>
          </a:prstGeom>
          <a:ln>
            <a:solidFill>
              <a:srgbClr val="0EAB68"/>
            </a:solidFill>
            <a:prstDash val="dash"/>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0F67D954-988D-4590-AE8E-9BDD79873921}"/>
              </a:ext>
            </a:extLst>
          </p:cNvPr>
          <p:cNvGrpSpPr/>
          <p:nvPr/>
        </p:nvGrpSpPr>
        <p:grpSpPr>
          <a:xfrm>
            <a:off x="1879129" y="1743712"/>
            <a:ext cx="4765706" cy="3672583"/>
            <a:chOff x="2348947" y="1488919"/>
            <a:chExt cx="4335238" cy="3371935"/>
          </a:xfrm>
        </p:grpSpPr>
        <p:pic>
          <p:nvPicPr>
            <p:cNvPr id="44" name="图片 3">
              <a:extLst>
                <a:ext uri="{FF2B5EF4-FFF2-40B4-BE49-F238E27FC236}">
                  <a16:creationId xmlns:a16="http://schemas.microsoft.com/office/drawing/2014/main" id="{F46FE8B7-0835-46EA-B505-EF13CAC93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947" y="1488919"/>
              <a:ext cx="4335238" cy="337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57278742-D01B-45C0-91FF-C4612C0C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3704" y="1893683"/>
              <a:ext cx="1441354" cy="2562407"/>
            </a:xfrm>
            <a:prstGeom prst="rect">
              <a:avLst/>
            </a:prstGeom>
          </p:spPr>
        </p:pic>
      </p:grpSp>
      <p:pic>
        <p:nvPicPr>
          <p:cNvPr id="46" name="图片 45">
            <a:extLst>
              <a:ext uri="{FF2B5EF4-FFF2-40B4-BE49-F238E27FC236}">
                <a16:creationId xmlns:a16="http://schemas.microsoft.com/office/drawing/2014/main" id="{49E45A78-6A67-49BE-A69C-D6E1713992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 t="751" r="1468" b="3508"/>
          <a:stretch/>
        </p:blipFill>
        <p:spPr>
          <a:xfrm>
            <a:off x="5943471" y="2001706"/>
            <a:ext cx="1694936" cy="1107540"/>
          </a:xfrm>
          <a:prstGeom prst="rect">
            <a:avLst/>
          </a:prstGeom>
        </p:spPr>
      </p:pic>
      <p:sp>
        <p:nvSpPr>
          <p:cNvPr id="47" name="文本框 46">
            <a:extLst>
              <a:ext uri="{FF2B5EF4-FFF2-40B4-BE49-F238E27FC236}">
                <a16:creationId xmlns:a16="http://schemas.microsoft.com/office/drawing/2014/main" id="{D6D0EBE0-CDD3-46CF-881C-29E1B45ED282}"/>
              </a:ext>
            </a:extLst>
          </p:cNvPr>
          <p:cNvSpPr txBox="1"/>
          <p:nvPr/>
        </p:nvSpPr>
        <p:spPr>
          <a:xfrm>
            <a:off x="6033590" y="3193715"/>
            <a:ext cx="1620958" cy="523220"/>
          </a:xfrm>
          <a:prstGeom prst="rect">
            <a:avLst/>
          </a:prstGeom>
          <a:noFill/>
        </p:spPr>
        <p:txBody>
          <a:bodyPr wrap="none" rtlCol="0">
            <a:spAutoFit/>
          </a:bodyPr>
          <a:lstStyle/>
          <a:p>
            <a:pPr algn="ct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支持用校园码连接</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线下认证场景</a:t>
            </a:r>
          </a:p>
        </p:txBody>
      </p:sp>
      <p:pic>
        <p:nvPicPr>
          <p:cNvPr id="48" name="图片 47">
            <a:extLst>
              <a:ext uri="{FF2B5EF4-FFF2-40B4-BE49-F238E27FC236}">
                <a16:creationId xmlns:a16="http://schemas.microsoft.com/office/drawing/2014/main" id="{A7935105-9405-4534-BBEE-28CF609D88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03" r="32496"/>
          <a:stretch/>
        </p:blipFill>
        <p:spPr>
          <a:xfrm>
            <a:off x="7809640" y="2001706"/>
            <a:ext cx="1697978" cy="1102036"/>
          </a:xfrm>
          <a:prstGeom prst="rect">
            <a:avLst/>
          </a:prstGeom>
        </p:spPr>
      </p:pic>
      <p:sp>
        <p:nvSpPr>
          <p:cNvPr id="49" name="文本框 48">
            <a:extLst>
              <a:ext uri="{FF2B5EF4-FFF2-40B4-BE49-F238E27FC236}">
                <a16:creationId xmlns:a16="http://schemas.microsoft.com/office/drawing/2014/main" id="{277FFAD8-678F-4336-AAEA-6300D25EF427}"/>
              </a:ext>
            </a:extLst>
          </p:cNvPr>
          <p:cNvSpPr txBox="1"/>
          <p:nvPr/>
        </p:nvSpPr>
        <p:spPr>
          <a:xfrm>
            <a:off x="8061996" y="3193715"/>
            <a:ext cx="1441421" cy="523220"/>
          </a:xfrm>
          <a:prstGeom prst="rect">
            <a:avLst/>
          </a:prstGeom>
          <a:noFill/>
        </p:spPr>
        <p:txBody>
          <a:bodyPr wrap="none" rtlCol="0">
            <a:spAutoFit/>
          </a:bodyPr>
          <a:lstStyle/>
          <a:p>
            <a:pPr algn="ct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支持用人脸连接</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线下认证场景</a:t>
            </a:r>
          </a:p>
        </p:txBody>
      </p:sp>
      <p:pic>
        <p:nvPicPr>
          <p:cNvPr id="50" name="图片 49">
            <a:extLst>
              <a:ext uri="{FF2B5EF4-FFF2-40B4-BE49-F238E27FC236}">
                <a16:creationId xmlns:a16="http://schemas.microsoft.com/office/drawing/2014/main" id="{77BEC743-042E-412C-83D4-16DC1253F2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9" r="5319"/>
          <a:stretch/>
        </p:blipFill>
        <p:spPr>
          <a:xfrm>
            <a:off x="9678851" y="2005129"/>
            <a:ext cx="1784196" cy="1098613"/>
          </a:xfrm>
          <a:prstGeom prst="rect">
            <a:avLst/>
          </a:prstGeom>
        </p:spPr>
      </p:pic>
      <p:sp>
        <p:nvSpPr>
          <p:cNvPr id="51" name="文本框 50">
            <a:extLst>
              <a:ext uri="{FF2B5EF4-FFF2-40B4-BE49-F238E27FC236}">
                <a16:creationId xmlns:a16="http://schemas.microsoft.com/office/drawing/2014/main" id="{CF67D376-D742-4509-8B68-1A96A0572365}"/>
              </a:ext>
            </a:extLst>
          </p:cNvPr>
          <p:cNvSpPr txBox="1"/>
          <p:nvPr/>
        </p:nvSpPr>
        <p:spPr>
          <a:xfrm>
            <a:off x="9787434" y="3206026"/>
            <a:ext cx="1713931" cy="498598"/>
          </a:xfrm>
          <a:prstGeom prst="rect">
            <a:avLst/>
          </a:prstGeom>
          <a:noFill/>
        </p:spPr>
        <p:txBody>
          <a:bodyPr wrap="none" rtlCol="0">
            <a:spAutoFit/>
          </a:bodyPr>
          <a:lstStyle/>
          <a:p>
            <a:pPr algn="ctr"/>
            <a:r>
              <a:rPr lang="zh-CN" altLang="en-US" sz="1320" dirty="0">
                <a:solidFill>
                  <a:schemeClr val="tx1">
                    <a:lumMod val="65000"/>
                    <a:lumOff val="35000"/>
                  </a:schemeClr>
                </a:solidFill>
                <a:latin typeface="微软雅黑" panose="020B0503020204020204" pitchFamily="34" charset="-122"/>
                <a:ea typeface="微软雅黑" panose="020B0503020204020204" pitchFamily="34" charset="-122"/>
              </a:rPr>
              <a:t>支持用数字身份连接</a:t>
            </a:r>
            <a:endParaRPr lang="en-US" altLang="zh-CN" sz="132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320" dirty="0">
                <a:solidFill>
                  <a:schemeClr val="tx1">
                    <a:lumMod val="65000"/>
                    <a:lumOff val="35000"/>
                  </a:schemeClr>
                </a:solidFill>
                <a:latin typeface="微软雅黑" panose="020B0503020204020204" pitchFamily="34" charset="-122"/>
                <a:ea typeface="微软雅黑" panose="020B0503020204020204" pitchFamily="34" charset="-122"/>
              </a:rPr>
              <a:t>线上应用场景</a:t>
            </a:r>
          </a:p>
        </p:txBody>
      </p:sp>
      <p:pic>
        <p:nvPicPr>
          <p:cNvPr id="52" name="图片 51">
            <a:extLst>
              <a:ext uri="{FF2B5EF4-FFF2-40B4-BE49-F238E27FC236}">
                <a16:creationId xmlns:a16="http://schemas.microsoft.com/office/drawing/2014/main" id="{AB05CE4A-8821-45D9-B7A5-8A48CB17AF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061" y="4614978"/>
            <a:ext cx="849914" cy="849914"/>
          </a:xfrm>
          <a:prstGeom prst="rect">
            <a:avLst/>
          </a:prstGeom>
          <a:ln>
            <a:solidFill>
              <a:schemeClr val="tx1"/>
            </a:solidFill>
          </a:ln>
        </p:spPr>
      </p:pic>
      <p:pic>
        <p:nvPicPr>
          <p:cNvPr id="53" name="图片 52">
            <a:extLst>
              <a:ext uri="{FF2B5EF4-FFF2-40B4-BE49-F238E27FC236}">
                <a16:creationId xmlns:a16="http://schemas.microsoft.com/office/drawing/2014/main" id="{A1C432E8-00EC-4A82-BC0A-C3417167DB5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000" r="20000"/>
          <a:stretch/>
        </p:blipFill>
        <p:spPr>
          <a:xfrm>
            <a:off x="6629334" y="4614978"/>
            <a:ext cx="849914" cy="849914"/>
          </a:xfrm>
          <a:prstGeom prst="rect">
            <a:avLst/>
          </a:prstGeom>
          <a:ln>
            <a:solidFill>
              <a:schemeClr val="tx1"/>
            </a:solidFill>
          </a:ln>
        </p:spPr>
      </p:pic>
      <p:pic>
        <p:nvPicPr>
          <p:cNvPr id="54" name="图片 53">
            <a:extLst>
              <a:ext uri="{FF2B5EF4-FFF2-40B4-BE49-F238E27FC236}">
                <a16:creationId xmlns:a16="http://schemas.microsoft.com/office/drawing/2014/main" id="{17A71CC8-2F9A-4B0C-8B00-839BBB536B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3081" y="4614978"/>
            <a:ext cx="797755" cy="801317"/>
          </a:xfrm>
          <a:prstGeom prst="rect">
            <a:avLst/>
          </a:prstGeom>
          <a:ln>
            <a:solidFill>
              <a:schemeClr val="tx1"/>
            </a:solidFill>
          </a:ln>
        </p:spPr>
      </p:pic>
      <p:sp>
        <p:nvSpPr>
          <p:cNvPr id="55" name="文本框 54">
            <a:extLst>
              <a:ext uri="{FF2B5EF4-FFF2-40B4-BE49-F238E27FC236}">
                <a16:creationId xmlns:a16="http://schemas.microsoft.com/office/drawing/2014/main" id="{BF6DFC5F-C4AE-4F3D-A465-BBAC9F557A93}"/>
              </a:ext>
            </a:extLst>
          </p:cNvPr>
          <p:cNvSpPr txBox="1"/>
          <p:nvPr/>
        </p:nvSpPr>
        <p:spPr>
          <a:xfrm>
            <a:off x="5857658" y="4114539"/>
            <a:ext cx="1475084" cy="313932"/>
          </a:xfrm>
          <a:prstGeom prst="rect">
            <a:avLst/>
          </a:prstGeom>
          <a:noFill/>
        </p:spPr>
        <p:txBody>
          <a:bodyPr wrap="none" rtlCol="0">
            <a:spAutoFit/>
          </a:bodyPr>
          <a:lstStyle/>
          <a:p>
            <a:r>
              <a:rPr lang="zh-CN" altLang="en-US" sz="1400" b="1" dirty="0">
                <a:solidFill>
                  <a:srgbClr val="0FB053"/>
                </a:solidFill>
                <a:latin typeface="微软雅黑" panose="020B0503020204020204" pitchFamily="34" charset="-122"/>
                <a:ea typeface="微软雅黑" panose="020B0503020204020204" pitchFamily="34" charset="-122"/>
              </a:rPr>
              <a:t>支持的认证载体</a:t>
            </a:r>
          </a:p>
        </p:txBody>
      </p:sp>
      <p:sp>
        <p:nvSpPr>
          <p:cNvPr id="56" name="文本框 55">
            <a:extLst>
              <a:ext uri="{FF2B5EF4-FFF2-40B4-BE49-F238E27FC236}">
                <a16:creationId xmlns:a16="http://schemas.microsoft.com/office/drawing/2014/main" id="{D441C2B8-555B-4E93-A724-BB92B62EA6CF}"/>
              </a:ext>
            </a:extLst>
          </p:cNvPr>
          <p:cNvSpPr txBox="1"/>
          <p:nvPr/>
        </p:nvSpPr>
        <p:spPr>
          <a:xfrm>
            <a:off x="6628631" y="5503667"/>
            <a:ext cx="851322" cy="295466"/>
          </a:xfrm>
          <a:prstGeom prst="rect">
            <a:avLst/>
          </a:prstGeom>
          <a:noFill/>
        </p:spPr>
        <p:txBody>
          <a:bodyPr wrap="none" rtlCol="0">
            <a:spAutoFit/>
          </a:bodyPr>
          <a:lstStyle/>
          <a:p>
            <a:pPr algn="ctr"/>
            <a:r>
              <a:rPr lang="en-US" altLang="zh-CN" sz="1320" dirty="0">
                <a:solidFill>
                  <a:schemeClr val="tx1">
                    <a:lumMod val="65000"/>
                    <a:lumOff val="35000"/>
                  </a:schemeClr>
                </a:solidFill>
                <a:latin typeface="微软雅黑" panose="020B0503020204020204" pitchFamily="34" charset="-122"/>
                <a:ea typeface="微软雅黑" panose="020B0503020204020204" pitchFamily="34" charset="-122"/>
              </a:rPr>
              <a:t>IOT </a:t>
            </a:r>
            <a:r>
              <a:rPr lang="zh-CN" altLang="en-US" sz="1320" dirty="0">
                <a:solidFill>
                  <a:schemeClr val="tx1">
                    <a:lumMod val="65000"/>
                    <a:lumOff val="35000"/>
                  </a:schemeClr>
                </a:solidFill>
                <a:latin typeface="微软雅黑" panose="020B0503020204020204" pitchFamily="34" charset="-122"/>
                <a:ea typeface="微软雅黑" panose="020B0503020204020204" pitchFamily="34" charset="-122"/>
              </a:rPr>
              <a:t>设备</a:t>
            </a:r>
          </a:p>
        </p:txBody>
      </p:sp>
      <p:sp>
        <p:nvSpPr>
          <p:cNvPr id="57" name="文本框 56">
            <a:extLst>
              <a:ext uri="{FF2B5EF4-FFF2-40B4-BE49-F238E27FC236}">
                <a16:creationId xmlns:a16="http://schemas.microsoft.com/office/drawing/2014/main" id="{B5F9D442-9249-4175-8B99-7C25F1E07010}"/>
              </a:ext>
            </a:extLst>
          </p:cNvPr>
          <p:cNvSpPr txBox="1"/>
          <p:nvPr/>
        </p:nvSpPr>
        <p:spPr>
          <a:xfrm>
            <a:off x="8092294" y="5503667"/>
            <a:ext cx="1263487" cy="307777"/>
          </a:xfrm>
          <a:prstGeom prst="rect">
            <a:avLst/>
          </a:prstGeom>
          <a:noFill/>
        </p:spPr>
        <p:txBody>
          <a:bodyPr wrap="none" rtlCol="0">
            <a:spAutoFit/>
          </a:bodyPr>
          <a:lstStyle/>
          <a:p>
            <a:pPr algn="ct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HTML 5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页面</a:t>
            </a:r>
          </a:p>
        </p:txBody>
      </p:sp>
      <p:sp>
        <p:nvSpPr>
          <p:cNvPr id="58" name="文本框 57">
            <a:extLst>
              <a:ext uri="{FF2B5EF4-FFF2-40B4-BE49-F238E27FC236}">
                <a16:creationId xmlns:a16="http://schemas.microsoft.com/office/drawing/2014/main" id="{40C5FED4-ABDE-43DF-99E4-4D37B9D98B9B}"/>
              </a:ext>
            </a:extLst>
          </p:cNvPr>
          <p:cNvSpPr txBox="1"/>
          <p:nvPr/>
        </p:nvSpPr>
        <p:spPr>
          <a:xfrm>
            <a:off x="9964748" y="5503667"/>
            <a:ext cx="694421" cy="295466"/>
          </a:xfrm>
          <a:prstGeom prst="rect">
            <a:avLst/>
          </a:prstGeom>
          <a:noFill/>
        </p:spPr>
        <p:txBody>
          <a:bodyPr wrap="none" rtlCol="0">
            <a:spAutoFit/>
          </a:bodyPr>
          <a:lstStyle/>
          <a:p>
            <a:pPr algn="ctr"/>
            <a:r>
              <a:rPr lang="zh-CN" altLang="en-US" sz="1320" dirty="0">
                <a:solidFill>
                  <a:schemeClr val="tx1">
                    <a:lumMod val="65000"/>
                    <a:lumOff val="35000"/>
                  </a:schemeClr>
                </a:solidFill>
                <a:latin typeface="微软雅黑" panose="020B0503020204020204" pitchFamily="34" charset="-122"/>
                <a:ea typeface="微软雅黑" panose="020B0503020204020204" pitchFamily="34" charset="-122"/>
              </a:rPr>
              <a:t>小程序</a:t>
            </a:r>
          </a:p>
        </p:txBody>
      </p:sp>
    </p:spTree>
    <p:extLst>
      <p:ext uri="{BB962C8B-B14F-4D97-AF65-F5344CB8AC3E}">
        <p14:creationId xmlns:p14="http://schemas.microsoft.com/office/powerpoint/2010/main" val="53905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2031325" cy="461665"/>
          </a:xfrm>
          <a:prstGeom prst="rect">
            <a:avLst/>
          </a:prstGeom>
          <a:noFill/>
        </p:spPr>
        <p:txBody>
          <a:bodyPr wrap="none" rtlCol="0">
            <a:spAutoFit/>
          </a:bodyPr>
          <a:lstStyle/>
          <a:p>
            <a:r>
              <a:rPr lang="zh-CN" altLang="en-US" sz="2400" b="1" dirty="0">
                <a:solidFill>
                  <a:srgbClr val="0F9860"/>
                </a:solidFill>
                <a:latin typeface="微软雅黑" panose="020B0503020204020204" pitchFamily="34" charset="-122"/>
                <a:ea typeface="微软雅黑" panose="020B0503020204020204" pitchFamily="34" charset="-122"/>
              </a:rPr>
              <a:t>统一权限管理</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2" name="图片 21">
            <a:extLst>
              <a:ext uri="{FF2B5EF4-FFF2-40B4-BE49-F238E27FC236}">
                <a16:creationId xmlns:a16="http://schemas.microsoft.com/office/drawing/2014/main" id="{A5FC38B0-6924-4F55-AFB1-EC58AB02C7D4}"/>
              </a:ext>
            </a:extLst>
          </p:cNvPr>
          <p:cNvPicPr>
            <a:picLocks noChangeAspect="1"/>
          </p:cNvPicPr>
          <p:nvPr/>
        </p:nvPicPr>
        <p:blipFill rotWithShape="1">
          <a:blip r:embed="rId2">
            <a:extLst>
              <a:ext uri="{28A0092B-C50C-407E-A947-70E740481C1C}">
                <a14:useLocalDpi xmlns:a14="http://schemas.microsoft.com/office/drawing/2010/main" val="0"/>
              </a:ext>
            </a:extLst>
          </a:blip>
          <a:srcRect l="328" t="1587" r="56899" b="20787"/>
          <a:stretch/>
        </p:blipFill>
        <p:spPr>
          <a:xfrm>
            <a:off x="1437934" y="2325040"/>
            <a:ext cx="2459018" cy="2255444"/>
          </a:xfrm>
          <a:prstGeom prst="roundRect">
            <a:avLst>
              <a:gd name="adj" fmla="val 5242"/>
            </a:avLst>
          </a:prstGeom>
          <a:ln>
            <a:solidFill>
              <a:schemeClr val="bg1">
                <a:lumMod val="85000"/>
              </a:schemeClr>
            </a:solidFill>
          </a:ln>
        </p:spPr>
      </p:pic>
      <p:sp>
        <p:nvSpPr>
          <p:cNvPr id="24" name="矩形 23">
            <a:extLst>
              <a:ext uri="{FF2B5EF4-FFF2-40B4-BE49-F238E27FC236}">
                <a16:creationId xmlns:a16="http://schemas.microsoft.com/office/drawing/2014/main" id="{A1B720CB-69C4-49D5-B039-62FA3B11E8BA}"/>
              </a:ext>
            </a:extLst>
          </p:cNvPr>
          <p:cNvSpPr/>
          <p:nvPr/>
        </p:nvSpPr>
        <p:spPr>
          <a:xfrm>
            <a:off x="1856964" y="4877948"/>
            <a:ext cx="1620957" cy="418191"/>
          </a:xfrm>
          <a:prstGeom prst="rect">
            <a:avLst/>
          </a:prstGeom>
        </p:spPr>
        <p:txBody>
          <a:bodyPr wrap="none">
            <a:spAutoFit/>
          </a:bodyPr>
          <a:lstStyle/>
          <a:p>
            <a:pPr algn="ctr" fontAlgn="base">
              <a:lnSpc>
                <a:spcPct val="150000"/>
              </a:lnSpc>
              <a:spcBef>
                <a:spcPct val="0"/>
              </a:spcBef>
              <a:spcAft>
                <a:spcPct val="0"/>
              </a:spcAft>
              <a:buFont typeface="Arial" charset="0"/>
              <a:buNone/>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管理员权限管理</a:t>
            </a:r>
          </a:p>
        </p:txBody>
      </p:sp>
      <p:sp>
        <p:nvSpPr>
          <p:cNvPr id="26" name="矩形 25">
            <a:extLst>
              <a:ext uri="{FF2B5EF4-FFF2-40B4-BE49-F238E27FC236}">
                <a16:creationId xmlns:a16="http://schemas.microsoft.com/office/drawing/2014/main" id="{9B258951-3B89-44E8-8F81-5D271FC9EE1B}"/>
              </a:ext>
            </a:extLst>
          </p:cNvPr>
          <p:cNvSpPr/>
          <p:nvPr/>
        </p:nvSpPr>
        <p:spPr>
          <a:xfrm>
            <a:off x="5195753" y="4876516"/>
            <a:ext cx="1800493" cy="418191"/>
          </a:xfrm>
          <a:prstGeom prst="rect">
            <a:avLst/>
          </a:prstGeom>
        </p:spPr>
        <p:txBody>
          <a:bodyPr wrap="square">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应用权限管理</a:t>
            </a:r>
          </a:p>
        </p:txBody>
      </p:sp>
      <p:sp>
        <p:nvSpPr>
          <p:cNvPr id="27" name="矩形 26">
            <a:extLst>
              <a:ext uri="{FF2B5EF4-FFF2-40B4-BE49-F238E27FC236}">
                <a16:creationId xmlns:a16="http://schemas.microsoft.com/office/drawing/2014/main" id="{0083E70B-5C69-4300-8ACF-89DDF26C69A0}"/>
              </a:ext>
            </a:extLst>
          </p:cNvPr>
          <p:cNvSpPr/>
          <p:nvPr/>
        </p:nvSpPr>
        <p:spPr>
          <a:xfrm>
            <a:off x="8694964" y="4876516"/>
            <a:ext cx="1620957" cy="418191"/>
          </a:xfrm>
          <a:prstGeom prst="rect">
            <a:avLst/>
          </a:prstGeom>
        </p:spPr>
        <p:txBody>
          <a:bodyPr wrap="none">
            <a:spAutoFit/>
          </a:bodyPr>
          <a:lstStyle/>
          <a:p>
            <a:pPr algn="ctr" fontAlgn="base">
              <a:lnSpc>
                <a:spcPct val="150000"/>
              </a:lnSpc>
              <a:spcBef>
                <a:spcPct val="0"/>
              </a:spcBef>
              <a:spcAft>
                <a:spcPct val="0"/>
              </a:spcAft>
              <a:buFont typeface="Arial" charset="0"/>
              <a:buNone/>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校园卡权限管理</a:t>
            </a:r>
          </a:p>
        </p:txBody>
      </p:sp>
      <p:pic>
        <p:nvPicPr>
          <p:cNvPr id="2" name="图片 1">
            <a:extLst>
              <a:ext uri="{FF2B5EF4-FFF2-40B4-BE49-F238E27FC236}">
                <a16:creationId xmlns:a16="http://schemas.microsoft.com/office/drawing/2014/main" id="{9B6A4627-6E5B-4F6F-9FA7-9CA87D5001E0}"/>
              </a:ext>
            </a:extLst>
          </p:cNvPr>
          <p:cNvPicPr>
            <a:picLocks noChangeAspect="1"/>
          </p:cNvPicPr>
          <p:nvPr/>
        </p:nvPicPr>
        <p:blipFill rotWithShape="1">
          <a:blip r:embed="rId3"/>
          <a:srcRect l="3712" t="2369" r="2665" b="2851"/>
          <a:stretch/>
        </p:blipFill>
        <p:spPr>
          <a:xfrm>
            <a:off x="8270368" y="2299860"/>
            <a:ext cx="2470151" cy="2255444"/>
          </a:xfrm>
          <a:prstGeom prst="roundRect">
            <a:avLst>
              <a:gd name="adj" fmla="val 5242"/>
            </a:avLst>
          </a:prstGeom>
          <a:ln>
            <a:solidFill>
              <a:schemeClr val="bg1">
                <a:lumMod val="85000"/>
              </a:schemeClr>
            </a:solidFill>
          </a:ln>
        </p:spPr>
      </p:pic>
      <p:pic>
        <p:nvPicPr>
          <p:cNvPr id="3" name="图片 2">
            <a:extLst>
              <a:ext uri="{FF2B5EF4-FFF2-40B4-BE49-F238E27FC236}">
                <a16:creationId xmlns:a16="http://schemas.microsoft.com/office/drawing/2014/main" id="{1F0A945B-F871-411A-AEC7-9136C0A5336D}"/>
              </a:ext>
            </a:extLst>
          </p:cNvPr>
          <p:cNvPicPr>
            <a:picLocks noChangeAspect="1"/>
          </p:cNvPicPr>
          <p:nvPr/>
        </p:nvPicPr>
        <p:blipFill rotWithShape="1">
          <a:blip r:embed="rId4"/>
          <a:srcRect l="2551" t="4235" r="4262" b="6044"/>
          <a:stretch/>
        </p:blipFill>
        <p:spPr>
          <a:xfrm>
            <a:off x="4854151" y="2325040"/>
            <a:ext cx="2459018" cy="2255444"/>
          </a:xfrm>
          <a:prstGeom prst="roundRect">
            <a:avLst>
              <a:gd name="adj" fmla="val 5242"/>
            </a:avLst>
          </a:prstGeom>
          <a:ln>
            <a:solidFill>
              <a:schemeClr val="bg1">
                <a:lumMod val="85000"/>
              </a:schemeClr>
            </a:solidFill>
          </a:ln>
        </p:spPr>
      </p:pic>
    </p:spTree>
    <p:extLst>
      <p:ext uri="{BB962C8B-B14F-4D97-AF65-F5344CB8AC3E}">
        <p14:creationId xmlns:p14="http://schemas.microsoft.com/office/powerpoint/2010/main" val="74634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2031325" cy="461665"/>
          </a:xfrm>
          <a:prstGeom prst="rect">
            <a:avLst/>
          </a:prstGeom>
          <a:noFill/>
        </p:spPr>
        <p:txBody>
          <a:bodyPr wrap="none" rtlCol="0">
            <a:spAutoFit/>
          </a:bodyPr>
          <a:lstStyle/>
          <a:p>
            <a:r>
              <a:rPr lang="zh-CN" altLang="en-US" sz="2400" b="1" dirty="0">
                <a:solidFill>
                  <a:srgbClr val="0F9860"/>
                </a:solidFill>
                <a:latin typeface="微软雅黑" panose="020B0503020204020204" pitchFamily="34" charset="-122"/>
                <a:ea typeface="微软雅黑" panose="020B0503020204020204" pitchFamily="34" charset="-122"/>
              </a:rPr>
              <a:t>统一消息通知</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4" name="图片 23">
            <a:extLst>
              <a:ext uri="{FF2B5EF4-FFF2-40B4-BE49-F238E27FC236}">
                <a16:creationId xmlns:a16="http://schemas.microsoft.com/office/drawing/2014/main" id="{7CD1F7A7-2ED4-4631-AAC9-DC8BE617E9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854" r="450" b="30007"/>
          <a:stretch/>
        </p:blipFill>
        <p:spPr>
          <a:xfrm>
            <a:off x="7810500" y="4299074"/>
            <a:ext cx="1568654" cy="1053837"/>
          </a:xfrm>
          <a:prstGeom prst="rect">
            <a:avLst/>
          </a:prstGeom>
        </p:spPr>
      </p:pic>
      <p:pic>
        <p:nvPicPr>
          <p:cNvPr id="25" name="图片 24">
            <a:extLst>
              <a:ext uri="{FF2B5EF4-FFF2-40B4-BE49-F238E27FC236}">
                <a16:creationId xmlns:a16="http://schemas.microsoft.com/office/drawing/2014/main" id="{5B963D6B-0142-4714-B386-6213AEC8A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500" y="2297699"/>
            <a:ext cx="1568654" cy="1031757"/>
          </a:xfrm>
          <a:prstGeom prst="rect">
            <a:avLst/>
          </a:prstGeom>
        </p:spPr>
      </p:pic>
      <p:grpSp>
        <p:nvGrpSpPr>
          <p:cNvPr id="26" name="组合 25">
            <a:extLst>
              <a:ext uri="{FF2B5EF4-FFF2-40B4-BE49-F238E27FC236}">
                <a16:creationId xmlns:a16="http://schemas.microsoft.com/office/drawing/2014/main" id="{E89B20BB-EB2C-4CF3-B501-88111B529BF5}"/>
              </a:ext>
            </a:extLst>
          </p:cNvPr>
          <p:cNvGrpSpPr/>
          <p:nvPr/>
        </p:nvGrpSpPr>
        <p:grpSpPr>
          <a:xfrm>
            <a:off x="556997" y="1690683"/>
            <a:ext cx="6090361" cy="2256022"/>
            <a:chOff x="1650138" y="1107269"/>
            <a:chExt cx="8290996" cy="3071191"/>
          </a:xfrm>
        </p:grpSpPr>
        <p:pic>
          <p:nvPicPr>
            <p:cNvPr id="27" name="图片 26">
              <a:extLst>
                <a:ext uri="{FF2B5EF4-FFF2-40B4-BE49-F238E27FC236}">
                  <a16:creationId xmlns:a16="http://schemas.microsoft.com/office/drawing/2014/main" id="{9897BE42-93D3-463D-9D9D-8D059C0C0D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0806" y="1959206"/>
              <a:ext cx="2290328" cy="1310400"/>
            </a:xfrm>
            <a:prstGeom prst="rect">
              <a:avLst/>
            </a:prstGeom>
            <a:ln>
              <a:solidFill>
                <a:schemeClr val="bg1">
                  <a:lumMod val="85000"/>
                </a:schemeClr>
              </a:solidFill>
            </a:ln>
          </p:spPr>
        </p:pic>
        <p:sp>
          <p:nvSpPr>
            <p:cNvPr id="28" name="文本框 27">
              <a:extLst>
                <a:ext uri="{FF2B5EF4-FFF2-40B4-BE49-F238E27FC236}">
                  <a16:creationId xmlns:a16="http://schemas.microsoft.com/office/drawing/2014/main" id="{EF54847A-B5FA-466C-8B38-9265BB7DE5E9}"/>
                </a:ext>
              </a:extLst>
            </p:cNvPr>
            <p:cNvSpPr txBox="1"/>
            <p:nvPr/>
          </p:nvSpPr>
          <p:spPr>
            <a:xfrm>
              <a:off x="7639785" y="3609164"/>
              <a:ext cx="2288600" cy="569296"/>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二次推送</a:t>
              </a:r>
            </a:p>
          </p:txBody>
        </p:sp>
        <p:sp>
          <p:nvSpPr>
            <p:cNvPr id="29" name="文本框 28">
              <a:extLst>
                <a:ext uri="{FF2B5EF4-FFF2-40B4-BE49-F238E27FC236}">
                  <a16:creationId xmlns:a16="http://schemas.microsoft.com/office/drawing/2014/main" id="{83D19C3C-9E8F-4D7F-8160-8FBA06C6B76F}"/>
                </a:ext>
              </a:extLst>
            </p:cNvPr>
            <p:cNvSpPr txBox="1"/>
            <p:nvPr/>
          </p:nvSpPr>
          <p:spPr>
            <a:xfrm>
              <a:off x="4699795" y="1107269"/>
              <a:ext cx="2742375" cy="460884"/>
            </a:xfrm>
            <a:prstGeom prst="rect">
              <a:avLst/>
            </a:prstGeom>
            <a:noFill/>
          </p:spPr>
          <p:txBody>
            <a:bodyPr wrap="square" rtlCol="0">
              <a:spAutoFit/>
            </a:bodyPr>
            <a:lstStyle/>
            <a:p>
              <a:pPr algn="ctr"/>
              <a:r>
                <a:rPr lang="zh-CN" altLang="en-US" sz="1600" b="1" dirty="0">
                  <a:solidFill>
                    <a:srgbClr val="0F9860"/>
                  </a:solidFill>
                  <a:latin typeface="微软雅黑" panose="020B0503020204020204" pitchFamily="34" charset="-122"/>
                  <a:ea typeface="微软雅黑" panose="020B0503020204020204" pitchFamily="34" charset="-122"/>
                </a:rPr>
                <a:t>消息通知管理</a:t>
              </a:r>
            </a:p>
          </p:txBody>
        </p:sp>
        <p:pic>
          <p:nvPicPr>
            <p:cNvPr id="30" name="图片 29">
              <a:extLst>
                <a:ext uri="{FF2B5EF4-FFF2-40B4-BE49-F238E27FC236}">
                  <a16:creationId xmlns:a16="http://schemas.microsoft.com/office/drawing/2014/main" id="{C0302737-073C-4389-831D-DBC31C67DC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4361476" y="1959206"/>
              <a:ext cx="2965238" cy="1310400"/>
            </a:xfrm>
            <a:prstGeom prst="rect">
              <a:avLst/>
            </a:prstGeom>
            <a:ln>
              <a:solidFill>
                <a:schemeClr val="bg1">
                  <a:lumMod val="85000"/>
                </a:schemeClr>
              </a:solidFill>
            </a:ln>
          </p:spPr>
        </p:pic>
        <p:sp>
          <p:nvSpPr>
            <p:cNvPr id="31" name="文本框 30">
              <a:extLst>
                <a:ext uri="{FF2B5EF4-FFF2-40B4-BE49-F238E27FC236}">
                  <a16:creationId xmlns:a16="http://schemas.microsoft.com/office/drawing/2014/main" id="{80471163-85D0-4860-9D3F-34932185644F}"/>
                </a:ext>
              </a:extLst>
            </p:cNvPr>
            <p:cNvSpPr txBox="1"/>
            <p:nvPr/>
          </p:nvSpPr>
          <p:spPr>
            <a:xfrm>
              <a:off x="4699795" y="3607335"/>
              <a:ext cx="2288600" cy="569296"/>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消息统计</a:t>
              </a:r>
            </a:p>
          </p:txBody>
        </p:sp>
        <p:sp>
          <p:nvSpPr>
            <p:cNvPr id="32" name="文本框 31">
              <a:extLst>
                <a:ext uri="{FF2B5EF4-FFF2-40B4-BE49-F238E27FC236}">
                  <a16:creationId xmlns:a16="http://schemas.microsoft.com/office/drawing/2014/main" id="{FE9C12A6-31F7-45ED-9875-0385D9736D0D}"/>
                </a:ext>
              </a:extLst>
            </p:cNvPr>
            <p:cNvSpPr txBox="1"/>
            <p:nvPr/>
          </p:nvSpPr>
          <p:spPr>
            <a:xfrm>
              <a:off x="1650138" y="3605674"/>
              <a:ext cx="2288600" cy="569296"/>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富文本</a:t>
              </a:r>
            </a:p>
          </p:txBody>
        </p:sp>
      </p:grpSp>
      <p:pic>
        <p:nvPicPr>
          <p:cNvPr id="33" name="图片 32">
            <a:extLst>
              <a:ext uri="{FF2B5EF4-FFF2-40B4-BE49-F238E27FC236}">
                <a16:creationId xmlns:a16="http://schemas.microsoft.com/office/drawing/2014/main" id="{221900FB-6DDD-4043-93DA-0215B42E3F7B}"/>
              </a:ext>
            </a:extLst>
          </p:cNvPr>
          <p:cNvPicPr>
            <a:picLocks noChangeAspect="1"/>
          </p:cNvPicPr>
          <p:nvPr/>
        </p:nvPicPr>
        <p:blipFill>
          <a:blip r:embed="rId6"/>
          <a:stretch>
            <a:fillRect/>
          </a:stretch>
        </p:blipFill>
        <p:spPr>
          <a:xfrm>
            <a:off x="2083355" y="4003650"/>
            <a:ext cx="3236791" cy="1444582"/>
          </a:xfrm>
          <a:prstGeom prst="rect">
            <a:avLst/>
          </a:prstGeom>
          <a:ln w="3175">
            <a:solidFill>
              <a:schemeClr val="bg1">
                <a:lumMod val="85000"/>
              </a:schemeClr>
            </a:solidFill>
          </a:ln>
        </p:spPr>
      </p:pic>
      <p:pic>
        <p:nvPicPr>
          <p:cNvPr id="34" name="图片 33">
            <a:extLst>
              <a:ext uri="{FF2B5EF4-FFF2-40B4-BE49-F238E27FC236}">
                <a16:creationId xmlns:a16="http://schemas.microsoft.com/office/drawing/2014/main" id="{9F163A29-A65E-439F-893E-9ED98F9CBB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a:stretch>
            <a:fillRect/>
          </a:stretch>
        </p:blipFill>
        <p:spPr>
          <a:xfrm>
            <a:off x="9528190" y="4299074"/>
            <a:ext cx="1708089" cy="1035663"/>
          </a:xfrm>
          <a:prstGeom prst="rect">
            <a:avLst/>
          </a:prstGeom>
          <a:effectLst>
            <a:outerShdw blurRad="50800" dist="50800" dir="5400000" algn="ctr" rotWithShape="0">
              <a:schemeClr val="bg1">
                <a:lumMod val="95000"/>
              </a:schemeClr>
            </a:outerShdw>
          </a:effectLst>
        </p:spPr>
      </p:pic>
      <p:pic>
        <p:nvPicPr>
          <p:cNvPr id="35" name="图片 34">
            <a:extLst>
              <a:ext uri="{FF2B5EF4-FFF2-40B4-BE49-F238E27FC236}">
                <a16:creationId xmlns:a16="http://schemas.microsoft.com/office/drawing/2014/main" id="{DB55FF63-71DB-4FE5-9CD5-8A402765274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9528189" y="2297699"/>
            <a:ext cx="1708090" cy="1031024"/>
          </a:xfrm>
          <a:prstGeom prst="rect">
            <a:avLst/>
          </a:prstGeom>
        </p:spPr>
      </p:pic>
      <p:sp>
        <p:nvSpPr>
          <p:cNvPr id="36" name="文本框 35">
            <a:extLst>
              <a:ext uri="{FF2B5EF4-FFF2-40B4-BE49-F238E27FC236}">
                <a16:creationId xmlns:a16="http://schemas.microsoft.com/office/drawing/2014/main" id="{04A1644D-E638-40E1-8967-04D8CDB141E7}"/>
              </a:ext>
            </a:extLst>
          </p:cNvPr>
          <p:cNvSpPr txBox="1"/>
          <p:nvPr/>
        </p:nvSpPr>
        <p:spPr>
          <a:xfrm>
            <a:off x="7557779" y="3509547"/>
            <a:ext cx="1970411" cy="418191"/>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服务号</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BCA20A83-3232-42A4-BA24-FC16F80CC9A2}"/>
              </a:ext>
            </a:extLst>
          </p:cNvPr>
          <p:cNvSpPr txBox="1"/>
          <p:nvPr/>
        </p:nvSpPr>
        <p:spPr>
          <a:xfrm>
            <a:off x="9406756" y="3509547"/>
            <a:ext cx="1970411" cy="418191"/>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企业号</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7B073128-8553-4FF1-8B76-E795C9E1063D}"/>
              </a:ext>
            </a:extLst>
          </p:cNvPr>
          <p:cNvSpPr txBox="1"/>
          <p:nvPr/>
        </p:nvSpPr>
        <p:spPr>
          <a:xfrm>
            <a:off x="7557778" y="5562013"/>
            <a:ext cx="1970411" cy="418191"/>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卡面消息</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95A63374-0C11-464C-A829-DDFF2F9D5D51}"/>
              </a:ext>
            </a:extLst>
          </p:cNvPr>
          <p:cNvSpPr txBox="1"/>
          <p:nvPr/>
        </p:nvSpPr>
        <p:spPr>
          <a:xfrm>
            <a:off x="9406756" y="5578331"/>
            <a:ext cx="1970411" cy="418191"/>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短信消息</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507FE415-5705-4003-A42D-C825CBC1EB6E}"/>
              </a:ext>
            </a:extLst>
          </p:cNvPr>
          <p:cNvSpPr txBox="1"/>
          <p:nvPr/>
        </p:nvSpPr>
        <p:spPr>
          <a:xfrm>
            <a:off x="8652128" y="1690683"/>
            <a:ext cx="1509255" cy="338554"/>
          </a:xfrm>
          <a:prstGeom prst="rect">
            <a:avLst/>
          </a:prstGeom>
          <a:noFill/>
        </p:spPr>
        <p:txBody>
          <a:bodyPr wrap="square" rtlCol="0">
            <a:spAutoFit/>
          </a:bodyPr>
          <a:lstStyle/>
          <a:p>
            <a:pPr algn="ctr"/>
            <a:r>
              <a:rPr lang="zh-CN" altLang="en-US" sz="1600" b="1" dirty="0">
                <a:solidFill>
                  <a:srgbClr val="0F9860"/>
                </a:solidFill>
                <a:latin typeface="微软雅黑" panose="020B0503020204020204" pitchFamily="34" charset="-122"/>
                <a:ea typeface="微软雅黑" panose="020B0503020204020204" pitchFamily="34" charset="-122"/>
              </a:rPr>
              <a:t>多渠道触达</a:t>
            </a:r>
          </a:p>
        </p:txBody>
      </p:sp>
      <p:sp>
        <p:nvSpPr>
          <p:cNvPr id="41" name="文本框 40">
            <a:extLst>
              <a:ext uri="{FF2B5EF4-FFF2-40B4-BE49-F238E27FC236}">
                <a16:creationId xmlns:a16="http://schemas.microsoft.com/office/drawing/2014/main" id="{63079CD7-BDCA-4A31-A539-F51F4FC4ABCC}"/>
              </a:ext>
            </a:extLst>
          </p:cNvPr>
          <p:cNvSpPr txBox="1"/>
          <p:nvPr/>
        </p:nvSpPr>
        <p:spPr>
          <a:xfrm>
            <a:off x="2765911" y="5638028"/>
            <a:ext cx="1681149" cy="418191"/>
          </a:xfrm>
          <a:prstGeom prst="rect">
            <a:avLst/>
          </a:prstGeom>
          <a:noFill/>
        </p:spPr>
        <p:txBody>
          <a:bodyPr wrap="square" rtlCol="0">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多种通知类型</a:t>
            </a:r>
          </a:p>
        </p:txBody>
      </p:sp>
      <p:pic>
        <p:nvPicPr>
          <p:cNvPr id="42" name="图片 41">
            <a:extLst>
              <a:ext uri="{FF2B5EF4-FFF2-40B4-BE49-F238E27FC236}">
                <a16:creationId xmlns:a16="http://schemas.microsoft.com/office/drawing/2014/main" id="{16FAB404-BFD0-4BD1-B4A1-455C2C951D3C}"/>
              </a:ext>
            </a:extLst>
          </p:cNvPr>
          <p:cNvPicPr>
            <a:picLocks noChangeAspect="1"/>
          </p:cNvPicPr>
          <p:nvPr/>
        </p:nvPicPr>
        <p:blipFill rotWithShape="1">
          <a:blip r:embed="rId9"/>
          <a:srcRect b="67425"/>
          <a:stretch/>
        </p:blipFill>
        <p:spPr>
          <a:xfrm>
            <a:off x="666612" y="2306768"/>
            <a:ext cx="1678972" cy="972315"/>
          </a:xfrm>
          <a:prstGeom prst="rect">
            <a:avLst/>
          </a:prstGeom>
          <a:ln>
            <a:solidFill>
              <a:schemeClr val="bg1">
                <a:lumMod val="85000"/>
              </a:schemeClr>
            </a:solidFill>
          </a:ln>
        </p:spPr>
      </p:pic>
    </p:spTree>
    <p:extLst>
      <p:ext uri="{BB962C8B-B14F-4D97-AF65-F5344CB8AC3E}">
        <p14:creationId xmlns:p14="http://schemas.microsoft.com/office/powerpoint/2010/main" val="139264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1107996"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微应用</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6" name="图片 11">
            <a:extLst>
              <a:ext uri="{FF2B5EF4-FFF2-40B4-BE49-F238E27FC236}">
                <a16:creationId xmlns:a16="http://schemas.microsoft.com/office/drawing/2014/main" id="{309876BB-675C-4035-872D-1EFD2BE6EE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870" y="759390"/>
            <a:ext cx="6460984" cy="646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圆角 42">
            <a:extLst>
              <a:ext uri="{FF2B5EF4-FFF2-40B4-BE49-F238E27FC236}">
                <a16:creationId xmlns:a16="http://schemas.microsoft.com/office/drawing/2014/main" id="{DECA630D-FC29-4B6A-840F-AA8B3CBEE10E}"/>
              </a:ext>
            </a:extLst>
          </p:cNvPr>
          <p:cNvSpPr/>
          <p:nvPr/>
        </p:nvSpPr>
        <p:spPr>
          <a:xfrm>
            <a:off x="6001701" y="1881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rgbClr val="0F9860"/>
                </a:solidFill>
                <a:latin typeface="微软雅黑" panose="020B0503020204020204" pitchFamily="34" charset="-122"/>
                <a:ea typeface="微软雅黑" panose="020B0503020204020204" pitchFamily="34" charset="-122"/>
              </a:rPr>
              <a:t>联通专区</a:t>
            </a:r>
            <a:endParaRPr lang="zh-CN" altLang="en-US" sz="2000" dirty="0">
              <a:solidFill>
                <a:srgbClr val="0F9860"/>
              </a:solidFill>
              <a:latin typeface="微软雅黑" panose="020B0503020204020204" pitchFamily="34" charset="-122"/>
              <a:ea typeface="微软雅黑" panose="020B0503020204020204" pitchFamily="34" charset="-122"/>
            </a:endParaRPr>
          </a:p>
        </p:txBody>
      </p:sp>
      <p:sp>
        <p:nvSpPr>
          <p:cNvPr id="20" name="矩形: 圆角 42">
            <a:extLst>
              <a:ext uri="{FF2B5EF4-FFF2-40B4-BE49-F238E27FC236}">
                <a16:creationId xmlns:a16="http://schemas.microsoft.com/office/drawing/2014/main" id="{B6D7B471-8F39-48DB-AEED-4097354A9B66}"/>
              </a:ext>
            </a:extLst>
          </p:cNvPr>
          <p:cNvSpPr/>
          <p:nvPr/>
        </p:nvSpPr>
        <p:spPr>
          <a:xfrm>
            <a:off x="7906701" y="1881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场馆预约</a:t>
            </a:r>
          </a:p>
        </p:txBody>
      </p:sp>
      <p:sp>
        <p:nvSpPr>
          <p:cNvPr id="22" name="矩形: 圆角 42">
            <a:extLst>
              <a:ext uri="{FF2B5EF4-FFF2-40B4-BE49-F238E27FC236}">
                <a16:creationId xmlns:a16="http://schemas.microsoft.com/office/drawing/2014/main" id="{87D4A0AA-8BDE-4CEE-9514-B2C4BD006C86}"/>
              </a:ext>
            </a:extLst>
          </p:cNvPr>
          <p:cNvSpPr/>
          <p:nvPr/>
        </p:nvSpPr>
        <p:spPr>
          <a:xfrm>
            <a:off x="9811701" y="1881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签到助手</a:t>
            </a:r>
          </a:p>
        </p:txBody>
      </p:sp>
      <p:sp>
        <p:nvSpPr>
          <p:cNvPr id="24" name="矩形: 圆角 42">
            <a:extLst>
              <a:ext uri="{FF2B5EF4-FFF2-40B4-BE49-F238E27FC236}">
                <a16:creationId xmlns:a16="http://schemas.microsoft.com/office/drawing/2014/main" id="{64F628C9-AE2F-46E8-8D34-E3CFF8BE1E4F}"/>
              </a:ext>
            </a:extLst>
          </p:cNvPr>
          <p:cNvSpPr/>
          <p:nvPr/>
        </p:nvSpPr>
        <p:spPr>
          <a:xfrm>
            <a:off x="5989001" y="29611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查成绩</a:t>
            </a:r>
          </a:p>
        </p:txBody>
      </p:sp>
      <p:sp>
        <p:nvSpPr>
          <p:cNvPr id="26" name="矩形: 圆角 42">
            <a:extLst>
              <a:ext uri="{FF2B5EF4-FFF2-40B4-BE49-F238E27FC236}">
                <a16:creationId xmlns:a16="http://schemas.microsoft.com/office/drawing/2014/main" id="{BDFC7F85-02D9-4859-BBD5-AACE4F13FCD3}"/>
              </a:ext>
            </a:extLst>
          </p:cNvPr>
          <p:cNvSpPr/>
          <p:nvPr/>
        </p:nvSpPr>
        <p:spPr>
          <a:xfrm>
            <a:off x="7894001" y="29611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查课表</a:t>
            </a:r>
          </a:p>
        </p:txBody>
      </p:sp>
      <p:sp>
        <p:nvSpPr>
          <p:cNvPr id="27" name="矩形: 圆角 42">
            <a:extLst>
              <a:ext uri="{FF2B5EF4-FFF2-40B4-BE49-F238E27FC236}">
                <a16:creationId xmlns:a16="http://schemas.microsoft.com/office/drawing/2014/main" id="{1BAA1A85-7AB6-4AF6-B7B1-1CCA4F17A641}"/>
              </a:ext>
            </a:extLst>
          </p:cNvPr>
          <p:cNvSpPr/>
          <p:nvPr/>
        </p:nvSpPr>
        <p:spPr>
          <a:xfrm>
            <a:off x="9799001" y="29611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查考试</a:t>
            </a:r>
          </a:p>
        </p:txBody>
      </p:sp>
      <p:sp>
        <p:nvSpPr>
          <p:cNvPr id="30" name="矩形: 圆角 42">
            <a:extLst>
              <a:ext uri="{FF2B5EF4-FFF2-40B4-BE49-F238E27FC236}">
                <a16:creationId xmlns:a16="http://schemas.microsoft.com/office/drawing/2014/main" id="{180A0D70-3EC9-447E-84BE-64ABF112EF37}"/>
              </a:ext>
            </a:extLst>
          </p:cNvPr>
          <p:cNvSpPr/>
          <p:nvPr/>
        </p:nvSpPr>
        <p:spPr>
          <a:xfrm>
            <a:off x="6001701" y="39898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微报名</a:t>
            </a:r>
          </a:p>
        </p:txBody>
      </p:sp>
      <p:sp>
        <p:nvSpPr>
          <p:cNvPr id="32" name="矩形: 圆角 42">
            <a:extLst>
              <a:ext uri="{FF2B5EF4-FFF2-40B4-BE49-F238E27FC236}">
                <a16:creationId xmlns:a16="http://schemas.microsoft.com/office/drawing/2014/main" id="{E5FBC321-7A18-4586-9D09-A767E6E1AF21}"/>
              </a:ext>
            </a:extLst>
          </p:cNvPr>
          <p:cNvSpPr/>
          <p:nvPr/>
        </p:nvSpPr>
        <p:spPr>
          <a:xfrm>
            <a:off x="7906701" y="39898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微抽奖</a:t>
            </a:r>
          </a:p>
        </p:txBody>
      </p:sp>
      <p:sp>
        <p:nvSpPr>
          <p:cNvPr id="34" name="矩形: 圆角 42">
            <a:extLst>
              <a:ext uri="{FF2B5EF4-FFF2-40B4-BE49-F238E27FC236}">
                <a16:creationId xmlns:a16="http://schemas.microsoft.com/office/drawing/2014/main" id="{2D5B70AD-C91A-42AE-9A4B-1AB7F9DF45BE}"/>
              </a:ext>
            </a:extLst>
          </p:cNvPr>
          <p:cNvSpPr/>
          <p:nvPr/>
        </p:nvSpPr>
        <p:spPr>
          <a:xfrm>
            <a:off x="9811701" y="39898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微投票</a:t>
            </a:r>
          </a:p>
        </p:txBody>
      </p:sp>
      <p:sp>
        <p:nvSpPr>
          <p:cNvPr id="38" name="矩形: 圆角 42">
            <a:extLst>
              <a:ext uri="{FF2B5EF4-FFF2-40B4-BE49-F238E27FC236}">
                <a16:creationId xmlns:a16="http://schemas.microsoft.com/office/drawing/2014/main" id="{4D054776-8FB1-4551-BCE6-58BCF38058C0}"/>
              </a:ext>
            </a:extLst>
          </p:cNvPr>
          <p:cNvSpPr/>
          <p:nvPr/>
        </p:nvSpPr>
        <p:spPr>
          <a:xfrm>
            <a:off x="6027101" y="5056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校历</a:t>
            </a:r>
          </a:p>
        </p:txBody>
      </p:sp>
      <p:sp>
        <p:nvSpPr>
          <p:cNvPr id="39" name="矩形: 圆角 42">
            <a:extLst>
              <a:ext uri="{FF2B5EF4-FFF2-40B4-BE49-F238E27FC236}">
                <a16:creationId xmlns:a16="http://schemas.microsoft.com/office/drawing/2014/main" id="{008FE069-7BA8-43E7-B5E3-C9D0CA3685EE}"/>
              </a:ext>
            </a:extLst>
          </p:cNvPr>
          <p:cNvSpPr/>
          <p:nvPr/>
        </p:nvSpPr>
        <p:spPr>
          <a:xfrm>
            <a:off x="7932101" y="5056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小报名</a:t>
            </a:r>
          </a:p>
        </p:txBody>
      </p:sp>
      <p:sp>
        <p:nvSpPr>
          <p:cNvPr id="40" name="矩形: 圆角 42">
            <a:extLst>
              <a:ext uri="{FF2B5EF4-FFF2-40B4-BE49-F238E27FC236}">
                <a16:creationId xmlns:a16="http://schemas.microsoft.com/office/drawing/2014/main" id="{06472EDE-2696-4E07-AC6C-F2E16C8748F7}"/>
              </a:ext>
            </a:extLst>
          </p:cNvPr>
          <p:cNvSpPr/>
          <p:nvPr/>
        </p:nvSpPr>
        <p:spPr>
          <a:xfrm>
            <a:off x="9837101" y="5056682"/>
            <a:ext cx="1580200" cy="6583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F9860"/>
                </a:solidFill>
                <a:latin typeface="微软雅黑" panose="020B0503020204020204" pitchFamily="34" charset="-122"/>
                <a:ea typeface="微软雅黑" panose="020B0503020204020204" pitchFamily="34" charset="-122"/>
              </a:rPr>
              <a:t>……</a:t>
            </a:r>
            <a:endParaRPr lang="zh-CN" altLang="en-US" sz="2000" dirty="0">
              <a:solidFill>
                <a:srgbClr val="0F98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6971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2339102" cy="461665"/>
          </a:xfrm>
          <a:prstGeom prst="rect">
            <a:avLst/>
          </a:prstGeom>
          <a:noFill/>
        </p:spPr>
        <p:txBody>
          <a:bodyPr wrap="none" rtlCol="0">
            <a:spAutoFit/>
          </a:bodyPr>
          <a:lstStyle/>
          <a:p>
            <a:r>
              <a:rPr lang="zh-CN" altLang="en-US" sz="2400" b="1" dirty="0">
                <a:solidFill>
                  <a:srgbClr val="0F9860"/>
                </a:solidFill>
                <a:latin typeface="微软雅黑" panose="020B0503020204020204" pitchFamily="34" charset="-122"/>
                <a:ea typeface="微软雅黑" panose="020B0503020204020204" pitchFamily="34" charset="-122"/>
              </a:rPr>
              <a:t>电子校园卡管理</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a:extLst>
              <a:ext uri="{FF2B5EF4-FFF2-40B4-BE49-F238E27FC236}">
                <a16:creationId xmlns:a16="http://schemas.microsoft.com/office/drawing/2014/main" id="{F1905F28-E727-42BA-9866-D4298F2CB124}"/>
              </a:ext>
            </a:extLst>
          </p:cNvPr>
          <p:cNvPicPr>
            <a:picLocks noChangeAspect="1"/>
          </p:cNvPicPr>
          <p:nvPr/>
        </p:nvPicPr>
        <p:blipFill>
          <a:blip r:embed="rId2"/>
          <a:stretch>
            <a:fillRect/>
          </a:stretch>
        </p:blipFill>
        <p:spPr>
          <a:xfrm>
            <a:off x="528469" y="2153784"/>
            <a:ext cx="3284252" cy="2618395"/>
          </a:xfrm>
          <a:prstGeom prst="roundRect">
            <a:avLst>
              <a:gd name="adj" fmla="val 5242"/>
            </a:avLst>
          </a:prstGeom>
          <a:ln>
            <a:solidFill>
              <a:schemeClr val="bg1">
                <a:lumMod val="85000"/>
              </a:schemeClr>
            </a:solidFill>
          </a:ln>
        </p:spPr>
      </p:pic>
      <p:pic>
        <p:nvPicPr>
          <p:cNvPr id="3" name="图片 2">
            <a:extLst>
              <a:ext uri="{FF2B5EF4-FFF2-40B4-BE49-F238E27FC236}">
                <a16:creationId xmlns:a16="http://schemas.microsoft.com/office/drawing/2014/main" id="{874FDF50-A704-45BF-AC23-036B48BEB0EF}"/>
              </a:ext>
            </a:extLst>
          </p:cNvPr>
          <p:cNvPicPr>
            <a:picLocks noChangeAspect="1"/>
          </p:cNvPicPr>
          <p:nvPr/>
        </p:nvPicPr>
        <p:blipFill>
          <a:blip r:embed="rId3"/>
          <a:stretch>
            <a:fillRect/>
          </a:stretch>
        </p:blipFill>
        <p:spPr>
          <a:xfrm>
            <a:off x="4375207" y="2153784"/>
            <a:ext cx="3284252" cy="2618395"/>
          </a:xfrm>
          <a:prstGeom prst="roundRect">
            <a:avLst>
              <a:gd name="adj" fmla="val 5242"/>
            </a:avLst>
          </a:prstGeom>
          <a:ln>
            <a:solidFill>
              <a:schemeClr val="bg1">
                <a:lumMod val="85000"/>
              </a:schemeClr>
            </a:solidFill>
          </a:ln>
        </p:spPr>
      </p:pic>
      <p:pic>
        <p:nvPicPr>
          <p:cNvPr id="4" name="图片 3">
            <a:extLst>
              <a:ext uri="{FF2B5EF4-FFF2-40B4-BE49-F238E27FC236}">
                <a16:creationId xmlns:a16="http://schemas.microsoft.com/office/drawing/2014/main" id="{184DA9CA-17C7-4117-8675-A4EC363BB6E6}"/>
              </a:ext>
            </a:extLst>
          </p:cNvPr>
          <p:cNvPicPr>
            <a:picLocks noChangeAspect="1"/>
          </p:cNvPicPr>
          <p:nvPr/>
        </p:nvPicPr>
        <p:blipFill>
          <a:blip r:embed="rId4"/>
          <a:stretch>
            <a:fillRect/>
          </a:stretch>
        </p:blipFill>
        <p:spPr>
          <a:xfrm>
            <a:off x="8221945" y="2153784"/>
            <a:ext cx="3284252" cy="2618395"/>
          </a:xfrm>
          <a:prstGeom prst="roundRect">
            <a:avLst>
              <a:gd name="adj" fmla="val 5242"/>
            </a:avLst>
          </a:prstGeom>
          <a:ln>
            <a:solidFill>
              <a:schemeClr val="bg1">
                <a:lumMod val="85000"/>
              </a:schemeClr>
            </a:solidFill>
          </a:ln>
        </p:spPr>
      </p:pic>
      <p:sp>
        <p:nvSpPr>
          <p:cNvPr id="28" name="矩形 27">
            <a:extLst>
              <a:ext uri="{FF2B5EF4-FFF2-40B4-BE49-F238E27FC236}">
                <a16:creationId xmlns:a16="http://schemas.microsoft.com/office/drawing/2014/main" id="{DBDB783E-299A-478A-B499-71E7F34063F1}"/>
              </a:ext>
            </a:extLst>
          </p:cNvPr>
          <p:cNvSpPr/>
          <p:nvPr/>
        </p:nvSpPr>
        <p:spPr>
          <a:xfrm>
            <a:off x="1360116" y="5076754"/>
            <a:ext cx="1620957" cy="418191"/>
          </a:xfrm>
          <a:prstGeom prst="rect">
            <a:avLst/>
          </a:prstGeom>
        </p:spPr>
        <p:txBody>
          <a:bodyPr wrap="none">
            <a:spAutoFit/>
          </a:bodyPr>
          <a:lstStyle/>
          <a:p>
            <a:pPr algn="ctr" fontAlgn="base">
              <a:lnSpc>
                <a:spcPct val="150000"/>
              </a:lnSpc>
              <a:spcBef>
                <a:spcPct val="0"/>
              </a:spcBef>
              <a:spcAft>
                <a:spcPct val="0"/>
              </a:spcAft>
              <a:buFont typeface="Arial" charset="0"/>
              <a:buNone/>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自定义卡面设计</a:t>
            </a:r>
          </a:p>
        </p:txBody>
      </p:sp>
      <p:sp>
        <p:nvSpPr>
          <p:cNvPr id="29" name="矩形 28">
            <a:extLst>
              <a:ext uri="{FF2B5EF4-FFF2-40B4-BE49-F238E27FC236}">
                <a16:creationId xmlns:a16="http://schemas.microsoft.com/office/drawing/2014/main" id="{8B516222-3BB7-4B21-89AC-94B2319A4E9F}"/>
              </a:ext>
            </a:extLst>
          </p:cNvPr>
          <p:cNvSpPr/>
          <p:nvPr/>
        </p:nvSpPr>
        <p:spPr>
          <a:xfrm>
            <a:off x="5285521" y="5076754"/>
            <a:ext cx="1620957" cy="418191"/>
          </a:xfrm>
          <a:prstGeom prst="rect">
            <a:avLst/>
          </a:prstGeom>
        </p:spPr>
        <p:txBody>
          <a:bodyPr wrap="none">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自定义服务大厅</a:t>
            </a:r>
          </a:p>
        </p:txBody>
      </p:sp>
      <p:sp>
        <p:nvSpPr>
          <p:cNvPr id="30" name="矩形 29">
            <a:extLst>
              <a:ext uri="{FF2B5EF4-FFF2-40B4-BE49-F238E27FC236}">
                <a16:creationId xmlns:a16="http://schemas.microsoft.com/office/drawing/2014/main" id="{A20FEAFB-032E-44E3-A699-7F6A168A6438}"/>
              </a:ext>
            </a:extLst>
          </p:cNvPr>
          <p:cNvSpPr/>
          <p:nvPr/>
        </p:nvSpPr>
        <p:spPr>
          <a:xfrm>
            <a:off x="9053592" y="5076754"/>
            <a:ext cx="1620957" cy="418191"/>
          </a:xfrm>
          <a:prstGeom prst="rect">
            <a:avLst/>
          </a:prstGeom>
        </p:spPr>
        <p:txBody>
          <a:bodyPr wrap="none">
            <a:spAutoFit/>
          </a:bodyPr>
          <a:lstStyle/>
          <a:p>
            <a:pPr algn="ctr" fontAlgn="base">
              <a:lnSpc>
                <a:spcPct val="150000"/>
              </a:lnSpc>
              <a:spcBef>
                <a:spcPct val="0"/>
              </a:spcBef>
              <a:spcAft>
                <a:spcPct val="0"/>
              </a:spcAft>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自定义领卡通知</a:t>
            </a:r>
          </a:p>
        </p:txBody>
      </p:sp>
    </p:spTree>
    <p:extLst>
      <p:ext uri="{BB962C8B-B14F-4D97-AF65-F5344CB8AC3E}">
        <p14:creationId xmlns:p14="http://schemas.microsoft.com/office/powerpoint/2010/main" val="2734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2031325" cy="461665"/>
          </a:xfrm>
          <a:prstGeom prst="rect">
            <a:avLst/>
          </a:prstGeom>
          <a:noFill/>
        </p:spPr>
        <p:txBody>
          <a:bodyPr wrap="none" rtlCol="0">
            <a:spAutoFit/>
          </a:bodyPr>
          <a:lstStyle/>
          <a:p>
            <a:r>
              <a:rPr lang="zh-CN" altLang="en-US" sz="2400" b="1" dirty="0">
                <a:solidFill>
                  <a:srgbClr val="0F9860"/>
                </a:solidFill>
                <a:latin typeface="微软雅黑" panose="020B0503020204020204" pitchFamily="34" charset="-122"/>
                <a:ea typeface="微软雅黑" panose="020B0503020204020204" pitchFamily="34" charset="-122"/>
              </a:rPr>
              <a:t>应用中心管理</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a:extLst>
              <a:ext uri="{FF2B5EF4-FFF2-40B4-BE49-F238E27FC236}">
                <a16:creationId xmlns:a16="http://schemas.microsoft.com/office/drawing/2014/main" id="{9D7772D0-80EF-49B8-ACBD-599F835A555B}"/>
              </a:ext>
            </a:extLst>
          </p:cNvPr>
          <p:cNvPicPr>
            <a:picLocks noChangeAspect="1"/>
          </p:cNvPicPr>
          <p:nvPr/>
        </p:nvPicPr>
        <p:blipFill>
          <a:blip r:embed="rId2"/>
          <a:stretch>
            <a:fillRect/>
          </a:stretch>
        </p:blipFill>
        <p:spPr>
          <a:xfrm>
            <a:off x="7705134" y="1496728"/>
            <a:ext cx="3690948" cy="3864543"/>
          </a:xfrm>
          <a:prstGeom prst="roundRect">
            <a:avLst>
              <a:gd name="adj" fmla="val 5242"/>
            </a:avLst>
          </a:prstGeom>
          <a:ln>
            <a:solidFill>
              <a:schemeClr val="bg1">
                <a:lumMod val="85000"/>
              </a:schemeClr>
            </a:solidFill>
          </a:ln>
        </p:spPr>
      </p:pic>
      <p:pic>
        <p:nvPicPr>
          <p:cNvPr id="3" name="图片 2">
            <a:extLst>
              <a:ext uri="{FF2B5EF4-FFF2-40B4-BE49-F238E27FC236}">
                <a16:creationId xmlns:a16="http://schemas.microsoft.com/office/drawing/2014/main" id="{AF666983-8481-4992-A353-E1197FC6583B}"/>
              </a:ext>
            </a:extLst>
          </p:cNvPr>
          <p:cNvPicPr>
            <a:picLocks noChangeAspect="1"/>
          </p:cNvPicPr>
          <p:nvPr/>
        </p:nvPicPr>
        <p:blipFill>
          <a:blip r:embed="rId3"/>
          <a:stretch>
            <a:fillRect/>
          </a:stretch>
        </p:blipFill>
        <p:spPr>
          <a:xfrm>
            <a:off x="808266" y="2112182"/>
            <a:ext cx="6164036" cy="3009018"/>
          </a:xfrm>
          <a:prstGeom prst="roundRect">
            <a:avLst>
              <a:gd name="adj" fmla="val 5242"/>
            </a:avLst>
          </a:prstGeom>
          <a:ln>
            <a:solidFill>
              <a:schemeClr val="bg1">
                <a:lumMod val="85000"/>
              </a:schemeClr>
            </a:solidFill>
          </a:ln>
        </p:spPr>
      </p:pic>
      <p:sp>
        <p:nvSpPr>
          <p:cNvPr id="8" name="矩形 7">
            <a:extLst>
              <a:ext uri="{FF2B5EF4-FFF2-40B4-BE49-F238E27FC236}">
                <a16:creationId xmlns:a16="http://schemas.microsoft.com/office/drawing/2014/main" id="{F5E0256E-CF1D-4884-9094-01C696997E44}"/>
              </a:ext>
            </a:extLst>
          </p:cNvPr>
          <p:cNvSpPr/>
          <p:nvPr/>
        </p:nvSpPr>
        <p:spPr>
          <a:xfrm>
            <a:off x="3292584" y="5306208"/>
            <a:ext cx="1005403" cy="418191"/>
          </a:xfrm>
          <a:prstGeom prst="rect">
            <a:avLst/>
          </a:prstGeom>
        </p:spPr>
        <p:txBody>
          <a:bodyPr wrap="none">
            <a:spAutoFit/>
          </a:bodyPr>
          <a:lstStyle/>
          <a:p>
            <a:pPr algn="ctr" fontAlgn="base">
              <a:lnSpc>
                <a:spcPct val="150000"/>
              </a:lnSpc>
              <a:spcBef>
                <a:spcPct val="0"/>
              </a:spcBef>
              <a:spcAft>
                <a:spcPct val="0"/>
              </a:spcAft>
              <a:buFont typeface="Arial" charset="0"/>
              <a:buNone/>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公共应用</a:t>
            </a:r>
          </a:p>
        </p:txBody>
      </p:sp>
      <p:sp>
        <p:nvSpPr>
          <p:cNvPr id="9" name="矩形 8">
            <a:extLst>
              <a:ext uri="{FF2B5EF4-FFF2-40B4-BE49-F238E27FC236}">
                <a16:creationId xmlns:a16="http://schemas.microsoft.com/office/drawing/2014/main" id="{CECDF9F5-A72A-4A16-A7CC-7208298E7C28}"/>
              </a:ext>
            </a:extLst>
          </p:cNvPr>
          <p:cNvSpPr/>
          <p:nvPr/>
        </p:nvSpPr>
        <p:spPr>
          <a:xfrm>
            <a:off x="8842722" y="5613729"/>
            <a:ext cx="1415772" cy="418191"/>
          </a:xfrm>
          <a:prstGeom prst="rect">
            <a:avLst/>
          </a:prstGeom>
        </p:spPr>
        <p:txBody>
          <a:bodyPr wrap="none">
            <a:spAutoFit/>
          </a:bodyPr>
          <a:lstStyle/>
          <a:p>
            <a:pPr algn="ctr" fontAlgn="base">
              <a:lnSpc>
                <a:spcPct val="150000"/>
              </a:lnSpc>
              <a:spcBef>
                <a:spcPct val="0"/>
              </a:spcBef>
              <a:spcAft>
                <a:spcPct val="0"/>
              </a:spcAft>
              <a:buFont typeface="Arial" charset="0"/>
              <a:buNone/>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学校自建应用</a:t>
            </a:r>
          </a:p>
        </p:txBody>
      </p:sp>
    </p:spTree>
    <p:extLst>
      <p:ext uri="{BB962C8B-B14F-4D97-AF65-F5344CB8AC3E}">
        <p14:creationId xmlns:p14="http://schemas.microsoft.com/office/powerpoint/2010/main" val="331334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0CD92EF-44C8-4A35-8C19-99A0355E46B2}"/>
              </a:ext>
            </a:extLst>
          </p:cNvPr>
          <p:cNvSpPr txBox="1"/>
          <p:nvPr/>
        </p:nvSpPr>
        <p:spPr>
          <a:xfrm>
            <a:off x="0" y="2776538"/>
            <a:ext cx="12192000" cy="1381188"/>
          </a:xfrm>
          <a:prstGeom prst="rect">
            <a:avLst/>
          </a:prstGeom>
          <a:solidFill>
            <a:srgbClr val="0F9860"/>
          </a:solidFill>
        </p:spPr>
        <p:txBody>
          <a:bodyPr vert="horz" lIns="91440" tIns="45720" rIns="91440" bIns="45720" rtlCol="0" anchor="ctr">
            <a:normAutofit/>
          </a:bodyPr>
          <a:lstStyle/>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r>
              <a:rPr kumimoji="1" lang="zh-CN" altLang="en-US" sz="4000" b="1" dirty="0">
                <a:solidFill>
                  <a:schemeClr val="bg1"/>
                </a:solidFill>
                <a:latin typeface="微软雅黑" panose="020B0503020204020204" pitchFamily="34" charset="-122"/>
                <a:ea typeface="微软雅黑" panose="020B0503020204020204" pitchFamily="34" charset="-122"/>
                <a:cs typeface="+mj-cs"/>
              </a:rPr>
              <a:t>数字生活</a:t>
            </a: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平行四边形 1">
            <a:extLst>
              <a:ext uri="{FF2B5EF4-FFF2-40B4-BE49-F238E27FC236}">
                <a16:creationId xmlns:a16="http://schemas.microsoft.com/office/drawing/2014/main" id="{6315CFD2-8B92-418D-AEA0-FCBA21DECA3C}"/>
              </a:ext>
            </a:extLst>
          </p:cNvPr>
          <p:cNvSpPr/>
          <p:nvPr/>
        </p:nvSpPr>
        <p:spPr>
          <a:xfrm>
            <a:off x="590550" y="2543191"/>
            <a:ext cx="1762125" cy="1800225"/>
          </a:xfrm>
          <a:prstGeom prst="parallelogram">
            <a:avLst/>
          </a:prstGeom>
          <a:solidFill>
            <a:srgbClr val="0DB053"/>
          </a:solidFill>
          <a:ln>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b="1" dirty="0">
                <a:latin typeface="微软雅黑" panose="020B0503020204020204" pitchFamily="34" charset="-122"/>
                <a:ea typeface="微软雅黑" panose="020B0503020204020204" pitchFamily="34" charset="-122"/>
              </a:rPr>
              <a:t>02</a:t>
            </a:r>
            <a:endParaRPr lang="zh-CN" altLang="en-US" sz="5000" b="1" dirty="0">
              <a:latin typeface="微软雅黑" panose="020B0503020204020204" pitchFamily="34" charset="-122"/>
              <a:ea typeface="微软雅黑" panose="020B0503020204020204" pitchFamily="34" charset="-122"/>
            </a:endParaRPr>
          </a:p>
        </p:txBody>
      </p:sp>
      <p:sp>
        <p:nvSpPr>
          <p:cNvPr id="6" name="流程图: 摘录 5">
            <a:extLst>
              <a:ext uri="{FF2B5EF4-FFF2-40B4-BE49-F238E27FC236}">
                <a16:creationId xmlns:a16="http://schemas.microsoft.com/office/drawing/2014/main" id="{42C1FF79-1361-4962-931A-12C8A32B3D62}"/>
              </a:ext>
            </a:extLst>
          </p:cNvPr>
          <p:cNvSpPr/>
          <p:nvPr/>
        </p:nvSpPr>
        <p:spPr>
          <a:xfrm>
            <a:off x="2286954" y="2533651"/>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a:extLst>
              <a:ext uri="{FF2B5EF4-FFF2-40B4-BE49-F238E27FC236}">
                <a16:creationId xmlns:a16="http://schemas.microsoft.com/office/drawing/2014/main" id="{DE502237-4ACA-45F6-B3B4-B4A589936E7A}"/>
              </a:ext>
            </a:extLst>
          </p:cNvPr>
          <p:cNvSpPr/>
          <p:nvPr/>
        </p:nvSpPr>
        <p:spPr>
          <a:xfrm rot="10800000">
            <a:off x="515302" y="4095767"/>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4C026C1-16FD-48C8-90AC-8AEA033E53A9}"/>
              </a:ext>
            </a:extLst>
          </p:cNvPr>
          <p:cNvPicPr>
            <a:picLocks noChangeAspect="1"/>
          </p:cNvPicPr>
          <p:nvPr/>
        </p:nvPicPr>
        <p:blipFill>
          <a:blip r:embed="rId2"/>
          <a:stretch>
            <a:fillRect/>
          </a:stretch>
        </p:blipFill>
        <p:spPr>
          <a:xfrm>
            <a:off x="0" y="2682"/>
            <a:ext cx="12192000" cy="6846669"/>
          </a:xfrm>
          <a:prstGeom prst="rect">
            <a:avLst/>
          </a:prstGeom>
        </p:spPr>
      </p:pic>
      <p:sp>
        <p:nvSpPr>
          <p:cNvPr id="9" name="矩形 8">
            <a:extLst>
              <a:ext uri="{FF2B5EF4-FFF2-40B4-BE49-F238E27FC236}">
                <a16:creationId xmlns:a16="http://schemas.microsoft.com/office/drawing/2014/main" id="{224CACEF-49DB-45FD-8B5B-5EDCD3F10022}"/>
              </a:ext>
            </a:extLst>
          </p:cNvPr>
          <p:cNvSpPr/>
          <p:nvPr/>
        </p:nvSpPr>
        <p:spPr>
          <a:xfrm>
            <a:off x="-2" y="-8649"/>
            <a:ext cx="12192002" cy="6858000"/>
          </a:xfrm>
          <a:prstGeom prst="rect">
            <a:avLst/>
          </a:prstGeom>
          <a:solidFill>
            <a:srgbClr val="15AE6C">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55EFD6FA-8452-4A2B-A2A3-EACA88CAF8D2}"/>
              </a:ext>
            </a:extLst>
          </p:cNvPr>
          <p:cNvSpPr/>
          <p:nvPr/>
        </p:nvSpPr>
        <p:spPr>
          <a:xfrm>
            <a:off x="4013676" y="1485900"/>
            <a:ext cx="4164646" cy="3971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r>
              <a:rPr lang="zh-CN" altLang="en-US" sz="4000" b="1" dirty="0">
                <a:solidFill>
                  <a:srgbClr val="0F9860"/>
                </a:solidFill>
                <a:latin typeface="微软雅黑" panose="020B0503020204020204" pitchFamily="34" charset="-122"/>
                <a:ea typeface="微软雅黑" panose="020B0503020204020204" pitchFamily="34" charset="-122"/>
              </a:rPr>
              <a:t>数字生活</a:t>
            </a:r>
          </a:p>
        </p:txBody>
      </p:sp>
      <p:sp>
        <p:nvSpPr>
          <p:cNvPr id="7" name="矩形 6">
            <a:extLst>
              <a:ext uri="{FF2B5EF4-FFF2-40B4-BE49-F238E27FC236}">
                <a16:creationId xmlns:a16="http://schemas.microsoft.com/office/drawing/2014/main" id="{2697F872-9A27-419F-9B94-58F8DAEDDC15}"/>
              </a:ext>
            </a:extLst>
          </p:cNvPr>
          <p:cNvSpPr/>
          <p:nvPr/>
        </p:nvSpPr>
        <p:spPr>
          <a:xfrm>
            <a:off x="0" y="5114925"/>
            <a:ext cx="12192000" cy="1734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DE707665-5055-4AFF-B62E-43EC8277C951}"/>
              </a:ext>
            </a:extLst>
          </p:cNvPr>
          <p:cNvPicPr>
            <a:picLocks noChangeAspect="1"/>
          </p:cNvPicPr>
          <p:nvPr/>
        </p:nvPicPr>
        <p:blipFill>
          <a:blip r:embed="rId3"/>
          <a:stretch>
            <a:fillRect/>
          </a:stretch>
        </p:blipFill>
        <p:spPr>
          <a:xfrm>
            <a:off x="5143500" y="1638348"/>
            <a:ext cx="1905000" cy="1905000"/>
          </a:xfrm>
          <a:prstGeom prst="rect">
            <a:avLst/>
          </a:prstGeom>
        </p:spPr>
      </p:pic>
      <p:sp>
        <p:nvSpPr>
          <p:cNvPr id="25" name="矩形: 圆角 42">
            <a:extLst>
              <a:ext uri="{FF2B5EF4-FFF2-40B4-BE49-F238E27FC236}">
                <a16:creationId xmlns:a16="http://schemas.microsoft.com/office/drawing/2014/main" id="{6343F8EF-4D13-4881-A669-A5EAFD3A86C9}"/>
              </a:ext>
            </a:extLst>
          </p:cNvPr>
          <p:cNvSpPr/>
          <p:nvPr/>
        </p:nvSpPr>
        <p:spPr>
          <a:xfrm>
            <a:off x="2507263" y="5669677"/>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校园消费</a:t>
            </a:r>
          </a:p>
        </p:txBody>
      </p:sp>
      <p:sp>
        <p:nvSpPr>
          <p:cNvPr id="30" name="矩形: 圆角 42">
            <a:extLst>
              <a:ext uri="{FF2B5EF4-FFF2-40B4-BE49-F238E27FC236}">
                <a16:creationId xmlns:a16="http://schemas.microsoft.com/office/drawing/2014/main" id="{5031913D-DC9F-4322-B5CD-B8F3A893703A}"/>
              </a:ext>
            </a:extLst>
          </p:cNvPr>
          <p:cNvSpPr/>
          <p:nvPr/>
        </p:nvSpPr>
        <p:spPr>
          <a:xfrm>
            <a:off x="7525538" y="5669677"/>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校园缴费</a:t>
            </a:r>
          </a:p>
        </p:txBody>
      </p:sp>
    </p:spTree>
    <p:extLst>
      <p:ext uri="{BB962C8B-B14F-4D97-AF65-F5344CB8AC3E}">
        <p14:creationId xmlns:p14="http://schemas.microsoft.com/office/powerpoint/2010/main" val="309522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3570208"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校园消费：用户支付便捷</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a:extLst>
              <a:ext uri="{FF2B5EF4-FFF2-40B4-BE49-F238E27FC236}">
                <a16:creationId xmlns:a16="http://schemas.microsoft.com/office/drawing/2014/main" id="{44BF986E-103C-416D-9B07-57ED9AC00409}"/>
              </a:ext>
            </a:extLst>
          </p:cNvPr>
          <p:cNvSpPr txBox="1"/>
          <p:nvPr/>
        </p:nvSpPr>
        <p:spPr>
          <a:xfrm>
            <a:off x="327063" y="1539411"/>
            <a:ext cx="11537871" cy="418191"/>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支持支持刷码、扫码等多种支付方式，兼容弱网</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断网情况，所有消费实名，消费记录随时可查</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7C9A412-CD62-425C-8A3D-01D007941BF7}"/>
              </a:ext>
            </a:extLst>
          </p:cNvPr>
          <p:cNvPicPr>
            <a:picLocks noChangeAspect="1"/>
          </p:cNvPicPr>
          <p:nvPr/>
        </p:nvPicPr>
        <p:blipFill rotWithShape="1">
          <a:blip r:embed="rId5">
            <a:extLst>
              <a:ext uri="{28A0092B-C50C-407E-A947-70E740481C1C}">
                <a14:useLocalDpi xmlns:a14="http://schemas.microsoft.com/office/drawing/2010/main" val="0"/>
              </a:ext>
            </a:extLst>
          </a:blip>
          <a:srcRect r="32308" b="224"/>
          <a:stretch/>
        </p:blipFill>
        <p:spPr>
          <a:xfrm>
            <a:off x="8602504" y="2304492"/>
            <a:ext cx="3262431" cy="2228215"/>
          </a:xfrm>
          <a:prstGeom prst="rect">
            <a:avLst/>
          </a:prstGeom>
        </p:spPr>
      </p:pic>
      <p:pic>
        <p:nvPicPr>
          <p:cNvPr id="8" name="图片 7">
            <a:extLst>
              <a:ext uri="{FF2B5EF4-FFF2-40B4-BE49-F238E27FC236}">
                <a16:creationId xmlns:a16="http://schemas.microsoft.com/office/drawing/2014/main" id="{EF4CF5B9-7440-4F72-B0F9-F4CA567E8D2B}"/>
              </a:ext>
            </a:extLst>
          </p:cNvPr>
          <p:cNvPicPr>
            <a:picLocks noChangeAspect="1"/>
          </p:cNvPicPr>
          <p:nvPr/>
        </p:nvPicPr>
        <p:blipFill>
          <a:blip r:embed="rId6"/>
          <a:stretch>
            <a:fillRect/>
          </a:stretch>
        </p:blipFill>
        <p:spPr>
          <a:xfrm>
            <a:off x="327064" y="2310563"/>
            <a:ext cx="3262433" cy="2221820"/>
          </a:xfrm>
          <a:prstGeom prst="rect">
            <a:avLst/>
          </a:prstGeom>
          <a:noFill/>
          <a:ln>
            <a:noFill/>
          </a:ln>
        </p:spPr>
      </p:pic>
      <p:sp>
        <p:nvSpPr>
          <p:cNvPr id="9" name="文本框 8">
            <a:extLst>
              <a:ext uri="{FF2B5EF4-FFF2-40B4-BE49-F238E27FC236}">
                <a16:creationId xmlns:a16="http://schemas.microsoft.com/office/drawing/2014/main" id="{301D9773-B5B4-4E75-9490-85BEB420DB53}"/>
              </a:ext>
            </a:extLst>
          </p:cNvPr>
          <p:cNvSpPr txBox="1"/>
          <p:nvPr/>
        </p:nvSpPr>
        <p:spPr>
          <a:xfrm>
            <a:off x="9490608" y="4750774"/>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扫码消费</a:t>
            </a:r>
          </a:p>
        </p:txBody>
      </p:sp>
      <p:sp>
        <p:nvSpPr>
          <p:cNvPr id="10" name="文本框 9">
            <a:extLst>
              <a:ext uri="{FF2B5EF4-FFF2-40B4-BE49-F238E27FC236}">
                <a16:creationId xmlns:a16="http://schemas.microsoft.com/office/drawing/2014/main" id="{0830BAA5-6B5C-4E9A-8A81-27C5C18EC165}"/>
              </a:ext>
            </a:extLst>
          </p:cNvPr>
          <p:cNvSpPr txBox="1"/>
          <p:nvPr/>
        </p:nvSpPr>
        <p:spPr>
          <a:xfrm>
            <a:off x="984254" y="4830331"/>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刷码消费</a:t>
            </a:r>
          </a:p>
        </p:txBody>
      </p:sp>
      <p:pic>
        <p:nvPicPr>
          <p:cNvPr id="13" name="1540963101607558">
            <a:hlinkClick r:id="" action="ppaction://media"/>
            <a:extLst>
              <a:ext uri="{FF2B5EF4-FFF2-40B4-BE49-F238E27FC236}">
                <a16:creationId xmlns:a16="http://schemas.microsoft.com/office/drawing/2014/main" id="{8B48F5F1-A93B-4C9C-8CD2-807B8FEED5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00206" y="2304493"/>
            <a:ext cx="3920858" cy="2221820"/>
          </a:xfrm>
          <a:prstGeom prst="rect">
            <a:avLst/>
          </a:prstGeom>
        </p:spPr>
      </p:pic>
      <p:sp>
        <p:nvSpPr>
          <p:cNvPr id="14" name="文本框 13">
            <a:extLst>
              <a:ext uri="{FF2B5EF4-FFF2-40B4-BE49-F238E27FC236}">
                <a16:creationId xmlns:a16="http://schemas.microsoft.com/office/drawing/2014/main" id="{55961919-E640-44F8-B04B-8BB67912654D}"/>
              </a:ext>
            </a:extLst>
          </p:cNvPr>
          <p:cNvSpPr txBox="1"/>
          <p:nvPr/>
        </p:nvSpPr>
        <p:spPr>
          <a:xfrm>
            <a:off x="4985659" y="4801557"/>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刷码消费演示</a:t>
            </a:r>
          </a:p>
        </p:txBody>
      </p:sp>
    </p:spTree>
    <p:extLst>
      <p:ext uri="{BB962C8B-B14F-4D97-AF65-F5344CB8AC3E}">
        <p14:creationId xmlns:p14="http://schemas.microsoft.com/office/powerpoint/2010/main" val="335389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5" descr="icon1">
            <a:extLst>
              <a:ext uri="{FF2B5EF4-FFF2-40B4-BE49-F238E27FC236}">
                <a16:creationId xmlns:a16="http://schemas.microsoft.com/office/drawing/2014/main" id="{1685EEC2-78B5-C540-BD74-E241D7CB7E1B}"/>
              </a:ext>
            </a:extLst>
          </p:cNvPr>
          <p:cNvPicPr>
            <a:picLocks noChangeAspect="1"/>
          </p:cNvPicPr>
          <p:nvPr/>
        </p:nvPicPr>
        <p:blipFill>
          <a:blip r:embed="rId3"/>
          <a:srcRect/>
          <a:stretch>
            <a:fillRect/>
          </a:stretch>
        </p:blipFill>
        <p:spPr>
          <a:xfrm>
            <a:off x="5726430" y="1881505"/>
            <a:ext cx="685800" cy="685800"/>
          </a:xfrm>
          <a:prstGeom prst="rect">
            <a:avLst/>
          </a:prstGeom>
        </p:spPr>
      </p:pic>
      <p:pic>
        <p:nvPicPr>
          <p:cNvPr id="12" name="图像" descr="图像">
            <a:extLst>
              <a:ext uri="{FF2B5EF4-FFF2-40B4-BE49-F238E27FC236}">
                <a16:creationId xmlns:a16="http://schemas.microsoft.com/office/drawing/2014/main" id="{34867319-8F19-2A49-85FB-AEBF2816D261}"/>
              </a:ext>
            </a:extLst>
          </p:cNvPr>
          <p:cNvPicPr>
            <a:picLocks noChangeAspect="1"/>
          </p:cNvPicPr>
          <p:nvPr/>
        </p:nvPicPr>
        <p:blipFill>
          <a:blip r:embed="rId4"/>
          <a:stretch>
            <a:fillRect/>
          </a:stretch>
        </p:blipFill>
        <p:spPr>
          <a:xfrm>
            <a:off x="102171" y="2200743"/>
            <a:ext cx="4629885" cy="3603945"/>
          </a:xfrm>
          <a:prstGeom prst="rect">
            <a:avLst/>
          </a:prstGeom>
          <a:ln w="12700">
            <a:miter lim="400000"/>
          </a:ln>
        </p:spPr>
      </p:pic>
      <p:pic>
        <p:nvPicPr>
          <p:cNvPr id="13" name="21552116570_.pic.jpg" descr="21552116570_.pic.jpg">
            <a:extLst>
              <a:ext uri="{FF2B5EF4-FFF2-40B4-BE49-F238E27FC236}">
                <a16:creationId xmlns:a16="http://schemas.microsoft.com/office/drawing/2014/main" id="{866DD9AB-F42D-9845-BB75-56A6AB1F7558}"/>
              </a:ext>
            </a:extLst>
          </p:cNvPr>
          <p:cNvPicPr>
            <a:picLocks noChangeAspect="1"/>
          </p:cNvPicPr>
          <p:nvPr/>
        </p:nvPicPr>
        <p:blipFill>
          <a:blip r:embed="rId5"/>
          <a:stretch>
            <a:fillRect/>
          </a:stretch>
        </p:blipFill>
        <p:spPr>
          <a:xfrm>
            <a:off x="1660318" y="2626154"/>
            <a:ext cx="1548633" cy="2753125"/>
          </a:xfrm>
          <a:prstGeom prst="rect">
            <a:avLst/>
          </a:prstGeom>
          <a:ln w="12700">
            <a:miter lim="400000"/>
          </a:ln>
        </p:spPr>
      </p:pic>
      <p:sp>
        <p:nvSpPr>
          <p:cNvPr id="14" name="TextBox 28">
            <a:extLst>
              <a:ext uri="{FF2B5EF4-FFF2-40B4-BE49-F238E27FC236}">
                <a16:creationId xmlns:a16="http://schemas.microsoft.com/office/drawing/2014/main" id="{7CC7F152-854B-DE40-9AB5-21BF0733B814}"/>
              </a:ext>
            </a:extLst>
          </p:cNvPr>
          <p:cNvSpPr txBox="1"/>
          <p:nvPr/>
        </p:nvSpPr>
        <p:spPr>
          <a:xfrm>
            <a:off x="1357247" y="1135335"/>
            <a:ext cx="9802220" cy="549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rIns="22860">
            <a:spAutoFit/>
          </a:bodyPr>
          <a:lstStyle>
            <a:lvl1pPr algn="just" defTabSz="1828433">
              <a:lnSpc>
                <a:spcPct val="130000"/>
              </a:lnSpc>
              <a:defRPr sz="2200" b="0">
                <a:solidFill>
                  <a:srgbClr val="445469"/>
                </a:solidFill>
                <a:latin typeface="Helvetica"/>
                <a:ea typeface="Helvetica"/>
                <a:cs typeface="Helvetica"/>
                <a:sym typeface="Helvetica"/>
              </a:defRPr>
            </a:lvl1pPr>
          </a:lstStyle>
          <a:p>
            <a:r>
              <a:rPr lang="zh-CN" altLang="en-US" sz="1200" dirty="0">
                <a:solidFill>
                  <a:schemeClr val="bg1">
                    <a:lumMod val="50000"/>
                  </a:schemeClr>
                </a:solidFill>
                <a:latin typeface="Microsoft YaHei" panose="020B0503020204020204" pitchFamily="34" charset="-122"/>
                <a:ea typeface="Microsoft YaHei" panose="020B0503020204020204" pitchFamily="34" charset="-122"/>
              </a:rPr>
              <a:t>腾讯校园码是腾讯微校自主研发的具备个人身份凭证动态二维码技术的产品，可实现让用户通过手机刷码的方式快速完成身份验证，如：消费、</a:t>
            </a:r>
            <a:r>
              <a:rPr lang="zh-CN" altLang="en-US" sz="1200" dirty="0" smtClean="0">
                <a:solidFill>
                  <a:schemeClr val="bg1">
                    <a:lumMod val="50000"/>
                  </a:schemeClr>
                </a:solidFill>
                <a:latin typeface="Microsoft YaHei" panose="020B0503020204020204" pitchFamily="34" charset="-122"/>
                <a:ea typeface="Microsoft YaHei" panose="020B0503020204020204" pitchFamily="34" charset="-122"/>
              </a:rPr>
              <a:t>门禁、</a:t>
            </a:r>
            <a:r>
              <a:rPr lang="zh-CN" altLang="en-US" sz="1200" dirty="0">
                <a:solidFill>
                  <a:schemeClr val="bg1">
                    <a:lumMod val="50000"/>
                  </a:schemeClr>
                </a:solidFill>
                <a:latin typeface="Microsoft YaHei" panose="020B0503020204020204" pitchFamily="34" charset="-122"/>
                <a:ea typeface="Microsoft YaHei" panose="020B0503020204020204" pitchFamily="34" charset="-122"/>
              </a:rPr>
              <a:t>签到等场景，让学生可以用一台手机畅通校园。</a:t>
            </a:r>
            <a:endParaRPr sz="1100" dirty="0">
              <a:solidFill>
                <a:schemeClr val="bg1">
                  <a:lumMod val="50000"/>
                </a:schemeClr>
              </a:solidFill>
              <a:latin typeface="Microsoft YaHei" panose="020B0503020204020204" pitchFamily="34" charset="-122"/>
              <a:ea typeface="Microsoft YaHei" panose="020B0503020204020204" pitchFamily="34" charset="-122"/>
            </a:endParaRPr>
          </a:p>
        </p:txBody>
      </p:sp>
      <p:sp>
        <p:nvSpPr>
          <p:cNvPr id="21" name="文本框 20"/>
          <p:cNvSpPr txBox="1"/>
          <p:nvPr/>
        </p:nvSpPr>
        <p:spPr>
          <a:xfrm>
            <a:off x="260267" y="611345"/>
            <a:ext cx="7879080"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校园</a:t>
            </a:r>
            <a:r>
              <a:rPr kumimoji="1" lang="zh-CN" altLang="en-US" sz="2400" b="1" dirty="0" smtClean="0">
                <a:solidFill>
                  <a:srgbClr val="0F9860"/>
                </a:solidFill>
                <a:latin typeface="微软雅黑" panose="020B0503020204020204" pitchFamily="34" charset="-122"/>
                <a:ea typeface="微软雅黑" panose="020B0503020204020204" pitchFamily="34" charset="-122"/>
              </a:rPr>
              <a:t>消费：支持通过刷校园码消费，便捷使用，安全消费</a:t>
            </a:r>
            <a:endParaRPr kumimoji="1" lang="zh-CN" altLang="en-US" sz="2400" b="1" dirty="0">
              <a:solidFill>
                <a:srgbClr val="0F9860"/>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5272681" y="1559496"/>
            <a:ext cx="6144929" cy="4145677"/>
            <a:chOff x="5272681" y="1559496"/>
            <a:chExt cx="6144929" cy="4145677"/>
          </a:xfrm>
        </p:grpSpPr>
        <p:grpSp>
          <p:nvGrpSpPr>
            <p:cNvPr id="37" name="组合 36"/>
            <p:cNvGrpSpPr/>
            <p:nvPr/>
          </p:nvGrpSpPr>
          <p:grpSpPr>
            <a:xfrm>
              <a:off x="5272681" y="1750589"/>
              <a:ext cx="6144929" cy="3954584"/>
              <a:chOff x="8283079" y="3669903"/>
              <a:chExt cx="9170416" cy="8067241"/>
            </a:xfrm>
          </p:grpSpPr>
          <p:sp>
            <p:nvSpPr>
              <p:cNvPr id="39" name="矩形: 圆角 12">
                <a:extLst>
                  <a:ext uri="{FF2B5EF4-FFF2-40B4-BE49-F238E27FC236}">
                    <a16:creationId xmlns:a16="http://schemas.microsoft.com/office/drawing/2014/main" id="{30D2F457-C412-4056-97EF-1BC5D5E3C6B0}"/>
                  </a:ext>
                </a:extLst>
              </p:cNvPr>
              <p:cNvSpPr/>
              <p:nvPr/>
            </p:nvSpPr>
            <p:spPr>
              <a:xfrm>
                <a:off x="14765059" y="4430572"/>
                <a:ext cx="2688436" cy="7306570"/>
              </a:xfrm>
              <a:prstGeom prst="roundRect">
                <a:avLst>
                  <a:gd name="adj" fmla="val 6172"/>
                </a:avLst>
              </a:prstGeom>
              <a:noFill/>
              <a:ln w="19050">
                <a:solidFill>
                  <a:srgbClr val="207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600" dirty="0"/>
              </a:p>
            </p:txBody>
          </p:sp>
          <p:sp>
            <p:nvSpPr>
              <p:cNvPr id="40" name="矩形: 圆角 11">
                <a:extLst>
                  <a:ext uri="{FF2B5EF4-FFF2-40B4-BE49-F238E27FC236}">
                    <a16:creationId xmlns:a16="http://schemas.microsoft.com/office/drawing/2014/main" id="{E506B95D-E99A-424A-8ABF-1D1CC1E84995}"/>
                  </a:ext>
                </a:extLst>
              </p:cNvPr>
              <p:cNvSpPr/>
              <p:nvPr/>
            </p:nvSpPr>
            <p:spPr>
              <a:xfrm>
                <a:off x="11524068" y="4430576"/>
                <a:ext cx="2688436" cy="7306568"/>
              </a:xfrm>
              <a:prstGeom prst="roundRect">
                <a:avLst>
                  <a:gd name="adj" fmla="val 6172"/>
                </a:avLst>
              </a:prstGeom>
              <a:noFill/>
              <a:ln w="19050">
                <a:solidFill>
                  <a:srgbClr val="0EA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600" dirty="0"/>
              </a:p>
            </p:txBody>
          </p:sp>
          <p:sp>
            <p:nvSpPr>
              <p:cNvPr id="41" name="矩形: 圆角 9">
                <a:extLst>
                  <a:ext uri="{FF2B5EF4-FFF2-40B4-BE49-F238E27FC236}">
                    <a16:creationId xmlns:a16="http://schemas.microsoft.com/office/drawing/2014/main" id="{E3870DCF-8D3F-4012-AE1E-E6760534276F}"/>
                  </a:ext>
                </a:extLst>
              </p:cNvPr>
              <p:cNvSpPr/>
              <p:nvPr/>
            </p:nvSpPr>
            <p:spPr>
              <a:xfrm>
                <a:off x="8283079" y="4430574"/>
                <a:ext cx="2688436" cy="7306570"/>
              </a:xfrm>
              <a:prstGeom prst="roundRect">
                <a:avLst>
                  <a:gd name="adj" fmla="val 6172"/>
                </a:avLst>
              </a:prstGeom>
              <a:noFill/>
              <a:ln w="19050">
                <a:solidFill>
                  <a:srgbClr val="02AD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600" dirty="0"/>
              </a:p>
            </p:txBody>
          </p:sp>
          <p:pic>
            <p:nvPicPr>
              <p:cNvPr id="42" name="图片 41">
                <a:extLst>
                  <a:ext uri="{FF2B5EF4-FFF2-40B4-BE49-F238E27FC236}">
                    <a16:creationId xmlns:a16="http://schemas.microsoft.com/office/drawing/2014/main" id="{16C292CA-00D2-4169-9E29-D60ADFE9B2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97839" y="3669903"/>
                <a:ext cx="1173640" cy="1610939"/>
              </a:xfrm>
              <a:prstGeom prst="rect">
                <a:avLst/>
              </a:prstGeom>
            </p:spPr>
          </p:pic>
          <p:pic>
            <p:nvPicPr>
              <p:cNvPr id="43" name="图片 42">
                <a:extLst>
                  <a:ext uri="{FF2B5EF4-FFF2-40B4-BE49-F238E27FC236}">
                    <a16:creationId xmlns:a16="http://schemas.microsoft.com/office/drawing/2014/main" id="{2016E855-658F-44BF-A329-034CBCC508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21976" y="3768836"/>
                <a:ext cx="1191449" cy="1583339"/>
              </a:xfrm>
              <a:prstGeom prst="rect">
                <a:avLst/>
              </a:prstGeom>
            </p:spPr>
          </p:pic>
          <p:sp>
            <p:nvSpPr>
              <p:cNvPr id="44" name="文本框 43">
                <a:extLst>
                  <a:ext uri="{FF2B5EF4-FFF2-40B4-BE49-F238E27FC236}">
                    <a16:creationId xmlns:a16="http://schemas.microsoft.com/office/drawing/2014/main" id="{E85B6C8B-09BC-45AA-8C1E-30FFAACC769A}"/>
                  </a:ext>
                </a:extLst>
              </p:cNvPr>
              <p:cNvSpPr txBox="1"/>
              <p:nvPr/>
            </p:nvSpPr>
            <p:spPr>
              <a:xfrm>
                <a:off x="8283079" y="5199219"/>
                <a:ext cx="2686500" cy="5462344"/>
              </a:xfrm>
              <a:prstGeom prst="rect">
                <a:avLst/>
              </a:prstGeom>
              <a:noFill/>
            </p:spPr>
            <p:txBody>
              <a:bodyPr wrap="square" rtlCol="0">
                <a:spAutoFit/>
              </a:bodyPr>
              <a:lstStyle/>
              <a:p>
                <a:pPr algn="ctr">
                  <a:lnSpc>
                    <a:spcPct val="150000"/>
                  </a:lnSpc>
                </a:pPr>
                <a:r>
                  <a:rPr lang="zh-CN" altLang="en-US" sz="1600" b="1" dirty="0">
                    <a:solidFill>
                      <a:srgbClr val="02ADEB"/>
                    </a:solidFill>
                    <a:latin typeface="微软雅黑" panose="020B0503020204020204" pitchFamily="34" charset="-122"/>
                    <a:ea typeface="微软雅黑" panose="020B0503020204020204" pitchFamily="34" charset="-122"/>
                  </a:rPr>
                  <a:t>更强的功能</a:t>
                </a:r>
              </a:p>
              <a:p>
                <a:pPr algn="ct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实体卡发卡能力</a:t>
                </a:r>
              </a:p>
              <a:p>
                <a:pPr algn="ct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补贴钱包</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餐券发放</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限时限身份使用</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指定银行卡消费</a:t>
                </a:r>
              </a:p>
              <a:p>
                <a:pPr algn="ctr">
                  <a:lnSpc>
                    <a:spcPct val="150000"/>
                  </a:lnSpc>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聚合</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支付</a:t>
                </a:r>
                <a:r>
                  <a:rPr lang="en-US" altLang="zh-CN" sz="16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0CCC1F13-A7C5-4368-AB47-AB4C1B5338A6}"/>
                  </a:ext>
                </a:extLst>
              </p:cNvPr>
              <p:cNvSpPr txBox="1"/>
              <p:nvPr/>
            </p:nvSpPr>
            <p:spPr>
              <a:xfrm>
                <a:off x="11524068" y="5280843"/>
                <a:ext cx="2688436" cy="5462344"/>
              </a:xfrm>
              <a:prstGeom prst="rect">
                <a:avLst/>
              </a:prstGeom>
              <a:noFill/>
            </p:spPr>
            <p:txBody>
              <a:bodyPr wrap="square" rtlCol="0">
                <a:spAutoFit/>
              </a:bodyPr>
              <a:lstStyle>
                <a:defPPr>
                  <a:defRPr lang="en-US"/>
                </a:defPPr>
                <a:lvl1pPr algn="ctr">
                  <a:lnSpc>
                    <a:spcPct val="150000"/>
                  </a:lnSpc>
                  <a:defRPr b="1">
                    <a:solidFill>
                      <a:srgbClr val="04963E"/>
                    </a:solidFill>
                    <a:latin typeface="微软雅黑" panose="020B0503020204020204" pitchFamily="34" charset="-122"/>
                    <a:ea typeface="微软雅黑" panose="020B0503020204020204" pitchFamily="34" charset="-122"/>
                  </a:defRPr>
                </a:lvl1pPr>
              </a:lstStyle>
              <a:p>
                <a:r>
                  <a:rPr lang="zh-CN" altLang="en-US" sz="1600" dirty="0">
                    <a:solidFill>
                      <a:srgbClr val="0EAB68"/>
                    </a:solidFill>
                  </a:rPr>
                  <a:t>更优秀的体验</a:t>
                </a:r>
              </a:p>
              <a:p>
                <a:r>
                  <a:rPr lang="zh-CN" altLang="en-US" sz="1600" b="0" dirty="0">
                    <a:solidFill>
                      <a:schemeClr val="bg1">
                        <a:lumMod val="50000"/>
                      </a:schemeClr>
                    </a:solidFill>
                  </a:rPr>
                  <a:t>秒付能力</a:t>
                </a:r>
              </a:p>
              <a:p>
                <a:r>
                  <a:rPr lang="zh-CN" altLang="en-US" sz="1600" b="0" dirty="0">
                    <a:solidFill>
                      <a:schemeClr val="bg1">
                        <a:lumMod val="50000"/>
                      </a:schemeClr>
                    </a:solidFill>
                  </a:rPr>
                  <a:t>双离线支付</a:t>
                </a:r>
              </a:p>
              <a:p>
                <a:r>
                  <a:rPr lang="zh-CN" altLang="en-US" sz="1600" b="0" dirty="0">
                    <a:solidFill>
                      <a:schemeClr val="bg1">
                        <a:lumMod val="50000"/>
                      </a:schemeClr>
                    </a:solidFill>
                  </a:rPr>
                  <a:t>自动垫资</a:t>
                </a:r>
              </a:p>
              <a:p>
                <a:r>
                  <a:rPr lang="zh-CN" altLang="en-US" sz="1600" b="0" dirty="0">
                    <a:solidFill>
                      <a:schemeClr val="bg1">
                        <a:lumMod val="50000"/>
                      </a:schemeClr>
                    </a:solidFill>
                  </a:rPr>
                  <a:t>自动分账</a:t>
                </a:r>
                <a:endParaRPr lang="en-US" altLang="zh-CN" sz="1600" b="0" dirty="0">
                  <a:solidFill>
                    <a:schemeClr val="bg1">
                      <a:lumMod val="50000"/>
                    </a:schemeClr>
                  </a:solidFill>
                </a:endParaRPr>
              </a:p>
              <a:p>
                <a:r>
                  <a:rPr lang="zh-CN" altLang="en-US" sz="1600" b="0" dirty="0">
                    <a:solidFill>
                      <a:schemeClr val="bg1">
                        <a:lumMod val="50000"/>
                      </a:schemeClr>
                    </a:solidFill>
                  </a:rPr>
                  <a:t>移动报表</a:t>
                </a:r>
                <a:endParaRPr lang="en-US" altLang="zh-CN" sz="1600" b="0" dirty="0">
                  <a:solidFill>
                    <a:schemeClr val="bg1">
                      <a:lumMod val="50000"/>
                    </a:schemeClr>
                  </a:solidFill>
                </a:endParaRPr>
              </a:p>
              <a:p>
                <a:r>
                  <a:rPr lang="zh-CN" altLang="en-US" sz="1600" b="0" dirty="0">
                    <a:solidFill>
                      <a:schemeClr val="bg1">
                        <a:lumMod val="50000"/>
                      </a:schemeClr>
                    </a:solidFill>
                  </a:rPr>
                  <a:t>补缴提醒</a:t>
                </a:r>
                <a:endParaRPr lang="en-US" altLang="zh-CN" sz="1600" b="0" dirty="0">
                  <a:solidFill>
                    <a:schemeClr val="bg1">
                      <a:lumMod val="50000"/>
                    </a:schemeClr>
                  </a:solidFill>
                </a:endParaRPr>
              </a:p>
            </p:txBody>
          </p:sp>
          <p:sp>
            <p:nvSpPr>
              <p:cNvPr id="46" name="文本框 45">
                <a:extLst>
                  <a:ext uri="{FF2B5EF4-FFF2-40B4-BE49-F238E27FC236}">
                    <a16:creationId xmlns:a16="http://schemas.microsoft.com/office/drawing/2014/main" id="{CC135559-6A08-4C76-8D9D-569429EE7A7C}"/>
                  </a:ext>
                </a:extLst>
              </p:cNvPr>
              <p:cNvSpPr txBox="1"/>
              <p:nvPr/>
            </p:nvSpPr>
            <p:spPr>
              <a:xfrm>
                <a:off x="14765058" y="5280843"/>
                <a:ext cx="2688437" cy="4708917"/>
              </a:xfrm>
              <a:prstGeom prst="rect">
                <a:avLst/>
              </a:prstGeom>
              <a:noFill/>
            </p:spPr>
            <p:txBody>
              <a:bodyPr wrap="square" rtlCol="0">
                <a:spAutoFit/>
              </a:bodyPr>
              <a:lstStyle>
                <a:defPPr>
                  <a:defRPr lang="en-US"/>
                </a:defPPr>
                <a:lvl1pPr algn="ctr">
                  <a:lnSpc>
                    <a:spcPct val="150000"/>
                  </a:lnSpc>
                  <a:defRPr b="1">
                    <a:solidFill>
                      <a:srgbClr val="04963E"/>
                    </a:solidFill>
                    <a:latin typeface="微软雅黑" panose="020B0503020204020204" pitchFamily="34" charset="-122"/>
                    <a:ea typeface="微软雅黑" panose="020B0503020204020204" pitchFamily="34" charset="-122"/>
                  </a:defRPr>
                </a:lvl1pPr>
              </a:lstStyle>
              <a:p>
                <a:r>
                  <a:rPr lang="zh-CN" altLang="en-US" sz="1600">
                    <a:solidFill>
                      <a:srgbClr val="2073B2"/>
                    </a:solidFill>
                  </a:rPr>
                  <a:t>更安全</a:t>
                </a:r>
                <a:endParaRPr lang="zh-CN" altLang="en-US" sz="1600" b="0" dirty="0">
                  <a:solidFill>
                    <a:srgbClr val="2073B2"/>
                  </a:solidFill>
                </a:endParaRPr>
              </a:p>
              <a:p>
                <a:r>
                  <a:rPr lang="zh-CN" altLang="en-US" sz="1600" b="0">
                    <a:solidFill>
                      <a:schemeClr val="bg1">
                        <a:lumMod val="50000"/>
                      </a:schemeClr>
                    </a:solidFill>
                  </a:rPr>
                  <a:t>截屏风控</a:t>
                </a:r>
                <a:endParaRPr lang="en-US" altLang="zh-CN" sz="1600" b="0">
                  <a:solidFill>
                    <a:schemeClr val="bg1">
                      <a:lumMod val="50000"/>
                    </a:schemeClr>
                  </a:solidFill>
                </a:endParaRPr>
              </a:p>
              <a:p>
                <a:r>
                  <a:rPr lang="zh-CN" altLang="en-US" sz="1600" b="0">
                    <a:solidFill>
                      <a:schemeClr val="bg1">
                        <a:lumMod val="50000"/>
                      </a:schemeClr>
                    </a:solidFill>
                  </a:rPr>
                  <a:t>限额风控</a:t>
                </a:r>
              </a:p>
              <a:p>
                <a:r>
                  <a:rPr lang="zh-CN" altLang="en-US" sz="1600" b="0">
                    <a:solidFill>
                      <a:schemeClr val="bg1">
                        <a:lumMod val="50000"/>
                      </a:schemeClr>
                    </a:solidFill>
                  </a:rPr>
                  <a:t>机具风控</a:t>
                </a:r>
                <a:endParaRPr lang="en-US" altLang="zh-CN" sz="1600" b="0">
                  <a:solidFill>
                    <a:schemeClr val="bg1">
                      <a:lumMod val="50000"/>
                    </a:schemeClr>
                  </a:solidFill>
                </a:endParaRPr>
              </a:p>
              <a:p>
                <a:r>
                  <a:rPr lang="zh-CN" altLang="en-US" sz="1600" b="0">
                    <a:solidFill>
                      <a:schemeClr val="bg1">
                        <a:lumMod val="50000"/>
                      </a:schemeClr>
                    </a:solidFill>
                  </a:rPr>
                  <a:t>黑名单配置</a:t>
                </a:r>
              </a:p>
              <a:p>
                <a:r>
                  <a:rPr lang="zh-CN" altLang="en-US" sz="1600" b="0">
                    <a:solidFill>
                      <a:schemeClr val="bg1">
                        <a:lumMod val="50000"/>
                      </a:schemeClr>
                    </a:solidFill>
                  </a:rPr>
                  <a:t>私有化部署</a:t>
                </a:r>
                <a:endParaRPr lang="zh-CN" altLang="en-US" sz="1600" b="0" dirty="0">
                  <a:solidFill>
                    <a:schemeClr val="bg1">
                      <a:lumMod val="50000"/>
                    </a:schemeClr>
                  </a:solidFill>
                </a:endParaRPr>
              </a:p>
            </p:txBody>
          </p:sp>
        </p:grpSp>
        <p:pic>
          <p:nvPicPr>
            <p:cNvPr id="38" name="图片 37">
              <a:extLst>
                <a:ext uri="{FF2B5EF4-FFF2-40B4-BE49-F238E27FC236}">
                  <a16:creationId xmlns:a16="http://schemas.microsoft.com/office/drawing/2014/main" id="{BB6B55C3-C773-449D-AF7C-ABB8692AA5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0751" y="1559496"/>
              <a:ext cx="836855" cy="1015747"/>
            </a:xfrm>
            <a:prstGeom prst="rect">
              <a:avLst/>
            </a:prstGeom>
          </p:spPr>
        </p:pic>
      </p:grpSp>
    </p:spTree>
    <p:extLst>
      <p:ext uri="{BB962C8B-B14F-4D97-AF65-F5344CB8AC3E}">
        <p14:creationId xmlns:p14="http://schemas.microsoft.com/office/powerpoint/2010/main" val="24206820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0101999" y="2461960"/>
            <a:ext cx="1587628" cy="1061224"/>
          </a:xfrm>
          <a:prstGeom prst="rect">
            <a:avLst/>
          </a:prstGeom>
        </p:spPr>
      </p:pic>
      <p:sp>
        <p:nvSpPr>
          <p:cNvPr id="2" name="文本框 1"/>
          <p:cNvSpPr txBox="1"/>
          <p:nvPr/>
        </p:nvSpPr>
        <p:spPr>
          <a:xfrm>
            <a:off x="260267" y="611345"/>
            <a:ext cx="7571303"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校园</a:t>
            </a:r>
            <a:r>
              <a:rPr kumimoji="1" lang="zh-CN" altLang="en-US" sz="2400" b="1" dirty="0" smtClean="0">
                <a:solidFill>
                  <a:srgbClr val="0F9860"/>
                </a:solidFill>
                <a:latin typeface="微软雅黑" panose="020B0503020204020204" pitchFamily="34" charset="-122"/>
                <a:ea typeface="微软雅黑" panose="020B0503020204020204" pitchFamily="34" charset="-122"/>
              </a:rPr>
              <a:t>消费：支持发放实体卡，通过实体卡代扣方式消费</a:t>
            </a:r>
            <a:endParaRPr kumimoji="1" lang="zh-CN" altLang="en-US" sz="2400" b="1" dirty="0">
              <a:solidFill>
                <a:srgbClr val="0F986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DF361BF-C2B2-4606-BB8C-8C46EFA048F2}"/>
              </a:ext>
            </a:extLst>
          </p:cNvPr>
          <p:cNvSpPr txBox="1"/>
          <p:nvPr/>
        </p:nvSpPr>
        <p:spPr>
          <a:xfrm>
            <a:off x="3325347" y="5825294"/>
            <a:ext cx="5457042" cy="584775"/>
          </a:xfrm>
          <a:prstGeom prst="rect">
            <a:avLst/>
          </a:prstGeom>
          <a:noFill/>
        </p:spPr>
        <p:txBody>
          <a:bodyPr wrap="square" rtlCol="0">
            <a:spAutoFit/>
          </a:bodyPr>
          <a:lstStyle/>
          <a:p>
            <a:pPr algn="ctr">
              <a:lnSpc>
                <a:spcPct val="200000"/>
              </a:lnSpc>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实体卡代扣的消费</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流程</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00934" y="2291571"/>
            <a:ext cx="1505549" cy="1505549"/>
          </a:xfrm>
          <a:prstGeom prst="rect">
            <a:avLst/>
          </a:prstGeom>
        </p:spPr>
      </p:pic>
      <p:sp>
        <p:nvSpPr>
          <p:cNvPr id="6" name="右箭头 5"/>
          <p:cNvSpPr/>
          <p:nvPr/>
        </p:nvSpPr>
        <p:spPr>
          <a:xfrm>
            <a:off x="2728084" y="2834767"/>
            <a:ext cx="602566" cy="471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00934" y="4842366"/>
            <a:ext cx="1615440" cy="338554"/>
          </a:xfrm>
          <a:prstGeom prst="rect">
            <a:avLst/>
          </a:prstGeom>
          <a:noFill/>
        </p:spPr>
        <p:txBody>
          <a:bodyPr wrap="square" rtlCol="0">
            <a:spAutoFit/>
          </a:bodyPr>
          <a:lstStyle>
            <a:defPPr>
              <a:defRPr lang="zh-CN"/>
            </a:defPPr>
            <a:lvl1pPr algn="ctr">
              <a:defRPr sz="16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t>实体卡</a:t>
            </a:r>
            <a:r>
              <a:rPr lang="zh-CN" altLang="en-US" dirty="0" smtClean="0"/>
              <a:t>发卡</a:t>
            </a:r>
            <a:endParaRPr lang="zh-CN" altLang="en-US" dirty="0"/>
          </a:p>
        </p:txBody>
      </p:sp>
      <p:sp>
        <p:nvSpPr>
          <p:cNvPr id="19" name="文本框 18"/>
          <p:cNvSpPr txBox="1"/>
          <p:nvPr/>
        </p:nvSpPr>
        <p:spPr>
          <a:xfrm>
            <a:off x="3748437" y="4837968"/>
            <a:ext cx="1814327" cy="338554"/>
          </a:xfrm>
          <a:prstGeom prst="rect">
            <a:avLst/>
          </a:prstGeom>
          <a:noFill/>
        </p:spPr>
        <p:txBody>
          <a:bodyPr wrap="square" rtlCol="0">
            <a:spAutoFit/>
          </a:bodyPr>
          <a:lstStyle>
            <a:defPPr>
              <a:defRPr lang="zh-CN"/>
            </a:defPPr>
            <a:lvl1pPr algn="ctr">
              <a:defRPr sz="16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t>实体卡绑卡</a:t>
            </a:r>
            <a:endParaRPr lang="zh-CN" altLang="en-US" dirty="0"/>
          </a:p>
        </p:txBody>
      </p:sp>
      <p:sp>
        <p:nvSpPr>
          <p:cNvPr id="24" name="文本框 23"/>
          <p:cNvSpPr txBox="1"/>
          <p:nvPr/>
        </p:nvSpPr>
        <p:spPr>
          <a:xfrm>
            <a:off x="6765645" y="4837968"/>
            <a:ext cx="1814327" cy="338554"/>
          </a:xfrm>
          <a:prstGeom prst="rect">
            <a:avLst/>
          </a:prstGeom>
          <a:noFill/>
        </p:spPr>
        <p:txBody>
          <a:bodyPr wrap="square" rtlCol="0">
            <a:spAutoFit/>
          </a:bodyPr>
          <a:lstStyle>
            <a:defPPr>
              <a:defRPr lang="zh-CN"/>
            </a:defPPr>
            <a:lvl1pPr algn="ctr">
              <a:defRPr sz="16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t>实体卡代扣</a:t>
            </a:r>
            <a:endParaRPr lang="en-US" altLang="zh-CN" dirty="0"/>
          </a:p>
        </p:txBody>
      </p:sp>
      <p:sp>
        <p:nvSpPr>
          <p:cNvPr id="23" name="右箭头 22"/>
          <p:cNvSpPr/>
          <p:nvPr/>
        </p:nvSpPr>
        <p:spPr>
          <a:xfrm>
            <a:off x="5726364" y="2848139"/>
            <a:ext cx="602566" cy="471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688699" y="4965079"/>
            <a:ext cx="2267081" cy="584775"/>
          </a:xfrm>
          <a:prstGeom prst="rect">
            <a:avLst/>
          </a:prstGeom>
          <a:noFill/>
        </p:spPr>
        <p:txBody>
          <a:bodyPr wrap="square" rtlCol="0">
            <a:spAutoFit/>
          </a:bodyPr>
          <a:lstStyle>
            <a:defPPr>
              <a:defRPr lang="zh-CN"/>
            </a:defPPr>
            <a:lvl1pPr algn="ctr">
              <a:defRPr sz="16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t>儿童</a:t>
            </a:r>
            <a:r>
              <a:rPr lang="zh-CN" altLang="en-US" dirty="0"/>
              <a:t>使用</a:t>
            </a:r>
            <a:r>
              <a:rPr lang="zh-CN" altLang="en-US" dirty="0" smtClean="0"/>
              <a:t>：</a:t>
            </a:r>
            <a:endParaRPr lang="en-US" altLang="zh-CN" dirty="0" smtClean="0"/>
          </a:p>
          <a:p>
            <a:r>
              <a:rPr lang="zh-CN" altLang="en-US" dirty="0" smtClean="0"/>
              <a:t>绑定家长银行卡</a:t>
            </a:r>
            <a:endParaRPr lang="zh-CN" altLang="en-US" dirty="0"/>
          </a:p>
        </p:txBody>
      </p:sp>
      <p:sp>
        <p:nvSpPr>
          <p:cNvPr id="34" name="右箭头 33"/>
          <p:cNvSpPr/>
          <p:nvPr/>
        </p:nvSpPr>
        <p:spPr>
          <a:xfrm>
            <a:off x="8895125" y="2834767"/>
            <a:ext cx="602566" cy="471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p:cNvPicPr>
            <a:picLocks noChangeAspect="1"/>
          </p:cNvPicPr>
          <p:nvPr/>
        </p:nvPicPr>
        <p:blipFill>
          <a:blip r:embed="rId5"/>
          <a:stretch>
            <a:fillRect/>
          </a:stretch>
        </p:blipFill>
        <p:spPr>
          <a:xfrm>
            <a:off x="6854303" y="2391764"/>
            <a:ext cx="1515449" cy="1518729"/>
          </a:xfrm>
          <a:prstGeom prst="rect">
            <a:avLst/>
          </a:prstGeom>
        </p:spPr>
      </p:pic>
      <p:pic>
        <p:nvPicPr>
          <p:cNvPr id="44" name="图片 43"/>
          <p:cNvPicPr>
            <a:picLocks noChangeAspect="1"/>
          </p:cNvPicPr>
          <p:nvPr/>
        </p:nvPicPr>
        <p:blipFill>
          <a:blip r:embed="rId6"/>
          <a:stretch>
            <a:fillRect/>
          </a:stretch>
        </p:blipFill>
        <p:spPr>
          <a:xfrm>
            <a:off x="3638891" y="2493378"/>
            <a:ext cx="1562100" cy="1249680"/>
          </a:xfrm>
          <a:prstGeom prst="rect">
            <a:avLst/>
          </a:prstGeom>
        </p:spPr>
      </p:pic>
      <p:sp>
        <p:nvSpPr>
          <p:cNvPr id="27" name="文本框 26"/>
          <p:cNvSpPr txBox="1"/>
          <p:nvPr/>
        </p:nvSpPr>
        <p:spPr>
          <a:xfrm>
            <a:off x="9688698" y="4289328"/>
            <a:ext cx="2267081" cy="584775"/>
          </a:xfrm>
          <a:prstGeom prst="rect">
            <a:avLst/>
          </a:prstGeom>
          <a:noFill/>
        </p:spPr>
        <p:txBody>
          <a:bodyPr wrap="square" rtlCol="0">
            <a:spAutoFit/>
          </a:bodyPr>
          <a:lstStyle>
            <a:defPPr>
              <a:defRPr lang="zh-CN"/>
            </a:defPPr>
            <a:lvl1pPr algn="ctr">
              <a:defRPr sz="16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smtClean="0"/>
              <a:t>成人使用：</a:t>
            </a:r>
            <a:endParaRPr lang="en-US" altLang="zh-CN" dirty="0" smtClean="0"/>
          </a:p>
          <a:p>
            <a:r>
              <a:rPr lang="zh-CN" altLang="en-US" dirty="0" smtClean="0"/>
              <a:t>绑定本人银行卡</a:t>
            </a:r>
            <a:endParaRPr lang="zh-CN" altLang="en-US" dirty="0"/>
          </a:p>
        </p:txBody>
      </p:sp>
      <p:pic>
        <p:nvPicPr>
          <p:cNvPr id="28" name="图片 27"/>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914058" y="2162415"/>
            <a:ext cx="1505549" cy="1505549"/>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2935" y="3575095"/>
            <a:ext cx="1619476" cy="295316"/>
          </a:xfrm>
          <a:prstGeom prst="rect">
            <a:avLst/>
          </a:prstGeom>
        </p:spPr>
      </p:pic>
    </p:spTree>
    <p:extLst>
      <p:ext uri="{BB962C8B-B14F-4D97-AF65-F5344CB8AC3E}">
        <p14:creationId xmlns:p14="http://schemas.microsoft.com/office/powerpoint/2010/main" val="402487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cdn.dcloud.oa.com/material/thumb/1/1140681000/VCG211140681525.jpg">
            <a:extLst>
              <a:ext uri="{FF2B5EF4-FFF2-40B4-BE49-F238E27FC236}">
                <a16:creationId xmlns:a16="http://schemas.microsoft.com/office/drawing/2014/main" id="{A2734C20-8965-4347-AD9C-97AC27821557}"/>
              </a:ext>
            </a:extLst>
          </p:cNvPr>
          <p:cNvSpPr>
            <a:spLocks noChangeAspect="1" noChangeArrowheads="1"/>
          </p:cNvSpPr>
          <p:nvPr/>
        </p:nvSpPr>
        <p:spPr bwMode="auto">
          <a:xfrm>
            <a:off x="5646902" y="37087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平行四边形 3">
            <a:extLst>
              <a:ext uri="{FF2B5EF4-FFF2-40B4-BE49-F238E27FC236}">
                <a16:creationId xmlns:a16="http://schemas.microsoft.com/office/drawing/2014/main" id="{905673CA-6D08-4908-9EE6-A700F1A03108}"/>
              </a:ext>
            </a:extLst>
          </p:cNvPr>
          <p:cNvSpPr/>
          <p:nvPr/>
        </p:nvSpPr>
        <p:spPr>
          <a:xfrm>
            <a:off x="1046077" y="2660912"/>
            <a:ext cx="4007304" cy="1762127"/>
          </a:xfrm>
          <a:prstGeom prst="parallelogram">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000" dirty="0">
                <a:latin typeface="微软雅黑" panose="020B0503020204020204" pitchFamily="34" charset="-122"/>
                <a:ea typeface="微软雅黑" panose="020B0503020204020204" pitchFamily="34" charset="-122"/>
              </a:rPr>
              <a:t>目录</a:t>
            </a:r>
            <a:endParaRPr lang="en-US" altLang="zh-CN" sz="5000" dirty="0">
              <a:latin typeface="微软雅黑" panose="020B0503020204020204" pitchFamily="34" charset="-122"/>
              <a:ea typeface="微软雅黑" panose="020B0503020204020204" pitchFamily="34" charset="-122"/>
            </a:endParaRPr>
          </a:p>
          <a:p>
            <a:pPr algn="ctr"/>
            <a:r>
              <a:rPr lang="en-US" altLang="zh-CN" sz="5000" dirty="0">
                <a:latin typeface="微软雅黑" panose="020B0503020204020204" pitchFamily="34" charset="-122"/>
                <a:ea typeface="微软雅黑" panose="020B0503020204020204" pitchFamily="34" charset="-122"/>
              </a:rPr>
              <a:t>Contents</a:t>
            </a:r>
            <a:endParaRPr lang="zh-CN" altLang="en-US" sz="5000" dirty="0">
              <a:latin typeface="微软雅黑" panose="020B0503020204020204" pitchFamily="34" charset="-122"/>
              <a:ea typeface="微软雅黑" panose="020B0503020204020204" pitchFamily="34" charset="-122"/>
            </a:endParaRPr>
          </a:p>
        </p:txBody>
      </p:sp>
      <p:sp>
        <p:nvSpPr>
          <p:cNvPr id="2" name="矩形: 圆角 1">
            <a:extLst>
              <a:ext uri="{FF2B5EF4-FFF2-40B4-BE49-F238E27FC236}">
                <a16:creationId xmlns:a16="http://schemas.microsoft.com/office/drawing/2014/main" id="{1FCCFC4C-5251-4489-9ACB-46ABAEDCB96B}"/>
              </a:ext>
            </a:extLst>
          </p:cNvPr>
          <p:cNvSpPr/>
          <p:nvPr/>
        </p:nvSpPr>
        <p:spPr>
          <a:xfrm>
            <a:off x="5678448" y="1781892"/>
            <a:ext cx="5627726" cy="714566"/>
          </a:xfrm>
          <a:prstGeom prst="round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latin typeface="微软雅黑" panose="020B0503020204020204" pitchFamily="34" charset="-122"/>
                <a:ea typeface="微软雅黑" panose="020B0503020204020204" pitchFamily="34" charset="-122"/>
              </a:rPr>
              <a:t>01    </a:t>
            </a:r>
            <a:r>
              <a:rPr lang="zh-CN" altLang="en-US" b="1" dirty="0">
                <a:latin typeface="微软雅黑" panose="020B0503020204020204" pitchFamily="34" charset="-122"/>
                <a:ea typeface="微软雅黑" panose="020B0503020204020204" pitchFamily="34" charset="-122"/>
              </a:rPr>
              <a:t>背景介绍</a:t>
            </a:r>
          </a:p>
        </p:txBody>
      </p:sp>
      <p:sp>
        <p:nvSpPr>
          <p:cNvPr id="23" name="矩形: 圆角 22">
            <a:extLst>
              <a:ext uri="{FF2B5EF4-FFF2-40B4-BE49-F238E27FC236}">
                <a16:creationId xmlns:a16="http://schemas.microsoft.com/office/drawing/2014/main" id="{7D869C2A-9F85-44AD-AB0C-DAEA8E398EE2}"/>
              </a:ext>
            </a:extLst>
          </p:cNvPr>
          <p:cNvSpPr/>
          <p:nvPr/>
        </p:nvSpPr>
        <p:spPr>
          <a:xfrm>
            <a:off x="5678447" y="2661934"/>
            <a:ext cx="5627725" cy="714566"/>
          </a:xfrm>
          <a:prstGeom prst="round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latin typeface="微软雅黑" panose="020B0503020204020204" pitchFamily="34" charset="-122"/>
                <a:ea typeface="微软雅黑" panose="020B0503020204020204" pitchFamily="34" charset="-122"/>
              </a:rPr>
              <a:t>02    </a:t>
            </a:r>
            <a:r>
              <a:rPr lang="zh-CN" altLang="en-US" b="1" dirty="0">
                <a:latin typeface="微软雅黑" panose="020B0503020204020204" pitchFamily="34" charset="-122"/>
                <a:ea typeface="微软雅黑" panose="020B0503020204020204" pitchFamily="34" charset="-122"/>
              </a:rPr>
              <a:t>数字校园管理平台</a:t>
            </a:r>
          </a:p>
        </p:txBody>
      </p:sp>
      <p:sp>
        <p:nvSpPr>
          <p:cNvPr id="24" name="矩形: 圆角 23">
            <a:extLst>
              <a:ext uri="{FF2B5EF4-FFF2-40B4-BE49-F238E27FC236}">
                <a16:creationId xmlns:a16="http://schemas.microsoft.com/office/drawing/2014/main" id="{6CED8872-1173-4F98-B4AD-55FCFD241D66}"/>
              </a:ext>
            </a:extLst>
          </p:cNvPr>
          <p:cNvSpPr/>
          <p:nvPr/>
        </p:nvSpPr>
        <p:spPr>
          <a:xfrm>
            <a:off x="5678447" y="3541976"/>
            <a:ext cx="5627727" cy="714566"/>
          </a:xfrm>
          <a:prstGeom prst="round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latin typeface="微软雅黑" panose="020B0503020204020204" pitchFamily="34" charset="-122"/>
                <a:ea typeface="微软雅黑" panose="020B0503020204020204" pitchFamily="34" charset="-122"/>
              </a:rPr>
              <a:t>03    </a:t>
            </a:r>
            <a:r>
              <a:rPr lang="zh-CN" altLang="en-US" b="1" dirty="0" smtClean="0">
                <a:latin typeface="微软雅黑" panose="020B0503020204020204" pitchFamily="34" charset="-122"/>
                <a:ea typeface="微软雅黑" panose="020B0503020204020204" pitchFamily="34" charset="-122"/>
              </a:rPr>
              <a:t>数字生活</a:t>
            </a:r>
            <a:endParaRPr lang="zh-CN" altLang="en-US" b="1" dirty="0">
              <a:latin typeface="微软雅黑" panose="020B0503020204020204" pitchFamily="34" charset="-122"/>
              <a:ea typeface="微软雅黑" panose="020B0503020204020204" pitchFamily="34" charset="-122"/>
            </a:endParaRPr>
          </a:p>
        </p:txBody>
      </p:sp>
      <p:sp>
        <p:nvSpPr>
          <p:cNvPr id="25" name="矩形: 圆角 24">
            <a:extLst>
              <a:ext uri="{FF2B5EF4-FFF2-40B4-BE49-F238E27FC236}">
                <a16:creationId xmlns:a16="http://schemas.microsoft.com/office/drawing/2014/main" id="{D5B03C5D-7399-4B65-AE06-4FC930B30336}"/>
              </a:ext>
            </a:extLst>
          </p:cNvPr>
          <p:cNvSpPr/>
          <p:nvPr/>
        </p:nvSpPr>
        <p:spPr>
          <a:xfrm>
            <a:off x="5659398" y="4433584"/>
            <a:ext cx="5627724" cy="714566"/>
          </a:xfrm>
          <a:prstGeom prst="round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latin typeface="微软雅黑" panose="020B0503020204020204" pitchFamily="34" charset="-122"/>
                <a:ea typeface="微软雅黑" panose="020B0503020204020204" pitchFamily="34" charset="-122"/>
              </a:rPr>
              <a:t>04    </a:t>
            </a:r>
            <a:r>
              <a:rPr lang="zh-CN" altLang="en-US" b="1" dirty="0">
                <a:latin typeface="微软雅黑" panose="020B0503020204020204" pitchFamily="34" charset="-122"/>
                <a:ea typeface="微软雅黑" panose="020B0503020204020204" pitchFamily="34" charset="-122"/>
              </a:rPr>
              <a:t>案例介绍</a:t>
            </a:r>
          </a:p>
        </p:txBody>
      </p:sp>
    </p:spTree>
    <p:extLst>
      <p:ext uri="{BB962C8B-B14F-4D97-AF65-F5344CB8AC3E}">
        <p14:creationId xmlns:p14="http://schemas.microsoft.com/office/powerpoint/2010/main" val="1178369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5724644"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指定银行签约消费：增强银行卡使用频率</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a:extLst>
              <a:ext uri="{FF2B5EF4-FFF2-40B4-BE49-F238E27FC236}">
                <a16:creationId xmlns:a16="http://schemas.microsoft.com/office/drawing/2014/main" id="{F81C7674-912B-4C73-B1A1-B6A7D96C05F4}"/>
              </a:ext>
            </a:extLst>
          </p:cNvPr>
          <p:cNvPicPr>
            <a:picLocks noChangeAspect="1"/>
          </p:cNvPicPr>
          <p:nvPr/>
        </p:nvPicPr>
        <p:blipFill>
          <a:blip r:embed="rId2"/>
          <a:stretch>
            <a:fillRect/>
          </a:stretch>
        </p:blipFill>
        <p:spPr>
          <a:xfrm>
            <a:off x="609600" y="1906446"/>
            <a:ext cx="10972800" cy="3224719"/>
          </a:xfrm>
          <a:prstGeom prst="rect">
            <a:avLst/>
          </a:prstGeom>
        </p:spPr>
      </p:pic>
      <p:sp>
        <p:nvSpPr>
          <p:cNvPr id="10" name="文本框 9">
            <a:extLst>
              <a:ext uri="{FF2B5EF4-FFF2-40B4-BE49-F238E27FC236}">
                <a16:creationId xmlns:a16="http://schemas.microsoft.com/office/drawing/2014/main" id="{BDF361BF-C2B2-4606-BB8C-8C46EFA048F2}"/>
              </a:ext>
            </a:extLst>
          </p:cNvPr>
          <p:cNvSpPr txBox="1"/>
          <p:nvPr/>
        </p:nvSpPr>
        <p:spPr>
          <a:xfrm>
            <a:off x="3367479" y="5438668"/>
            <a:ext cx="5457042" cy="510524"/>
          </a:xfrm>
          <a:prstGeom prst="rect">
            <a:avLst/>
          </a:prstGeom>
          <a:noFill/>
        </p:spPr>
        <p:txBody>
          <a:bodyPr wrap="square" rtlCol="0">
            <a:spAutoFit/>
          </a:bodyPr>
          <a:lstStyle/>
          <a:p>
            <a:pPr algn="ctr">
              <a:lnSpc>
                <a:spcPct val="20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签约消费流程</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48198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4517583"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腾讯微校消费</a:t>
            </a:r>
            <a:r>
              <a:rPr kumimoji="1" lang="en-US" altLang="zh-CN" sz="2400" b="1" dirty="0">
                <a:solidFill>
                  <a:srgbClr val="0F9860"/>
                </a:solidFill>
                <a:latin typeface="微软雅黑" panose="020B0503020204020204" pitchFamily="34" charset="-122"/>
                <a:ea typeface="微软雅黑" panose="020B0503020204020204" pitchFamily="34" charset="-122"/>
              </a:rPr>
              <a:t>POS</a:t>
            </a:r>
            <a:r>
              <a:rPr kumimoji="1" lang="zh-CN" altLang="en-US" sz="2400" b="1" dirty="0">
                <a:solidFill>
                  <a:srgbClr val="0F9860"/>
                </a:solidFill>
                <a:latin typeface="微软雅黑" panose="020B0503020204020204" pitchFamily="34" charset="-122"/>
                <a:ea typeface="微软雅黑" panose="020B0503020204020204" pitchFamily="34" charset="-122"/>
              </a:rPr>
              <a:t>终端（自研）</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 name="图片 3">
            <a:extLst>
              <a:ext uri="{FF2B5EF4-FFF2-40B4-BE49-F238E27FC236}">
                <a16:creationId xmlns:a16="http://schemas.microsoft.com/office/drawing/2014/main" id="{9BE955F3-B258-423E-A63E-511000E76528}"/>
              </a:ext>
            </a:extLst>
          </p:cNvPr>
          <p:cNvPicPr>
            <a:picLocks noChangeAspect="1"/>
          </p:cNvPicPr>
          <p:nvPr/>
        </p:nvPicPr>
        <p:blipFill rotWithShape="1">
          <a:blip r:embed="rId2"/>
          <a:srcRect r="43429"/>
          <a:stretch/>
        </p:blipFill>
        <p:spPr>
          <a:xfrm>
            <a:off x="474297" y="1074865"/>
            <a:ext cx="3574694" cy="3001498"/>
          </a:xfrm>
          <a:prstGeom prst="rect">
            <a:avLst/>
          </a:prstGeom>
        </p:spPr>
      </p:pic>
      <p:pic>
        <p:nvPicPr>
          <p:cNvPr id="5" name="图片 4">
            <a:extLst>
              <a:ext uri="{FF2B5EF4-FFF2-40B4-BE49-F238E27FC236}">
                <a16:creationId xmlns:a16="http://schemas.microsoft.com/office/drawing/2014/main" id="{FB6DCB58-8C7E-4353-ABF3-320B9D641DB4}"/>
              </a:ext>
            </a:extLst>
          </p:cNvPr>
          <p:cNvPicPr>
            <a:picLocks noChangeAspect="1"/>
          </p:cNvPicPr>
          <p:nvPr/>
        </p:nvPicPr>
        <p:blipFill rotWithShape="1">
          <a:blip r:embed="rId2"/>
          <a:srcRect l="58226"/>
          <a:stretch/>
        </p:blipFill>
        <p:spPr>
          <a:xfrm>
            <a:off x="834490" y="3856502"/>
            <a:ext cx="2639667" cy="3001498"/>
          </a:xfrm>
          <a:prstGeom prst="rect">
            <a:avLst/>
          </a:prstGeom>
        </p:spPr>
      </p:pic>
      <p:graphicFrame>
        <p:nvGraphicFramePr>
          <p:cNvPr id="8" name="表格 7">
            <a:extLst>
              <a:ext uri="{FF2B5EF4-FFF2-40B4-BE49-F238E27FC236}">
                <a16:creationId xmlns:a16="http://schemas.microsoft.com/office/drawing/2014/main" id="{F359C51D-48B5-4460-BAEC-9B41CDCAB75F}"/>
              </a:ext>
            </a:extLst>
          </p:cNvPr>
          <p:cNvGraphicFramePr>
            <a:graphicFrameLocks noGrp="1"/>
          </p:cNvGraphicFramePr>
          <p:nvPr>
            <p:extLst>
              <p:ext uri="{D42A27DB-BD31-4B8C-83A1-F6EECF244321}">
                <p14:modId xmlns:p14="http://schemas.microsoft.com/office/powerpoint/2010/main" val="444633288"/>
              </p:ext>
            </p:extLst>
          </p:nvPr>
        </p:nvGraphicFramePr>
        <p:xfrm>
          <a:off x="4786350" y="1420673"/>
          <a:ext cx="6685460" cy="4879910"/>
        </p:xfrm>
        <a:graphic>
          <a:graphicData uri="http://schemas.openxmlformats.org/drawingml/2006/table">
            <a:tbl>
              <a:tblPr>
                <a:tableStyleId>{5C22544A-7EE6-4342-B048-85BDC9FD1C3A}</a:tableStyleId>
              </a:tblPr>
              <a:tblGrid>
                <a:gridCol w="907622">
                  <a:extLst>
                    <a:ext uri="{9D8B030D-6E8A-4147-A177-3AD203B41FA5}">
                      <a16:colId xmlns:a16="http://schemas.microsoft.com/office/drawing/2014/main" val="2440781333"/>
                    </a:ext>
                  </a:extLst>
                </a:gridCol>
                <a:gridCol w="1149778">
                  <a:extLst>
                    <a:ext uri="{9D8B030D-6E8A-4147-A177-3AD203B41FA5}">
                      <a16:colId xmlns:a16="http://schemas.microsoft.com/office/drawing/2014/main" val="130055653"/>
                    </a:ext>
                  </a:extLst>
                </a:gridCol>
                <a:gridCol w="4628060">
                  <a:extLst>
                    <a:ext uri="{9D8B030D-6E8A-4147-A177-3AD203B41FA5}">
                      <a16:colId xmlns:a16="http://schemas.microsoft.com/office/drawing/2014/main" val="2377536524"/>
                    </a:ext>
                  </a:extLst>
                </a:gridCol>
              </a:tblGrid>
              <a:tr h="336033">
                <a:tc rowSpan="13">
                  <a:txBody>
                    <a:bodyPr/>
                    <a:lstStyle/>
                    <a:p>
                      <a:pPr algn="ctr"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基本配置</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操作系统</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altLang="zh-CN" sz="1000" u="none" strike="noStrike" dirty="0">
                          <a:effectLst/>
                          <a:latin typeface="微软雅黑" panose="020B0503020204020204" pitchFamily="34" charset="-122"/>
                          <a:ea typeface="微软雅黑" panose="020B0503020204020204" pitchFamily="34" charset="-122"/>
                        </a:rPr>
                        <a:t>Android 5.1</a:t>
                      </a:r>
                      <a:r>
                        <a:rPr lang="zh-CN" altLang="en-US" sz="1000" u="none" strike="noStrike">
                          <a:effectLst/>
                          <a:latin typeface="微软雅黑" panose="020B0503020204020204" pitchFamily="34" charset="-122"/>
                          <a:ea typeface="微软雅黑" panose="020B0503020204020204" pitchFamily="34" charset="-122"/>
                        </a:rPr>
                        <a:t>或更高版本，支持多语言，支持系统功能裁剪与定制，支持软件安装权限设定</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512913656"/>
                  </a:ext>
                </a:extLst>
              </a:tr>
              <a:tr h="220031">
                <a:tc vMerge="1">
                  <a:txBody>
                    <a:bodyPr/>
                    <a:lstStyle/>
                    <a:p>
                      <a:endParaRPr lang="zh-CN" altLang="en-US"/>
                    </a:p>
                  </a:txBody>
                  <a:tcPr/>
                </a:tc>
                <a:tc>
                  <a:txBody>
                    <a:bodyPr/>
                    <a:lstStyle/>
                    <a:p>
                      <a:pPr algn="just" fontAlgn="ctr">
                        <a:lnSpc>
                          <a:spcPct val="150000"/>
                        </a:lnSpc>
                      </a:pPr>
                      <a:r>
                        <a:rPr lang="en-US" sz="1000" u="none" strike="noStrike" dirty="0">
                          <a:effectLst/>
                          <a:latin typeface="微软雅黑" panose="020B0503020204020204" pitchFamily="34" charset="-122"/>
                          <a:ea typeface="微软雅黑" panose="020B0503020204020204" pitchFamily="34" charset="-122"/>
                        </a:rPr>
                        <a:t>CPU</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sz="1000" u="none" strike="noStrike" dirty="0" err="1">
                          <a:effectLst/>
                          <a:latin typeface="微软雅黑" panose="020B0503020204020204" pitchFamily="34" charset="-122"/>
                          <a:ea typeface="微软雅黑" panose="020B0503020204020204" pitchFamily="34" charset="-122"/>
                        </a:rPr>
                        <a:t>Rockchip</a:t>
                      </a:r>
                      <a:r>
                        <a:rPr lang="en-US" sz="1000" u="none" strike="noStrike" dirty="0">
                          <a:effectLst/>
                          <a:latin typeface="微软雅黑" panose="020B0503020204020204" pitchFamily="34" charset="-122"/>
                          <a:ea typeface="微软雅黑" panose="020B0503020204020204" pitchFamily="34" charset="-122"/>
                        </a:rPr>
                        <a:t> RK3288 Cortex-A17</a:t>
                      </a:r>
                      <a:r>
                        <a:rPr lang="zh-CN" altLang="en-US" sz="1000" u="none" strike="noStrike" dirty="0">
                          <a:effectLst/>
                          <a:latin typeface="微软雅黑" panose="020B0503020204020204" pitchFamily="34" charset="-122"/>
                          <a:ea typeface="微软雅黑" panose="020B0503020204020204" pitchFamily="34" charset="-122"/>
                        </a:rPr>
                        <a:t>四核</a:t>
                      </a:r>
                      <a:r>
                        <a:rPr lang="en-US" altLang="zh-CN" sz="1000" u="none" strike="noStrike" dirty="0">
                          <a:effectLst/>
                          <a:latin typeface="微软雅黑" panose="020B0503020204020204" pitchFamily="34" charset="-122"/>
                          <a:ea typeface="微软雅黑" panose="020B0503020204020204" pitchFamily="34" charset="-122"/>
                        </a:rPr>
                        <a:t>1.8</a:t>
                      </a:r>
                      <a:r>
                        <a:rPr lang="en-US" sz="1000" u="none" strike="noStrike" dirty="0">
                          <a:effectLst/>
                          <a:latin typeface="微软雅黑" panose="020B0503020204020204" pitchFamily="34" charset="-122"/>
                          <a:ea typeface="微软雅黑" panose="020B0503020204020204" pitchFamily="34" charset="-122"/>
                        </a:rPr>
                        <a:t>GHz</a:t>
                      </a:r>
                      <a:r>
                        <a:rPr lang="zh-CN" altLang="en-US" sz="1000" u="none" strike="noStrike" dirty="0">
                          <a:effectLst/>
                          <a:latin typeface="微软雅黑" panose="020B0503020204020204" pitchFamily="34" charset="-122"/>
                          <a:ea typeface="微软雅黑" panose="020B0503020204020204" pitchFamily="34" charset="-122"/>
                        </a:rPr>
                        <a:t>高性能处理器</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661839473"/>
                  </a:ext>
                </a:extLst>
              </a:tr>
              <a:tr h="220031">
                <a:tc vMerge="1">
                  <a:txBody>
                    <a:bodyPr/>
                    <a:lstStyle/>
                    <a:p>
                      <a:endParaRPr lang="zh-CN" altLang="en-US"/>
                    </a:p>
                  </a:txBody>
                  <a:tcPr/>
                </a:tc>
                <a:tc>
                  <a:txBody>
                    <a:bodyPr/>
                    <a:lstStyle/>
                    <a:p>
                      <a:pPr algn="just" fontAlgn="ctr">
                        <a:lnSpc>
                          <a:spcPct val="150000"/>
                        </a:lnSpc>
                      </a:pPr>
                      <a:r>
                        <a:rPr lang="en-US" sz="1000" u="none" strike="noStrike" dirty="0">
                          <a:effectLst/>
                          <a:latin typeface="微软雅黑" panose="020B0503020204020204" pitchFamily="34" charset="-122"/>
                          <a:ea typeface="微软雅黑" panose="020B0503020204020204" pitchFamily="34" charset="-122"/>
                        </a:rPr>
                        <a:t>GPU</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sz="1000" u="none" strike="noStrike" dirty="0">
                          <a:effectLst/>
                          <a:latin typeface="微软雅黑" panose="020B0503020204020204" pitchFamily="34" charset="-122"/>
                          <a:ea typeface="微软雅黑" panose="020B0503020204020204" pitchFamily="34" charset="-122"/>
                        </a:rPr>
                        <a:t>ARM Mali-T764 600MHz，</a:t>
                      </a:r>
                      <a:r>
                        <a:rPr lang="zh-CN" altLang="en-US" sz="1000" u="none" strike="noStrike" dirty="0">
                          <a:effectLst/>
                          <a:latin typeface="微软雅黑" panose="020B0503020204020204" pitchFamily="34" charset="-122"/>
                          <a:ea typeface="微软雅黑" panose="020B0503020204020204" pitchFamily="34" charset="-122"/>
                        </a:rPr>
                        <a:t>支持</a:t>
                      </a:r>
                      <a:r>
                        <a:rPr lang="en-US" altLang="zh-CN" sz="1000" u="none" strike="noStrike" dirty="0">
                          <a:effectLst/>
                          <a:latin typeface="微软雅黑" panose="020B0503020204020204" pitchFamily="34" charset="-122"/>
                          <a:ea typeface="微软雅黑" panose="020B0503020204020204" pitchFamily="34" charset="-122"/>
                        </a:rPr>
                        <a:t>4</a:t>
                      </a:r>
                      <a:r>
                        <a:rPr lang="en-US" sz="1000" u="none" strike="noStrike" dirty="0">
                          <a:effectLst/>
                          <a:latin typeface="微软雅黑" panose="020B0503020204020204" pitchFamily="34" charset="-122"/>
                          <a:ea typeface="微软雅黑" panose="020B0503020204020204" pitchFamily="34" charset="-122"/>
                        </a:rPr>
                        <a:t>K、H.265</a:t>
                      </a:r>
                      <a:r>
                        <a:rPr lang="zh-CN" altLang="en-US" sz="1000" u="none" strike="noStrike" dirty="0">
                          <a:effectLst/>
                          <a:latin typeface="微软雅黑" panose="020B0503020204020204" pitchFamily="34" charset="-122"/>
                          <a:ea typeface="微软雅黑" panose="020B0503020204020204" pitchFamily="34" charset="-122"/>
                        </a:rPr>
                        <a:t>硬解码</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1464120963"/>
                  </a:ext>
                </a:extLst>
              </a:tr>
              <a:tr h="220031">
                <a:tc vMerge="1">
                  <a:txBody>
                    <a:bodyPr/>
                    <a:lstStyle/>
                    <a:p>
                      <a:endParaRPr lang="zh-CN" altLang="en-US"/>
                    </a:p>
                  </a:txBody>
                  <a:tcPr/>
                </a:tc>
                <a:tc>
                  <a:txBody>
                    <a:bodyPr/>
                    <a:lstStyle/>
                    <a:p>
                      <a:pPr algn="just" fontAlgn="ctr">
                        <a:lnSpc>
                          <a:spcPct val="150000"/>
                        </a:lnSpc>
                      </a:pPr>
                      <a:r>
                        <a:rPr lang="en-US" sz="1000" u="none" strike="noStrike">
                          <a:effectLst/>
                          <a:latin typeface="微软雅黑" panose="020B0503020204020204" pitchFamily="34" charset="-122"/>
                          <a:ea typeface="微软雅黑" panose="020B0503020204020204" pitchFamily="34" charset="-122"/>
                        </a:rPr>
                        <a:t>RAM</a:t>
                      </a:r>
                      <a:endParaRPr 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sz="1000" u="none" strike="noStrike">
                          <a:effectLst/>
                          <a:latin typeface="微软雅黑" panose="020B0503020204020204" pitchFamily="34" charset="-122"/>
                          <a:ea typeface="微软雅黑" panose="020B0503020204020204" pitchFamily="34" charset="-122"/>
                        </a:rPr>
                        <a:t>2GB DDR3</a:t>
                      </a:r>
                      <a:endParaRPr 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72425483"/>
                  </a:ext>
                </a:extLst>
              </a:tr>
              <a:tr h="220031">
                <a:tc vMerge="1">
                  <a:txBody>
                    <a:bodyPr/>
                    <a:lstStyle/>
                    <a:p>
                      <a:endParaRPr lang="zh-CN" altLang="en-US"/>
                    </a:p>
                  </a:txBody>
                  <a:tcPr/>
                </a:tc>
                <a:tc>
                  <a:txBody>
                    <a:bodyPr/>
                    <a:lstStyle/>
                    <a:p>
                      <a:pPr algn="just" fontAlgn="ctr">
                        <a:lnSpc>
                          <a:spcPct val="150000"/>
                        </a:lnSpc>
                      </a:pPr>
                      <a:r>
                        <a:rPr lang="en-US" sz="1000" u="none" strike="noStrike" dirty="0">
                          <a:effectLst/>
                          <a:latin typeface="微软雅黑" panose="020B0503020204020204" pitchFamily="34" charset="-122"/>
                          <a:ea typeface="微软雅黑" panose="020B0503020204020204" pitchFamily="34" charset="-122"/>
                        </a:rPr>
                        <a:t>ROM</a:t>
                      </a:r>
                      <a:endParaRPr 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sz="1000" u="none" strike="noStrike">
                          <a:effectLst/>
                          <a:latin typeface="微软雅黑" panose="020B0503020204020204" pitchFamily="34" charset="-122"/>
                          <a:ea typeface="微软雅黑" panose="020B0503020204020204" pitchFamily="34" charset="-122"/>
                        </a:rPr>
                        <a:t>8GB NandFlash</a:t>
                      </a:r>
                      <a:endParaRPr 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794576651"/>
                  </a:ext>
                </a:extLst>
              </a:tr>
              <a:tr h="336033">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主屏</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altLang="zh-CN" sz="1000" u="none" strike="noStrike" dirty="0">
                          <a:effectLst/>
                          <a:latin typeface="微软雅黑" panose="020B0503020204020204" pitchFamily="34" charset="-122"/>
                          <a:ea typeface="微软雅黑" panose="020B0503020204020204" pitchFamily="34" charset="-122"/>
                        </a:rPr>
                        <a:t>7</a:t>
                      </a:r>
                      <a:r>
                        <a:rPr lang="zh-CN" altLang="en-US" sz="1000" u="none" strike="noStrike" dirty="0">
                          <a:effectLst/>
                          <a:latin typeface="微软雅黑" panose="020B0503020204020204" pitchFamily="34" charset="-122"/>
                          <a:ea typeface="微软雅黑" panose="020B0503020204020204" pitchFamily="34" charset="-122"/>
                        </a:rPr>
                        <a:t>英寸，</a:t>
                      </a:r>
                      <a:r>
                        <a:rPr lang="en-US" altLang="zh-CN" sz="1000" u="none" strike="noStrike" dirty="0">
                          <a:effectLst/>
                          <a:latin typeface="微软雅黑" panose="020B0503020204020204" pitchFamily="34" charset="-122"/>
                          <a:ea typeface="微软雅黑" panose="020B0503020204020204" pitchFamily="34" charset="-122"/>
                        </a:rPr>
                        <a:t>LED</a:t>
                      </a:r>
                      <a:r>
                        <a:rPr lang="zh-CN" altLang="en-US" sz="1000" u="none" strike="noStrike" dirty="0">
                          <a:effectLst/>
                          <a:latin typeface="微软雅黑" panose="020B0503020204020204" pitchFamily="34" charset="-122"/>
                          <a:ea typeface="微软雅黑" panose="020B0503020204020204" pitchFamily="34" charset="-122"/>
                        </a:rPr>
                        <a:t>背光，分辨率</a:t>
                      </a:r>
                      <a:r>
                        <a:rPr lang="en-US" altLang="zh-CN" sz="1000" u="none" strike="noStrike" dirty="0">
                          <a:effectLst/>
                          <a:latin typeface="微软雅黑" panose="020B0503020204020204" pitchFamily="34" charset="-122"/>
                          <a:ea typeface="微软雅黑" panose="020B0503020204020204" pitchFamily="34" charset="-122"/>
                        </a:rPr>
                        <a:t>1024*600</a:t>
                      </a:r>
                      <a:r>
                        <a:rPr lang="zh-CN" altLang="en-US" sz="1000" u="none" strike="noStrike" dirty="0">
                          <a:effectLst/>
                          <a:latin typeface="微软雅黑" panose="020B0503020204020204" pitchFamily="34" charset="-122"/>
                          <a:ea typeface="微软雅黑" panose="020B0503020204020204" pitchFamily="34" charset="-122"/>
                        </a:rPr>
                        <a:t>，（可选配电容触摸屏，支持多点触控）</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848393303"/>
                  </a:ext>
                </a:extLst>
              </a:tr>
              <a:tr h="336033">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副屏</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altLang="zh-CN" sz="1000" u="none" strike="noStrike">
                          <a:effectLst/>
                          <a:latin typeface="微软雅黑" panose="020B0503020204020204" pitchFamily="34" charset="-122"/>
                          <a:ea typeface="微软雅黑" panose="020B0503020204020204" pitchFamily="34" charset="-122"/>
                        </a:rPr>
                        <a:t>7</a:t>
                      </a:r>
                      <a:r>
                        <a:rPr lang="zh-CN" altLang="en-US" sz="1000" u="none" strike="noStrike">
                          <a:effectLst/>
                          <a:latin typeface="微软雅黑" panose="020B0503020204020204" pitchFamily="34" charset="-122"/>
                          <a:ea typeface="微软雅黑" panose="020B0503020204020204" pitchFamily="34" charset="-122"/>
                        </a:rPr>
                        <a:t>英寸，</a:t>
                      </a:r>
                      <a:r>
                        <a:rPr lang="en-US" altLang="zh-CN" sz="1000" u="none" strike="noStrike">
                          <a:effectLst/>
                          <a:latin typeface="微软雅黑" panose="020B0503020204020204" pitchFamily="34" charset="-122"/>
                          <a:ea typeface="微软雅黑" panose="020B0503020204020204" pitchFamily="34" charset="-122"/>
                        </a:rPr>
                        <a:t>LED</a:t>
                      </a:r>
                      <a:r>
                        <a:rPr lang="zh-CN" altLang="en-US" sz="1000" u="none" strike="noStrike">
                          <a:effectLst/>
                          <a:latin typeface="微软雅黑" panose="020B0503020204020204" pitchFamily="34" charset="-122"/>
                          <a:ea typeface="微软雅黑" panose="020B0503020204020204" pitchFamily="34" charset="-122"/>
                        </a:rPr>
                        <a:t>背光，分辨率</a:t>
                      </a:r>
                      <a:r>
                        <a:rPr lang="en-US" altLang="zh-CN" sz="1000" u="none" strike="noStrike">
                          <a:effectLst/>
                          <a:latin typeface="微软雅黑" panose="020B0503020204020204" pitchFamily="34" charset="-122"/>
                          <a:ea typeface="微软雅黑" panose="020B0503020204020204" pitchFamily="34" charset="-122"/>
                        </a:rPr>
                        <a:t>1024*600</a:t>
                      </a:r>
                      <a:r>
                        <a:rPr lang="zh-CN" altLang="en-US" sz="1000" u="none" strike="noStrike">
                          <a:effectLst/>
                          <a:latin typeface="微软雅黑" panose="020B0503020204020204" pitchFamily="34" charset="-122"/>
                          <a:ea typeface="微软雅黑" panose="020B0503020204020204" pitchFamily="34" charset="-122"/>
                        </a:rPr>
                        <a:t>，（可选配电容触摸屏，支持多点触控）</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416870164"/>
                  </a:ext>
                </a:extLst>
              </a:tr>
              <a:tr h="220031">
                <a:tc vMerge="1">
                  <a:txBody>
                    <a:bodyPr/>
                    <a:lstStyle/>
                    <a:p>
                      <a:endParaRPr lang="zh-CN" altLang="en-US"/>
                    </a:p>
                  </a:txBody>
                  <a:tcP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以太网</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altLang="zh-CN" sz="1000" u="none" strike="noStrike">
                          <a:effectLst/>
                          <a:latin typeface="微软雅黑" panose="020B0503020204020204" pitchFamily="34" charset="-122"/>
                          <a:ea typeface="微软雅黑" panose="020B0503020204020204" pitchFamily="34" charset="-122"/>
                        </a:rPr>
                        <a:t>1*RJ45</a:t>
                      </a:r>
                      <a:r>
                        <a:rPr lang="zh-CN" altLang="en-US" sz="1000" u="none" strike="noStrike">
                          <a:effectLst/>
                          <a:latin typeface="微软雅黑" panose="020B0503020204020204" pitchFamily="34" charset="-122"/>
                          <a:ea typeface="微软雅黑" panose="020B0503020204020204" pitchFamily="34" charset="-122"/>
                        </a:rPr>
                        <a:t>，支持</a:t>
                      </a:r>
                      <a:r>
                        <a:rPr lang="en-US" altLang="zh-CN" sz="1000" u="none" strike="noStrike">
                          <a:effectLst/>
                          <a:latin typeface="微软雅黑" panose="020B0503020204020204" pitchFamily="34" charset="-122"/>
                          <a:ea typeface="微软雅黑" panose="020B0503020204020204" pitchFamily="34" charset="-122"/>
                        </a:rPr>
                        <a:t>TCP/IP</a:t>
                      </a:r>
                      <a:r>
                        <a:rPr lang="zh-CN" altLang="en-US" sz="1000" u="none" strike="noStrike">
                          <a:effectLst/>
                          <a:latin typeface="微软雅黑" panose="020B0503020204020204" pitchFamily="34" charset="-122"/>
                          <a:ea typeface="微软雅黑" panose="020B0503020204020204" pitchFamily="34" charset="-122"/>
                        </a:rPr>
                        <a:t>标准有线网络通讯</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589279996"/>
                  </a:ext>
                </a:extLst>
              </a:tr>
              <a:tr h="220031">
                <a:tc vMerge="1">
                  <a:txBody>
                    <a:bodyPr/>
                    <a:lstStyle/>
                    <a:p>
                      <a:endParaRPr lang="zh-CN" altLang="en-US"/>
                    </a:p>
                  </a:txBody>
                  <a:tcPr/>
                </a:tc>
                <a:tc>
                  <a:txBody>
                    <a:bodyPr/>
                    <a:lstStyle/>
                    <a:p>
                      <a:pPr algn="just" fontAlgn="ctr">
                        <a:lnSpc>
                          <a:spcPct val="150000"/>
                        </a:lnSpc>
                      </a:pPr>
                      <a:r>
                        <a:rPr lang="en-US" sz="1000" u="none" strike="noStrike">
                          <a:effectLst/>
                          <a:latin typeface="微软雅黑" panose="020B0503020204020204" pitchFamily="34" charset="-122"/>
                          <a:ea typeface="微软雅黑" panose="020B0503020204020204" pitchFamily="34" charset="-122"/>
                        </a:rPr>
                        <a:t>Wi-Fi</a:t>
                      </a:r>
                      <a:endParaRPr 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支持</a:t>
                      </a:r>
                      <a:r>
                        <a:rPr lang="en-US" altLang="zh-CN" sz="1000" u="none" strike="noStrike">
                          <a:effectLst/>
                          <a:latin typeface="微软雅黑" panose="020B0503020204020204" pitchFamily="34" charset="-122"/>
                          <a:ea typeface="微软雅黑" panose="020B0503020204020204" pitchFamily="34" charset="-122"/>
                        </a:rPr>
                        <a:t>802.11</a:t>
                      </a:r>
                      <a:r>
                        <a:rPr lang="en-US" sz="1000" u="none" strike="noStrike">
                          <a:effectLst/>
                          <a:latin typeface="微软雅黑" panose="020B0503020204020204" pitchFamily="34" charset="-122"/>
                          <a:ea typeface="微软雅黑" panose="020B0503020204020204" pitchFamily="34" charset="-122"/>
                        </a:rPr>
                        <a:t>b/g/n</a:t>
                      </a:r>
                      <a:endParaRPr 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2150211513"/>
                  </a:ext>
                </a:extLst>
              </a:tr>
              <a:tr h="220031">
                <a:tc vMerge="1">
                  <a:txBody>
                    <a:bodyPr/>
                    <a:lstStyle/>
                    <a:p>
                      <a:endParaRPr lang="zh-CN" altLang="en-US"/>
                    </a:p>
                  </a:txBody>
                  <a:tcPr/>
                </a:tc>
                <a:tc>
                  <a:txBody>
                    <a:bodyPr/>
                    <a:lstStyle/>
                    <a:p>
                      <a:pPr algn="just" fontAlgn="ctr">
                        <a:lnSpc>
                          <a:spcPct val="150000"/>
                        </a:lnSpc>
                      </a:pPr>
                      <a:r>
                        <a:rPr lang="en-US" sz="1000" u="none" strike="noStrike">
                          <a:effectLst/>
                          <a:latin typeface="微软雅黑" panose="020B0503020204020204" pitchFamily="34" charset="-122"/>
                          <a:ea typeface="微软雅黑" panose="020B0503020204020204" pitchFamily="34" charset="-122"/>
                        </a:rPr>
                        <a:t>4G</a:t>
                      </a:r>
                      <a:r>
                        <a:rPr lang="zh-CN" altLang="en-US" sz="1000" u="none" strike="noStrike">
                          <a:effectLst/>
                          <a:latin typeface="微软雅黑" panose="020B0503020204020204" pitchFamily="34" charset="-122"/>
                          <a:ea typeface="微软雅黑" panose="020B0503020204020204" pitchFamily="34" charset="-122"/>
                        </a:rPr>
                        <a:t>通讯</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支持中国移动、中国电信、中国联通</a:t>
                      </a:r>
                      <a:r>
                        <a:rPr lang="en-US" altLang="zh-CN" sz="1000" u="none" strike="noStrike" dirty="0">
                          <a:effectLst/>
                          <a:latin typeface="微软雅黑" panose="020B0503020204020204" pitchFamily="34" charset="-122"/>
                          <a:ea typeface="微软雅黑" panose="020B0503020204020204" pitchFamily="34" charset="-122"/>
                        </a:rPr>
                        <a:t>4G</a:t>
                      </a:r>
                      <a:r>
                        <a:rPr lang="zh-CN" altLang="en-US" sz="1000" u="none" strike="noStrike" dirty="0">
                          <a:effectLst/>
                          <a:latin typeface="微软雅黑" panose="020B0503020204020204" pitchFamily="34" charset="-122"/>
                          <a:ea typeface="微软雅黑" panose="020B0503020204020204" pitchFamily="34" charset="-122"/>
                        </a:rPr>
                        <a:t>全网通通讯</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4154956486"/>
                  </a:ext>
                </a:extLst>
              </a:tr>
              <a:tr h="220031">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蓝牙</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支持蓝牙</a:t>
                      </a:r>
                      <a:r>
                        <a:rPr lang="en-US" altLang="zh-CN" sz="1000" u="none" strike="noStrike">
                          <a:effectLst/>
                          <a:latin typeface="微软雅黑" panose="020B0503020204020204" pitchFamily="34" charset="-122"/>
                          <a:ea typeface="微软雅黑" panose="020B0503020204020204" pitchFamily="34" charset="-122"/>
                        </a:rPr>
                        <a:t>4.0</a:t>
                      </a:r>
                      <a:endParaRPr lang="en-US" altLang="zh-CN"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503416956"/>
                  </a:ext>
                </a:extLst>
              </a:tr>
              <a:tr h="220031">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扫描</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支持主流一维、二维条码，扫码速度低于</a:t>
                      </a:r>
                      <a:r>
                        <a:rPr lang="en-US" altLang="zh-CN" sz="1000" u="none" strike="noStrike">
                          <a:effectLst/>
                          <a:latin typeface="微软雅黑" panose="020B0503020204020204" pitchFamily="34" charset="-122"/>
                          <a:ea typeface="微软雅黑" panose="020B0503020204020204" pitchFamily="34" charset="-122"/>
                        </a:rPr>
                        <a:t>50ms</a:t>
                      </a:r>
                      <a:endParaRPr lang="en-US" altLang="zh-CN"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2669169890"/>
                  </a:ext>
                </a:extLst>
              </a:tr>
              <a:tr h="220031">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喇叭</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内置喇叭，支持语音播报</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2580774644"/>
                  </a:ext>
                </a:extLst>
              </a:tr>
              <a:tr h="501698">
                <a:tc rowSpan="4">
                  <a:txBody>
                    <a:bodyPr/>
                    <a:lstStyle/>
                    <a:p>
                      <a:pPr algn="ctr"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选配功能</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非接触式读卡模块</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可选配</a:t>
                      </a:r>
                      <a:r>
                        <a:rPr lang="en-US" altLang="zh-CN" sz="1000" u="none" strike="noStrike" dirty="0">
                          <a:effectLst/>
                          <a:latin typeface="微软雅黑" panose="020B0503020204020204" pitchFamily="34" charset="-122"/>
                          <a:ea typeface="微软雅黑" panose="020B0503020204020204" pitchFamily="34" charset="-122"/>
                        </a:rPr>
                        <a:t>125KHz</a:t>
                      </a:r>
                      <a:r>
                        <a:rPr lang="zh-CN" altLang="en-US" sz="1000" u="none" strike="noStrike" dirty="0">
                          <a:effectLst/>
                          <a:latin typeface="微软雅黑" panose="020B0503020204020204" pitchFamily="34" charset="-122"/>
                          <a:ea typeface="微软雅黑" panose="020B0503020204020204" pitchFamily="34" charset="-122"/>
                        </a:rPr>
                        <a:t>低频或者</a:t>
                      </a:r>
                      <a:r>
                        <a:rPr lang="en-US" altLang="zh-CN" sz="1000" u="none" strike="noStrike" dirty="0">
                          <a:effectLst/>
                          <a:latin typeface="微软雅黑" panose="020B0503020204020204" pitchFamily="34" charset="-122"/>
                          <a:ea typeface="微软雅黑" panose="020B0503020204020204" pitchFamily="34" charset="-122"/>
                        </a:rPr>
                        <a:t>13.56MHz</a:t>
                      </a:r>
                      <a:r>
                        <a:rPr lang="zh-CN" altLang="en-US" sz="1000" u="none" strike="noStrike" dirty="0">
                          <a:effectLst/>
                          <a:latin typeface="微软雅黑" panose="020B0503020204020204" pitchFamily="34" charset="-122"/>
                          <a:ea typeface="微软雅黑" panose="020B0503020204020204" pitchFamily="34" charset="-122"/>
                        </a:rPr>
                        <a:t>高频模块，支持</a:t>
                      </a:r>
                      <a:r>
                        <a:rPr lang="en-US" altLang="zh-CN" sz="1000" u="none" strike="noStrike" dirty="0">
                          <a:effectLst/>
                          <a:latin typeface="微软雅黑" panose="020B0503020204020204" pitchFamily="34" charset="-122"/>
                          <a:ea typeface="微软雅黑" panose="020B0503020204020204" pitchFamily="34" charset="-122"/>
                        </a:rPr>
                        <a:t>CPU</a:t>
                      </a:r>
                      <a:r>
                        <a:rPr lang="zh-CN" altLang="en-US" sz="1000" u="none" strike="noStrike" dirty="0">
                          <a:effectLst/>
                          <a:latin typeface="微软雅黑" panose="020B0503020204020204" pitchFamily="34" charset="-122"/>
                          <a:ea typeface="微软雅黑" panose="020B0503020204020204" pitchFamily="34" charset="-122"/>
                        </a:rPr>
                        <a:t>卡、</a:t>
                      </a:r>
                      <a:r>
                        <a:rPr lang="en-US" altLang="zh-CN" sz="1000" u="none" strike="noStrike" dirty="0">
                          <a:effectLst/>
                          <a:latin typeface="微软雅黑" panose="020B0503020204020204" pitchFamily="34" charset="-122"/>
                          <a:ea typeface="微软雅黑" panose="020B0503020204020204" pitchFamily="34" charset="-122"/>
                        </a:rPr>
                        <a:t>M1</a:t>
                      </a:r>
                      <a:r>
                        <a:rPr lang="zh-CN" altLang="en-US" sz="1000" u="none" strike="noStrike" dirty="0">
                          <a:effectLst/>
                          <a:latin typeface="微软雅黑" panose="020B0503020204020204" pitchFamily="34" charset="-122"/>
                          <a:ea typeface="微软雅黑" panose="020B0503020204020204" pitchFamily="34" charset="-122"/>
                        </a:rPr>
                        <a:t>卡、</a:t>
                      </a:r>
                      <a:r>
                        <a:rPr lang="en-US" altLang="zh-CN" sz="1000" u="none" strike="noStrike" dirty="0">
                          <a:effectLst/>
                          <a:latin typeface="微软雅黑" panose="020B0503020204020204" pitchFamily="34" charset="-122"/>
                          <a:ea typeface="微软雅黑" panose="020B0503020204020204" pitchFamily="34" charset="-122"/>
                        </a:rPr>
                        <a:t>CPU</a:t>
                      </a:r>
                      <a:r>
                        <a:rPr lang="zh-CN" altLang="en-US" sz="1000" u="none" strike="noStrike" dirty="0">
                          <a:effectLst/>
                          <a:latin typeface="微软雅黑" panose="020B0503020204020204" pitchFamily="34" charset="-122"/>
                          <a:ea typeface="微软雅黑" panose="020B0503020204020204" pitchFamily="34" charset="-122"/>
                        </a:rPr>
                        <a:t>卡</a:t>
                      </a:r>
                      <a:r>
                        <a:rPr lang="en-US" altLang="zh-CN" sz="1000" u="none" strike="noStrike" dirty="0">
                          <a:effectLst/>
                          <a:latin typeface="微软雅黑" panose="020B0503020204020204" pitchFamily="34" charset="-122"/>
                          <a:ea typeface="微软雅黑" panose="020B0503020204020204" pitchFamily="34" charset="-122"/>
                        </a:rPr>
                        <a:t>M1</a:t>
                      </a:r>
                      <a:r>
                        <a:rPr lang="zh-CN" altLang="en-US" sz="1000" u="none" strike="noStrike" dirty="0">
                          <a:effectLst/>
                          <a:latin typeface="微软雅黑" panose="020B0503020204020204" pitchFamily="34" charset="-122"/>
                          <a:ea typeface="微软雅黑" panose="020B0503020204020204" pitchFamily="34" charset="-122"/>
                        </a:rPr>
                        <a:t>卡复合卡、</a:t>
                      </a:r>
                      <a:r>
                        <a:rPr lang="en-US" altLang="zh-CN" sz="1000" u="none" strike="noStrike" dirty="0">
                          <a:effectLst/>
                          <a:latin typeface="微软雅黑" panose="020B0503020204020204" pitchFamily="34" charset="-122"/>
                          <a:ea typeface="微软雅黑" panose="020B0503020204020204" pitchFamily="34" charset="-122"/>
                        </a:rPr>
                        <a:t>EM4100</a:t>
                      </a:r>
                      <a:r>
                        <a:rPr lang="zh-CN" altLang="en-US" sz="1000" u="none" strike="noStrike" dirty="0">
                          <a:effectLst/>
                          <a:latin typeface="微软雅黑" panose="020B0503020204020204" pitchFamily="34" charset="-122"/>
                          <a:ea typeface="微软雅黑" panose="020B0503020204020204" pitchFamily="34" charset="-122"/>
                        </a:rPr>
                        <a:t>系列卡、</a:t>
                      </a:r>
                      <a:r>
                        <a:rPr lang="en-US" altLang="zh-CN" sz="1000" u="none" strike="noStrike" dirty="0">
                          <a:effectLst/>
                          <a:latin typeface="微软雅黑" panose="020B0503020204020204" pitchFamily="34" charset="-122"/>
                          <a:ea typeface="微软雅黑" panose="020B0503020204020204" pitchFamily="34" charset="-122"/>
                        </a:rPr>
                        <a:t>ID</a:t>
                      </a:r>
                      <a:r>
                        <a:rPr lang="zh-CN" altLang="en-US" sz="1000" u="none" strike="noStrike" dirty="0">
                          <a:effectLst/>
                          <a:latin typeface="微软雅黑" panose="020B0503020204020204" pitchFamily="34" charset="-122"/>
                          <a:ea typeface="微软雅黑" panose="020B0503020204020204" pitchFamily="34" charset="-122"/>
                        </a:rPr>
                        <a:t>卡、</a:t>
                      </a:r>
                      <a:r>
                        <a:rPr lang="en-US" altLang="zh-CN" sz="1000" u="none" strike="noStrike" dirty="0">
                          <a:effectLst/>
                          <a:latin typeface="微软雅黑" panose="020B0503020204020204" pitchFamily="34" charset="-122"/>
                          <a:ea typeface="微软雅黑" panose="020B0503020204020204" pitchFamily="34" charset="-122"/>
                        </a:rPr>
                        <a:t>S50</a:t>
                      </a:r>
                      <a:r>
                        <a:rPr lang="zh-CN" altLang="en-US" sz="1000" u="none" strike="noStrike" dirty="0">
                          <a:effectLst/>
                          <a:latin typeface="微软雅黑" panose="020B0503020204020204" pitchFamily="34" charset="-122"/>
                          <a:ea typeface="微软雅黑" panose="020B0503020204020204" pitchFamily="34" charset="-122"/>
                        </a:rPr>
                        <a:t>卡、</a:t>
                      </a:r>
                      <a:r>
                        <a:rPr lang="en-US" altLang="zh-CN" sz="1000" u="none" strike="noStrike" dirty="0">
                          <a:effectLst/>
                          <a:latin typeface="微软雅黑" panose="020B0503020204020204" pitchFamily="34" charset="-122"/>
                          <a:ea typeface="微软雅黑" panose="020B0503020204020204" pitchFamily="34" charset="-122"/>
                        </a:rPr>
                        <a:t>S70</a:t>
                      </a:r>
                      <a:r>
                        <a:rPr lang="zh-CN" altLang="en-US" sz="1000" u="none" strike="noStrike" dirty="0">
                          <a:effectLst/>
                          <a:latin typeface="微软雅黑" panose="020B0503020204020204" pitchFamily="34" charset="-122"/>
                          <a:ea typeface="微软雅黑" panose="020B0503020204020204" pitchFamily="34" charset="-122"/>
                        </a:rPr>
                        <a:t>卡等。</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204672315"/>
                  </a:ext>
                </a:extLst>
              </a:tr>
              <a:tr h="336033">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条码扫描引擎</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硬解码，支持主流一维、二维条码，扫描速度大于</a:t>
                      </a:r>
                      <a:r>
                        <a:rPr lang="en-US" altLang="zh-CN" sz="1000" u="none" strike="noStrike" dirty="0">
                          <a:effectLst/>
                          <a:latin typeface="微软雅黑" panose="020B0503020204020204" pitchFamily="34" charset="-122"/>
                          <a:ea typeface="微软雅黑" panose="020B0503020204020204" pitchFamily="34" charset="-122"/>
                        </a:rPr>
                        <a:t>200</a:t>
                      </a:r>
                      <a:r>
                        <a:rPr lang="zh-CN" altLang="en-US" sz="1000" u="none" strike="noStrike" dirty="0">
                          <a:effectLst/>
                          <a:latin typeface="微软雅黑" panose="020B0503020204020204" pitchFamily="34" charset="-122"/>
                          <a:ea typeface="微软雅黑" panose="020B0503020204020204" pitchFamily="34" charset="-122"/>
                        </a:rPr>
                        <a:t>次</a:t>
                      </a:r>
                      <a:r>
                        <a:rPr lang="en-US" altLang="zh-CN" sz="1000" u="none" strike="noStrike" dirty="0">
                          <a:effectLst/>
                          <a:latin typeface="微软雅黑" panose="020B0503020204020204" pitchFamily="34" charset="-122"/>
                          <a:ea typeface="微软雅黑" panose="020B0503020204020204" pitchFamily="34" charset="-122"/>
                        </a:rPr>
                        <a:t>/</a:t>
                      </a:r>
                      <a:r>
                        <a:rPr lang="zh-CN" altLang="en-US" sz="1000" u="none" strike="noStrike" dirty="0">
                          <a:effectLst/>
                          <a:latin typeface="微软雅黑" panose="020B0503020204020204" pitchFamily="34" charset="-122"/>
                          <a:ea typeface="微软雅黑" panose="020B0503020204020204" pitchFamily="34" charset="-122"/>
                        </a:rPr>
                        <a:t>秒</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3663040570"/>
                  </a:ext>
                </a:extLst>
              </a:tr>
              <a:tr h="220031">
                <a:tc vMerge="1">
                  <a:txBody>
                    <a:bodyPr/>
                    <a:lstStyle/>
                    <a:p>
                      <a:endParaRPr lang="zh-CN" altLang="en-US"/>
                    </a:p>
                  </a:txBody>
                  <a:tcPr/>
                </a:tc>
                <a:tc>
                  <a:txBody>
                    <a:bodyPr/>
                    <a:lstStyle/>
                    <a:p>
                      <a:pPr algn="just" fontAlgn="ctr">
                        <a:lnSpc>
                          <a:spcPct val="150000"/>
                        </a:lnSpc>
                      </a:pPr>
                      <a:r>
                        <a:rPr lang="zh-CN" altLang="en-US" sz="1000" u="none" strike="noStrike">
                          <a:effectLst/>
                          <a:latin typeface="微软雅黑" panose="020B0503020204020204" pitchFamily="34" charset="-122"/>
                          <a:ea typeface="微软雅黑" panose="020B0503020204020204" pitchFamily="34" charset="-122"/>
                        </a:rPr>
                        <a:t>内置电池</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en-US" altLang="zh-CN" sz="1000" u="none" strike="noStrike">
                          <a:effectLst/>
                          <a:latin typeface="微软雅黑" panose="020B0503020204020204" pitchFamily="34" charset="-122"/>
                          <a:ea typeface="微软雅黑" panose="020B0503020204020204" pitchFamily="34" charset="-122"/>
                        </a:rPr>
                        <a:t>7.4V</a:t>
                      </a:r>
                      <a:r>
                        <a:rPr lang="zh-CN" altLang="en-US" sz="1000" u="none" strike="noStrike">
                          <a:effectLst/>
                          <a:latin typeface="微软雅黑" panose="020B0503020204020204" pitchFamily="34" charset="-122"/>
                          <a:ea typeface="微软雅黑" panose="020B0503020204020204" pitchFamily="34" charset="-122"/>
                        </a:rPr>
                        <a:t>，</a:t>
                      </a:r>
                      <a:r>
                        <a:rPr lang="en-US" altLang="zh-CN" sz="1000" u="none" strike="noStrike">
                          <a:effectLst/>
                          <a:latin typeface="微软雅黑" panose="020B0503020204020204" pitchFamily="34" charset="-122"/>
                          <a:ea typeface="微软雅黑" panose="020B0503020204020204" pitchFamily="34" charset="-122"/>
                        </a:rPr>
                        <a:t>2200mAh</a:t>
                      </a:r>
                      <a:r>
                        <a:rPr lang="zh-CN" altLang="en-US" sz="1000" u="none" strike="noStrike">
                          <a:effectLst/>
                          <a:latin typeface="微软雅黑" panose="020B0503020204020204" pitchFamily="34" charset="-122"/>
                          <a:ea typeface="微软雅黑" panose="020B0503020204020204" pitchFamily="34" charset="-122"/>
                        </a:rPr>
                        <a:t>，支持断电工作</a:t>
                      </a:r>
                      <a:r>
                        <a:rPr lang="en-US" altLang="zh-CN" sz="1000" u="none" strike="noStrike">
                          <a:effectLst/>
                          <a:latin typeface="微软雅黑" panose="020B0503020204020204" pitchFamily="34" charset="-122"/>
                          <a:ea typeface="微软雅黑" panose="020B0503020204020204" pitchFamily="34" charset="-122"/>
                        </a:rPr>
                        <a:t>2</a:t>
                      </a:r>
                      <a:r>
                        <a:rPr lang="zh-CN" altLang="en-US" sz="1000" u="none" strike="noStrike">
                          <a:effectLst/>
                          <a:latin typeface="微软雅黑" panose="020B0503020204020204" pitchFamily="34" charset="-122"/>
                          <a:ea typeface="微软雅黑" panose="020B0503020204020204" pitchFamily="34" charset="-122"/>
                        </a:rPr>
                        <a:t>小时以上</a:t>
                      </a:r>
                      <a:endParaRPr lang="zh-CN" altLang="en-US" sz="1000" b="0" i="0" u="none" strike="noStrike">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2104216868"/>
                  </a:ext>
                </a:extLst>
              </a:tr>
              <a:tr h="336033">
                <a:tc vMerge="1">
                  <a:txBody>
                    <a:bodyPr/>
                    <a:lstStyle/>
                    <a:p>
                      <a:endParaRPr lang="zh-CN" altLang="en-US"/>
                    </a:p>
                  </a:txBody>
                  <a:tcP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人脸识别</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tc>
                  <a:txBody>
                    <a:bodyPr/>
                    <a:lstStyle/>
                    <a:p>
                      <a:pPr algn="just" fontAlgn="ctr">
                        <a:lnSpc>
                          <a:spcPct val="150000"/>
                        </a:lnSpc>
                      </a:pPr>
                      <a:r>
                        <a:rPr lang="zh-CN" altLang="en-US" sz="1000" u="none" strike="noStrike" dirty="0">
                          <a:effectLst/>
                          <a:latin typeface="微软雅黑" panose="020B0503020204020204" pitchFamily="34" charset="-122"/>
                          <a:ea typeface="微软雅黑" panose="020B0503020204020204" pitchFamily="34" charset="-122"/>
                        </a:rPr>
                        <a:t>可选配单目、双目、</a:t>
                      </a:r>
                      <a:r>
                        <a:rPr lang="en-US" altLang="zh-CN" sz="1000" u="none" strike="noStrike" dirty="0">
                          <a:effectLst/>
                          <a:latin typeface="微软雅黑" panose="020B0503020204020204" pitchFamily="34" charset="-122"/>
                          <a:ea typeface="微软雅黑" panose="020B0503020204020204" pitchFamily="34" charset="-122"/>
                        </a:rPr>
                        <a:t>3D</a:t>
                      </a:r>
                      <a:r>
                        <a:rPr lang="zh-CN" altLang="en-US" sz="1000" u="none" strike="noStrike" dirty="0">
                          <a:effectLst/>
                          <a:latin typeface="微软雅黑" panose="020B0503020204020204" pitchFamily="34" charset="-122"/>
                          <a:ea typeface="微软雅黑" panose="020B0503020204020204" pitchFamily="34" charset="-122"/>
                        </a:rPr>
                        <a:t>结构光摄像头，支持人脸识别、人脸支付</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190" marR="5190" marT="5190" marB="0" anchor="ctr"/>
                </a:tc>
                <a:extLst>
                  <a:ext uri="{0D108BD9-81ED-4DB2-BD59-A6C34878D82A}">
                    <a16:rowId xmlns:a16="http://schemas.microsoft.com/office/drawing/2014/main" val="2070500880"/>
                  </a:ext>
                </a:extLst>
              </a:tr>
            </a:tbl>
          </a:graphicData>
        </a:graphic>
      </p:graphicFrame>
    </p:spTree>
    <p:extLst>
      <p:ext uri="{BB962C8B-B14F-4D97-AF65-F5344CB8AC3E}">
        <p14:creationId xmlns:p14="http://schemas.microsoft.com/office/powerpoint/2010/main" val="107570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4801314"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校园缴费：支持缴纳校内各种费用</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a:extLst>
              <a:ext uri="{FF2B5EF4-FFF2-40B4-BE49-F238E27FC236}">
                <a16:creationId xmlns:a16="http://schemas.microsoft.com/office/drawing/2014/main" id="{0B76F72E-B602-45F6-815C-2BEA8F8CAAF2}"/>
              </a:ext>
            </a:extLst>
          </p:cNvPr>
          <p:cNvSpPr txBox="1"/>
          <p:nvPr/>
        </p:nvSpPr>
        <p:spPr>
          <a:xfrm>
            <a:off x="1567692" y="6089334"/>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缴费大厅</a:t>
            </a:r>
          </a:p>
        </p:txBody>
      </p:sp>
      <p:pic>
        <p:nvPicPr>
          <p:cNvPr id="3" name="图片 2">
            <a:extLst>
              <a:ext uri="{FF2B5EF4-FFF2-40B4-BE49-F238E27FC236}">
                <a16:creationId xmlns:a16="http://schemas.microsoft.com/office/drawing/2014/main" id="{E4CD5DFD-E9F9-4E4C-9199-26BF83A9C902}"/>
              </a:ext>
            </a:extLst>
          </p:cNvPr>
          <p:cNvPicPr>
            <a:picLocks noChangeAspect="1"/>
          </p:cNvPicPr>
          <p:nvPr/>
        </p:nvPicPr>
        <p:blipFill>
          <a:blip r:embed="rId2"/>
          <a:stretch>
            <a:fillRect/>
          </a:stretch>
        </p:blipFill>
        <p:spPr>
          <a:xfrm>
            <a:off x="4862513" y="1452600"/>
            <a:ext cx="2309812" cy="4106333"/>
          </a:xfrm>
          <a:prstGeom prst="rect">
            <a:avLst/>
          </a:prstGeom>
        </p:spPr>
      </p:pic>
      <p:pic>
        <p:nvPicPr>
          <p:cNvPr id="9" name="图片 8">
            <a:extLst>
              <a:ext uri="{FF2B5EF4-FFF2-40B4-BE49-F238E27FC236}">
                <a16:creationId xmlns:a16="http://schemas.microsoft.com/office/drawing/2014/main" id="{E8729126-C4DA-4E06-9ECF-3957CE5D26EE}"/>
              </a:ext>
            </a:extLst>
          </p:cNvPr>
          <p:cNvPicPr>
            <a:picLocks noChangeAspect="1"/>
          </p:cNvPicPr>
          <p:nvPr/>
        </p:nvPicPr>
        <p:blipFill>
          <a:blip r:embed="rId3"/>
          <a:stretch>
            <a:fillRect/>
          </a:stretch>
        </p:blipFill>
        <p:spPr>
          <a:xfrm>
            <a:off x="8670052" y="1500225"/>
            <a:ext cx="2309812" cy="4106332"/>
          </a:xfrm>
          <a:prstGeom prst="rect">
            <a:avLst/>
          </a:prstGeom>
        </p:spPr>
      </p:pic>
      <p:sp>
        <p:nvSpPr>
          <p:cNvPr id="10" name="文本框 9">
            <a:extLst>
              <a:ext uri="{FF2B5EF4-FFF2-40B4-BE49-F238E27FC236}">
                <a16:creationId xmlns:a16="http://schemas.microsoft.com/office/drawing/2014/main" id="{7AEBFEAE-98B4-46F9-AC85-A54F00B1A32E}"/>
              </a:ext>
            </a:extLst>
          </p:cNvPr>
          <p:cNvSpPr txBox="1"/>
          <p:nvPr/>
        </p:nvSpPr>
        <p:spPr>
          <a:xfrm>
            <a:off x="5277920" y="6089334"/>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自动催缴</a:t>
            </a:r>
          </a:p>
        </p:txBody>
      </p:sp>
      <p:sp>
        <p:nvSpPr>
          <p:cNvPr id="11" name="文本框 10">
            <a:extLst>
              <a:ext uri="{FF2B5EF4-FFF2-40B4-BE49-F238E27FC236}">
                <a16:creationId xmlns:a16="http://schemas.microsoft.com/office/drawing/2014/main" id="{12E9730B-092A-43CB-AC63-8BB4E9D1C975}"/>
              </a:ext>
            </a:extLst>
          </p:cNvPr>
          <p:cNvSpPr txBox="1"/>
          <p:nvPr/>
        </p:nvSpPr>
        <p:spPr>
          <a:xfrm>
            <a:off x="9013549" y="6089334"/>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他人代缴</a:t>
            </a:r>
          </a:p>
        </p:txBody>
      </p:sp>
      <p:pic>
        <p:nvPicPr>
          <p:cNvPr id="12" name="图片 11">
            <a:extLst>
              <a:ext uri="{FF2B5EF4-FFF2-40B4-BE49-F238E27FC236}">
                <a16:creationId xmlns:a16="http://schemas.microsoft.com/office/drawing/2014/main" id="{1ECA60FD-8F71-4487-8232-B46B4CF0E81B}"/>
              </a:ext>
            </a:extLst>
          </p:cNvPr>
          <p:cNvPicPr/>
          <p:nvPr/>
        </p:nvPicPr>
        <p:blipFill>
          <a:blip r:embed="rId4">
            <a:extLst>
              <a:ext uri="{28A0092B-C50C-407E-A947-70E740481C1C}">
                <a14:useLocalDpi xmlns:a14="http://schemas.microsoft.com/office/drawing/2010/main" val="0"/>
              </a:ext>
            </a:extLst>
          </a:blip>
          <a:stretch>
            <a:fillRect/>
          </a:stretch>
        </p:blipFill>
        <p:spPr>
          <a:xfrm>
            <a:off x="1230866" y="1547849"/>
            <a:ext cx="2309812" cy="4058708"/>
          </a:xfrm>
          <a:prstGeom prst="rect">
            <a:avLst/>
          </a:prstGeom>
          <a:ln>
            <a:solidFill>
              <a:schemeClr val="bg1">
                <a:lumMod val="75000"/>
              </a:schemeClr>
            </a:solidFill>
          </a:ln>
        </p:spPr>
      </p:pic>
      <p:pic>
        <p:nvPicPr>
          <p:cNvPr id="13" name="图片 12">
            <a:extLst>
              <a:ext uri="{FF2B5EF4-FFF2-40B4-BE49-F238E27FC236}">
                <a16:creationId xmlns:a16="http://schemas.microsoft.com/office/drawing/2014/main" id="{593D8641-F755-4498-8F81-D4D89F351DAF}"/>
              </a:ext>
            </a:extLst>
          </p:cNvPr>
          <p:cNvPicPr>
            <a:picLocks noChangeAspect="1"/>
          </p:cNvPicPr>
          <p:nvPr/>
        </p:nvPicPr>
        <p:blipFill>
          <a:blip r:embed="rId5"/>
          <a:stretch>
            <a:fillRect/>
          </a:stretch>
        </p:blipFill>
        <p:spPr>
          <a:xfrm>
            <a:off x="4905467" y="1500225"/>
            <a:ext cx="2266858" cy="4058708"/>
          </a:xfrm>
          <a:prstGeom prst="rect">
            <a:avLst/>
          </a:prstGeom>
          <a:ln>
            <a:solidFill>
              <a:schemeClr val="bg1">
                <a:lumMod val="75000"/>
              </a:schemeClr>
            </a:solidFill>
          </a:ln>
        </p:spPr>
      </p:pic>
      <p:pic>
        <p:nvPicPr>
          <p:cNvPr id="14" name="图片 13">
            <a:extLst>
              <a:ext uri="{FF2B5EF4-FFF2-40B4-BE49-F238E27FC236}">
                <a16:creationId xmlns:a16="http://schemas.microsoft.com/office/drawing/2014/main" id="{6144E229-789B-4765-8594-BA243248F2A1}"/>
              </a:ext>
            </a:extLst>
          </p:cNvPr>
          <p:cNvPicPr/>
          <p:nvPr/>
        </p:nvPicPr>
        <p:blipFill>
          <a:blip r:embed="rId6"/>
          <a:stretch>
            <a:fillRect/>
          </a:stretch>
        </p:blipFill>
        <p:spPr>
          <a:xfrm>
            <a:off x="8651324" y="1500225"/>
            <a:ext cx="2360610" cy="4058708"/>
          </a:xfrm>
          <a:prstGeom prst="rect">
            <a:avLst/>
          </a:prstGeom>
          <a:ln>
            <a:solidFill>
              <a:schemeClr val="bg1">
                <a:lumMod val="75000"/>
              </a:schemeClr>
            </a:solidFill>
          </a:ln>
        </p:spPr>
      </p:pic>
    </p:spTree>
    <p:extLst>
      <p:ext uri="{BB962C8B-B14F-4D97-AF65-F5344CB8AC3E}">
        <p14:creationId xmlns:p14="http://schemas.microsoft.com/office/powerpoint/2010/main" val="186430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0CD92EF-44C8-4A35-8C19-99A0355E46B2}"/>
              </a:ext>
            </a:extLst>
          </p:cNvPr>
          <p:cNvSpPr txBox="1"/>
          <p:nvPr/>
        </p:nvSpPr>
        <p:spPr>
          <a:xfrm>
            <a:off x="0" y="2776538"/>
            <a:ext cx="12192000" cy="1381188"/>
          </a:xfrm>
          <a:prstGeom prst="rect">
            <a:avLst/>
          </a:prstGeom>
          <a:solidFill>
            <a:srgbClr val="0F9860"/>
          </a:solidFill>
        </p:spPr>
        <p:txBody>
          <a:bodyPr vert="horz" lIns="91440" tIns="45720" rIns="91440" bIns="45720" rtlCol="0" anchor="ctr">
            <a:normAutofit/>
          </a:bodyPr>
          <a:lstStyle/>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r>
              <a:rPr kumimoji="1" lang="zh-CN" altLang="en-US" sz="4000" b="1" dirty="0">
                <a:solidFill>
                  <a:schemeClr val="bg1"/>
                </a:solidFill>
                <a:latin typeface="微软雅黑" panose="020B0503020204020204" pitchFamily="34" charset="-122"/>
                <a:ea typeface="微软雅黑" panose="020B0503020204020204" pitchFamily="34" charset="-122"/>
                <a:cs typeface="+mj-cs"/>
              </a:rPr>
              <a:t>数字生活</a:t>
            </a: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平行四边形 1">
            <a:extLst>
              <a:ext uri="{FF2B5EF4-FFF2-40B4-BE49-F238E27FC236}">
                <a16:creationId xmlns:a16="http://schemas.microsoft.com/office/drawing/2014/main" id="{6315CFD2-8B92-418D-AEA0-FCBA21DECA3C}"/>
              </a:ext>
            </a:extLst>
          </p:cNvPr>
          <p:cNvSpPr/>
          <p:nvPr/>
        </p:nvSpPr>
        <p:spPr>
          <a:xfrm>
            <a:off x="590550" y="2543191"/>
            <a:ext cx="1762125" cy="1800225"/>
          </a:xfrm>
          <a:prstGeom prst="parallelogram">
            <a:avLst/>
          </a:prstGeom>
          <a:solidFill>
            <a:srgbClr val="0DB053"/>
          </a:solidFill>
          <a:ln>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b="1" dirty="0">
                <a:latin typeface="微软雅黑" panose="020B0503020204020204" pitchFamily="34" charset="-122"/>
                <a:ea typeface="微软雅黑" panose="020B0503020204020204" pitchFamily="34" charset="-122"/>
              </a:rPr>
              <a:t>02</a:t>
            </a:r>
            <a:endParaRPr lang="zh-CN" altLang="en-US" sz="5000" b="1" dirty="0">
              <a:latin typeface="微软雅黑" panose="020B0503020204020204" pitchFamily="34" charset="-122"/>
              <a:ea typeface="微软雅黑" panose="020B0503020204020204" pitchFamily="34" charset="-122"/>
            </a:endParaRPr>
          </a:p>
        </p:txBody>
      </p:sp>
      <p:sp>
        <p:nvSpPr>
          <p:cNvPr id="6" name="流程图: 摘录 5">
            <a:extLst>
              <a:ext uri="{FF2B5EF4-FFF2-40B4-BE49-F238E27FC236}">
                <a16:creationId xmlns:a16="http://schemas.microsoft.com/office/drawing/2014/main" id="{42C1FF79-1361-4962-931A-12C8A32B3D62}"/>
              </a:ext>
            </a:extLst>
          </p:cNvPr>
          <p:cNvSpPr/>
          <p:nvPr/>
        </p:nvSpPr>
        <p:spPr>
          <a:xfrm>
            <a:off x="2286954" y="2533651"/>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a:extLst>
              <a:ext uri="{FF2B5EF4-FFF2-40B4-BE49-F238E27FC236}">
                <a16:creationId xmlns:a16="http://schemas.microsoft.com/office/drawing/2014/main" id="{DE502237-4ACA-45F6-B3B4-B4A589936E7A}"/>
              </a:ext>
            </a:extLst>
          </p:cNvPr>
          <p:cNvSpPr/>
          <p:nvPr/>
        </p:nvSpPr>
        <p:spPr>
          <a:xfrm rot="10800000">
            <a:off x="515302" y="4095767"/>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4C026C1-16FD-48C8-90AC-8AEA033E53A9}"/>
              </a:ext>
            </a:extLst>
          </p:cNvPr>
          <p:cNvPicPr>
            <a:picLocks noChangeAspect="1"/>
          </p:cNvPicPr>
          <p:nvPr/>
        </p:nvPicPr>
        <p:blipFill>
          <a:blip r:embed="rId2"/>
          <a:stretch>
            <a:fillRect/>
          </a:stretch>
        </p:blipFill>
        <p:spPr>
          <a:xfrm>
            <a:off x="0" y="2682"/>
            <a:ext cx="12192000" cy="6846669"/>
          </a:xfrm>
          <a:prstGeom prst="rect">
            <a:avLst/>
          </a:prstGeom>
        </p:spPr>
      </p:pic>
      <p:sp>
        <p:nvSpPr>
          <p:cNvPr id="9" name="矩形 8">
            <a:extLst>
              <a:ext uri="{FF2B5EF4-FFF2-40B4-BE49-F238E27FC236}">
                <a16:creationId xmlns:a16="http://schemas.microsoft.com/office/drawing/2014/main" id="{224CACEF-49DB-45FD-8B5B-5EDCD3F10022}"/>
              </a:ext>
            </a:extLst>
          </p:cNvPr>
          <p:cNvSpPr/>
          <p:nvPr/>
        </p:nvSpPr>
        <p:spPr>
          <a:xfrm>
            <a:off x="-2" y="-8649"/>
            <a:ext cx="12192002" cy="6858000"/>
          </a:xfrm>
          <a:prstGeom prst="rect">
            <a:avLst/>
          </a:prstGeom>
          <a:solidFill>
            <a:srgbClr val="15AE6C">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55EFD6FA-8452-4A2B-A2A3-EACA88CAF8D2}"/>
              </a:ext>
            </a:extLst>
          </p:cNvPr>
          <p:cNvSpPr/>
          <p:nvPr/>
        </p:nvSpPr>
        <p:spPr>
          <a:xfrm>
            <a:off x="4013676" y="1485900"/>
            <a:ext cx="4164646" cy="3971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r>
              <a:rPr lang="zh-CN" altLang="en-US" sz="4000" b="1" dirty="0" smtClean="0">
                <a:solidFill>
                  <a:srgbClr val="0F9860"/>
                </a:solidFill>
                <a:latin typeface="微软雅黑" panose="020B0503020204020204" pitchFamily="34" charset="-122"/>
                <a:ea typeface="微软雅黑" panose="020B0503020204020204" pitchFamily="34" charset="-122"/>
              </a:rPr>
              <a:t>数字管理</a:t>
            </a:r>
            <a:endParaRPr lang="zh-CN" altLang="en-US" sz="4000" b="1" dirty="0">
              <a:solidFill>
                <a:srgbClr val="0F9860"/>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2697F872-9A27-419F-9B94-58F8DAEDDC15}"/>
              </a:ext>
            </a:extLst>
          </p:cNvPr>
          <p:cNvSpPr/>
          <p:nvPr/>
        </p:nvSpPr>
        <p:spPr>
          <a:xfrm>
            <a:off x="0" y="5114925"/>
            <a:ext cx="12192000" cy="1734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42">
            <a:extLst>
              <a:ext uri="{FF2B5EF4-FFF2-40B4-BE49-F238E27FC236}">
                <a16:creationId xmlns:a16="http://schemas.microsoft.com/office/drawing/2014/main" id="{6343F8EF-4D13-4881-A669-A5EAFD3A86C9}"/>
              </a:ext>
            </a:extLst>
          </p:cNvPr>
          <p:cNvSpPr/>
          <p:nvPr/>
        </p:nvSpPr>
        <p:spPr>
          <a:xfrm>
            <a:off x="5134871" y="5680801"/>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数字迎新</a:t>
            </a:r>
          </a:p>
        </p:txBody>
      </p:sp>
      <p:pic>
        <p:nvPicPr>
          <p:cNvPr id="11" name="图片 10">
            <a:extLst>
              <a:ext uri="{FF2B5EF4-FFF2-40B4-BE49-F238E27FC236}">
                <a16:creationId xmlns:a16="http://schemas.microsoft.com/office/drawing/2014/main" id="{7B05CFD4-40B3-4F81-ACD3-2709A7E22324}"/>
              </a:ext>
            </a:extLst>
          </p:cNvPr>
          <p:cNvPicPr>
            <a:picLocks noChangeAspect="1"/>
          </p:cNvPicPr>
          <p:nvPr/>
        </p:nvPicPr>
        <p:blipFill>
          <a:blip r:embed="rId3"/>
          <a:stretch>
            <a:fillRect/>
          </a:stretch>
        </p:blipFill>
        <p:spPr>
          <a:xfrm>
            <a:off x="5479810" y="2406276"/>
            <a:ext cx="1232377" cy="1220175"/>
          </a:xfrm>
          <a:prstGeom prst="rect">
            <a:avLst/>
          </a:prstGeom>
        </p:spPr>
      </p:pic>
    </p:spTree>
    <p:extLst>
      <p:ext uri="{BB962C8B-B14F-4D97-AF65-F5344CB8AC3E}">
        <p14:creationId xmlns:p14="http://schemas.microsoft.com/office/powerpoint/2010/main" val="179707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4185761"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数字迎新：三步完成报到流程</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 name="图片 3">
            <a:extLst>
              <a:ext uri="{FF2B5EF4-FFF2-40B4-BE49-F238E27FC236}">
                <a16:creationId xmlns:a16="http://schemas.microsoft.com/office/drawing/2014/main" id="{AF541A3B-312B-41EE-93B9-E2478B9416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1508" y="1747044"/>
            <a:ext cx="2258060" cy="401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线上预报到-1">
            <a:extLst>
              <a:ext uri="{FF2B5EF4-FFF2-40B4-BE49-F238E27FC236}">
                <a16:creationId xmlns:a16="http://schemas.microsoft.com/office/drawing/2014/main" id="{9470F8A9-0A15-4588-81A3-6E2F1E9EE87E}"/>
              </a:ext>
            </a:extLst>
          </p:cNvPr>
          <p:cNvPicPr>
            <a:picLocks noChangeAspect="1"/>
          </p:cNvPicPr>
          <p:nvPr/>
        </p:nvPicPr>
        <p:blipFill>
          <a:blip r:embed="rId3"/>
          <a:stretch>
            <a:fillRect/>
          </a:stretch>
        </p:blipFill>
        <p:spPr>
          <a:xfrm>
            <a:off x="1161433" y="1747044"/>
            <a:ext cx="2258060" cy="4017010"/>
          </a:xfrm>
          <a:prstGeom prst="rect">
            <a:avLst/>
          </a:prstGeom>
        </p:spPr>
      </p:pic>
      <p:pic>
        <p:nvPicPr>
          <p:cNvPr id="8" name="图片 7">
            <a:extLst>
              <a:ext uri="{FF2B5EF4-FFF2-40B4-BE49-F238E27FC236}">
                <a16:creationId xmlns:a16="http://schemas.microsoft.com/office/drawing/2014/main" id="{3EE26062-2704-476C-B27F-E144C0CFB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161" y="1744279"/>
            <a:ext cx="2258060" cy="4016336"/>
          </a:xfrm>
          <a:prstGeom prst="rect">
            <a:avLst/>
          </a:prstGeom>
        </p:spPr>
      </p:pic>
      <p:sp>
        <p:nvSpPr>
          <p:cNvPr id="14" name="文本框 13">
            <a:extLst>
              <a:ext uri="{FF2B5EF4-FFF2-40B4-BE49-F238E27FC236}">
                <a16:creationId xmlns:a16="http://schemas.microsoft.com/office/drawing/2014/main" id="{C10C8C97-23E4-4221-9AC4-5CBFF6C29992}"/>
              </a:ext>
            </a:extLst>
          </p:cNvPr>
          <p:cNvSpPr txBox="1"/>
          <p:nvPr/>
        </p:nvSpPr>
        <p:spPr>
          <a:xfrm>
            <a:off x="1381179" y="5953288"/>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线上预报到</a:t>
            </a:r>
          </a:p>
        </p:txBody>
      </p:sp>
      <p:sp>
        <p:nvSpPr>
          <p:cNvPr id="16" name="文本框 15">
            <a:extLst>
              <a:ext uri="{FF2B5EF4-FFF2-40B4-BE49-F238E27FC236}">
                <a16:creationId xmlns:a16="http://schemas.microsoft.com/office/drawing/2014/main" id="{F395A2C4-B379-4C42-9368-4EFDE426F192}"/>
              </a:ext>
            </a:extLst>
          </p:cNvPr>
          <p:cNvSpPr txBox="1"/>
          <p:nvPr/>
        </p:nvSpPr>
        <p:spPr>
          <a:xfrm>
            <a:off x="5063111" y="5953288"/>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现场报到</a:t>
            </a:r>
          </a:p>
        </p:txBody>
      </p:sp>
      <p:sp>
        <p:nvSpPr>
          <p:cNvPr id="18" name="文本框 17">
            <a:extLst>
              <a:ext uri="{FF2B5EF4-FFF2-40B4-BE49-F238E27FC236}">
                <a16:creationId xmlns:a16="http://schemas.microsoft.com/office/drawing/2014/main" id="{82C7EB9D-D3F6-4472-88FA-A750D7E6C4C5}"/>
              </a:ext>
            </a:extLst>
          </p:cNvPr>
          <p:cNvSpPr txBox="1"/>
          <p:nvPr/>
        </p:nvSpPr>
        <p:spPr>
          <a:xfrm>
            <a:off x="8702458" y="5953288"/>
            <a:ext cx="1636160"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办理后续流程</a:t>
            </a:r>
          </a:p>
        </p:txBody>
      </p:sp>
    </p:spTree>
    <p:extLst>
      <p:ext uri="{BB962C8B-B14F-4D97-AF65-F5344CB8AC3E}">
        <p14:creationId xmlns:p14="http://schemas.microsoft.com/office/powerpoint/2010/main" val="338276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版式设计">
            <a:extLst>
              <a:ext uri="{FF2B5EF4-FFF2-40B4-BE49-F238E27FC236}">
                <a16:creationId xmlns:a16="http://schemas.microsoft.com/office/drawing/2014/main" id="{4350D012-9D10-438B-9FF7-4C37B106316D}"/>
              </a:ext>
            </a:extLst>
          </p:cNvPr>
          <p:cNvSpPr txBox="1">
            <a:spLocks noGrp="1"/>
          </p:cNvSpPr>
          <p:nvPr>
            <p:ph type="title" idx="4294967295"/>
          </p:nvPr>
        </p:nvSpPr>
        <p:spPr>
          <a:xfrm>
            <a:off x="270695" y="661084"/>
            <a:ext cx="4509568" cy="424732"/>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cs typeface="+mn-cs"/>
              </a:rPr>
              <a:t>新生报到流程</a:t>
            </a:r>
            <a:r>
              <a:rPr kumimoji="1" lang="en-US" altLang="zh-CN" sz="2400" b="1" dirty="0">
                <a:solidFill>
                  <a:srgbClr val="0F9860"/>
                </a:solidFill>
                <a:latin typeface="微软雅黑" panose="020B0503020204020204" pitchFamily="34" charset="-122"/>
                <a:ea typeface="微软雅黑" panose="020B0503020204020204" pitchFamily="34" charset="-122"/>
                <a:cs typeface="+mn-cs"/>
              </a:rPr>
              <a:t>1-</a:t>
            </a:r>
            <a:r>
              <a:rPr kumimoji="1" lang="zh-CN" altLang="en-US" sz="2400" b="1" dirty="0">
                <a:solidFill>
                  <a:srgbClr val="0F9860"/>
                </a:solidFill>
                <a:latin typeface="微软雅黑" panose="020B0503020204020204" pitchFamily="34" charset="-122"/>
                <a:ea typeface="微软雅黑" panose="020B0503020204020204" pitchFamily="34" charset="-122"/>
                <a:cs typeface="+mn-cs"/>
              </a:rPr>
              <a:t>线上预报到流程</a:t>
            </a: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sp>
        <p:nvSpPr>
          <p:cNvPr id="28" name="矩形 27">
            <a:extLst>
              <a:ext uri="{FF2B5EF4-FFF2-40B4-BE49-F238E27FC236}">
                <a16:creationId xmlns:a16="http://schemas.microsoft.com/office/drawing/2014/main" id="{E3DCF3BE-E149-4863-B306-81BBB20EEB70}"/>
              </a:ext>
            </a:extLst>
          </p:cNvPr>
          <p:cNvSpPr/>
          <p:nvPr/>
        </p:nvSpPr>
        <p:spPr>
          <a:xfrm>
            <a:off x="3011267" y="4996711"/>
            <a:ext cx="1162050" cy="1897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zh-CN" altLang="en-US" sz="900">
              <a:solidFill>
                <a:srgbClr val="FFFFFF"/>
              </a:solidFill>
              <a:latin typeface="Helvetica Neue Medium"/>
              <a:ea typeface="Helvetica Neue Medium"/>
              <a:cs typeface="Helvetica Neue Medium"/>
              <a:sym typeface="Helvetica Neue Medium"/>
            </a:endParaRPr>
          </a:p>
        </p:txBody>
      </p:sp>
      <p:pic>
        <p:nvPicPr>
          <p:cNvPr id="12" name="图片 11" descr="C:\Users\HANKIN~1\AppData\Local\Temp\WeChat Files\478160638535500782.jpg">
            <a:extLst>
              <a:ext uri="{FF2B5EF4-FFF2-40B4-BE49-F238E27FC236}">
                <a16:creationId xmlns:a16="http://schemas.microsoft.com/office/drawing/2014/main" id="{6CEA91FB-59A3-4BA6-92CC-72D2B2C437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020" y="1547018"/>
            <a:ext cx="2214854" cy="4013571"/>
          </a:xfrm>
          <a:prstGeom prst="rect">
            <a:avLst/>
          </a:prstGeom>
          <a:noFill/>
          <a:ln>
            <a:noFill/>
          </a:ln>
        </p:spPr>
      </p:pic>
      <p:pic>
        <p:nvPicPr>
          <p:cNvPr id="13" name="图片 12">
            <a:extLst>
              <a:ext uri="{FF2B5EF4-FFF2-40B4-BE49-F238E27FC236}">
                <a16:creationId xmlns:a16="http://schemas.microsoft.com/office/drawing/2014/main" id="{5D2362E3-CF4C-444F-A1A0-1943B9B25B6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43770" y="1547018"/>
            <a:ext cx="2237740" cy="4013571"/>
          </a:xfrm>
          <a:prstGeom prst="rect">
            <a:avLst/>
          </a:prstGeom>
          <a:ln>
            <a:solidFill>
              <a:schemeClr val="bg1">
                <a:lumMod val="75000"/>
              </a:schemeClr>
            </a:solidFill>
          </a:ln>
        </p:spPr>
      </p:pic>
      <p:pic>
        <p:nvPicPr>
          <p:cNvPr id="14" name="图片 13">
            <a:extLst>
              <a:ext uri="{FF2B5EF4-FFF2-40B4-BE49-F238E27FC236}">
                <a16:creationId xmlns:a16="http://schemas.microsoft.com/office/drawing/2014/main" id="{263CA915-16CE-44BF-932D-FC144C7EC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5262" y="1583531"/>
            <a:ext cx="2237740" cy="3979020"/>
          </a:xfrm>
          <a:prstGeom prst="rect">
            <a:avLst/>
          </a:prstGeom>
          <a:ln>
            <a:solidFill>
              <a:schemeClr val="bg1">
                <a:lumMod val="75000"/>
              </a:schemeClr>
            </a:solidFill>
          </a:ln>
        </p:spPr>
      </p:pic>
      <p:pic>
        <p:nvPicPr>
          <p:cNvPr id="4" name="图片 3">
            <a:extLst>
              <a:ext uri="{FF2B5EF4-FFF2-40B4-BE49-F238E27FC236}">
                <a16:creationId xmlns:a16="http://schemas.microsoft.com/office/drawing/2014/main" id="{F3A881D3-025D-4ABB-8966-BB7F02F821B8}"/>
              </a:ext>
            </a:extLst>
          </p:cNvPr>
          <p:cNvPicPr>
            <a:picLocks noChangeAspect="1"/>
          </p:cNvPicPr>
          <p:nvPr/>
        </p:nvPicPr>
        <p:blipFill rotWithShape="1">
          <a:blip r:embed="rId5">
            <a:extLst>
              <a:ext uri="{28A0092B-C50C-407E-A947-70E740481C1C}">
                <a14:useLocalDpi xmlns:a14="http://schemas.microsoft.com/office/drawing/2010/main" val="0"/>
              </a:ext>
            </a:extLst>
          </a:blip>
          <a:srcRect b="26569"/>
          <a:stretch/>
        </p:blipFill>
        <p:spPr>
          <a:xfrm>
            <a:off x="702389" y="1547018"/>
            <a:ext cx="2237740" cy="4018152"/>
          </a:xfrm>
          <a:prstGeom prst="rect">
            <a:avLst/>
          </a:prstGeom>
        </p:spPr>
      </p:pic>
      <p:sp>
        <p:nvSpPr>
          <p:cNvPr id="15" name="版式设计">
            <a:extLst>
              <a:ext uri="{FF2B5EF4-FFF2-40B4-BE49-F238E27FC236}">
                <a16:creationId xmlns:a16="http://schemas.microsoft.com/office/drawing/2014/main" id="{EFC8EDEC-2872-4023-954C-8E8906C128A6}"/>
              </a:ext>
            </a:extLst>
          </p:cNvPr>
          <p:cNvSpPr txBox="1">
            <a:spLocks/>
          </p:cNvSpPr>
          <p:nvPr/>
        </p:nvSpPr>
        <p:spPr>
          <a:xfrm>
            <a:off x="703480" y="5791459"/>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录取信息确认</a:t>
            </a:r>
          </a:p>
        </p:txBody>
      </p:sp>
      <p:sp>
        <p:nvSpPr>
          <p:cNvPr id="16" name="版式设计">
            <a:extLst>
              <a:ext uri="{FF2B5EF4-FFF2-40B4-BE49-F238E27FC236}">
                <a16:creationId xmlns:a16="http://schemas.microsoft.com/office/drawing/2014/main" id="{06A6C3F1-041D-44F1-A34A-94D8FA3EE723}"/>
              </a:ext>
            </a:extLst>
          </p:cNvPr>
          <p:cNvSpPr txBox="1">
            <a:spLocks/>
          </p:cNvSpPr>
          <p:nvPr/>
        </p:nvSpPr>
        <p:spPr>
          <a:xfrm>
            <a:off x="3574417" y="5791459"/>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信息资料录入</a:t>
            </a:r>
          </a:p>
        </p:txBody>
      </p:sp>
      <p:sp>
        <p:nvSpPr>
          <p:cNvPr id="17" name="版式设计">
            <a:extLst>
              <a:ext uri="{FF2B5EF4-FFF2-40B4-BE49-F238E27FC236}">
                <a16:creationId xmlns:a16="http://schemas.microsoft.com/office/drawing/2014/main" id="{DDAB52C1-D6A8-4AC7-A471-53F9736633B7}"/>
              </a:ext>
            </a:extLst>
          </p:cNvPr>
          <p:cNvSpPr txBox="1">
            <a:spLocks/>
          </p:cNvSpPr>
          <p:nvPr/>
        </p:nvSpPr>
        <p:spPr>
          <a:xfrm>
            <a:off x="6323450" y="5793317"/>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线上缴费</a:t>
            </a:r>
          </a:p>
        </p:txBody>
      </p:sp>
      <p:sp>
        <p:nvSpPr>
          <p:cNvPr id="18" name="版式设计">
            <a:extLst>
              <a:ext uri="{FF2B5EF4-FFF2-40B4-BE49-F238E27FC236}">
                <a16:creationId xmlns:a16="http://schemas.microsoft.com/office/drawing/2014/main" id="{3D124CB9-AA2F-4FC3-9124-2CBF3A8250ED}"/>
              </a:ext>
            </a:extLst>
          </p:cNvPr>
          <p:cNvSpPr txBox="1">
            <a:spLocks/>
          </p:cNvSpPr>
          <p:nvPr/>
        </p:nvSpPr>
        <p:spPr>
          <a:xfrm>
            <a:off x="9274941" y="5776874"/>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领取微信校园卡</a:t>
            </a:r>
          </a:p>
        </p:txBody>
      </p:sp>
    </p:spTree>
    <p:extLst>
      <p:ext uri="{BB962C8B-B14F-4D97-AF65-F5344CB8AC3E}">
        <p14:creationId xmlns:p14="http://schemas.microsoft.com/office/powerpoint/2010/main" val="333085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版式设计">
            <a:extLst>
              <a:ext uri="{FF2B5EF4-FFF2-40B4-BE49-F238E27FC236}">
                <a16:creationId xmlns:a16="http://schemas.microsoft.com/office/drawing/2014/main" id="{4350D012-9D10-438B-9FF7-4C37B106316D}"/>
              </a:ext>
            </a:extLst>
          </p:cNvPr>
          <p:cNvSpPr txBox="1">
            <a:spLocks noGrp="1"/>
          </p:cNvSpPr>
          <p:nvPr>
            <p:ph type="title" idx="4294967295"/>
          </p:nvPr>
        </p:nvSpPr>
        <p:spPr>
          <a:xfrm>
            <a:off x="331754" y="630529"/>
            <a:ext cx="4201791" cy="424732"/>
          </a:xfrm>
          <a:prstGeom prst="rect">
            <a:avLst/>
          </a:prstGeom>
          <a:noFill/>
        </p:spPr>
        <p:txBody>
          <a:bodyPr vert="horz" wrap="none" lIns="91440" tIns="45720" rIns="91440" bIns="45720" rtlCol="0" anchor="ctr">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cs typeface="+mn-cs"/>
              </a:rPr>
              <a:t>新生报到流程</a:t>
            </a:r>
            <a:r>
              <a:rPr kumimoji="1" lang="en-US" altLang="zh-CN" sz="2400" b="1" dirty="0">
                <a:solidFill>
                  <a:srgbClr val="0F9860"/>
                </a:solidFill>
                <a:latin typeface="微软雅黑" panose="020B0503020204020204" pitchFamily="34" charset="-122"/>
                <a:ea typeface="微软雅黑" panose="020B0503020204020204" pitchFamily="34" charset="-122"/>
                <a:cs typeface="+mn-cs"/>
              </a:rPr>
              <a:t>2-</a:t>
            </a:r>
            <a:r>
              <a:rPr kumimoji="1" lang="zh-CN" altLang="en-US" sz="2400" b="1" dirty="0">
                <a:solidFill>
                  <a:srgbClr val="0F9860"/>
                </a:solidFill>
                <a:latin typeface="微软雅黑" panose="020B0503020204020204" pitchFamily="34" charset="-122"/>
                <a:ea typeface="微软雅黑" panose="020B0503020204020204" pitchFamily="34" charset="-122"/>
                <a:cs typeface="+mn-cs"/>
              </a:rPr>
              <a:t>现场刷码报到</a:t>
            </a: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sp>
        <p:nvSpPr>
          <p:cNvPr id="28" name="矩形 27">
            <a:extLst>
              <a:ext uri="{FF2B5EF4-FFF2-40B4-BE49-F238E27FC236}">
                <a16:creationId xmlns:a16="http://schemas.microsoft.com/office/drawing/2014/main" id="{E3DCF3BE-E149-4863-B306-81BBB20EEB70}"/>
              </a:ext>
            </a:extLst>
          </p:cNvPr>
          <p:cNvSpPr/>
          <p:nvPr/>
        </p:nvSpPr>
        <p:spPr>
          <a:xfrm>
            <a:off x="3011267" y="4996711"/>
            <a:ext cx="1162050" cy="1897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zh-CN" altLang="en-US" sz="900">
              <a:solidFill>
                <a:srgbClr val="FFFFFF"/>
              </a:solidFill>
              <a:latin typeface="Helvetica Neue Medium"/>
              <a:ea typeface="Helvetica Neue Medium"/>
              <a:cs typeface="Helvetica Neue Medium"/>
              <a:sym typeface="Helvetica Neue Medium"/>
            </a:endParaRPr>
          </a:p>
        </p:txBody>
      </p:sp>
      <p:pic>
        <p:nvPicPr>
          <p:cNvPr id="4" name="图片 3">
            <a:extLst>
              <a:ext uri="{FF2B5EF4-FFF2-40B4-BE49-F238E27FC236}">
                <a16:creationId xmlns:a16="http://schemas.microsoft.com/office/drawing/2014/main" id="{24EAE8EF-F519-4279-902B-888FB37AB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678" y="1668892"/>
            <a:ext cx="2256506" cy="4013571"/>
          </a:xfrm>
          <a:prstGeom prst="rect">
            <a:avLst/>
          </a:prstGeom>
        </p:spPr>
      </p:pic>
      <p:pic>
        <p:nvPicPr>
          <p:cNvPr id="14" name="图片 13">
            <a:extLst>
              <a:ext uri="{FF2B5EF4-FFF2-40B4-BE49-F238E27FC236}">
                <a16:creationId xmlns:a16="http://schemas.microsoft.com/office/drawing/2014/main" id="{A7CCA284-42C1-4E37-98F0-17FA87403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5532" y="1668892"/>
            <a:ext cx="2258060" cy="401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版式设计">
            <a:extLst>
              <a:ext uri="{FF2B5EF4-FFF2-40B4-BE49-F238E27FC236}">
                <a16:creationId xmlns:a16="http://schemas.microsoft.com/office/drawing/2014/main" id="{4AB13016-4FDC-4D6D-9994-5709551D6E02}"/>
              </a:ext>
            </a:extLst>
          </p:cNvPr>
          <p:cNvSpPr txBox="1">
            <a:spLocks/>
          </p:cNvSpPr>
          <p:nvPr/>
        </p:nvSpPr>
        <p:spPr>
          <a:xfrm>
            <a:off x="6692096" y="5923377"/>
            <a:ext cx="2620346"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工作人员扫码确认</a:t>
            </a:r>
          </a:p>
        </p:txBody>
      </p:sp>
      <p:sp>
        <p:nvSpPr>
          <p:cNvPr id="16" name="版式设计">
            <a:extLst>
              <a:ext uri="{FF2B5EF4-FFF2-40B4-BE49-F238E27FC236}">
                <a16:creationId xmlns:a16="http://schemas.microsoft.com/office/drawing/2014/main" id="{5DD2077C-9F1D-496A-8857-91AAEEA0406B}"/>
              </a:ext>
            </a:extLst>
          </p:cNvPr>
          <p:cNvSpPr txBox="1">
            <a:spLocks/>
          </p:cNvSpPr>
          <p:nvPr/>
        </p:nvSpPr>
        <p:spPr>
          <a:xfrm>
            <a:off x="2691732" y="5923377"/>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新生展示校园码</a:t>
            </a:r>
          </a:p>
        </p:txBody>
      </p:sp>
    </p:spTree>
    <p:extLst>
      <p:ext uri="{BB962C8B-B14F-4D97-AF65-F5344CB8AC3E}">
        <p14:creationId xmlns:p14="http://schemas.microsoft.com/office/powerpoint/2010/main" val="3516474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版式设计">
            <a:extLst>
              <a:ext uri="{FF2B5EF4-FFF2-40B4-BE49-F238E27FC236}">
                <a16:creationId xmlns:a16="http://schemas.microsoft.com/office/drawing/2014/main" id="{4350D012-9D10-438B-9FF7-4C37B106316D}"/>
              </a:ext>
            </a:extLst>
          </p:cNvPr>
          <p:cNvSpPr txBox="1">
            <a:spLocks noGrp="1"/>
          </p:cNvSpPr>
          <p:nvPr>
            <p:ph type="title" idx="4294967295"/>
          </p:nvPr>
        </p:nvSpPr>
        <p:spPr>
          <a:xfrm>
            <a:off x="317706" y="706983"/>
            <a:ext cx="5279756" cy="356165"/>
          </a:xfrm>
          <a:prstGeom prst="rect">
            <a:avLst/>
          </a:prstGeom>
        </p:spPr>
        <p:txBody>
          <a:bodyPr>
            <a:noAutofit/>
          </a:bodyPr>
          <a:lstStyle>
            <a:lvl1pPr defTabSz="817244">
              <a:defRPr sz="2970"/>
            </a:lvl1pPr>
          </a:lstStyle>
          <a:p>
            <a:r>
              <a:rPr kumimoji="1" lang="zh-CN" altLang="en-US" sz="2400" b="1" dirty="0">
                <a:solidFill>
                  <a:srgbClr val="0F9860"/>
                </a:solidFill>
                <a:latin typeface="微软雅黑" panose="020B0503020204020204" pitchFamily="34" charset="-122"/>
                <a:ea typeface="微软雅黑" panose="020B0503020204020204" pitchFamily="34" charset="-122"/>
                <a:cs typeface="+mn-cs"/>
              </a:rPr>
              <a:t>新生报到流程</a:t>
            </a:r>
            <a:r>
              <a:rPr kumimoji="1" lang="en-US" altLang="zh-CN" sz="2400" b="1" dirty="0">
                <a:solidFill>
                  <a:srgbClr val="0F9860"/>
                </a:solidFill>
                <a:latin typeface="微软雅黑" panose="020B0503020204020204" pitchFamily="34" charset="-122"/>
                <a:ea typeface="微软雅黑" panose="020B0503020204020204" pitchFamily="34" charset="-122"/>
                <a:cs typeface="+mn-cs"/>
              </a:rPr>
              <a:t>3-</a:t>
            </a:r>
            <a:r>
              <a:rPr kumimoji="1" lang="zh-CN" altLang="en-US" sz="2400" b="1" dirty="0">
                <a:solidFill>
                  <a:srgbClr val="0F9860"/>
                </a:solidFill>
                <a:latin typeface="微软雅黑" panose="020B0503020204020204" pitchFamily="34" charset="-122"/>
                <a:ea typeface="微软雅黑" panose="020B0503020204020204" pitchFamily="34" charset="-122"/>
                <a:cs typeface="+mn-cs"/>
              </a:rPr>
              <a:t>办理后续手续</a:t>
            </a: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pic>
        <p:nvPicPr>
          <p:cNvPr id="13" name="图片 12" descr="图片包含 人员, 室内, 餐桌, 妇女&#10;&#10;描述已自动生成">
            <a:extLst>
              <a:ext uri="{FF2B5EF4-FFF2-40B4-BE49-F238E27FC236}">
                <a16:creationId xmlns:a16="http://schemas.microsoft.com/office/drawing/2014/main" id="{4EEB5CAF-A022-44C5-935A-AE09634A5E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98" r="8696"/>
          <a:stretch/>
        </p:blipFill>
        <p:spPr>
          <a:xfrm>
            <a:off x="1255173" y="2082800"/>
            <a:ext cx="3404823" cy="2692400"/>
          </a:xfrm>
          <a:prstGeom prst="rect">
            <a:avLst/>
          </a:prstGeom>
        </p:spPr>
      </p:pic>
      <p:sp>
        <p:nvSpPr>
          <p:cNvPr id="14" name="版式设计">
            <a:extLst>
              <a:ext uri="{FF2B5EF4-FFF2-40B4-BE49-F238E27FC236}">
                <a16:creationId xmlns:a16="http://schemas.microsoft.com/office/drawing/2014/main" id="{EEDE8492-856D-4952-946F-DF340E9CF7B8}"/>
              </a:ext>
            </a:extLst>
          </p:cNvPr>
          <p:cNvSpPr txBox="1">
            <a:spLocks/>
          </p:cNvSpPr>
          <p:nvPr/>
        </p:nvSpPr>
        <p:spPr>
          <a:xfrm>
            <a:off x="1687156" y="5278771"/>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新生刷校园码</a:t>
            </a:r>
          </a:p>
        </p:txBody>
      </p:sp>
      <p:sp>
        <p:nvSpPr>
          <p:cNvPr id="15" name="箭头: 右 14">
            <a:extLst>
              <a:ext uri="{FF2B5EF4-FFF2-40B4-BE49-F238E27FC236}">
                <a16:creationId xmlns:a16="http://schemas.microsoft.com/office/drawing/2014/main" id="{EB50D755-DD91-449D-8F2A-1DB214319000}"/>
              </a:ext>
            </a:extLst>
          </p:cNvPr>
          <p:cNvSpPr/>
          <p:nvPr/>
        </p:nvSpPr>
        <p:spPr>
          <a:xfrm>
            <a:off x="5567862" y="3240490"/>
            <a:ext cx="1418475" cy="377021"/>
          </a:xfrm>
          <a:prstGeom prst="rightArrow">
            <a:avLst/>
          </a:prstGeom>
          <a:solidFill>
            <a:srgbClr val="0FB05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zh-CN" altLang="en-US" sz="900">
              <a:solidFill>
                <a:srgbClr val="FFFFFF"/>
              </a:solidFill>
              <a:latin typeface="Helvetica Neue Medium"/>
              <a:ea typeface="Helvetica Neue Medium"/>
              <a:cs typeface="Helvetica Neue Medium"/>
              <a:sym typeface="Helvetica Neue Medium"/>
            </a:endParaRPr>
          </a:p>
        </p:txBody>
      </p:sp>
      <p:sp>
        <p:nvSpPr>
          <p:cNvPr id="16" name="版式设计">
            <a:extLst>
              <a:ext uri="{FF2B5EF4-FFF2-40B4-BE49-F238E27FC236}">
                <a16:creationId xmlns:a16="http://schemas.microsoft.com/office/drawing/2014/main" id="{38BD6003-72ED-4FBE-B0A6-791B4AF1C36A}"/>
              </a:ext>
            </a:extLst>
          </p:cNvPr>
          <p:cNvSpPr txBox="1">
            <a:spLocks/>
          </p:cNvSpPr>
          <p:nvPr/>
        </p:nvSpPr>
        <p:spPr>
          <a:xfrm>
            <a:off x="8265126" y="5278770"/>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FB053"/>
                </a:solidFill>
                <a:latin typeface="微软雅黑" panose="020B0503020204020204" pitchFamily="34" charset="-122"/>
                <a:ea typeface="微软雅黑" panose="020B0503020204020204" pitchFamily="34" charset="-122"/>
              </a:rPr>
              <a:t>办理报到后事项</a:t>
            </a:r>
          </a:p>
        </p:txBody>
      </p:sp>
      <p:sp>
        <p:nvSpPr>
          <p:cNvPr id="17" name="矩形: 圆角 16">
            <a:extLst>
              <a:ext uri="{FF2B5EF4-FFF2-40B4-BE49-F238E27FC236}">
                <a16:creationId xmlns:a16="http://schemas.microsoft.com/office/drawing/2014/main" id="{73471724-745F-499B-8F2E-49DA9DF466AA}"/>
              </a:ext>
            </a:extLst>
          </p:cNvPr>
          <p:cNvSpPr/>
          <p:nvPr/>
        </p:nvSpPr>
        <p:spPr>
          <a:xfrm>
            <a:off x="8104272" y="2082800"/>
            <a:ext cx="2579769" cy="439837"/>
          </a:xfrm>
          <a:prstGeom prst="roundRect">
            <a:avLst/>
          </a:prstGeom>
          <a:solidFill>
            <a:srgbClr val="8573B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50000"/>
              </a:lnSpc>
            </a:pPr>
            <a:r>
              <a:rPr lang="zh-CN" altLang="en-US" sz="1500" dirty="0">
                <a:solidFill>
                  <a:srgbClr val="FFFFFF"/>
                </a:solidFill>
                <a:latin typeface="微软雅黑" panose="020B0503020204020204" pitchFamily="34" charset="-122"/>
                <a:ea typeface="微软雅黑" panose="020B0503020204020204" pitchFamily="34" charset="-122"/>
                <a:cs typeface="Helvetica Neue Medium"/>
                <a:sym typeface="Helvetica Neue Medium"/>
              </a:rPr>
              <a:t>身体健康检查</a:t>
            </a:r>
            <a:endParaRPr lang="en-US" altLang="zh-CN" sz="1500" dirty="0">
              <a:solidFill>
                <a:srgbClr val="FFFFFF"/>
              </a:solidFill>
              <a:latin typeface="微软雅黑" panose="020B0503020204020204" pitchFamily="34" charset="-122"/>
              <a:ea typeface="微软雅黑" panose="020B0503020204020204" pitchFamily="34" charset="-122"/>
              <a:cs typeface="Helvetica Neue Medium"/>
              <a:sym typeface="Helvetica Neue Medium"/>
            </a:endParaRPr>
          </a:p>
        </p:txBody>
      </p:sp>
      <p:sp>
        <p:nvSpPr>
          <p:cNvPr id="18" name="矩形: 圆角 17">
            <a:extLst>
              <a:ext uri="{FF2B5EF4-FFF2-40B4-BE49-F238E27FC236}">
                <a16:creationId xmlns:a16="http://schemas.microsoft.com/office/drawing/2014/main" id="{6C021F76-9814-45DC-B9B7-14F83B2611E3}"/>
              </a:ext>
            </a:extLst>
          </p:cNvPr>
          <p:cNvSpPr/>
          <p:nvPr/>
        </p:nvSpPr>
        <p:spPr>
          <a:xfrm>
            <a:off x="8104272" y="2696410"/>
            <a:ext cx="2579769" cy="439837"/>
          </a:xfrm>
          <a:prstGeom prst="roundRect">
            <a:avLst/>
          </a:prstGeom>
          <a:solidFill>
            <a:srgbClr val="FB703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50000"/>
              </a:lnSpc>
            </a:pPr>
            <a:r>
              <a:rPr lang="zh-CN" altLang="en-US" sz="1500" dirty="0">
                <a:solidFill>
                  <a:srgbClr val="FFFFFF"/>
                </a:solidFill>
                <a:latin typeface="微软雅黑" panose="020B0503020204020204" pitchFamily="34" charset="-122"/>
                <a:ea typeface="微软雅黑" panose="020B0503020204020204" pitchFamily="34" charset="-122"/>
                <a:sym typeface="Helvetica Neue Medium"/>
              </a:rPr>
              <a:t>组织关系收取</a:t>
            </a:r>
            <a:endParaRPr lang="en-US" altLang="zh-CN" sz="1500" dirty="0">
              <a:solidFill>
                <a:srgbClr val="FFFFFF"/>
              </a:solidFill>
              <a:latin typeface="微软雅黑" panose="020B0503020204020204" pitchFamily="34" charset="-122"/>
              <a:ea typeface="微软雅黑" panose="020B0503020204020204" pitchFamily="34" charset="-122"/>
              <a:sym typeface="Helvetica Neue Medium"/>
            </a:endParaRPr>
          </a:p>
        </p:txBody>
      </p:sp>
      <p:sp>
        <p:nvSpPr>
          <p:cNvPr id="19" name="矩形: 圆角 18">
            <a:extLst>
              <a:ext uri="{FF2B5EF4-FFF2-40B4-BE49-F238E27FC236}">
                <a16:creationId xmlns:a16="http://schemas.microsoft.com/office/drawing/2014/main" id="{CB7947E3-9338-48B1-A288-3D032D94E886}"/>
              </a:ext>
            </a:extLst>
          </p:cNvPr>
          <p:cNvSpPr/>
          <p:nvPr/>
        </p:nvSpPr>
        <p:spPr>
          <a:xfrm>
            <a:off x="8104272" y="3312591"/>
            <a:ext cx="2579769" cy="439837"/>
          </a:xfrm>
          <a:prstGeom prst="roundRect">
            <a:avLst/>
          </a:prstGeom>
          <a:solidFill>
            <a:srgbClr val="FE6D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50000"/>
              </a:lnSpc>
            </a:pPr>
            <a:r>
              <a:rPr lang="zh-CN" altLang="en-US" sz="1500" dirty="0">
                <a:solidFill>
                  <a:srgbClr val="FFFFFF"/>
                </a:solidFill>
                <a:latin typeface="微软雅黑" panose="020B0503020204020204" pitchFamily="34" charset="-122"/>
                <a:ea typeface="微软雅黑" panose="020B0503020204020204" pitchFamily="34" charset="-122"/>
                <a:sym typeface="Helvetica Neue Medium"/>
              </a:rPr>
              <a:t>户口迁移</a:t>
            </a:r>
            <a:endParaRPr lang="en-US" altLang="zh-CN" sz="1500" dirty="0">
              <a:solidFill>
                <a:srgbClr val="FFFFFF"/>
              </a:solidFill>
              <a:latin typeface="微软雅黑" panose="020B0503020204020204" pitchFamily="34" charset="-122"/>
              <a:ea typeface="微软雅黑" panose="020B0503020204020204" pitchFamily="34" charset="-122"/>
              <a:sym typeface="Helvetica Neue Medium"/>
            </a:endParaRPr>
          </a:p>
        </p:txBody>
      </p:sp>
      <p:sp>
        <p:nvSpPr>
          <p:cNvPr id="20" name="矩形: 圆角 19">
            <a:extLst>
              <a:ext uri="{FF2B5EF4-FFF2-40B4-BE49-F238E27FC236}">
                <a16:creationId xmlns:a16="http://schemas.microsoft.com/office/drawing/2014/main" id="{94A9CC26-56D5-4D2F-864B-4F5AF22A9040}"/>
              </a:ext>
            </a:extLst>
          </p:cNvPr>
          <p:cNvSpPr/>
          <p:nvPr/>
        </p:nvSpPr>
        <p:spPr>
          <a:xfrm>
            <a:off x="8104272" y="3917702"/>
            <a:ext cx="2579769" cy="439837"/>
          </a:xfrm>
          <a:prstGeom prst="roundRect">
            <a:avLst/>
          </a:prstGeom>
          <a:solidFill>
            <a:srgbClr val="4EC4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50000"/>
              </a:lnSpc>
            </a:pPr>
            <a:r>
              <a:rPr lang="zh-CN" altLang="en-US" sz="1500" dirty="0">
                <a:solidFill>
                  <a:srgbClr val="FFFFFF"/>
                </a:solidFill>
                <a:latin typeface="微软雅黑" panose="020B0503020204020204" pitchFamily="34" charset="-122"/>
                <a:ea typeface="微软雅黑" panose="020B0503020204020204" pitchFamily="34" charset="-122"/>
                <a:sym typeface="Helvetica Neue Medium"/>
              </a:rPr>
              <a:t>医保办理</a:t>
            </a:r>
            <a:endParaRPr lang="en-US" altLang="zh-CN" sz="1500" dirty="0">
              <a:solidFill>
                <a:srgbClr val="FFFFFF"/>
              </a:solidFill>
              <a:latin typeface="微软雅黑" panose="020B0503020204020204" pitchFamily="34" charset="-122"/>
              <a:ea typeface="微软雅黑" panose="020B0503020204020204" pitchFamily="34" charset="-122"/>
              <a:sym typeface="Helvetica Neue Medium"/>
            </a:endParaRPr>
          </a:p>
        </p:txBody>
      </p:sp>
      <p:sp>
        <p:nvSpPr>
          <p:cNvPr id="21" name="矩形: 圆角 20">
            <a:extLst>
              <a:ext uri="{FF2B5EF4-FFF2-40B4-BE49-F238E27FC236}">
                <a16:creationId xmlns:a16="http://schemas.microsoft.com/office/drawing/2014/main" id="{E5CA2928-0373-4A0C-96EB-3C02A905B334}"/>
              </a:ext>
            </a:extLst>
          </p:cNvPr>
          <p:cNvSpPr/>
          <p:nvPr/>
        </p:nvSpPr>
        <p:spPr>
          <a:xfrm>
            <a:off x="8104272" y="4541790"/>
            <a:ext cx="2579769" cy="439837"/>
          </a:xfrm>
          <a:prstGeom prst="roundRect">
            <a:avLst/>
          </a:prstGeom>
          <a:solidFill>
            <a:srgbClr val="0FB05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50000"/>
              </a:lnSpc>
            </a:pPr>
            <a:r>
              <a:rPr lang="en-US" altLang="zh-CN" sz="1500" dirty="0">
                <a:solidFill>
                  <a:srgbClr val="FFFFFF"/>
                </a:solidFill>
                <a:latin typeface="微软雅黑" panose="020B0503020204020204" pitchFamily="34" charset="-122"/>
                <a:ea typeface="微软雅黑" panose="020B0503020204020204" pitchFamily="34" charset="-122"/>
                <a:sym typeface="Helvetica Neue Medium"/>
              </a:rPr>
              <a:t>……</a:t>
            </a:r>
          </a:p>
        </p:txBody>
      </p:sp>
      <p:sp>
        <p:nvSpPr>
          <p:cNvPr id="23" name="版式设计">
            <a:extLst>
              <a:ext uri="{FF2B5EF4-FFF2-40B4-BE49-F238E27FC236}">
                <a16:creationId xmlns:a16="http://schemas.microsoft.com/office/drawing/2014/main" id="{D9D8CC82-DAE6-4B92-90E7-4FCF6B10BD0D}"/>
              </a:ext>
            </a:extLst>
          </p:cNvPr>
          <p:cNvSpPr txBox="1">
            <a:spLocks/>
          </p:cNvSpPr>
          <p:nvPr/>
        </p:nvSpPr>
        <p:spPr>
          <a:xfrm>
            <a:off x="5115985" y="3635895"/>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chemeClr val="bg1">
                    <a:lumMod val="65000"/>
                  </a:schemeClr>
                </a:solidFill>
                <a:latin typeface="微软雅黑" panose="020B0503020204020204" pitchFamily="34" charset="-122"/>
                <a:ea typeface="微软雅黑" panose="020B0503020204020204" pitchFamily="34" charset="-122"/>
              </a:rPr>
              <a:t>认证身份</a:t>
            </a:r>
          </a:p>
        </p:txBody>
      </p:sp>
    </p:spTree>
    <p:extLst>
      <p:ext uri="{BB962C8B-B14F-4D97-AF65-F5344CB8AC3E}">
        <p14:creationId xmlns:p14="http://schemas.microsoft.com/office/powerpoint/2010/main" val="129349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版式设计">
            <a:extLst>
              <a:ext uri="{FF2B5EF4-FFF2-40B4-BE49-F238E27FC236}">
                <a16:creationId xmlns:a16="http://schemas.microsoft.com/office/drawing/2014/main" id="{4350D012-9D10-438B-9FF7-4C37B106316D}"/>
              </a:ext>
            </a:extLst>
          </p:cNvPr>
          <p:cNvSpPr txBox="1">
            <a:spLocks noGrp="1"/>
          </p:cNvSpPr>
          <p:nvPr>
            <p:ph type="title" idx="4294967295"/>
          </p:nvPr>
        </p:nvSpPr>
        <p:spPr>
          <a:xfrm>
            <a:off x="232473" y="613871"/>
            <a:ext cx="7294535" cy="481447"/>
          </a:xfrm>
          <a:prstGeom prst="rect">
            <a:avLst/>
          </a:prstGeom>
        </p:spPr>
        <p:txBody>
          <a:bodyPr vert="horz" lIns="91440" tIns="45720" rIns="91440" bIns="45720" rtlCol="0" anchor="ctr">
            <a:noAutofit/>
          </a:bodyPr>
          <a:lstStyle/>
          <a:p>
            <a:pPr defTabSz="817244"/>
            <a:r>
              <a:rPr kumimoji="1" lang="zh-CN" altLang="en-US" sz="2400" b="1" dirty="0">
                <a:solidFill>
                  <a:srgbClr val="0F9860"/>
                </a:solidFill>
                <a:latin typeface="微软雅黑" panose="020B0503020204020204" pitchFamily="34" charset="-122"/>
                <a:ea typeface="微软雅黑" panose="020B0503020204020204" pitchFamily="34" charset="-122"/>
                <a:cs typeface="+mn-cs"/>
              </a:rPr>
              <a:t>管理后台介绍</a:t>
            </a:r>
            <a:r>
              <a:rPr kumimoji="1" lang="en-US" altLang="zh-CN" sz="2400" b="1" dirty="0">
                <a:solidFill>
                  <a:srgbClr val="0F9860"/>
                </a:solidFill>
                <a:latin typeface="微软雅黑" panose="020B0503020204020204" pitchFamily="34" charset="-122"/>
                <a:ea typeface="微软雅黑" panose="020B0503020204020204" pitchFamily="34" charset="-122"/>
                <a:cs typeface="+mn-cs"/>
              </a:rPr>
              <a:t>-</a:t>
            </a:r>
            <a:r>
              <a:rPr kumimoji="1" lang="zh-CN" altLang="en-US" sz="2400" b="1" dirty="0">
                <a:solidFill>
                  <a:srgbClr val="0F9860"/>
                </a:solidFill>
                <a:latin typeface="微软雅黑" panose="020B0503020204020204" pitchFamily="34" charset="-122"/>
                <a:ea typeface="微软雅黑" panose="020B0503020204020204" pitchFamily="34" charset="-122"/>
                <a:cs typeface="+mn-cs"/>
              </a:rPr>
              <a:t>迎新模块内容灵活配置</a:t>
            </a: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pic>
        <p:nvPicPr>
          <p:cNvPr id="8" name="图片 7">
            <a:extLst>
              <a:ext uri="{FF2B5EF4-FFF2-40B4-BE49-F238E27FC236}">
                <a16:creationId xmlns:a16="http://schemas.microsoft.com/office/drawing/2014/main" id="{4BE354D8-F4A9-4FB1-A1E4-156173954C7B}"/>
              </a:ext>
            </a:extLst>
          </p:cNvPr>
          <p:cNvPicPr>
            <a:picLocks noChangeAspect="1"/>
          </p:cNvPicPr>
          <p:nvPr/>
        </p:nvPicPr>
        <p:blipFill>
          <a:blip r:embed="rId2"/>
          <a:stretch>
            <a:fillRect/>
          </a:stretch>
        </p:blipFill>
        <p:spPr>
          <a:xfrm>
            <a:off x="1829559" y="1510694"/>
            <a:ext cx="3683092" cy="1763011"/>
          </a:xfrm>
          <a:prstGeom prst="roundRect">
            <a:avLst>
              <a:gd name="adj" fmla="val 5439"/>
            </a:avLst>
          </a:prstGeom>
          <a:ln>
            <a:solidFill>
              <a:schemeClr val="bg1">
                <a:lumMod val="85000"/>
              </a:schemeClr>
            </a:solidFill>
          </a:ln>
        </p:spPr>
      </p:pic>
      <p:pic>
        <p:nvPicPr>
          <p:cNvPr id="11" name="图片 10">
            <a:extLst>
              <a:ext uri="{FF2B5EF4-FFF2-40B4-BE49-F238E27FC236}">
                <a16:creationId xmlns:a16="http://schemas.microsoft.com/office/drawing/2014/main" id="{D4DBFEF5-34F8-45DA-B11C-54AC14C47C07}"/>
              </a:ext>
            </a:extLst>
          </p:cNvPr>
          <p:cNvPicPr>
            <a:picLocks noChangeAspect="1"/>
          </p:cNvPicPr>
          <p:nvPr/>
        </p:nvPicPr>
        <p:blipFill>
          <a:blip r:embed="rId3"/>
          <a:stretch>
            <a:fillRect/>
          </a:stretch>
        </p:blipFill>
        <p:spPr>
          <a:xfrm>
            <a:off x="6527142" y="1510694"/>
            <a:ext cx="3683093" cy="1763011"/>
          </a:xfrm>
          <a:prstGeom prst="roundRect">
            <a:avLst>
              <a:gd name="adj" fmla="val 5439"/>
            </a:avLst>
          </a:prstGeom>
          <a:ln>
            <a:solidFill>
              <a:schemeClr val="bg1">
                <a:lumMod val="85000"/>
              </a:schemeClr>
            </a:solidFill>
          </a:ln>
        </p:spPr>
      </p:pic>
      <p:pic>
        <p:nvPicPr>
          <p:cNvPr id="12" name="图片 11">
            <a:extLst>
              <a:ext uri="{FF2B5EF4-FFF2-40B4-BE49-F238E27FC236}">
                <a16:creationId xmlns:a16="http://schemas.microsoft.com/office/drawing/2014/main" id="{1BEB7688-96AF-4118-B5F1-2F8C18446BF7}"/>
              </a:ext>
            </a:extLst>
          </p:cNvPr>
          <p:cNvPicPr>
            <a:picLocks noChangeAspect="1"/>
          </p:cNvPicPr>
          <p:nvPr/>
        </p:nvPicPr>
        <p:blipFill>
          <a:blip r:embed="rId4"/>
          <a:stretch>
            <a:fillRect/>
          </a:stretch>
        </p:blipFill>
        <p:spPr>
          <a:xfrm>
            <a:off x="1829559" y="4130615"/>
            <a:ext cx="3683092" cy="1763011"/>
          </a:xfrm>
          <a:prstGeom prst="roundRect">
            <a:avLst>
              <a:gd name="adj" fmla="val 5439"/>
            </a:avLst>
          </a:prstGeom>
          <a:ln>
            <a:solidFill>
              <a:schemeClr val="bg1">
                <a:lumMod val="85000"/>
              </a:schemeClr>
            </a:solidFill>
          </a:ln>
        </p:spPr>
      </p:pic>
      <p:pic>
        <p:nvPicPr>
          <p:cNvPr id="3" name="图片 2">
            <a:extLst>
              <a:ext uri="{FF2B5EF4-FFF2-40B4-BE49-F238E27FC236}">
                <a16:creationId xmlns:a16="http://schemas.microsoft.com/office/drawing/2014/main" id="{DAF81340-4B1C-4A62-9379-9A9500D0DEB9}"/>
              </a:ext>
            </a:extLst>
          </p:cNvPr>
          <p:cNvPicPr>
            <a:picLocks noChangeAspect="1"/>
          </p:cNvPicPr>
          <p:nvPr/>
        </p:nvPicPr>
        <p:blipFill>
          <a:blip r:embed="rId5"/>
          <a:stretch>
            <a:fillRect/>
          </a:stretch>
        </p:blipFill>
        <p:spPr>
          <a:xfrm>
            <a:off x="6527142" y="4130614"/>
            <a:ext cx="3683093" cy="1763011"/>
          </a:xfrm>
          <a:prstGeom prst="roundRect">
            <a:avLst>
              <a:gd name="adj" fmla="val 5439"/>
            </a:avLst>
          </a:prstGeom>
          <a:ln>
            <a:solidFill>
              <a:schemeClr val="bg1">
                <a:lumMod val="85000"/>
              </a:schemeClr>
            </a:solidFill>
          </a:ln>
        </p:spPr>
      </p:pic>
      <p:sp>
        <p:nvSpPr>
          <p:cNvPr id="13" name="版式设计">
            <a:extLst>
              <a:ext uri="{FF2B5EF4-FFF2-40B4-BE49-F238E27FC236}">
                <a16:creationId xmlns:a16="http://schemas.microsoft.com/office/drawing/2014/main" id="{60A74C3E-B8CE-4E3E-A245-60B7B88159BA}"/>
              </a:ext>
            </a:extLst>
          </p:cNvPr>
          <p:cNvSpPr txBox="1">
            <a:spLocks/>
          </p:cNvSpPr>
          <p:nvPr/>
        </p:nvSpPr>
        <p:spPr>
          <a:xfrm>
            <a:off x="2402810" y="3496664"/>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自助导入新生名单</a:t>
            </a:r>
          </a:p>
        </p:txBody>
      </p:sp>
      <p:sp>
        <p:nvSpPr>
          <p:cNvPr id="14" name="版式设计">
            <a:extLst>
              <a:ext uri="{FF2B5EF4-FFF2-40B4-BE49-F238E27FC236}">
                <a16:creationId xmlns:a16="http://schemas.microsoft.com/office/drawing/2014/main" id="{E477CED5-D0B9-410B-B391-8BD5A5A704DA}"/>
              </a:ext>
            </a:extLst>
          </p:cNvPr>
          <p:cNvSpPr txBox="1">
            <a:spLocks/>
          </p:cNvSpPr>
          <p:nvPr/>
        </p:nvSpPr>
        <p:spPr>
          <a:xfrm>
            <a:off x="7239658" y="3497398"/>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自定义新生指南</a:t>
            </a:r>
          </a:p>
        </p:txBody>
      </p:sp>
      <p:sp>
        <p:nvSpPr>
          <p:cNvPr id="15" name="版式设计">
            <a:extLst>
              <a:ext uri="{FF2B5EF4-FFF2-40B4-BE49-F238E27FC236}">
                <a16:creationId xmlns:a16="http://schemas.microsoft.com/office/drawing/2014/main" id="{C4F4DF8B-370C-4EC2-B628-93573D1049D4}"/>
              </a:ext>
            </a:extLst>
          </p:cNvPr>
          <p:cNvSpPr txBox="1">
            <a:spLocks/>
          </p:cNvSpPr>
          <p:nvPr/>
        </p:nvSpPr>
        <p:spPr>
          <a:xfrm>
            <a:off x="2402810" y="6092841"/>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自定义录入资料</a:t>
            </a:r>
          </a:p>
        </p:txBody>
      </p:sp>
      <p:sp>
        <p:nvSpPr>
          <p:cNvPr id="16" name="版式设计">
            <a:extLst>
              <a:ext uri="{FF2B5EF4-FFF2-40B4-BE49-F238E27FC236}">
                <a16:creationId xmlns:a16="http://schemas.microsoft.com/office/drawing/2014/main" id="{8A592655-476D-4AA0-8C65-7E98A72E5205}"/>
              </a:ext>
            </a:extLst>
          </p:cNvPr>
          <p:cNvSpPr txBox="1">
            <a:spLocks/>
          </p:cNvSpPr>
          <p:nvPr/>
        </p:nvSpPr>
        <p:spPr>
          <a:xfrm>
            <a:off x="7239658" y="6092841"/>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自主创建缴费项目</a:t>
            </a:r>
          </a:p>
        </p:txBody>
      </p:sp>
    </p:spTree>
    <p:extLst>
      <p:ext uri="{BB962C8B-B14F-4D97-AF65-F5344CB8AC3E}">
        <p14:creationId xmlns:p14="http://schemas.microsoft.com/office/powerpoint/2010/main" val="398630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版式设计">
            <a:extLst>
              <a:ext uri="{FF2B5EF4-FFF2-40B4-BE49-F238E27FC236}">
                <a16:creationId xmlns:a16="http://schemas.microsoft.com/office/drawing/2014/main" id="{4350D012-9D10-438B-9FF7-4C37B106316D}"/>
              </a:ext>
            </a:extLst>
          </p:cNvPr>
          <p:cNvSpPr txBox="1">
            <a:spLocks noGrp="1"/>
          </p:cNvSpPr>
          <p:nvPr>
            <p:ph type="title" idx="4294967295"/>
          </p:nvPr>
        </p:nvSpPr>
        <p:spPr>
          <a:xfrm>
            <a:off x="237641" y="590072"/>
            <a:ext cx="8307092" cy="593805"/>
          </a:xfrm>
          <a:prstGeom prst="rect">
            <a:avLst/>
          </a:prstGeom>
        </p:spPr>
        <p:txBody>
          <a:bodyPr vert="horz" lIns="91440" tIns="45720" rIns="91440" bIns="45720" rtlCol="0" anchor="ctr">
            <a:noAutofit/>
          </a:bodyPr>
          <a:lstStyle/>
          <a:p>
            <a:pPr defTabSz="817244"/>
            <a:r>
              <a:rPr kumimoji="1" lang="zh-CN" altLang="en-US" sz="2400" b="1" dirty="0">
                <a:solidFill>
                  <a:srgbClr val="0F9860"/>
                </a:solidFill>
                <a:latin typeface="微软雅黑" panose="020B0503020204020204" pitchFamily="34" charset="-122"/>
                <a:ea typeface="微软雅黑" panose="020B0503020204020204" pitchFamily="34" charset="-122"/>
                <a:cs typeface="+mn-cs"/>
              </a:rPr>
              <a:t>管理后台介绍</a:t>
            </a:r>
            <a:r>
              <a:rPr kumimoji="1" lang="en-US" altLang="zh-CN" sz="2400" b="1" dirty="0">
                <a:solidFill>
                  <a:srgbClr val="0F9860"/>
                </a:solidFill>
                <a:latin typeface="微软雅黑" panose="020B0503020204020204" pitchFamily="34" charset="-122"/>
                <a:ea typeface="微软雅黑" panose="020B0503020204020204" pitchFamily="34" charset="-122"/>
                <a:cs typeface="+mn-cs"/>
              </a:rPr>
              <a:t>-</a:t>
            </a:r>
            <a:r>
              <a:rPr kumimoji="1" lang="zh-CN" altLang="en-US" sz="2400" b="1" dirty="0">
                <a:solidFill>
                  <a:srgbClr val="0F9860"/>
                </a:solidFill>
                <a:latin typeface="微软雅黑" panose="020B0503020204020204" pitchFamily="34" charset="-122"/>
                <a:ea typeface="微软雅黑" panose="020B0503020204020204" pitchFamily="34" charset="-122"/>
                <a:cs typeface="+mn-cs"/>
              </a:rPr>
              <a:t>报到信息便捷</a:t>
            </a:r>
            <a:r>
              <a:rPr kumimoji="1" lang="zh-CN" altLang="en-US" sz="2400" b="1" dirty="0" smtClean="0">
                <a:solidFill>
                  <a:srgbClr val="0F9860"/>
                </a:solidFill>
                <a:latin typeface="微软雅黑" panose="020B0503020204020204" pitchFamily="34" charset="-122"/>
                <a:ea typeface="微软雅黑" panose="020B0503020204020204" pitchFamily="34" charset="-122"/>
                <a:cs typeface="+mn-cs"/>
              </a:rPr>
              <a:t>管理</a:t>
            </a:r>
            <a:endParaRPr kumimoji="1" lang="zh-CN" altLang="en-US" sz="2400" b="1" dirty="0">
              <a:solidFill>
                <a:srgbClr val="0F9860"/>
              </a:solidFill>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pic>
        <p:nvPicPr>
          <p:cNvPr id="8" name="图片 7">
            <a:extLst>
              <a:ext uri="{FF2B5EF4-FFF2-40B4-BE49-F238E27FC236}">
                <a16:creationId xmlns:a16="http://schemas.microsoft.com/office/drawing/2014/main" id="{4BE354D8-F4A9-4FB1-A1E4-156173954C7B}"/>
              </a:ext>
            </a:extLst>
          </p:cNvPr>
          <p:cNvPicPr>
            <a:picLocks noChangeAspect="1"/>
          </p:cNvPicPr>
          <p:nvPr/>
        </p:nvPicPr>
        <p:blipFill>
          <a:blip r:embed="rId2"/>
          <a:stretch>
            <a:fillRect/>
          </a:stretch>
        </p:blipFill>
        <p:spPr>
          <a:xfrm>
            <a:off x="1829559" y="1510694"/>
            <a:ext cx="3683092" cy="1763011"/>
          </a:xfrm>
          <a:prstGeom prst="roundRect">
            <a:avLst>
              <a:gd name="adj" fmla="val 5439"/>
            </a:avLst>
          </a:prstGeom>
          <a:ln>
            <a:solidFill>
              <a:schemeClr val="bg1">
                <a:lumMod val="85000"/>
              </a:schemeClr>
            </a:solidFill>
          </a:ln>
        </p:spPr>
      </p:pic>
      <p:pic>
        <p:nvPicPr>
          <p:cNvPr id="11" name="图片 10">
            <a:extLst>
              <a:ext uri="{FF2B5EF4-FFF2-40B4-BE49-F238E27FC236}">
                <a16:creationId xmlns:a16="http://schemas.microsoft.com/office/drawing/2014/main" id="{D4DBFEF5-34F8-45DA-B11C-54AC14C47C07}"/>
              </a:ext>
            </a:extLst>
          </p:cNvPr>
          <p:cNvPicPr>
            <a:picLocks noChangeAspect="1"/>
          </p:cNvPicPr>
          <p:nvPr/>
        </p:nvPicPr>
        <p:blipFill>
          <a:blip r:embed="rId3"/>
          <a:stretch>
            <a:fillRect/>
          </a:stretch>
        </p:blipFill>
        <p:spPr>
          <a:xfrm>
            <a:off x="6527142" y="1510694"/>
            <a:ext cx="3683093" cy="1763011"/>
          </a:xfrm>
          <a:prstGeom prst="roundRect">
            <a:avLst>
              <a:gd name="adj" fmla="val 5439"/>
            </a:avLst>
          </a:prstGeom>
          <a:ln>
            <a:solidFill>
              <a:schemeClr val="bg1">
                <a:lumMod val="85000"/>
              </a:schemeClr>
            </a:solidFill>
          </a:ln>
        </p:spPr>
      </p:pic>
      <p:pic>
        <p:nvPicPr>
          <p:cNvPr id="12" name="图片 11">
            <a:extLst>
              <a:ext uri="{FF2B5EF4-FFF2-40B4-BE49-F238E27FC236}">
                <a16:creationId xmlns:a16="http://schemas.microsoft.com/office/drawing/2014/main" id="{1BEB7688-96AF-4118-B5F1-2F8C18446BF7}"/>
              </a:ext>
            </a:extLst>
          </p:cNvPr>
          <p:cNvPicPr>
            <a:picLocks noChangeAspect="1"/>
          </p:cNvPicPr>
          <p:nvPr/>
        </p:nvPicPr>
        <p:blipFill>
          <a:blip r:embed="rId4"/>
          <a:stretch>
            <a:fillRect/>
          </a:stretch>
        </p:blipFill>
        <p:spPr>
          <a:xfrm>
            <a:off x="1829559" y="4130615"/>
            <a:ext cx="3683092" cy="1763011"/>
          </a:xfrm>
          <a:prstGeom prst="roundRect">
            <a:avLst>
              <a:gd name="adj" fmla="val 5439"/>
            </a:avLst>
          </a:prstGeom>
          <a:ln>
            <a:solidFill>
              <a:schemeClr val="bg1">
                <a:lumMod val="85000"/>
              </a:schemeClr>
            </a:solidFill>
          </a:ln>
        </p:spPr>
      </p:pic>
      <p:pic>
        <p:nvPicPr>
          <p:cNvPr id="3" name="图片 2">
            <a:extLst>
              <a:ext uri="{FF2B5EF4-FFF2-40B4-BE49-F238E27FC236}">
                <a16:creationId xmlns:a16="http://schemas.microsoft.com/office/drawing/2014/main" id="{DAF81340-4B1C-4A62-9379-9A9500D0DEB9}"/>
              </a:ext>
            </a:extLst>
          </p:cNvPr>
          <p:cNvPicPr>
            <a:picLocks noChangeAspect="1"/>
          </p:cNvPicPr>
          <p:nvPr/>
        </p:nvPicPr>
        <p:blipFill>
          <a:blip r:embed="rId5"/>
          <a:stretch>
            <a:fillRect/>
          </a:stretch>
        </p:blipFill>
        <p:spPr>
          <a:xfrm>
            <a:off x="6527142" y="4130614"/>
            <a:ext cx="3683093" cy="1763011"/>
          </a:xfrm>
          <a:prstGeom prst="roundRect">
            <a:avLst>
              <a:gd name="adj" fmla="val 5439"/>
            </a:avLst>
          </a:prstGeom>
          <a:ln>
            <a:solidFill>
              <a:schemeClr val="bg1">
                <a:lumMod val="85000"/>
              </a:schemeClr>
            </a:solidFill>
          </a:ln>
        </p:spPr>
      </p:pic>
      <p:sp>
        <p:nvSpPr>
          <p:cNvPr id="13" name="版式设计">
            <a:extLst>
              <a:ext uri="{FF2B5EF4-FFF2-40B4-BE49-F238E27FC236}">
                <a16:creationId xmlns:a16="http://schemas.microsoft.com/office/drawing/2014/main" id="{60A74C3E-B8CE-4E3E-A245-60B7B88159BA}"/>
              </a:ext>
            </a:extLst>
          </p:cNvPr>
          <p:cNvSpPr txBox="1">
            <a:spLocks/>
          </p:cNvSpPr>
          <p:nvPr/>
        </p:nvSpPr>
        <p:spPr>
          <a:xfrm>
            <a:off x="2402810" y="3496664"/>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报到信息一键导出</a:t>
            </a:r>
          </a:p>
        </p:txBody>
      </p:sp>
      <p:sp>
        <p:nvSpPr>
          <p:cNvPr id="14" name="版式设计">
            <a:extLst>
              <a:ext uri="{FF2B5EF4-FFF2-40B4-BE49-F238E27FC236}">
                <a16:creationId xmlns:a16="http://schemas.microsoft.com/office/drawing/2014/main" id="{E477CED5-D0B9-410B-B391-8BD5A5A704DA}"/>
              </a:ext>
            </a:extLst>
          </p:cNvPr>
          <p:cNvSpPr txBox="1">
            <a:spLocks/>
          </p:cNvSpPr>
          <p:nvPr/>
        </p:nvSpPr>
        <p:spPr>
          <a:xfrm>
            <a:off x="7239658" y="3497398"/>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支持修改报到信息</a:t>
            </a:r>
          </a:p>
        </p:txBody>
      </p:sp>
      <p:sp>
        <p:nvSpPr>
          <p:cNvPr id="15" name="版式设计">
            <a:extLst>
              <a:ext uri="{FF2B5EF4-FFF2-40B4-BE49-F238E27FC236}">
                <a16:creationId xmlns:a16="http://schemas.microsoft.com/office/drawing/2014/main" id="{C4F4DF8B-370C-4EC2-B628-93573D1049D4}"/>
              </a:ext>
            </a:extLst>
          </p:cNvPr>
          <p:cNvSpPr txBox="1">
            <a:spLocks/>
          </p:cNvSpPr>
          <p:nvPr/>
        </p:nvSpPr>
        <p:spPr>
          <a:xfrm>
            <a:off x="2402810" y="6092841"/>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支持特殊通道报到</a:t>
            </a:r>
          </a:p>
        </p:txBody>
      </p:sp>
      <p:sp>
        <p:nvSpPr>
          <p:cNvPr id="16" name="版式设计">
            <a:extLst>
              <a:ext uri="{FF2B5EF4-FFF2-40B4-BE49-F238E27FC236}">
                <a16:creationId xmlns:a16="http://schemas.microsoft.com/office/drawing/2014/main" id="{8A592655-476D-4AA0-8C65-7E98A72E5205}"/>
              </a:ext>
            </a:extLst>
          </p:cNvPr>
          <p:cNvSpPr txBox="1">
            <a:spLocks/>
          </p:cNvSpPr>
          <p:nvPr/>
        </p:nvSpPr>
        <p:spPr>
          <a:xfrm>
            <a:off x="7239658" y="6092841"/>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报到信息实时可见</a:t>
            </a:r>
          </a:p>
        </p:txBody>
      </p:sp>
      <p:pic>
        <p:nvPicPr>
          <p:cNvPr id="17" name="图片 16">
            <a:extLst>
              <a:ext uri="{FF2B5EF4-FFF2-40B4-BE49-F238E27FC236}">
                <a16:creationId xmlns:a16="http://schemas.microsoft.com/office/drawing/2014/main" id="{CE900DD9-F30C-4EF7-B325-10B79D0D5080}"/>
              </a:ext>
            </a:extLst>
          </p:cNvPr>
          <p:cNvPicPr>
            <a:picLocks noChangeAspect="1"/>
          </p:cNvPicPr>
          <p:nvPr/>
        </p:nvPicPr>
        <p:blipFill rotWithShape="1">
          <a:blip r:embed="rId6"/>
          <a:srcRect l="1106"/>
          <a:stretch/>
        </p:blipFill>
        <p:spPr>
          <a:xfrm>
            <a:off x="1829559" y="1508037"/>
            <a:ext cx="3683092" cy="1763011"/>
          </a:xfrm>
          <a:prstGeom prst="roundRect">
            <a:avLst>
              <a:gd name="adj" fmla="val 5439"/>
            </a:avLst>
          </a:prstGeom>
          <a:ln>
            <a:solidFill>
              <a:schemeClr val="bg1">
                <a:lumMod val="85000"/>
              </a:schemeClr>
            </a:solidFill>
          </a:ln>
        </p:spPr>
      </p:pic>
      <p:pic>
        <p:nvPicPr>
          <p:cNvPr id="18" name="图片 17">
            <a:extLst>
              <a:ext uri="{FF2B5EF4-FFF2-40B4-BE49-F238E27FC236}">
                <a16:creationId xmlns:a16="http://schemas.microsoft.com/office/drawing/2014/main" id="{3E68C146-0A25-4A4F-B72F-8BA2B5183CA7}"/>
              </a:ext>
            </a:extLst>
          </p:cNvPr>
          <p:cNvPicPr>
            <a:picLocks noChangeAspect="1"/>
          </p:cNvPicPr>
          <p:nvPr/>
        </p:nvPicPr>
        <p:blipFill>
          <a:blip r:embed="rId7"/>
          <a:stretch>
            <a:fillRect/>
          </a:stretch>
        </p:blipFill>
        <p:spPr>
          <a:xfrm>
            <a:off x="6527142" y="1510694"/>
            <a:ext cx="3683093" cy="1760354"/>
          </a:xfrm>
          <a:prstGeom prst="roundRect">
            <a:avLst>
              <a:gd name="adj" fmla="val 5439"/>
            </a:avLst>
          </a:prstGeom>
          <a:ln>
            <a:solidFill>
              <a:schemeClr val="bg1">
                <a:lumMod val="85000"/>
              </a:schemeClr>
            </a:solidFill>
          </a:ln>
        </p:spPr>
      </p:pic>
      <p:pic>
        <p:nvPicPr>
          <p:cNvPr id="19" name="图片 18">
            <a:extLst>
              <a:ext uri="{FF2B5EF4-FFF2-40B4-BE49-F238E27FC236}">
                <a16:creationId xmlns:a16="http://schemas.microsoft.com/office/drawing/2014/main" id="{649B8CE6-B51F-4E4E-B610-519E0B34E653}"/>
              </a:ext>
            </a:extLst>
          </p:cNvPr>
          <p:cNvPicPr>
            <a:picLocks noChangeAspect="1"/>
          </p:cNvPicPr>
          <p:nvPr/>
        </p:nvPicPr>
        <p:blipFill>
          <a:blip r:embed="rId8"/>
          <a:stretch>
            <a:fillRect/>
          </a:stretch>
        </p:blipFill>
        <p:spPr>
          <a:xfrm>
            <a:off x="1829558" y="4122102"/>
            <a:ext cx="3683092" cy="1771523"/>
          </a:xfrm>
          <a:prstGeom prst="roundRect">
            <a:avLst>
              <a:gd name="adj" fmla="val 5439"/>
            </a:avLst>
          </a:prstGeom>
          <a:ln>
            <a:solidFill>
              <a:schemeClr val="bg1">
                <a:lumMod val="85000"/>
              </a:schemeClr>
            </a:solidFill>
          </a:ln>
        </p:spPr>
      </p:pic>
      <p:pic>
        <p:nvPicPr>
          <p:cNvPr id="20" name="图片 19">
            <a:extLst>
              <a:ext uri="{FF2B5EF4-FFF2-40B4-BE49-F238E27FC236}">
                <a16:creationId xmlns:a16="http://schemas.microsoft.com/office/drawing/2014/main" id="{E53F88B5-8B33-4C2E-93E4-C75FC66056E9}"/>
              </a:ext>
            </a:extLst>
          </p:cNvPr>
          <p:cNvPicPr>
            <a:picLocks noChangeAspect="1"/>
          </p:cNvPicPr>
          <p:nvPr/>
        </p:nvPicPr>
        <p:blipFill>
          <a:blip r:embed="rId9"/>
          <a:stretch>
            <a:fillRect/>
          </a:stretch>
        </p:blipFill>
        <p:spPr>
          <a:xfrm>
            <a:off x="6527142" y="4127957"/>
            <a:ext cx="3683092" cy="1760353"/>
          </a:xfrm>
          <a:prstGeom prst="roundRect">
            <a:avLst>
              <a:gd name="adj" fmla="val 5439"/>
            </a:avLst>
          </a:prstGeom>
          <a:ln>
            <a:solidFill>
              <a:schemeClr val="bg1">
                <a:lumMod val="85000"/>
              </a:schemeClr>
            </a:solidFill>
          </a:ln>
        </p:spPr>
      </p:pic>
    </p:spTree>
    <p:extLst>
      <p:ext uri="{BB962C8B-B14F-4D97-AF65-F5344CB8AC3E}">
        <p14:creationId xmlns:p14="http://schemas.microsoft.com/office/powerpoint/2010/main" val="133129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0008" y="395917"/>
            <a:ext cx="10525673" cy="535531"/>
          </a:xfrm>
          <a:prstGeom prst="rect">
            <a:avLst/>
          </a:prstGeom>
          <a:noFill/>
        </p:spPr>
        <p:txBody>
          <a:bodyPr wrap="square" rtlCol="0">
            <a:spAutoFit/>
          </a:bodyPr>
          <a:lstStyle/>
          <a:p>
            <a:r>
              <a:rPr lang="zh-CN" altLang="en-US" sz="2880" b="1" dirty="0">
                <a:solidFill>
                  <a:srgbClr val="00B050"/>
                </a:solidFill>
                <a:latin typeface="微软雅黑" panose="020B0503020204020204" pitchFamily="34" charset="-122"/>
                <a:ea typeface="微软雅黑" panose="020B0503020204020204" pitchFamily="34" charset="-122"/>
              </a:rPr>
              <a:t>推动教育信息化已经成为国家战略</a:t>
            </a:r>
          </a:p>
        </p:txBody>
      </p:sp>
      <p:pic>
        <p:nvPicPr>
          <p:cNvPr id="7" name="Picture 2" descr="https://gss0.bdstatic.com/94o3dSag_xI4khGkpoWK1HF6hhy/baike/c0%3Dbaike180%2C5%2C5%2C180%2C60/sign=9dadb61f0e087bf469e15fbb93ba3c49/bf096b63f6246b608c0b3b20e7f81a4c510fa2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457" b="39810"/>
          <a:stretch/>
        </p:blipFill>
        <p:spPr bwMode="auto">
          <a:xfrm>
            <a:off x="8412347" y="1540054"/>
            <a:ext cx="2886730" cy="19373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pic>
        <p:nvPicPr>
          <p:cNvPr id="8" name="图片 7">
            <a:extLst>
              <a:ext uri="{FF2B5EF4-FFF2-40B4-BE49-F238E27FC236}">
                <a16:creationId xmlns:a16="http://schemas.microsoft.com/office/drawing/2014/main" id="{A46EA7A0-BB5F-42C8-A4BD-EBBE95C34812}"/>
              </a:ext>
            </a:extLst>
          </p:cNvPr>
          <p:cNvPicPr>
            <a:picLocks noChangeAspect="1"/>
          </p:cNvPicPr>
          <p:nvPr/>
        </p:nvPicPr>
        <p:blipFill>
          <a:blip r:embed="rId4"/>
          <a:stretch>
            <a:fillRect/>
          </a:stretch>
        </p:blipFill>
        <p:spPr>
          <a:xfrm>
            <a:off x="868736" y="1534899"/>
            <a:ext cx="2886728" cy="19424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图片 8">
            <a:extLst>
              <a:ext uri="{FF2B5EF4-FFF2-40B4-BE49-F238E27FC236}">
                <a16:creationId xmlns:a16="http://schemas.microsoft.com/office/drawing/2014/main" id="{568C4E9B-FF05-40F3-B106-E04C30F617ED}"/>
              </a:ext>
            </a:extLst>
          </p:cNvPr>
          <p:cNvPicPr>
            <a:picLocks noChangeAspect="1"/>
          </p:cNvPicPr>
          <p:nvPr/>
        </p:nvPicPr>
        <p:blipFill>
          <a:blip r:embed="rId5"/>
          <a:stretch>
            <a:fillRect/>
          </a:stretch>
        </p:blipFill>
        <p:spPr>
          <a:xfrm>
            <a:off x="4605855" y="1534898"/>
            <a:ext cx="2886730" cy="19424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矩形 9">
            <a:extLst>
              <a:ext uri="{FF2B5EF4-FFF2-40B4-BE49-F238E27FC236}">
                <a16:creationId xmlns:a16="http://schemas.microsoft.com/office/drawing/2014/main" id="{242C64D5-645D-483E-BA99-938D2C3C953A}"/>
              </a:ext>
            </a:extLst>
          </p:cNvPr>
          <p:cNvSpPr/>
          <p:nvPr/>
        </p:nvSpPr>
        <p:spPr>
          <a:xfrm>
            <a:off x="868736" y="3767834"/>
            <a:ext cx="2886728" cy="2748445"/>
          </a:xfrm>
          <a:prstGeom prst="rect">
            <a:avLst/>
          </a:prstGeom>
        </p:spPr>
        <p:txBody>
          <a:bodyPr wrap="square">
            <a:spAutoFit/>
          </a:bodyPr>
          <a:lstStyle/>
          <a:p>
            <a:pPr defTabSz="493776">
              <a:lnSpc>
                <a:spcPct val="200000"/>
              </a:lnSpc>
            </a:pP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十九大期间，教育部杜占元副部长</a:t>
            </a:r>
            <a:r>
              <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b="1" dirty="0">
                <a:solidFill>
                  <a:schemeClr val="tx1">
                    <a:lumMod val="65000"/>
                    <a:lumOff val="35000"/>
                  </a:schemeClr>
                </a:solidFill>
                <a:latin typeface="微软雅黑" panose="020B0503020204020204" pitchFamily="34" charset="-122"/>
                <a:ea typeface="微软雅黑" panose="020B0503020204020204" pitchFamily="34" charset="-122"/>
              </a:rPr>
              <a:t>以教育信息化全面推动教育现代化</a:t>
            </a:r>
            <a:r>
              <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的讲话提出未来的发展方向：即“四个提升”和“四个拓展”，构建信息化条件下的人才培养模式；发展基于互联网的教育服务模式；探索信息时代教育治理模式。</a:t>
            </a:r>
            <a:endPar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D09C3053-68DD-4995-BADA-F8781171C78E}"/>
              </a:ext>
            </a:extLst>
          </p:cNvPr>
          <p:cNvSpPr/>
          <p:nvPr/>
        </p:nvSpPr>
        <p:spPr>
          <a:xfrm>
            <a:off x="4536486" y="3767832"/>
            <a:ext cx="2886730" cy="1585049"/>
          </a:xfrm>
          <a:prstGeom prst="rect">
            <a:avLst/>
          </a:prstGeom>
        </p:spPr>
        <p:txBody>
          <a:bodyPr wrap="square">
            <a:spAutoFit/>
          </a:bodyPr>
          <a:lstStyle/>
          <a:p>
            <a:pPr defTabSz="493776">
              <a:lnSpc>
                <a:spcPct val="200000"/>
              </a:lnSpc>
            </a:pPr>
            <a:r>
              <a:rPr lang="en-US" altLang="zh-CN" sz="126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b="1" dirty="0">
                <a:solidFill>
                  <a:schemeClr val="tx1">
                    <a:lumMod val="65000"/>
                    <a:lumOff val="35000"/>
                  </a:schemeClr>
                </a:solidFill>
                <a:latin typeface="微软雅黑" panose="020B0503020204020204" pitchFamily="34" charset="-122"/>
                <a:ea typeface="微软雅黑" panose="020B0503020204020204" pitchFamily="34" charset="-122"/>
              </a:rPr>
              <a:t>“十三五”国家信息化规划</a:t>
            </a:r>
            <a:r>
              <a:rPr lang="en-US" altLang="zh-CN" sz="126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提出：到</a:t>
            </a:r>
            <a:r>
              <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rPr>
              <a:t>2020</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年，基本建成数字教育资源公共服务体系，形成覆盖全国、多级分布、互联互通的数字教育云服务体系</a:t>
            </a:r>
            <a:endPar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9C6D7747-D127-46B1-ACC2-160991743E4F}"/>
              </a:ext>
            </a:extLst>
          </p:cNvPr>
          <p:cNvSpPr/>
          <p:nvPr/>
        </p:nvSpPr>
        <p:spPr>
          <a:xfrm>
            <a:off x="8412347" y="3767833"/>
            <a:ext cx="2886730" cy="2748445"/>
          </a:xfrm>
          <a:prstGeom prst="rect">
            <a:avLst/>
          </a:prstGeom>
        </p:spPr>
        <p:txBody>
          <a:bodyPr wrap="square">
            <a:spAutoFit/>
          </a:bodyPr>
          <a:lstStyle/>
          <a:p>
            <a:pPr defTabSz="493776">
              <a:lnSpc>
                <a:spcPct val="200000"/>
              </a:lnSpc>
            </a:pPr>
            <a:r>
              <a:rPr lang="en-US" altLang="zh-CN" sz="126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b="1" dirty="0">
                <a:solidFill>
                  <a:schemeClr val="tx1">
                    <a:lumMod val="65000"/>
                    <a:lumOff val="35000"/>
                  </a:schemeClr>
                </a:solidFill>
                <a:latin typeface="微软雅黑" panose="020B0503020204020204" pitchFamily="34" charset="-122"/>
                <a:ea typeface="微软雅黑" panose="020B0503020204020204" pitchFamily="34" charset="-122"/>
              </a:rPr>
              <a:t>教育信息化</a:t>
            </a:r>
            <a:r>
              <a:rPr lang="en-US" altLang="zh-CN" sz="1260" b="1" dirty="0">
                <a:solidFill>
                  <a:schemeClr val="tx1">
                    <a:lumMod val="65000"/>
                    <a:lumOff val="35000"/>
                  </a:schemeClr>
                </a:solidFill>
                <a:latin typeface="微软雅黑" panose="020B0503020204020204" pitchFamily="34" charset="-122"/>
                <a:ea typeface="微软雅黑" panose="020B0503020204020204" pitchFamily="34" charset="-122"/>
              </a:rPr>
              <a:t>2.0</a:t>
            </a:r>
            <a:r>
              <a:rPr lang="zh-CN" altLang="en-US" sz="1260" b="1" dirty="0">
                <a:solidFill>
                  <a:schemeClr val="tx1">
                    <a:lumMod val="65000"/>
                    <a:lumOff val="35000"/>
                  </a:schemeClr>
                </a:solidFill>
                <a:latin typeface="微软雅黑" panose="020B0503020204020204" pitchFamily="34" charset="-122"/>
                <a:ea typeface="微软雅黑" panose="020B0503020204020204" pitchFamily="34" charset="-122"/>
              </a:rPr>
              <a:t>行动计划</a:t>
            </a:r>
            <a:r>
              <a:rPr lang="en-US" altLang="zh-CN" sz="126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提出，到</a:t>
            </a:r>
            <a:r>
              <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rPr>
              <a:t>2022</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年基本实现“三全两高一大”的发展目标，即教学应用覆盖全体教师、学习应用覆盖全体适龄学生、数字校园建设覆盖全体学校，信息化应用水平和师生信息素养普遍提高，建成“互联网</a:t>
            </a:r>
            <a:r>
              <a:rPr lang="en-US" altLang="zh-CN" sz="126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60" dirty="0">
                <a:solidFill>
                  <a:schemeClr val="tx1">
                    <a:lumMod val="65000"/>
                    <a:lumOff val="35000"/>
                  </a:schemeClr>
                </a:solidFill>
                <a:latin typeface="微软雅黑" panose="020B0503020204020204" pitchFamily="34" charset="-122"/>
                <a:ea typeface="微软雅黑" panose="020B0503020204020204" pitchFamily="34" charset="-122"/>
              </a:rPr>
              <a:t>教育”大平台。</a:t>
            </a:r>
          </a:p>
        </p:txBody>
      </p:sp>
    </p:spTree>
    <p:extLst>
      <p:ext uri="{BB962C8B-B14F-4D97-AF65-F5344CB8AC3E}">
        <p14:creationId xmlns:p14="http://schemas.microsoft.com/office/powerpoint/2010/main" val="256018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页标题，建议30字以内…">
            <a:extLst>
              <a:ext uri="{FF2B5EF4-FFF2-40B4-BE49-F238E27FC236}">
                <a16:creationId xmlns:a16="http://schemas.microsoft.com/office/drawing/2014/main" id="{B2B578C8-EAF2-4FEC-A7B2-A31AEDA4E35A}"/>
              </a:ext>
            </a:extLst>
          </p:cNvPr>
          <p:cNvSpPr txBox="1"/>
          <p:nvPr/>
        </p:nvSpPr>
        <p:spPr>
          <a:xfrm>
            <a:off x="341853" y="614677"/>
            <a:ext cx="10736424" cy="397545"/>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Autofit/>
          </a:bodyPr>
          <a:lstStyle>
            <a:lvl1pPr defTabSz="817244">
              <a:lnSpc>
                <a:spcPct val="90000"/>
              </a:lnSpc>
              <a:spcBef>
                <a:spcPct val="0"/>
              </a:spcBef>
              <a:buNone/>
              <a:defRPr kumimoji="1" sz="2400" b="1">
                <a:solidFill>
                  <a:srgbClr val="0F9860"/>
                </a:solidFill>
                <a:latin typeface="微软雅黑" panose="020B0503020204020204" pitchFamily="34" charset="-122"/>
                <a:ea typeface="微软雅黑" panose="020B0503020204020204" pitchFamily="34" charset="-122"/>
              </a:defRPr>
            </a:lvl1pPr>
          </a:lstStyle>
          <a:p>
            <a:r>
              <a:rPr lang="zh-CN" altLang="en-US" dirty="0"/>
              <a:t>实时精准数据，多终端同步掌控</a:t>
            </a:r>
          </a:p>
        </p:txBody>
      </p:sp>
      <p:sp>
        <p:nvSpPr>
          <p:cNvPr id="2" name="文本框 1">
            <a:extLst>
              <a:ext uri="{FF2B5EF4-FFF2-40B4-BE49-F238E27FC236}">
                <a16:creationId xmlns:a16="http://schemas.microsoft.com/office/drawing/2014/main" id="{D17603D7-5216-4F66-8D8E-6275FE637AB3}"/>
              </a:ext>
            </a:extLst>
          </p:cNvPr>
          <p:cNvSpPr txBox="1"/>
          <p:nvPr/>
        </p:nvSpPr>
        <p:spPr>
          <a:xfrm>
            <a:off x="4255727" y="4122103"/>
            <a:ext cx="51361"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zh-CN" altLang="en-US" dirty="0">
              <a:solidFill>
                <a:schemeClr val="accent6">
                  <a:hueOff val="10811956"/>
                  <a:satOff val="-58544"/>
                  <a:lumOff val="-9736"/>
                </a:schemeClr>
              </a:solidFill>
              <a:latin typeface="Helvetica"/>
              <a:ea typeface="Helvetica"/>
              <a:cs typeface="Helvetica"/>
              <a:sym typeface="Helvetica"/>
            </a:endParaRPr>
          </a:p>
        </p:txBody>
      </p:sp>
      <p:pic>
        <p:nvPicPr>
          <p:cNvPr id="3" name="图片 2">
            <a:extLst>
              <a:ext uri="{FF2B5EF4-FFF2-40B4-BE49-F238E27FC236}">
                <a16:creationId xmlns:a16="http://schemas.microsoft.com/office/drawing/2014/main" id="{66DCF329-6F3D-4904-AD9A-F0ADBF14A6A8}"/>
              </a:ext>
            </a:extLst>
          </p:cNvPr>
          <p:cNvPicPr>
            <a:picLocks noChangeAspect="1"/>
          </p:cNvPicPr>
          <p:nvPr/>
        </p:nvPicPr>
        <p:blipFill>
          <a:blip r:embed="rId2"/>
          <a:stretch>
            <a:fillRect/>
          </a:stretch>
        </p:blipFill>
        <p:spPr>
          <a:xfrm>
            <a:off x="8534220" y="1416397"/>
            <a:ext cx="2697136" cy="4797305"/>
          </a:xfrm>
          <a:prstGeom prst="rect">
            <a:avLst/>
          </a:prstGeom>
        </p:spPr>
      </p:pic>
      <p:pic>
        <p:nvPicPr>
          <p:cNvPr id="4" name="图片 3">
            <a:extLst>
              <a:ext uri="{FF2B5EF4-FFF2-40B4-BE49-F238E27FC236}">
                <a16:creationId xmlns:a16="http://schemas.microsoft.com/office/drawing/2014/main" id="{3E3B0A26-2104-41CD-AD0A-432254E68707}"/>
              </a:ext>
            </a:extLst>
          </p:cNvPr>
          <p:cNvPicPr>
            <a:picLocks noChangeAspect="1"/>
          </p:cNvPicPr>
          <p:nvPr/>
        </p:nvPicPr>
        <p:blipFill>
          <a:blip r:embed="rId3"/>
          <a:stretch>
            <a:fillRect/>
          </a:stretch>
        </p:blipFill>
        <p:spPr>
          <a:xfrm>
            <a:off x="703480" y="1671925"/>
            <a:ext cx="6858000" cy="4286250"/>
          </a:xfrm>
          <a:prstGeom prst="rect">
            <a:avLst/>
          </a:prstGeom>
        </p:spPr>
      </p:pic>
      <p:sp>
        <p:nvSpPr>
          <p:cNvPr id="11" name="版式设计">
            <a:extLst>
              <a:ext uri="{FF2B5EF4-FFF2-40B4-BE49-F238E27FC236}">
                <a16:creationId xmlns:a16="http://schemas.microsoft.com/office/drawing/2014/main" id="{48852B9D-9E38-46F0-9EE0-3AA25CBB71B3}"/>
              </a:ext>
            </a:extLst>
          </p:cNvPr>
          <p:cNvSpPr txBox="1">
            <a:spLocks/>
          </p:cNvSpPr>
          <p:nvPr/>
        </p:nvSpPr>
        <p:spPr>
          <a:xfrm>
            <a:off x="3003450" y="6060503"/>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en-US" altLang="zh-CN" sz="2000" b="1" dirty="0">
                <a:solidFill>
                  <a:srgbClr val="00B050"/>
                </a:solidFill>
                <a:latin typeface="微软雅黑" panose="020B0503020204020204" pitchFamily="34" charset="-122"/>
                <a:ea typeface="微软雅黑" panose="020B0503020204020204" pitchFamily="34" charset="-122"/>
              </a:rPr>
              <a:t>PC</a:t>
            </a:r>
            <a:r>
              <a:rPr lang="zh-CN" altLang="en-US" sz="2000" b="1" dirty="0">
                <a:solidFill>
                  <a:srgbClr val="00B050"/>
                </a:solidFill>
                <a:latin typeface="微软雅黑" panose="020B0503020204020204" pitchFamily="34" charset="-122"/>
                <a:ea typeface="微软雅黑" panose="020B0503020204020204" pitchFamily="34" charset="-122"/>
              </a:rPr>
              <a:t>端</a:t>
            </a:r>
          </a:p>
        </p:txBody>
      </p:sp>
      <p:sp>
        <p:nvSpPr>
          <p:cNvPr id="12" name="版式设计">
            <a:extLst>
              <a:ext uri="{FF2B5EF4-FFF2-40B4-BE49-F238E27FC236}">
                <a16:creationId xmlns:a16="http://schemas.microsoft.com/office/drawing/2014/main" id="{1D358EFF-6344-48E2-9902-26C60AF23615}"/>
              </a:ext>
            </a:extLst>
          </p:cNvPr>
          <p:cNvSpPr txBox="1">
            <a:spLocks/>
          </p:cNvSpPr>
          <p:nvPr/>
        </p:nvSpPr>
        <p:spPr>
          <a:xfrm>
            <a:off x="8769800" y="6060502"/>
            <a:ext cx="2258060" cy="306399"/>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Autofit/>
          </a:bodyPr>
          <a:lstStyle>
            <a:lvl1pPr marL="0" marR="0" indent="0" algn="l" defTabSz="817244" rtl="0" latinLnBrk="0">
              <a:lnSpc>
                <a:spcPct val="100000"/>
              </a:lnSpc>
              <a:spcBef>
                <a:spcPts val="0"/>
              </a:spcBef>
              <a:spcAft>
                <a:spcPts val="0"/>
              </a:spcAft>
              <a:buClrTx/>
              <a:buSzTx/>
              <a:buFontTx/>
              <a:buNone/>
              <a:tabLst/>
              <a:defRPr sz="2970" b="0" i="0" u="none" strike="noStrike" cap="none" spc="0" baseline="0">
                <a:ln>
                  <a:noFill/>
                </a:ln>
                <a:solidFill>
                  <a:srgbClr val="034FD8"/>
                </a:solidFill>
                <a:uFillTx/>
                <a:latin typeface="Helvetica"/>
                <a:ea typeface="Helvetica"/>
                <a:cs typeface="Helvetica"/>
                <a:sym typeface="Helvetica"/>
              </a:defRPr>
            </a:lvl1pPr>
            <a:lvl2pPr marL="0" marR="0" indent="228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2pPr>
            <a:lvl3pPr marL="0" marR="0" indent="457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3pPr>
            <a:lvl4pPr marL="0" marR="0" indent="685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4pPr>
            <a:lvl5pPr marL="0" marR="0" indent="9144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5pPr>
            <a:lvl6pPr marL="0" marR="0" indent="11430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6pPr>
            <a:lvl7pPr marL="0" marR="0" indent="13716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7pPr>
            <a:lvl8pPr marL="0" marR="0" indent="16002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8pPr>
            <a:lvl9pPr marL="0" marR="0" indent="1828800" algn="ctr" defTabSz="825500" rtl="0" latinLnBrk="0">
              <a:lnSpc>
                <a:spcPct val="100000"/>
              </a:lnSpc>
              <a:spcBef>
                <a:spcPts val="0"/>
              </a:spcBef>
              <a:spcAft>
                <a:spcPts val="0"/>
              </a:spcAft>
              <a:buClrTx/>
              <a:buSzTx/>
              <a:buFontTx/>
              <a:buNone/>
              <a:tabLst/>
              <a:defRPr sz="15800" b="1" i="0" u="none" strike="noStrike" cap="none" spc="0" baseline="0">
                <a:ln>
                  <a:noFill/>
                </a:ln>
                <a:solidFill>
                  <a:srgbClr val="FFFFFF"/>
                </a:solidFill>
                <a:uFillTx/>
                <a:latin typeface="+mn-lt"/>
                <a:ea typeface="+mn-ea"/>
                <a:cs typeface="+mn-cs"/>
                <a:sym typeface="TTTGBMedium"/>
              </a:defRPr>
            </a:lvl9pPr>
          </a:lstStyle>
          <a:p>
            <a:pPr algn="ctr" fontAlgn="base"/>
            <a:r>
              <a:rPr lang="zh-CN" altLang="en-US" sz="2000" b="1" dirty="0">
                <a:solidFill>
                  <a:srgbClr val="00B050"/>
                </a:solidFill>
                <a:latin typeface="微软雅黑" panose="020B0503020204020204" pitchFamily="34" charset="-122"/>
                <a:ea typeface="微软雅黑" panose="020B0503020204020204" pitchFamily="34" charset="-122"/>
              </a:rPr>
              <a:t>移动端</a:t>
            </a:r>
          </a:p>
        </p:txBody>
      </p:sp>
    </p:spTree>
    <p:extLst>
      <p:ext uri="{BB962C8B-B14F-4D97-AF65-F5344CB8AC3E}">
        <p14:creationId xmlns:p14="http://schemas.microsoft.com/office/powerpoint/2010/main" val="218670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0CD92EF-44C8-4A35-8C19-99A0355E46B2}"/>
              </a:ext>
            </a:extLst>
          </p:cNvPr>
          <p:cNvSpPr txBox="1"/>
          <p:nvPr/>
        </p:nvSpPr>
        <p:spPr>
          <a:xfrm>
            <a:off x="0" y="2776538"/>
            <a:ext cx="12192000" cy="1381188"/>
          </a:xfrm>
          <a:prstGeom prst="rect">
            <a:avLst/>
          </a:prstGeom>
          <a:solidFill>
            <a:srgbClr val="0F9860"/>
          </a:solidFill>
        </p:spPr>
        <p:txBody>
          <a:bodyPr vert="horz" lIns="91440" tIns="45720" rIns="91440" bIns="45720" rtlCol="0" anchor="ctr">
            <a:normAutofit/>
          </a:bodyPr>
          <a:lstStyle/>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r>
              <a:rPr kumimoji="1" lang="zh-CN" altLang="en-US" sz="4000" b="1" dirty="0">
                <a:solidFill>
                  <a:schemeClr val="bg1"/>
                </a:solidFill>
                <a:latin typeface="微软雅黑" panose="020B0503020204020204" pitchFamily="34" charset="-122"/>
                <a:ea typeface="微软雅黑" panose="020B0503020204020204" pitchFamily="34" charset="-122"/>
                <a:cs typeface="+mj-cs"/>
              </a:rPr>
              <a:t>数字生活</a:t>
            </a: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平行四边形 1">
            <a:extLst>
              <a:ext uri="{FF2B5EF4-FFF2-40B4-BE49-F238E27FC236}">
                <a16:creationId xmlns:a16="http://schemas.microsoft.com/office/drawing/2014/main" id="{6315CFD2-8B92-418D-AEA0-FCBA21DECA3C}"/>
              </a:ext>
            </a:extLst>
          </p:cNvPr>
          <p:cNvSpPr/>
          <p:nvPr/>
        </p:nvSpPr>
        <p:spPr>
          <a:xfrm>
            <a:off x="590550" y="2543191"/>
            <a:ext cx="1762125" cy="1800225"/>
          </a:xfrm>
          <a:prstGeom prst="parallelogram">
            <a:avLst/>
          </a:prstGeom>
          <a:solidFill>
            <a:srgbClr val="0DB053"/>
          </a:solidFill>
          <a:ln>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b="1" dirty="0">
                <a:latin typeface="微软雅黑" panose="020B0503020204020204" pitchFamily="34" charset="-122"/>
                <a:ea typeface="微软雅黑" panose="020B0503020204020204" pitchFamily="34" charset="-122"/>
              </a:rPr>
              <a:t>02</a:t>
            </a:r>
            <a:endParaRPr lang="zh-CN" altLang="en-US" sz="5000" b="1" dirty="0">
              <a:latin typeface="微软雅黑" panose="020B0503020204020204" pitchFamily="34" charset="-122"/>
              <a:ea typeface="微软雅黑" panose="020B0503020204020204" pitchFamily="34" charset="-122"/>
            </a:endParaRPr>
          </a:p>
        </p:txBody>
      </p:sp>
      <p:sp>
        <p:nvSpPr>
          <p:cNvPr id="6" name="流程图: 摘录 5">
            <a:extLst>
              <a:ext uri="{FF2B5EF4-FFF2-40B4-BE49-F238E27FC236}">
                <a16:creationId xmlns:a16="http://schemas.microsoft.com/office/drawing/2014/main" id="{42C1FF79-1361-4962-931A-12C8A32B3D62}"/>
              </a:ext>
            </a:extLst>
          </p:cNvPr>
          <p:cNvSpPr/>
          <p:nvPr/>
        </p:nvSpPr>
        <p:spPr>
          <a:xfrm>
            <a:off x="2286954" y="2533651"/>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a:extLst>
              <a:ext uri="{FF2B5EF4-FFF2-40B4-BE49-F238E27FC236}">
                <a16:creationId xmlns:a16="http://schemas.microsoft.com/office/drawing/2014/main" id="{DE502237-4ACA-45F6-B3B4-B4A589936E7A}"/>
              </a:ext>
            </a:extLst>
          </p:cNvPr>
          <p:cNvSpPr/>
          <p:nvPr/>
        </p:nvSpPr>
        <p:spPr>
          <a:xfrm rot="10800000">
            <a:off x="515302" y="4095767"/>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4C026C1-16FD-48C8-90AC-8AEA033E53A9}"/>
              </a:ext>
            </a:extLst>
          </p:cNvPr>
          <p:cNvPicPr>
            <a:picLocks noChangeAspect="1"/>
          </p:cNvPicPr>
          <p:nvPr/>
        </p:nvPicPr>
        <p:blipFill>
          <a:blip r:embed="rId2"/>
          <a:stretch>
            <a:fillRect/>
          </a:stretch>
        </p:blipFill>
        <p:spPr>
          <a:xfrm>
            <a:off x="0" y="2682"/>
            <a:ext cx="12192000" cy="6846669"/>
          </a:xfrm>
          <a:prstGeom prst="rect">
            <a:avLst/>
          </a:prstGeom>
        </p:spPr>
      </p:pic>
      <p:sp>
        <p:nvSpPr>
          <p:cNvPr id="9" name="矩形 8">
            <a:extLst>
              <a:ext uri="{FF2B5EF4-FFF2-40B4-BE49-F238E27FC236}">
                <a16:creationId xmlns:a16="http://schemas.microsoft.com/office/drawing/2014/main" id="{224CACEF-49DB-45FD-8B5B-5EDCD3F10022}"/>
              </a:ext>
            </a:extLst>
          </p:cNvPr>
          <p:cNvSpPr/>
          <p:nvPr/>
        </p:nvSpPr>
        <p:spPr>
          <a:xfrm>
            <a:off x="-2" y="-8649"/>
            <a:ext cx="12192002" cy="6858000"/>
          </a:xfrm>
          <a:prstGeom prst="rect">
            <a:avLst/>
          </a:prstGeom>
          <a:solidFill>
            <a:srgbClr val="15AE6C">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55EFD6FA-8452-4A2B-A2A3-EACA88CAF8D2}"/>
              </a:ext>
            </a:extLst>
          </p:cNvPr>
          <p:cNvSpPr/>
          <p:nvPr/>
        </p:nvSpPr>
        <p:spPr>
          <a:xfrm>
            <a:off x="4013676" y="1485900"/>
            <a:ext cx="4164646" cy="3971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r>
              <a:rPr lang="zh-CN" altLang="en-US" sz="4000" b="1" dirty="0">
                <a:solidFill>
                  <a:srgbClr val="0F9860"/>
                </a:solidFill>
                <a:latin typeface="微软雅黑" panose="020B0503020204020204" pitchFamily="34" charset="-122"/>
                <a:ea typeface="微软雅黑" panose="020B0503020204020204" pitchFamily="34" charset="-122"/>
              </a:rPr>
              <a:t>案例介绍</a:t>
            </a:r>
          </a:p>
        </p:txBody>
      </p:sp>
      <p:sp>
        <p:nvSpPr>
          <p:cNvPr id="7" name="矩形 6">
            <a:extLst>
              <a:ext uri="{FF2B5EF4-FFF2-40B4-BE49-F238E27FC236}">
                <a16:creationId xmlns:a16="http://schemas.microsoft.com/office/drawing/2014/main" id="{2697F872-9A27-419F-9B94-58F8DAEDDC15}"/>
              </a:ext>
            </a:extLst>
          </p:cNvPr>
          <p:cNvSpPr/>
          <p:nvPr/>
        </p:nvSpPr>
        <p:spPr>
          <a:xfrm>
            <a:off x="0" y="5114925"/>
            <a:ext cx="12192000" cy="1734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42">
            <a:extLst>
              <a:ext uri="{FF2B5EF4-FFF2-40B4-BE49-F238E27FC236}">
                <a16:creationId xmlns:a16="http://schemas.microsoft.com/office/drawing/2014/main" id="{6343F8EF-4D13-4881-A669-A5EAFD3A86C9}"/>
              </a:ext>
            </a:extLst>
          </p:cNvPr>
          <p:cNvSpPr/>
          <p:nvPr/>
        </p:nvSpPr>
        <p:spPr>
          <a:xfrm>
            <a:off x="3681963" y="5630869"/>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上海交通大学</a:t>
            </a:r>
          </a:p>
        </p:txBody>
      </p:sp>
      <p:sp>
        <p:nvSpPr>
          <p:cNvPr id="30" name="矩形: 圆角 42">
            <a:extLst>
              <a:ext uri="{FF2B5EF4-FFF2-40B4-BE49-F238E27FC236}">
                <a16:creationId xmlns:a16="http://schemas.microsoft.com/office/drawing/2014/main" id="{5031913D-DC9F-4322-B5CD-B8F3A893703A}"/>
              </a:ext>
            </a:extLst>
          </p:cNvPr>
          <p:cNvSpPr/>
          <p:nvPr/>
        </p:nvSpPr>
        <p:spPr>
          <a:xfrm>
            <a:off x="6095999" y="5610304"/>
            <a:ext cx="3370900" cy="879395"/>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北京大学软件与微电子学院</a:t>
            </a:r>
          </a:p>
        </p:txBody>
      </p:sp>
      <p:pic>
        <p:nvPicPr>
          <p:cNvPr id="11" name="图片 10">
            <a:extLst>
              <a:ext uri="{FF2B5EF4-FFF2-40B4-BE49-F238E27FC236}">
                <a16:creationId xmlns:a16="http://schemas.microsoft.com/office/drawing/2014/main" id="{89A28D51-4D8E-4278-BEA7-6AAB43AC7840}"/>
              </a:ext>
            </a:extLst>
          </p:cNvPr>
          <p:cNvPicPr>
            <a:picLocks noChangeAspect="1"/>
          </p:cNvPicPr>
          <p:nvPr/>
        </p:nvPicPr>
        <p:blipFill>
          <a:blip r:embed="rId3"/>
          <a:stretch>
            <a:fillRect/>
          </a:stretch>
        </p:blipFill>
        <p:spPr>
          <a:xfrm>
            <a:off x="5477112" y="2375612"/>
            <a:ext cx="1237774" cy="1237774"/>
          </a:xfrm>
          <a:prstGeom prst="rect">
            <a:avLst/>
          </a:prstGeom>
        </p:spPr>
      </p:pic>
    </p:spTree>
    <p:extLst>
      <p:ext uri="{BB962C8B-B14F-4D97-AF65-F5344CB8AC3E}">
        <p14:creationId xmlns:p14="http://schemas.microsoft.com/office/powerpoint/2010/main" val="844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3570208"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高校案例：上海交通大学</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8">
            <a:extLst>
              <a:ext uri="{FF2B5EF4-FFF2-40B4-BE49-F238E27FC236}">
                <a16:creationId xmlns:a16="http://schemas.microsoft.com/office/drawing/2014/main" id="{AA9F9BE6-99BB-439F-890E-C030409EDDED}"/>
              </a:ext>
            </a:extLst>
          </p:cNvPr>
          <p:cNvSpPr txBox="1"/>
          <p:nvPr/>
        </p:nvSpPr>
        <p:spPr>
          <a:xfrm>
            <a:off x="1151190" y="1410855"/>
            <a:ext cx="8589376" cy="5182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lgn="l" defTabSz="457200">
              <a:lnSpc>
                <a:spcPts val="4400"/>
              </a:lnSpc>
              <a:defRPr sz="2200" b="0">
                <a:solidFill>
                  <a:srgbClr val="7F7F7F"/>
                </a:solidFill>
                <a:latin typeface="Helvetica"/>
                <a:ea typeface="Helvetica"/>
                <a:cs typeface="Helvetica"/>
                <a:sym typeface="Helvetica"/>
              </a:defRPr>
            </a:lvl1pPr>
          </a:lstStyle>
          <a:p>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上海交通大学于 </a:t>
            </a:r>
            <a:r>
              <a:rPr lang="en-US" altLang="zh-CN" sz="1600" dirty="0">
                <a:solidFill>
                  <a:schemeClr val="tx1">
                    <a:lumMod val="65000"/>
                    <a:lumOff val="35000"/>
                  </a:schemeClr>
                </a:solidFill>
                <a:latin typeface="Microsoft YaHei" panose="020B0503020204020204" pitchFamily="34" charset="-122"/>
                <a:ea typeface="Microsoft YaHei" panose="020B0503020204020204" pitchFamily="34" charset="-122"/>
              </a:rPr>
              <a:t>2018</a:t>
            </a: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 年 </a:t>
            </a:r>
            <a:r>
              <a:rPr lang="en-US" altLang="zh-CN" sz="1600" dirty="0">
                <a:solidFill>
                  <a:schemeClr val="tx1">
                    <a:lumMod val="65000"/>
                    <a:lumOff val="35000"/>
                  </a:schemeClr>
                </a:solidFill>
                <a:latin typeface="Microsoft YaHei" panose="020B0503020204020204" pitchFamily="34" charset="-122"/>
                <a:ea typeface="Microsoft YaHei" panose="020B0503020204020204" pitchFamily="34" charset="-122"/>
              </a:rPr>
              <a:t>12</a:t>
            </a: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 月正式启用微信校园卡，目前已经逐步全量运营</a:t>
            </a:r>
            <a:endParaRPr sz="1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pic>
        <p:nvPicPr>
          <p:cNvPr id="14" name="图片 13" descr="图片包含 地板, 室内, 男士&#10;&#10;描述已自动生成">
            <a:extLst>
              <a:ext uri="{FF2B5EF4-FFF2-40B4-BE49-F238E27FC236}">
                <a16:creationId xmlns:a16="http://schemas.microsoft.com/office/drawing/2014/main" id="{09441A9A-9114-47E1-A742-B12E3E293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336" y="2365375"/>
            <a:ext cx="2736304" cy="3648405"/>
          </a:xfrm>
          <a:prstGeom prst="rect">
            <a:avLst/>
          </a:prstGeom>
        </p:spPr>
      </p:pic>
      <p:pic>
        <p:nvPicPr>
          <p:cNvPr id="15" name="图片 14" descr="图片包含 地板, 室内, 建筑物, 地面&#10;&#10;描述已自动生成">
            <a:extLst>
              <a:ext uri="{FF2B5EF4-FFF2-40B4-BE49-F238E27FC236}">
                <a16:creationId xmlns:a16="http://schemas.microsoft.com/office/drawing/2014/main" id="{072B04DC-BEA3-479E-B641-07A5FDF9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39" y="2365375"/>
            <a:ext cx="4863770" cy="3647828"/>
          </a:xfrm>
          <a:prstGeom prst="rect">
            <a:avLst/>
          </a:prstGeom>
        </p:spPr>
      </p:pic>
      <p:grpSp>
        <p:nvGrpSpPr>
          <p:cNvPr id="16" name="组合 15">
            <a:extLst>
              <a:ext uri="{FF2B5EF4-FFF2-40B4-BE49-F238E27FC236}">
                <a16:creationId xmlns:a16="http://schemas.microsoft.com/office/drawing/2014/main" id="{06C5381E-191E-4A2C-819D-4F05CAAAF7D5}"/>
              </a:ext>
            </a:extLst>
          </p:cNvPr>
          <p:cNvGrpSpPr/>
          <p:nvPr/>
        </p:nvGrpSpPr>
        <p:grpSpPr>
          <a:xfrm>
            <a:off x="-152400" y="2406366"/>
            <a:ext cx="4629885" cy="3603945"/>
            <a:chOff x="-1" y="4775200"/>
            <a:chExt cx="9259769" cy="7207889"/>
          </a:xfrm>
        </p:grpSpPr>
        <p:pic>
          <p:nvPicPr>
            <p:cNvPr id="17" name="图像" descr="图像">
              <a:extLst>
                <a:ext uri="{FF2B5EF4-FFF2-40B4-BE49-F238E27FC236}">
                  <a16:creationId xmlns:a16="http://schemas.microsoft.com/office/drawing/2014/main" id="{4F52E2AC-4E7E-4476-996E-13C17EB7DA17}"/>
                </a:ext>
              </a:extLst>
            </p:cNvPr>
            <p:cNvPicPr>
              <a:picLocks noChangeAspect="1"/>
            </p:cNvPicPr>
            <p:nvPr/>
          </p:nvPicPr>
          <p:blipFill>
            <a:blip r:embed="rId4">
              <a:extLst/>
            </a:blip>
            <a:stretch>
              <a:fillRect/>
            </a:stretch>
          </p:blipFill>
          <p:spPr>
            <a:xfrm>
              <a:off x="-1" y="4775200"/>
              <a:ext cx="9259769" cy="7207889"/>
            </a:xfrm>
            <a:prstGeom prst="rect">
              <a:avLst/>
            </a:prstGeom>
            <a:ln w="12700">
              <a:miter lim="400000"/>
            </a:ln>
          </p:spPr>
        </p:pic>
        <p:pic>
          <p:nvPicPr>
            <p:cNvPr id="18" name="图片 17" descr="图片包含 屏幕截图&#10;&#10;描述已自动生成">
              <a:extLst>
                <a:ext uri="{FF2B5EF4-FFF2-40B4-BE49-F238E27FC236}">
                  <a16:creationId xmlns:a16="http://schemas.microsoft.com/office/drawing/2014/main" id="{6DAC031D-7C52-470E-A424-FD3392FF0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975" y="5662615"/>
              <a:ext cx="3072704" cy="5462585"/>
            </a:xfrm>
            <a:prstGeom prst="rect">
              <a:avLst/>
            </a:prstGeom>
          </p:spPr>
        </p:pic>
      </p:grpSp>
      <p:sp>
        <p:nvSpPr>
          <p:cNvPr id="19" name="TextBox 4">
            <a:extLst>
              <a:ext uri="{FF2B5EF4-FFF2-40B4-BE49-F238E27FC236}">
                <a16:creationId xmlns:a16="http://schemas.microsoft.com/office/drawing/2014/main" id="{31C73F9A-C889-4CFA-B87A-64C2E59EC0E6}"/>
              </a:ext>
            </a:extLst>
          </p:cNvPr>
          <p:cNvSpPr txBox="1"/>
          <p:nvPr/>
        </p:nvSpPr>
        <p:spPr>
          <a:xfrm>
            <a:off x="1520396" y="6228251"/>
            <a:ext cx="2684601" cy="36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9" tIns="60939" rIns="60939" bIns="60939">
            <a:spAutoFit/>
          </a:bodyPr>
          <a:lstStyle>
            <a:lvl1pPr algn="l" defTabSz="1828433">
              <a:defRPr sz="2000" b="0">
                <a:solidFill>
                  <a:srgbClr val="445469"/>
                </a:solidFill>
                <a:latin typeface="Helvetica"/>
                <a:ea typeface="Helvetica"/>
                <a:cs typeface="Helvetica"/>
                <a:sym typeface="Helvetica"/>
              </a:defRPr>
            </a:lvl1pPr>
          </a:lstStyle>
          <a:p>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上交活动推文</a:t>
            </a:r>
            <a:endParaRPr sz="1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
        <p:nvSpPr>
          <p:cNvPr id="20" name="TextBox 4">
            <a:extLst>
              <a:ext uri="{FF2B5EF4-FFF2-40B4-BE49-F238E27FC236}">
                <a16:creationId xmlns:a16="http://schemas.microsoft.com/office/drawing/2014/main" id="{2A9760DD-0DB7-4B8A-8345-1D1784F75A37}"/>
              </a:ext>
            </a:extLst>
          </p:cNvPr>
          <p:cNvSpPr txBox="1"/>
          <p:nvPr/>
        </p:nvSpPr>
        <p:spPr>
          <a:xfrm>
            <a:off x="6089662" y="6228251"/>
            <a:ext cx="2684601" cy="36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39" tIns="60939" rIns="60939" bIns="60939">
            <a:spAutoFit/>
          </a:bodyPr>
          <a:lstStyle>
            <a:lvl1pPr algn="l" defTabSz="1828433">
              <a:defRPr sz="2000" b="0">
                <a:solidFill>
                  <a:srgbClr val="445469"/>
                </a:solidFill>
                <a:latin typeface="Helvetica"/>
                <a:ea typeface="Helvetica"/>
                <a:cs typeface="Helvetica"/>
                <a:sym typeface="Helvetica"/>
              </a:defRPr>
            </a:lvl1pPr>
          </a:lstStyle>
          <a:p>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上海交通大学落地图</a:t>
            </a:r>
            <a:endParaRPr sz="1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06940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0267" y="611345"/>
            <a:ext cx="5416868" cy="461665"/>
          </a:xfrm>
          <a:prstGeom prst="rect">
            <a:avLst/>
          </a:prstGeom>
          <a:noFill/>
        </p:spPr>
        <p:txBody>
          <a:bodyPr wrap="none" rtlCol="0">
            <a:spAutoFit/>
          </a:bodyPr>
          <a:lstStyle/>
          <a:p>
            <a:r>
              <a:rPr kumimoji="1" lang="zh-CN" altLang="en-US" sz="2400" b="1" dirty="0">
                <a:solidFill>
                  <a:srgbClr val="0F9860"/>
                </a:solidFill>
                <a:latin typeface="微软雅黑" panose="020B0503020204020204" pitchFamily="34" charset="-122"/>
                <a:ea typeface="微软雅黑" panose="020B0503020204020204" pitchFamily="34" charset="-122"/>
              </a:rPr>
              <a:t>高校案例：北京大学软件与微电子学院</a:t>
            </a:r>
          </a:p>
        </p:txBody>
      </p:sp>
      <p:sp>
        <p:nvSpPr>
          <p:cNvPr id="7" name="矩形 6">
            <a:extLst>
              <a:ext uri="{FF2B5EF4-FFF2-40B4-BE49-F238E27FC236}">
                <a16:creationId xmlns:a16="http://schemas.microsoft.com/office/drawing/2014/main" id="{7A82578A-95B9-4283-B74C-38AF6138301C}"/>
              </a:ext>
            </a:extLst>
          </p:cNvPr>
          <p:cNvSpPr/>
          <p:nvPr/>
        </p:nvSpPr>
        <p:spPr>
          <a:xfrm>
            <a:off x="0" y="633644"/>
            <a:ext cx="159971" cy="417066"/>
          </a:xfrm>
          <a:prstGeom prst="re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79" rIns="68558" bIns="34279" rtlCol="0" anchor="ctr"/>
          <a:lstStyle/>
          <a:p>
            <a:pPr algn="ctr" defTabSz="685505"/>
            <a:endParaRPr lang="zh-CN" altLang="en-US" sz="1400">
              <a:solidFill>
                <a:srgbClr val="E7E6E6">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28">
            <a:extLst>
              <a:ext uri="{FF2B5EF4-FFF2-40B4-BE49-F238E27FC236}">
                <a16:creationId xmlns:a16="http://schemas.microsoft.com/office/drawing/2014/main" id="{A596CCA8-867D-4180-82F1-1FF90DE1D120}"/>
              </a:ext>
            </a:extLst>
          </p:cNvPr>
          <p:cNvSpPr txBox="1"/>
          <p:nvPr/>
        </p:nvSpPr>
        <p:spPr>
          <a:xfrm>
            <a:off x="1303590" y="1499751"/>
            <a:ext cx="9420766" cy="7413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 tIns="22860" rIns="22860" bIns="22860" numCol="1" anchor="t">
            <a:spAutoFit/>
          </a:bodyPr>
          <a:lstStyle>
            <a:lvl1pPr algn="l" defTabSz="457200">
              <a:lnSpc>
                <a:spcPts val="4400"/>
              </a:lnSpc>
              <a:defRPr sz="2200" b="0">
                <a:solidFill>
                  <a:srgbClr val="7F7F7F"/>
                </a:solidFill>
                <a:latin typeface="Helvetica"/>
                <a:ea typeface="Helvetica"/>
                <a:cs typeface="Helvetica"/>
                <a:sym typeface="Helvetica"/>
              </a:defRPr>
            </a:lvl1pPr>
          </a:lstStyle>
          <a:p>
            <a:pPr>
              <a:lnSpc>
                <a:spcPct val="150000"/>
              </a:lnSpc>
            </a:pP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北京大学下属独立校区 </a:t>
            </a:r>
            <a:r>
              <a:rPr lang="en-US" altLang="zh-CN" sz="1600" dirty="0">
                <a:solidFill>
                  <a:schemeClr val="tx1">
                    <a:lumMod val="65000"/>
                    <a:lumOff val="35000"/>
                  </a:schemeClr>
                </a:solidFill>
                <a:latin typeface="Microsoft YaHei" panose="020B0503020204020204" pitchFamily="34" charset="-122"/>
                <a:ea typeface="Microsoft YaHei" panose="020B0503020204020204" pitchFamily="34" charset="-122"/>
              </a:rPr>
              <a:t>——</a:t>
            </a: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 北大软微于 </a:t>
            </a:r>
            <a:r>
              <a:rPr lang="en-US" altLang="zh-CN" sz="1600" dirty="0">
                <a:solidFill>
                  <a:schemeClr val="tx1">
                    <a:lumMod val="65000"/>
                    <a:lumOff val="35000"/>
                  </a:schemeClr>
                </a:solidFill>
                <a:latin typeface="Microsoft YaHei" panose="020B0503020204020204" pitchFamily="34" charset="-122"/>
                <a:ea typeface="Microsoft YaHei" panose="020B0503020204020204" pitchFamily="34" charset="-122"/>
              </a:rPr>
              <a:t>2017 </a:t>
            </a: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年底开始建设电子校园卡。校方上集成众多校园应用，打破传统校园服务孤岛，除此之外，北大软微还用校园码连接各个线下场景，如新生签到、门禁、消费等</a:t>
            </a:r>
            <a:endParaRPr sz="1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pic>
        <p:nvPicPr>
          <p:cNvPr id="9" name="图像" descr="图像">
            <a:extLst>
              <a:ext uri="{FF2B5EF4-FFF2-40B4-BE49-F238E27FC236}">
                <a16:creationId xmlns:a16="http://schemas.microsoft.com/office/drawing/2014/main" id="{894250F5-950E-4310-B3F0-CF1DAF439920}"/>
              </a:ext>
            </a:extLst>
          </p:cNvPr>
          <p:cNvPicPr>
            <a:picLocks noChangeAspect="1"/>
          </p:cNvPicPr>
          <p:nvPr/>
        </p:nvPicPr>
        <p:blipFill>
          <a:blip r:embed="rId2">
            <a:extLst/>
          </a:blip>
          <a:stretch>
            <a:fillRect/>
          </a:stretch>
        </p:blipFill>
        <p:spPr>
          <a:xfrm>
            <a:off x="279094" y="2821262"/>
            <a:ext cx="5686595" cy="2706601"/>
          </a:xfrm>
          <a:prstGeom prst="rect">
            <a:avLst/>
          </a:prstGeom>
          <a:ln w="12700">
            <a:miter lim="400000"/>
          </a:ln>
        </p:spPr>
      </p:pic>
      <p:pic>
        <p:nvPicPr>
          <p:cNvPr id="10" name="图像" descr="图像">
            <a:extLst>
              <a:ext uri="{FF2B5EF4-FFF2-40B4-BE49-F238E27FC236}">
                <a16:creationId xmlns:a16="http://schemas.microsoft.com/office/drawing/2014/main" id="{146C5F1D-A1F5-4FF3-90E4-672E74F2EBA7}"/>
              </a:ext>
            </a:extLst>
          </p:cNvPr>
          <p:cNvPicPr>
            <a:picLocks noChangeAspect="1"/>
          </p:cNvPicPr>
          <p:nvPr/>
        </p:nvPicPr>
        <p:blipFill>
          <a:blip r:embed="rId3">
            <a:extLst/>
          </a:blip>
          <a:stretch>
            <a:fillRect/>
          </a:stretch>
        </p:blipFill>
        <p:spPr>
          <a:xfrm>
            <a:off x="6048791" y="2990876"/>
            <a:ext cx="4791448" cy="2367373"/>
          </a:xfrm>
          <a:prstGeom prst="rect">
            <a:avLst/>
          </a:prstGeom>
          <a:ln w="12700">
            <a:miter lim="400000"/>
          </a:ln>
        </p:spPr>
      </p:pic>
      <p:sp>
        <p:nvSpPr>
          <p:cNvPr id="11" name="一卡办校务：…">
            <a:extLst>
              <a:ext uri="{FF2B5EF4-FFF2-40B4-BE49-F238E27FC236}">
                <a16:creationId xmlns:a16="http://schemas.microsoft.com/office/drawing/2014/main" id="{7186C2B6-0BE3-453E-B489-3FE49456592B}"/>
              </a:ext>
            </a:extLst>
          </p:cNvPr>
          <p:cNvSpPr txBox="1"/>
          <p:nvPr/>
        </p:nvSpPr>
        <p:spPr>
          <a:xfrm>
            <a:off x="1557860" y="5634132"/>
            <a:ext cx="3129062" cy="74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50000"/>
              </a:lnSpc>
              <a:defRPr sz="2000" b="0">
                <a:solidFill>
                  <a:srgbClr val="7F7F7F"/>
                </a:solidFill>
                <a:latin typeface="Helvetica"/>
                <a:ea typeface="Helvetica"/>
                <a:cs typeface="Helvetica"/>
                <a:sym typeface="Helvetica"/>
              </a:defRPr>
            </a:pPr>
            <a:r>
              <a:rPr lang="zh-CN" altLang="en-US" sz="1600" b="1" dirty="0">
                <a:solidFill>
                  <a:srgbClr val="0F9860"/>
                </a:solidFill>
                <a:latin typeface="Microsoft YaHei" panose="020B0503020204020204" pitchFamily="34" charset="-122"/>
                <a:ea typeface="Microsoft YaHei" panose="020B0503020204020204" pitchFamily="34" charset="-122"/>
                <a:cs typeface="Times"/>
                <a:sym typeface="Times"/>
              </a:rPr>
              <a:t>一卡办校务</a:t>
            </a:r>
            <a:endParaRPr lang="en-US" altLang="zh-CN" sz="1600" b="1" dirty="0">
              <a:solidFill>
                <a:srgbClr val="0F9860"/>
              </a:solidFill>
              <a:latin typeface="Microsoft YaHei" panose="020B0503020204020204" pitchFamily="34" charset="-122"/>
              <a:ea typeface="Microsoft YaHei" panose="020B0503020204020204" pitchFamily="34" charset="-122"/>
              <a:cs typeface="Times"/>
              <a:sym typeface="Times"/>
            </a:endParaRPr>
          </a:p>
          <a:p>
            <a:pPr defTabSz="457200">
              <a:lnSpc>
                <a:spcPct val="150000"/>
              </a:lnSpc>
              <a:defRPr sz="2000" b="0">
                <a:solidFill>
                  <a:srgbClr val="7F7F7F"/>
                </a:solidFill>
                <a:latin typeface="Helvetica"/>
                <a:ea typeface="Helvetica"/>
                <a:cs typeface="Helvetica"/>
                <a:sym typeface="Helvetica"/>
              </a:defRPr>
            </a:pP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a:sym typeface="Times"/>
              </a:rPr>
              <a:t>课堂互动、论文进度、评教情况等</a:t>
            </a:r>
            <a:endParaRPr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a:sym typeface="Times"/>
            </a:endParaRPr>
          </a:p>
        </p:txBody>
      </p:sp>
      <p:sp>
        <p:nvSpPr>
          <p:cNvPr id="12" name="一码通校园：…">
            <a:extLst>
              <a:ext uri="{FF2B5EF4-FFF2-40B4-BE49-F238E27FC236}">
                <a16:creationId xmlns:a16="http://schemas.microsoft.com/office/drawing/2014/main" id="{68B348DE-39FF-4347-8B3D-E411B292B80B}"/>
              </a:ext>
            </a:extLst>
          </p:cNvPr>
          <p:cNvSpPr txBox="1"/>
          <p:nvPr/>
        </p:nvSpPr>
        <p:spPr>
          <a:xfrm>
            <a:off x="6543412" y="5634132"/>
            <a:ext cx="3949799" cy="74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50000"/>
              </a:lnSpc>
              <a:defRPr sz="2000" b="0">
                <a:solidFill>
                  <a:srgbClr val="7F7F7F"/>
                </a:solidFill>
                <a:latin typeface="Helvetica"/>
                <a:ea typeface="Helvetica"/>
                <a:cs typeface="Helvetica"/>
                <a:sym typeface="Helvetica"/>
              </a:defRPr>
            </a:pPr>
            <a:r>
              <a:rPr lang="zh-CN" altLang="en-US" sz="1600" b="1" dirty="0">
                <a:solidFill>
                  <a:srgbClr val="0F9860"/>
                </a:solidFill>
                <a:latin typeface="Microsoft YaHei" panose="020B0503020204020204" pitchFamily="34" charset="-122"/>
                <a:ea typeface="Microsoft YaHei" panose="020B0503020204020204" pitchFamily="34" charset="-122"/>
              </a:rPr>
              <a:t>一码通校园：</a:t>
            </a:r>
          </a:p>
          <a:p>
            <a:pPr defTabSz="457200">
              <a:lnSpc>
                <a:spcPct val="150000"/>
              </a:lnSpc>
              <a:defRPr sz="2000" b="0">
                <a:solidFill>
                  <a:srgbClr val="7F7F7F"/>
                </a:solidFill>
                <a:latin typeface="Helvetica"/>
                <a:ea typeface="Helvetica"/>
                <a:cs typeface="Helvetica"/>
                <a:sym typeface="Helvetica"/>
              </a:defRPr>
            </a:pPr>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a:sym typeface="Helvetica"/>
              </a:rPr>
              <a:t>课堂签到、食堂消费、储物柜、宿舍门禁等</a:t>
            </a:r>
          </a:p>
        </p:txBody>
      </p:sp>
    </p:spTree>
    <p:extLst>
      <p:ext uri="{BB962C8B-B14F-4D97-AF65-F5344CB8AC3E}">
        <p14:creationId xmlns:p14="http://schemas.microsoft.com/office/powerpoint/2010/main" val="285835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0267" y="611345"/>
            <a:ext cx="4801314" cy="461665"/>
          </a:xfrm>
          <a:prstGeom prst="rect">
            <a:avLst/>
          </a:prstGeom>
          <a:noFill/>
        </p:spPr>
        <p:txBody>
          <a:bodyPr wrap="none" rtlCol="0">
            <a:spAutoFit/>
          </a:bodyPr>
          <a:lstStyle/>
          <a:p>
            <a:r>
              <a:rPr kumimoji="1" lang="zh-CN" altLang="en-US" sz="2400" b="1" dirty="0" smtClean="0">
                <a:solidFill>
                  <a:srgbClr val="0F9860"/>
                </a:solidFill>
                <a:latin typeface="微软雅黑" panose="020B0503020204020204" pitchFamily="34" charset="-122"/>
                <a:ea typeface="微软雅黑" panose="020B0503020204020204" pitchFamily="34" charset="-122"/>
              </a:rPr>
              <a:t>职校</a:t>
            </a:r>
            <a:r>
              <a:rPr kumimoji="1" lang="zh-CN" altLang="en-US" sz="2400" b="1" dirty="0">
                <a:solidFill>
                  <a:srgbClr val="0F9860"/>
                </a:solidFill>
                <a:latin typeface="微软雅黑" panose="020B0503020204020204" pitchFamily="34" charset="-122"/>
                <a:ea typeface="微软雅黑" panose="020B0503020204020204" pitchFamily="34" charset="-122"/>
              </a:rPr>
              <a:t>案例</a:t>
            </a:r>
            <a:r>
              <a:rPr kumimoji="1" lang="zh-CN" altLang="en-US" sz="2400" b="1" dirty="0" smtClean="0">
                <a:solidFill>
                  <a:srgbClr val="0F9860"/>
                </a:solidFill>
                <a:latin typeface="微软雅黑" panose="020B0503020204020204" pitchFamily="34" charset="-122"/>
                <a:ea typeface="微软雅黑" panose="020B0503020204020204" pitchFamily="34" charset="-122"/>
              </a:rPr>
              <a:t>：云南农业职业技术学院</a:t>
            </a:r>
            <a:endParaRPr kumimoji="1" lang="zh-CN" altLang="en-US" sz="2400" b="1" dirty="0">
              <a:solidFill>
                <a:srgbClr val="0F986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137095" y="5034377"/>
            <a:ext cx="8503919" cy="1661993"/>
          </a:xfrm>
          <a:prstGeom prst="rect">
            <a:avLst/>
          </a:prstGeom>
          <a:noFill/>
        </p:spPr>
        <p:txBody>
          <a:bodyPr wrap="square" rtlCol="0">
            <a:spAutoFit/>
          </a:bodyPr>
          <a:lstStyle/>
          <a:p>
            <a:pPr marL="285750" indent="-285750">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云南农职学院使用微校产品的消费、缴费、门禁场景、通过微应用建设多个线上服务，如打印、选课、签到、通知、电子签字等，帮助校方师生真正起到增效降本的效果，年结约管理</a:t>
            </a:r>
            <a:r>
              <a:rPr lang="zh-CN" altLang="en-US" dirty="0">
                <a:latin typeface="微软雅黑" panose="020B0503020204020204" pitchFamily="34" charset="-122"/>
                <a:ea typeface="微软雅黑" panose="020B0503020204020204" pitchFamily="34" charset="-122"/>
              </a:rPr>
              <a:t>成本预估超过</a:t>
            </a:r>
            <a:r>
              <a:rPr lang="en-US" altLang="zh-CN" sz="2400" b="1" dirty="0">
                <a:solidFill>
                  <a:srgbClr val="FF0000"/>
                </a:solidFill>
                <a:latin typeface="Optima-Regular"/>
              </a:rPr>
              <a:t>30</a:t>
            </a:r>
            <a:r>
              <a:rPr lang="zh-CN" altLang="en-US" dirty="0">
                <a:latin typeface="微软雅黑" panose="020B0503020204020204" pitchFamily="34" charset="-122"/>
                <a:ea typeface="微软雅黑" panose="020B0503020204020204" pitchFamily="34" charset="-122"/>
              </a:rPr>
              <a:t>万元</a:t>
            </a:r>
            <a:r>
              <a:rPr lang="zh-CN" altLang="en-US" dirty="0" smtClean="0">
                <a:latin typeface="微软雅黑" panose="020B0503020204020204" pitchFamily="34" charset="-122"/>
                <a:ea typeface="微软雅黑" panose="020B0503020204020204" pitchFamily="34" charset="-122"/>
              </a:rPr>
              <a:t>，年节约老师工作时间粗略计算人均超</a:t>
            </a:r>
            <a:r>
              <a:rPr lang="en-US" altLang="zh-CN" sz="2400" b="1" dirty="0">
                <a:solidFill>
                  <a:srgbClr val="FF0000"/>
                </a:solidFill>
                <a:latin typeface="Optima-Regular"/>
              </a:rPr>
              <a:t>25</a:t>
            </a:r>
            <a:r>
              <a:rPr lang="zh-CN" altLang="en-US" dirty="0" smtClean="0">
                <a:latin typeface="微软雅黑" panose="020B0503020204020204" pitchFamily="34" charset="-122"/>
                <a:ea typeface="微软雅黑" panose="020B0503020204020204" pitchFamily="34" charset="-122"/>
              </a:rPr>
              <a:t>天。</a:t>
            </a:r>
            <a:endParaRPr lang="zh-CN" altLang="en-US"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773723" y="1177794"/>
            <a:ext cx="9882553" cy="830997"/>
          </a:xfrm>
          <a:prstGeom prst="rect">
            <a:avLst/>
          </a:prstGeom>
        </p:spPr>
        <p:txBody>
          <a:bodyPr wrap="square">
            <a:spAutoFit/>
          </a:bodyPr>
          <a:lstStyle/>
          <a:p>
            <a:r>
              <a:rPr lang="zh-CN" altLang="en-US" dirty="0">
                <a:solidFill>
                  <a:srgbClr val="888888"/>
                </a:solidFill>
                <a:latin typeface="Optima-Regular"/>
              </a:rPr>
              <a:t>云南农职</a:t>
            </a:r>
            <a:r>
              <a:rPr lang="en-US" altLang="zh-CN" sz="2400" b="1" dirty="0" smtClean="0">
                <a:solidFill>
                  <a:srgbClr val="FF0000"/>
                </a:solidFill>
                <a:latin typeface="Optima-Regular"/>
              </a:rPr>
              <a:t>12000</a:t>
            </a:r>
            <a:r>
              <a:rPr lang="zh-CN" altLang="en-US" dirty="0">
                <a:solidFill>
                  <a:srgbClr val="888888"/>
                </a:solidFill>
                <a:latin typeface="Optima-Regular"/>
              </a:rPr>
              <a:t>名学生和</a:t>
            </a:r>
            <a:r>
              <a:rPr lang="en-US" altLang="zh-CN" sz="2400" b="1" dirty="0">
                <a:solidFill>
                  <a:srgbClr val="FF0000"/>
                </a:solidFill>
                <a:latin typeface="Optima-Regular"/>
              </a:rPr>
              <a:t>600</a:t>
            </a:r>
            <a:r>
              <a:rPr lang="zh-CN" altLang="en-US" dirty="0">
                <a:solidFill>
                  <a:srgbClr val="888888"/>
                </a:solidFill>
                <a:latin typeface="Optima-Regular"/>
              </a:rPr>
              <a:t>位</a:t>
            </a:r>
            <a:r>
              <a:rPr lang="zh-CN" altLang="en-US" dirty="0" smtClean="0">
                <a:solidFill>
                  <a:srgbClr val="888888"/>
                </a:solidFill>
                <a:latin typeface="Optima-Regular"/>
              </a:rPr>
              <a:t>教师使用</a:t>
            </a:r>
            <a:r>
              <a:rPr lang="zh-CN" altLang="en-US" dirty="0">
                <a:solidFill>
                  <a:srgbClr val="888888"/>
                </a:solidFill>
                <a:latin typeface="Optima-Regular"/>
              </a:rPr>
              <a:t>微信校园卡超过</a:t>
            </a:r>
            <a:r>
              <a:rPr lang="en-US" altLang="zh-CN" sz="2400" b="1" dirty="0">
                <a:solidFill>
                  <a:srgbClr val="FF0000"/>
                </a:solidFill>
                <a:latin typeface="Optima-Regular"/>
              </a:rPr>
              <a:t>120w+</a:t>
            </a:r>
            <a:r>
              <a:rPr lang="zh-CN" altLang="en-US" dirty="0">
                <a:solidFill>
                  <a:srgbClr val="888888"/>
                </a:solidFill>
                <a:latin typeface="Optima-Regular"/>
              </a:rPr>
              <a:t>次</a:t>
            </a:r>
            <a:r>
              <a:rPr lang="zh-CN" altLang="en-US" dirty="0" smtClean="0">
                <a:solidFill>
                  <a:srgbClr val="888888"/>
                </a:solidFill>
                <a:latin typeface="Optima-Regular"/>
              </a:rPr>
              <a:t>。</a:t>
            </a:r>
            <a:r>
              <a:rPr lang="en-US" altLang="zh-CN" sz="2400" b="1" dirty="0">
                <a:solidFill>
                  <a:srgbClr val="FF0000"/>
                </a:solidFill>
                <a:latin typeface="Optima-Regular"/>
              </a:rPr>
              <a:t>5000</a:t>
            </a:r>
            <a:r>
              <a:rPr lang="zh-CN" altLang="en-US" dirty="0">
                <a:solidFill>
                  <a:srgbClr val="888888"/>
                </a:solidFill>
                <a:latin typeface="Optima-Regular"/>
              </a:rPr>
              <a:t>人使用校园</a:t>
            </a:r>
            <a:r>
              <a:rPr lang="zh-CN" altLang="en-US" dirty="0" smtClean="0">
                <a:solidFill>
                  <a:srgbClr val="888888"/>
                </a:solidFill>
                <a:latin typeface="Optima-Regular"/>
              </a:rPr>
              <a:t>卡的</a:t>
            </a:r>
            <a:r>
              <a:rPr lang="zh-CN" altLang="en-US" dirty="0">
                <a:solidFill>
                  <a:srgbClr val="888888"/>
                </a:solidFill>
                <a:latin typeface="Optima-Regular"/>
              </a:rPr>
              <a:t>线上服务</a:t>
            </a:r>
            <a:r>
              <a:rPr lang="zh-CN" altLang="en-US" dirty="0" smtClean="0">
                <a:solidFill>
                  <a:srgbClr val="888888"/>
                </a:solidFill>
                <a:latin typeface="Optima-Regular"/>
              </a:rPr>
              <a:t>。云南</a:t>
            </a:r>
            <a:r>
              <a:rPr lang="zh-CN" altLang="en-US" dirty="0">
                <a:solidFill>
                  <a:srgbClr val="888888"/>
                </a:solidFill>
                <a:latin typeface="Optima-Regular"/>
              </a:rPr>
              <a:t>农职已使用腾讯微校消息通知平台面向学生发放超过</a:t>
            </a:r>
            <a:r>
              <a:rPr lang="en-US" altLang="zh-CN" sz="2400" b="1" dirty="0">
                <a:solidFill>
                  <a:srgbClr val="FF0000"/>
                </a:solidFill>
                <a:latin typeface="Optima-Regular"/>
              </a:rPr>
              <a:t>130</a:t>
            </a:r>
            <a:r>
              <a:rPr lang="zh-CN" altLang="en-US" dirty="0">
                <a:solidFill>
                  <a:srgbClr val="888888"/>
                </a:solidFill>
                <a:latin typeface="Optima-Regular"/>
              </a:rPr>
              <a:t>条</a:t>
            </a:r>
            <a:r>
              <a:rPr lang="zh-CN" altLang="en-US" dirty="0" smtClean="0">
                <a:solidFill>
                  <a:srgbClr val="888888"/>
                </a:solidFill>
                <a:latin typeface="Optima-Regular"/>
              </a:rPr>
              <a:t>消息。</a:t>
            </a:r>
            <a:endParaRPr lang="zh-CN" altLang="en-US" dirty="0"/>
          </a:p>
        </p:txBody>
      </p:sp>
      <p:pic>
        <p:nvPicPr>
          <p:cNvPr id="5" name="图片 4"/>
          <p:cNvPicPr>
            <a:picLocks noChangeAspect="1"/>
          </p:cNvPicPr>
          <p:nvPr/>
        </p:nvPicPr>
        <p:blipFill>
          <a:blip r:embed="rId3"/>
          <a:stretch>
            <a:fillRect/>
          </a:stretch>
        </p:blipFill>
        <p:spPr>
          <a:xfrm>
            <a:off x="8493261" y="2482908"/>
            <a:ext cx="2605534" cy="1704278"/>
          </a:xfrm>
          <a:prstGeom prst="rect">
            <a:avLst/>
          </a:prstGeom>
        </p:spPr>
      </p:pic>
      <p:pic>
        <p:nvPicPr>
          <p:cNvPr id="6" name="图片 5"/>
          <p:cNvPicPr>
            <a:picLocks noChangeAspect="1"/>
          </p:cNvPicPr>
          <p:nvPr/>
        </p:nvPicPr>
        <p:blipFill>
          <a:blip r:embed="rId4"/>
          <a:stretch>
            <a:fillRect/>
          </a:stretch>
        </p:blipFill>
        <p:spPr>
          <a:xfrm>
            <a:off x="4493581" y="2482908"/>
            <a:ext cx="2579278" cy="1704278"/>
          </a:xfrm>
          <a:prstGeom prst="rect">
            <a:avLst/>
          </a:prstGeom>
        </p:spPr>
      </p:pic>
      <p:sp>
        <p:nvSpPr>
          <p:cNvPr id="9" name="矩形 8"/>
          <p:cNvSpPr/>
          <p:nvPr/>
        </p:nvSpPr>
        <p:spPr>
          <a:xfrm>
            <a:off x="8991931" y="4225595"/>
            <a:ext cx="1467068" cy="553998"/>
          </a:xfrm>
          <a:prstGeom prst="rect">
            <a:avLst/>
          </a:prstGeom>
        </p:spPr>
        <p:txBody>
          <a:bodyPr wrap="none">
            <a:spAutoFit/>
          </a:bodyPr>
          <a:lstStyle/>
          <a:p>
            <a:pPr defTabSz="228600">
              <a:lnSpc>
                <a:spcPct val="150000"/>
              </a:lnSpc>
              <a:defRPr sz="2000" b="0">
                <a:solidFill>
                  <a:srgbClr val="7F7F7F"/>
                </a:solidFill>
                <a:latin typeface="Helvetica"/>
                <a:ea typeface="Helvetica"/>
                <a:cs typeface="Helvetica"/>
                <a:sym typeface="Helvetica"/>
              </a:defRPr>
            </a:pPr>
            <a:r>
              <a:rPr lang="zh-CN" altLang="en-US" b="1" dirty="0">
                <a:solidFill>
                  <a:srgbClr val="0F9860"/>
                </a:solidFill>
                <a:latin typeface="Microsoft YaHei" panose="020B0503020204020204" pitchFamily="34" charset="-122"/>
                <a:ea typeface="Microsoft YaHei" panose="020B0503020204020204" pitchFamily="34" charset="-122"/>
                <a:cs typeface="Times"/>
                <a:sym typeface="Times"/>
              </a:rPr>
              <a:t>一卡办校务</a:t>
            </a:r>
            <a:endParaRPr lang="en-US" altLang="zh-CN" b="1" dirty="0">
              <a:solidFill>
                <a:srgbClr val="0F9860"/>
              </a:solidFill>
              <a:latin typeface="Microsoft YaHei" panose="020B0503020204020204" pitchFamily="34" charset="-122"/>
              <a:ea typeface="Microsoft YaHei" panose="020B0503020204020204" pitchFamily="34" charset="-122"/>
              <a:cs typeface="Times"/>
              <a:sym typeface="Times"/>
            </a:endParaRPr>
          </a:p>
        </p:txBody>
      </p:sp>
      <p:sp>
        <p:nvSpPr>
          <p:cNvPr id="11" name="矩形 10"/>
          <p:cNvSpPr/>
          <p:nvPr/>
        </p:nvSpPr>
        <p:spPr>
          <a:xfrm>
            <a:off x="5144418" y="4262329"/>
            <a:ext cx="1210588" cy="553998"/>
          </a:xfrm>
          <a:prstGeom prst="rect">
            <a:avLst/>
          </a:prstGeom>
        </p:spPr>
        <p:txBody>
          <a:bodyPr wrap="none">
            <a:spAutoFit/>
          </a:bodyPr>
          <a:lstStyle/>
          <a:p>
            <a:pPr defTabSz="228600">
              <a:lnSpc>
                <a:spcPct val="150000"/>
              </a:lnSpc>
              <a:defRPr sz="2000" b="0">
                <a:solidFill>
                  <a:srgbClr val="7F7F7F"/>
                </a:solidFill>
                <a:latin typeface="Helvetica"/>
                <a:ea typeface="Helvetica"/>
                <a:cs typeface="Helvetica"/>
                <a:sym typeface="Helvetica"/>
              </a:defRPr>
            </a:pPr>
            <a:r>
              <a:rPr lang="zh-CN" altLang="en-US" b="1" dirty="0" smtClean="0">
                <a:solidFill>
                  <a:srgbClr val="0F9860"/>
                </a:solidFill>
                <a:latin typeface="Microsoft YaHei" panose="020B0503020204020204" pitchFamily="34" charset="-122"/>
                <a:ea typeface="Microsoft YaHei" panose="020B0503020204020204" pitchFamily="34" charset="-122"/>
                <a:cs typeface="Times"/>
                <a:sym typeface="Times"/>
              </a:rPr>
              <a:t>食堂消费</a:t>
            </a:r>
            <a:endParaRPr lang="en-US" altLang="zh-CN" b="1" dirty="0">
              <a:solidFill>
                <a:srgbClr val="0F9860"/>
              </a:solidFill>
              <a:latin typeface="Microsoft YaHei" panose="020B0503020204020204" pitchFamily="34" charset="-122"/>
              <a:ea typeface="Microsoft YaHei" panose="020B0503020204020204" pitchFamily="34" charset="-122"/>
              <a:cs typeface="Times"/>
              <a:sym typeface="Times"/>
            </a:endParaRPr>
          </a:p>
        </p:txBody>
      </p:sp>
      <p:pic>
        <p:nvPicPr>
          <p:cNvPr id="14" name="图像" descr="图像">
            <a:extLst>
              <a:ext uri="{FF2B5EF4-FFF2-40B4-BE49-F238E27FC236}">
                <a16:creationId xmlns:a16="http://schemas.microsoft.com/office/drawing/2014/main" id="{4F52E2AC-4E7E-4476-996E-13C17EB7DA17}"/>
              </a:ext>
            </a:extLst>
          </p:cNvPr>
          <p:cNvPicPr>
            <a:picLocks noChangeAspect="1"/>
          </p:cNvPicPr>
          <p:nvPr/>
        </p:nvPicPr>
        <p:blipFill>
          <a:blip r:embed="rId5">
            <a:extLst/>
          </a:blip>
          <a:stretch>
            <a:fillRect/>
          </a:stretch>
        </p:blipFill>
        <p:spPr>
          <a:xfrm>
            <a:off x="-363049" y="2008791"/>
            <a:ext cx="4629885" cy="3603945"/>
          </a:xfrm>
          <a:prstGeom prst="rect">
            <a:avLst/>
          </a:prstGeom>
          <a:ln w="12700">
            <a:miter lim="400000"/>
          </a:ln>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997" y="2431709"/>
            <a:ext cx="1565101" cy="2782402"/>
          </a:xfrm>
          <a:prstGeom prst="rect">
            <a:avLst/>
          </a:prstGeom>
        </p:spPr>
      </p:pic>
    </p:spTree>
    <p:extLst>
      <p:ext uri="{BB962C8B-B14F-4D97-AF65-F5344CB8AC3E}">
        <p14:creationId xmlns:p14="http://schemas.microsoft.com/office/powerpoint/2010/main" val="200773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976D07AF-FACD-4852-9A60-A795DDA82B1C}"/>
              </a:ext>
            </a:extLst>
          </p:cNvPr>
          <p:cNvSpPr txBox="1"/>
          <p:nvPr/>
        </p:nvSpPr>
        <p:spPr>
          <a:xfrm>
            <a:off x="1737594" y="4617861"/>
            <a:ext cx="1785250" cy="787523"/>
          </a:xfrm>
          <a:prstGeom prst="rect">
            <a:avLst/>
          </a:prstGeom>
          <a:noFill/>
        </p:spPr>
        <p:txBody>
          <a:bodyPr wrap="square" rtlCol="0">
            <a:spAutoFit/>
          </a:bodyPr>
          <a:lstStyle/>
          <a:p>
            <a:pPr algn="ctr">
              <a:lnSpc>
                <a:spcPct val="15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身份认证不统一</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线上服务分散</a:t>
            </a:r>
          </a:p>
        </p:txBody>
      </p:sp>
      <p:pic>
        <p:nvPicPr>
          <p:cNvPr id="23" name="图片 22">
            <a:extLst>
              <a:ext uri="{FF2B5EF4-FFF2-40B4-BE49-F238E27FC236}">
                <a16:creationId xmlns:a16="http://schemas.microsoft.com/office/drawing/2014/main" id="{5C4E713F-794F-4A56-B87C-8784568516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1095" y="2304258"/>
            <a:ext cx="9844029" cy="1931127"/>
          </a:xfrm>
          <a:prstGeom prst="rect">
            <a:avLst/>
          </a:prstGeom>
        </p:spPr>
      </p:pic>
      <p:sp>
        <p:nvSpPr>
          <p:cNvPr id="27" name="文本框 26">
            <a:extLst>
              <a:ext uri="{FF2B5EF4-FFF2-40B4-BE49-F238E27FC236}">
                <a16:creationId xmlns:a16="http://schemas.microsoft.com/office/drawing/2014/main" id="{EB7ABB98-F776-4165-AF22-8607B1A98C30}"/>
              </a:ext>
            </a:extLst>
          </p:cNvPr>
          <p:cNvSpPr txBox="1"/>
          <p:nvPr/>
        </p:nvSpPr>
        <p:spPr>
          <a:xfrm>
            <a:off x="8777120" y="4617859"/>
            <a:ext cx="2029162" cy="1156855"/>
          </a:xfrm>
          <a:prstGeom prst="rect">
            <a:avLst/>
          </a:prstGeom>
          <a:noFill/>
        </p:spPr>
        <p:txBody>
          <a:bodyPr wrap="square" rtlCol="0">
            <a:spAutoFit/>
          </a:bodyPr>
          <a:lstStyle/>
          <a:p>
            <a:pPr algn="ctr">
              <a:lnSpc>
                <a:spcPct val="150000"/>
              </a:lnSpc>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易丢卡易盗刷</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难对账难退款</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endPar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A48D9CA2-D2A0-4786-920E-F40D6489E58E}"/>
              </a:ext>
            </a:extLst>
          </p:cNvPr>
          <p:cNvSpPr txBox="1"/>
          <p:nvPr/>
        </p:nvSpPr>
        <p:spPr>
          <a:xfrm>
            <a:off x="5280484" y="4617860"/>
            <a:ext cx="1785250" cy="787523"/>
          </a:xfrm>
          <a:prstGeom prst="rect">
            <a:avLst/>
          </a:prstGeom>
          <a:noFill/>
        </p:spPr>
        <p:txBody>
          <a:bodyPr wrap="square" rtlCol="0">
            <a:spAutoFit/>
          </a:bodyPr>
          <a:lstStyle/>
          <a:p>
            <a:pPr algn="ctr">
              <a:lnSpc>
                <a:spcPct val="15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教学环境落后</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教学模式单调</a:t>
            </a:r>
          </a:p>
        </p:txBody>
      </p:sp>
      <p:pic>
        <p:nvPicPr>
          <p:cNvPr id="30" name="图片 29">
            <a:extLst>
              <a:ext uri="{FF2B5EF4-FFF2-40B4-BE49-F238E27FC236}">
                <a16:creationId xmlns:a16="http://schemas.microsoft.com/office/drawing/2014/main" id="{0AF7C9C5-3C07-4781-ACFF-5D2DBB65DA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2361" b="-4006"/>
          <a:stretch/>
        </p:blipFill>
        <p:spPr>
          <a:xfrm>
            <a:off x="4735610" y="2304258"/>
            <a:ext cx="2720779" cy="2008498"/>
          </a:xfrm>
          <a:prstGeom prst="rect">
            <a:avLst/>
          </a:prstGeom>
        </p:spPr>
      </p:pic>
      <p:sp>
        <p:nvSpPr>
          <p:cNvPr id="32" name="文本框 31">
            <a:extLst>
              <a:ext uri="{FF2B5EF4-FFF2-40B4-BE49-F238E27FC236}">
                <a16:creationId xmlns:a16="http://schemas.microsoft.com/office/drawing/2014/main" id="{FB635405-442B-456E-B118-6B80C69435BF}"/>
              </a:ext>
            </a:extLst>
          </p:cNvPr>
          <p:cNvSpPr txBox="1"/>
          <p:nvPr/>
        </p:nvSpPr>
        <p:spPr>
          <a:xfrm>
            <a:off x="490008" y="395917"/>
            <a:ext cx="10525673" cy="535531"/>
          </a:xfrm>
          <a:prstGeom prst="rect">
            <a:avLst/>
          </a:prstGeom>
          <a:noFill/>
        </p:spPr>
        <p:txBody>
          <a:bodyPr wrap="square" rtlCol="0">
            <a:spAutoFit/>
          </a:bodyPr>
          <a:lstStyle/>
          <a:p>
            <a:r>
              <a:rPr lang="zh-CN" altLang="en-US" sz="2880" b="1" dirty="0">
                <a:solidFill>
                  <a:srgbClr val="00B050"/>
                </a:solidFill>
                <a:latin typeface="微软雅黑" panose="020B0503020204020204" pitchFamily="34" charset="-122"/>
                <a:ea typeface="微软雅黑" panose="020B0503020204020204" pitchFamily="34" charset="-122"/>
              </a:rPr>
              <a:t>校园信息化的痛点</a:t>
            </a:r>
          </a:p>
        </p:txBody>
      </p:sp>
      <p:pic>
        <p:nvPicPr>
          <p:cNvPr id="2" name="图片 1"/>
          <p:cNvPicPr>
            <a:picLocks noChangeAspect="1"/>
          </p:cNvPicPr>
          <p:nvPr/>
        </p:nvPicPr>
        <p:blipFill>
          <a:blip r:embed="rId3"/>
          <a:stretch>
            <a:fillRect/>
          </a:stretch>
        </p:blipFill>
        <p:spPr>
          <a:xfrm>
            <a:off x="8489035" y="2304258"/>
            <a:ext cx="2606089" cy="1931127"/>
          </a:xfrm>
          <a:prstGeom prst="rect">
            <a:avLst/>
          </a:prstGeom>
        </p:spPr>
      </p:pic>
    </p:spTree>
    <p:extLst>
      <p:ext uri="{BB962C8B-B14F-4D97-AF65-F5344CB8AC3E}">
        <p14:creationId xmlns:p14="http://schemas.microsoft.com/office/powerpoint/2010/main" val="391141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9148649" y="3812019"/>
            <a:ext cx="2158366" cy="603884"/>
          </a:xfrm>
          <a:prstGeom prst="roundRect">
            <a:avLst>
              <a:gd name="adj" fmla="val 16667"/>
            </a:avLst>
          </a:prstGeom>
          <a:solidFill>
            <a:srgbClr val="1F89E1"/>
          </a:solidFill>
          <a:ln>
            <a:noFill/>
          </a:ln>
        </p:spPr>
        <p:txBody>
          <a:bodyPr wrap="none" lIns="108104" tIns="56336" rIns="108104" bIns="5633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defTabSz="1219188" eaLnBrk="0" fontAlgn="base" hangingPunct="0">
              <a:lnSpc>
                <a:spcPct val="100000"/>
              </a:lnSpc>
              <a:spcBef>
                <a:spcPct val="0"/>
              </a:spcBef>
              <a:spcAft>
                <a:spcPct val="0"/>
              </a:spcAft>
              <a:buNone/>
              <a:defRPr/>
            </a:pPr>
            <a:endParaRPr lang="zh-HK" altLang="en-US" sz="2160">
              <a:solidFill>
                <a:srgbClr val="000000"/>
              </a:solidFill>
              <a:latin typeface="Arial" panose="020B0604020202020204" pitchFamily="34" charset="0"/>
              <a:ea typeface="微软雅黑" panose="020B0503020204020204" charset="-122"/>
              <a:cs typeface="Helvetica" panose="020B0604020202020204" pitchFamily="34" charset="0"/>
            </a:endParaRPr>
          </a:p>
        </p:txBody>
      </p:sp>
      <p:sp>
        <p:nvSpPr>
          <p:cNvPr id="8" name="AutoShape 3"/>
          <p:cNvSpPr>
            <a:spLocks noChangeArrowheads="1"/>
          </p:cNvSpPr>
          <p:nvPr/>
        </p:nvSpPr>
        <p:spPr bwMode="auto">
          <a:xfrm>
            <a:off x="5184424" y="3787723"/>
            <a:ext cx="2158364" cy="603884"/>
          </a:xfrm>
          <a:prstGeom prst="roundRect">
            <a:avLst>
              <a:gd name="adj" fmla="val 16667"/>
            </a:avLst>
          </a:prstGeom>
          <a:solidFill>
            <a:srgbClr val="1F89E1"/>
          </a:solidFill>
          <a:ln>
            <a:noFill/>
          </a:ln>
        </p:spPr>
        <p:txBody>
          <a:bodyPr wrap="none" lIns="108104" tIns="56336" rIns="108104" bIns="5633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defTabSz="1219188" eaLnBrk="0" fontAlgn="base" hangingPunct="0">
              <a:lnSpc>
                <a:spcPct val="100000"/>
              </a:lnSpc>
              <a:spcBef>
                <a:spcPct val="0"/>
              </a:spcBef>
              <a:spcAft>
                <a:spcPct val="0"/>
              </a:spcAft>
              <a:buNone/>
              <a:defRPr/>
            </a:pPr>
            <a:endParaRPr lang="zh-HK" altLang="en-US" sz="2160">
              <a:solidFill>
                <a:srgbClr val="000000"/>
              </a:solidFill>
              <a:latin typeface="Arial" panose="020B0604020202020204" pitchFamily="34" charset="0"/>
              <a:ea typeface="微软雅黑" panose="020B0503020204020204" charset="-122"/>
              <a:cs typeface="Helvetica" panose="020B0604020202020204" pitchFamily="34" charset="0"/>
            </a:endParaRPr>
          </a:p>
        </p:txBody>
      </p:sp>
      <p:sp>
        <p:nvSpPr>
          <p:cNvPr id="9" name="AutoShape 3"/>
          <p:cNvSpPr>
            <a:spLocks noChangeArrowheads="1"/>
          </p:cNvSpPr>
          <p:nvPr/>
        </p:nvSpPr>
        <p:spPr bwMode="auto">
          <a:xfrm>
            <a:off x="955321" y="3812019"/>
            <a:ext cx="2158366" cy="603884"/>
          </a:xfrm>
          <a:prstGeom prst="roundRect">
            <a:avLst>
              <a:gd name="adj" fmla="val 16667"/>
            </a:avLst>
          </a:prstGeom>
          <a:solidFill>
            <a:srgbClr val="1F89E1"/>
          </a:solidFill>
          <a:ln>
            <a:noFill/>
          </a:ln>
        </p:spPr>
        <p:txBody>
          <a:bodyPr wrap="none" lIns="108104" tIns="56336" rIns="108104" bIns="5633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defTabSz="1219188" eaLnBrk="0" fontAlgn="base" hangingPunct="0">
              <a:lnSpc>
                <a:spcPct val="100000"/>
              </a:lnSpc>
              <a:spcBef>
                <a:spcPct val="0"/>
              </a:spcBef>
              <a:spcAft>
                <a:spcPct val="0"/>
              </a:spcAft>
              <a:buNone/>
              <a:defRPr/>
            </a:pPr>
            <a:endParaRPr lang="zh-HK" altLang="en-US" sz="2160">
              <a:solidFill>
                <a:srgbClr val="000000"/>
              </a:solidFill>
              <a:latin typeface="Arial" panose="020B0604020202020204" pitchFamily="34" charset="0"/>
              <a:ea typeface="微软雅黑" panose="020B0503020204020204" charset="-122"/>
              <a:cs typeface="Helvetica" panose="020B0604020202020204" pitchFamily="34" charset="0"/>
            </a:endParaRPr>
          </a:p>
        </p:txBody>
      </p:sp>
      <p:pic>
        <p:nvPicPr>
          <p:cNvPr id="10" name="Picture 6"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026809"/>
            <a:ext cx="11163300" cy="188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1239167" y="3880597"/>
            <a:ext cx="157126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defTabSz="1219188" eaLnBrk="0" fontAlgn="base" hangingPunct="0">
              <a:lnSpc>
                <a:spcPct val="100000"/>
              </a:lnSpc>
              <a:spcBef>
                <a:spcPct val="0"/>
              </a:spcBef>
              <a:spcAft>
                <a:spcPct val="0"/>
              </a:spcAft>
              <a:buNone/>
              <a:defRPr/>
            </a:pPr>
            <a:r>
              <a:rPr lang="zh-CN" altLang="zh-HK" sz="2160" b="1" dirty="0">
                <a:solidFill>
                  <a:srgbClr val="FFFFFF"/>
                </a:solidFill>
                <a:latin typeface="Arial" panose="020B0604020202020204" pitchFamily="34" charset="0"/>
                <a:ea typeface="微软雅黑" panose="020B0503020204020204" charset="-122"/>
                <a:cs typeface="Helvetica" panose="020B0604020202020204" pitchFamily="34" charset="0"/>
              </a:rPr>
              <a:t>连接人和人</a:t>
            </a:r>
          </a:p>
        </p:txBody>
      </p:sp>
      <p:sp>
        <p:nvSpPr>
          <p:cNvPr id="12" name="Text Box 9"/>
          <p:cNvSpPr txBox="1">
            <a:spLocks noChangeArrowheads="1"/>
          </p:cNvSpPr>
          <p:nvPr/>
        </p:nvSpPr>
        <p:spPr bwMode="auto">
          <a:xfrm>
            <a:off x="683442" y="4762612"/>
            <a:ext cx="2646879"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以通信和社交为核心</a:t>
            </a:r>
            <a:endParaRPr lang="en-US" altLang="zh-HK"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endParaRPr>
          </a:p>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连接人和人之间的沟通交流</a:t>
            </a:r>
          </a:p>
        </p:txBody>
      </p:sp>
      <p:sp>
        <p:nvSpPr>
          <p:cNvPr id="13" name="Text Box 10"/>
          <p:cNvSpPr txBox="1">
            <a:spLocks noChangeArrowheads="1"/>
          </p:cNvSpPr>
          <p:nvPr/>
        </p:nvSpPr>
        <p:spPr bwMode="auto">
          <a:xfrm>
            <a:off x="5355874" y="3873446"/>
            <a:ext cx="184858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defTabSz="1219188" eaLnBrk="0" fontAlgn="base" hangingPunct="0">
              <a:lnSpc>
                <a:spcPct val="100000"/>
              </a:lnSpc>
              <a:spcBef>
                <a:spcPct val="0"/>
              </a:spcBef>
              <a:spcAft>
                <a:spcPct val="0"/>
              </a:spcAft>
              <a:buNone/>
              <a:defRPr/>
            </a:pPr>
            <a:r>
              <a:rPr lang="zh-CN" altLang="zh-HK" sz="2160" b="1" dirty="0">
                <a:solidFill>
                  <a:srgbClr val="FFFFFF"/>
                </a:solidFill>
                <a:latin typeface="Arial" panose="020B0604020202020204" pitchFamily="34" charset="0"/>
                <a:ea typeface="微软雅黑" panose="020B0503020204020204" charset="-122"/>
                <a:cs typeface="Helvetica" panose="020B0604020202020204" pitchFamily="34" charset="0"/>
              </a:rPr>
              <a:t>连接人和服务</a:t>
            </a:r>
          </a:p>
        </p:txBody>
      </p:sp>
      <p:sp>
        <p:nvSpPr>
          <p:cNvPr id="14" name="Text Box 11"/>
          <p:cNvSpPr txBox="1">
            <a:spLocks noChangeArrowheads="1"/>
          </p:cNvSpPr>
          <p:nvPr/>
        </p:nvSpPr>
        <p:spPr bwMode="auto">
          <a:xfrm>
            <a:off x="4605958" y="4802616"/>
            <a:ext cx="3467616"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连接互联网和各行各业，资讯和服务</a:t>
            </a:r>
            <a:endParaRPr lang="en-US" altLang="zh-HK"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endParaRPr>
          </a:p>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在新的领域创造新的生态</a:t>
            </a:r>
          </a:p>
        </p:txBody>
      </p:sp>
      <p:sp>
        <p:nvSpPr>
          <p:cNvPr id="15" name="Text Box 12"/>
          <p:cNvSpPr txBox="1">
            <a:spLocks noChangeArrowheads="1"/>
          </p:cNvSpPr>
          <p:nvPr/>
        </p:nvSpPr>
        <p:spPr bwMode="auto">
          <a:xfrm>
            <a:off x="8520911" y="3888217"/>
            <a:ext cx="33680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1219188" eaLnBrk="0" fontAlgn="base" hangingPunct="0">
              <a:lnSpc>
                <a:spcPct val="100000"/>
              </a:lnSpc>
              <a:spcBef>
                <a:spcPct val="0"/>
              </a:spcBef>
              <a:spcAft>
                <a:spcPct val="0"/>
              </a:spcAft>
              <a:buNone/>
              <a:defRPr/>
            </a:pPr>
            <a:r>
              <a:rPr lang="zh-CN" altLang="zh-HK" sz="2160" b="1" dirty="0">
                <a:solidFill>
                  <a:srgbClr val="FFFFFF"/>
                </a:solidFill>
                <a:latin typeface="Arial" panose="020B0604020202020204" pitchFamily="34" charset="0"/>
                <a:ea typeface="微软雅黑" panose="020B0503020204020204" charset="-122"/>
                <a:cs typeface="Helvetica" panose="020B0604020202020204" pitchFamily="34" charset="0"/>
              </a:rPr>
              <a:t>连接人和设备</a:t>
            </a:r>
          </a:p>
        </p:txBody>
      </p:sp>
      <p:sp>
        <p:nvSpPr>
          <p:cNvPr id="16" name="Text Box 13"/>
          <p:cNvSpPr txBox="1">
            <a:spLocks noChangeArrowheads="1"/>
          </p:cNvSpPr>
          <p:nvPr/>
        </p:nvSpPr>
        <p:spPr bwMode="auto">
          <a:xfrm>
            <a:off x="9219113" y="4762612"/>
            <a:ext cx="2236511"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以互联网为媒介</a:t>
            </a:r>
            <a:endParaRPr lang="en-US" altLang="zh-HK"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endParaRPr>
          </a:p>
          <a:p>
            <a:pPr algn="ctr" defTabSz="1219188" eaLnBrk="0" fontAlgn="base" hangingPunct="0">
              <a:lnSpc>
                <a:spcPct val="150000"/>
              </a:lnSpc>
              <a:spcBef>
                <a:spcPct val="0"/>
              </a:spcBef>
              <a:spcAft>
                <a:spcPct val="0"/>
              </a:spcAft>
              <a:buNone/>
              <a:defRPr/>
            </a:pPr>
            <a:r>
              <a:rPr lang="zh-HK" altLang="en-US" sz="1600" dirty="0">
                <a:solidFill>
                  <a:schemeClr val="tx1">
                    <a:lumMod val="65000"/>
                    <a:lumOff val="35000"/>
                  </a:schemeClr>
                </a:solidFill>
                <a:latin typeface="Microsoft YaHei" panose="020B0503020204020204" pitchFamily="34" charset="-122"/>
                <a:ea typeface="Microsoft YaHei" panose="020B0503020204020204" pitchFamily="34" charset="-122"/>
                <a:cs typeface="Helvetica" panose="020B0604020202020204" pitchFamily="34" charset="0"/>
              </a:rPr>
              <a:t>给未来生活丰富可能性</a:t>
            </a:r>
          </a:p>
        </p:txBody>
      </p:sp>
      <p:sp>
        <p:nvSpPr>
          <p:cNvPr id="17" name="Line 18"/>
          <p:cNvSpPr>
            <a:spLocks noChangeShapeType="1"/>
          </p:cNvSpPr>
          <p:nvPr/>
        </p:nvSpPr>
        <p:spPr bwMode="auto">
          <a:xfrm>
            <a:off x="3113687" y="2863329"/>
            <a:ext cx="2327911" cy="1904"/>
          </a:xfrm>
          <a:prstGeom prst="line">
            <a:avLst/>
          </a:prstGeom>
          <a:noFill/>
          <a:ln w="38100">
            <a:solidFill>
              <a:srgbClr val="99CCFF"/>
            </a:solidFill>
            <a:round/>
          </a:ln>
          <a:extLst>
            <a:ext uri="{909E8E84-426E-40DD-AFC4-6F175D3DCCD1}">
              <a14:hiddenFill xmlns:a14="http://schemas.microsoft.com/office/drawing/2010/main">
                <a:noFill/>
              </a14:hiddenFill>
            </a:ext>
          </a:extLst>
        </p:spPr>
        <p:txBody>
          <a:bodyPr/>
          <a:lstStyle/>
          <a:p>
            <a:pPr defTabSz="1219188" eaLnBrk="0" fontAlgn="base" hangingPunct="0">
              <a:spcBef>
                <a:spcPct val="0"/>
              </a:spcBef>
              <a:spcAft>
                <a:spcPct val="0"/>
              </a:spcAft>
              <a:defRPr/>
            </a:pPr>
            <a:endParaRPr lang="zh-CN" altLang="en-US" sz="4313">
              <a:solidFill>
                <a:srgbClr val="000000"/>
              </a:solidFill>
              <a:latin typeface="Arial" panose="020B0604020202020204" pitchFamily="34" charset="0"/>
              <a:cs typeface="Helvetica" panose="020B0604020202020204" pitchFamily="34" charset="0"/>
              <a:sym typeface="Arial" panose="020B0604020202020204" pitchFamily="34" charset="0"/>
            </a:endParaRPr>
          </a:p>
        </p:txBody>
      </p:sp>
      <p:sp>
        <p:nvSpPr>
          <p:cNvPr id="18" name="Line 19"/>
          <p:cNvSpPr>
            <a:spLocks noChangeShapeType="1"/>
          </p:cNvSpPr>
          <p:nvPr/>
        </p:nvSpPr>
        <p:spPr bwMode="auto">
          <a:xfrm>
            <a:off x="7342787" y="2863328"/>
            <a:ext cx="2327911" cy="0"/>
          </a:xfrm>
          <a:prstGeom prst="line">
            <a:avLst/>
          </a:prstGeom>
          <a:noFill/>
          <a:ln w="38100">
            <a:solidFill>
              <a:srgbClr val="99CCFF"/>
            </a:solidFill>
            <a:round/>
          </a:ln>
          <a:extLst>
            <a:ext uri="{909E8E84-426E-40DD-AFC4-6F175D3DCCD1}">
              <a14:hiddenFill xmlns:a14="http://schemas.microsoft.com/office/drawing/2010/main">
                <a:noFill/>
              </a14:hiddenFill>
            </a:ext>
          </a:extLst>
        </p:spPr>
        <p:txBody>
          <a:bodyPr/>
          <a:lstStyle/>
          <a:p>
            <a:pPr defTabSz="1219188" eaLnBrk="0" fontAlgn="base" hangingPunct="0">
              <a:spcBef>
                <a:spcPct val="0"/>
              </a:spcBef>
              <a:spcAft>
                <a:spcPct val="0"/>
              </a:spcAft>
              <a:defRPr/>
            </a:pPr>
            <a:endParaRPr lang="zh-CN" altLang="en-US" sz="4313">
              <a:solidFill>
                <a:srgbClr val="000000"/>
              </a:solidFill>
              <a:latin typeface="Arial" panose="020B0604020202020204" pitchFamily="34" charset="0"/>
              <a:cs typeface="Helvetica" panose="020B0604020202020204" pitchFamily="34" charset="0"/>
              <a:sym typeface="Arial" panose="020B0604020202020204" pitchFamily="34" charset="0"/>
            </a:endParaRPr>
          </a:p>
        </p:txBody>
      </p:sp>
      <p:sp>
        <p:nvSpPr>
          <p:cNvPr id="20" name="文本框 19">
            <a:extLst>
              <a:ext uri="{FF2B5EF4-FFF2-40B4-BE49-F238E27FC236}">
                <a16:creationId xmlns:a16="http://schemas.microsoft.com/office/drawing/2014/main" id="{7FD0A7F0-ACC8-4C50-81A3-B6243A6570B8}"/>
              </a:ext>
            </a:extLst>
          </p:cNvPr>
          <p:cNvSpPr txBox="1"/>
          <p:nvPr/>
        </p:nvSpPr>
        <p:spPr>
          <a:xfrm>
            <a:off x="490008" y="395917"/>
            <a:ext cx="10525673" cy="535531"/>
          </a:xfrm>
          <a:prstGeom prst="rect">
            <a:avLst/>
          </a:prstGeom>
          <a:noFill/>
        </p:spPr>
        <p:txBody>
          <a:bodyPr wrap="square" rtlCol="0">
            <a:spAutoFit/>
          </a:bodyPr>
          <a:lstStyle/>
          <a:p>
            <a:r>
              <a:rPr lang="zh-CN" altLang="en-US" sz="2880" b="1" dirty="0">
                <a:solidFill>
                  <a:srgbClr val="00B050"/>
                </a:solidFill>
                <a:latin typeface="微软雅黑" panose="020B0503020204020204" pitchFamily="34" charset="-122"/>
                <a:ea typeface="微软雅黑" panose="020B0503020204020204" pitchFamily="34" charset="-122"/>
              </a:rPr>
              <a:t>腾讯公司发展战略</a:t>
            </a:r>
            <a:r>
              <a:rPr lang="en-US" altLang="zh-CN" sz="2880" b="1" dirty="0">
                <a:solidFill>
                  <a:srgbClr val="00B050"/>
                </a:solidFill>
                <a:latin typeface="微软雅黑" panose="020B0503020204020204" pitchFamily="34" charset="-122"/>
                <a:ea typeface="微软雅黑" panose="020B0503020204020204" pitchFamily="34" charset="-122"/>
              </a:rPr>
              <a:t>——</a:t>
            </a:r>
            <a:r>
              <a:rPr lang="zh-CN" altLang="en-US" sz="2880" b="1" dirty="0">
                <a:solidFill>
                  <a:srgbClr val="00B050"/>
                </a:solidFill>
                <a:latin typeface="微软雅黑" panose="020B0503020204020204" pitchFamily="34" charset="-122"/>
                <a:ea typeface="微软雅黑" panose="020B0503020204020204" pitchFamily="34" charset="-122"/>
              </a:rPr>
              <a:t>连接一切</a:t>
            </a:r>
            <a:endParaRPr lang="en-US" altLang="zh-CN" sz="2880" b="1" dirty="0">
              <a:solidFill>
                <a:srgbClr val="00B05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1A6C00A-15BB-4BC6-A3BB-C544027574C0}"/>
              </a:ext>
            </a:extLst>
          </p:cNvPr>
          <p:cNvPicPr>
            <a:picLocks noChangeAspect="1"/>
          </p:cNvPicPr>
          <p:nvPr/>
        </p:nvPicPr>
        <p:blipFill>
          <a:blip r:embed="rId2"/>
          <a:stretch>
            <a:fillRect/>
          </a:stretch>
        </p:blipFill>
        <p:spPr>
          <a:xfrm>
            <a:off x="7641849" y="1463224"/>
            <a:ext cx="3764802" cy="2433642"/>
          </a:xfrm>
          <a:prstGeom prst="rect">
            <a:avLst/>
          </a:prstGeom>
        </p:spPr>
      </p:pic>
      <p:grpSp>
        <p:nvGrpSpPr>
          <p:cNvPr id="5" name="Group 55">
            <a:extLst>
              <a:ext uri="{FF2B5EF4-FFF2-40B4-BE49-F238E27FC236}">
                <a16:creationId xmlns:a16="http://schemas.microsoft.com/office/drawing/2014/main" id="{205D76E8-C798-492B-A685-39CBB4C88909}"/>
              </a:ext>
            </a:extLst>
          </p:cNvPr>
          <p:cNvGrpSpPr/>
          <p:nvPr/>
        </p:nvGrpSpPr>
        <p:grpSpPr>
          <a:xfrm>
            <a:off x="705982" y="1482610"/>
            <a:ext cx="10780035" cy="4911668"/>
            <a:chOff x="466755" y="1177929"/>
            <a:chExt cx="11527608" cy="5252282"/>
          </a:xfrm>
        </p:grpSpPr>
        <p:grpSp>
          <p:nvGrpSpPr>
            <p:cNvPr id="8" name="组合 2">
              <a:extLst>
                <a:ext uri="{FF2B5EF4-FFF2-40B4-BE49-F238E27FC236}">
                  <a16:creationId xmlns:a16="http://schemas.microsoft.com/office/drawing/2014/main" id="{F5B4E121-1DF7-4E00-A5B4-FEEAD0DADA8F}"/>
                </a:ext>
              </a:extLst>
            </p:cNvPr>
            <p:cNvGrpSpPr/>
            <p:nvPr/>
          </p:nvGrpSpPr>
          <p:grpSpPr>
            <a:xfrm>
              <a:off x="4639762" y="1177929"/>
              <a:ext cx="7354601" cy="5252282"/>
              <a:chOff x="8746476" y="2832340"/>
              <a:chExt cx="15240377" cy="10883904"/>
            </a:xfrm>
          </p:grpSpPr>
          <p:pic>
            <p:nvPicPr>
              <p:cNvPr id="11" name="图片 10">
                <a:extLst>
                  <a:ext uri="{FF2B5EF4-FFF2-40B4-BE49-F238E27FC236}">
                    <a16:creationId xmlns:a16="http://schemas.microsoft.com/office/drawing/2014/main" id="{EC9A2B63-9E83-41FD-BED5-B09F36798E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3931" y="2832340"/>
                <a:ext cx="6574523" cy="841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7">
                <a:extLst>
                  <a:ext uri="{FF2B5EF4-FFF2-40B4-BE49-F238E27FC236}">
                    <a16:creationId xmlns:a16="http://schemas.microsoft.com/office/drawing/2014/main" id="{9351BD5A-2844-476F-8096-883293269CAB}"/>
                  </a:ext>
                </a:extLst>
              </p:cNvPr>
              <p:cNvSpPr>
                <a:spLocks noChangeArrowheads="1"/>
              </p:cNvSpPr>
              <p:nvPr/>
            </p:nvSpPr>
            <p:spPr bwMode="auto">
              <a:xfrm>
                <a:off x="15751658" y="8280549"/>
                <a:ext cx="8235195" cy="441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663"/>
                  </a:spcBef>
                  <a:buFont typeface="Arial" panose="020B0604020202020204" pitchFamily="34" charset="0"/>
                  <a:buChar char="•"/>
                  <a:defRPr sz="46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1pPr>
                <a:lvl2pPr marL="742950" indent="-285750">
                  <a:lnSpc>
                    <a:spcPct val="90000"/>
                  </a:lnSpc>
                  <a:spcBef>
                    <a:spcPts val="825"/>
                  </a:spcBef>
                  <a:buFont typeface="Arial" panose="020B0604020202020204" pitchFamily="34" charset="0"/>
                  <a:buChar char="•"/>
                  <a:defRPr sz="4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2pPr>
                <a:lvl3pPr marL="1143000" indent="-228600">
                  <a:lnSpc>
                    <a:spcPct val="90000"/>
                  </a:lnSpc>
                  <a:spcBef>
                    <a:spcPts val="825"/>
                  </a:spcBef>
                  <a:buFont typeface="Arial" panose="020B0604020202020204" pitchFamily="34" charset="0"/>
                  <a:buChar char="•"/>
                  <a:defRPr sz="33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3pPr>
                <a:lvl4pPr marL="16002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4pPr>
                <a:lvl5pPr marL="20574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5pPr>
                <a:lvl6pPr marL="25146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6pPr>
                <a:lvl7pPr marL="29718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7pPr>
                <a:lvl8pPr marL="34290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8pPr>
                <a:lvl9pPr marL="38862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9pPr>
              </a:lstStyle>
              <a:p>
                <a:pPr>
                  <a:lnSpc>
                    <a:spcPct val="150000"/>
                  </a:lnSpc>
                  <a:spcBef>
                    <a:spcPct val="0"/>
                  </a:spcBef>
                  <a:buNone/>
                </a:pP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rPr>
                  <a:t>2019</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rPr>
                  <a:t>腾讯全球数字生态大会</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上，腾讯高级执行副总裁汤道生表示，腾讯期待在大生态中扮演的角色就是数字化助手，并指出，产业互联网是项长期的工程，希望合作伙伴能共同以长远的眼光来推动这样一项长期的事业，坚持为用户创造价值，为产业转型贡献力量。</a:t>
                </a:r>
                <a:endPar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
            <p:nvSpPr>
              <p:cNvPr id="13" name="文本框 13">
                <a:extLst>
                  <a:ext uri="{FF2B5EF4-FFF2-40B4-BE49-F238E27FC236}">
                    <a16:creationId xmlns:a16="http://schemas.microsoft.com/office/drawing/2014/main" id="{7276A607-3F28-4123-A25C-DF5073DCFCDA}"/>
                  </a:ext>
                </a:extLst>
              </p:cNvPr>
              <p:cNvSpPr>
                <a:spLocks noChangeArrowheads="1"/>
              </p:cNvSpPr>
              <p:nvPr/>
            </p:nvSpPr>
            <p:spPr bwMode="auto">
              <a:xfrm>
                <a:off x="8746476" y="11447706"/>
                <a:ext cx="727059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663"/>
                  </a:spcBef>
                  <a:buFont typeface="Arial" panose="020B0604020202020204" pitchFamily="34" charset="0"/>
                  <a:buChar char="•"/>
                  <a:defRPr sz="46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1pPr>
                <a:lvl2pPr marL="742950" indent="-285750">
                  <a:lnSpc>
                    <a:spcPct val="90000"/>
                  </a:lnSpc>
                  <a:spcBef>
                    <a:spcPts val="825"/>
                  </a:spcBef>
                  <a:buFont typeface="Arial" panose="020B0604020202020204" pitchFamily="34" charset="0"/>
                  <a:buChar char="•"/>
                  <a:defRPr sz="4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2pPr>
                <a:lvl3pPr marL="1143000" indent="-228600">
                  <a:lnSpc>
                    <a:spcPct val="90000"/>
                  </a:lnSpc>
                  <a:spcBef>
                    <a:spcPts val="825"/>
                  </a:spcBef>
                  <a:buFont typeface="Arial" panose="020B0604020202020204" pitchFamily="34" charset="0"/>
                  <a:buChar char="•"/>
                  <a:defRPr sz="33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3pPr>
                <a:lvl4pPr marL="16002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4pPr>
                <a:lvl5pPr marL="20574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5pPr>
                <a:lvl6pPr marL="25146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6pPr>
                <a:lvl7pPr marL="29718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7pPr>
                <a:lvl8pPr marL="34290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8pPr>
                <a:lvl9pPr marL="38862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2018</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 </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sym typeface="等线" panose="02010600030101010101" pitchFamily="2" charset="-122"/>
                  </a:rPr>
                  <a:t>年</a:t>
                </a: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sym typeface="等线" panose="02010600030101010101" pitchFamily="2" charset="-122"/>
                  </a:rPr>
                  <a:t>互联网</a:t>
                </a: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sym typeface="等线" panose="02010600030101010101" pitchFamily="2" charset="-122"/>
                  </a:rPr>
                  <a:t>数字经济峰会</a:t>
                </a:r>
                <a:endPar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endParaRPr>
              </a:p>
              <a:p>
                <a:pPr eaLnBrk="1" hangingPunct="1">
                  <a:lnSpc>
                    <a:spcPct val="150000"/>
                  </a:lnSpc>
                  <a:spcBef>
                    <a:spcPct val="0"/>
                  </a:spcBef>
                  <a:buFont typeface="Arial" panose="020B0604020202020204" pitchFamily="34" charset="0"/>
                  <a:buNone/>
                </a:pP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sym typeface="等线" panose="02010600030101010101" pitchFamily="2" charset="-122"/>
                  </a:rPr>
                  <a:t>腾讯 </a:t>
                </a: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CEO</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rPr>
                  <a:t> </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sym typeface="等线" panose="02010600030101010101" pitchFamily="2" charset="-122"/>
                  </a:rPr>
                  <a:t>马化腾 在介绍基于微信校园卡的整体解决方案</a:t>
                </a:r>
                <a:endPar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cs typeface="Calibri" panose="020F0502020204030204" pitchFamily="34" charset="0"/>
                </a:endParaRPr>
              </a:p>
            </p:txBody>
          </p:sp>
        </p:grpSp>
        <p:pic>
          <p:nvPicPr>
            <p:cNvPr id="9" name="图片 1">
              <a:extLst>
                <a:ext uri="{FF2B5EF4-FFF2-40B4-BE49-F238E27FC236}">
                  <a16:creationId xmlns:a16="http://schemas.microsoft.com/office/drawing/2014/main" id="{F34EA783-2EA6-47BF-BD88-EF89413FA5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755" y="1177929"/>
              <a:ext cx="4207549" cy="260241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文本框 17">
              <a:extLst>
                <a:ext uri="{FF2B5EF4-FFF2-40B4-BE49-F238E27FC236}">
                  <a16:creationId xmlns:a16="http://schemas.microsoft.com/office/drawing/2014/main" id="{624E949B-5739-4F6A-9D72-7EF2A08917CF}"/>
                </a:ext>
              </a:extLst>
            </p:cNvPr>
            <p:cNvSpPr>
              <a:spLocks noChangeArrowheads="1"/>
            </p:cNvSpPr>
            <p:nvPr/>
          </p:nvSpPr>
          <p:spPr bwMode="auto">
            <a:xfrm>
              <a:off x="683030" y="3807090"/>
              <a:ext cx="3621686" cy="10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663"/>
                </a:spcBef>
                <a:buFont typeface="Arial" panose="020B0604020202020204" pitchFamily="34" charset="0"/>
                <a:buChar char="•"/>
                <a:defRPr sz="46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1pPr>
              <a:lvl2pPr marL="742950" indent="-285750">
                <a:lnSpc>
                  <a:spcPct val="90000"/>
                </a:lnSpc>
                <a:spcBef>
                  <a:spcPts val="825"/>
                </a:spcBef>
                <a:buFont typeface="Arial" panose="020B0604020202020204" pitchFamily="34" charset="0"/>
                <a:buChar char="•"/>
                <a:defRPr sz="4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2pPr>
              <a:lvl3pPr marL="1143000" indent="-228600">
                <a:lnSpc>
                  <a:spcPct val="90000"/>
                </a:lnSpc>
                <a:spcBef>
                  <a:spcPts val="825"/>
                </a:spcBef>
                <a:buFont typeface="Arial" panose="020B0604020202020204" pitchFamily="34" charset="0"/>
                <a:buChar char="•"/>
                <a:defRPr sz="33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3pPr>
              <a:lvl4pPr marL="16002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4pPr>
              <a:lvl5pPr marL="2057400" indent="-228600">
                <a:lnSpc>
                  <a:spcPct val="90000"/>
                </a:lnSpc>
                <a:spcBef>
                  <a:spcPts val="825"/>
                </a:spcBef>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5pPr>
              <a:lvl6pPr marL="25146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6pPr>
              <a:lvl7pPr marL="29718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7pPr>
              <a:lvl8pPr marL="34290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8pPr>
              <a:lvl9pPr marL="3886200" indent="-228600" defTabSz="1584325" eaLnBrk="0" fontAlgn="base" hangingPunct="0">
                <a:lnSpc>
                  <a:spcPct val="90000"/>
                </a:lnSpc>
                <a:spcBef>
                  <a:spcPts val="825"/>
                </a:spcBef>
                <a:spcAft>
                  <a:spcPct val="0"/>
                </a:spcAft>
                <a:buFont typeface="Arial" panose="020B0604020202020204" pitchFamily="34" charset="0"/>
                <a:buChar char="•"/>
                <a:defRPr sz="3000">
                  <a:solidFill>
                    <a:schemeClr val="tx1"/>
                  </a:solidFill>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defRPr>
              </a:lvl9pPr>
            </a:lstStyle>
            <a:p>
              <a:pPr>
                <a:lnSpc>
                  <a:spcPct val="150000"/>
                </a:lnSpc>
                <a:spcBef>
                  <a:spcPct val="0"/>
                </a:spcBef>
                <a:buNone/>
              </a:pP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2017</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年教育部与腾讯签署战略合作</a:t>
              </a:r>
            </a:p>
            <a:p>
              <a:pPr>
                <a:lnSpc>
                  <a:spcPct val="150000"/>
                </a:lnSpc>
                <a:spcBef>
                  <a:spcPct val="0"/>
                </a:spcBef>
                <a:buNone/>
              </a:pP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在教育信息化方面，腾讯微校加速“互联网</a:t>
              </a:r>
              <a:r>
                <a:rPr lang="en-US" altLang="zh-CN"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a:t>
              </a:r>
              <a:r>
                <a:rPr lang="zh-CN" altLang="en-US" sz="1400" dirty="0">
                  <a:solidFill>
                    <a:schemeClr val="tx1">
                      <a:lumMod val="65000"/>
                      <a:lumOff val="35000"/>
                    </a:schemeClr>
                  </a:solidFill>
                  <a:latin typeface="Microsoft YaHei" panose="020B0503020204020204" pitchFamily="34" charset="-122"/>
                  <a:ea typeface="Microsoft YaHei" panose="020B0503020204020204" pitchFamily="34" charset="-122"/>
                  <a:sym typeface="等线" panose="02010600030101010101" pitchFamily="2" charset="-122"/>
                </a:rPr>
                <a:t>校园”落地。</a:t>
              </a:r>
            </a:p>
          </p:txBody>
        </p:sp>
      </p:grpSp>
      <p:sp>
        <p:nvSpPr>
          <p:cNvPr id="15" name="文本框 14">
            <a:extLst>
              <a:ext uri="{FF2B5EF4-FFF2-40B4-BE49-F238E27FC236}">
                <a16:creationId xmlns:a16="http://schemas.microsoft.com/office/drawing/2014/main" id="{8366A55A-0222-47FC-AFAD-C1892DD643C2}"/>
              </a:ext>
            </a:extLst>
          </p:cNvPr>
          <p:cNvSpPr txBox="1"/>
          <p:nvPr/>
        </p:nvSpPr>
        <p:spPr>
          <a:xfrm>
            <a:off x="490008" y="395917"/>
            <a:ext cx="10525673" cy="535531"/>
          </a:xfrm>
          <a:prstGeom prst="rect">
            <a:avLst/>
          </a:prstGeom>
          <a:noFill/>
        </p:spPr>
        <p:txBody>
          <a:bodyPr wrap="square" rtlCol="0">
            <a:spAutoFit/>
          </a:bodyPr>
          <a:lstStyle/>
          <a:p>
            <a:r>
              <a:rPr lang="zh-CN" altLang="en-US" sz="2880" b="1" dirty="0">
                <a:solidFill>
                  <a:srgbClr val="00B050"/>
                </a:solidFill>
                <a:latin typeface="微软雅黑" panose="020B0503020204020204" pitchFamily="34" charset="-122"/>
                <a:ea typeface="微软雅黑" panose="020B0503020204020204" pitchFamily="34" charset="-122"/>
              </a:rPr>
              <a:t>定位数字化助手角色</a:t>
            </a:r>
            <a:endParaRPr lang="en-US" altLang="zh-CN" sz="2880" b="1" dirty="0">
              <a:solidFill>
                <a:srgbClr val="00B05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72079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A45B494B-B81A-4263-91B4-D50C58582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694" y="1948839"/>
            <a:ext cx="1911840" cy="339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848D8D0F-85C3-4039-B396-365E843F0B2A}"/>
              </a:ext>
            </a:extLst>
          </p:cNvPr>
          <p:cNvSpPr txBox="1"/>
          <p:nvPr/>
        </p:nvSpPr>
        <p:spPr>
          <a:xfrm>
            <a:off x="9724870" y="2384758"/>
            <a:ext cx="2467130" cy="2635850"/>
          </a:xfrm>
          <a:prstGeom prst="rect">
            <a:avLst/>
          </a:prstGeom>
          <a:noFill/>
        </p:spPr>
        <p:txBody>
          <a:bodyPr wrap="square" rtlCol="0">
            <a:spAutoFit/>
          </a:bodyPr>
          <a:lstStyle/>
          <a:p>
            <a:pPr>
              <a:lnSpc>
                <a:spcPct val="200000"/>
              </a:lnSpc>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一码通</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同时支持多场景身份验证，如消费、门禁等</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高安全</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动态加密保证金融级别安全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极速开</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极速验证让高人流不拥挤</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双离线</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兼容复杂网络环境</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A9E96D2-243F-46BA-A6EB-480113E5A311}"/>
              </a:ext>
            </a:extLst>
          </p:cNvPr>
          <p:cNvSpPr txBox="1"/>
          <p:nvPr/>
        </p:nvSpPr>
        <p:spPr>
          <a:xfrm>
            <a:off x="8009705" y="1231292"/>
            <a:ext cx="723275" cy="307777"/>
          </a:xfrm>
          <a:prstGeom prst="rect">
            <a:avLst/>
          </a:prstGeom>
          <a:noFill/>
        </p:spPr>
        <p:txBody>
          <a:bodyPr wrap="none" rtlCol="0">
            <a:spAutoFit/>
          </a:bodyPr>
          <a:lstStyle/>
          <a:p>
            <a:pPr algn="ctr"/>
            <a:r>
              <a:rPr lang="zh-CN" altLang="en-US" sz="1400" b="1" dirty="0">
                <a:solidFill>
                  <a:srgbClr val="15AE6C"/>
                </a:solidFill>
                <a:latin typeface="微软雅黑" panose="020B0503020204020204" pitchFamily="34" charset="-122"/>
                <a:ea typeface="微软雅黑" panose="020B0503020204020204" pitchFamily="34" charset="-122"/>
              </a:rPr>
              <a:t>校园码</a:t>
            </a:r>
          </a:p>
        </p:txBody>
      </p:sp>
      <p:sp>
        <p:nvSpPr>
          <p:cNvPr id="14" name="矩形 13">
            <a:extLst>
              <a:ext uri="{FF2B5EF4-FFF2-40B4-BE49-F238E27FC236}">
                <a16:creationId xmlns:a16="http://schemas.microsoft.com/office/drawing/2014/main" id="{B404262C-346C-4936-A5FA-6C8B49C74910}"/>
              </a:ext>
            </a:extLst>
          </p:cNvPr>
          <p:cNvSpPr/>
          <p:nvPr/>
        </p:nvSpPr>
        <p:spPr>
          <a:xfrm>
            <a:off x="8288439" y="5795927"/>
            <a:ext cx="2262158" cy="458908"/>
          </a:xfrm>
          <a:prstGeom prst="rect">
            <a:avLst/>
          </a:prstGeom>
        </p:spPr>
        <p:txBody>
          <a:bodyPr wrap="none">
            <a:spAutoFit/>
          </a:bodyPr>
          <a:lstStyle/>
          <a:p>
            <a:pPr fontAlgn="base">
              <a:lnSpc>
                <a:spcPct val="150000"/>
              </a:lnSpc>
              <a:spcBef>
                <a:spcPct val="0"/>
              </a:spcBef>
              <a:spcAft>
                <a:spcPct val="0"/>
              </a:spcAft>
              <a:buFont typeface="Arial" charset="0"/>
              <a:buNone/>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校园码连接线下场景</a:t>
            </a:r>
          </a:p>
        </p:txBody>
      </p:sp>
      <p:sp>
        <p:nvSpPr>
          <p:cNvPr id="15" name="文本框 14">
            <a:extLst>
              <a:ext uri="{FF2B5EF4-FFF2-40B4-BE49-F238E27FC236}">
                <a16:creationId xmlns:a16="http://schemas.microsoft.com/office/drawing/2014/main" id="{DBA67B23-36E5-4E25-B14B-57EC2BBABAC4}"/>
              </a:ext>
            </a:extLst>
          </p:cNvPr>
          <p:cNvSpPr txBox="1"/>
          <p:nvPr/>
        </p:nvSpPr>
        <p:spPr>
          <a:xfrm>
            <a:off x="490008" y="395917"/>
            <a:ext cx="10525673" cy="535531"/>
          </a:xfrm>
          <a:prstGeom prst="rect">
            <a:avLst/>
          </a:prstGeom>
          <a:noFill/>
        </p:spPr>
        <p:txBody>
          <a:bodyPr wrap="square" rtlCol="0">
            <a:spAutoFit/>
          </a:bodyPr>
          <a:lstStyle/>
          <a:p>
            <a:r>
              <a:rPr lang="zh-CN" altLang="en-US" sz="2880" b="1" dirty="0">
                <a:solidFill>
                  <a:srgbClr val="00B050"/>
                </a:solidFill>
                <a:latin typeface="微软雅黑" panose="020B0503020204020204" pitchFamily="34" charset="-122"/>
                <a:ea typeface="微软雅黑" panose="020B0503020204020204" pitchFamily="34" charset="-122"/>
              </a:rPr>
              <a:t>微信校园卡</a:t>
            </a:r>
            <a:r>
              <a:rPr lang="en-US" altLang="zh-CN" sz="2880" b="1" dirty="0">
                <a:solidFill>
                  <a:srgbClr val="00B050"/>
                </a:solidFill>
                <a:latin typeface="微软雅黑" panose="020B0503020204020204" pitchFamily="34" charset="-122"/>
                <a:ea typeface="微软雅黑" panose="020B0503020204020204" pitchFamily="34" charset="-122"/>
              </a:rPr>
              <a:t>——</a:t>
            </a:r>
            <a:r>
              <a:rPr lang="zh-CN" altLang="en-US" sz="2880" b="1" dirty="0">
                <a:solidFill>
                  <a:srgbClr val="00B050"/>
                </a:solidFill>
                <a:latin typeface="微软雅黑" panose="020B0503020204020204" pitchFamily="34" charset="-122"/>
                <a:ea typeface="微软雅黑" panose="020B0503020204020204" pitchFamily="34" charset="-122"/>
              </a:rPr>
              <a:t>代表未来的校园卡</a:t>
            </a:r>
            <a:endParaRPr lang="en-US" altLang="zh-CN" sz="2880" b="1" dirty="0">
              <a:solidFill>
                <a:srgbClr val="00B050"/>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7B4337E2-63B6-4B9C-BC0D-72301669ACDE}"/>
              </a:ext>
            </a:extLst>
          </p:cNvPr>
          <p:cNvSpPr/>
          <p:nvPr/>
        </p:nvSpPr>
        <p:spPr>
          <a:xfrm>
            <a:off x="1577465" y="1228462"/>
            <a:ext cx="952500" cy="2343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15AE6C"/>
                </a:solidFill>
                <a:latin typeface="微软雅黑" panose="020B0503020204020204" pitchFamily="34" charset="-122"/>
                <a:ea typeface="微软雅黑" panose="020B0503020204020204" pitchFamily="34" charset="-122"/>
              </a:rPr>
              <a:t>卡面展示</a:t>
            </a:r>
          </a:p>
        </p:txBody>
      </p:sp>
      <p:pic>
        <p:nvPicPr>
          <p:cNvPr id="11" name="图片 34"/>
          <p:cNvPicPr>
            <a:picLocks noChangeAspect="1" noChangeArrowheads="1"/>
          </p:cNvPicPr>
          <p:nvPr/>
        </p:nvPicPr>
        <p:blipFill rotWithShape="1">
          <a:blip r:embed="rId4">
            <a:extLst>
              <a:ext uri="{28A0092B-C50C-407E-A947-70E740481C1C}">
                <a14:useLocalDpi xmlns:a14="http://schemas.microsoft.com/office/drawing/2010/main" val="0"/>
              </a:ext>
            </a:extLst>
          </a:blip>
          <a:srcRect l="24121" r="53766"/>
          <a:stretch>
            <a:fillRect/>
          </a:stretch>
        </p:blipFill>
        <p:spPr bwMode="auto">
          <a:xfrm>
            <a:off x="3756073" y="974027"/>
            <a:ext cx="2109584" cy="57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screenshot of a cell phone&#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b="43391"/>
          <a:stretch>
            <a:fillRect/>
          </a:stretch>
        </p:blipFill>
        <p:spPr>
          <a:xfrm>
            <a:off x="1096253" y="1539069"/>
            <a:ext cx="2387913" cy="4031226"/>
          </a:xfrm>
          <a:prstGeom prst="rect">
            <a:avLst/>
          </a:prstGeom>
          <a:ln>
            <a:noFill/>
          </a:ln>
          <a:effectLst>
            <a:outerShdw blurRad="292100" dist="139700" dir="2700000" algn="tl" rotWithShape="0">
              <a:srgbClr val="333333">
                <a:alpha val="65000"/>
              </a:srgbClr>
            </a:outerShdw>
          </a:effectLst>
        </p:spPr>
      </p:pic>
      <p:sp>
        <p:nvSpPr>
          <p:cNvPr id="17" name="矩形 16">
            <a:extLst>
              <a:ext uri="{FF2B5EF4-FFF2-40B4-BE49-F238E27FC236}">
                <a16:creationId xmlns:a16="http://schemas.microsoft.com/office/drawing/2014/main" id="{2CDD61BB-3442-4E2D-83D6-2A7D8575279F}"/>
              </a:ext>
            </a:extLst>
          </p:cNvPr>
          <p:cNvSpPr/>
          <p:nvPr/>
        </p:nvSpPr>
        <p:spPr>
          <a:xfrm>
            <a:off x="1507353" y="5922880"/>
            <a:ext cx="2492990" cy="458908"/>
          </a:xfrm>
          <a:prstGeom prst="rect">
            <a:avLst/>
          </a:prstGeom>
        </p:spPr>
        <p:txBody>
          <a:bodyPr wrap="none">
            <a:spAutoFit/>
          </a:bodyPr>
          <a:lstStyle/>
          <a:p>
            <a:pPr fontAlgn="base">
              <a:lnSpc>
                <a:spcPct val="150000"/>
              </a:lnSpc>
              <a:spcBef>
                <a:spcPct val="0"/>
              </a:spcBef>
              <a:spcAft>
                <a:spcPct val="0"/>
              </a:spcAft>
              <a:buFont typeface="Arial" charset="0"/>
              <a:buNone/>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icrosoft YaHei" charset="-122"/>
              </a:rPr>
              <a:t>服务大厅聚合线上服务</a:t>
            </a:r>
          </a:p>
        </p:txBody>
      </p:sp>
    </p:spTree>
    <p:extLst>
      <p:ext uri="{BB962C8B-B14F-4D97-AF65-F5344CB8AC3E}">
        <p14:creationId xmlns:p14="http://schemas.microsoft.com/office/powerpoint/2010/main" val="132278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385" descr="E:\H互联网+\PPT\2018 412峰会PPT\412微校发布\412微校发布_v0.6_8.jpg412微校发布_v0.6_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30"/>
            <a:ext cx="12192000" cy="6856571"/>
          </a:xfrm>
          <a:prstGeom prst="rect">
            <a:avLst/>
          </a:prstGeom>
          <a:noFill/>
          <a:ln w="9525">
            <a:noFill/>
          </a:ln>
        </p:spPr>
      </p:pic>
      <p:sp>
        <p:nvSpPr>
          <p:cNvPr id="2" name="矩形 1"/>
          <p:cNvSpPr/>
          <p:nvPr/>
        </p:nvSpPr>
        <p:spPr>
          <a:xfrm>
            <a:off x="7680960" y="4730896"/>
            <a:ext cx="2014678" cy="539646"/>
          </a:xfrm>
          <a:prstGeom prst="rect">
            <a:avLst/>
          </a:prstGeom>
          <a:solidFill>
            <a:srgbClr val="EB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60" b="1" dirty="0">
                <a:solidFill>
                  <a:schemeClr val="tx1"/>
                </a:solidFill>
                <a:latin typeface="微软雅黑" panose="020B0503020204020204" pitchFamily="34" charset="-122"/>
                <a:ea typeface="微软雅黑" panose="020B0503020204020204" pitchFamily="34" charset="-122"/>
              </a:rPr>
              <a:t>扫码立即体验</a:t>
            </a:r>
          </a:p>
        </p:txBody>
      </p:sp>
    </p:spTree>
    <p:extLst>
      <p:ext uri="{BB962C8B-B14F-4D97-AF65-F5344CB8AC3E}">
        <p14:creationId xmlns:p14="http://schemas.microsoft.com/office/powerpoint/2010/main" val="314376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0CD92EF-44C8-4A35-8C19-99A0355E46B2}"/>
              </a:ext>
            </a:extLst>
          </p:cNvPr>
          <p:cNvSpPr txBox="1"/>
          <p:nvPr/>
        </p:nvSpPr>
        <p:spPr>
          <a:xfrm>
            <a:off x="0" y="2776538"/>
            <a:ext cx="12192000" cy="1381188"/>
          </a:xfrm>
          <a:prstGeom prst="rect">
            <a:avLst/>
          </a:prstGeom>
          <a:solidFill>
            <a:srgbClr val="0F9860"/>
          </a:solidFill>
        </p:spPr>
        <p:txBody>
          <a:bodyPr vert="horz" lIns="91440" tIns="45720" rIns="91440" bIns="45720" rtlCol="0" anchor="ctr">
            <a:normAutofit/>
          </a:bodyPr>
          <a:lstStyle/>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r>
              <a:rPr kumimoji="1" lang="zh-CN" altLang="en-US" sz="4000" b="1" dirty="0">
                <a:solidFill>
                  <a:schemeClr val="bg1"/>
                </a:solidFill>
                <a:latin typeface="微软雅黑" panose="020B0503020204020204" pitchFamily="34" charset="-122"/>
                <a:ea typeface="微软雅黑" panose="020B0503020204020204" pitchFamily="34" charset="-122"/>
                <a:cs typeface="+mj-cs"/>
              </a:rPr>
              <a:t>数字生活</a:t>
            </a: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a:p>
            <a:pPr algn="ctr">
              <a:lnSpc>
                <a:spcPct val="90000"/>
              </a:lnSpc>
              <a:spcBef>
                <a:spcPct val="0"/>
              </a:spcBef>
              <a:spcAft>
                <a:spcPts val="600"/>
              </a:spcAft>
            </a:pPr>
            <a:endParaRPr kumimoji="1" lang="en-US" altLang="zh-CN" sz="4000" b="1" dirty="0">
              <a:solidFill>
                <a:schemeClr val="bg1"/>
              </a:solidFill>
              <a:latin typeface="微软雅黑" panose="020B0503020204020204" pitchFamily="34" charset="-122"/>
              <a:ea typeface="微软雅黑" panose="020B0503020204020204" pitchFamily="34" charset="-122"/>
              <a:cs typeface="+mj-cs"/>
            </a:endParaRPr>
          </a:p>
        </p:txBody>
      </p:sp>
      <p:sp>
        <p:nvSpPr>
          <p:cNvPr id="2" name="平行四边形 1">
            <a:extLst>
              <a:ext uri="{FF2B5EF4-FFF2-40B4-BE49-F238E27FC236}">
                <a16:creationId xmlns:a16="http://schemas.microsoft.com/office/drawing/2014/main" id="{6315CFD2-8B92-418D-AEA0-FCBA21DECA3C}"/>
              </a:ext>
            </a:extLst>
          </p:cNvPr>
          <p:cNvSpPr/>
          <p:nvPr/>
        </p:nvSpPr>
        <p:spPr>
          <a:xfrm>
            <a:off x="590550" y="2543191"/>
            <a:ext cx="1762125" cy="1800225"/>
          </a:xfrm>
          <a:prstGeom prst="parallelogram">
            <a:avLst/>
          </a:prstGeom>
          <a:solidFill>
            <a:srgbClr val="0DB053"/>
          </a:solidFill>
          <a:ln>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000" b="1" dirty="0">
                <a:latin typeface="微软雅黑" panose="020B0503020204020204" pitchFamily="34" charset="-122"/>
                <a:ea typeface="微软雅黑" panose="020B0503020204020204" pitchFamily="34" charset="-122"/>
              </a:rPr>
              <a:t>02</a:t>
            </a:r>
            <a:endParaRPr lang="zh-CN" altLang="en-US" sz="5000" b="1" dirty="0">
              <a:latin typeface="微软雅黑" panose="020B0503020204020204" pitchFamily="34" charset="-122"/>
              <a:ea typeface="微软雅黑" panose="020B0503020204020204" pitchFamily="34" charset="-122"/>
            </a:endParaRPr>
          </a:p>
        </p:txBody>
      </p:sp>
      <p:sp>
        <p:nvSpPr>
          <p:cNvPr id="6" name="流程图: 摘录 5">
            <a:extLst>
              <a:ext uri="{FF2B5EF4-FFF2-40B4-BE49-F238E27FC236}">
                <a16:creationId xmlns:a16="http://schemas.microsoft.com/office/drawing/2014/main" id="{42C1FF79-1361-4962-931A-12C8A32B3D62}"/>
              </a:ext>
            </a:extLst>
          </p:cNvPr>
          <p:cNvSpPr/>
          <p:nvPr/>
        </p:nvSpPr>
        <p:spPr>
          <a:xfrm>
            <a:off x="2286954" y="2533651"/>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摘录 7">
            <a:extLst>
              <a:ext uri="{FF2B5EF4-FFF2-40B4-BE49-F238E27FC236}">
                <a16:creationId xmlns:a16="http://schemas.microsoft.com/office/drawing/2014/main" id="{DE502237-4ACA-45F6-B3B4-B4A589936E7A}"/>
              </a:ext>
            </a:extLst>
          </p:cNvPr>
          <p:cNvSpPr/>
          <p:nvPr/>
        </p:nvSpPr>
        <p:spPr>
          <a:xfrm rot="10800000">
            <a:off x="515302" y="4095767"/>
            <a:ext cx="150494" cy="257175"/>
          </a:xfrm>
          <a:prstGeom prst="flowChartExtract">
            <a:avLst/>
          </a:prstGeom>
          <a:solidFill>
            <a:srgbClr val="0F9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4C026C1-16FD-48C8-90AC-8AEA033E53A9}"/>
              </a:ext>
            </a:extLst>
          </p:cNvPr>
          <p:cNvPicPr>
            <a:picLocks noChangeAspect="1"/>
          </p:cNvPicPr>
          <p:nvPr/>
        </p:nvPicPr>
        <p:blipFill>
          <a:blip r:embed="rId2"/>
          <a:stretch>
            <a:fillRect/>
          </a:stretch>
        </p:blipFill>
        <p:spPr>
          <a:xfrm>
            <a:off x="0" y="2682"/>
            <a:ext cx="12192000" cy="6846669"/>
          </a:xfrm>
          <a:prstGeom prst="rect">
            <a:avLst/>
          </a:prstGeom>
        </p:spPr>
      </p:pic>
      <p:sp>
        <p:nvSpPr>
          <p:cNvPr id="9" name="矩形 8">
            <a:extLst>
              <a:ext uri="{FF2B5EF4-FFF2-40B4-BE49-F238E27FC236}">
                <a16:creationId xmlns:a16="http://schemas.microsoft.com/office/drawing/2014/main" id="{224CACEF-49DB-45FD-8B5B-5EDCD3F10022}"/>
              </a:ext>
            </a:extLst>
          </p:cNvPr>
          <p:cNvSpPr/>
          <p:nvPr/>
        </p:nvSpPr>
        <p:spPr>
          <a:xfrm>
            <a:off x="-2" y="-8649"/>
            <a:ext cx="12192002" cy="6858000"/>
          </a:xfrm>
          <a:prstGeom prst="rect">
            <a:avLst/>
          </a:prstGeom>
          <a:solidFill>
            <a:srgbClr val="15AE6C">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55EFD6FA-8452-4A2B-A2A3-EACA88CAF8D2}"/>
              </a:ext>
            </a:extLst>
          </p:cNvPr>
          <p:cNvSpPr/>
          <p:nvPr/>
        </p:nvSpPr>
        <p:spPr>
          <a:xfrm>
            <a:off x="4013676" y="1485900"/>
            <a:ext cx="4164646" cy="39719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r>
              <a:rPr lang="zh-CN" altLang="en-US" sz="4000" b="1" dirty="0">
                <a:solidFill>
                  <a:srgbClr val="0F9860"/>
                </a:solidFill>
                <a:latin typeface="微软雅黑" panose="020B0503020204020204" pitchFamily="34" charset="-122"/>
                <a:ea typeface="微软雅黑" panose="020B0503020204020204" pitchFamily="34" charset="-122"/>
              </a:rPr>
              <a:t>数字校园</a:t>
            </a:r>
            <a:endParaRPr lang="en-US" altLang="zh-CN" sz="4000" b="1" dirty="0">
              <a:solidFill>
                <a:srgbClr val="0F9860"/>
              </a:solidFill>
              <a:latin typeface="微软雅黑" panose="020B0503020204020204" pitchFamily="34" charset="-122"/>
              <a:ea typeface="微软雅黑" panose="020B0503020204020204" pitchFamily="34" charset="-122"/>
            </a:endParaRPr>
          </a:p>
          <a:p>
            <a:pPr algn="ctr"/>
            <a:r>
              <a:rPr lang="zh-CN" altLang="en-US" sz="4000" b="1" dirty="0">
                <a:solidFill>
                  <a:srgbClr val="0F9860"/>
                </a:solidFill>
                <a:latin typeface="微软雅黑" panose="020B0503020204020204" pitchFamily="34" charset="-122"/>
                <a:ea typeface="微软雅黑" panose="020B0503020204020204" pitchFamily="34" charset="-122"/>
              </a:rPr>
              <a:t>管理平台</a:t>
            </a:r>
          </a:p>
        </p:txBody>
      </p:sp>
      <p:sp>
        <p:nvSpPr>
          <p:cNvPr id="7" name="矩形 6">
            <a:extLst>
              <a:ext uri="{FF2B5EF4-FFF2-40B4-BE49-F238E27FC236}">
                <a16:creationId xmlns:a16="http://schemas.microsoft.com/office/drawing/2014/main" id="{2697F872-9A27-419F-9B94-58F8DAEDDC15}"/>
              </a:ext>
            </a:extLst>
          </p:cNvPr>
          <p:cNvSpPr/>
          <p:nvPr/>
        </p:nvSpPr>
        <p:spPr>
          <a:xfrm>
            <a:off x="0" y="5114925"/>
            <a:ext cx="12192000" cy="1734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42">
            <a:extLst>
              <a:ext uri="{FF2B5EF4-FFF2-40B4-BE49-F238E27FC236}">
                <a16:creationId xmlns:a16="http://schemas.microsoft.com/office/drawing/2014/main" id="{6343F8EF-4D13-4881-A669-A5EAFD3A86C9}"/>
              </a:ext>
            </a:extLst>
          </p:cNvPr>
          <p:cNvSpPr/>
          <p:nvPr/>
        </p:nvSpPr>
        <p:spPr>
          <a:xfrm>
            <a:off x="32700" y="5615482"/>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统一身份认证</a:t>
            </a:r>
          </a:p>
        </p:txBody>
      </p:sp>
      <p:sp>
        <p:nvSpPr>
          <p:cNvPr id="30" name="矩形: 圆角 42">
            <a:extLst>
              <a:ext uri="{FF2B5EF4-FFF2-40B4-BE49-F238E27FC236}">
                <a16:creationId xmlns:a16="http://schemas.microsoft.com/office/drawing/2014/main" id="{5031913D-DC9F-4322-B5CD-B8F3A893703A}"/>
              </a:ext>
            </a:extLst>
          </p:cNvPr>
          <p:cNvSpPr/>
          <p:nvPr/>
        </p:nvSpPr>
        <p:spPr>
          <a:xfrm>
            <a:off x="2217100" y="5615482"/>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统一权限管理</a:t>
            </a:r>
          </a:p>
        </p:txBody>
      </p:sp>
      <p:sp>
        <p:nvSpPr>
          <p:cNvPr id="31" name="矩形: 圆角 42">
            <a:extLst>
              <a:ext uri="{FF2B5EF4-FFF2-40B4-BE49-F238E27FC236}">
                <a16:creationId xmlns:a16="http://schemas.microsoft.com/office/drawing/2014/main" id="{E0E2FC8D-87A9-4C05-B7C5-3FE14378BBDC}"/>
              </a:ext>
            </a:extLst>
          </p:cNvPr>
          <p:cNvSpPr/>
          <p:nvPr/>
        </p:nvSpPr>
        <p:spPr>
          <a:xfrm>
            <a:off x="4246378" y="5615482"/>
            <a:ext cx="2106300"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电子校园卡管理</a:t>
            </a:r>
          </a:p>
        </p:txBody>
      </p:sp>
      <p:sp>
        <p:nvSpPr>
          <p:cNvPr id="32" name="矩形: 圆角 42">
            <a:extLst>
              <a:ext uri="{FF2B5EF4-FFF2-40B4-BE49-F238E27FC236}">
                <a16:creationId xmlns:a16="http://schemas.microsoft.com/office/drawing/2014/main" id="{03D99A4F-6AAA-442A-AB31-A5B1B3CE3433}"/>
              </a:ext>
            </a:extLst>
          </p:cNvPr>
          <p:cNvSpPr/>
          <p:nvPr/>
        </p:nvSpPr>
        <p:spPr>
          <a:xfrm>
            <a:off x="6540500" y="5615482"/>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统一消息通知</a:t>
            </a:r>
          </a:p>
        </p:txBody>
      </p:sp>
      <p:sp>
        <p:nvSpPr>
          <p:cNvPr id="33" name="矩形: 圆角 42">
            <a:extLst>
              <a:ext uri="{FF2B5EF4-FFF2-40B4-BE49-F238E27FC236}">
                <a16:creationId xmlns:a16="http://schemas.microsoft.com/office/drawing/2014/main" id="{84228976-A3F7-4CFF-A9BF-CB860F54E79C}"/>
              </a:ext>
            </a:extLst>
          </p:cNvPr>
          <p:cNvSpPr/>
          <p:nvPr/>
        </p:nvSpPr>
        <p:spPr>
          <a:xfrm>
            <a:off x="8679500" y="5615482"/>
            <a:ext cx="1837375"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F9860"/>
                </a:solidFill>
                <a:latin typeface="微软雅黑" panose="020B0503020204020204" pitchFamily="34" charset="-122"/>
                <a:ea typeface="微软雅黑" panose="020B0503020204020204" pitchFamily="34" charset="-122"/>
              </a:rPr>
              <a:t>应用中心管理</a:t>
            </a:r>
          </a:p>
        </p:txBody>
      </p:sp>
      <p:sp>
        <p:nvSpPr>
          <p:cNvPr id="34" name="矩形: 圆角 42">
            <a:extLst>
              <a:ext uri="{FF2B5EF4-FFF2-40B4-BE49-F238E27FC236}">
                <a16:creationId xmlns:a16="http://schemas.microsoft.com/office/drawing/2014/main" id="{2EC3C192-E701-4EA3-8181-90DC544D9075}"/>
              </a:ext>
            </a:extLst>
          </p:cNvPr>
          <p:cNvSpPr/>
          <p:nvPr/>
        </p:nvSpPr>
        <p:spPr>
          <a:xfrm>
            <a:off x="10682763" y="5615482"/>
            <a:ext cx="1343349" cy="874218"/>
          </a:xfrm>
          <a:prstGeom prst="roundRect">
            <a:avLst/>
          </a:prstGeom>
          <a:solidFill>
            <a:schemeClr val="bg1"/>
          </a:solidFill>
          <a:ln w="19050">
            <a:solidFill>
              <a:srgbClr val="0F98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rgbClr val="0F9860"/>
                </a:solidFill>
                <a:latin typeface="微软雅黑" panose="020B0503020204020204" pitchFamily="34" charset="-122"/>
                <a:ea typeface="微软雅黑" panose="020B0503020204020204" pitchFamily="34" charset="-122"/>
              </a:rPr>
              <a:t>……</a:t>
            </a:r>
            <a:endParaRPr lang="zh-CN" altLang="en-US" sz="2800" dirty="0">
              <a:solidFill>
                <a:srgbClr val="0F9860"/>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38CC68C7-B206-4B19-8EA8-BFBBB874BE4D}"/>
              </a:ext>
            </a:extLst>
          </p:cNvPr>
          <p:cNvPicPr>
            <a:picLocks noChangeAspect="1"/>
          </p:cNvPicPr>
          <p:nvPr/>
        </p:nvPicPr>
        <p:blipFill>
          <a:blip r:embed="rId3"/>
          <a:stretch>
            <a:fillRect/>
          </a:stretch>
        </p:blipFill>
        <p:spPr>
          <a:xfrm>
            <a:off x="5329236" y="2004110"/>
            <a:ext cx="1533526" cy="1533526"/>
          </a:xfrm>
          <a:prstGeom prst="rect">
            <a:avLst/>
          </a:prstGeom>
        </p:spPr>
      </p:pic>
    </p:spTree>
    <p:extLst>
      <p:ext uri="{BB962C8B-B14F-4D97-AF65-F5344CB8AC3E}">
        <p14:creationId xmlns:p14="http://schemas.microsoft.com/office/powerpoint/2010/main" val="4186254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dirty="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5736</TotalTime>
  <Words>1621</Words>
  <Application>Microsoft Office PowerPoint</Application>
  <PresentationFormat>宽屏</PresentationFormat>
  <Paragraphs>272</Paragraphs>
  <Slides>34</Slides>
  <Notes>8</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34</vt:i4>
      </vt:variant>
    </vt:vector>
  </HeadingPairs>
  <TitlesOfParts>
    <vt:vector size="47" baseType="lpstr">
      <vt:lpstr>Helvetica Light</vt:lpstr>
      <vt:lpstr>Helvetica Neue Medium</vt:lpstr>
      <vt:lpstr>Optima-Regular</vt:lpstr>
      <vt:lpstr>等线</vt:lpstr>
      <vt:lpstr>等线 Light</vt:lpstr>
      <vt:lpstr>宋体</vt:lpstr>
      <vt:lpstr>微软雅黑</vt:lpstr>
      <vt:lpstr>微软雅黑</vt:lpstr>
      <vt:lpstr>Arial</vt:lpstr>
      <vt:lpstr>Calibri</vt:lpstr>
      <vt:lpstr>Helvetica</vt:lpstr>
      <vt:lpstr>Times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新生报到流程1-线上预报到流程</vt:lpstr>
      <vt:lpstr>新生报到流程2-现场刷码报到</vt:lpstr>
      <vt:lpstr>新生报到流程3-办理后续手续</vt:lpstr>
      <vt:lpstr>管理后台介绍-迎新模块内容灵活配置</vt:lpstr>
      <vt:lpstr>管理后台介绍-报到信息便捷管理</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hankinliu(刘衡晶)</dc:creator>
  <cp:lastModifiedBy>kanehan(韩克清)</cp:lastModifiedBy>
  <cp:revision>325</cp:revision>
  <dcterms:created xsi:type="dcterms:W3CDTF">2019-04-09T14:20:18Z</dcterms:created>
  <dcterms:modified xsi:type="dcterms:W3CDTF">2019-08-14T08:17:34Z</dcterms:modified>
</cp:coreProperties>
</file>