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90"/>
  </p:handoutMasterIdLst>
  <p:sldIdLst>
    <p:sldId id="3535" r:id="rId3"/>
    <p:sldId id="3540" r:id="rId5"/>
    <p:sldId id="3184" r:id="rId6"/>
    <p:sldId id="3536" r:id="rId7"/>
    <p:sldId id="3669" r:id="rId8"/>
    <p:sldId id="2991" r:id="rId9"/>
    <p:sldId id="3575" r:id="rId10"/>
    <p:sldId id="3654" r:id="rId11"/>
    <p:sldId id="3655" r:id="rId12"/>
    <p:sldId id="2999" r:id="rId13"/>
    <p:sldId id="3000" r:id="rId14"/>
    <p:sldId id="3001" r:id="rId15"/>
    <p:sldId id="3002" r:id="rId16"/>
    <p:sldId id="3004" r:id="rId17"/>
    <p:sldId id="3005" r:id="rId18"/>
    <p:sldId id="3006" r:id="rId19"/>
    <p:sldId id="3007" r:id="rId20"/>
    <p:sldId id="3009" r:id="rId21"/>
    <p:sldId id="3010" r:id="rId22"/>
    <p:sldId id="3011" r:id="rId23"/>
    <p:sldId id="3012" r:id="rId24"/>
    <p:sldId id="3260" r:id="rId25"/>
    <p:sldId id="3013" r:id="rId26"/>
    <p:sldId id="3014" r:id="rId27"/>
    <p:sldId id="3015" r:id="rId28"/>
    <p:sldId id="3017" r:id="rId29"/>
    <p:sldId id="3018" r:id="rId30"/>
    <p:sldId id="3019" r:id="rId31"/>
    <p:sldId id="3020" r:id="rId32"/>
    <p:sldId id="3021" r:id="rId33"/>
    <p:sldId id="3580" r:id="rId34"/>
    <p:sldId id="3560" r:id="rId35"/>
    <p:sldId id="3562" r:id="rId36"/>
    <p:sldId id="3022" r:id="rId37"/>
    <p:sldId id="3023" r:id="rId38"/>
    <p:sldId id="3024" r:id="rId39"/>
    <p:sldId id="3420" r:id="rId40"/>
    <p:sldId id="3421" r:id="rId41"/>
    <p:sldId id="3026" r:id="rId42"/>
    <p:sldId id="3259" r:id="rId43"/>
    <p:sldId id="3027" r:id="rId44"/>
    <p:sldId id="3028" r:id="rId45"/>
    <p:sldId id="3029" r:id="rId46"/>
    <p:sldId id="3030" r:id="rId47"/>
    <p:sldId id="3262" r:id="rId48"/>
    <p:sldId id="3264" r:id="rId49"/>
    <p:sldId id="3268" r:id="rId50"/>
    <p:sldId id="3270" r:id="rId51"/>
    <p:sldId id="3032" r:id="rId52"/>
    <p:sldId id="3033" r:id="rId53"/>
    <p:sldId id="3034" r:id="rId54"/>
    <p:sldId id="3271" r:id="rId55"/>
    <p:sldId id="3582" r:id="rId56"/>
    <p:sldId id="3661" r:id="rId57"/>
    <p:sldId id="3662" r:id="rId58"/>
    <p:sldId id="3663" r:id="rId59"/>
    <p:sldId id="3664" r:id="rId60"/>
    <p:sldId id="3665" r:id="rId61"/>
    <p:sldId id="3666" r:id="rId62"/>
    <p:sldId id="3667" r:id="rId63"/>
    <p:sldId id="3668" r:id="rId64"/>
    <p:sldId id="3583" r:id="rId65"/>
    <p:sldId id="3584" r:id="rId66"/>
    <p:sldId id="3585" r:id="rId67"/>
    <p:sldId id="3586" r:id="rId68"/>
    <p:sldId id="3587" r:id="rId69"/>
    <p:sldId id="3670" r:id="rId70"/>
    <p:sldId id="3671" r:id="rId71"/>
    <p:sldId id="3672" r:id="rId72"/>
    <p:sldId id="3673" r:id="rId73"/>
    <p:sldId id="3041" r:id="rId74"/>
    <p:sldId id="3677" r:id="rId75"/>
    <p:sldId id="3040" r:id="rId76"/>
    <p:sldId id="3042" r:id="rId77"/>
    <p:sldId id="3674" r:id="rId78"/>
    <p:sldId id="3675" r:id="rId79"/>
    <p:sldId id="3678" r:id="rId80"/>
    <p:sldId id="3679" r:id="rId81"/>
    <p:sldId id="3099" r:id="rId82"/>
    <p:sldId id="3680" r:id="rId83"/>
    <p:sldId id="3050" r:id="rId84"/>
    <p:sldId id="3051" r:id="rId85"/>
    <p:sldId id="3052" r:id="rId86"/>
    <p:sldId id="3053" r:id="rId87"/>
    <p:sldId id="3054" r:id="rId88"/>
    <p:sldId id="3460" r:id="rId89"/>
  </p:sldIdLst>
  <p:sldSz cx="12858750" cy="723265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99F9"/>
    <a:srgbClr val="53A664"/>
    <a:srgbClr val="B18BD5"/>
    <a:srgbClr val="FFFFFF"/>
    <a:srgbClr val="26A69A"/>
    <a:srgbClr val="FF5252"/>
    <a:srgbClr val="66C6D5"/>
    <a:srgbClr val="0E419A"/>
    <a:srgbClr val="056770"/>
    <a:srgbClr val="77B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6" autoAdjust="0"/>
    <p:restoredTop sz="94674" autoAdjust="0"/>
  </p:normalViewPr>
  <p:slideViewPr>
    <p:cSldViewPr>
      <p:cViewPr>
        <p:scale>
          <a:sx n="91" d="100"/>
          <a:sy n="91" d="100"/>
        </p:scale>
        <p:origin x="126" y="786"/>
      </p:cViewPr>
      <p:guideLst>
        <p:guide orient="horz" pos="310"/>
        <p:guide orient="horz" pos="4263"/>
        <p:guide pos="4056"/>
        <p:guide pos="557"/>
        <p:guide pos="7471"/>
        <p:guide pos="6965"/>
      </p:guideLst>
    </p:cSldViewPr>
  </p:slideViewPr>
  <p:outlineViewPr>
    <p:cViewPr>
      <p:scale>
        <a:sx n="100" d="100"/>
        <a:sy n="100" d="100"/>
      </p:scale>
      <p:origin x="0" y="-205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4" Type="http://schemas.openxmlformats.org/officeDocument/2006/relationships/commentAuthors" Target="commentAuthors.xml"/><Relationship Id="rId93" Type="http://schemas.openxmlformats.org/officeDocument/2006/relationships/tableStyles" Target="tableStyles.xml"/><Relationship Id="rId92" Type="http://schemas.openxmlformats.org/officeDocument/2006/relationships/viewProps" Target="viewProps.xml"/><Relationship Id="rId91" Type="http://schemas.openxmlformats.org/officeDocument/2006/relationships/presProps" Target="presProps.xml"/><Relationship Id="rId90" Type="http://schemas.openxmlformats.org/officeDocument/2006/relationships/handoutMaster" Target="handoutMasters/handoutMaster1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469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1469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878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187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13209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320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/>
            <a:fld id="{9A0DB2DC-4C9A-4742-B13C-FB6460FD3503}" type="slidenum">
              <a:rPr lang="en-US" altLang="en-US" sz="1200"/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传统：纸质请假、校园网选课家长来校选择甚至操场上、校园</a:t>
            </a:r>
            <a:r>
              <a:rPr kumimoji="1" lang="en-US" altLang="zh-CN" dirty="0"/>
              <a:t>FTP</a:t>
            </a:r>
            <a:r>
              <a:rPr kumimoji="1" lang="zh-CN" altLang="en-US" dirty="0"/>
              <a:t>存储、用餐活动报名。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传统：纸质请假、校园网选课家长来校选择甚至操场上、校园</a:t>
            </a:r>
            <a:r>
              <a:rPr kumimoji="1" lang="en-US" altLang="zh-CN" dirty="0"/>
              <a:t>FTP</a:t>
            </a:r>
            <a:r>
              <a:rPr kumimoji="1" lang="zh-CN" altLang="en-US" dirty="0"/>
              <a:t>存储、用餐活动报名。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传统：纸质请假、校园网选课家长来校选择甚至操场上、校园</a:t>
            </a:r>
            <a:r>
              <a:rPr kumimoji="1" lang="en-US" altLang="zh-CN" dirty="0"/>
              <a:t>FTP</a:t>
            </a:r>
            <a:r>
              <a:rPr kumimoji="1" lang="zh-CN" altLang="en-US" dirty="0"/>
              <a:t>存储、用餐活动报名。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传统：纸质请假、校园网选课家长来校选择甚至操场上、校园</a:t>
            </a:r>
            <a:r>
              <a:rPr kumimoji="1" lang="en-US" altLang="zh-CN" dirty="0"/>
              <a:t>FTP</a:t>
            </a:r>
            <a:r>
              <a:rPr kumimoji="1" lang="zh-CN" altLang="en-US" dirty="0"/>
              <a:t>存储、用餐活动报名。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传统：纸质请假、校园网选课家长来校选择甚至操场上、校园</a:t>
            </a:r>
            <a:r>
              <a:rPr kumimoji="1" lang="en-US" altLang="zh-CN" dirty="0"/>
              <a:t>FTP</a:t>
            </a:r>
            <a:r>
              <a:rPr kumimoji="1" lang="zh-CN" altLang="en-US" dirty="0"/>
              <a:t>存储、用餐活动报名。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传统：纸质请假、校园网选课家长来校选择甚至操场上、校园</a:t>
            </a:r>
            <a:r>
              <a:rPr kumimoji="1" lang="en-US" altLang="zh-CN" dirty="0"/>
              <a:t>FTP</a:t>
            </a:r>
            <a:r>
              <a:rPr kumimoji="1" lang="zh-CN" altLang="en-US" dirty="0"/>
              <a:t>存储、用餐活动报名。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传统：纸质请假、校园网选课家长来校选择甚至操场上、校园</a:t>
            </a:r>
            <a:r>
              <a:rPr kumimoji="1" lang="en-US" altLang="zh-CN" dirty="0"/>
              <a:t>FTP</a:t>
            </a:r>
            <a:r>
              <a:rPr kumimoji="1" lang="zh-CN" altLang="en-US" dirty="0"/>
              <a:t>存储、用餐活动报名。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jpe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84039" y="6703595"/>
            <a:ext cx="2893219" cy="385072"/>
          </a:xfrm>
        </p:spPr>
        <p:txBody>
          <a:bodyPr/>
          <a:lstStyle/>
          <a:p>
            <a:pPr fontAlgn="auto"/>
            <a:fld id="{69A6F43A-B774-498D-A23E-BDBFB3D69FF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259461" y="6703595"/>
            <a:ext cx="4339828" cy="385072"/>
          </a:xfrm>
        </p:spPr>
        <p:txBody>
          <a:bodyPr/>
          <a:lstStyle/>
          <a:p>
            <a:pPr fontAlgn="auto"/>
            <a:r>
              <a:rPr lang="zh-CN" altLang="en-US" strike="noStrike" noProof="1">
                <a:latin typeface="+mn-lt"/>
                <a:ea typeface="+mn-ea"/>
                <a:cs typeface="+mn-cs"/>
              </a:rPr>
              <a:t>---让教育更轻松 让孩子更有爱---</a:t>
            </a: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081492" y="6703595"/>
            <a:ext cx="2893219" cy="385072"/>
          </a:xfrm>
        </p:spPr>
        <p:txBody>
          <a:bodyPr/>
          <a:lstStyle/>
          <a:p>
            <a:pPr fontAlgn="auto"/>
            <a:fld id="{558CD6D2-73C2-4BF6-97E8-6BA6180B192C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图片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858750" cy="7232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7" name="图片 8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flipV="1">
            <a:off x="0" y="0"/>
            <a:ext cx="12858750" cy="40181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8" name="图片 10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3852391"/>
            <a:ext cx="12858750" cy="3380259"/>
          </a:xfrm>
          <a:prstGeom prst="rect">
            <a:avLst/>
          </a:prstGeom>
          <a:solidFill>
            <a:srgbClr val="2891EE"/>
          </a:solidFill>
          <a:ln w="9525">
            <a:noFill/>
          </a:ln>
        </p:spPr>
      </p:pic>
      <p:pic>
        <p:nvPicPr>
          <p:cNvPr id="57349" name="图片 5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602721"/>
            <a:ext cx="12858750" cy="602720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7350" name="组合 18"/>
          <p:cNvGrpSpPr/>
          <p:nvPr userDrawn="1"/>
        </p:nvGrpSpPr>
        <p:grpSpPr>
          <a:xfrm>
            <a:off x="6966831" y="447019"/>
            <a:ext cx="5815570" cy="455389"/>
            <a:chOff x="10403" y="667"/>
            <a:chExt cx="8683" cy="680"/>
          </a:xfrm>
        </p:grpSpPr>
        <p:pic>
          <p:nvPicPr>
            <p:cNvPr id="57351" name="图片 2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16467" y="667"/>
              <a:ext cx="875" cy="6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7352" name="图片 3" descr="以勒logo"/>
            <p:cNvPicPr>
              <a:picLocks noChangeAspect="1"/>
            </p:cNvPicPr>
            <p:nvPr userDrawn="1"/>
          </p:nvPicPr>
          <p:blipFill>
            <a:blip r:embed="rId7" cstate="print"/>
            <a:srcRect t="25276" r="1541" b="29083"/>
            <a:stretch>
              <a:fillRect/>
            </a:stretch>
          </p:blipFill>
          <p:spPr>
            <a:xfrm>
              <a:off x="17619" y="667"/>
              <a:ext cx="1467" cy="6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7353" name="图片 4" descr="微信图片_20180331222247"/>
            <p:cNvPicPr>
              <a:picLocks noChangeAspect="1"/>
            </p:cNvPicPr>
            <p:nvPr userDrawn="1"/>
          </p:nvPicPr>
          <p:blipFill>
            <a:blip r:embed="rId8" cstate="print"/>
            <a:stretch>
              <a:fillRect/>
            </a:stretch>
          </p:blipFill>
          <p:spPr>
            <a:xfrm>
              <a:off x="10403" y="667"/>
              <a:ext cx="2225" cy="6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7354" name="图片 11" descr="图片1"/>
            <p:cNvPicPr>
              <a:picLocks noChangeAspect="1"/>
            </p:cNvPicPr>
            <p:nvPr userDrawn="1"/>
          </p:nvPicPr>
          <p:blipFill>
            <a:blip r:embed="rId9" cstate="print"/>
            <a:stretch>
              <a:fillRect/>
            </a:stretch>
          </p:blipFill>
          <p:spPr>
            <a:xfrm>
              <a:off x="14600" y="667"/>
              <a:ext cx="1590" cy="6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7355" name="图片 12" descr="图片1 - 副本"/>
            <p:cNvPicPr>
              <a:picLocks noChangeAspect="1"/>
            </p:cNvPicPr>
            <p:nvPr userDrawn="1"/>
          </p:nvPicPr>
          <p:blipFill>
            <a:blip r:embed="rId10" cstate="print"/>
            <a:stretch>
              <a:fillRect/>
            </a:stretch>
          </p:blipFill>
          <p:spPr>
            <a:xfrm>
              <a:off x="12905" y="667"/>
              <a:ext cx="1418" cy="6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7356" name="文本框 14"/>
            <p:cNvSpPr txBox="1"/>
            <p:nvPr userDrawn="1"/>
          </p:nvSpPr>
          <p:spPr>
            <a:xfrm>
              <a:off x="12543" y="717"/>
              <a:ext cx="447" cy="5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1900">
                  <a:latin typeface="Calibri" panose="020F0502020204030204" pitchFamily="34" charset="0"/>
                  <a:ea typeface="宋体" panose="02010600030101010101" pitchFamily="2" charset="-122"/>
                </a:rPr>
                <a:t>x</a:t>
              </a:r>
              <a:endParaRPr lang="en-US" altLang="zh-CN" sz="190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7357" name="文本框 15"/>
            <p:cNvSpPr txBox="1"/>
            <p:nvPr userDrawn="1"/>
          </p:nvSpPr>
          <p:spPr>
            <a:xfrm>
              <a:off x="14238" y="717"/>
              <a:ext cx="447" cy="5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1900">
                  <a:latin typeface="Calibri" panose="020F0502020204030204" pitchFamily="34" charset="0"/>
                  <a:ea typeface="宋体" panose="02010600030101010101" pitchFamily="2" charset="-122"/>
                </a:rPr>
                <a:t>x</a:t>
              </a:r>
              <a:endParaRPr lang="en-US" altLang="zh-CN" sz="190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7358" name="文本框 16"/>
            <p:cNvSpPr txBox="1"/>
            <p:nvPr userDrawn="1"/>
          </p:nvSpPr>
          <p:spPr>
            <a:xfrm>
              <a:off x="16105" y="717"/>
              <a:ext cx="447" cy="5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1900">
                  <a:latin typeface="Calibri" panose="020F0502020204030204" pitchFamily="34" charset="0"/>
                  <a:ea typeface="宋体" panose="02010600030101010101" pitchFamily="2" charset="-122"/>
                </a:rPr>
                <a:t>x</a:t>
              </a:r>
              <a:endParaRPr lang="en-US" altLang="zh-CN" sz="190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7359" name="文本框 17"/>
            <p:cNvSpPr txBox="1"/>
            <p:nvPr userDrawn="1"/>
          </p:nvSpPr>
          <p:spPr>
            <a:xfrm>
              <a:off x="17257" y="717"/>
              <a:ext cx="447" cy="5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1900">
                  <a:latin typeface="Calibri" panose="020F0502020204030204" pitchFamily="34" charset="0"/>
                  <a:ea typeface="宋体" panose="02010600030101010101" pitchFamily="2" charset="-122"/>
                </a:rPr>
                <a:t>x</a:t>
              </a:r>
              <a:endParaRPr lang="en-US" altLang="zh-CN" sz="190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210C810E-6175-424B-880A-1E3975F1C37D}" type="datetimeFigureOut">
              <a:rPr kumimoji="1"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1"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kumimoji="1"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A3531157-E080-074C-952C-B87A5E040E28}" type="slidenum">
              <a:rPr kumimoji="1"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3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0"/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8495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3060" indent="0" algn="ctr">
              <a:buNone/>
              <a:defRPr sz="1685"/>
            </a:lvl7pPr>
            <a:lvl8pPr marL="3375025" indent="0" algn="ctr">
              <a:buNone/>
              <a:defRPr sz="1685"/>
            </a:lvl8pPr>
            <a:lvl9pPr marL="3856990" indent="0" algn="ctr">
              <a:buNone/>
              <a:defRPr sz="1685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039" y="6703595"/>
            <a:ext cx="2893219" cy="385072"/>
          </a:xfrm>
        </p:spPr>
        <p:txBody>
          <a:bodyPr/>
          <a:lstStyle/>
          <a:p>
            <a:pPr fontAlgn="auto"/>
            <a:fld id="{69A6F43A-B774-498D-A23E-BDBFB3D69FF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461" y="6703595"/>
            <a:ext cx="4339828" cy="385072"/>
          </a:xfrm>
        </p:spPr>
        <p:txBody>
          <a:bodyPr/>
          <a:lstStyle/>
          <a:p>
            <a:pPr fontAlgn="auto"/>
            <a:r>
              <a:rPr lang="zh-CN" altLang="en-US" strike="noStrike" noProof="1">
                <a:latin typeface="+mn-lt"/>
                <a:ea typeface="+mn-ea"/>
                <a:cs typeface="+mn-cs"/>
              </a:rPr>
              <a:t>---让教育更轻松 让孩子更有爱---</a:t>
            </a:r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1492" y="6703595"/>
            <a:ext cx="2893219" cy="385072"/>
          </a:xfrm>
        </p:spPr>
        <p:txBody>
          <a:bodyPr/>
          <a:lstStyle/>
          <a:p>
            <a:pPr fontAlgn="auto"/>
            <a:fld id="{558CD6D2-73C2-4BF6-97E8-6BA6180B192C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7.jpeg"/><Relationship Id="rId3" Type="http://schemas.openxmlformats.org/officeDocument/2006/relationships/image" Target="../media/image76.jpe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8.jpeg"/><Relationship Id="rId1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8.png"/><Relationship Id="rId8" Type="http://schemas.openxmlformats.org/officeDocument/2006/relationships/image" Target="../media/image107.png"/><Relationship Id="rId7" Type="http://schemas.openxmlformats.org/officeDocument/2006/relationships/image" Target="../media/image106.png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3" Type="http://schemas.openxmlformats.org/officeDocument/2006/relationships/image" Target="../media/image102.png"/><Relationship Id="rId20" Type="http://schemas.openxmlformats.org/officeDocument/2006/relationships/notesSlide" Target="../notesSlides/notesSlide14.xml"/><Relationship Id="rId2" Type="http://schemas.openxmlformats.org/officeDocument/2006/relationships/image" Target="../media/image101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116.png"/><Relationship Id="rId17" Type="http://schemas.openxmlformats.org/officeDocument/2006/relationships/image" Target="../media/image115.png"/><Relationship Id="rId16" Type="http://schemas.openxmlformats.org/officeDocument/2006/relationships/image" Target="../media/image1.tiff"/><Relationship Id="rId15" Type="http://schemas.openxmlformats.org/officeDocument/2006/relationships/image" Target="../media/image114.png"/><Relationship Id="rId14" Type="http://schemas.openxmlformats.org/officeDocument/2006/relationships/image" Target="../media/image113.png"/><Relationship Id="rId13" Type="http://schemas.openxmlformats.org/officeDocument/2006/relationships/image" Target="../media/image112.png"/><Relationship Id="rId12" Type="http://schemas.openxmlformats.org/officeDocument/2006/relationships/image" Target="../media/image111.png"/><Relationship Id="rId11" Type="http://schemas.openxmlformats.org/officeDocument/2006/relationships/image" Target="../media/image110.png"/><Relationship Id="rId10" Type="http://schemas.openxmlformats.org/officeDocument/2006/relationships/image" Target="../media/image109.png"/><Relationship Id="rId1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png"/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image" Target="../media/image1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24.png"/><Relationship Id="rId1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image" Target="../media/image127.jpeg"/><Relationship Id="rId7" Type="http://schemas.openxmlformats.org/officeDocument/2006/relationships/image" Target="../media/image126.png"/><Relationship Id="rId6" Type="http://schemas.openxmlformats.org/officeDocument/2006/relationships/image" Target="../media/image125.png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1" Type="http://schemas.openxmlformats.org/officeDocument/2006/relationships/notesSlide" Target="../notesSlides/notesSlide15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1.png"/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image" Target="../media/image128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5.png"/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image" Target="../media/image132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7.jpeg"/><Relationship Id="rId1" Type="http://schemas.openxmlformats.org/officeDocument/2006/relationships/image" Target="../media/image136.jpe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4.png"/><Relationship Id="rId1" Type="http://schemas.openxmlformats.org/officeDocument/2006/relationships/image" Target="../media/image14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5.pn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4.png"/><Relationship Id="rId8" Type="http://schemas.openxmlformats.org/officeDocument/2006/relationships/image" Target="../media/image153.png"/><Relationship Id="rId7" Type="http://schemas.openxmlformats.org/officeDocument/2006/relationships/image" Target="../media/image152.png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9" Type="http://schemas.openxmlformats.org/officeDocument/2006/relationships/notesSlide" Target="../notesSlides/notesSlide20.xml"/><Relationship Id="rId18" Type="http://schemas.openxmlformats.org/officeDocument/2006/relationships/slideLayout" Target="../slideLayouts/slideLayout4.xml"/><Relationship Id="rId17" Type="http://schemas.openxmlformats.org/officeDocument/2006/relationships/image" Target="../media/image162.png"/><Relationship Id="rId16" Type="http://schemas.openxmlformats.org/officeDocument/2006/relationships/image" Target="../media/image161.png"/><Relationship Id="rId15" Type="http://schemas.openxmlformats.org/officeDocument/2006/relationships/image" Target="../media/image160.png"/><Relationship Id="rId14" Type="http://schemas.openxmlformats.org/officeDocument/2006/relationships/image" Target="../media/image159.png"/><Relationship Id="rId13" Type="http://schemas.openxmlformats.org/officeDocument/2006/relationships/image" Target="../media/image158.png"/><Relationship Id="rId12" Type="http://schemas.openxmlformats.org/officeDocument/2006/relationships/image" Target="../media/image157.png"/><Relationship Id="rId11" Type="http://schemas.openxmlformats.org/officeDocument/2006/relationships/image" Target="../media/image156.png"/><Relationship Id="rId10" Type="http://schemas.openxmlformats.org/officeDocument/2006/relationships/image" Target="../media/image155.png"/><Relationship Id="rId1" Type="http://schemas.openxmlformats.org/officeDocument/2006/relationships/image" Target="../media/image146.jpeg"/></Relationships>
</file>

<file path=ppt/slides/_rels/slide4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hyperlink" Target="https://tms.dingtalk.com/markets/dingtalk/cloudprint-support-printer?spm=a3140.206708.0.0.3d6341adTMCLZ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image" Target="../media/image168.png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image" Target="../media/image174.pn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7.jpeg"/><Relationship Id="rId8" Type="http://schemas.openxmlformats.org/officeDocument/2006/relationships/image" Target="../media/image186.jpeg"/><Relationship Id="rId7" Type="http://schemas.openxmlformats.org/officeDocument/2006/relationships/image" Target="../media/image185.jpeg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5" Type="http://schemas.openxmlformats.org/officeDocument/2006/relationships/notesSlide" Target="../notesSlides/notesSlide21.xml"/><Relationship Id="rId14" Type="http://schemas.openxmlformats.org/officeDocument/2006/relationships/slideLayout" Target="../slideLayouts/slideLayout4.xml"/><Relationship Id="rId13" Type="http://schemas.openxmlformats.org/officeDocument/2006/relationships/image" Target="../media/image191.jpeg"/><Relationship Id="rId12" Type="http://schemas.openxmlformats.org/officeDocument/2006/relationships/image" Target="../media/image190.jpeg"/><Relationship Id="rId11" Type="http://schemas.openxmlformats.org/officeDocument/2006/relationships/image" Target="../media/image189.jpeg"/><Relationship Id="rId10" Type="http://schemas.openxmlformats.org/officeDocument/2006/relationships/image" Target="../media/image188.jpeg"/><Relationship Id="rId1" Type="http://schemas.openxmlformats.org/officeDocument/2006/relationships/image" Target="../media/image17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image" Target="../media/image1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6.png"/><Relationship Id="rId1" Type="http://schemas.openxmlformats.org/officeDocument/2006/relationships/image" Target="../media/image195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image" Target="../media/image19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0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image" Target="../media/image2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4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image" Target="../media/image20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tif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13.png"/><Relationship Id="rId1" Type="http://schemas.openxmlformats.org/officeDocument/2006/relationships/image" Target="../media/image21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7" Type="http://schemas.openxmlformats.org/officeDocument/2006/relationships/slideLayout" Target="../slideLayouts/slideLayout3.xml"/><Relationship Id="rId36" Type="http://schemas.openxmlformats.org/officeDocument/2006/relationships/image" Target="../media/image50.png"/><Relationship Id="rId35" Type="http://schemas.openxmlformats.org/officeDocument/2006/relationships/image" Target="../media/image49.png"/><Relationship Id="rId34" Type="http://schemas.openxmlformats.org/officeDocument/2006/relationships/image" Target="../media/image48.png"/><Relationship Id="rId33" Type="http://schemas.openxmlformats.org/officeDocument/2006/relationships/image" Target="../media/image47.png"/><Relationship Id="rId32" Type="http://schemas.openxmlformats.org/officeDocument/2006/relationships/image" Target="../media/image46.png"/><Relationship Id="rId31" Type="http://schemas.openxmlformats.org/officeDocument/2006/relationships/image" Target="../media/image45.png"/><Relationship Id="rId30" Type="http://schemas.openxmlformats.org/officeDocument/2006/relationships/image" Target="../media/image44.emf"/><Relationship Id="rId3" Type="http://schemas.openxmlformats.org/officeDocument/2006/relationships/image" Target="../media/image17.png"/><Relationship Id="rId29" Type="http://schemas.openxmlformats.org/officeDocument/2006/relationships/image" Target="../media/image43.emf"/><Relationship Id="rId28" Type="http://schemas.openxmlformats.org/officeDocument/2006/relationships/image" Target="../media/image42.png"/><Relationship Id="rId27" Type="http://schemas.openxmlformats.org/officeDocument/2006/relationships/image" Target="../media/image41.png"/><Relationship Id="rId26" Type="http://schemas.openxmlformats.org/officeDocument/2006/relationships/image" Target="../media/image40.png"/><Relationship Id="rId25" Type="http://schemas.openxmlformats.org/officeDocument/2006/relationships/image" Target="../media/image39.png"/><Relationship Id="rId24" Type="http://schemas.openxmlformats.org/officeDocument/2006/relationships/image" Target="../media/image38.png"/><Relationship Id="rId23" Type="http://schemas.openxmlformats.org/officeDocument/2006/relationships/image" Target="../media/image37.png"/><Relationship Id="rId22" Type="http://schemas.openxmlformats.org/officeDocument/2006/relationships/image" Target="../media/image36.png"/><Relationship Id="rId21" Type="http://schemas.openxmlformats.org/officeDocument/2006/relationships/image" Target="../media/image35.png"/><Relationship Id="rId20" Type="http://schemas.openxmlformats.org/officeDocument/2006/relationships/image" Target="../media/image34.jpeg"/><Relationship Id="rId2" Type="http://schemas.openxmlformats.org/officeDocument/2006/relationships/image" Target="../media/image16.png"/><Relationship Id="rId19" Type="http://schemas.openxmlformats.org/officeDocument/2006/relationships/image" Target="../media/image33.png"/><Relationship Id="rId18" Type="http://schemas.openxmlformats.org/officeDocument/2006/relationships/image" Target="../media/image32.png"/><Relationship Id="rId17" Type="http://schemas.openxmlformats.org/officeDocument/2006/relationships/image" Target="../media/image31.png"/><Relationship Id="rId16" Type="http://schemas.openxmlformats.org/officeDocument/2006/relationships/image" Target="../media/image30.png"/><Relationship Id="rId15" Type="http://schemas.openxmlformats.org/officeDocument/2006/relationships/image" Target="../media/image29.png"/><Relationship Id="rId14" Type="http://schemas.openxmlformats.org/officeDocument/2006/relationships/image" Target="../media/image28.png"/><Relationship Id="rId13" Type="http://schemas.openxmlformats.org/officeDocument/2006/relationships/image" Target="../media/image27.png"/><Relationship Id="rId12" Type="http://schemas.openxmlformats.org/officeDocument/2006/relationships/image" Target="../media/image26.pn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4.png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6.png"/><Relationship Id="rId1" Type="http://schemas.openxmlformats.org/officeDocument/2006/relationships/image" Target="../media/image21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5.jpeg"/><Relationship Id="rId8" Type="http://schemas.openxmlformats.org/officeDocument/2006/relationships/image" Target="../media/image224.jpeg"/><Relationship Id="rId7" Type="http://schemas.openxmlformats.org/officeDocument/2006/relationships/image" Target="../media/image223.jpeg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3" Type="http://schemas.openxmlformats.org/officeDocument/2006/relationships/slideLayout" Target="../slideLayouts/slideLayout4.xml"/><Relationship Id="rId12" Type="http://schemas.openxmlformats.org/officeDocument/2006/relationships/image" Target="../media/image228.jpeg"/><Relationship Id="rId11" Type="http://schemas.openxmlformats.org/officeDocument/2006/relationships/image" Target="../media/image227.png"/><Relationship Id="rId10" Type="http://schemas.openxmlformats.org/officeDocument/2006/relationships/image" Target="../media/image226.png"/><Relationship Id="rId1" Type="http://schemas.openxmlformats.org/officeDocument/2006/relationships/image" Target="../media/image2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7.png"/><Relationship Id="rId8" Type="http://schemas.openxmlformats.org/officeDocument/2006/relationships/image" Target="../media/image236.jpeg"/><Relationship Id="rId7" Type="http://schemas.openxmlformats.org/officeDocument/2006/relationships/image" Target="../media/image235.jpeg"/><Relationship Id="rId6" Type="http://schemas.openxmlformats.org/officeDocument/2006/relationships/image" Target="../media/image234.png"/><Relationship Id="rId5" Type="http://schemas.openxmlformats.org/officeDocument/2006/relationships/image" Target="../media/image233.jpeg"/><Relationship Id="rId4" Type="http://schemas.openxmlformats.org/officeDocument/2006/relationships/image" Target="../media/image232.png"/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6" Type="http://schemas.openxmlformats.org/officeDocument/2006/relationships/slideLayout" Target="../slideLayouts/slideLayout4.xml"/><Relationship Id="rId15" Type="http://schemas.openxmlformats.org/officeDocument/2006/relationships/image" Target="../media/image243.png"/><Relationship Id="rId14" Type="http://schemas.openxmlformats.org/officeDocument/2006/relationships/image" Target="../media/image242.png"/><Relationship Id="rId13" Type="http://schemas.openxmlformats.org/officeDocument/2006/relationships/image" Target="../media/image241.png"/><Relationship Id="rId12" Type="http://schemas.openxmlformats.org/officeDocument/2006/relationships/image" Target="../media/image240.png"/><Relationship Id="rId11" Type="http://schemas.openxmlformats.org/officeDocument/2006/relationships/image" Target="../media/image239.jpeg"/><Relationship Id="rId10" Type="http://schemas.openxmlformats.org/officeDocument/2006/relationships/image" Target="../media/image238.jpeg"/><Relationship Id="rId1" Type="http://schemas.openxmlformats.org/officeDocument/2006/relationships/image" Target="../media/image229.png"/></Relationships>
</file>

<file path=ppt/slides/_rels/slide8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2.png"/><Relationship Id="rId8" Type="http://schemas.openxmlformats.org/officeDocument/2006/relationships/image" Target="../media/image251.png"/><Relationship Id="rId7" Type="http://schemas.openxmlformats.org/officeDocument/2006/relationships/image" Target="../media/image250.png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image" Target="../media/image247.png"/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3" Type="http://schemas.openxmlformats.org/officeDocument/2006/relationships/slideLayout" Target="../slideLayouts/slideLayout4.xml"/><Relationship Id="rId12" Type="http://schemas.openxmlformats.org/officeDocument/2006/relationships/image" Target="../media/image255.jpeg"/><Relationship Id="rId11" Type="http://schemas.openxmlformats.org/officeDocument/2006/relationships/image" Target="../media/image254.png"/><Relationship Id="rId10" Type="http://schemas.openxmlformats.org/officeDocument/2006/relationships/image" Target="../media/image253.jpeg"/><Relationship Id="rId1" Type="http://schemas.openxmlformats.org/officeDocument/2006/relationships/image" Target="../media/image244.jpeg"/></Relationships>
</file>

<file path=ppt/slides/_rels/slide8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4.png"/><Relationship Id="rId8" Type="http://schemas.openxmlformats.org/officeDocument/2006/relationships/image" Target="../media/image263.jpeg"/><Relationship Id="rId7" Type="http://schemas.openxmlformats.org/officeDocument/2006/relationships/image" Target="../media/image262.jpeg"/><Relationship Id="rId6" Type="http://schemas.openxmlformats.org/officeDocument/2006/relationships/image" Target="../media/image261.jpeg"/><Relationship Id="rId5" Type="http://schemas.openxmlformats.org/officeDocument/2006/relationships/image" Target="../media/image260.jpeg"/><Relationship Id="rId4" Type="http://schemas.openxmlformats.org/officeDocument/2006/relationships/image" Target="../media/image259.jpeg"/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3" Type="http://schemas.openxmlformats.org/officeDocument/2006/relationships/slideLayout" Target="../slideLayouts/slideLayout4.xml"/><Relationship Id="rId12" Type="http://schemas.openxmlformats.org/officeDocument/2006/relationships/image" Target="../media/image267.jpeg"/><Relationship Id="rId11" Type="http://schemas.openxmlformats.org/officeDocument/2006/relationships/image" Target="../media/image266.png"/><Relationship Id="rId10" Type="http://schemas.openxmlformats.org/officeDocument/2006/relationships/image" Target="../media/image265.png"/><Relationship Id="rId1" Type="http://schemas.openxmlformats.org/officeDocument/2006/relationships/image" Target="../media/image256.jpeg"/></Relationships>
</file>

<file path=ppt/slides/_rels/slide8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6.png"/><Relationship Id="rId8" Type="http://schemas.openxmlformats.org/officeDocument/2006/relationships/image" Target="../media/image275.png"/><Relationship Id="rId7" Type="http://schemas.openxmlformats.org/officeDocument/2006/relationships/image" Target="../media/image274.png"/><Relationship Id="rId6" Type="http://schemas.openxmlformats.org/officeDocument/2006/relationships/image" Target="../media/image273.jpeg"/><Relationship Id="rId5" Type="http://schemas.openxmlformats.org/officeDocument/2006/relationships/image" Target="../media/image272.jpeg"/><Relationship Id="rId4" Type="http://schemas.openxmlformats.org/officeDocument/2006/relationships/image" Target="../media/image271.jpeg"/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6" Type="http://schemas.openxmlformats.org/officeDocument/2006/relationships/slideLayout" Target="../slideLayouts/slideLayout4.xml"/><Relationship Id="rId15" Type="http://schemas.openxmlformats.org/officeDocument/2006/relationships/image" Target="../media/image282.png"/><Relationship Id="rId14" Type="http://schemas.openxmlformats.org/officeDocument/2006/relationships/image" Target="../media/image281.jpeg"/><Relationship Id="rId13" Type="http://schemas.openxmlformats.org/officeDocument/2006/relationships/image" Target="../media/image280.jpeg"/><Relationship Id="rId12" Type="http://schemas.openxmlformats.org/officeDocument/2006/relationships/image" Target="../media/image279.png"/><Relationship Id="rId11" Type="http://schemas.openxmlformats.org/officeDocument/2006/relationships/image" Target="../media/image278.png"/><Relationship Id="rId10" Type="http://schemas.openxmlformats.org/officeDocument/2006/relationships/image" Target="../media/image277.png"/><Relationship Id="rId1" Type="http://schemas.openxmlformats.org/officeDocument/2006/relationships/image" Target="../media/image268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 bwMode="auto">
          <a:xfrm>
            <a:off x="1616766" y="198"/>
            <a:ext cx="4304603" cy="2947648"/>
          </a:xfrm>
          <a:custGeom>
            <a:avLst/>
            <a:gdLst>
              <a:gd name="T0" fmla="*/ 0 w 1509"/>
              <a:gd name="T1" fmla="*/ 0 h 1303"/>
              <a:gd name="T2" fmla="*/ 1509 w 1509"/>
              <a:gd name="T3" fmla="*/ 0 h 1303"/>
              <a:gd name="T4" fmla="*/ 1132 w 1509"/>
              <a:gd name="T5" fmla="*/ 651 h 1303"/>
              <a:gd name="T6" fmla="*/ 754 w 1509"/>
              <a:gd name="T7" fmla="*/ 1303 h 1303"/>
              <a:gd name="T8" fmla="*/ 377 w 1509"/>
              <a:gd name="T9" fmla="*/ 651 h 1303"/>
              <a:gd name="T10" fmla="*/ 0 w 1509"/>
              <a:gd name="T11" fmla="*/ 0 h 1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09" h="1303">
                <a:moveTo>
                  <a:pt x="0" y="0"/>
                </a:moveTo>
                <a:lnTo>
                  <a:pt x="1509" y="0"/>
                </a:lnTo>
                <a:lnTo>
                  <a:pt x="1132" y="651"/>
                </a:lnTo>
                <a:lnTo>
                  <a:pt x="754" y="1303"/>
                </a:lnTo>
                <a:lnTo>
                  <a:pt x="377" y="6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Freeform 28"/>
          <p:cNvSpPr/>
          <p:nvPr/>
        </p:nvSpPr>
        <p:spPr bwMode="auto">
          <a:xfrm>
            <a:off x="650298" y="2947848"/>
            <a:ext cx="6237539" cy="4284604"/>
          </a:xfrm>
          <a:custGeom>
            <a:avLst/>
            <a:gdLst>
              <a:gd name="T0" fmla="*/ 276 w 553"/>
              <a:gd name="T1" fmla="*/ 0 h 479"/>
              <a:gd name="T2" fmla="*/ 415 w 553"/>
              <a:gd name="T3" fmla="*/ 239 h 479"/>
              <a:gd name="T4" fmla="*/ 553 w 553"/>
              <a:gd name="T5" fmla="*/ 479 h 479"/>
              <a:gd name="T6" fmla="*/ 0 w 553"/>
              <a:gd name="T7" fmla="*/ 479 h 479"/>
              <a:gd name="T8" fmla="*/ 137 w 553"/>
              <a:gd name="T9" fmla="*/ 239 h 479"/>
              <a:gd name="T10" fmla="*/ 276 w 553"/>
              <a:gd name="T11" fmla="*/ 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3" h="479">
                <a:moveTo>
                  <a:pt x="276" y="0"/>
                </a:moveTo>
                <a:lnTo>
                  <a:pt x="415" y="239"/>
                </a:lnTo>
                <a:lnTo>
                  <a:pt x="553" y="479"/>
                </a:lnTo>
                <a:lnTo>
                  <a:pt x="0" y="479"/>
                </a:lnTo>
                <a:lnTo>
                  <a:pt x="137" y="239"/>
                </a:lnTo>
                <a:lnTo>
                  <a:pt x="276" y="0"/>
                </a:lnTo>
                <a:close/>
              </a:path>
            </a:pathLst>
          </a:cu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矩形 259"/>
          <p:cNvSpPr>
            <a:spLocks noChangeArrowheads="1"/>
          </p:cNvSpPr>
          <p:nvPr/>
        </p:nvSpPr>
        <p:spPr bwMode="auto">
          <a:xfrm>
            <a:off x="661148" y="2297301"/>
            <a:ext cx="27241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96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2019</a:t>
            </a:r>
            <a:endParaRPr lang="zh-CN" altLang="en-US" sz="72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55080" y="1788795"/>
            <a:ext cx="5965825" cy="20548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5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zh-CN" sz="5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智慧校园云平台</a:t>
            </a:r>
            <a:endParaRPr lang="zh-CN" altLang="zh-CN" sz="5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en-US" altLang="zh-CN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6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教育局大数据</a:t>
            </a:r>
            <a:endParaRPr lang="zh-CN" altLang="en-US" sz="6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62051" y="4316812"/>
            <a:ext cx="711498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班长：刘作和 （花名：子昂）</a:t>
            </a:r>
            <a:r>
              <a:rPr lang="zh-CN" altLang="zh-CN" sz="16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zh-CN" altLang="en-US" sz="16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</a:t>
            </a:r>
            <a:r>
              <a:rPr lang="en-US" altLang="zh-CN" sz="16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2019</a:t>
            </a:r>
            <a:r>
              <a:rPr lang="zh-CN" altLang="en-US" sz="16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lang="en-US" altLang="zh-CN" sz="16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r>
              <a:rPr lang="zh-CN" altLang="en-US" sz="16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lang="en-US" sz="16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15</a:t>
            </a:r>
            <a:endParaRPr lang="en-US" sz="1600" b="1" noProof="1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r>
              <a:rPr lang="zh-CN" altLang="en-US" sz="16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联系方式：</a:t>
            </a:r>
            <a:r>
              <a:rPr lang="en-US" altLang="zh-CN" sz="16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18072928866</a:t>
            </a:r>
            <a:endParaRPr lang="en-US" altLang="zh-CN" sz="1600" b="1" noProof="1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887845" y="5218430"/>
            <a:ext cx="461581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zh-CN" sz="2400" b="1" noProof="1" smtClean="0">
                <a:ln/>
                <a:solidFill>
                  <a:schemeClr val="accent6">
                    <a:lumMod val="75000"/>
                  </a:schemeClr>
                </a:solidFill>
                <a:effectLst/>
                <a:latin typeface="黑体" panose="02010609060101010101" charset="-122"/>
                <a:ea typeface="黑体" panose="02010609060101010101" charset="-122"/>
                <a:cs typeface="+mn-cs"/>
              </a:rPr>
              <a:t>杭州轻松教育科技有限公司</a:t>
            </a:r>
            <a:endParaRPr lang="zh-CN" sz="2400" b="1" noProof="1" smtClean="0">
              <a:ln/>
              <a:solidFill>
                <a:schemeClr val="accent6">
                  <a:lumMod val="75000"/>
                </a:schemeClr>
              </a:solidFill>
              <a:effectLst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矩形 231"/>
          <p:cNvSpPr/>
          <p:nvPr/>
        </p:nvSpPr>
        <p:spPr>
          <a:xfrm>
            <a:off x="820053" y="2124764"/>
            <a:ext cx="5925415" cy="2984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微官网</a:t>
            </a:r>
            <a:endParaRPr lang="zh-CN" altLang="en-US" sz="2400" b="1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简介明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了，富有校园气息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千校千面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，自定义设置简单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近期实时热点大事件，随时更换轮播图片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自有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学校特色的移动门户网站，支持自定义工作页面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、家长手机端随时随地查看学校动态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重要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信息支持一键分享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7" name="图片 6" descr="图片 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188134" y="1994441"/>
            <a:ext cx="1950806" cy="3468324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338" name="图片 18" descr="图片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68881" y="2024576"/>
            <a:ext cx="1952816" cy="3471672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grpSp>
        <p:nvGrpSpPr>
          <p:cNvPr id="5" name="组合 2"/>
          <p:cNvGrpSpPr/>
          <p:nvPr/>
        </p:nvGrpSpPr>
        <p:grpSpPr>
          <a:xfrm>
            <a:off x="7031673" y="1512165"/>
            <a:ext cx="4638031" cy="4480424"/>
            <a:chOff x="0" y="-1"/>
            <a:chExt cx="4397780" cy="4248337"/>
          </a:xfrm>
        </p:grpSpPr>
        <p:grpSp>
          <p:nvGrpSpPr>
            <p:cNvPr id="6" name="组合 19"/>
            <p:cNvGrpSpPr/>
            <p:nvPr/>
          </p:nvGrpSpPr>
          <p:grpSpPr>
            <a:xfrm>
              <a:off x="2250942" y="-2"/>
              <a:ext cx="2146839" cy="4248339"/>
              <a:chOff x="0" y="0"/>
              <a:chExt cx="2146837" cy="4248337"/>
            </a:xfrm>
          </p:grpSpPr>
          <p:sp>
            <p:nvSpPr>
              <p:cNvPr id="8" name="Freeform 5"/>
              <p:cNvSpPr/>
              <p:nvPr/>
            </p:nvSpPr>
            <p:spPr>
              <a:xfrm>
                <a:off x="0" y="0"/>
                <a:ext cx="2146838" cy="4248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10" name="Freeform 7"/>
              <p:cNvSpPr/>
              <p:nvPr/>
            </p:nvSpPr>
            <p:spPr>
              <a:xfrm>
                <a:off x="135549" y="456802"/>
                <a:ext cx="1881040" cy="3335491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  <p:grpSp>
          <p:nvGrpSpPr>
            <p:cNvPr id="11" name="组合 21"/>
            <p:cNvGrpSpPr/>
            <p:nvPr/>
          </p:nvGrpSpPr>
          <p:grpSpPr>
            <a:xfrm>
              <a:off x="0" y="845"/>
              <a:ext cx="2146838" cy="4246646"/>
              <a:chOff x="0" y="0"/>
              <a:chExt cx="2146837" cy="4246645"/>
            </a:xfrm>
          </p:grpSpPr>
          <p:sp>
            <p:nvSpPr>
              <p:cNvPr id="12" name="Freeform 5"/>
              <p:cNvSpPr/>
              <p:nvPr/>
            </p:nvSpPr>
            <p:spPr>
              <a:xfrm>
                <a:off x="0" y="0"/>
                <a:ext cx="2146838" cy="4246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14" name="Freeform 7"/>
              <p:cNvSpPr/>
              <p:nvPr/>
            </p:nvSpPr>
            <p:spPr>
              <a:xfrm>
                <a:off x="135549" y="456620"/>
                <a:ext cx="1881040" cy="3334163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</p:grpSp>
      <p:sp>
        <p:nvSpPr>
          <p:cNvPr id="31" name="文本框 30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教务管理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2" name="组 31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33" name="矩形 32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矩形 231"/>
          <p:cNvSpPr/>
          <p:nvPr/>
        </p:nvSpPr>
        <p:spPr>
          <a:xfrm>
            <a:off x="6387184" y="2248173"/>
            <a:ext cx="5640128" cy="3374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请假单 </a:t>
            </a:r>
            <a:r>
              <a:rPr lang="en-US" altLang="zh-CN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</a:t>
            </a: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代调课单</a:t>
            </a:r>
            <a:endParaRPr lang="zh-CN" altLang="en-US" sz="2400" b="1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发布请假、代调课信息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条件设置审批流程，随时随地审批，审批流程可视化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调代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课发起人可设置代管事项处理，调课可选择同年级老师，解决班主任调代课问题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发起人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可撤销、修改已审单据，审批人可转交其他人审批，实现多情况请假场景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报表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数据手机可查，后台可导出报表</a:t>
            </a:r>
            <a:endParaRPr lang="en-US" altLang="zh-CN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6" name="组合 16" descr="组合 1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187043" y="2293652"/>
            <a:ext cx="1956834" cy="3480378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357" name="组合 17" descr="组合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8461" y="2301019"/>
            <a:ext cx="1957503" cy="3483057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grpSp>
        <p:nvGrpSpPr>
          <p:cNvPr id="366" name="组合 2"/>
          <p:cNvGrpSpPr/>
          <p:nvPr/>
        </p:nvGrpSpPr>
        <p:grpSpPr>
          <a:xfrm>
            <a:off x="1046454" y="1800197"/>
            <a:ext cx="4638031" cy="4480424"/>
            <a:chOff x="0" y="-1"/>
            <a:chExt cx="4397780" cy="4248337"/>
          </a:xfrm>
        </p:grpSpPr>
        <p:grpSp>
          <p:nvGrpSpPr>
            <p:cNvPr id="362" name="组合 19"/>
            <p:cNvGrpSpPr/>
            <p:nvPr/>
          </p:nvGrpSpPr>
          <p:grpSpPr>
            <a:xfrm>
              <a:off x="2250942" y="-2"/>
              <a:ext cx="2146839" cy="4248339"/>
              <a:chOff x="0" y="0"/>
              <a:chExt cx="2146837" cy="4248337"/>
            </a:xfrm>
          </p:grpSpPr>
          <p:sp>
            <p:nvSpPr>
              <p:cNvPr id="360" name="Freeform 5"/>
              <p:cNvSpPr/>
              <p:nvPr/>
            </p:nvSpPr>
            <p:spPr>
              <a:xfrm>
                <a:off x="0" y="0"/>
                <a:ext cx="2146838" cy="4248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361" name="Freeform 7"/>
              <p:cNvSpPr/>
              <p:nvPr/>
            </p:nvSpPr>
            <p:spPr>
              <a:xfrm>
                <a:off x="135549" y="456802"/>
                <a:ext cx="1881040" cy="3335491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  <p:grpSp>
          <p:nvGrpSpPr>
            <p:cNvPr id="365" name="组合 21"/>
            <p:cNvGrpSpPr/>
            <p:nvPr/>
          </p:nvGrpSpPr>
          <p:grpSpPr>
            <a:xfrm>
              <a:off x="0" y="845"/>
              <a:ext cx="2146838" cy="4246646"/>
              <a:chOff x="0" y="0"/>
              <a:chExt cx="2146837" cy="4246645"/>
            </a:xfrm>
          </p:grpSpPr>
          <p:sp>
            <p:nvSpPr>
              <p:cNvPr id="363" name="Freeform 5"/>
              <p:cNvSpPr/>
              <p:nvPr/>
            </p:nvSpPr>
            <p:spPr>
              <a:xfrm>
                <a:off x="0" y="0"/>
                <a:ext cx="2146838" cy="4246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364" name="Freeform 7"/>
              <p:cNvSpPr/>
              <p:nvPr/>
            </p:nvSpPr>
            <p:spPr>
              <a:xfrm>
                <a:off x="135549" y="456620"/>
                <a:ext cx="1881040" cy="3334163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</p:grpSp>
      <p:sp>
        <p:nvSpPr>
          <p:cNvPr id="26" name="文本框 25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教务管理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7" name="组 26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28" name="矩形 27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矩形 231"/>
          <p:cNvSpPr/>
          <p:nvPr/>
        </p:nvSpPr>
        <p:spPr>
          <a:xfrm>
            <a:off x="907528" y="1828982"/>
            <a:ext cx="5953542" cy="1671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兴趣课的申报</a:t>
            </a:r>
            <a:r>
              <a:rPr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、审核、发布、报名通过手机就能完成</a:t>
            </a:r>
            <a:endParaRPr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可设置报名时间</a:t>
            </a:r>
            <a:r>
              <a:rPr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、上课时间地点、课程人数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、选课科数</a:t>
            </a:r>
            <a:endParaRPr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无需手动统计</a:t>
            </a:r>
            <a:r>
              <a:rPr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，后台一键导出报名名单</a:t>
            </a:r>
            <a:endParaRPr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选课公平</a:t>
            </a:r>
            <a:r>
              <a:rPr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、公正、公开，老师无需协调报名人员</a:t>
            </a:r>
            <a:endParaRPr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支持课堂点名</a:t>
            </a:r>
            <a:r>
              <a:rPr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、评价、反馈，便于老师、家长及时调整对孩子的教育方向，给予更精准的引导和鼓励</a:t>
            </a:r>
            <a:endParaRPr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84759" y="4362190"/>
            <a:ext cx="5952873" cy="1450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家长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家长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无需到校，在手机上就能为孩子的兴趣课报名、缴费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报名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开始之前可以收藏选课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信息一目了然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与孩子共同商量选课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报名人数上限之后无法再报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646192" y="542592"/>
            <a:ext cx="7509232" cy="470792"/>
            <a:chOff x="154" y="155"/>
            <a:chExt cx="11213" cy="703"/>
          </a:xfrm>
        </p:grpSpPr>
        <p:grpSp>
          <p:nvGrpSpPr>
            <p:cNvPr id="16" name="组合 15"/>
            <p:cNvGrpSpPr/>
            <p:nvPr/>
          </p:nvGrpSpPr>
          <p:grpSpPr>
            <a:xfrm>
              <a:off x="154" y="194"/>
              <a:ext cx="3173" cy="664"/>
              <a:chOff x="13218" y="1299"/>
              <a:chExt cx="3173" cy="664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4574" y="1339"/>
                <a:ext cx="1817" cy="519"/>
                <a:chOff x="16344" y="296"/>
                <a:chExt cx="1966" cy="565"/>
              </a:xfrm>
            </p:grpSpPr>
            <p:pic>
              <p:nvPicPr>
                <p:cNvPr id="19" name="图片 18" descr="白色"/>
                <p:cNvPicPr>
                  <a:picLocks noChangeAspect="1"/>
                </p:cNvPicPr>
                <p:nvPr/>
              </p:nvPicPr>
              <p:blipFill>
                <a:blip r:embed="rId1" cstate="print"/>
                <a:srcRect/>
                <a:stretch>
                  <a:fillRect/>
                </a:stretch>
              </p:blipFill>
              <p:spPr>
                <a:xfrm>
                  <a:off x="16344" y="296"/>
                  <a:ext cx="526" cy="565"/>
                </a:xfrm>
                <a:prstGeom prst="rect">
                  <a:avLst/>
                </a:prstGeom>
              </p:spPr>
            </p:pic>
            <p:sp>
              <p:nvSpPr>
                <p:cNvPr id="20" name="文本框 19"/>
                <p:cNvSpPr txBox="1"/>
                <p:nvPr/>
              </p:nvSpPr>
              <p:spPr>
                <a:xfrm>
                  <a:off x="16654" y="335"/>
                  <a:ext cx="1656" cy="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75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轻松教育</a:t>
                  </a:r>
                  <a:endParaRPr lang="zh-CN" altLang="en-US" sz="1475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>
                <a:off x="13218" y="1299"/>
                <a:ext cx="1383" cy="664"/>
                <a:chOff x="11451" y="944"/>
                <a:chExt cx="1497" cy="723"/>
              </a:xfrm>
            </p:grpSpPr>
            <p:pic>
              <p:nvPicPr>
                <p:cNvPr id="23" name="图片 22" descr="品牌标识-钉钉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11451" y="944"/>
                  <a:ext cx="722" cy="723"/>
                </a:xfrm>
                <a:prstGeom prst="rect">
                  <a:avLst/>
                </a:prstGeom>
              </p:spPr>
            </p:pic>
            <p:sp>
              <p:nvSpPr>
                <p:cNvPr id="24" name="文本框 23"/>
                <p:cNvSpPr txBox="1"/>
                <p:nvPr/>
              </p:nvSpPr>
              <p:spPr>
                <a:xfrm>
                  <a:off x="11938" y="1053"/>
                  <a:ext cx="1010" cy="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75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钉钉</a:t>
                  </a:r>
                  <a:endParaRPr lang="zh-CN" altLang="en-US" sz="1475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25" name="文本框 24"/>
            <p:cNvSpPr txBox="1"/>
            <p:nvPr/>
          </p:nvSpPr>
          <p:spPr>
            <a:xfrm>
              <a:off x="3327" y="155"/>
              <a:ext cx="8040" cy="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轻松选课</a:t>
              </a:r>
              <a:r>
                <a:rPr lang="en-US" altLang="zh-CN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</a:t>
              </a:r>
              <a:r>
                <a:rPr lang="zh-CN" altLang="en-US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COURSE SELECTION</a:t>
              </a:r>
              <a:endParaRPr lang="en-US" altLang="zh-CN" sz="211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8" name="组合 2"/>
          <p:cNvGrpSpPr/>
          <p:nvPr/>
        </p:nvGrpSpPr>
        <p:grpSpPr>
          <a:xfrm>
            <a:off x="7031673" y="1584173"/>
            <a:ext cx="4638031" cy="4480424"/>
            <a:chOff x="0" y="-1"/>
            <a:chExt cx="4397780" cy="4248337"/>
          </a:xfrm>
        </p:grpSpPr>
        <p:grpSp>
          <p:nvGrpSpPr>
            <p:cNvPr id="384" name="组合 19"/>
            <p:cNvGrpSpPr/>
            <p:nvPr/>
          </p:nvGrpSpPr>
          <p:grpSpPr>
            <a:xfrm>
              <a:off x="2250942" y="-2"/>
              <a:ext cx="2146839" cy="4248339"/>
              <a:chOff x="0" y="0"/>
              <a:chExt cx="2146837" cy="4248337"/>
            </a:xfrm>
          </p:grpSpPr>
          <p:sp>
            <p:nvSpPr>
              <p:cNvPr id="382" name="Freeform 5"/>
              <p:cNvSpPr/>
              <p:nvPr/>
            </p:nvSpPr>
            <p:spPr>
              <a:xfrm>
                <a:off x="0" y="0"/>
                <a:ext cx="2146838" cy="4248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383" name="Freeform 7"/>
              <p:cNvSpPr/>
              <p:nvPr/>
            </p:nvSpPr>
            <p:spPr>
              <a:xfrm>
                <a:off x="135549" y="456802"/>
                <a:ext cx="1881040" cy="3335491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  <p:grpSp>
          <p:nvGrpSpPr>
            <p:cNvPr id="387" name="组合 21"/>
            <p:cNvGrpSpPr/>
            <p:nvPr/>
          </p:nvGrpSpPr>
          <p:grpSpPr>
            <a:xfrm>
              <a:off x="0" y="845"/>
              <a:ext cx="2146838" cy="4246646"/>
              <a:chOff x="0" y="0"/>
              <a:chExt cx="2146837" cy="4246645"/>
            </a:xfrm>
          </p:grpSpPr>
          <p:sp>
            <p:nvSpPr>
              <p:cNvPr id="385" name="Freeform 5"/>
              <p:cNvSpPr/>
              <p:nvPr/>
            </p:nvSpPr>
            <p:spPr>
              <a:xfrm>
                <a:off x="0" y="0"/>
                <a:ext cx="2146838" cy="4246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386" name="Freeform 7"/>
              <p:cNvSpPr/>
              <p:nvPr/>
            </p:nvSpPr>
            <p:spPr>
              <a:xfrm>
                <a:off x="135549" y="456620"/>
                <a:ext cx="1881040" cy="3334163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4071" y="2087209"/>
            <a:ext cx="1984291" cy="34884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48790" y="2087209"/>
            <a:ext cx="1983621" cy="3496451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904956" y="1312069"/>
            <a:ext cx="5953542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轻松选课</a:t>
            </a:r>
            <a:endParaRPr sz="2400" b="1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教务管理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1" name="组 30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32" name="矩形 31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矩形 231"/>
          <p:cNvSpPr/>
          <p:nvPr/>
        </p:nvSpPr>
        <p:spPr>
          <a:xfrm>
            <a:off x="6357367" y="2297294"/>
            <a:ext cx="5618698" cy="1676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查看全校课表，可清楚其他班的上课情况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电子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课程表。常规课程、兴趣课程集成管理，多个班级授课，可以自动切换课表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57367" y="4172345"/>
            <a:ext cx="5618698" cy="1676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家长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无须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询问孩子上了什么课或者自己制作课表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随时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知道孩子今天上了什么课，明天有什么课，及时辅导孩子复习和预习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2752443" y="1029649"/>
            <a:ext cx="7509232" cy="470792"/>
            <a:chOff x="154" y="155"/>
            <a:chExt cx="11213" cy="703"/>
          </a:xfrm>
        </p:grpSpPr>
        <p:grpSp>
          <p:nvGrpSpPr>
            <p:cNvPr id="16" name="组合 15"/>
            <p:cNvGrpSpPr/>
            <p:nvPr/>
          </p:nvGrpSpPr>
          <p:grpSpPr>
            <a:xfrm>
              <a:off x="154" y="194"/>
              <a:ext cx="3173" cy="664"/>
              <a:chOff x="13218" y="1299"/>
              <a:chExt cx="3173" cy="664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4574" y="1339"/>
                <a:ext cx="1817" cy="519"/>
                <a:chOff x="16344" y="296"/>
                <a:chExt cx="1966" cy="565"/>
              </a:xfrm>
            </p:grpSpPr>
            <p:pic>
              <p:nvPicPr>
                <p:cNvPr id="19" name="图片 18" descr="白色"/>
                <p:cNvPicPr>
                  <a:picLocks noChangeAspect="1"/>
                </p:cNvPicPr>
                <p:nvPr/>
              </p:nvPicPr>
              <p:blipFill>
                <a:blip r:embed="rId1" cstate="print"/>
                <a:srcRect/>
                <a:stretch>
                  <a:fillRect/>
                </a:stretch>
              </p:blipFill>
              <p:spPr>
                <a:xfrm>
                  <a:off x="16344" y="296"/>
                  <a:ext cx="526" cy="565"/>
                </a:xfrm>
                <a:prstGeom prst="rect">
                  <a:avLst/>
                </a:prstGeom>
              </p:spPr>
            </p:pic>
            <p:sp>
              <p:nvSpPr>
                <p:cNvPr id="15" name="文本框 14"/>
                <p:cNvSpPr txBox="1"/>
                <p:nvPr/>
              </p:nvSpPr>
              <p:spPr>
                <a:xfrm>
                  <a:off x="16654" y="335"/>
                  <a:ext cx="1656" cy="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75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轻松教育</a:t>
                  </a:r>
                  <a:endParaRPr lang="zh-CN" altLang="en-US" sz="1475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>
                <a:off x="13218" y="1299"/>
                <a:ext cx="1383" cy="664"/>
                <a:chOff x="11451" y="944"/>
                <a:chExt cx="1497" cy="723"/>
              </a:xfrm>
            </p:grpSpPr>
            <p:pic>
              <p:nvPicPr>
                <p:cNvPr id="23" name="图片 22" descr="品牌标识-钉钉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11451" y="944"/>
                  <a:ext cx="722" cy="723"/>
                </a:xfrm>
                <a:prstGeom prst="rect">
                  <a:avLst/>
                </a:prstGeom>
              </p:spPr>
            </p:pic>
            <p:sp>
              <p:nvSpPr>
                <p:cNvPr id="24" name="文本框 23"/>
                <p:cNvSpPr txBox="1"/>
                <p:nvPr/>
              </p:nvSpPr>
              <p:spPr>
                <a:xfrm>
                  <a:off x="11938" y="1053"/>
                  <a:ext cx="1010" cy="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75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钉钉</a:t>
                  </a:r>
                  <a:endParaRPr lang="zh-CN" altLang="en-US" sz="1475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25" name="文本框 24"/>
            <p:cNvSpPr txBox="1"/>
            <p:nvPr/>
          </p:nvSpPr>
          <p:spPr>
            <a:xfrm>
              <a:off x="3327" y="155"/>
              <a:ext cx="8040" cy="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课程表</a:t>
              </a:r>
              <a:r>
                <a:rPr lang="en-US" altLang="zh-CN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</a:t>
              </a:r>
              <a:r>
                <a:rPr lang="zh-CN" altLang="en-US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 CURRICULUM</a:t>
              </a:r>
              <a:endParaRPr lang="en-US" altLang="zh-CN" sz="211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98" name="组合 1" descr="组合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46211" y="2321414"/>
            <a:ext cx="1984961" cy="3451581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399" name="组合 2" descr="组合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426290" y="2316726"/>
            <a:ext cx="2028490" cy="3454260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grpSp>
        <p:nvGrpSpPr>
          <p:cNvPr id="14" name="组合 13"/>
          <p:cNvGrpSpPr/>
          <p:nvPr/>
        </p:nvGrpSpPr>
        <p:grpSpPr>
          <a:xfrm>
            <a:off x="927677" y="1800396"/>
            <a:ext cx="4637602" cy="4480225"/>
            <a:chOff x="1227" y="2055"/>
            <a:chExt cx="6925" cy="6690"/>
          </a:xfrm>
        </p:grpSpPr>
        <p:sp>
          <p:nvSpPr>
            <p:cNvPr id="6" name="Freeform 5"/>
            <p:cNvSpPr/>
            <p:nvPr/>
          </p:nvSpPr>
          <p:spPr>
            <a:xfrm>
              <a:off x="4772" y="2055"/>
              <a:ext cx="3381" cy="6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9" y="8764"/>
                  </a:moveTo>
                  <a:lnTo>
                    <a:pt x="91" y="8762"/>
                  </a:lnTo>
                  <a:cubicBezTo>
                    <a:pt x="40" y="8762"/>
                    <a:pt x="0" y="8740"/>
                    <a:pt x="0" y="8716"/>
                  </a:cubicBezTo>
                  <a:lnTo>
                    <a:pt x="0" y="7206"/>
                  </a:lnTo>
                  <a:cubicBezTo>
                    <a:pt x="0" y="7181"/>
                    <a:pt x="40" y="7160"/>
                    <a:pt x="91" y="7160"/>
                  </a:cubicBezTo>
                  <a:lnTo>
                    <a:pt x="219" y="7159"/>
                  </a:lnTo>
                  <a:lnTo>
                    <a:pt x="219" y="6216"/>
                  </a:lnTo>
                  <a:lnTo>
                    <a:pt x="135" y="6216"/>
                  </a:lnTo>
                  <a:cubicBezTo>
                    <a:pt x="61" y="6216"/>
                    <a:pt x="0" y="6186"/>
                    <a:pt x="0" y="6148"/>
                  </a:cubicBezTo>
                  <a:lnTo>
                    <a:pt x="0" y="4686"/>
                  </a:lnTo>
                  <a:cubicBezTo>
                    <a:pt x="0" y="4649"/>
                    <a:pt x="61" y="4618"/>
                    <a:pt x="135" y="4618"/>
                  </a:cubicBezTo>
                  <a:lnTo>
                    <a:pt x="219" y="4618"/>
                  </a:lnTo>
                  <a:lnTo>
                    <a:pt x="219" y="3684"/>
                  </a:lnTo>
                  <a:lnTo>
                    <a:pt x="135" y="3684"/>
                  </a:lnTo>
                  <a:cubicBezTo>
                    <a:pt x="61" y="3684"/>
                    <a:pt x="0" y="3653"/>
                    <a:pt x="0" y="3616"/>
                  </a:cubicBezTo>
                  <a:lnTo>
                    <a:pt x="0" y="2977"/>
                  </a:lnTo>
                  <a:cubicBezTo>
                    <a:pt x="0" y="2939"/>
                    <a:pt x="61" y="2909"/>
                    <a:pt x="135" y="2909"/>
                  </a:cubicBezTo>
                  <a:lnTo>
                    <a:pt x="253" y="2909"/>
                  </a:lnTo>
                  <a:lnTo>
                    <a:pt x="236" y="1363"/>
                  </a:lnTo>
                  <a:cubicBezTo>
                    <a:pt x="226" y="610"/>
                    <a:pt x="1426" y="0"/>
                    <a:pt x="2916" y="0"/>
                  </a:cubicBezTo>
                  <a:lnTo>
                    <a:pt x="18684" y="0"/>
                  </a:lnTo>
                  <a:cubicBezTo>
                    <a:pt x="20174" y="0"/>
                    <a:pt x="21381" y="610"/>
                    <a:pt x="21381" y="1363"/>
                  </a:cubicBezTo>
                  <a:lnTo>
                    <a:pt x="21381" y="4611"/>
                  </a:lnTo>
                  <a:lnTo>
                    <a:pt x="21465" y="4611"/>
                  </a:lnTo>
                  <a:cubicBezTo>
                    <a:pt x="21539" y="4611"/>
                    <a:pt x="21600" y="4642"/>
                    <a:pt x="21600" y="4679"/>
                  </a:cubicBezTo>
                  <a:lnTo>
                    <a:pt x="21600" y="6121"/>
                  </a:lnTo>
                  <a:cubicBezTo>
                    <a:pt x="21600" y="6160"/>
                    <a:pt x="21539" y="6191"/>
                    <a:pt x="21465" y="6191"/>
                  </a:cubicBezTo>
                  <a:lnTo>
                    <a:pt x="21381" y="6191"/>
                  </a:lnTo>
                  <a:lnTo>
                    <a:pt x="21381" y="20237"/>
                  </a:lnTo>
                  <a:cubicBezTo>
                    <a:pt x="21381" y="20988"/>
                    <a:pt x="20174" y="21600"/>
                    <a:pt x="18684" y="21600"/>
                  </a:cubicBezTo>
                  <a:lnTo>
                    <a:pt x="2916" y="21600"/>
                  </a:lnTo>
                  <a:cubicBezTo>
                    <a:pt x="1426" y="21600"/>
                    <a:pt x="219" y="20988"/>
                    <a:pt x="219" y="20237"/>
                  </a:cubicBezTo>
                  <a:lnTo>
                    <a:pt x="219" y="8764"/>
                  </a:lnTo>
                  <a:close/>
                </a:path>
              </a:pathLst>
            </a:cu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/>
          </p:spPr>
          <p:txBody>
            <a:bodyPr wrap="square" lIns="48217" tIns="48217" rIns="48217" bIns="48217" numCol="1" anchor="t">
              <a:noAutofit/>
            </a:bodyPr>
            <a:lstStyle/>
            <a:p>
              <a:pPr>
                <a:defRPr sz="12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8" name="Freeform 7"/>
            <p:cNvSpPr/>
            <p:nvPr/>
          </p:nvSpPr>
          <p:spPr>
            <a:xfrm>
              <a:off x="4985" y="2774"/>
              <a:ext cx="2962" cy="5253"/>
            </a:xfrm>
            <a:prstGeom prst="rect">
              <a:avLst/>
            </a:prstGeom>
            <a:noFill/>
            <a:ln w="36513" cap="flat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/>
          </p:spPr>
          <p:txBody>
            <a:bodyPr wrap="square" lIns="48217" tIns="48217" rIns="48217" bIns="48217" numCol="1" anchor="t">
              <a:noAutofit/>
            </a:bodyPr>
            <a:lstStyle/>
            <a:p>
              <a:pPr>
                <a:defRPr sz="12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11" name="Freeform 5"/>
            <p:cNvSpPr/>
            <p:nvPr/>
          </p:nvSpPr>
          <p:spPr>
            <a:xfrm>
              <a:off x="1227" y="2056"/>
              <a:ext cx="3381" cy="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9" y="8764"/>
                  </a:moveTo>
                  <a:lnTo>
                    <a:pt x="91" y="8762"/>
                  </a:lnTo>
                  <a:cubicBezTo>
                    <a:pt x="40" y="8762"/>
                    <a:pt x="0" y="8740"/>
                    <a:pt x="0" y="8716"/>
                  </a:cubicBezTo>
                  <a:lnTo>
                    <a:pt x="0" y="7206"/>
                  </a:lnTo>
                  <a:cubicBezTo>
                    <a:pt x="0" y="7181"/>
                    <a:pt x="40" y="7160"/>
                    <a:pt x="91" y="7160"/>
                  </a:cubicBezTo>
                  <a:lnTo>
                    <a:pt x="219" y="7159"/>
                  </a:lnTo>
                  <a:lnTo>
                    <a:pt x="219" y="6216"/>
                  </a:lnTo>
                  <a:lnTo>
                    <a:pt x="135" y="6216"/>
                  </a:lnTo>
                  <a:cubicBezTo>
                    <a:pt x="61" y="6216"/>
                    <a:pt x="0" y="6186"/>
                    <a:pt x="0" y="6148"/>
                  </a:cubicBezTo>
                  <a:lnTo>
                    <a:pt x="0" y="4686"/>
                  </a:lnTo>
                  <a:cubicBezTo>
                    <a:pt x="0" y="4649"/>
                    <a:pt x="61" y="4618"/>
                    <a:pt x="135" y="4618"/>
                  </a:cubicBezTo>
                  <a:lnTo>
                    <a:pt x="219" y="4618"/>
                  </a:lnTo>
                  <a:lnTo>
                    <a:pt x="219" y="3684"/>
                  </a:lnTo>
                  <a:lnTo>
                    <a:pt x="135" y="3684"/>
                  </a:lnTo>
                  <a:cubicBezTo>
                    <a:pt x="61" y="3684"/>
                    <a:pt x="0" y="3653"/>
                    <a:pt x="0" y="3616"/>
                  </a:cubicBezTo>
                  <a:lnTo>
                    <a:pt x="0" y="2977"/>
                  </a:lnTo>
                  <a:cubicBezTo>
                    <a:pt x="0" y="2939"/>
                    <a:pt x="61" y="2909"/>
                    <a:pt x="135" y="2909"/>
                  </a:cubicBezTo>
                  <a:lnTo>
                    <a:pt x="253" y="2909"/>
                  </a:lnTo>
                  <a:lnTo>
                    <a:pt x="236" y="1363"/>
                  </a:lnTo>
                  <a:cubicBezTo>
                    <a:pt x="226" y="610"/>
                    <a:pt x="1426" y="0"/>
                    <a:pt x="2916" y="0"/>
                  </a:cubicBezTo>
                  <a:lnTo>
                    <a:pt x="18684" y="0"/>
                  </a:lnTo>
                  <a:cubicBezTo>
                    <a:pt x="20174" y="0"/>
                    <a:pt x="21381" y="610"/>
                    <a:pt x="21381" y="1363"/>
                  </a:cubicBezTo>
                  <a:lnTo>
                    <a:pt x="21381" y="4611"/>
                  </a:lnTo>
                  <a:lnTo>
                    <a:pt x="21465" y="4611"/>
                  </a:lnTo>
                  <a:cubicBezTo>
                    <a:pt x="21539" y="4611"/>
                    <a:pt x="21600" y="4642"/>
                    <a:pt x="21600" y="4679"/>
                  </a:cubicBezTo>
                  <a:lnTo>
                    <a:pt x="21600" y="6121"/>
                  </a:lnTo>
                  <a:cubicBezTo>
                    <a:pt x="21600" y="6160"/>
                    <a:pt x="21539" y="6191"/>
                    <a:pt x="21465" y="6191"/>
                  </a:cubicBezTo>
                  <a:lnTo>
                    <a:pt x="21381" y="6191"/>
                  </a:lnTo>
                  <a:lnTo>
                    <a:pt x="21381" y="20237"/>
                  </a:lnTo>
                  <a:cubicBezTo>
                    <a:pt x="21381" y="20988"/>
                    <a:pt x="20174" y="21600"/>
                    <a:pt x="18684" y="21600"/>
                  </a:cubicBezTo>
                  <a:lnTo>
                    <a:pt x="2916" y="21600"/>
                  </a:lnTo>
                  <a:cubicBezTo>
                    <a:pt x="1426" y="21600"/>
                    <a:pt x="219" y="20988"/>
                    <a:pt x="219" y="20237"/>
                  </a:cubicBezTo>
                  <a:lnTo>
                    <a:pt x="219" y="8764"/>
                  </a:lnTo>
                  <a:close/>
                </a:path>
              </a:pathLst>
            </a:cu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/>
          </p:spPr>
          <p:txBody>
            <a:bodyPr wrap="square" lIns="48217" tIns="48217" rIns="48217" bIns="48217" numCol="1" anchor="t">
              <a:noAutofit/>
            </a:bodyPr>
            <a:lstStyle/>
            <a:p>
              <a:pPr>
                <a:defRPr sz="12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12" name="Freeform 7"/>
            <p:cNvSpPr/>
            <p:nvPr/>
          </p:nvSpPr>
          <p:spPr>
            <a:xfrm>
              <a:off x="1440" y="2775"/>
              <a:ext cx="2962" cy="5250"/>
            </a:xfrm>
            <a:prstGeom prst="rect">
              <a:avLst/>
            </a:prstGeom>
            <a:noFill/>
            <a:ln w="36513" cap="flat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/>
          </p:spPr>
          <p:txBody>
            <a:bodyPr wrap="square" lIns="48217" tIns="48217" rIns="48217" bIns="48217" numCol="1" anchor="t">
              <a:noAutofit/>
            </a:bodyPr>
            <a:lstStyle/>
            <a:p>
              <a:pPr>
                <a:defRPr sz="1200">
                  <a:solidFill>
                    <a:srgbClr val="FFFFFF"/>
                  </a:solidFill>
                </a:defRPr>
              </a:pPr>
              <a:endParaRPr sz="1265"/>
            </a:p>
          </p:txBody>
        </p:sp>
      </p:grpSp>
      <p:sp>
        <p:nvSpPr>
          <p:cNvPr id="28" name="矩形 27"/>
          <p:cNvSpPr/>
          <p:nvPr/>
        </p:nvSpPr>
        <p:spPr>
          <a:xfrm>
            <a:off x="6357367" y="1678756"/>
            <a:ext cx="1425232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课程表</a:t>
            </a:r>
            <a:endParaRPr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教务管理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0" name="组 29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31" name="矩形 30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矩形 231"/>
          <p:cNvSpPr/>
          <p:nvPr/>
        </p:nvSpPr>
        <p:spPr>
          <a:xfrm>
            <a:off x="6213351" y="1942501"/>
            <a:ext cx="5787459" cy="3762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学生评价</a:t>
            </a:r>
            <a:endParaRPr lang="zh-CN" altLang="en-US" sz="2400" b="1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根据学生德育数据</a:t>
            </a:r>
            <a:r>
              <a:rPr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，自动分析各项评价类目占比，引导学生从小养成好习惯</a:t>
            </a:r>
            <a:endParaRPr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无需查找学生信息</a:t>
            </a:r>
            <a:r>
              <a:rPr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，扫一下学生校牌，信息自动读取</a:t>
            </a:r>
            <a:endParaRPr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扫码工具不限</a:t>
            </a:r>
            <a:r>
              <a:rPr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，学生在校的表现随时记录，并且积分可以兑换勋章及奖品</a:t>
            </a:r>
            <a:endParaRPr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</a:t>
            </a:r>
            <a:r>
              <a:rPr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统计方便</a:t>
            </a:r>
            <a:r>
              <a:rPr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，自动汇总</a:t>
            </a:r>
            <a:endParaRPr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</a:t>
            </a:r>
            <a:r>
              <a:rPr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德育情况关联成长档案</a:t>
            </a:r>
            <a:r>
              <a:rPr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，家长可以及时了解孩子在校德育情况</a:t>
            </a:r>
            <a:endParaRPr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03485" y="103802"/>
            <a:ext cx="7509232" cy="470792"/>
            <a:chOff x="154" y="155"/>
            <a:chExt cx="11213" cy="703"/>
          </a:xfrm>
        </p:grpSpPr>
        <p:grpSp>
          <p:nvGrpSpPr>
            <p:cNvPr id="2" name="组合 1"/>
            <p:cNvGrpSpPr/>
            <p:nvPr/>
          </p:nvGrpSpPr>
          <p:grpSpPr>
            <a:xfrm>
              <a:off x="154" y="194"/>
              <a:ext cx="3173" cy="664"/>
              <a:chOff x="13218" y="1299"/>
              <a:chExt cx="3173" cy="664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14574" y="1339"/>
                <a:ext cx="1817" cy="519"/>
                <a:chOff x="16344" y="296"/>
                <a:chExt cx="1966" cy="565"/>
              </a:xfrm>
            </p:grpSpPr>
            <p:pic>
              <p:nvPicPr>
                <p:cNvPr id="7" name="图片 6" descr="白色"/>
                <p:cNvPicPr>
                  <a:picLocks noChangeAspect="1"/>
                </p:cNvPicPr>
                <p:nvPr/>
              </p:nvPicPr>
              <p:blipFill>
                <a:blip r:embed="rId1" cstate="print"/>
                <a:srcRect/>
                <a:stretch>
                  <a:fillRect/>
                </a:stretch>
              </p:blipFill>
              <p:spPr>
                <a:xfrm>
                  <a:off x="16344" y="296"/>
                  <a:ext cx="526" cy="565"/>
                </a:xfrm>
                <a:prstGeom prst="rect">
                  <a:avLst/>
                </a:prstGeom>
              </p:spPr>
            </p:pic>
            <p:sp>
              <p:nvSpPr>
                <p:cNvPr id="15" name="文本框 14"/>
                <p:cNvSpPr txBox="1"/>
                <p:nvPr/>
              </p:nvSpPr>
              <p:spPr>
                <a:xfrm>
                  <a:off x="16654" y="335"/>
                  <a:ext cx="1656" cy="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75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轻松教育</a:t>
                  </a:r>
                  <a:endParaRPr lang="zh-CN" altLang="en-US" sz="1475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8" name="组合 17"/>
              <p:cNvGrpSpPr/>
              <p:nvPr/>
            </p:nvGrpSpPr>
            <p:grpSpPr>
              <a:xfrm>
                <a:off x="13218" y="1299"/>
                <a:ext cx="1383" cy="664"/>
                <a:chOff x="11451" y="944"/>
                <a:chExt cx="1497" cy="723"/>
              </a:xfrm>
            </p:grpSpPr>
            <p:pic>
              <p:nvPicPr>
                <p:cNvPr id="21" name="图片 20" descr="品牌标识-钉钉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11451" y="944"/>
                  <a:ext cx="722" cy="723"/>
                </a:xfrm>
                <a:prstGeom prst="rect">
                  <a:avLst/>
                </a:prstGeom>
              </p:spPr>
            </p:pic>
            <p:sp>
              <p:nvSpPr>
                <p:cNvPr id="22" name="文本框 21"/>
                <p:cNvSpPr txBox="1"/>
                <p:nvPr/>
              </p:nvSpPr>
              <p:spPr>
                <a:xfrm>
                  <a:off x="11938" y="1053"/>
                  <a:ext cx="1010" cy="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75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钉钉</a:t>
                  </a:r>
                  <a:endParaRPr lang="zh-CN" altLang="en-US" sz="1475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27" name="文本框 26"/>
            <p:cNvSpPr txBox="1"/>
            <p:nvPr/>
          </p:nvSpPr>
          <p:spPr>
            <a:xfrm>
              <a:off x="3327" y="155"/>
              <a:ext cx="8040" cy="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学生评价</a:t>
              </a:r>
              <a:r>
                <a:rPr lang="en-US" altLang="zh-CN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</a:t>
              </a:r>
              <a:r>
                <a:rPr lang="en-US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STUDENTS ASSESSMENT</a:t>
              </a:r>
              <a:endParaRPr lang="en-US" sz="211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097305" y="1728388"/>
            <a:ext cx="4638272" cy="4480225"/>
            <a:chOff x="1638" y="2454"/>
            <a:chExt cx="6926" cy="6690"/>
          </a:xfrm>
        </p:grpSpPr>
        <p:pic>
          <p:nvPicPr>
            <p:cNvPr id="440" name="图片 15" descr="图片 1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3" y="3161"/>
              <a:ext cx="2967" cy="5278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442" name="图片 16" descr="图片 1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06" y="3159"/>
              <a:ext cx="2967" cy="5281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grpSp>
          <p:nvGrpSpPr>
            <p:cNvPr id="449" name="组合 2"/>
            <p:cNvGrpSpPr/>
            <p:nvPr/>
          </p:nvGrpSpPr>
          <p:grpSpPr>
            <a:xfrm>
              <a:off x="1638" y="2454"/>
              <a:ext cx="6926" cy="6690"/>
              <a:chOff x="0" y="-1"/>
              <a:chExt cx="4397780" cy="4248337"/>
            </a:xfrm>
          </p:grpSpPr>
          <p:grpSp>
            <p:nvGrpSpPr>
              <p:cNvPr id="445" name="组合 19"/>
              <p:cNvGrpSpPr/>
              <p:nvPr/>
            </p:nvGrpSpPr>
            <p:grpSpPr>
              <a:xfrm>
                <a:off x="2250942" y="-2"/>
                <a:ext cx="2146839" cy="4248339"/>
                <a:chOff x="0" y="0"/>
                <a:chExt cx="2146837" cy="4248337"/>
              </a:xfrm>
            </p:grpSpPr>
            <p:sp>
              <p:nvSpPr>
                <p:cNvPr id="443" name="Freeform 5"/>
                <p:cNvSpPr/>
                <p:nvPr/>
              </p:nvSpPr>
              <p:spPr>
                <a:xfrm>
                  <a:off x="0" y="0"/>
                  <a:ext cx="2146838" cy="42483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9" y="8764"/>
                      </a:moveTo>
                      <a:lnTo>
                        <a:pt x="91" y="8762"/>
                      </a:lnTo>
                      <a:cubicBezTo>
                        <a:pt x="40" y="8762"/>
                        <a:pt x="0" y="8740"/>
                        <a:pt x="0" y="8716"/>
                      </a:cubicBezTo>
                      <a:lnTo>
                        <a:pt x="0" y="7206"/>
                      </a:lnTo>
                      <a:cubicBezTo>
                        <a:pt x="0" y="7181"/>
                        <a:pt x="40" y="7160"/>
                        <a:pt x="91" y="7160"/>
                      </a:cubicBezTo>
                      <a:lnTo>
                        <a:pt x="219" y="7159"/>
                      </a:lnTo>
                      <a:lnTo>
                        <a:pt x="219" y="6216"/>
                      </a:lnTo>
                      <a:lnTo>
                        <a:pt x="135" y="6216"/>
                      </a:lnTo>
                      <a:cubicBezTo>
                        <a:pt x="61" y="6216"/>
                        <a:pt x="0" y="6186"/>
                        <a:pt x="0" y="6148"/>
                      </a:cubicBezTo>
                      <a:lnTo>
                        <a:pt x="0" y="4686"/>
                      </a:lnTo>
                      <a:cubicBezTo>
                        <a:pt x="0" y="4649"/>
                        <a:pt x="61" y="4618"/>
                        <a:pt x="135" y="4618"/>
                      </a:cubicBezTo>
                      <a:lnTo>
                        <a:pt x="219" y="4618"/>
                      </a:lnTo>
                      <a:lnTo>
                        <a:pt x="219" y="3684"/>
                      </a:lnTo>
                      <a:lnTo>
                        <a:pt x="135" y="3684"/>
                      </a:lnTo>
                      <a:cubicBezTo>
                        <a:pt x="61" y="3684"/>
                        <a:pt x="0" y="3653"/>
                        <a:pt x="0" y="3616"/>
                      </a:cubicBezTo>
                      <a:lnTo>
                        <a:pt x="0" y="2977"/>
                      </a:lnTo>
                      <a:cubicBezTo>
                        <a:pt x="0" y="2939"/>
                        <a:pt x="61" y="2909"/>
                        <a:pt x="135" y="2909"/>
                      </a:cubicBezTo>
                      <a:lnTo>
                        <a:pt x="253" y="2909"/>
                      </a:lnTo>
                      <a:lnTo>
                        <a:pt x="236" y="1363"/>
                      </a:lnTo>
                      <a:cubicBezTo>
                        <a:pt x="226" y="610"/>
                        <a:pt x="1426" y="0"/>
                        <a:pt x="2916" y="0"/>
                      </a:cubicBezTo>
                      <a:lnTo>
                        <a:pt x="18684" y="0"/>
                      </a:lnTo>
                      <a:cubicBezTo>
                        <a:pt x="20174" y="0"/>
                        <a:pt x="21381" y="610"/>
                        <a:pt x="21381" y="1363"/>
                      </a:cubicBezTo>
                      <a:lnTo>
                        <a:pt x="21381" y="4611"/>
                      </a:lnTo>
                      <a:lnTo>
                        <a:pt x="21465" y="4611"/>
                      </a:lnTo>
                      <a:cubicBezTo>
                        <a:pt x="21539" y="4611"/>
                        <a:pt x="21600" y="4642"/>
                        <a:pt x="21600" y="4679"/>
                      </a:cubicBezTo>
                      <a:lnTo>
                        <a:pt x="21600" y="6121"/>
                      </a:lnTo>
                      <a:cubicBezTo>
                        <a:pt x="21600" y="6160"/>
                        <a:pt x="21539" y="6191"/>
                        <a:pt x="21465" y="6191"/>
                      </a:cubicBezTo>
                      <a:lnTo>
                        <a:pt x="21381" y="6191"/>
                      </a:lnTo>
                      <a:lnTo>
                        <a:pt x="21381" y="20237"/>
                      </a:lnTo>
                      <a:cubicBezTo>
                        <a:pt x="21381" y="20988"/>
                        <a:pt x="20174" y="21600"/>
                        <a:pt x="18684" y="21600"/>
                      </a:cubicBezTo>
                      <a:lnTo>
                        <a:pt x="2916" y="21600"/>
                      </a:lnTo>
                      <a:cubicBezTo>
                        <a:pt x="1426" y="21600"/>
                        <a:pt x="219" y="20988"/>
                        <a:pt x="219" y="20237"/>
                      </a:cubicBezTo>
                      <a:lnTo>
                        <a:pt x="219" y="8764"/>
                      </a:lnTo>
                      <a:close/>
                    </a:path>
                  </a:pathLst>
                </a:custGeom>
                <a:noFill/>
                <a:ln w="19050" cap="flat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square" lIns="48217" tIns="48217" rIns="48217" bIns="48217" numCol="1" anchor="t">
                  <a:noAutofit/>
                </a:bodyPr>
                <a:lstStyle/>
                <a:p>
                  <a:pPr>
                    <a:defRPr sz="1200">
                      <a:solidFill>
                        <a:srgbClr val="FFFFFF"/>
                      </a:solidFill>
                    </a:defRPr>
                  </a:pPr>
                  <a:endParaRPr sz="1265"/>
                </a:p>
              </p:txBody>
            </p:sp>
            <p:sp>
              <p:nvSpPr>
                <p:cNvPr id="444" name="Freeform 7"/>
                <p:cNvSpPr/>
                <p:nvPr/>
              </p:nvSpPr>
              <p:spPr>
                <a:xfrm>
                  <a:off x="135549" y="456802"/>
                  <a:ext cx="1881040" cy="3335491"/>
                </a:xfrm>
                <a:prstGeom prst="rect">
                  <a:avLst/>
                </a:prstGeom>
                <a:noFill/>
                <a:ln w="36513" cap="flat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square" lIns="48217" tIns="48217" rIns="48217" bIns="48217" numCol="1" anchor="t">
                  <a:noAutofit/>
                </a:bodyPr>
                <a:lstStyle/>
                <a:p>
                  <a:pPr>
                    <a:defRPr sz="1200">
                      <a:solidFill>
                        <a:srgbClr val="FFFFFF"/>
                      </a:solidFill>
                    </a:defRPr>
                  </a:pPr>
                  <a:endParaRPr sz="1265"/>
                </a:p>
              </p:txBody>
            </p:sp>
          </p:grpSp>
          <p:grpSp>
            <p:nvGrpSpPr>
              <p:cNvPr id="448" name="组合 21"/>
              <p:cNvGrpSpPr/>
              <p:nvPr/>
            </p:nvGrpSpPr>
            <p:grpSpPr>
              <a:xfrm>
                <a:off x="0" y="845"/>
                <a:ext cx="2146838" cy="4246646"/>
                <a:chOff x="0" y="0"/>
                <a:chExt cx="2146837" cy="4246645"/>
              </a:xfrm>
            </p:grpSpPr>
            <p:sp>
              <p:nvSpPr>
                <p:cNvPr id="446" name="Freeform 5"/>
                <p:cNvSpPr/>
                <p:nvPr/>
              </p:nvSpPr>
              <p:spPr>
                <a:xfrm>
                  <a:off x="0" y="0"/>
                  <a:ext cx="2146838" cy="42466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9" y="8764"/>
                      </a:moveTo>
                      <a:lnTo>
                        <a:pt x="91" y="8762"/>
                      </a:lnTo>
                      <a:cubicBezTo>
                        <a:pt x="40" y="8762"/>
                        <a:pt x="0" y="8740"/>
                        <a:pt x="0" y="8716"/>
                      </a:cubicBezTo>
                      <a:lnTo>
                        <a:pt x="0" y="7206"/>
                      </a:lnTo>
                      <a:cubicBezTo>
                        <a:pt x="0" y="7181"/>
                        <a:pt x="40" y="7160"/>
                        <a:pt x="91" y="7160"/>
                      </a:cubicBezTo>
                      <a:lnTo>
                        <a:pt x="219" y="7159"/>
                      </a:lnTo>
                      <a:lnTo>
                        <a:pt x="219" y="6216"/>
                      </a:lnTo>
                      <a:lnTo>
                        <a:pt x="135" y="6216"/>
                      </a:lnTo>
                      <a:cubicBezTo>
                        <a:pt x="61" y="6216"/>
                        <a:pt x="0" y="6186"/>
                        <a:pt x="0" y="6148"/>
                      </a:cubicBezTo>
                      <a:lnTo>
                        <a:pt x="0" y="4686"/>
                      </a:lnTo>
                      <a:cubicBezTo>
                        <a:pt x="0" y="4649"/>
                        <a:pt x="61" y="4618"/>
                        <a:pt x="135" y="4618"/>
                      </a:cubicBezTo>
                      <a:lnTo>
                        <a:pt x="219" y="4618"/>
                      </a:lnTo>
                      <a:lnTo>
                        <a:pt x="219" y="3684"/>
                      </a:lnTo>
                      <a:lnTo>
                        <a:pt x="135" y="3684"/>
                      </a:lnTo>
                      <a:cubicBezTo>
                        <a:pt x="61" y="3684"/>
                        <a:pt x="0" y="3653"/>
                        <a:pt x="0" y="3616"/>
                      </a:cubicBezTo>
                      <a:lnTo>
                        <a:pt x="0" y="2977"/>
                      </a:lnTo>
                      <a:cubicBezTo>
                        <a:pt x="0" y="2939"/>
                        <a:pt x="61" y="2909"/>
                        <a:pt x="135" y="2909"/>
                      </a:cubicBezTo>
                      <a:lnTo>
                        <a:pt x="253" y="2909"/>
                      </a:lnTo>
                      <a:lnTo>
                        <a:pt x="236" y="1363"/>
                      </a:lnTo>
                      <a:cubicBezTo>
                        <a:pt x="226" y="610"/>
                        <a:pt x="1426" y="0"/>
                        <a:pt x="2916" y="0"/>
                      </a:cubicBezTo>
                      <a:lnTo>
                        <a:pt x="18684" y="0"/>
                      </a:lnTo>
                      <a:cubicBezTo>
                        <a:pt x="20174" y="0"/>
                        <a:pt x="21381" y="610"/>
                        <a:pt x="21381" y="1363"/>
                      </a:cubicBezTo>
                      <a:lnTo>
                        <a:pt x="21381" y="4611"/>
                      </a:lnTo>
                      <a:lnTo>
                        <a:pt x="21465" y="4611"/>
                      </a:lnTo>
                      <a:cubicBezTo>
                        <a:pt x="21539" y="4611"/>
                        <a:pt x="21600" y="4642"/>
                        <a:pt x="21600" y="4679"/>
                      </a:cubicBezTo>
                      <a:lnTo>
                        <a:pt x="21600" y="6121"/>
                      </a:lnTo>
                      <a:cubicBezTo>
                        <a:pt x="21600" y="6160"/>
                        <a:pt x="21539" y="6191"/>
                        <a:pt x="21465" y="6191"/>
                      </a:cubicBezTo>
                      <a:lnTo>
                        <a:pt x="21381" y="6191"/>
                      </a:lnTo>
                      <a:lnTo>
                        <a:pt x="21381" y="20237"/>
                      </a:lnTo>
                      <a:cubicBezTo>
                        <a:pt x="21381" y="20988"/>
                        <a:pt x="20174" y="21600"/>
                        <a:pt x="18684" y="21600"/>
                      </a:cubicBezTo>
                      <a:lnTo>
                        <a:pt x="2916" y="21600"/>
                      </a:lnTo>
                      <a:cubicBezTo>
                        <a:pt x="1426" y="21600"/>
                        <a:pt x="219" y="20988"/>
                        <a:pt x="219" y="20237"/>
                      </a:cubicBezTo>
                      <a:lnTo>
                        <a:pt x="219" y="8764"/>
                      </a:lnTo>
                      <a:close/>
                    </a:path>
                  </a:pathLst>
                </a:custGeom>
                <a:noFill/>
                <a:ln w="19050" cap="flat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square" lIns="48217" tIns="48217" rIns="48217" bIns="48217" numCol="1" anchor="t">
                  <a:noAutofit/>
                </a:bodyPr>
                <a:lstStyle/>
                <a:p>
                  <a:pPr>
                    <a:defRPr sz="1200">
                      <a:solidFill>
                        <a:srgbClr val="FFFFFF"/>
                      </a:solidFill>
                    </a:defRPr>
                  </a:pPr>
                  <a:endParaRPr sz="1265"/>
                </a:p>
              </p:txBody>
            </p:sp>
            <p:sp>
              <p:nvSpPr>
                <p:cNvPr id="447" name="Freeform 7"/>
                <p:cNvSpPr/>
                <p:nvPr/>
              </p:nvSpPr>
              <p:spPr>
                <a:xfrm>
                  <a:off x="135549" y="456620"/>
                  <a:ext cx="1881040" cy="3334163"/>
                </a:xfrm>
                <a:prstGeom prst="rect">
                  <a:avLst/>
                </a:prstGeom>
                <a:noFill/>
                <a:ln w="36513" cap="flat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square" lIns="48217" tIns="48217" rIns="48217" bIns="48217" numCol="1" anchor="t">
                  <a:noAutofit/>
                </a:bodyPr>
                <a:lstStyle/>
                <a:p>
                  <a:pPr>
                    <a:defRPr sz="1200">
                      <a:solidFill>
                        <a:srgbClr val="FFFFFF"/>
                      </a:solidFill>
                    </a:defRPr>
                  </a:pPr>
                  <a:endParaRPr sz="1265"/>
                </a:p>
              </p:txBody>
            </p:sp>
          </p:grpSp>
        </p:grpSp>
      </p:grpSp>
      <p:sp>
        <p:nvSpPr>
          <p:cNvPr id="28" name="文本框 27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教务管理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9" name="组 28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30" name="矩形 29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矩形 231"/>
          <p:cNvSpPr/>
          <p:nvPr/>
        </p:nvSpPr>
        <p:spPr>
          <a:xfrm>
            <a:off x="739690" y="2320181"/>
            <a:ext cx="5080267" cy="2593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班级德育</a:t>
            </a:r>
            <a:endParaRPr lang="zh-CN" altLang="en-US" sz="2400" b="1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班级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整体的量化考核，通过班级德育，可以培养孩子的集体荣誉感，责任感；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班级的德育评分，在手机上即可轻松录入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移动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设置班级流动红旗，线上德育管理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根据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每天数据，自动汇总出每周的德育数据周报；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03485" y="103802"/>
            <a:ext cx="8221112" cy="470792"/>
            <a:chOff x="154" y="155"/>
            <a:chExt cx="12276" cy="703"/>
          </a:xfrm>
        </p:grpSpPr>
        <p:grpSp>
          <p:nvGrpSpPr>
            <p:cNvPr id="3" name="组合 2"/>
            <p:cNvGrpSpPr/>
            <p:nvPr/>
          </p:nvGrpSpPr>
          <p:grpSpPr>
            <a:xfrm>
              <a:off x="154" y="194"/>
              <a:ext cx="3173" cy="664"/>
              <a:chOff x="13218" y="1299"/>
              <a:chExt cx="3173" cy="664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14574" y="1339"/>
                <a:ext cx="1817" cy="519"/>
                <a:chOff x="16344" y="296"/>
                <a:chExt cx="1966" cy="565"/>
              </a:xfrm>
            </p:grpSpPr>
            <p:pic>
              <p:nvPicPr>
                <p:cNvPr id="13" name="图片 12" descr="白色"/>
                <p:cNvPicPr>
                  <a:picLocks noChangeAspect="1"/>
                </p:cNvPicPr>
                <p:nvPr/>
              </p:nvPicPr>
              <p:blipFill>
                <a:blip r:embed="rId1" cstate="print"/>
                <a:srcRect/>
                <a:stretch>
                  <a:fillRect/>
                </a:stretch>
              </p:blipFill>
              <p:spPr>
                <a:xfrm>
                  <a:off x="16344" y="296"/>
                  <a:ext cx="526" cy="565"/>
                </a:xfrm>
                <a:prstGeom prst="rect">
                  <a:avLst/>
                </a:prstGeom>
              </p:spPr>
            </p:pic>
            <p:sp>
              <p:nvSpPr>
                <p:cNvPr id="19" name="文本框 18"/>
                <p:cNvSpPr txBox="1"/>
                <p:nvPr/>
              </p:nvSpPr>
              <p:spPr>
                <a:xfrm>
                  <a:off x="16654" y="335"/>
                  <a:ext cx="1656" cy="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75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轻松教育</a:t>
                  </a:r>
                  <a:endParaRPr lang="zh-CN" altLang="en-US" sz="1475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>
                <a:off x="13218" y="1299"/>
                <a:ext cx="1383" cy="664"/>
                <a:chOff x="11451" y="944"/>
                <a:chExt cx="1497" cy="723"/>
              </a:xfrm>
            </p:grpSpPr>
            <p:pic>
              <p:nvPicPr>
                <p:cNvPr id="22" name="图片 21" descr="品牌标识-钉钉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11451" y="944"/>
                  <a:ext cx="722" cy="723"/>
                </a:xfrm>
                <a:prstGeom prst="rect">
                  <a:avLst/>
                </a:prstGeom>
              </p:spPr>
            </p:pic>
            <p:sp>
              <p:nvSpPr>
                <p:cNvPr id="23" name="文本框 22"/>
                <p:cNvSpPr txBox="1"/>
                <p:nvPr/>
              </p:nvSpPr>
              <p:spPr>
                <a:xfrm>
                  <a:off x="11938" y="1053"/>
                  <a:ext cx="1010" cy="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75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钉钉</a:t>
                  </a:r>
                  <a:endParaRPr lang="zh-CN" altLang="en-US" sz="1475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27" name="文本框 26"/>
            <p:cNvSpPr txBox="1"/>
            <p:nvPr/>
          </p:nvSpPr>
          <p:spPr>
            <a:xfrm>
              <a:off x="3327" y="155"/>
              <a:ext cx="9103" cy="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班级德育</a:t>
              </a:r>
              <a:r>
                <a:rPr lang="en-US" altLang="zh-CN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</a:t>
              </a:r>
              <a:r>
                <a:rPr lang="en-US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 MORAL EDUCATION CLASS</a:t>
              </a:r>
              <a:endParaRPr lang="en-US" sz="211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60" name="组合 17" descr="组合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45727" y="2206629"/>
            <a:ext cx="1964870" cy="3495111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461" name="组合 16" descr="组合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11741" y="2216004"/>
            <a:ext cx="1969558" cy="3503817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grpSp>
        <p:nvGrpSpPr>
          <p:cNvPr id="469" name="组合 2"/>
          <p:cNvGrpSpPr/>
          <p:nvPr/>
        </p:nvGrpSpPr>
        <p:grpSpPr>
          <a:xfrm>
            <a:off x="7095963" y="1729710"/>
            <a:ext cx="4638031" cy="4480424"/>
            <a:chOff x="0" y="-1"/>
            <a:chExt cx="4397780" cy="4248337"/>
          </a:xfrm>
        </p:grpSpPr>
        <p:grpSp>
          <p:nvGrpSpPr>
            <p:cNvPr id="465" name="组合 19"/>
            <p:cNvGrpSpPr/>
            <p:nvPr/>
          </p:nvGrpSpPr>
          <p:grpSpPr>
            <a:xfrm>
              <a:off x="2250942" y="-2"/>
              <a:ext cx="2146839" cy="4248339"/>
              <a:chOff x="0" y="0"/>
              <a:chExt cx="2146837" cy="4248337"/>
            </a:xfrm>
          </p:grpSpPr>
          <p:sp>
            <p:nvSpPr>
              <p:cNvPr id="463" name="Freeform 5"/>
              <p:cNvSpPr/>
              <p:nvPr/>
            </p:nvSpPr>
            <p:spPr>
              <a:xfrm>
                <a:off x="0" y="0"/>
                <a:ext cx="2146838" cy="4248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464" name="Freeform 7"/>
              <p:cNvSpPr/>
              <p:nvPr/>
            </p:nvSpPr>
            <p:spPr>
              <a:xfrm>
                <a:off x="135549" y="456802"/>
                <a:ext cx="1881040" cy="3335491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  <p:grpSp>
          <p:nvGrpSpPr>
            <p:cNvPr id="468" name="组合 21"/>
            <p:cNvGrpSpPr/>
            <p:nvPr/>
          </p:nvGrpSpPr>
          <p:grpSpPr>
            <a:xfrm>
              <a:off x="0" y="845"/>
              <a:ext cx="2146838" cy="4246646"/>
              <a:chOff x="0" y="0"/>
              <a:chExt cx="2146837" cy="4246645"/>
            </a:xfrm>
          </p:grpSpPr>
          <p:sp>
            <p:nvSpPr>
              <p:cNvPr id="466" name="Freeform 5"/>
              <p:cNvSpPr/>
              <p:nvPr/>
            </p:nvSpPr>
            <p:spPr>
              <a:xfrm>
                <a:off x="0" y="0"/>
                <a:ext cx="2146838" cy="4246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467" name="Freeform 7"/>
              <p:cNvSpPr/>
              <p:nvPr/>
            </p:nvSpPr>
            <p:spPr>
              <a:xfrm>
                <a:off x="135549" y="456620"/>
                <a:ext cx="1881040" cy="3334163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</p:grpSp>
      <p:sp>
        <p:nvSpPr>
          <p:cNvPr id="29" name="文本框 28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教务管理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0" name="组 29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31" name="矩形 30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矩形 231"/>
          <p:cNvSpPr/>
          <p:nvPr/>
        </p:nvSpPr>
        <p:spPr>
          <a:xfrm>
            <a:off x="739691" y="2176165"/>
            <a:ext cx="5577846" cy="2983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教师助手 </a:t>
            </a:r>
            <a:r>
              <a:rPr lang="en-US" altLang="zh-CN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</a:t>
            </a: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日程管理 </a:t>
            </a:r>
            <a:r>
              <a:rPr lang="en-US" altLang="zh-CN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</a:t>
            </a: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值班安排</a:t>
            </a:r>
            <a:endParaRPr lang="zh-CN" altLang="en-US" sz="2400" b="1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事项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提醒，可添加参与人员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、值日排班一目了然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查看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可调代课的对象、查看其他教师课表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个人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荣誉一键保存，后台实现数据汇总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教师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的管理助手。包括任务管理、事项管理、值班表、个人荣誉展示、岗位说明等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03485" y="103802"/>
            <a:ext cx="8221112" cy="470792"/>
            <a:chOff x="154" y="155"/>
            <a:chExt cx="12276" cy="703"/>
          </a:xfrm>
        </p:grpSpPr>
        <p:grpSp>
          <p:nvGrpSpPr>
            <p:cNvPr id="13" name="组合 12"/>
            <p:cNvGrpSpPr/>
            <p:nvPr/>
          </p:nvGrpSpPr>
          <p:grpSpPr>
            <a:xfrm>
              <a:off x="154" y="194"/>
              <a:ext cx="3173" cy="664"/>
              <a:chOff x="13218" y="1299"/>
              <a:chExt cx="3173" cy="664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14574" y="1339"/>
                <a:ext cx="1817" cy="519"/>
                <a:chOff x="16344" y="296"/>
                <a:chExt cx="1966" cy="565"/>
              </a:xfrm>
            </p:grpSpPr>
            <p:pic>
              <p:nvPicPr>
                <p:cNvPr id="7" name="图片 6" descr="白色"/>
                <p:cNvPicPr>
                  <a:picLocks noChangeAspect="1"/>
                </p:cNvPicPr>
                <p:nvPr/>
              </p:nvPicPr>
              <p:blipFill>
                <a:blip r:embed="rId1" cstate="print"/>
                <a:srcRect/>
                <a:stretch>
                  <a:fillRect/>
                </a:stretch>
              </p:blipFill>
              <p:spPr>
                <a:xfrm>
                  <a:off x="16344" y="296"/>
                  <a:ext cx="526" cy="565"/>
                </a:xfrm>
                <a:prstGeom prst="rect">
                  <a:avLst/>
                </a:prstGeom>
              </p:spPr>
            </p:pic>
            <p:sp>
              <p:nvSpPr>
                <p:cNvPr id="21" name="文本框 20"/>
                <p:cNvSpPr txBox="1"/>
                <p:nvPr/>
              </p:nvSpPr>
              <p:spPr>
                <a:xfrm>
                  <a:off x="16654" y="335"/>
                  <a:ext cx="1656" cy="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75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轻松教育</a:t>
                  </a:r>
                  <a:endParaRPr lang="zh-CN" altLang="en-US" sz="1475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3218" y="1299"/>
                <a:ext cx="1383" cy="664"/>
                <a:chOff x="11451" y="944"/>
                <a:chExt cx="1497" cy="723"/>
              </a:xfrm>
            </p:grpSpPr>
            <p:pic>
              <p:nvPicPr>
                <p:cNvPr id="23" name="图片 22" descr="品牌标识-钉钉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11451" y="944"/>
                  <a:ext cx="722" cy="723"/>
                </a:xfrm>
                <a:prstGeom prst="rect">
                  <a:avLst/>
                </a:prstGeom>
              </p:spPr>
            </p:pic>
            <p:sp>
              <p:nvSpPr>
                <p:cNvPr id="24" name="文本框 23"/>
                <p:cNvSpPr txBox="1"/>
                <p:nvPr/>
              </p:nvSpPr>
              <p:spPr>
                <a:xfrm>
                  <a:off x="11938" y="1053"/>
                  <a:ext cx="1010" cy="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75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钉钉</a:t>
                  </a:r>
                  <a:endParaRPr lang="zh-CN" altLang="en-US" sz="1475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27" name="文本框 26"/>
            <p:cNvSpPr txBox="1"/>
            <p:nvPr/>
          </p:nvSpPr>
          <p:spPr>
            <a:xfrm>
              <a:off x="3327" y="155"/>
              <a:ext cx="9103" cy="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教师助手</a:t>
              </a:r>
              <a:r>
                <a:rPr lang="en-US" altLang="zh-CN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|SCHEDULE MANAGEMENT</a:t>
              </a:r>
              <a:endParaRPr lang="en-US" sz="211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00" name="组合 17" descr="组合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53310" y="1847675"/>
            <a:ext cx="1989648" cy="3539311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501" name="组合 18" descr="组合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7496" y="1876471"/>
            <a:ext cx="1952816" cy="3473681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grpSp>
        <p:nvGrpSpPr>
          <p:cNvPr id="509" name="组合 2"/>
          <p:cNvGrpSpPr/>
          <p:nvPr/>
        </p:nvGrpSpPr>
        <p:grpSpPr>
          <a:xfrm>
            <a:off x="7031673" y="1376114"/>
            <a:ext cx="4638031" cy="4480424"/>
            <a:chOff x="0" y="-1"/>
            <a:chExt cx="4397780" cy="4248337"/>
          </a:xfrm>
        </p:grpSpPr>
        <p:grpSp>
          <p:nvGrpSpPr>
            <p:cNvPr id="505" name="组合 19"/>
            <p:cNvGrpSpPr/>
            <p:nvPr/>
          </p:nvGrpSpPr>
          <p:grpSpPr>
            <a:xfrm>
              <a:off x="2250942" y="-2"/>
              <a:ext cx="2146839" cy="4248339"/>
              <a:chOff x="0" y="0"/>
              <a:chExt cx="2146837" cy="4248337"/>
            </a:xfrm>
          </p:grpSpPr>
          <p:sp>
            <p:nvSpPr>
              <p:cNvPr id="503" name="Freeform 5"/>
              <p:cNvSpPr/>
              <p:nvPr/>
            </p:nvSpPr>
            <p:spPr>
              <a:xfrm>
                <a:off x="0" y="0"/>
                <a:ext cx="2146838" cy="4248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504" name="Freeform 7"/>
              <p:cNvSpPr/>
              <p:nvPr/>
            </p:nvSpPr>
            <p:spPr>
              <a:xfrm>
                <a:off x="135549" y="456802"/>
                <a:ext cx="1881040" cy="3335491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  <p:grpSp>
          <p:nvGrpSpPr>
            <p:cNvPr id="508" name="组合 21"/>
            <p:cNvGrpSpPr/>
            <p:nvPr/>
          </p:nvGrpSpPr>
          <p:grpSpPr>
            <a:xfrm>
              <a:off x="0" y="845"/>
              <a:ext cx="2146838" cy="4246646"/>
              <a:chOff x="0" y="0"/>
              <a:chExt cx="2146837" cy="4246645"/>
            </a:xfrm>
          </p:grpSpPr>
          <p:sp>
            <p:nvSpPr>
              <p:cNvPr id="506" name="Freeform 5"/>
              <p:cNvSpPr/>
              <p:nvPr/>
            </p:nvSpPr>
            <p:spPr>
              <a:xfrm>
                <a:off x="0" y="0"/>
                <a:ext cx="2146838" cy="4246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507" name="Freeform 7"/>
              <p:cNvSpPr/>
              <p:nvPr/>
            </p:nvSpPr>
            <p:spPr>
              <a:xfrm>
                <a:off x="135549" y="456620"/>
                <a:ext cx="1881040" cy="3334163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</p:grpSp>
      <p:sp>
        <p:nvSpPr>
          <p:cNvPr id="30" name="文本框 29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教务管理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1" name="组 30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32" name="矩形 31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6285359" y="2536205"/>
            <a:ext cx="5953542" cy="2204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教育头条</a:t>
            </a:r>
            <a:endParaRPr lang="zh-CN" altLang="en-US" sz="2400" b="1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新闻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资讯的阅读应用；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新教育政策、教育新闻、育儿讯息、指导经验等皆可第一时间查收；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评论、可点赞、可转发，支持多渠道的分享；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03485" y="103802"/>
            <a:ext cx="8221112" cy="470792"/>
            <a:chOff x="154" y="155"/>
            <a:chExt cx="12276" cy="703"/>
          </a:xfrm>
        </p:grpSpPr>
        <p:grpSp>
          <p:nvGrpSpPr>
            <p:cNvPr id="3" name="组合 2"/>
            <p:cNvGrpSpPr/>
            <p:nvPr/>
          </p:nvGrpSpPr>
          <p:grpSpPr>
            <a:xfrm>
              <a:off x="154" y="194"/>
              <a:ext cx="3173" cy="664"/>
              <a:chOff x="13218" y="1299"/>
              <a:chExt cx="3173" cy="664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4574" y="1339"/>
                <a:ext cx="1817" cy="519"/>
                <a:chOff x="16344" y="296"/>
                <a:chExt cx="1966" cy="565"/>
              </a:xfrm>
            </p:grpSpPr>
            <p:pic>
              <p:nvPicPr>
                <p:cNvPr id="18" name="图片 17" descr="白色"/>
                <p:cNvPicPr>
                  <a:picLocks noChangeAspect="1"/>
                </p:cNvPicPr>
                <p:nvPr/>
              </p:nvPicPr>
              <p:blipFill>
                <a:blip r:embed="rId1" cstate="print"/>
                <a:srcRect/>
                <a:stretch>
                  <a:fillRect/>
                </a:stretch>
              </p:blipFill>
              <p:spPr>
                <a:xfrm>
                  <a:off x="16344" y="296"/>
                  <a:ext cx="526" cy="565"/>
                </a:xfrm>
                <a:prstGeom prst="rect">
                  <a:avLst/>
                </a:prstGeom>
              </p:spPr>
            </p:pic>
            <p:sp>
              <p:nvSpPr>
                <p:cNvPr id="21" name="文本框 20"/>
                <p:cNvSpPr txBox="1"/>
                <p:nvPr/>
              </p:nvSpPr>
              <p:spPr>
                <a:xfrm>
                  <a:off x="16654" y="335"/>
                  <a:ext cx="1656" cy="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75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轻松教育</a:t>
                  </a:r>
                  <a:endParaRPr lang="zh-CN" altLang="en-US" sz="1475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13218" y="1299"/>
                <a:ext cx="1383" cy="664"/>
                <a:chOff x="11451" y="944"/>
                <a:chExt cx="1497" cy="723"/>
              </a:xfrm>
            </p:grpSpPr>
            <p:pic>
              <p:nvPicPr>
                <p:cNvPr id="23" name="图片 22" descr="品牌标识-钉钉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11451" y="944"/>
                  <a:ext cx="722" cy="723"/>
                </a:xfrm>
                <a:prstGeom prst="rect">
                  <a:avLst/>
                </a:prstGeom>
              </p:spPr>
            </p:pic>
            <p:sp>
              <p:nvSpPr>
                <p:cNvPr id="24" name="文本框 23"/>
                <p:cNvSpPr txBox="1"/>
                <p:nvPr/>
              </p:nvSpPr>
              <p:spPr>
                <a:xfrm>
                  <a:off x="11938" y="1053"/>
                  <a:ext cx="1010" cy="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75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钉钉</a:t>
                  </a:r>
                  <a:endParaRPr lang="zh-CN" altLang="en-US" sz="1475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27" name="文本框 26"/>
            <p:cNvSpPr txBox="1"/>
            <p:nvPr/>
          </p:nvSpPr>
          <p:spPr>
            <a:xfrm>
              <a:off x="3327" y="155"/>
              <a:ext cx="9103" cy="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11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教育头条</a:t>
              </a:r>
              <a:r>
                <a:rPr lang="en-US" altLang="zh-CN" sz="211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|NEWS</a:t>
              </a:r>
              <a:endParaRPr lang="en-US" sz="211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21846" y="1704361"/>
            <a:ext cx="4638272" cy="4480225"/>
            <a:chOff x="1376" y="2545"/>
            <a:chExt cx="6926" cy="6690"/>
          </a:xfrm>
        </p:grpSpPr>
        <p:pic>
          <p:nvPicPr>
            <p:cNvPr id="519" name="组合 16" descr="组合 1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4" y="3261"/>
              <a:ext cx="2953" cy="525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520" name="组合 15" descr="组合 1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60" y="3306"/>
              <a:ext cx="2914" cy="518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grpSp>
          <p:nvGrpSpPr>
            <p:cNvPr id="529" name="组合 2"/>
            <p:cNvGrpSpPr/>
            <p:nvPr/>
          </p:nvGrpSpPr>
          <p:grpSpPr>
            <a:xfrm>
              <a:off x="1376" y="2545"/>
              <a:ext cx="6926" cy="6690"/>
              <a:chOff x="0" y="-1"/>
              <a:chExt cx="4397780" cy="4248337"/>
            </a:xfrm>
          </p:grpSpPr>
          <p:grpSp>
            <p:nvGrpSpPr>
              <p:cNvPr id="525" name="组合 19"/>
              <p:cNvGrpSpPr/>
              <p:nvPr/>
            </p:nvGrpSpPr>
            <p:grpSpPr>
              <a:xfrm>
                <a:off x="2250942" y="-2"/>
                <a:ext cx="2146839" cy="4248339"/>
                <a:chOff x="0" y="0"/>
                <a:chExt cx="2146837" cy="4248337"/>
              </a:xfrm>
            </p:grpSpPr>
            <p:sp>
              <p:nvSpPr>
                <p:cNvPr id="523" name="Freeform 5"/>
                <p:cNvSpPr/>
                <p:nvPr/>
              </p:nvSpPr>
              <p:spPr>
                <a:xfrm>
                  <a:off x="0" y="0"/>
                  <a:ext cx="2146838" cy="42483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9" y="8764"/>
                      </a:moveTo>
                      <a:lnTo>
                        <a:pt x="91" y="8762"/>
                      </a:lnTo>
                      <a:cubicBezTo>
                        <a:pt x="40" y="8762"/>
                        <a:pt x="0" y="8740"/>
                        <a:pt x="0" y="8716"/>
                      </a:cubicBezTo>
                      <a:lnTo>
                        <a:pt x="0" y="7206"/>
                      </a:lnTo>
                      <a:cubicBezTo>
                        <a:pt x="0" y="7181"/>
                        <a:pt x="40" y="7160"/>
                        <a:pt x="91" y="7160"/>
                      </a:cubicBezTo>
                      <a:lnTo>
                        <a:pt x="219" y="7159"/>
                      </a:lnTo>
                      <a:lnTo>
                        <a:pt x="219" y="6216"/>
                      </a:lnTo>
                      <a:lnTo>
                        <a:pt x="135" y="6216"/>
                      </a:lnTo>
                      <a:cubicBezTo>
                        <a:pt x="61" y="6216"/>
                        <a:pt x="0" y="6186"/>
                        <a:pt x="0" y="6148"/>
                      </a:cubicBezTo>
                      <a:lnTo>
                        <a:pt x="0" y="4686"/>
                      </a:lnTo>
                      <a:cubicBezTo>
                        <a:pt x="0" y="4649"/>
                        <a:pt x="61" y="4618"/>
                        <a:pt x="135" y="4618"/>
                      </a:cubicBezTo>
                      <a:lnTo>
                        <a:pt x="219" y="4618"/>
                      </a:lnTo>
                      <a:lnTo>
                        <a:pt x="219" y="3684"/>
                      </a:lnTo>
                      <a:lnTo>
                        <a:pt x="135" y="3684"/>
                      </a:lnTo>
                      <a:cubicBezTo>
                        <a:pt x="61" y="3684"/>
                        <a:pt x="0" y="3653"/>
                        <a:pt x="0" y="3616"/>
                      </a:cubicBezTo>
                      <a:lnTo>
                        <a:pt x="0" y="2977"/>
                      </a:lnTo>
                      <a:cubicBezTo>
                        <a:pt x="0" y="2939"/>
                        <a:pt x="61" y="2909"/>
                        <a:pt x="135" y="2909"/>
                      </a:cubicBezTo>
                      <a:lnTo>
                        <a:pt x="253" y="2909"/>
                      </a:lnTo>
                      <a:lnTo>
                        <a:pt x="236" y="1363"/>
                      </a:lnTo>
                      <a:cubicBezTo>
                        <a:pt x="226" y="610"/>
                        <a:pt x="1426" y="0"/>
                        <a:pt x="2916" y="0"/>
                      </a:cubicBezTo>
                      <a:lnTo>
                        <a:pt x="18684" y="0"/>
                      </a:lnTo>
                      <a:cubicBezTo>
                        <a:pt x="20174" y="0"/>
                        <a:pt x="21381" y="610"/>
                        <a:pt x="21381" y="1363"/>
                      </a:cubicBezTo>
                      <a:lnTo>
                        <a:pt x="21381" y="4611"/>
                      </a:lnTo>
                      <a:lnTo>
                        <a:pt x="21465" y="4611"/>
                      </a:lnTo>
                      <a:cubicBezTo>
                        <a:pt x="21539" y="4611"/>
                        <a:pt x="21600" y="4642"/>
                        <a:pt x="21600" y="4679"/>
                      </a:cubicBezTo>
                      <a:lnTo>
                        <a:pt x="21600" y="6121"/>
                      </a:lnTo>
                      <a:cubicBezTo>
                        <a:pt x="21600" y="6160"/>
                        <a:pt x="21539" y="6191"/>
                        <a:pt x="21465" y="6191"/>
                      </a:cubicBezTo>
                      <a:lnTo>
                        <a:pt x="21381" y="6191"/>
                      </a:lnTo>
                      <a:lnTo>
                        <a:pt x="21381" y="20237"/>
                      </a:lnTo>
                      <a:cubicBezTo>
                        <a:pt x="21381" y="20988"/>
                        <a:pt x="20174" y="21600"/>
                        <a:pt x="18684" y="21600"/>
                      </a:cubicBezTo>
                      <a:lnTo>
                        <a:pt x="2916" y="21600"/>
                      </a:lnTo>
                      <a:cubicBezTo>
                        <a:pt x="1426" y="21600"/>
                        <a:pt x="219" y="20988"/>
                        <a:pt x="219" y="20237"/>
                      </a:cubicBezTo>
                      <a:lnTo>
                        <a:pt x="219" y="8764"/>
                      </a:lnTo>
                      <a:close/>
                    </a:path>
                  </a:pathLst>
                </a:custGeom>
                <a:noFill/>
                <a:ln w="19050" cap="flat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square" lIns="48217" tIns="48217" rIns="48217" bIns="48217" numCol="1" anchor="t">
                  <a:noAutofit/>
                </a:bodyPr>
                <a:lstStyle/>
                <a:p>
                  <a:pPr>
                    <a:defRPr sz="1200">
                      <a:solidFill>
                        <a:srgbClr val="FFFFFF"/>
                      </a:solidFill>
                    </a:defRPr>
                  </a:pPr>
                  <a:endParaRPr sz="1265"/>
                </a:p>
              </p:txBody>
            </p:sp>
            <p:sp>
              <p:nvSpPr>
                <p:cNvPr id="524" name="Freeform 7"/>
                <p:cNvSpPr/>
                <p:nvPr/>
              </p:nvSpPr>
              <p:spPr>
                <a:xfrm>
                  <a:off x="135549" y="456802"/>
                  <a:ext cx="1881040" cy="3335491"/>
                </a:xfrm>
                <a:prstGeom prst="rect">
                  <a:avLst/>
                </a:prstGeom>
                <a:noFill/>
                <a:ln w="36513" cap="flat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square" lIns="48217" tIns="48217" rIns="48217" bIns="48217" numCol="1" anchor="t">
                  <a:noAutofit/>
                </a:bodyPr>
                <a:lstStyle/>
                <a:p>
                  <a:pPr>
                    <a:defRPr sz="1200">
                      <a:solidFill>
                        <a:srgbClr val="FFFFFF"/>
                      </a:solidFill>
                    </a:defRPr>
                  </a:pPr>
                  <a:endParaRPr sz="1265"/>
                </a:p>
              </p:txBody>
            </p:sp>
          </p:grpSp>
          <p:grpSp>
            <p:nvGrpSpPr>
              <p:cNvPr id="528" name="组合 21"/>
              <p:cNvGrpSpPr/>
              <p:nvPr/>
            </p:nvGrpSpPr>
            <p:grpSpPr>
              <a:xfrm>
                <a:off x="0" y="845"/>
                <a:ext cx="2146838" cy="4246646"/>
                <a:chOff x="0" y="0"/>
                <a:chExt cx="2146837" cy="4246645"/>
              </a:xfrm>
            </p:grpSpPr>
            <p:sp>
              <p:nvSpPr>
                <p:cNvPr id="526" name="Freeform 5"/>
                <p:cNvSpPr/>
                <p:nvPr/>
              </p:nvSpPr>
              <p:spPr>
                <a:xfrm>
                  <a:off x="0" y="0"/>
                  <a:ext cx="2146838" cy="42466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9" y="8764"/>
                      </a:moveTo>
                      <a:lnTo>
                        <a:pt x="91" y="8762"/>
                      </a:lnTo>
                      <a:cubicBezTo>
                        <a:pt x="40" y="8762"/>
                        <a:pt x="0" y="8740"/>
                        <a:pt x="0" y="8716"/>
                      </a:cubicBezTo>
                      <a:lnTo>
                        <a:pt x="0" y="7206"/>
                      </a:lnTo>
                      <a:cubicBezTo>
                        <a:pt x="0" y="7181"/>
                        <a:pt x="40" y="7160"/>
                        <a:pt x="91" y="7160"/>
                      </a:cubicBezTo>
                      <a:lnTo>
                        <a:pt x="219" y="7159"/>
                      </a:lnTo>
                      <a:lnTo>
                        <a:pt x="219" y="6216"/>
                      </a:lnTo>
                      <a:lnTo>
                        <a:pt x="135" y="6216"/>
                      </a:lnTo>
                      <a:cubicBezTo>
                        <a:pt x="61" y="6216"/>
                        <a:pt x="0" y="6186"/>
                        <a:pt x="0" y="6148"/>
                      </a:cubicBezTo>
                      <a:lnTo>
                        <a:pt x="0" y="4686"/>
                      </a:lnTo>
                      <a:cubicBezTo>
                        <a:pt x="0" y="4649"/>
                        <a:pt x="61" y="4618"/>
                        <a:pt x="135" y="4618"/>
                      </a:cubicBezTo>
                      <a:lnTo>
                        <a:pt x="219" y="4618"/>
                      </a:lnTo>
                      <a:lnTo>
                        <a:pt x="219" y="3684"/>
                      </a:lnTo>
                      <a:lnTo>
                        <a:pt x="135" y="3684"/>
                      </a:lnTo>
                      <a:cubicBezTo>
                        <a:pt x="61" y="3684"/>
                        <a:pt x="0" y="3653"/>
                        <a:pt x="0" y="3616"/>
                      </a:cubicBezTo>
                      <a:lnTo>
                        <a:pt x="0" y="2977"/>
                      </a:lnTo>
                      <a:cubicBezTo>
                        <a:pt x="0" y="2939"/>
                        <a:pt x="61" y="2909"/>
                        <a:pt x="135" y="2909"/>
                      </a:cubicBezTo>
                      <a:lnTo>
                        <a:pt x="253" y="2909"/>
                      </a:lnTo>
                      <a:lnTo>
                        <a:pt x="236" y="1363"/>
                      </a:lnTo>
                      <a:cubicBezTo>
                        <a:pt x="226" y="610"/>
                        <a:pt x="1426" y="0"/>
                        <a:pt x="2916" y="0"/>
                      </a:cubicBezTo>
                      <a:lnTo>
                        <a:pt x="18684" y="0"/>
                      </a:lnTo>
                      <a:cubicBezTo>
                        <a:pt x="20174" y="0"/>
                        <a:pt x="21381" y="610"/>
                        <a:pt x="21381" y="1363"/>
                      </a:cubicBezTo>
                      <a:lnTo>
                        <a:pt x="21381" y="4611"/>
                      </a:lnTo>
                      <a:lnTo>
                        <a:pt x="21465" y="4611"/>
                      </a:lnTo>
                      <a:cubicBezTo>
                        <a:pt x="21539" y="4611"/>
                        <a:pt x="21600" y="4642"/>
                        <a:pt x="21600" y="4679"/>
                      </a:cubicBezTo>
                      <a:lnTo>
                        <a:pt x="21600" y="6121"/>
                      </a:lnTo>
                      <a:cubicBezTo>
                        <a:pt x="21600" y="6160"/>
                        <a:pt x="21539" y="6191"/>
                        <a:pt x="21465" y="6191"/>
                      </a:cubicBezTo>
                      <a:lnTo>
                        <a:pt x="21381" y="6191"/>
                      </a:lnTo>
                      <a:lnTo>
                        <a:pt x="21381" y="20237"/>
                      </a:lnTo>
                      <a:cubicBezTo>
                        <a:pt x="21381" y="20988"/>
                        <a:pt x="20174" y="21600"/>
                        <a:pt x="18684" y="21600"/>
                      </a:cubicBezTo>
                      <a:lnTo>
                        <a:pt x="2916" y="21600"/>
                      </a:lnTo>
                      <a:cubicBezTo>
                        <a:pt x="1426" y="21600"/>
                        <a:pt x="219" y="20988"/>
                        <a:pt x="219" y="20237"/>
                      </a:cubicBezTo>
                      <a:lnTo>
                        <a:pt x="219" y="8764"/>
                      </a:lnTo>
                      <a:close/>
                    </a:path>
                  </a:pathLst>
                </a:custGeom>
                <a:noFill/>
                <a:ln w="19050" cap="flat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square" lIns="48217" tIns="48217" rIns="48217" bIns="48217" numCol="1" anchor="t">
                  <a:noAutofit/>
                </a:bodyPr>
                <a:lstStyle/>
                <a:p>
                  <a:pPr>
                    <a:defRPr sz="1200">
                      <a:solidFill>
                        <a:srgbClr val="FFFFFF"/>
                      </a:solidFill>
                    </a:defRPr>
                  </a:pPr>
                  <a:endParaRPr sz="1265"/>
                </a:p>
              </p:txBody>
            </p:sp>
            <p:sp>
              <p:nvSpPr>
                <p:cNvPr id="527" name="Freeform 7"/>
                <p:cNvSpPr/>
                <p:nvPr/>
              </p:nvSpPr>
              <p:spPr>
                <a:xfrm>
                  <a:off x="135549" y="456620"/>
                  <a:ext cx="1881040" cy="3334163"/>
                </a:xfrm>
                <a:prstGeom prst="rect">
                  <a:avLst/>
                </a:prstGeom>
                <a:noFill/>
                <a:ln w="36513" cap="flat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square" lIns="48217" tIns="48217" rIns="48217" bIns="48217" numCol="1" anchor="t">
                  <a:noAutofit/>
                </a:bodyPr>
                <a:lstStyle/>
                <a:p>
                  <a:pPr>
                    <a:defRPr sz="1200">
                      <a:solidFill>
                        <a:srgbClr val="FFFFFF"/>
                      </a:solidFill>
                    </a:defRPr>
                  </a:pPr>
                  <a:endParaRPr sz="1265"/>
                </a:p>
              </p:txBody>
            </p:sp>
          </p:grpSp>
        </p:grpSp>
      </p:grpSp>
      <p:sp>
        <p:nvSpPr>
          <p:cNvPr id="30" name="文本框 29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教务管理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1" name="组 30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32" name="矩形 31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3364" y="2226049"/>
            <a:ext cx="10636683" cy="4407899"/>
            <a:chOff x="2319" y="3324"/>
            <a:chExt cx="15883" cy="6582"/>
          </a:xfrm>
        </p:grpSpPr>
        <p:sp>
          <p:nvSpPr>
            <p:cNvPr id="232" name="矩形 231"/>
            <p:cNvSpPr/>
            <p:nvPr/>
          </p:nvSpPr>
          <p:spPr>
            <a:xfrm>
              <a:off x="9277" y="3324"/>
              <a:ext cx="8925" cy="3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学生考勤 </a:t>
              </a:r>
              <a:r>
                <a:rPr lang="en-US" altLang="zh-CN" sz="24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</a:t>
              </a:r>
              <a:r>
                <a:rPr lang="zh-CN" altLang="en-US" sz="24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请假</a:t>
              </a:r>
              <a:endPara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685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1.</a:t>
              </a:r>
              <a:r>
                <a:rPr lang="zh-CN" altLang="en-US" sz="1685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学生</a:t>
              </a:r>
              <a:r>
                <a:rPr lang="zh-CN" altLang="en-US" sz="168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进出校，刷卡消息自动推送家长端</a:t>
              </a:r>
              <a:endPara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685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2.</a:t>
              </a:r>
              <a:r>
                <a:rPr lang="zh-CN" altLang="en-US" sz="1685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手机</a:t>
              </a:r>
              <a:r>
                <a:rPr lang="zh-CN" altLang="en-US" sz="168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端可查看考勤明细，数据自动汇总，后台可导出报表</a:t>
              </a:r>
              <a:endPara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685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3.</a:t>
              </a:r>
              <a:r>
                <a:rPr lang="zh-CN" altLang="en-US" sz="1685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班主任</a:t>
              </a:r>
              <a:r>
                <a:rPr lang="zh-CN" altLang="en-US" sz="168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可手机上修改学生打卡状态，随时随地管理班级考勤</a:t>
              </a:r>
              <a:endPara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685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4.</a:t>
              </a:r>
              <a:r>
                <a:rPr lang="zh-CN" altLang="en-US" sz="1685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家长</a:t>
              </a:r>
              <a:r>
                <a:rPr lang="zh-CN" altLang="en-US" sz="168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给孩子</a:t>
              </a:r>
              <a:r>
                <a:rPr lang="zh-CN" altLang="en-US" sz="1685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请假数据</a:t>
              </a:r>
              <a:r>
                <a:rPr lang="zh-CN" altLang="en-US" sz="168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直接关联晨检，无需老师二次添加学生缺勤信息</a:t>
              </a:r>
              <a:endPara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319" y="9380"/>
              <a:ext cx="1568" cy="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85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家长界面</a:t>
              </a:r>
              <a:endParaRPr lang="zh-CN" altLang="en-US" sz="168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855" y="9380"/>
              <a:ext cx="1568" cy="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85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老师界面</a:t>
              </a:r>
              <a:endParaRPr lang="zh-CN" altLang="en-US" sz="168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39258" y="1643419"/>
            <a:ext cx="4638272" cy="4480225"/>
            <a:chOff x="1413" y="2485"/>
            <a:chExt cx="6926" cy="6690"/>
          </a:xfrm>
        </p:grpSpPr>
        <p:pic>
          <p:nvPicPr>
            <p:cNvPr id="581" name="组合 2" descr="组合 2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176" y="3235"/>
              <a:ext cx="2927" cy="5204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582" name="组合 15" descr="组合 1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4" y="3241"/>
              <a:ext cx="2918" cy="519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grpSp>
          <p:nvGrpSpPr>
            <p:cNvPr id="26" name="组合 2"/>
            <p:cNvGrpSpPr/>
            <p:nvPr/>
          </p:nvGrpSpPr>
          <p:grpSpPr>
            <a:xfrm>
              <a:off x="1413" y="2485"/>
              <a:ext cx="6926" cy="6690"/>
              <a:chOff x="0" y="-1"/>
              <a:chExt cx="4397780" cy="4248337"/>
            </a:xfrm>
          </p:grpSpPr>
          <p:grpSp>
            <p:nvGrpSpPr>
              <p:cNvPr id="28" name="组合 19"/>
              <p:cNvGrpSpPr/>
              <p:nvPr/>
            </p:nvGrpSpPr>
            <p:grpSpPr>
              <a:xfrm>
                <a:off x="2250942" y="-2"/>
                <a:ext cx="2146839" cy="4248339"/>
                <a:chOff x="0" y="0"/>
                <a:chExt cx="2146837" cy="4248337"/>
              </a:xfrm>
            </p:grpSpPr>
            <p:sp>
              <p:nvSpPr>
                <p:cNvPr id="29" name="Freeform 5"/>
                <p:cNvSpPr/>
                <p:nvPr/>
              </p:nvSpPr>
              <p:spPr>
                <a:xfrm>
                  <a:off x="0" y="0"/>
                  <a:ext cx="2146838" cy="42483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9" y="8764"/>
                      </a:moveTo>
                      <a:lnTo>
                        <a:pt x="91" y="8762"/>
                      </a:lnTo>
                      <a:cubicBezTo>
                        <a:pt x="40" y="8762"/>
                        <a:pt x="0" y="8740"/>
                        <a:pt x="0" y="8716"/>
                      </a:cubicBezTo>
                      <a:lnTo>
                        <a:pt x="0" y="7206"/>
                      </a:lnTo>
                      <a:cubicBezTo>
                        <a:pt x="0" y="7181"/>
                        <a:pt x="40" y="7160"/>
                        <a:pt x="91" y="7160"/>
                      </a:cubicBezTo>
                      <a:lnTo>
                        <a:pt x="219" y="7159"/>
                      </a:lnTo>
                      <a:lnTo>
                        <a:pt x="219" y="6216"/>
                      </a:lnTo>
                      <a:lnTo>
                        <a:pt x="135" y="6216"/>
                      </a:lnTo>
                      <a:cubicBezTo>
                        <a:pt x="61" y="6216"/>
                        <a:pt x="0" y="6186"/>
                        <a:pt x="0" y="6148"/>
                      </a:cubicBezTo>
                      <a:lnTo>
                        <a:pt x="0" y="4686"/>
                      </a:lnTo>
                      <a:cubicBezTo>
                        <a:pt x="0" y="4649"/>
                        <a:pt x="61" y="4618"/>
                        <a:pt x="135" y="4618"/>
                      </a:cubicBezTo>
                      <a:lnTo>
                        <a:pt x="219" y="4618"/>
                      </a:lnTo>
                      <a:lnTo>
                        <a:pt x="219" y="3684"/>
                      </a:lnTo>
                      <a:lnTo>
                        <a:pt x="135" y="3684"/>
                      </a:lnTo>
                      <a:cubicBezTo>
                        <a:pt x="61" y="3684"/>
                        <a:pt x="0" y="3653"/>
                        <a:pt x="0" y="3616"/>
                      </a:cubicBezTo>
                      <a:lnTo>
                        <a:pt x="0" y="2977"/>
                      </a:lnTo>
                      <a:cubicBezTo>
                        <a:pt x="0" y="2939"/>
                        <a:pt x="61" y="2909"/>
                        <a:pt x="135" y="2909"/>
                      </a:cubicBezTo>
                      <a:lnTo>
                        <a:pt x="253" y="2909"/>
                      </a:lnTo>
                      <a:lnTo>
                        <a:pt x="236" y="1363"/>
                      </a:lnTo>
                      <a:cubicBezTo>
                        <a:pt x="226" y="610"/>
                        <a:pt x="1426" y="0"/>
                        <a:pt x="2916" y="0"/>
                      </a:cubicBezTo>
                      <a:lnTo>
                        <a:pt x="18684" y="0"/>
                      </a:lnTo>
                      <a:cubicBezTo>
                        <a:pt x="20174" y="0"/>
                        <a:pt x="21381" y="610"/>
                        <a:pt x="21381" y="1363"/>
                      </a:cubicBezTo>
                      <a:lnTo>
                        <a:pt x="21381" y="4611"/>
                      </a:lnTo>
                      <a:lnTo>
                        <a:pt x="21465" y="4611"/>
                      </a:lnTo>
                      <a:cubicBezTo>
                        <a:pt x="21539" y="4611"/>
                        <a:pt x="21600" y="4642"/>
                        <a:pt x="21600" y="4679"/>
                      </a:cubicBezTo>
                      <a:lnTo>
                        <a:pt x="21600" y="6121"/>
                      </a:lnTo>
                      <a:cubicBezTo>
                        <a:pt x="21600" y="6160"/>
                        <a:pt x="21539" y="6191"/>
                        <a:pt x="21465" y="6191"/>
                      </a:cubicBezTo>
                      <a:lnTo>
                        <a:pt x="21381" y="6191"/>
                      </a:lnTo>
                      <a:lnTo>
                        <a:pt x="21381" y="20237"/>
                      </a:lnTo>
                      <a:cubicBezTo>
                        <a:pt x="21381" y="20988"/>
                        <a:pt x="20174" y="21600"/>
                        <a:pt x="18684" y="21600"/>
                      </a:cubicBezTo>
                      <a:lnTo>
                        <a:pt x="2916" y="21600"/>
                      </a:lnTo>
                      <a:cubicBezTo>
                        <a:pt x="1426" y="21600"/>
                        <a:pt x="219" y="20988"/>
                        <a:pt x="219" y="20237"/>
                      </a:cubicBezTo>
                      <a:lnTo>
                        <a:pt x="219" y="8764"/>
                      </a:lnTo>
                      <a:close/>
                    </a:path>
                  </a:pathLst>
                </a:custGeom>
                <a:noFill/>
                <a:ln w="19050" cap="flat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square" lIns="48217" tIns="48217" rIns="48217" bIns="48217" numCol="1" anchor="t">
                  <a:noAutofit/>
                </a:bodyPr>
                <a:lstStyle/>
                <a:p>
                  <a:pPr>
                    <a:defRPr sz="1200">
                      <a:solidFill>
                        <a:srgbClr val="FFFFFF"/>
                      </a:solidFill>
                    </a:defRPr>
                  </a:pPr>
                  <a:endParaRPr sz="1265"/>
                </a:p>
              </p:txBody>
            </p:sp>
            <p:sp>
              <p:nvSpPr>
                <p:cNvPr id="30" name="Freeform 7"/>
                <p:cNvSpPr/>
                <p:nvPr/>
              </p:nvSpPr>
              <p:spPr>
                <a:xfrm>
                  <a:off x="135549" y="456802"/>
                  <a:ext cx="1881040" cy="3335491"/>
                </a:xfrm>
                <a:prstGeom prst="rect">
                  <a:avLst/>
                </a:prstGeom>
                <a:noFill/>
                <a:ln w="36513" cap="flat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square" lIns="48217" tIns="48217" rIns="48217" bIns="48217" numCol="1" anchor="t">
                  <a:noAutofit/>
                </a:bodyPr>
                <a:lstStyle/>
                <a:p>
                  <a:pPr>
                    <a:defRPr sz="1200">
                      <a:solidFill>
                        <a:srgbClr val="FFFFFF"/>
                      </a:solidFill>
                    </a:defRPr>
                  </a:pPr>
                  <a:endParaRPr sz="1265"/>
                </a:p>
              </p:txBody>
            </p:sp>
          </p:grpSp>
          <p:grpSp>
            <p:nvGrpSpPr>
              <p:cNvPr id="31" name="组合 21"/>
              <p:cNvGrpSpPr/>
              <p:nvPr/>
            </p:nvGrpSpPr>
            <p:grpSpPr>
              <a:xfrm>
                <a:off x="0" y="845"/>
                <a:ext cx="2146838" cy="4246646"/>
                <a:chOff x="0" y="0"/>
                <a:chExt cx="2146837" cy="4246645"/>
              </a:xfrm>
            </p:grpSpPr>
            <p:sp>
              <p:nvSpPr>
                <p:cNvPr id="32" name="Freeform 5"/>
                <p:cNvSpPr/>
                <p:nvPr/>
              </p:nvSpPr>
              <p:spPr>
                <a:xfrm>
                  <a:off x="0" y="0"/>
                  <a:ext cx="2146838" cy="42466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9" y="8764"/>
                      </a:moveTo>
                      <a:lnTo>
                        <a:pt x="91" y="8762"/>
                      </a:lnTo>
                      <a:cubicBezTo>
                        <a:pt x="40" y="8762"/>
                        <a:pt x="0" y="8740"/>
                        <a:pt x="0" y="8716"/>
                      </a:cubicBezTo>
                      <a:lnTo>
                        <a:pt x="0" y="7206"/>
                      </a:lnTo>
                      <a:cubicBezTo>
                        <a:pt x="0" y="7181"/>
                        <a:pt x="40" y="7160"/>
                        <a:pt x="91" y="7160"/>
                      </a:cubicBezTo>
                      <a:lnTo>
                        <a:pt x="219" y="7159"/>
                      </a:lnTo>
                      <a:lnTo>
                        <a:pt x="219" y="6216"/>
                      </a:lnTo>
                      <a:lnTo>
                        <a:pt x="135" y="6216"/>
                      </a:lnTo>
                      <a:cubicBezTo>
                        <a:pt x="61" y="6216"/>
                        <a:pt x="0" y="6186"/>
                        <a:pt x="0" y="6148"/>
                      </a:cubicBezTo>
                      <a:lnTo>
                        <a:pt x="0" y="4686"/>
                      </a:lnTo>
                      <a:cubicBezTo>
                        <a:pt x="0" y="4649"/>
                        <a:pt x="61" y="4618"/>
                        <a:pt x="135" y="4618"/>
                      </a:cubicBezTo>
                      <a:lnTo>
                        <a:pt x="219" y="4618"/>
                      </a:lnTo>
                      <a:lnTo>
                        <a:pt x="219" y="3684"/>
                      </a:lnTo>
                      <a:lnTo>
                        <a:pt x="135" y="3684"/>
                      </a:lnTo>
                      <a:cubicBezTo>
                        <a:pt x="61" y="3684"/>
                        <a:pt x="0" y="3653"/>
                        <a:pt x="0" y="3616"/>
                      </a:cubicBezTo>
                      <a:lnTo>
                        <a:pt x="0" y="2977"/>
                      </a:lnTo>
                      <a:cubicBezTo>
                        <a:pt x="0" y="2939"/>
                        <a:pt x="61" y="2909"/>
                        <a:pt x="135" y="2909"/>
                      </a:cubicBezTo>
                      <a:lnTo>
                        <a:pt x="253" y="2909"/>
                      </a:lnTo>
                      <a:lnTo>
                        <a:pt x="236" y="1363"/>
                      </a:lnTo>
                      <a:cubicBezTo>
                        <a:pt x="226" y="610"/>
                        <a:pt x="1426" y="0"/>
                        <a:pt x="2916" y="0"/>
                      </a:cubicBezTo>
                      <a:lnTo>
                        <a:pt x="18684" y="0"/>
                      </a:lnTo>
                      <a:cubicBezTo>
                        <a:pt x="20174" y="0"/>
                        <a:pt x="21381" y="610"/>
                        <a:pt x="21381" y="1363"/>
                      </a:cubicBezTo>
                      <a:lnTo>
                        <a:pt x="21381" y="4611"/>
                      </a:lnTo>
                      <a:lnTo>
                        <a:pt x="21465" y="4611"/>
                      </a:lnTo>
                      <a:cubicBezTo>
                        <a:pt x="21539" y="4611"/>
                        <a:pt x="21600" y="4642"/>
                        <a:pt x="21600" y="4679"/>
                      </a:cubicBezTo>
                      <a:lnTo>
                        <a:pt x="21600" y="6121"/>
                      </a:lnTo>
                      <a:cubicBezTo>
                        <a:pt x="21600" y="6160"/>
                        <a:pt x="21539" y="6191"/>
                        <a:pt x="21465" y="6191"/>
                      </a:cubicBezTo>
                      <a:lnTo>
                        <a:pt x="21381" y="6191"/>
                      </a:lnTo>
                      <a:lnTo>
                        <a:pt x="21381" y="20237"/>
                      </a:lnTo>
                      <a:cubicBezTo>
                        <a:pt x="21381" y="20988"/>
                        <a:pt x="20174" y="21600"/>
                        <a:pt x="18684" y="21600"/>
                      </a:cubicBezTo>
                      <a:lnTo>
                        <a:pt x="2916" y="21600"/>
                      </a:lnTo>
                      <a:cubicBezTo>
                        <a:pt x="1426" y="21600"/>
                        <a:pt x="219" y="20988"/>
                        <a:pt x="219" y="20237"/>
                      </a:cubicBezTo>
                      <a:lnTo>
                        <a:pt x="219" y="8764"/>
                      </a:lnTo>
                      <a:close/>
                    </a:path>
                  </a:pathLst>
                </a:custGeom>
                <a:noFill/>
                <a:ln w="19050" cap="flat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square" lIns="48217" tIns="48217" rIns="48217" bIns="48217" numCol="1" anchor="t">
                  <a:noAutofit/>
                </a:bodyPr>
                <a:lstStyle/>
                <a:p>
                  <a:pPr>
                    <a:defRPr sz="1200">
                      <a:solidFill>
                        <a:srgbClr val="FFFFFF"/>
                      </a:solidFill>
                    </a:defRPr>
                  </a:pPr>
                  <a:endParaRPr sz="1265"/>
                </a:p>
              </p:txBody>
            </p:sp>
            <p:sp>
              <p:nvSpPr>
                <p:cNvPr id="33" name="Freeform 7"/>
                <p:cNvSpPr/>
                <p:nvPr/>
              </p:nvSpPr>
              <p:spPr>
                <a:xfrm>
                  <a:off x="135549" y="456620"/>
                  <a:ext cx="1881040" cy="3334163"/>
                </a:xfrm>
                <a:prstGeom prst="rect">
                  <a:avLst/>
                </a:prstGeom>
                <a:noFill/>
                <a:ln w="36513" cap="flat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square" lIns="48217" tIns="48217" rIns="48217" bIns="48217" numCol="1" anchor="t">
                  <a:noAutofit/>
                </a:bodyPr>
                <a:lstStyle/>
                <a:p>
                  <a:pPr>
                    <a:defRPr sz="1200">
                      <a:solidFill>
                        <a:srgbClr val="FFFFFF"/>
                      </a:solidFill>
                    </a:defRPr>
                  </a:pPr>
                  <a:endParaRPr sz="1265"/>
                </a:p>
              </p:txBody>
            </p:sp>
          </p:grpSp>
        </p:grpSp>
      </p:grpSp>
      <p:sp>
        <p:nvSpPr>
          <p:cNvPr id="21" name="文本框 20"/>
          <p:cNvSpPr txBox="1"/>
          <p:nvPr/>
        </p:nvSpPr>
        <p:spPr>
          <a:xfrm>
            <a:off x="1316807" y="556855"/>
            <a:ext cx="211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家校</a:t>
            </a:r>
            <a:r>
              <a:rPr lang="zh-CN" altLang="en-US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连</a:t>
            </a:r>
            <a:r>
              <a:rPr lang="zh-CN" altLang="en-US" sz="3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2" name="组 21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23" name="矩形 22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矩形 231"/>
          <p:cNvSpPr/>
          <p:nvPr/>
        </p:nvSpPr>
        <p:spPr>
          <a:xfrm>
            <a:off x="941435" y="2232536"/>
            <a:ext cx="5415932" cy="245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可查看家长已读未读情况</a:t>
            </a:r>
            <a:r>
              <a:rPr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，及时提醒</a:t>
            </a:r>
            <a:endParaRPr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可查看作业量</a:t>
            </a:r>
            <a:r>
              <a:rPr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，难易度</a:t>
            </a:r>
            <a:endParaRPr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支持照片</a:t>
            </a:r>
            <a:r>
              <a:rPr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、语音、文字等多种形式发布作业</a:t>
            </a:r>
            <a:endParaRPr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家庭作业接收情况随时掌握</a:t>
            </a:r>
            <a:r>
              <a:rPr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，长时间未读家长可以DING一下</a:t>
            </a:r>
            <a:endParaRPr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41435" y="4840461"/>
            <a:ext cx="5952873" cy="128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家长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信息一目了然，方便家长对孩子进行监督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家长对作业耗时、难易度进行点评反馈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04" name="组合 15"/>
          <p:cNvGrpSpPr/>
          <p:nvPr/>
        </p:nvGrpSpPr>
        <p:grpSpPr>
          <a:xfrm>
            <a:off x="7221463" y="2104157"/>
            <a:ext cx="4325528" cy="3519892"/>
            <a:chOff x="307218" y="676617"/>
            <a:chExt cx="4101358" cy="3337434"/>
          </a:xfrm>
        </p:grpSpPr>
        <p:pic>
          <p:nvPicPr>
            <p:cNvPr id="602" name="图片 12" descr="图片 12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554306" y="683946"/>
              <a:ext cx="1854270" cy="3297266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603" name="图片 14" descr="图片 14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307218" y="676617"/>
              <a:ext cx="1883655" cy="3337434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grpSp>
        <p:nvGrpSpPr>
          <p:cNvPr id="614" name="组合 2"/>
          <p:cNvGrpSpPr/>
          <p:nvPr/>
        </p:nvGrpSpPr>
        <p:grpSpPr>
          <a:xfrm>
            <a:off x="7077447" y="1646480"/>
            <a:ext cx="4638031" cy="4480424"/>
            <a:chOff x="0" y="-1"/>
            <a:chExt cx="4397780" cy="4248337"/>
          </a:xfrm>
        </p:grpSpPr>
        <p:grpSp>
          <p:nvGrpSpPr>
            <p:cNvPr id="610" name="组合 19"/>
            <p:cNvGrpSpPr/>
            <p:nvPr/>
          </p:nvGrpSpPr>
          <p:grpSpPr>
            <a:xfrm>
              <a:off x="2250942" y="-2"/>
              <a:ext cx="2146839" cy="4248339"/>
              <a:chOff x="0" y="0"/>
              <a:chExt cx="2146837" cy="4248337"/>
            </a:xfrm>
          </p:grpSpPr>
          <p:sp>
            <p:nvSpPr>
              <p:cNvPr id="608" name="Freeform 5"/>
              <p:cNvSpPr/>
              <p:nvPr/>
            </p:nvSpPr>
            <p:spPr>
              <a:xfrm>
                <a:off x="0" y="0"/>
                <a:ext cx="2146838" cy="4248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609" name="Freeform 7"/>
              <p:cNvSpPr/>
              <p:nvPr/>
            </p:nvSpPr>
            <p:spPr>
              <a:xfrm>
                <a:off x="135549" y="456802"/>
                <a:ext cx="1881040" cy="3335491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  <p:grpSp>
          <p:nvGrpSpPr>
            <p:cNvPr id="613" name="组合 21"/>
            <p:cNvGrpSpPr/>
            <p:nvPr/>
          </p:nvGrpSpPr>
          <p:grpSpPr>
            <a:xfrm>
              <a:off x="0" y="845"/>
              <a:ext cx="2146838" cy="4246646"/>
              <a:chOff x="0" y="0"/>
              <a:chExt cx="2146837" cy="4246645"/>
            </a:xfrm>
          </p:grpSpPr>
          <p:sp>
            <p:nvSpPr>
              <p:cNvPr id="611" name="Freeform 5"/>
              <p:cNvSpPr/>
              <p:nvPr/>
            </p:nvSpPr>
            <p:spPr>
              <a:xfrm>
                <a:off x="0" y="0"/>
                <a:ext cx="2146838" cy="4246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612" name="Freeform 7"/>
              <p:cNvSpPr/>
              <p:nvPr/>
            </p:nvSpPr>
            <p:spPr>
              <a:xfrm>
                <a:off x="135549" y="456620"/>
                <a:ext cx="1881040" cy="3334163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</p:grpSp>
      <p:sp>
        <p:nvSpPr>
          <p:cNvPr id="31" name="矩形 30"/>
          <p:cNvSpPr/>
          <p:nvPr/>
        </p:nvSpPr>
        <p:spPr>
          <a:xfrm>
            <a:off x="940766" y="1600101"/>
            <a:ext cx="5953542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家庭作业</a:t>
            </a:r>
            <a:endParaRPr sz="24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316807" y="556855"/>
            <a:ext cx="211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家校</a:t>
            </a:r>
            <a:r>
              <a:rPr lang="zh-CN" altLang="en-US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连</a:t>
            </a:r>
            <a:r>
              <a:rPr lang="zh-CN" altLang="en-US" sz="3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0" name="组 19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21" name="矩形 20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 flipH="1">
            <a:off x="2972548" y="1904382"/>
            <a:ext cx="9896912" cy="342389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908425" y="2771775"/>
            <a:ext cx="4415790" cy="553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一、背景介绍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-280" y="643501"/>
            <a:ext cx="2972828" cy="5945657"/>
          </a:xfrm>
          <a:custGeom>
            <a:avLst/>
            <a:gdLst>
              <a:gd name="connsiteX0" fmla="*/ 0 w 2972991"/>
              <a:gd name="connsiteY0" fmla="*/ 0 h 5945983"/>
              <a:gd name="connsiteX1" fmla="*/ 2972991 w 2972991"/>
              <a:gd name="connsiteY1" fmla="*/ 2972992 h 5945983"/>
              <a:gd name="connsiteX2" fmla="*/ 0 w 2972991"/>
              <a:gd name="connsiteY2" fmla="*/ 5945983 h 594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2991" h="5945983">
                <a:moveTo>
                  <a:pt x="0" y="0"/>
                </a:moveTo>
                <a:lnTo>
                  <a:pt x="2972991" y="2972992"/>
                </a:lnTo>
                <a:lnTo>
                  <a:pt x="0" y="59459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2" name="文本框 1"/>
          <p:cNvSpPr txBox="1"/>
          <p:nvPr/>
        </p:nvSpPr>
        <p:spPr>
          <a:xfrm>
            <a:off x="4759325" y="3503930"/>
            <a:ext cx="21996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公司介绍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智慧校园背景</a:t>
            </a:r>
            <a:endParaRPr lang="zh-CN" altLang="en-US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903" y="5488533"/>
            <a:ext cx="1357784" cy="1357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矩形 231"/>
          <p:cNvSpPr/>
          <p:nvPr/>
        </p:nvSpPr>
        <p:spPr>
          <a:xfrm>
            <a:off x="6744129" y="1484421"/>
            <a:ext cx="5953542" cy="3788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公告</a:t>
            </a:r>
            <a:endParaRPr lang="zh-CN" altLang="en-US" sz="2400" b="1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随时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随地，一键发布；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公告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的已读未读一目了然，紧急通知可以DING一下，确保消息必达；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保密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公告，水印保障安全；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告别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纸质公告，节省树资源，节能环保；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选择班级、部门公告范围，管理员可发全校公告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重要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公告一键分享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03485" y="103802"/>
            <a:ext cx="8221112" cy="470792"/>
            <a:chOff x="154" y="155"/>
            <a:chExt cx="12276" cy="703"/>
          </a:xfrm>
        </p:grpSpPr>
        <p:grpSp>
          <p:nvGrpSpPr>
            <p:cNvPr id="13" name="组合 12"/>
            <p:cNvGrpSpPr/>
            <p:nvPr/>
          </p:nvGrpSpPr>
          <p:grpSpPr>
            <a:xfrm>
              <a:off x="154" y="194"/>
              <a:ext cx="3173" cy="664"/>
              <a:chOff x="13218" y="1299"/>
              <a:chExt cx="3173" cy="664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14574" y="1339"/>
                <a:ext cx="1817" cy="519"/>
                <a:chOff x="16344" y="296"/>
                <a:chExt cx="1966" cy="565"/>
              </a:xfrm>
            </p:grpSpPr>
            <p:pic>
              <p:nvPicPr>
                <p:cNvPr id="21" name="图片 20" descr="白色"/>
                <p:cNvPicPr>
                  <a:picLocks noChangeAspect="1"/>
                </p:cNvPicPr>
                <p:nvPr/>
              </p:nvPicPr>
              <p:blipFill>
                <a:blip r:embed="rId1" cstate="print"/>
                <a:srcRect/>
                <a:stretch>
                  <a:fillRect/>
                </a:stretch>
              </p:blipFill>
              <p:spPr>
                <a:xfrm>
                  <a:off x="16344" y="296"/>
                  <a:ext cx="526" cy="565"/>
                </a:xfrm>
                <a:prstGeom prst="rect">
                  <a:avLst/>
                </a:prstGeom>
              </p:spPr>
            </p:pic>
            <p:sp>
              <p:nvSpPr>
                <p:cNvPr id="22" name="文本框 21"/>
                <p:cNvSpPr txBox="1"/>
                <p:nvPr/>
              </p:nvSpPr>
              <p:spPr>
                <a:xfrm>
                  <a:off x="16654" y="335"/>
                  <a:ext cx="1656" cy="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75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轻松教育</a:t>
                  </a:r>
                  <a:endParaRPr lang="zh-CN" altLang="en-US" sz="1475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13218" y="1299"/>
                <a:ext cx="1383" cy="664"/>
                <a:chOff x="11451" y="944"/>
                <a:chExt cx="1497" cy="723"/>
              </a:xfrm>
            </p:grpSpPr>
            <p:pic>
              <p:nvPicPr>
                <p:cNvPr id="24" name="图片 23" descr="品牌标识-钉钉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11451" y="944"/>
                  <a:ext cx="722" cy="723"/>
                </a:xfrm>
                <a:prstGeom prst="rect">
                  <a:avLst/>
                </a:prstGeom>
              </p:spPr>
            </p:pic>
            <p:sp>
              <p:nvSpPr>
                <p:cNvPr id="25" name="文本框 24"/>
                <p:cNvSpPr txBox="1"/>
                <p:nvPr/>
              </p:nvSpPr>
              <p:spPr>
                <a:xfrm>
                  <a:off x="11938" y="1053"/>
                  <a:ext cx="1010" cy="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75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钉钉</a:t>
                  </a:r>
                  <a:endParaRPr lang="zh-CN" altLang="en-US" sz="1475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27" name="文本框 26"/>
            <p:cNvSpPr txBox="1"/>
            <p:nvPr/>
          </p:nvSpPr>
          <p:spPr>
            <a:xfrm>
              <a:off x="3327" y="155"/>
              <a:ext cx="9103" cy="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校园公告</a:t>
              </a:r>
              <a:r>
                <a:rPr lang="en-US" altLang="zh-CN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|THE ANNOUNCEMENT</a:t>
              </a:r>
              <a:endParaRPr lang="en-US" sz="211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24" name="组合 3" descr="组合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4898" y="2120709"/>
            <a:ext cx="1935404" cy="3521899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625" name="组合 8" descr="组合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509" y="2140800"/>
            <a:ext cx="1967549" cy="3523238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grpSp>
        <p:nvGrpSpPr>
          <p:cNvPr id="634" name="组合 2"/>
          <p:cNvGrpSpPr/>
          <p:nvPr/>
        </p:nvGrpSpPr>
        <p:grpSpPr>
          <a:xfrm>
            <a:off x="984511" y="1656181"/>
            <a:ext cx="4638031" cy="4480424"/>
            <a:chOff x="0" y="-1"/>
            <a:chExt cx="4397780" cy="4248337"/>
          </a:xfrm>
        </p:grpSpPr>
        <p:grpSp>
          <p:nvGrpSpPr>
            <p:cNvPr id="630" name="组合 19"/>
            <p:cNvGrpSpPr/>
            <p:nvPr/>
          </p:nvGrpSpPr>
          <p:grpSpPr>
            <a:xfrm>
              <a:off x="2250942" y="-2"/>
              <a:ext cx="2146839" cy="4248339"/>
              <a:chOff x="0" y="0"/>
              <a:chExt cx="2146837" cy="4248337"/>
            </a:xfrm>
          </p:grpSpPr>
          <p:sp>
            <p:nvSpPr>
              <p:cNvPr id="628" name="Freeform 5"/>
              <p:cNvSpPr/>
              <p:nvPr/>
            </p:nvSpPr>
            <p:spPr>
              <a:xfrm>
                <a:off x="0" y="0"/>
                <a:ext cx="2146838" cy="4248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629" name="Freeform 7"/>
              <p:cNvSpPr/>
              <p:nvPr/>
            </p:nvSpPr>
            <p:spPr>
              <a:xfrm>
                <a:off x="135549" y="456802"/>
                <a:ext cx="1881040" cy="3335491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  <p:grpSp>
          <p:nvGrpSpPr>
            <p:cNvPr id="633" name="组合 21"/>
            <p:cNvGrpSpPr/>
            <p:nvPr/>
          </p:nvGrpSpPr>
          <p:grpSpPr>
            <a:xfrm>
              <a:off x="0" y="845"/>
              <a:ext cx="2146838" cy="4246646"/>
              <a:chOff x="0" y="0"/>
              <a:chExt cx="2146837" cy="4246645"/>
            </a:xfrm>
          </p:grpSpPr>
          <p:sp>
            <p:nvSpPr>
              <p:cNvPr id="631" name="Freeform 5"/>
              <p:cNvSpPr/>
              <p:nvPr/>
            </p:nvSpPr>
            <p:spPr>
              <a:xfrm>
                <a:off x="0" y="0"/>
                <a:ext cx="2146838" cy="4246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632" name="Freeform 7"/>
              <p:cNvSpPr/>
              <p:nvPr/>
            </p:nvSpPr>
            <p:spPr>
              <a:xfrm>
                <a:off x="135549" y="456620"/>
                <a:ext cx="1881040" cy="3334163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</p:grpSp>
      <p:sp>
        <p:nvSpPr>
          <p:cNvPr id="26" name="文本框 25"/>
          <p:cNvSpPr txBox="1"/>
          <p:nvPr/>
        </p:nvSpPr>
        <p:spPr>
          <a:xfrm>
            <a:off x="1316807" y="556855"/>
            <a:ext cx="211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家校</a:t>
            </a:r>
            <a:r>
              <a:rPr lang="zh-CN" altLang="en-US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连</a:t>
            </a:r>
            <a:r>
              <a:rPr lang="zh-CN" altLang="en-US" sz="3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8" name="组 27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29" name="矩形 28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矩形 231"/>
          <p:cNvSpPr/>
          <p:nvPr/>
        </p:nvSpPr>
        <p:spPr>
          <a:xfrm>
            <a:off x="6560283" y="2053466"/>
            <a:ext cx="5750626" cy="4039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报名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信息手机一键发布，第一时间通知家长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手机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端可查看谁没报名，一键提醒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报名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数据自动汇总成表，支持一键导出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线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上缴费，省去收银等繁琐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步骤</a:t>
            </a:r>
            <a:endParaRPr lang="en-US" altLang="zh-CN" sz="1685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---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家长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报名情况一目了然</a:t>
            </a:r>
            <a:r>
              <a:rPr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，可以一键取消报名，简单快捷</a:t>
            </a:r>
            <a:endParaRPr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手机端一键报名</a:t>
            </a:r>
            <a:endParaRPr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线上支付</a:t>
            </a:r>
            <a:r>
              <a:rPr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，付款便捷</a:t>
            </a:r>
            <a:endParaRPr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45" name="图片 1" descr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151550" y="2216156"/>
            <a:ext cx="1986300" cy="3533283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646" name="图片 14" descr="图片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57746" y="2220844"/>
            <a:ext cx="1956164" cy="3479039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grpSp>
        <p:nvGrpSpPr>
          <p:cNvPr id="654" name="组合 2"/>
          <p:cNvGrpSpPr/>
          <p:nvPr/>
        </p:nvGrpSpPr>
        <p:grpSpPr>
          <a:xfrm>
            <a:off x="1022072" y="1728189"/>
            <a:ext cx="4638030" cy="4480424"/>
            <a:chOff x="0" y="-1"/>
            <a:chExt cx="4397780" cy="4248337"/>
          </a:xfrm>
        </p:grpSpPr>
        <p:grpSp>
          <p:nvGrpSpPr>
            <p:cNvPr id="650" name="组合 19"/>
            <p:cNvGrpSpPr/>
            <p:nvPr/>
          </p:nvGrpSpPr>
          <p:grpSpPr>
            <a:xfrm>
              <a:off x="2250942" y="-2"/>
              <a:ext cx="2146839" cy="4248339"/>
              <a:chOff x="0" y="0"/>
              <a:chExt cx="2146837" cy="4248337"/>
            </a:xfrm>
          </p:grpSpPr>
          <p:sp>
            <p:nvSpPr>
              <p:cNvPr id="648" name="Freeform 5"/>
              <p:cNvSpPr/>
              <p:nvPr/>
            </p:nvSpPr>
            <p:spPr>
              <a:xfrm>
                <a:off x="0" y="0"/>
                <a:ext cx="2146838" cy="4248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649" name="Freeform 7"/>
              <p:cNvSpPr/>
              <p:nvPr/>
            </p:nvSpPr>
            <p:spPr>
              <a:xfrm>
                <a:off x="135549" y="456802"/>
                <a:ext cx="1881040" cy="3335491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  <p:grpSp>
          <p:nvGrpSpPr>
            <p:cNvPr id="653" name="组合 21"/>
            <p:cNvGrpSpPr/>
            <p:nvPr/>
          </p:nvGrpSpPr>
          <p:grpSpPr>
            <a:xfrm>
              <a:off x="0" y="845"/>
              <a:ext cx="2146838" cy="4246646"/>
              <a:chOff x="0" y="0"/>
              <a:chExt cx="2146837" cy="4246645"/>
            </a:xfrm>
          </p:grpSpPr>
          <p:sp>
            <p:nvSpPr>
              <p:cNvPr id="651" name="Freeform 5"/>
              <p:cNvSpPr/>
              <p:nvPr/>
            </p:nvSpPr>
            <p:spPr>
              <a:xfrm>
                <a:off x="0" y="0"/>
                <a:ext cx="2146838" cy="4246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652" name="Freeform 7"/>
              <p:cNvSpPr/>
              <p:nvPr/>
            </p:nvSpPr>
            <p:spPr>
              <a:xfrm>
                <a:off x="135549" y="456620"/>
                <a:ext cx="1881040" cy="3334163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</p:grpSp>
      <p:sp>
        <p:nvSpPr>
          <p:cNvPr id="31" name="矩形 30"/>
          <p:cNvSpPr/>
          <p:nvPr/>
        </p:nvSpPr>
        <p:spPr>
          <a:xfrm>
            <a:off x="6560283" y="1456085"/>
            <a:ext cx="5953542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好成绩</a:t>
            </a:r>
            <a:r>
              <a:rPr lang="en-US" altLang="zh-CN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链接国内知名考试评分系统</a:t>
            </a:r>
            <a:endParaRPr lang="zh-CN" altLang="en-US" sz="2400" b="1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16807" y="556855"/>
            <a:ext cx="211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家校</a:t>
            </a:r>
            <a:r>
              <a:rPr lang="zh-CN" altLang="en-US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连</a:t>
            </a:r>
            <a:r>
              <a:rPr lang="zh-CN" altLang="en-US" sz="3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8" name="组 17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19" name="矩形 18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8324850" y="1911350"/>
            <a:ext cx="4490720" cy="2230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成长档案</a:t>
            </a:r>
            <a:r>
              <a:rPr lang="en-US" altLang="zh-CN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400" b="1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汇总孩子各项数据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及时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反映孩子在校情况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孩子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成长记录有迹可循，关注孩子全面发展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74" name="组合 2"/>
          <p:cNvGrpSpPr/>
          <p:nvPr/>
        </p:nvGrpSpPr>
        <p:grpSpPr>
          <a:xfrm>
            <a:off x="1147271" y="1767864"/>
            <a:ext cx="6932288" cy="4528687"/>
            <a:chOff x="0" y="-45762"/>
            <a:chExt cx="6573194" cy="4294100"/>
          </a:xfrm>
        </p:grpSpPr>
        <p:grpSp>
          <p:nvGrpSpPr>
            <p:cNvPr id="670" name="组合 19"/>
            <p:cNvGrpSpPr/>
            <p:nvPr/>
          </p:nvGrpSpPr>
          <p:grpSpPr>
            <a:xfrm>
              <a:off x="2250942" y="-45762"/>
              <a:ext cx="4322252" cy="4294100"/>
              <a:chOff x="0" y="-45760"/>
              <a:chExt cx="4322248" cy="4294098"/>
            </a:xfrm>
          </p:grpSpPr>
          <p:sp>
            <p:nvSpPr>
              <p:cNvPr id="668" name="Freeform 5"/>
              <p:cNvSpPr/>
              <p:nvPr/>
            </p:nvSpPr>
            <p:spPr>
              <a:xfrm>
                <a:off x="0" y="0"/>
                <a:ext cx="2146838" cy="4248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669" name="Freeform 7"/>
              <p:cNvSpPr/>
              <p:nvPr/>
            </p:nvSpPr>
            <p:spPr>
              <a:xfrm>
                <a:off x="135549" y="456802"/>
                <a:ext cx="1881040" cy="3335491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13" name="Freeform 5"/>
              <p:cNvSpPr/>
              <p:nvPr/>
            </p:nvSpPr>
            <p:spPr>
              <a:xfrm>
                <a:off x="2175410" y="-45760"/>
                <a:ext cx="2146838" cy="4248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14" name="Freeform 7"/>
              <p:cNvSpPr/>
              <p:nvPr/>
            </p:nvSpPr>
            <p:spPr>
              <a:xfrm>
                <a:off x="2310959" y="411042"/>
                <a:ext cx="1881040" cy="3335491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  <p:grpSp>
          <p:nvGrpSpPr>
            <p:cNvPr id="673" name="组合 21"/>
            <p:cNvGrpSpPr/>
            <p:nvPr/>
          </p:nvGrpSpPr>
          <p:grpSpPr>
            <a:xfrm>
              <a:off x="0" y="845"/>
              <a:ext cx="2146838" cy="4246646"/>
              <a:chOff x="0" y="0"/>
              <a:chExt cx="2146837" cy="4246645"/>
            </a:xfrm>
          </p:grpSpPr>
          <p:sp>
            <p:nvSpPr>
              <p:cNvPr id="671" name="Freeform 5"/>
              <p:cNvSpPr/>
              <p:nvPr/>
            </p:nvSpPr>
            <p:spPr>
              <a:xfrm>
                <a:off x="0" y="0"/>
                <a:ext cx="2146838" cy="4246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672" name="Freeform 7"/>
              <p:cNvSpPr/>
              <p:nvPr/>
            </p:nvSpPr>
            <p:spPr>
              <a:xfrm>
                <a:off x="135549" y="456620"/>
                <a:ext cx="1881040" cy="3334163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290320" y="2298065"/>
            <a:ext cx="1983740" cy="35191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67125" y="2296160"/>
            <a:ext cx="1980565" cy="351853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8205" y="2249805"/>
            <a:ext cx="1984375" cy="35179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316807" y="556855"/>
            <a:ext cx="211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家校</a:t>
            </a:r>
            <a:r>
              <a:rPr lang="zh-CN" altLang="en-US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连</a:t>
            </a:r>
            <a:r>
              <a:rPr lang="zh-CN" altLang="en-US" sz="3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0" name="组 19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22" name="矩形 21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6438081" y="1816124"/>
            <a:ext cx="5952873" cy="2646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成长档案</a:t>
            </a:r>
            <a:r>
              <a:rPr lang="en-US" altLang="zh-CN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400" b="1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汇总孩子各项数据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及时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反映孩子在校情况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孩子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成长记录有迹可循，关注孩子全面发展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64" name="组合 18" descr="组合 1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01560" y="2303168"/>
            <a:ext cx="1962191" cy="3489754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665" name="组合 17" descr="组合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4181" y="2311204"/>
            <a:ext cx="1983621" cy="3527926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grpSp>
        <p:nvGrpSpPr>
          <p:cNvPr id="674" name="组合 2"/>
          <p:cNvGrpSpPr/>
          <p:nvPr/>
        </p:nvGrpSpPr>
        <p:grpSpPr>
          <a:xfrm>
            <a:off x="1147271" y="1816125"/>
            <a:ext cx="4638031" cy="4480424"/>
            <a:chOff x="0" y="-1"/>
            <a:chExt cx="4397780" cy="4248337"/>
          </a:xfrm>
        </p:grpSpPr>
        <p:grpSp>
          <p:nvGrpSpPr>
            <p:cNvPr id="670" name="组合 19"/>
            <p:cNvGrpSpPr/>
            <p:nvPr/>
          </p:nvGrpSpPr>
          <p:grpSpPr>
            <a:xfrm>
              <a:off x="2250942" y="-2"/>
              <a:ext cx="2146839" cy="4248339"/>
              <a:chOff x="0" y="0"/>
              <a:chExt cx="2146837" cy="4248337"/>
            </a:xfrm>
          </p:grpSpPr>
          <p:sp>
            <p:nvSpPr>
              <p:cNvPr id="668" name="Freeform 5"/>
              <p:cNvSpPr/>
              <p:nvPr/>
            </p:nvSpPr>
            <p:spPr>
              <a:xfrm>
                <a:off x="0" y="0"/>
                <a:ext cx="2146838" cy="4248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669" name="Freeform 7"/>
              <p:cNvSpPr/>
              <p:nvPr/>
            </p:nvSpPr>
            <p:spPr>
              <a:xfrm>
                <a:off x="135549" y="456802"/>
                <a:ext cx="1881040" cy="3335491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  <p:grpSp>
          <p:nvGrpSpPr>
            <p:cNvPr id="673" name="组合 21"/>
            <p:cNvGrpSpPr/>
            <p:nvPr/>
          </p:nvGrpSpPr>
          <p:grpSpPr>
            <a:xfrm>
              <a:off x="0" y="845"/>
              <a:ext cx="2146838" cy="4246646"/>
              <a:chOff x="0" y="0"/>
              <a:chExt cx="2146837" cy="4246645"/>
            </a:xfrm>
          </p:grpSpPr>
          <p:sp>
            <p:nvSpPr>
              <p:cNvPr id="671" name="Freeform 5"/>
              <p:cNvSpPr/>
              <p:nvPr/>
            </p:nvSpPr>
            <p:spPr>
              <a:xfrm>
                <a:off x="0" y="0"/>
                <a:ext cx="2146838" cy="4246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672" name="Freeform 7"/>
              <p:cNvSpPr/>
              <p:nvPr/>
            </p:nvSpPr>
            <p:spPr>
              <a:xfrm>
                <a:off x="135549" y="456620"/>
                <a:ext cx="1881040" cy="3334163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</p:grpSp>
      <p:sp>
        <p:nvSpPr>
          <p:cNvPr id="16" name="文本框 15"/>
          <p:cNvSpPr txBox="1"/>
          <p:nvPr/>
        </p:nvSpPr>
        <p:spPr>
          <a:xfrm>
            <a:off x="1316807" y="556855"/>
            <a:ext cx="211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家校</a:t>
            </a:r>
            <a:r>
              <a:rPr lang="zh-CN" altLang="en-US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连</a:t>
            </a:r>
            <a:r>
              <a:rPr lang="zh-CN" altLang="en-US" sz="3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7" name="组 16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18" name="矩形 17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6285359" y="2032149"/>
            <a:ext cx="5953542" cy="4428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班级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文化、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班级风貌、班级趣事，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记录、输出的枢纽；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2.“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黑板报</a:t>
            </a: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的最新呈现形式，不再局限于时间、地点、特定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事件，每天都有新板报；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班级圈，老师也能随时知道孩子在家里的表现情况，加强了老师与家长之间的链接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---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家长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记录可沉淀，孩子历年班级的风采皆可查看；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家长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可与同班级家长随时互动，点赞、评论，加深家长之间的连接；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家长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与老师共同陪伴孩子，见证孩子成长过程中的点点滴滴；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84" name="组合 18" descr="组合 1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177509" y="2291922"/>
            <a:ext cx="1964200" cy="3493772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685" name="组合 17" descr="组合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6201" y="2289243"/>
            <a:ext cx="1977594" cy="3517881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grpSp>
        <p:nvGrpSpPr>
          <p:cNvPr id="694" name="组合 2"/>
          <p:cNvGrpSpPr/>
          <p:nvPr/>
        </p:nvGrpSpPr>
        <p:grpSpPr>
          <a:xfrm>
            <a:off x="1028775" y="1800197"/>
            <a:ext cx="4638030" cy="4480424"/>
            <a:chOff x="0" y="-1"/>
            <a:chExt cx="4397780" cy="4248337"/>
          </a:xfrm>
        </p:grpSpPr>
        <p:grpSp>
          <p:nvGrpSpPr>
            <p:cNvPr id="690" name="组合 19"/>
            <p:cNvGrpSpPr/>
            <p:nvPr/>
          </p:nvGrpSpPr>
          <p:grpSpPr>
            <a:xfrm>
              <a:off x="2250942" y="-2"/>
              <a:ext cx="2146839" cy="4248339"/>
              <a:chOff x="0" y="0"/>
              <a:chExt cx="2146837" cy="4248337"/>
            </a:xfrm>
          </p:grpSpPr>
          <p:sp>
            <p:nvSpPr>
              <p:cNvPr id="688" name="Freeform 5"/>
              <p:cNvSpPr/>
              <p:nvPr/>
            </p:nvSpPr>
            <p:spPr>
              <a:xfrm>
                <a:off x="0" y="0"/>
                <a:ext cx="2146838" cy="4248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689" name="Freeform 7"/>
              <p:cNvSpPr/>
              <p:nvPr/>
            </p:nvSpPr>
            <p:spPr>
              <a:xfrm>
                <a:off x="135549" y="456802"/>
                <a:ext cx="1881040" cy="3335491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  <p:grpSp>
          <p:nvGrpSpPr>
            <p:cNvPr id="693" name="组合 21"/>
            <p:cNvGrpSpPr/>
            <p:nvPr/>
          </p:nvGrpSpPr>
          <p:grpSpPr>
            <a:xfrm>
              <a:off x="0" y="845"/>
              <a:ext cx="2146838" cy="4246646"/>
              <a:chOff x="0" y="0"/>
              <a:chExt cx="2146837" cy="4246645"/>
            </a:xfrm>
          </p:grpSpPr>
          <p:sp>
            <p:nvSpPr>
              <p:cNvPr id="691" name="Freeform 5"/>
              <p:cNvSpPr/>
              <p:nvPr/>
            </p:nvSpPr>
            <p:spPr>
              <a:xfrm>
                <a:off x="0" y="0"/>
                <a:ext cx="2146838" cy="4246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692" name="Freeform 7"/>
              <p:cNvSpPr/>
              <p:nvPr/>
            </p:nvSpPr>
            <p:spPr>
              <a:xfrm>
                <a:off x="135549" y="456620"/>
                <a:ext cx="1881040" cy="3334163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</p:grpSp>
      <p:sp>
        <p:nvSpPr>
          <p:cNvPr id="30" name="矩形 29"/>
          <p:cNvSpPr/>
          <p:nvPr/>
        </p:nvSpPr>
        <p:spPr>
          <a:xfrm>
            <a:off x="6285359" y="1425015"/>
            <a:ext cx="5953542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校级圈</a:t>
            </a:r>
            <a:r>
              <a:rPr lang="en-US" altLang="zh-CN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班级圈</a:t>
            </a:r>
            <a:endParaRPr lang="zh-CN" altLang="en-US" sz="2400" b="1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家校连接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2" name="组 31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33" name="矩形 32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6668521" y="2752229"/>
            <a:ext cx="5953542" cy="2204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今日午餐</a:t>
            </a:r>
            <a:endParaRPr lang="zh-CN" altLang="en-US" sz="2400" b="1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手机端一键发布午餐详情</a:t>
            </a:r>
            <a:endParaRPr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家长随时随地可查看孩子在校就餐情况</a:t>
            </a:r>
            <a:endParaRPr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代替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了纸质的通知，做到有迹可循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通过午餐管理，实现校园食品安全管理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25" name="组合 24" descr="组合 2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92705" y="2222519"/>
            <a:ext cx="1956834" cy="3479708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726" name="组合 26" descr="组合 2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9298" y="2202428"/>
            <a:ext cx="1978264" cy="3518550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grpSp>
        <p:nvGrpSpPr>
          <p:cNvPr id="735" name="组合 2"/>
          <p:cNvGrpSpPr/>
          <p:nvPr/>
        </p:nvGrpSpPr>
        <p:grpSpPr>
          <a:xfrm>
            <a:off x="1233778" y="1728189"/>
            <a:ext cx="4638031" cy="4480424"/>
            <a:chOff x="0" y="-1"/>
            <a:chExt cx="4397780" cy="4248337"/>
          </a:xfrm>
        </p:grpSpPr>
        <p:grpSp>
          <p:nvGrpSpPr>
            <p:cNvPr id="731" name="组合 19"/>
            <p:cNvGrpSpPr/>
            <p:nvPr/>
          </p:nvGrpSpPr>
          <p:grpSpPr>
            <a:xfrm>
              <a:off x="2250942" y="-2"/>
              <a:ext cx="2146839" cy="4248339"/>
              <a:chOff x="0" y="0"/>
              <a:chExt cx="2146837" cy="4248337"/>
            </a:xfrm>
          </p:grpSpPr>
          <p:sp>
            <p:nvSpPr>
              <p:cNvPr id="729" name="Freeform 5"/>
              <p:cNvSpPr/>
              <p:nvPr/>
            </p:nvSpPr>
            <p:spPr>
              <a:xfrm>
                <a:off x="0" y="0"/>
                <a:ext cx="2146838" cy="4248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730" name="Freeform 7"/>
              <p:cNvSpPr/>
              <p:nvPr/>
            </p:nvSpPr>
            <p:spPr>
              <a:xfrm>
                <a:off x="135549" y="456802"/>
                <a:ext cx="1881040" cy="3335491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  <p:grpSp>
          <p:nvGrpSpPr>
            <p:cNvPr id="734" name="组合 21"/>
            <p:cNvGrpSpPr/>
            <p:nvPr/>
          </p:nvGrpSpPr>
          <p:grpSpPr>
            <a:xfrm>
              <a:off x="0" y="845"/>
              <a:ext cx="2146838" cy="4246646"/>
              <a:chOff x="0" y="0"/>
              <a:chExt cx="2146837" cy="4246645"/>
            </a:xfrm>
          </p:grpSpPr>
          <p:sp>
            <p:nvSpPr>
              <p:cNvPr id="732" name="Freeform 5"/>
              <p:cNvSpPr/>
              <p:nvPr/>
            </p:nvSpPr>
            <p:spPr>
              <a:xfrm>
                <a:off x="0" y="0"/>
                <a:ext cx="2146838" cy="4246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733" name="Freeform 7"/>
              <p:cNvSpPr/>
              <p:nvPr/>
            </p:nvSpPr>
            <p:spPr>
              <a:xfrm>
                <a:off x="135549" y="456620"/>
                <a:ext cx="1881040" cy="3334163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</p:grpSp>
      <p:sp>
        <p:nvSpPr>
          <p:cNvPr id="25" name="文本框 24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家校连接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7" name="组 26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28" name="矩形 27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354764" y="2026033"/>
            <a:ext cx="5577846" cy="284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自定义收费信息，编辑收费说明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多种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方式通知家长，信息必达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同时进行多项收费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学杂费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、班费、学费均可通过手机直接缴纳，免去人工收费、银行代扣的繁杂流程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缴费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情况实时统计，一键提醒未缴费学员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89646" y="6288705"/>
            <a:ext cx="1050288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老师界面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72186" y="6288705"/>
            <a:ext cx="1050288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8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家长界面</a:t>
            </a:r>
            <a:endParaRPr lang="zh-CN" altLang="en-US" sz="1685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354764" y="4897662"/>
            <a:ext cx="5577846" cy="1676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家长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缴费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细节一目了然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线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上支付，快捷安全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查看历史缴费记录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67" name="图片 1" descr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130065" y="2140065"/>
            <a:ext cx="1983378" cy="352918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68" name="组合 3" descr="组合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184" y="2139208"/>
            <a:ext cx="1983538" cy="35309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778" name="组合 2"/>
          <p:cNvGrpSpPr/>
          <p:nvPr/>
        </p:nvGrpSpPr>
        <p:grpSpPr>
          <a:xfrm>
            <a:off x="999256" y="1664488"/>
            <a:ext cx="4638031" cy="4480424"/>
            <a:chOff x="0" y="-1"/>
            <a:chExt cx="4397780" cy="4248337"/>
          </a:xfrm>
        </p:grpSpPr>
        <p:grpSp>
          <p:nvGrpSpPr>
            <p:cNvPr id="774" name="组合 19"/>
            <p:cNvGrpSpPr/>
            <p:nvPr/>
          </p:nvGrpSpPr>
          <p:grpSpPr>
            <a:xfrm>
              <a:off x="2250942" y="-2"/>
              <a:ext cx="2146839" cy="4248339"/>
              <a:chOff x="0" y="0"/>
              <a:chExt cx="2146837" cy="4248337"/>
            </a:xfrm>
          </p:grpSpPr>
          <p:sp>
            <p:nvSpPr>
              <p:cNvPr id="772" name="Freeform 5"/>
              <p:cNvSpPr/>
              <p:nvPr/>
            </p:nvSpPr>
            <p:spPr>
              <a:xfrm>
                <a:off x="0" y="0"/>
                <a:ext cx="2146838" cy="4248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773" name="Freeform 7"/>
              <p:cNvSpPr/>
              <p:nvPr/>
            </p:nvSpPr>
            <p:spPr>
              <a:xfrm>
                <a:off x="135549" y="456802"/>
                <a:ext cx="1881040" cy="3335491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  <p:grpSp>
          <p:nvGrpSpPr>
            <p:cNvPr id="777" name="组合 21"/>
            <p:cNvGrpSpPr/>
            <p:nvPr/>
          </p:nvGrpSpPr>
          <p:grpSpPr>
            <a:xfrm>
              <a:off x="0" y="845"/>
              <a:ext cx="2146838" cy="4246646"/>
              <a:chOff x="0" y="0"/>
              <a:chExt cx="2146837" cy="4246645"/>
            </a:xfrm>
          </p:grpSpPr>
          <p:sp>
            <p:nvSpPr>
              <p:cNvPr id="775" name="Freeform 5"/>
              <p:cNvSpPr/>
              <p:nvPr/>
            </p:nvSpPr>
            <p:spPr>
              <a:xfrm>
                <a:off x="0" y="0"/>
                <a:ext cx="2146838" cy="4246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776" name="Freeform 7"/>
              <p:cNvSpPr/>
              <p:nvPr/>
            </p:nvSpPr>
            <p:spPr>
              <a:xfrm>
                <a:off x="135549" y="456620"/>
                <a:ext cx="1881040" cy="3334163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</p:grpSp>
      <p:sp>
        <p:nvSpPr>
          <p:cNvPr id="35" name="矩形 34"/>
          <p:cNvSpPr/>
          <p:nvPr/>
        </p:nvSpPr>
        <p:spPr>
          <a:xfrm>
            <a:off x="6380489" y="1425015"/>
            <a:ext cx="5953542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教育缴费</a:t>
            </a:r>
            <a:endParaRPr lang="zh-CN" altLang="en-US" sz="24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后勤管理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1" name="组 20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22" name="矩形 21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矩形 231"/>
          <p:cNvSpPr/>
          <p:nvPr/>
        </p:nvSpPr>
        <p:spPr>
          <a:xfrm>
            <a:off x="996785" y="1932055"/>
            <a:ext cx="5480072" cy="3762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晨检单</a:t>
            </a:r>
            <a:endParaRPr lang="zh-CN" altLang="en-US" sz="2400" b="1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手机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一键发布，方便快捷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任课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老师能查看本班学生缺勤情况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负责人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可查看全校晨检情况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设置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预警，单项类型缺勤人数超过上限自动提醒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后台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自动生成报表，负责人无需手动统计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消息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实时传输，不用担心数据过时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每日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晨检，通过孩子请假次数、晨检报告数据，能及时对孩子的健康进行评估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031426" y="1512364"/>
            <a:ext cx="4638272" cy="4480225"/>
            <a:chOff x="10499" y="2055"/>
            <a:chExt cx="6926" cy="6690"/>
          </a:xfrm>
        </p:grpSpPr>
        <p:pic>
          <p:nvPicPr>
            <p:cNvPr id="788" name="组合 3" descr="组合 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0702" y="2794"/>
              <a:ext cx="2943" cy="5235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790" name="组合 2" descr="组合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91" y="2785"/>
              <a:ext cx="2959" cy="526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grpSp>
          <p:nvGrpSpPr>
            <p:cNvPr id="798" name="组合 2"/>
            <p:cNvGrpSpPr/>
            <p:nvPr/>
          </p:nvGrpSpPr>
          <p:grpSpPr>
            <a:xfrm>
              <a:off x="10499" y="2055"/>
              <a:ext cx="6926" cy="6690"/>
              <a:chOff x="0" y="-1"/>
              <a:chExt cx="4397780" cy="4248337"/>
            </a:xfrm>
          </p:grpSpPr>
          <p:grpSp>
            <p:nvGrpSpPr>
              <p:cNvPr id="794" name="组合 19"/>
              <p:cNvGrpSpPr/>
              <p:nvPr/>
            </p:nvGrpSpPr>
            <p:grpSpPr>
              <a:xfrm>
                <a:off x="2250942" y="-2"/>
                <a:ext cx="2146839" cy="4248339"/>
                <a:chOff x="0" y="0"/>
                <a:chExt cx="2146837" cy="4248337"/>
              </a:xfrm>
            </p:grpSpPr>
            <p:sp>
              <p:nvSpPr>
                <p:cNvPr id="792" name="Freeform 5"/>
                <p:cNvSpPr/>
                <p:nvPr/>
              </p:nvSpPr>
              <p:spPr>
                <a:xfrm>
                  <a:off x="0" y="0"/>
                  <a:ext cx="2146838" cy="42483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9" y="8764"/>
                      </a:moveTo>
                      <a:lnTo>
                        <a:pt x="91" y="8762"/>
                      </a:lnTo>
                      <a:cubicBezTo>
                        <a:pt x="40" y="8762"/>
                        <a:pt x="0" y="8740"/>
                        <a:pt x="0" y="8716"/>
                      </a:cubicBezTo>
                      <a:lnTo>
                        <a:pt x="0" y="7206"/>
                      </a:lnTo>
                      <a:cubicBezTo>
                        <a:pt x="0" y="7181"/>
                        <a:pt x="40" y="7160"/>
                        <a:pt x="91" y="7160"/>
                      </a:cubicBezTo>
                      <a:lnTo>
                        <a:pt x="219" y="7159"/>
                      </a:lnTo>
                      <a:lnTo>
                        <a:pt x="219" y="6216"/>
                      </a:lnTo>
                      <a:lnTo>
                        <a:pt x="135" y="6216"/>
                      </a:lnTo>
                      <a:cubicBezTo>
                        <a:pt x="61" y="6216"/>
                        <a:pt x="0" y="6186"/>
                        <a:pt x="0" y="6148"/>
                      </a:cubicBezTo>
                      <a:lnTo>
                        <a:pt x="0" y="4686"/>
                      </a:lnTo>
                      <a:cubicBezTo>
                        <a:pt x="0" y="4649"/>
                        <a:pt x="61" y="4618"/>
                        <a:pt x="135" y="4618"/>
                      </a:cubicBezTo>
                      <a:lnTo>
                        <a:pt x="219" y="4618"/>
                      </a:lnTo>
                      <a:lnTo>
                        <a:pt x="219" y="3684"/>
                      </a:lnTo>
                      <a:lnTo>
                        <a:pt x="135" y="3684"/>
                      </a:lnTo>
                      <a:cubicBezTo>
                        <a:pt x="61" y="3684"/>
                        <a:pt x="0" y="3653"/>
                        <a:pt x="0" y="3616"/>
                      </a:cubicBezTo>
                      <a:lnTo>
                        <a:pt x="0" y="2977"/>
                      </a:lnTo>
                      <a:cubicBezTo>
                        <a:pt x="0" y="2939"/>
                        <a:pt x="61" y="2909"/>
                        <a:pt x="135" y="2909"/>
                      </a:cubicBezTo>
                      <a:lnTo>
                        <a:pt x="253" y="2909"/>
                      </a:lnTo>
                      <a:lnTo>
                        <a:pt x="236" y="1363"/>
                      </a:lnTo>
                      <a:cubicBezTo>
                        <a:pt x="226" y="610"/>
                        <a:pt x="1426" y="0"/>
                        <a:pt x="2916" y="0"/>
                      </a:cubicBezTo>
                      <a:lnTo>
                        <a:pt x="18684" y="0"/>
                      </a:lnTo>
                      <a:cubicBezTo>
                        <a:pt x="20174" y="0"/>
                        <a:pt x="21381" y="610"/>
                        <a:pt x="21381" y="1363"/>
                      </a:cubicBezTo>
                      <a:lnTo>
                        <a:pt x="21381" y="4611"/>
                      </a:lnTo>
                      <a:lnTo>
                        <a:pt x="21465" y="4611"/>
                      </a:lnTo>
                      <a:cubicBezTo>
                        <a:pt x="21539" y="4611"/>
                        <a:pt x="21600" y="4642"/>
                        <a:pt x="21600" y="4679"/>
                      </a:cubicBezTo>
                      <a:lnTo>
                        <a:pt x="21600" y="6121"/>
                      </a:lnTo>
                      <a:cubicBezTo>
                        <a:pt x="21600" y="6160"/>
                        <a:pt x="21539" y="6191"/>
                        <a:pt x="21465" y="6191"/>
                      </a:cubicBezTo>
                      <a:lnTo>
                        <a:pt x="21381" y="6191"/>
                      </a:lnTo>
                      <a:lnTo>
                        <a:pt x="21381" y="20237"/>
                      </a:lnTo>
                      <a:cubicBezTo>
                        <a:pt x="21381" y="20988"/>
                        <a:pt x="20174" y="21600"/>
                        <a:pt x="18684" y="21600"/>
                      </a:cubicBezTo>
                      <a:lnTo>
                        <a:pt x="2916" y="21600"/>
                      </a:lnTo>
                      <a:cubicBezTo>
                        <a:pt x="1426" y="21600"/>
                        <a:pt x="219" y="20988"/>
                        <a:pt x="219" y="20237"/>
                      </a:cubicBezTo>
                      <a:lnTo>
                        <a:pt x="219" y="8764"/>
                      </a:lnTo>
                      <a:close/>
                    </a:path>
                  </a:pathLst>
                </a:custGeom>
                <a:noFill/>
                <a:ln w="19050" cap="flat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square" lIns="48217" tIns="48217" rIns="48217" bIns="48217" numCol="1" anchor="t">
                  <a:noAutofit/>
                </a:bodyPr>
                <a:lstStyle/>
                <a:p>
                  <a:pPr>
                    <a:defRPr sz="1200">
                      <a:solidFill>
                        <a:srgbClr val="FFFFFF"/>
                      </a:solidFill>
                    </a:defRPr>
                  </a:pPr>
                  <a:endParaRPr sz="1265"/>
                </a:p>
              </p:txBody>
            </p:sp>
            <p:sp>
              <p:nvSpPr>
                <p:cNvPr id="793" name="Freeform 7"/>
                <p:cNvSpPr/>
                <p:nvPr/>
              </p:nvSpPr>
              <p:spPr>
                <a:xfrm>
                  <a:off x="135549" y="456802"/>
                  <a:ext cx="1881040" cy="3335491"/>
                </a:xfrm>
                <a:prstGeom prst="rect">
                  <a:avLst/>
                </a:prstGeom>
                <a:noFill/>
                <a:ln w="36513" cap="flat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square" lIns="48217" tIns="48217" rIns="48217" bIns="48217" numCol="1" anchor="t">
                  <a:noAutofit/>
                </a:bodyPr>
                <a:lstStyle/>
                <a:p>
                  <a:pPr>
                    <a:defRPr sz="1200">
                      <a:solidFill>
                        <a:srgbClr val="FFFFFF"/>
                      </a:solidFill>
                    </a:defRPr>
                  </a:pPr>
                  <a:endParaRPr sz="1265"/>
                </a:p>
              </p:txBody>
            </p:sp>
          </p:grpSp>
          <p:grpSp>
            <p:nvGrpSpPr>
              <p:cNvPr id="797" name="组合 21"/>
              <p:cNvGrpSpPr/>
              <p:nvPr/>
            </p:nvGrpSpPr>
            <p:grpSpPr>
              <a:xfrm>
                <a:off x="0" y="845"/>
                <a:ext cx="2146838" cy="4246646"/>
                <a:chOff x="0" y="0"/>
                <a:chExt cx="2146837" cy="4246645"/>
              </a:xfrm>
            </p:grpSpPr>
            <p:sp>
              <p:nvSpPr>
                <p:cNvPr id="795" name="Freeform 5"/>
                <p:cNvSpPr/>
                <p:nvPr/>
              </p:nvSpPr>
              <p:spPr>
                <a:xfrm>
                  <a:off x="0" y="0"/>
                  <a:ext cx="2146838" cy="42466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9" y="8764"/>
                      </a:moveTo>
                      <a:lnTo>
                        <a:pt x="91" y="8762"/>
                      </a:lnTo>
                      <a:cubicBezTo>
                        <a:pt x="40" y="8762"/>
                        <a:pt x="0" y="8740"/>
                        <a:pt x="0" y="8716"/>
                      </a:cubicBezTo>
                      <a:lnTo>
                        <a:pt x="0" y="7206"/>
                      </a:lnTo>
                      <a:cubicBezTo>
                        <a:pt x="0" y="7181"/>
                        <a:pt x="40" y="7160"/>
                        <a:pt x="91" y="7160"/>
                      </a:cubicBezTo>
                      <a:lnTo>
                        <a:pt x="219" y="7159"/>
                      </a:lnTo>
                      <a:lnTo>
                        <a:pt x="219" y="6216"/>
                      </a:lnTo>
                      <a:lnTo>
                        <a:pt x="135" y="6216"/>
                      </a:lnTo>
                      <a:cubicBezTo>
                        <a:pt x="61" y="6216"/>
                        <a:pt x="0" y="6186"/>
                        <a:pt x="0" y="6148"/>
                      </a:cubicBezTo>
                      <a:lnTo>
                        <a:pt x="0" y="4686"/>
                      </a:lnTo>
                      <a:cubicBezTo>
                        <a:pt x="0" y="4649"/>
                        <a:pt x="61" y="4618"/>
                        <a:pt x="135" y="4618"/>
                      </a:cubicBezTo>
                      <a:lnTo>
                        <a:pt x="219" y="4618"/>
                      </a:lnTo>
                      <a:lnTo>
                        <a:pt x="219" y="3684"/>
                      </a:lnTo>
                      <a:lnTo>
                        <a:pt x="135" y="3684"/>
                      </a:lnTo>
                      <a:cubicBezTo>
                        <a:pt x="61" y="3684"/>
                        <a:pt x="0" y="3653"/>
                        <a:pt x="0" y="3616"/>
                      </a:cubicBezTo>
                      <a:lnTo>
                        <a:pt x="0" y="2977"/>
                      </a:lnTo>
                      <a:cubicBezTo>
                        <a:pt x="0" y="2939"/>
                        <a:pt x="61" y="2909"/>
                        <a:pt x="135" y="2909"/>
                      </a:cubicBezTo>
                      <a:lnTo>
                        <a:pt x="253" y="2909"/>
                      </a:lnTo>
                      <a:lnTo>
                        <a:pt x="236" y="1363"/>
                      </a:lnTo>
                      <a:cubicBezTo>
                        <a:pt x="226" y="610"/>
                        <a:pt x="1426" y="0"/>
                        <a:pt x="2916" y="0"/>
                      </a:cubicBezTo>
                      <a:lnTo>
                        <a:pt x="18684" y="0"/>
                      </a:lnTo>
                      <a:cubicBezTo>
                        <a:pt x="20174" y="0"/>
                        <a:pt x="21381" y="610"/>
                        <a:pt x="21381" y="1363"/>
                      </a:cubicBezTo>
                      <a:lnTo>
                        <a:pt x="21381" y="4611"/>
                      </a:lnTo>
                      <a:lnTo>
                        <a:pt x="21465" y="4611"/>
                      </a:lnTo>
                      <a:cubicBezTo>
                        <a:pt x="21539" y="4611"/>
                        <a:pt x="21600" y="4642"/>
                        <a:pt x="21600" y="4679"/>
                      </a:cubicBezTo>
                      <a:lnTo>
                        <a:pt x="21600" y="6121"/>
                      </a:lnTo>
                      <a:cubicBezTo>
                        <a:pt x="21600" y="6160"/>
                        <a:pt x="21539" y="6191"/>
                        <a:pt x="21465" y="6191"/>
                      </a:cubicBezTo>
                      <a:lnTo>
                        <a:pt x="21381" y="6191"/>
                      </a:lnTo>
                      <a:lnTo>
                        <a:pt x="21381" y="20237"/>
                      </a:lnTo>
                      <a:cubicBezTo>
                        <a:pt x="21381" y="20988"/>
                        <a:pt x="20174" y="21600"/>
                        <a:pt x="18684" y="21600"/>
                      </a:cubicBezTo>
                      <a:lnTo>
                        <a:pt x="2916" y="21600"/>
                      </a:lnTo>
                      <a:cubicBezTo>
                        <a:pt x="1426" y="21600"/>
                        <a:pt x="219" y="20988"/>
                        <a:pt x="219" y="20237"/>
                      </a:cubicBezTo>
                      <a:lnTo>
                        <a:pt x="219" y="8764"/>
                      </a:lnTo>
                      <a:close/>
                    </a:path>
                  </a:pathLst>
                </a:custGeom>
                <a:noFill/>
                <a:ln w="19050" cap="flat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square" lIns="48217" tIns="48217" rIns="48217" bIns="48217" numCol="1" anchor="t">
                  <a:noAutofit/>
                </a:bodyPr>
                <a:lstStyle/>
                <a:p>
                  <a:pPr>
                    <a:defRPr sz="1200">
                      <a:solidFill>
                        <a:srgbClr val="FFFFFF"/>
                      </a:solidFill>
                    </a:defRPr>
                  </a:pPr>
                  <a:endParaRPr sz="1265"/>
                </a:p>
              </p:txBody>
            </p:sp>
            <p:sp>
              <p:nvSpPr>
                <p:cNvPr id="796" name="Freeform 7"/>
                <p:cNvSpPr/>
                <p:nvPr/>
              </p:nvSpPr>
              <p:spPr>
                <a:xfrm>
                  <a:off x="135549" y="456620"/>
                  <a:ext cx="1881040" cy="3334163"/>
                </a:xfrm>
                <a:prstGeom prst="rect">
                  <a:avLst/>
                </a:prstGeom>
                <a:noFill/>
                <a:ln w="36513" cap="flat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square" lIns="48217" tIns="48217" rIns="48217" bIns="48217" numCol="1" anchor="t">
                  <a:noAutofit/>
                </a:bodyPr>
                <a:lstStyle/>
                <a:p>
                  <a:pPr>
                    <a:defRPr sz="1200">
                      <a:solidFill>
                        <a:srgbClr val="FFFFFF"/>
                      </a:solidFill>
                    </a:defRPr>
                  </a:pPr>
                  <a:endParaRPr sz="1265"/>
                </a:p>
              </p:txBody>
            </p:sp>
          </p:grpSp>
        </p:grpSp>
      </p:grpSp>
      <p:sp>
        <p:nvSpPr>
          <p:cNvPr id="31" name="文本框 30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后勤管理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2" name="组 31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33" name="矩形 32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矩形 231"/>
          <p:cNvSpPr/>
          <p:nvPr/>
        </p:nvSpPr>
        <p:spPr>
          <a:xfrm>
            <a:off x="5961932" y="2464197"/>
            <a:ext cx="5577846" cy="2204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装备管理</a:t>
            </a:r>
            <a:endParaRPr lang="zh-CN" altLang="en-US" sz="2400" b="1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将学校固定资产进行线上统一管理</a:t>
            </a:r>
            <a:r>
              <a:rPr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，清晰明了</a:t>
            </a:r>
            <a:endParaRPr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手机直接入库</a:t>
            </a:r>
            <a:r>
              <a:rPr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，节省人力和时间</a:t>
            </a:r>
            <a:endParaRPr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录入</a:t>
            </a:r>
            <a:r>
              <a:rPr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、领用、审批统一线上完成，轻松简单</a:t>
            </a:r>
            <a:endParaRPr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</a:t>
            </a:r>
            <a:r>
              <a:rPr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报名数据自动汇总成表</a:t>
            </a:r>
            <a:r>
              <a:rPr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，支持后台一键导出</a:t>
            </a:r>
            <a:endParaRPr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03485" y="103802"/>
            <a:ext cx="8221112" cy="470792"/>
            <a:chOff x="154" y="155"/>
            <a:chExt cx="12276" cy="703"/>
          </a:xfrm>
        </p:grpSpPr>
        <p:grpSp>
          <p:nvGrpSpPr>
            <p:cNvPr id="18" name="组合 17"/>
            <p:cNvGrpSpPr/>
            <p:nvPr/>
          </p:nvGrpSpPr>
          <p:grpSpPr>
            <a:xfrm>
              <a:off x="154" y="194"/>
              <a:ext cx="3173" cy="664"/>
              <a:chOff x="13218" y="1299"/>
              <a:chExt cx="3173" cy="66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14574" y="1339"/>
                <a:ext cx="1817" cy="519"/>
                <a:chOff x="16344" y="296"/>
                <a:chExt cx="1966" cy="565"/>
              </a:xfrm>
            </p:grpSpPr>
            <p:pic>
              <p:nvPicPr>
                <p:cNvPr id="21" name="图片 20" descr="白色"/>
                <p:cNvPicPr>
                  <a:picLocks noChangeAspect="1"/>
                </p:cNvPicPr>
                <p:nvPr/>
              </p:nvPicPr>
              <p:blipFill>
                <a:blip r:embed="rId1" cstate="print"/>
                <a:srcRect/>
                <a:stretch>
                  <a:fillRect/>
                </a:stretch>
              </p:blipFill>
              <p:spPr>
                <a:xfrm>
                  <a:off x="16344" y="296"/>
                  <a:ext cx="526" cy="565"/>
                </a:xfrm>
                <a:prstGeom prst="rect">
                  <a:avLst/>
                </a:prstGeom>
              </p:spPr>
            </p:pic>
            <p:sp>
              <p:nvSpPr>
                <p:cNvPr id="22" name="文本框 21"/>
                <p:cNvSpPr txBox="1"/>
                <p:nvPr/>
              </p:nvSpPr>
              <p:spPr>
                <a:xfrm>
                  <a:off x="16654" y="335"/>
                  <a:ext cx="1656" cy="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75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轻松教育</a:t>
                  </a:r>
                  <a:endParaRPr lang="zh-CN" altLang="en-US" sz="1475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13218" y="1299"/>
                <a:ext cx="1383" cy="664"/>
                <a:chOff x="11451" y="944"/>
                <a:chExt cx="1497" cy="723"/>
              </a:xfrm>
            </p:grpSpPr>
            <p:pic>
              <p:nvPicPr>
                <p:cNvPr id="24" name="图片 23" descr="品牌标识-钉钉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11451" y="944"/>
                  <a:ext cx="722" cy="723"/>
                </a:xfrm>
                <a:prstGeom prst="rect">
                  <a:avLst/>
                </a:prstGeom>
              </p:spPr>
            </p:pic>
            <p:sp>
              <p:nvSpPr>
                <p:cNvPr id="25" name="文本框 24"/>
                <p:cNvSpPr txBox="1"/>
                <p:nvPr/>
              </p:nvSpPr>
              <p:spPr>
                <a:xfrm>
                  <a:off x="11938" y="1053"/>
                  <a:ext cx="1010" cy="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75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钉钉</a:t>
                  </a:r>
                  <a:endParaRPr lang="zh-CN" altLang="en-US" sz="1475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26" name="文本框 25"/>
            <p:cNvSpPr txBox="1"/>
            <p:nvPr/>
          </p:nvSpPr>
          <p:spPr>
            <a:xfrm>
              <a:off x="3327" y="155"/>
              <a:ext cx="9103" cy="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装备管理</a:t>
              </a:r>
              <a:r>
                <a:rPr lang="en-US" altLang="zh-CN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|ASSETS MANAGEMENT</a:t>
              </a:r>
              <a:endParaRPr lang="en-US" sz="211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69826" y="1744117"/>
            <a:ext cx="4638272" cy="4480225"/>
            <a:chOff x="1881" y="2354"/>
            <a:chExt cx="6926" cy="6690"/>
          </a:xfrm>
        </p:grpSpPr>
        <p:pic>
          <p:nvPicPr>
            <p:cNvPr id="809" name="图片 1" descr="图片 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5659" y="3093"/>
              <a:ext cx="2929" cy="520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810" name="图片 18" descr="图片 1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0" y="3089"/>
              <a:ext cx="2933" cy="5217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grpSp>
          <p:nvGrpSpPr>
            <p:cNvPr id="818" name="组合 2"/>
            <p:cNvGrpSpPr/>
            <p:nvPr/>
          </p:nvGrpSpPr>
          <p:grpSpPr>
            <a:xfrm>
              <a:off x="1881" y="2354"/>
              <a:ext cx="6926" cy="6690"/>
              <a:chOff x="0" y="-1"/>
              <a:chExt cx="4397780" cy="4248337"/>
            </a:xfrm>
          </p:grpSpPr>
          <p:grpSp>
            <p:nvGrpSpPr>
              <p:cNvPr id="814" name="组合 19"/>
              <p:cNvGrpSpPr/>
              <p:nvPr/>
            </p:nvGrpSpPr>
            <p:grpSpPr>
              <a:xfrm>
                <a:off x="2250942" y="-2"/>
                <a:ext cx="2146839" cy="4248339"/>
                <a:chOff x="0" y="0"/>
                <a:chExt cx="2146837" cy="4248337"/>
              </a:xfrm>
            </p:grpSpPr>
            <p:sp>
              <p:nvSpPr>
                <p:cNvPr id="812" name="Freeform 5"/>
                <p:cNvSpPr/>
                <p:nvPr/>
              </p:nvSpPr>
              <p:spPr>
                <a:xfrm>
                  <a:off x="0" y="0"/>
                  <a:ext cx="2146838" cy="42483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9" y="8764"/>
                      </a:moveTo>
                      <a:lnTo>
                        <a:pt x="91" y="8762"/>
                      </a:lnTo>
                      <a:cubicBezTo>
                        <a:pt x="40" y="8762"/>
                        <a:pt x="0" y="8740"/>
                        <a:pt x="0" y="8716"/>
                      </a:cubicBezTo>
                      <a:lnTo>
                        <a:pt x="0" y="7206"/>
                      </a:lnTo>
                      <a:cubicBezTo>
                        <a:pt x="0" y="7181"/>
                        <a:pt x="40" y="7160"/>
                        <a:pt x="91" y="7160"/>
                      </a:cubicBezTo>
                      <a:lnTo>
                        <a:pt x="219" y="7159"/>
                      </a:lnTo>
                      <a:lnTo>
                        <a:pt x="219" y="6216"/>
                      </a:lnTo>
                      <a:lnTo>
                        <a:pt x="135" y="6216"/>
                      </a:lnTo>
                      <a:cubicBezTo>
                        <a:pt x="61" y="6216"/>
                        <a:pt x="0" y="6186"/>
                        <a:pt x="0" y="6148"/>
                      </a:cubicBezTo>
                      <a:lnTo>
                        <a:pt x="0" y="4686"/>
                      </a:lnTo>
                      <a:cubicBezTo>
                        <a:pt x="0" y="4649"/>
                        <a:pt x="61" y="4618"/>
                        <a:pt x="135" y="4618"/>
                      </a:cubicBezTo>
                      <a:lnTo>
                        <a:pt x="219" y="4618"/>
                      </a:lnTo>
                      <a:lnTo>
                        <a:pt x="219" y="3684"/>
                      </a:lnTo>
                      <a:lnTo>
                        <a:pt x="135" y="3684"/>
                      </a:lnTo>
                      <a:cubicBezTo>
                        <a:pt x="61" y="3684"/>
                        <a:pt x="0" y="3653"/>
                        <a:pt x="0" y="3616"/>
                      </a:cubicBezTo>
                      <a:lnTo>
                        <a:pt x="0" y="2977"/>
                      </a:lnTo>
                      <a:cubicBezTo>
                        <a:pt x="0" y="2939"/>
                        <a:pt x="61" y="2909"/>
                        <a:pt x="135" y="2909"/>
                      </a:cubicBezTo>
                      <a:lnTo>
                        <a:pt x="253" y="2909"/>
                      </a:lnTo>
                      <a:lnTo>
                        <a:pt x="236" y="1363"/>
                      </a:lnTo>
                      <a:cubicBezTo>
                        <a:pt x="226" y="610"/>
                        <a:pt x="1426" y="0"/>
                        <a:pt x="2916" y="0"/>
                      </a:cubicBezTo>
                      <a:lnTo>
                        <a:pt x="18684" y="0"/>
                      </a:lnTo>
                      <a:cubicBezTo>
                        <a:pt x="20174" y="0"/>
                        <a:pt x="21381" y="610"/>
                        <a:pt x="21381" y="1363"/>
                      </a:cubicBezTo>
                      <a:lnTo>
                        <a:pt x="21381" y="4611"/>
                      </a:lnTo>
                      <a:lnTo>
                        <a:pt x="21465" y="4611"/>
                      </a:lnTo>
                      <a:cubicBezTo>
                        <a:pt x="21539" y="4611"/>
                        <a:pt x="21600" y="4642"/>
                        <a:pt x="21600" y="4679"/>
                      </a:cubicBezTo>
                      <a:lnTo>
                        <a:pt x="21600" y="6121"/>
                      </a:lnTo>
                      <a:cubicBezTo>
                        <a:pt x="21600" y="6160"/>
                        <a:pt x="21539" y="6191"/>
                        <a:pt x="21465" y="6191"/>
                      </a:cubicBezTo>
                      <a:lnTo>
                        <a:pt x="21381" y="6191"/>
                      </a:lnTo>
                      <a:lnTo>
                        <a:pt x="21381" y="20237"/>
                      </a:lnTo>
                      <a:cubicBezTo>
                        <a:pt x="21381" y="20988"/>
                        <a:pt x="20174" y="21600"/>
                        <a:pt x="18684" y="21600"/>
                      </a:cubicBezTo>
                      <a:lnTo>
                        <a:pt x="2916" y="21600"/>
                      </a:lnTo>
                      <a:cubicBezTo>
                        <a:pt x="1426" y="21600"/>
                        <a:pt x="219" y="20988"/>
                        <a:pt x="219" y="20237"/>
                      </a:cubicBezTo>
                      <a:lnTo>
                        <a:pt x="219" y="8764"/>
                      </a:lnTo>
                      <a:close/>
                    </a:path>
                  </a:pathLst>
                </a:custGeom>
                <a:noFill/>
                <a:ln w="19050" cap="flat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square" lIns="48217" tIns="48217" rIns="48217" bIns="48217" numCol="1" anchor="t">
                  <a:noAutofit/>
                </a:bodyPr>
                <a:lstStyle/>
                <a:p>
                  <a:pPr>
                    <a:defRPr sz="1200">
                      <a:solidFill>
                        <a:srgbClr val="FFFFFF"/>
                      </a:solidFill>
                    </a:defRPr>
                  </a:pPr>
                  <a:endParaRPr sz="1265"/>
                </a:p>
              </p:txBody>
            </p:sp>
            <p:sp>
              <p:nvSpPr>
                <p:cNvPr id="813" name="Freeform 7"/>
                <p:cNvSpPr/>
                <p:nvPr/>
              </p:nvSpPr>
              <p:spPr>
                <a:xfrm>
                  <a:off x="135549" y="456802"/>
                  <a:ext cx="1881040" cy="3335491"/>
                </a:xfrm>
                <a:prstGeom prst="rect">
                  <a:avLst/>
                </a:prstGeom>
                <a:noFill/>
                <a:ln w="36513" cap="flat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square" lIns="48217" tIns="48217" rIns="48217" bIns="48217" numCol="1" anchor="t">
                  <a:noAutofit/>
                </a:bodyPr>
                <a:lstStyle/>
                <a:p>
                  <a:pPr>
                    <a:defRPr sz="1200">
                      <a:solidFill>
                        <a:srgbClr val="FFFFFF"/>
                      </a:solidFill>
                    </a:defRPr>
                  </a:pPr>
                  <a:endParaRPr sz="1265"/>
                </a:p>
              </p:txBody>
            </p:sp>
          </p:grpSp>
          <p:grpSp>
            <p:nvGrpSpPr>
              <p:cNvPr id="817" name="组合 21"/>
              <p:cNvGrpSpPr/>
              <p:nvPr/>
            </p:nvGrpSpPr>
            <p:grpSpPr>
              <a:xfrm>
                <a:off x="0" y="845"/>
                <a:ext cx="2146838" cy="4246646"/>
                <a:chOff x="0" y="0"/>
                <a:chExt cx="2146837" cy="4246645"/>
              </a:xfrm>
            </p:grpSpPr>
            <p:sp>
              <p:nvSpPr>
                <p:cNvPr id="815" name="Freeform 5"/>
                <p:cNvSpPr/>
                <p:nvPr/>
              </p:nvSpPr>
              <p:spPr>
                <a:xfrm>
                  <a:off x="0" y="0"/>
                  <a:ext cx="2146838" cy="42466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9" y="8764"/>
                      </a:moveTo>
                      <a:lnTo>
                        <a:pt x="91" y="8762"/>
                      </a:lnTo>
                      <a:cubicBezTo>
                        <a:pt x="40" y="8762"/>
                        <a:pt x="0" y="8740"/>
                        <a:pt x="0" y="8716"/>
                      </a:cubicBezTo>
                      <a:lnTo>
                        <a:pt x="0" y="7206"/>
                      </a:lnTo>
                      <a:cubicBezTo>
                        <a:pt x="0" y="7181"/>
                        <a:pt x="40" y="7160"/>
                        <a:pt x="91" y="7160"/>
                      </a:cubicBezTo>
                      <a:lnTo>
                        <a:pt x="219" y="7159"/>
                      </a:lnTo>
                      <a:lnTo>
                        <a:pt x="219" y="6216"/>
                      </a:lnTo>
                      <a:lnTo>
                        <a:pt x="135" y="6216"/>
                      </a:lnTo>
                      <a:cubicBezTo>
                        <a:pt x="61" y="6216"/>
                        <a:pt x="0" y="6186"/>
                        <a:pt x="0" y="6148"/>
                      </a:cubicBezTo>
                      <a:lnTo>
                        <a:pt x="0" y="4686"/>
                      </a:lnTo>
                      <a:cubicBezTo>
                        <a:pt x="0" y="4649"/>
                        <a:pt x="61" y="4618"/>
                        <a:pt x="135" y="4618"/>
                      </a:cubicBezTo>
                      <a:lnTo>
                        <a:pt x="219" y="4618"/>
                      </a:lnTo>
                      <a:lnTo>
                        <a:pt x="219" y="3684"/>
                      </a:lnTo>
                      <a:lnTo>
                        <a:pt x="135" y="3684"/>
                      </a:lnTo>
                      <a:cubicBezTo>
                        <a:pt x="61" y="3684"/>
                        <a:pt x="0" y="3653"/>
                        <a:pt x="0" y="3616"/>
                      </a:cubicBezTo>
                      <a:lnTo>
                        <a:pt x="0" y="2977"/>
                      </a:lnTo>
                      <a:cubicBezTo>
                        <a:pt x="0" y="2939"/>
                        <a:pt x="61" y="2909"/>
                        <a:pt x="135" y="2909"/>
                      </a:cubicBezTo>
                      <a:lnTo>
                        <a:pt x="253" y="2909"/>
                      </a:lnTo>
                      <a:lnTo>
                        <a:pt x="236" y="1363"/>
                      </a:lnTo>
                      <a:cubicBezTo>
                        <a:pt x="226" y="610"/>
                        <a:pt x="1426" y="0"/>
                        <a:pt x="2916" y="0"/>
                      </a:cubicBezTo>
                      <a:lnTo>
                        <a:pt x="18684" y="0"/>
                      </a:lnTo>
                      <a:cubicBezTo>
                        <a:pt x="20174" y="0"/>
                        <a:pt x="21381" y="610"/>
                        <a:pt x="21381" y="1363"/>
                      </a:cubicBezTo>
                      <a:lnTo>
                        <a:pt x="21381" y="4611"/>
                      </a:lnTo>
                      <a:lnTo>
                        <a:pt x="21465" y="4611"/>
                      </a:lnTo>
                      <a:cubicBezTo>
                        <a:pt x="21539" y="4611"/>
                        <a:pt x="21600" y="4642"/>
                        <a:pt x="21600" y="4679"/>
                      </a:cubicBezTo>
                      <a:lnTo>
                        <a:pt x="21600" y="6121"/>
                      </a:lnTo>
                      <a:cubicBezTo>
                        <a:pt x="21600" y="6160"/>
                        <a:pt x="21539" y="6191"/>
                        <a:pt x="21465" y="6191"/>
                      </a:cubicBezTo>
                      <a:lnTo>
                        <a:pt x="21381" y="6191"/>
                      </a:lnTo>
                      <a:lnTo>
                        <a:pt x="21381" y="20237"/>
                      </a:lnTo>
                      <a:cubicBezTo>
                        <a:pt x="21381" y="20988"/>
                        <a:pt x="20174" y="21600"/>
                        <a:pt x="18684" y="21600"/>
                      </a:cubicBezTo>
                      <a:lnTo>
                        <a:pt x="2916" y="21600"/>
                      </a:lnTo>
                      <a:cubicBezTo>
                        <a:pt x="1426" y="21600"/>
                        <a:pt x="219" y="20988"/>
                        <a:pt x="219" y="20237"/>
                      </a:cubicBezTo>
                      <a:lnTo>
                        <a:pt x="219" y="8764"/>
                      </a:lnTo>
                      <a:close/>
                    </a:path>
                  </a:pathLst>
                </a:custGeom>
                <a:noFill/>
                <a:ln w="19050" cap="flat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square" lIns="48217" tIns="48217" rIns="48217" bIns="48217" numCol="1" anchor="t">
                  <a:noAutofit/>
                </a:bodyPr>
                <a:lstStyle/>
                <a:p>
                  <a:pPr>
                    <a:defRPr sz="1200">
                      <a:solidFill>
                        <a:srgbClr val="FFFFFF"/>
                      </a:solidFill>
                    </a:defRPr>
                  </a:pPr>
                  <a:endParaRPr sz="1265"/>
                </a:p>
              </p:txBody>
            </p:sp>
            <p:sp>
              <p:nvSpPr>
                <p:cNvPr id="816" name="Freeform 7"/>
                <p:cNvSpPr/>
                <p:nvPr/>
              </p:nvSpPr>
              <p:spPr>
                <a:xfrm>
                  <a:off x="135549" y="456620"/>
                  <a:ext cx="1881040" cy="3334163"/>
                </a:xfrm>
                <a:prstGeom prst="rect">
                  <a:avLst/>
                </a:prstGeom>
                <a:noFill/>
                <a:ln w="36513" cap="flat">
                  <a:solidFill>
                    <a:schemeClr val="bg1">
                      <a:lumMod val="8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square" lIns="48217" tIns="48217" rIns="48217" bIns="48217" numCol="1" anchor="t">
                  <a:noAutofit/>
                </a:bodyPr>
                <a:lstStyle/>
                <a:p>
                  <a:pPr>
                    <a:defRPr sz="1200">
                      <a:solidFill>
                        <a:srgbClr val="FFFFFF"/>
                      </a:solidFill>
                    </a:defRPr>
                  </a:pPr>
                  <a:endParaRPr sz="1265"/>
                </a:p>
              </p:txBody>
            </p:sp>
          </p:grpSp>
        </p:grpSp>
      </p:grpSp>
      <p:sp>
        <p:nvSpPr>
          <p:cNvPr id="31" name="文本框 30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后勤管理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2" name="组 31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33" name="矩形 32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矩形 231"/>
          <p:cNvSpPr/>
          <p:nvPr/>
        </p:nvSpPr>
        <p:spPr>
          <a:xfrm>
            <a:off x="739691" y="2536205"/>
            <a:ext cx="5577846" cy="1814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老师考勤</a:t>
            </a:r>
            <a:endParaRPr lang="zh-CN" altLang="en-US" sz="2400" b="1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老师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的考勤管理；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自动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统计每日缺卡、外勤、迟到数据；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智能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分析学校每日每科教师工时、出勤人数；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03485" y="103802"/>
            <a:ext cx="8221112" cy="470792"/>
            <a:chOff x="154" y="155"/>
            <a:chExt cx="12276" cy="703"/>
          </a:xfrm>
        </p:grpSpPr>
        <p:grpSp>
          <p:nvGrpSpPr>
            <p:cNvPr id="18" name="组合 17"/>
            <p:cNvGrpSpPr/>
            <p:nvPr/>
          </p:nvGrpSpPr>
          <p:grpSpPr>
            <a:xfrm>
              <a:off x="154" y="194"/>
              <a:ext cx="3173" cy="664"/>
              <a:chOff x="13218" y="1299"/>
              <a:chExt cx="3173" cy="66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14574" y="1339"/>
                <a:ext cx="1817" cy="519"/>
                <a:chOff x="16344" y="296"/>
                <a:chExt cx="1966" cy="565"/>
              </a:xfrm>
            </p:grpSpPr>
            <p:pic>
              <p:nvPicPr>
                <p:cNvPr id="21" name="图片 20" descr="白色"/>
                <p:cNvPicPr>
                  <a:picLocks noChangeAspect="1"/>
                </p:cNvPicPr>
                <p:nvPr/>
              </p:nvPicPr>
              <p:blipFill>
                <a:blip r:embed="rId1" cstate="print"/>
                <a:srcRect/>
                <a:stretch>
                  <a:fillRect/>
                </a:stretch>
              </p:blipFill>
              <p:spPr>
                <a:xfrm>
                  <a:off x="16344" y="296"/>
                  <a:ext cx="526" cy="565"/>
                </a:xfrm>
                <a:prstGeom prst="rect">
                  <a:avLst/>
                </a:prstGeom>
              </p:spPr>
            </p:pic>
            <p:sp>
              <p:nvSpPr>
                <p:cNvPr id="22" name="文本框 21"/>
                <p:cNvSpPr txBox="1"/>
                <p:nvPr/>
              </p:nvSpPr>
              <p:spPr>
                <a:xfrm>
                  <a:off x="16654" y="335"/>
                  <a:ext cx="1656" cy="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75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轻松教育</a:t>
                  </a:r>
                  <a:endParaRPr lang="zh-CN" altLang="en-US" sz="1475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13218" y="1299"/>
                <a:ext cx="1383" cy="664"/>
                <a:chOff x="11451" y="944"/>
                <a:chExt cx="1497" cy="723"/>
              </a:xfrm>
            </p:grpSpPr>
            <p:pic>
              <p:nvPicPr>
                <p:cNvPr id="24" name="图片 23" descr="品牌标识-钉钉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11451" y="944"/>
                  <a:ext cx="722" cy="723"/>
                </a:xfrm>
                <a:prstGeom prst="rect">
                  <a:avLst/>
                </a:prstGeom>
              </p:spPr>
            </p:pic>
            <p:sp>
              <p:nvSpPr>
                <p:cNvPr id="25" name="文本框 24"/>
                <p:cNvSpPr txBox="1"/>
                <p:nvPr/>
              </p:nvSpPr>
              <p:spPr>
                <a:xfrm>
                  <a:off x="11938" y="1053"/>
                  <a:ext cx="1010" cy="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475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钉钉</a:t>
                  </a:r>
                  <a:endParaRPr lang="zh-CN" altLang="en-US" sz="1475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26" name="文本框 25"/>
            <p:cNvSpPr txBox="1"/>
            <p:nvPr/>
          </p:nvSpPr>
          <p:spPr>
            <a:xfrm>
              <a:off x="3327" y="155"/>
              <a:ext cx="9103" cy="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老师考勤</a:t>
              </a:r>
              <a:r>
                <a:rPr lang="en-US" altLang="zh-CN" sz="211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|ATTENDANCE</a:t>
              </a:r>
              <a:endParaRPr lang="en-US" altLang="zh-CN" sz="211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49" name="图片 2" descr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6672" y="2015096"/>
            <a:ext cx="1994336" cy="3487745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850" name="图片 12" descr="图片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16171" y="1999694"/>
            <a:ext cx="1962861" cy="3491093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grpSp>
        <p:nvGrpSpPr>
          <p:cNvPr id="858" name="组合 2"/>
          <p:cNvGrpSpPr/>
          <p:nvPr/>
        </p:nvGrpSpPr>
        <p:grpSpPr>
          <a:xfrm>
            <a:off x="6590797" y="1506729"/>
            <a:ext cx="4638031" cy="4480424"/>
            <a:chOff x="0" y="-1"/>
            <a:chExt cx="4397780" cy="4248337"/>
          </a:xfrm>
        </p:grpSpPr>
        <p:grpSp>
          <p:nvGrpSpPr>
            <p:cNvPr id="854" name="组合 19"/>
            <p:cNvGrpSpPr/>
            <p:nvPr/>
          </p:nvGrpSpPr>
          <p:grpSpPr>
            <a:xfrm>
              <a:off x="2250942" y="-2"/>
              <a:ext cx="2146839" cy="4248339"/>
              <a:chOff x="0" y="0"/>
              <a:chExt cx="2146837" cy="4248337"/>
            </a:xfrm>
          </p:grpSpPr>
          <p:sp>
            <p:nvSpPr>
              <p:cNvPr id="852" name="Freeform 5"/>
              <p:cNvSpPr/>
              <p:nvPr/>
            </p:nvSpPr>
            <p:spPr>
              <a:xfrm>
                <a:off x="0" y="0"/>
                <a:ext cx="2146838" cy="4248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853" name="Freeform 7"/>
              <p:cNvSpPr/>
              <p:nvPr/>
            </p:nvSpPr>
            <p:spPr>
              <a:xfrm>
                <a:off x="135549" y="456802"/>
                <a:ext cx="1881040" cy="3335491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  <p:grpSp>
          <p:nvGrpSpPr>
            <p:cNvPr id="857" name="组合 21"/>
            <p:cNvGrpSpPr/>
            <p:nvPr/>
          </p:nvGrpSpPr>
          <p:grpSpPr>
            <a:xfrm>
              <a:off x="0" y="845"/>
              <a:ext cx="2146838" cy="4246646"/>
              <a:chOff x="0" y="0"/>
              <a:chExt cx="2146837" cy="4246645"/>
            </a:xfrm>
          </p:grpSpPr>
          <p:sp>
            <p:nvSpPr>
              <p:cNvPr id="855" name="Freeform 5"/>
              <p:cNvSpPr/>
              <p:nvPr/>
            </p:nvSpPr>
            <p:spPr>
              <a:xfrm>
                <a:off x="0" y="0"/>
                <a:ext cx="2146838" cy="4246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  <p:sp>
            <p:nvSpPr>
              <p:cNvPr id="856" name="Freeform 7"/>
              <p:cNvSpPr/>
              <p:nvPr/>
            </p:nvSpPr>
            <p:spPr>
              <a:xfrm>
                <a:off x="135549" y="456620"/>
                <a:ext cx="1881040" cy="3334163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8217" tIns="48217" rIns="48217" bIns="48217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265"/>
              </a:p>
            </p:txBody>
          </p:sp>
        </p:grpSp>
      </p:grpSp>
      <p:sp>
        <p:nvSpPr>
          <p:cNvPr id="31" name="文本框 30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后勤管理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2" name="组 31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33" name="矩形 32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75" name="Group 600"/>
          <p:cNvGrpSpPr/>
          <p:nvPr/>
        </p:nvGrpSpPr>
        <p:grpSpPr>
          <a:xfrm>
            <a:off x="1826889" y="5524530"/>
            <a:ext cx="3475737" cy="321013"/>
            <a:chOff x="0" y="0"/>
            <a:chExt cx="4004929" cy="405932"/>
          </a:xfrm>
        </p:grpSpPr>
        <p:sp>
          <p:nvSpPr>
            <p:cNvPr id="131076" name="Shape 598"/>
            <p:cNvSpPr/>
            <p:nvPr/>
          </p:nvSpPr>
          <p:spPr>
            <a:xfrm>
              <a:off x="0" y="0"/>
              <a:ext cx="813253" cy="4037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162" tIns="36162" rIns="36162" bIns="36162" anchor="t">
              <a:spAutoFit/>
            </a:bodyPr>
            <a:lstStyle/>
            <a:p>
              <a:r>
                <a:rPr lang="zh-CN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使命：</a:t>
              </a:r>
              <a:endParaRPr lang="zh-CN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1077" name="Shape 599"/>
            <p:cNvSpPr/>
            <p:nvPr/>
          </p:nvSpPr>
          <p:spPr>
            <a:xfrm>
              <a:off x="732540" y="2226"/>
              <a:ext cx="3272389" cy="40370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162" tIns="36162" rIns="36162" bIns="36162" anchor="t">
              <a:spAutoFit/>
            </a:bodyPr>
            <a:lstStyle/>
            <a:p>
              <a:r>
                <a:rPr lang="zh-CN" altLang="zh-CN" sz="1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让教育更轻松</a:t>
              </a:r>
              <a:r>
                <a:rPr lang="zh-CN" altLang="en-US" sz="1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，让孩子更有爱</a:t>
              </a:r>
              <a:endPara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31078" name="Shape 601"/>
          <p:cNvSpPr/>
          <p:nvPr/>
        </p:nvSpPr>
        <p:spPr>
          <a:xfrm>
            <a:off x="1827094" y="5972171"/>
            <a:ext cx="5955454" cy="394280"/>
          </a:xfrm>
          <a:prstGeom prst="rect">
            <a:avLst/>
          </a:prstGeom>
          <a:noFill/>
          <a:ln w="12700">
            <a:noFill/>
          </a:ln>
        </p:spPr>
        <p:txBody>
          <a:bodyPr lIns="36162" rIns="36162" anchor="t"/>
          <a:lstStyle/>
          <a:p>
            <a:pPr algn="l"/>
            <a:r>
              <a:rPr lang="zh-CN" altLang="zh-CN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定位：基于教育信息化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2.0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整体解决方案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组 7"/>
          <p:cNvGrpSpPr/>
          <p:nvPr/>
        </p:nvGrpSpPr>
        <p:grpSpPr>
          <a:xfrm>
            <a:off x="7885730" y="4697020"/>
            <a:ext cx="2702198" cy="1811384"/>
            <a:chOff x="7891981" y="4376694"/>
            <a:chExt cx="2702198" cy="1811384"/>
          </a:xfrm>
        </p:grpSpPr>
        <p:sp>
          <p:nvSpPr>
            <p:cNvPr id="131073" name="Shape 595"/>
            <p:cNvSpPr/>
            <p:nvPr/>
          </p:nvSpPr>
          <p:spPr>
            <a:xfrm>
              <a:off x="8159465" y="5854068"/>
              <a:ext cx="2154728" cy="334010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36162" rIns="36162" anchor="t">
              <a:spAutoFit/>
            </a:bodyPr>
            <a:lstStyle/>
            <a:p>
              <a:pPr algn="ctr"/>
              <a:r>
                <a:rPr lang="zh-CN" altLang="zh-CN" sz="158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www.qsedus.com</a:t>
              </a:r>
              <a:endParaRPr lang="zh-CN" altLang="zh-CN" sz="158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1074" name="Shape 597"/>
            <p:cNvSpPr/>
            <p:nvPr/>
          </p:nvSpPr>
          <p:spPr>
            <a:xfrm>
              <a:off x="7891981" y="5343768"/>
              <a:ext cx="2702198" cy="432435"/>
            </a:xfrm>
            <a:prstGeom prst="rect">
              <a:avLst/>
            </a:prstGeom>
            <a:solidFill>
              <a:schemeClr val="accent2"/>
            </a:solidFill>
            <a:ln w="12700">
              <a:noFill/>
            </a:ln>
          </p:spPr>
          <p:txBody>
            <a:bodyPr lIns="36162" rIns="36162" anchor="ctr">
              <a:spAutoFit/>
            </a:bodyPr>
            <a:lstStyle/>
            <a:p>
              <a:pPr algn="ctr"/>
              <a:r>
                <a:rPr lang="zh-CN" altLang="zh-CN" sz="2215">
                  <a:solidFill>
                    <a:srgbClr val="FFFFFF"/>
                  </a:solidFill>
                  <a:latin typeface="黑体" panose="02010609060101010101" charset="-122"/>
                  <a:ea typeface="黑体" panose="02010609060101010101" charset="-122"/>
                  <a:sym typeface="黑体" panose="02010609060101010101" charset="-122"/>
                </a:rPr>
                <a:t>轻松教育</a:t>
              </a:r>
              <a:endParaRPr lang="zh-CN" altLang="zh-CN" sz="2215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endParaRPr>
            </a:p>
          </p:txBody>
        </p:sp>
        <p:pic>
          <p:nvPicPr>
            <p:cNvPr id="131081" name="图片 3" descr="轻松教育logo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762767" y="4376694"/>
              <a:ext cx="783537" cy="78228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" name="组合 2"/>
          <p:cNvGrpSpPr/>
          <p:nvPr/>
        </p:nvGrpSpPr>
        <p:grpSpPr>
          <a:xfrm>
            <a:off x="1569657" y="1520441"/>
            <a:ext cx="8967147" cy="3679946"/>
            <a:chOff x="510" y="1475"/>
            <a:chExt cx="13551" cy="6236"/>
          </a:xfrm>
        </p:grpSpPr>
        <p:sp>
          <p:nvSpPr>
            <p:cNvPr id="27" name="圆角矩形 26"/>
            <p:cNvSpPr/>
            <p:nvPr/>
          </p:nvSpPr>
          <p:spPr>
            <a:xfrm>
              <a:off x="510" y="1475"/>
              <a:ext cx="7824" cy="6236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930" dirty="0"/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" y="5755"/>
              <a:ext cx="1831" cy="1104"/>
            </a:xfrm>
            <a:prstGeom prst="rect">
              <a:avLst/>
            </a:prstGeom>
          </p:spPr>
        </p:pic>
        <p:sp>
          <p:nvSpPr>
            <p:cNvPr id="21" name="圆角矩形 20"/>
            <p:cNvSpPr/>
            <p:nvPr/>
          </p:nvSpPr>
          <p:spPr>
            <a:xfrm>
              <a:off x="1077" y="4232"/>
              <a:ext cx="1890" cy="7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930"/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5564" y="4251"/>
              <a:ext cx="1890" cy="7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930"/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4698" y="2268"/>
              <a:ext cx="2123" cy="7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930"/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2203" y="2268"/>
              <a:ext cx="1890" cy="7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930"/>
            </a:p>
          </p:txBody>
        </p:sp>
        <p:sp>
          <p:nvSpPr>
            <p:cNvPr id="2" name="矩形 1"/>
            <p:cNvSpPr/>
            <p:nvPr/>
          </p:nvSpPr>
          <p:spPr>
            <a:xfrm>
              <a:off x="10150" y="5529"/>
              <a:ext cx="3646" cy="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575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钉钉生态伙伴</a:t>
              </a:r>
              <a:endParaRPr lang="zh-CN" altLang="en-US" sz="257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0149" y="3575"/>
              <a:ext cx="3912" cy="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575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阿里云生态伙伴</a:t>
              </a:r>
              <a:endParaRPr lang="zh-CN" altLang="en-US" sz="257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0147" y="4582"/>
              <a:ext cx="3899" cy="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575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蚂蚁生态伙伴</a:t>
              </a:r>
              <a:endParaRPr lang="zh-CN" altLang="en-US" sz="2575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4876" y="2367"/>
              <a:ext cx="2232" cy="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930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华智</a:t>
              </a:r>
              <a:r>
                <a:rPr lang="zh-CN" altLang="en-US" sz="193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软件</a:t>
              </a:r>
              <a:endParaRPr lang="zh-CN" altLang="en-US" sz="1930" dirty="0">
                <a:solidFill>
                  <a:schemeClr val="accent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261" y="2367"/>
              <a:ext cx="1937" cy="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93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</a:t>
              </a:r>
              <a:r>
                <a:rPr lang="zh-CN" altLang="en-US" sz="193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海德资本 </a:t>
              </a:r>
              <a:endParaRPr lang="zh-CN" altLang="en-US" sz="1930" dirty="0">
                <a:solidFill>
                  <a:schemeClr val="accent1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762" y="4283"/>
              <a:ext cx="1577" cy="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93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轻松</a:t>
              </a:r>
              <a:r>
                <a:rPr lang="zh-CN" altLang="en-US" sz="1930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办</a:t>
              </a:r>
              <a:endParaRPr lang="zh-CN" altLang="en-US" sz="1930" dirty="0">
                <a:solidFill>
                  <a:schemeClr val="accent1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077" y="4331"/>
              <a:ext cx="1899" cy="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930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轻松教育</a:t>
              </a:r>
              <a:endParaRPr lang="zh-CN" altLang="en-US" sz="1930" dirty="0">
                <a:solidFill>
                  <a:schemeClr val="accent1"/>
                </a:solidFill>
              </a:endParaRPr>
            </a:p>
          </p:txBody>
        </p:sp>
        <p:sp>
          <p:nvSpPr>
            <p:cNvPr id="28" name="右箭头 27"/>
            <p:cNvSpPr/>
            <p:nvPr/>
          </p:nvSpPr>
          <p:spPr>
            <a:xfrm rot="10800000">
              <a:off x="8645" y="3984"/>
              <a:ext cx="1368" cy="877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930"/>
            </a:p>
          </p:txBody>
        </p:sp>
        <p:sp>
          <p:nvSpPr>
            <p:cNvPr id="30" name="矩形 29"/>
            <p:cNvSpPr/>
            <p:nvPr/>
          </p:nvSpPr>
          <p:spPr>
            <a:xfrm>
              <a:off x="4085" y="2367"/>
              <a:ext cx="683" cy="7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14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＋</a:t>
              </a:r>
              <a:endParaRPr lang="zh-CN" altLang="en-US" sz="2140" b="1" dirty="0">
                <a:solidFill>
                  <a:schemeClr val="bg1"/>
                </a:solidFill>
              </a:endParaRPr>
            </a:p>
          </p:txBody>
        </p:sp>
        <p:cxnSp>
          <p:nvCxnSpPr>
            <p:cNvPr id="32" name="直线连接符 31"/>
            <p:cNvCxnSpPr/>
            <p:nvPr/>
          </p:nvCxnSpPr>
          <p:spPr>
            <a:xfrm>
              <a:off x="2012" y="3852"/>
              <a:ext cx="480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线连接符 33"/>
            <p:cNvCxnSpPr/>
            <p:nvPr/>
          </p:nvCxnSpPr>
          <p:spPr>
            <a:xfrm>
              <a:off x="2020" y="3852"/>
              <a:ext cx="0" cy="182"/>
            </a:xfrm>
            <a:prstGeom prst="line">
              <a:avLst/>
            </a:prstGeom>
            <a:ln w="12700">
              <a:solidFill>
                <a:schemeClr val="bg1">
                  <a:alpha val="9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线连接符 36"/>
            <p:cNvCxnSpPr/>
            <p:nvPr/>
          </p:nvCxnSpPr>
          <p:spPr>
            <a:xfrm>
              <a:off x="6807" y="3852"/>
              <a:ext cx="0" cy="182"/>
            </a:xfrm>
            <a:prstGeom prst="line">
              <a:avLst/>
            </a:prstGeom>
            <a:ln w="12700">
              <a:solidFill>
                <a:schemeClr val="bg1">
                  <a:alpha val="9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下箭头 37"/>
            <p:cNvSpPr/>
            <p:nvPr/>
          </p:nvSpPr>
          <p:spPr>
            <a:xfrm>
              <a:off x="4228" y="3244"/>
              <a:ext cx="377" cy="364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930"/>
            </a:p>
          </p:txBody>
        </p:sp>
        <p:sp>
          <p:nvSpPr>
            <p:cNvPr id="39" name="下箭头 38"/>
            <p:cNvSpPr/>
            <p:nvPr/>
          </p:nvSpPr>
          <p:spPr>
            <a:xfrm>
              <a:off x="6300" y="4980"/>
              <a:ext cx="500" cy="482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930"/>
            </a:p>
          </p:txBody>
        </p:sp>
        <p:sp>
          <p:nvSpPr>
            <p:cNvPr id="29" name="下箭头 28"/>
            <p:cNvSpPr/>
            <p:nvPr/>
          </p:nvSpPr>
          <p:spPr>
            <a:xfrm>
              <a:off x="1703" y="4940"/>
              <a:ext cx="500" cy="482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930"/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7" y="5658"/>
              <a:ext cx="1890" cy="148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930"/>
            </a:p>
          </p:txBody>
        </p:sp>
        <p:sp>
          <p:nvSpPr>
            <p:cNvPr id="35" name="矩形 34"/>
            <p:cNvSpPr/>
            <p:nvPr/>
          </p:nvSpPr>
          <p:spPr>
            <a:xfrm>
              <a:off x="1075" y="6072"/>
              <a:ext cx="2466" cy="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930" b="1" dirty="0">
                  <a:solidFill>
                    <a:schemeClr val="accent1"/>
                  </a:solidFill>
                </a:rPr>
                <a:t>智慧校园</a:t>
              </a:r>
              <a:endParaRPr lang="zh-CN" altLang="en-US" sz="1930" b="1" dirty="0">
                <a:solidFill>
                  <a:schemeClr val="accent1"/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5650" y="6201"/>
              <a:ext cx="1989" cy="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93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云上党建</a:t>
              </a:r>
              <a:endParaRPr lang="zh-CN" altLang="en-US" sz="193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0150" y="2464"/>
              <a:ext cx="3646" cy="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575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+mn-ea"/>
                </a:rPr>
                <a:t>2015 All IN</a:t>
              </a:r>
              <a:endParaRPr lang="en-US" altLang="zh-CN" sz="257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1316807" y="55654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2800" b="1" noProof="1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公司介绍</a:t>
            </a:r>
            <a:endParaRPr lang="en-US" altLang="zh-CN" sz="2800" b="1" noProof="1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7" name="组 6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6" name="矩形 5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矩形 231"/>
          <p:cNvSpPr/>
          <p:nvPr/>
        </p:nvSpPr>
        <p:spPr>
          <a:xfrm>
            <a:off x="956767" y="2315290"/>
            <a:ext cx="5480072" cy="2983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报修</a:t>
            </a:r>
            <a:endParaRPr lang="zh-CN" altLang="en-US" sz="2400" b="1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耗损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设备报修的申请、审批在手机上可以随时发起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上传图片，物品损坏情况一目了然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发布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，审批，维修，各环节流程可视化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后台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自动生成报表，报修情况有据可查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</a:t>
            </a:r>
            <a:r>
              <a:rPr lang="zh-CN" altLang="en-US" sz="168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智能</a:t>
            </a:r>
            <a:r>
              <a:rPr lang="zh-CN" altLang="en-US" sz="168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关联资产关联，扫码即可报修，设备检修状态实时更新</a:t>
            </a:r>
            <a:endParaRPr lang="zh-CN" altLang="en-US" sz="168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68" name="图片 1" descr="图片 1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7232333" y="2122248"/>
            <a:ext cx="1972906" cy="3369209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870" name="Picture 7" descr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596339" y="2116220"/>
            <a:ext cx="1985630" cy="3381934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grpSp>
        <p:nvGrpSpPr>
          <p:cNvPr id="874" name="组合 19"/>
          <p:cNvGrpSpPr/>
          <p:nvPr/>
        </p:nvGrpSpPr>
        <p:grpSpPr>
          <a:xfrm>
            <a:off x="9453695" y="1607255"/>
            <a:ext cx="2264221" cy="4480225"/>
            <a:chOff x="0" y="0"/>
            <a:chExt cx="2146837" cy="4248337"/>
          </a:xfrm>
        </p:grpSpPr>
        <p:sp>
          <p:nvSpPr>
            <p:cNvPr id="872" name="Freeform 5"/>
            <p:cNvSpPr/>
            <p:nvPr/>
          </p:nvSpPr>
          <p:spPr>
            <a:xfrm>
              <a:off x="0" y="0"/>
              <a:ext cx="2146838" cy="4248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9" y="8764"/>
                  </a:moveTo>
                  <a:lnTo>
                    <a:pt x="91" y="8762"/>
                  </a:lnTo>
                  <a:cubicBezTo>
                    <a:pt x="40" y="8762"/>
                    <a:pt x="0" y="8740"/>
                    <a:pt x="0" y="8716"/>
                  </a:cubicBezTo>
                  <a:lnTo>
                    <a:pt x="0" y="7206"/>
                  </a:lnTo>
                  <a:cubicBezTo>
                    <a:pt x="0" y="7181"/>
                    <a:pt x="40" y="7160"/>
                    <a:pt x="91" y="7160"/>
                  </a:cubicBezTo>
                  <a:lnTo>
                    <a:pt x="219" y="7159"/>
                  </a:lnTo>
                  <a:lnTo>
                    <a:pt x="219" y="6216"/>
                  </a:lnTo>
                  <a:lnTo>
                    <a:pt x="135" y="6216"/>
                  </a:lnTo>
                  <a:cubicBezTo>
                    <a:pt x="61" y="6216"/>
                    <a:pt x="0" y="6186"/>
                    <a:pt x="0" y="6148"/>
                  </a:cubicBezTo>
                  <a:lnTo>
                    <a:pt x="0" y="4686"/>
                  </a:lnTo>
                  <a:cubicBezTo>
                    <a:pt x="0" y="4649"/>
                    <a:pt x="61" y="4618"/>
                    <a:pt x="135" y="4618"/>
                  </a:cubicBezTo>
                  <a:lnTo>
                    <a:pt x="219" y="4618"/>
                  </a:lnTo>
                  <a:lnTo>
                    <a:pt x="219" y="3684"/>
                  </a:lnTo>
                  <a:lnTo>
                    <a:pt x="135" y="3684"/>
                  </a:lnTo>
                  <a:cubicBezTo>
                    <a:pt x="61" y="3684"/>
                    <a:pt x="0" y="3653"/>
                    <a:pt x="0" y="3616"/>
                  </a:cubicBezTo>
                  <a:lnTo>
                    <a:pt x="0" y="2977"/>
                  </a:lnTo>
                  <a:cubicBezTo>
                    <a:pt x="0" y="2939"/>
                    <a:pt x="61" y="2909"/>
                    <a:pt x="135" y="2909"/>
                  </a:cubicBezTo>
                  <a:lnTo>
                    <a:pt x="253" y="2909"/>
                  </a:lnTo>
                  <a:lnTo>
                    <a:pt x="236" y="1363"/>
                  </a:lnTo>
                  <a:cubicBezTo>
                    <a:pt x="226" y="610"/>
                    <a:pt x="1426" y="0"/>
                    <a:pt x="2916" y="0"/>
                  </a:cubicBezTo>
                  <a:lnTo>
                    <a:pt x="18684" y="0"/>
                  </a:lnTo>
                  <a:cubicBezTo>
                    <a:pt x="20174" y="0"/>
                    <a:pt x="21381" y="610"/>
                    <a:pt x="21381" y="1363"/>
                  </a:cubicBezTo>
                  <a:lnTo>
                    <a:pt x="21381" y="4611"/>
                  </a:lnTo>
                  <a:lnTo>
                    <a:pt x="21465" y="4611"/>
                  </a:lnTo>
                  <a:cubicBezTo>
                    <a:pt x="21539" y="4611"/>
                    <a:pt x="21600" y="4642"/>
                    <a:pt x="21600" y="4679"/>
                  </a:cubicBezTo>
                  <a:lnTo>
                    <a:pt x="21600" y="6121"/>
                  </a:lnTo>
                  <a:cubicBezTo>
                    <a:pt x="21600" y="6160"/>
                    <a:pt x="21539" y="6191"/>
                    <a:pt x="21465" y="6191"/>
                  </a:cubicBezTo>
                  <a:lnTo>
                    <a:pt x="21381" y="6191"/>
                  </a:lnTo>
                  <a:lnTo>
                    <a:pt x="21381" y="20237"/>
                  </a:lnTo>
                  <a:cubicBezTo>
                    <a:pt x="21381" y="20988"/>
                    <a:pt x="20174" y="21600"/>
                    <a:pt x="18684" y="21600"/>
                  </a:cubicBezTo>
                  <a:lnTo>
                    <a:pt x="2916" y="21600"/>
                  </a:lnTo>
                  <a:cubicBezTo>
                    <a:pt x="1426" y="21600"/>
                    <a:pt x="219" y="20988"/>
                    <a:pt x="219" y="20237"/>
                  </a:cubicBezTo>
                  <a:lnTo>
                    <a:pt x="219" y="8764"/>
                  </a:lnTo>
                  <a:close/>
                </a:path>
              </a:pathLst>
            </a:cu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/>
          </p:spPr>
          <p:txBody>
            <a:bodyPr wrap="square" lIns="48217" tIns="48217" rIns="48217" bIns="48217" numCol="1" anchor="t">
              <a:noAutofit/>
            </a:bodyPr>
            <a:lstStyle/>
            <a:p>
              <a:pPr>
                <a:defRPr sz="12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873" name="Freeform 7"/>
            <p:cNvSpPr/>
            <p:nvPr/>
          </p:nvSpPr>
          <p:spPr>
            <a:xfrm>
              <a:off x="135549" y="456802"/>
              <a:ext cx="1881040" cy="3335491"/>
            </a:xfrm>
            <a:prstGeom prst="rect">
              <a:avLst/>
            </a:prstGeom>
            <a:noFill/>
            <a:ln w="36513" cap="flat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/>
          </p:spPr>
          <p:txBody>
            <a:bodyPr wrap="square" lIns="48217" tIns="48217" rIns="48217" bIns="48217" numCol="1" anchor="t">
              <a:noAutofit/>
            </a:bodyPr>
            <a:lstStyle/>
            <a:p>
              <a:pPr>
                <a:defRPr sz="1200">
                  <a:solidFill>
                    <a:srgbClr val="FFFFFF"/>
                  </a:solidFill>
                </a:defRPr>
              </a:pPr>
              <a:endParaRPr sz="1265"/>
            </a:p>
          </p:txBody>
        </p:sp>
      </p:grpSp>
      <p:grpSp>
        <p:nvGrpSpPr>
          <p:cNvPr id="877" name="组合 21"/>
          <p:cNvGrpSpPr/>
          <p:nvPr/>
        </p:nvGrpSpPr>
        <p:grpSpPr>
          <a:xfrm>
            <a:off x="7079644" y="1608595"/>
            <a:ext cx="2264221" cy="4478885"/>
            <a:chOff x="0" y="0"/>
            <a:chExt cx="2146837" cy="4246645"/>
          </a:xfrm>
        </p:grpSpPr>
        <p:sp>
          <p:nvSpPr>
            <p:cNvPr id="875" name="Freeform 5"/>
            <p:cNvSpPr/>
            <p:nvPr/>
          </p:nvSpPr>
          <p:spPr>
            <a:xfrm>
              <a:off x="0" y="0"/>
              <a:ext cx="2146838" cy="424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9" y="8764"/>
                  </a:moveTo>
                  <a:lnTo>
                    <a:pt x="91" y="8762"/>
                  </a:lnTo>
                  <a:cubicBezTo>
                    <a:pt x="40" y="8762"/>
                    <a:pt x="0" y="8740"/>
                    <a:pt x="0" y="8716"/>
                  </a:cubicBezTo>
                  <a:lnTo>
                    <a:pt x="0" y="7206"/>
                  </a:lnTo>
                  <a:cubicBezTo>
                    <a:pt x="0" y="7181"/>
                    <a:pt x="40" y="7160"/>
                    <a:pt x="91" y="7160"/>
                  </a:cubicBezTo>
                  <a:lnTo>
                    <a:pt x="219" y="7159"/>
                  </a:lnTo>
                  <a:lnTo>
                    <a:pt x="219" y="6216"/>
                  </a:lnTo>
                  <a:lnTo>
                    <a:pt x="135" y="6216"/>
                  </a:lnTo>
                  <a:cubicBezTo>
                    <a:pt x="61" y="6216"/>
                    <a:pt x="0" y="6186"/>
                    <a:pt x="0" y="6148"/>
                  </a:cubicBezTo>
                  <a:lnTo>
                    <a:pt x="0" y="4686"/>
                  </a:lnTo>
                  <a:cubicBezTo>
                    <a:pt x="0" y="4649"/>
                    <a:pt x="61" y="4618"/>
                    <a:pt x="135" y="4618"/>
                  </a:cubicBezTo>
                  <a:lnTo>
                    <a:pt x="219" y="4618"/>
                  </a:lnTo>
                  <a:lnTo>
                    <a:pt x="219" y="3684"/>
                  </a:lnTo>
                  <a:lnTo>
                    <a:pt x="135" y="3684"/>
                  </a:lnTo>
                  <a:cubicBezTo>
                    <a:pt x="61" y="3684"/>
                    <a:pt x="0" y="3653"/>
                    <a:pt x="0" y="3616"/>
                  </a:cubicBezTo>
                  <a:lnTo>
                    <a:pt x="0" y="2977"/>
                  </a:lnTo>
                  <a:cubicBezTo>
                    <a:pt x="0" y="2939"/>
                    <a:pt x="61" y="2909"/>
                    <a:pt x="135" y="2909"/>
                  </a:cubicBezTo>
                  <a:lnTo>
                    <a:pt x="253" y="2909"/>
                  </a:lnTo>
                  <a:lnTo>
                    <a:pt x="236" y="1363"/>
                  </a:lnTo>
                  <a:cubicBezTo>
                    <a:pt x="226" y="610"/>
                    <a:pt x="1426" y="0"/>
                    <a:pt x="2916" y="0"/>
                  </a:cubicBezTo>
                  <a:lnTo>
                    <a:pt x="18684" y="0"/>
                  </a:lnTo>
                  <a:cubicBezTo>
                    <a:pt x="20174" y="0"/>
                    <a:pt x="21381" y="610"/>
                    <a:pt x="21381" y="1363"/>
                  </a:cubicBezTo>
                  <a:lnTo>
                    <a:pt x="21381" y="4611"/>
                  </a:lnTo>
                  <a:lnTo>
                    <a:pt x="21465" y="4611"/>
                  </a:lnTo>
                  <a:cubicBezTo>
                    <a:pt x="21539" y="4611"/>
                    <a:pt x="21600" y="4642"/>
                    <a:pt x="21600" y="4679"/>
                  </a:cubicBezTo>
                  <a:lnTo>
                    <a:pt x="21600" y="6121"/>
                  </a:lnTo>
                  <a:cubicBezTo>
                    <a:pt x="21600" y="6160"/>
                    <a:pt x="21539" y="6191"/>
                    <a:pt x="21465" y="6191"/>
                  </a:cubicBezTo>
                  <a:lnTo>
                    <a:pt x="21381" y="6191"/>
                  </a:lnTo>
                  <a:lnTo>
                    <a:pt x="21381" y="20237"/>
                  </a:lnTo>
                  <a:cubicBezTo>
                    <a:pt x="21381" y="20988"/>
                    <a:pt x="20174" y="21600"/>
                    <a:pt x="18684" y="21600"/>
                  </a:cubicBezTo>
                  <a:lnTo>
                    <a:pt x="2916" y="21600"/>
                  </a:lnTo>
                  <a:cubicBezTo>
                    <a:pt x="1426" y="21600"/>
                    <a:pt x="219" y="20988"/>
                    <a:pt x="219" y="20237"/>
                  </a:cubicBezTo>
                  <a:lnTo>
                    <a:pt x="219" y="8764"/>
                  </a:lnTo>
                  <a:close/>
                </a:path>
              </a:pathLst>
            </a:custGeom>
            <a:noFill/>
            <a:ln w="19050" cap="flat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/>
          </p:spPr>
          <p:txBody>
            <a:bodyPr wrap="square" lIns="48217" tIns="48217" rIns="48217" bIns="48217" numCol="1" anchor="t">
              <a:noAutofit/>
            </a:bodyPr>
            <a:lstStyle/>
            <a:p>
              <a:pPr>
                <a:defRPr sz="1200">
                  <a:solidFill>
                    <a:srgbClr val="FFFFFF"/>
                  </a:solidFill>
                </a:defRPr>
              </a:pPr>
              <a:endParaRPr sz="1265"/>
            </a:p>
          </p:txBody>
        </p:sp>
        <p:sp>
          <p:nvSpPr>
            <p:cNvPr id="876" name="Freeform 7"/>
            <p:cNvSpPr/>
            <p:nvPr/>
          </p:nvSpPr>
          <p:spPr>
            <a:xfrm>
              <a:off x="135549" y="456620"/>
              <a:ext cx="1881040" cy="3334163"/>
            </a:xfrm>
            <a:prstGeom prst="rect">
              <a:avLst/>
            </a:prstGeom>
            <a:noFill/>
            <a:ln w="36513" cap="flat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/>
          </p:spPr>
          <p:txBody>
            <a:bodyPr wrap="square" lIns="48217" tIns="48217" rIns="48217" bIns="48217" numCol="1" anchor="t">
              <a:noAutofit/>
            </a:bodyPr>
            <a:lstStyle/>
            <a:p>
              <a:pPr>
                <a:defRPr sz="1200">
                  <a:solidFill>
                    <a:srgbClr val="FFFFFF"/>
                  </a:solidFill>
                </a:defRPr>
              </a:pPr>
              <a:endParaRPr sz="1265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后勤管理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1" name="组 30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32" name="矩形 31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 flipH="1">
            <a:off x="2973183" y="1904382"/>
            <a:ext cx="9896912" cy="342389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637280" y="3211195"/>
            <a:ext cx="6295390" cy="553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三、后续可接入</a:t>
            </a:r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智慧课堂</a:t>
            </a:r>
            <a:endParaRPr lang="zh-CN" altLang="en-US" sz="3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-280" y="643501"/>
            <a:ext cx="2972828" cy="5945657"/>
          </a:xfrm>
          <a:custGeom>
            <a:avLst/>
            <a:gdLst>
              <a:gd name="connsiteX0" fmla="*/ 0 w 2972991"/>
              <a:gd name="connsiteY0" fmla="*/ 0 h 5945983"/>
              <a:gd name="connsiteX1" fmla="*/ 2972991 w 2972991"/>
              <a:gd name="connsiteY1" fmla="*/ 2972992 h 5945983"/>
              <a:gd name="connsiteX2" fmla="*/ 0 w 2972991"/>
              <a:gd name="connsiteY2" fmla="*/ 5945983 h 594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2991" h="5945983">
                <a:moveTo>
                  <a:pt x="0" y="0"/>
                </a:moveTo>
                <a:lnTo>
                  <a:pt x="2972991" y="2972992"/>
                </a:lnTo>
                <a:lnTo>
                  <a:pt x="0" y="59459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903" y="5488533"/>
            <a:ext cx="1357784" cy="1357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2950"/>
          <p:cNvSpPr/>
          <p:nvPr>
            <p:custDataLst>
              <p:tags r:id="rId1"/>
            </p:custDataLst>
          </p:nvPr>
        </p:nvSpPr>
        <p:spPr>
          <a:xfrm>
            <a:off x="809625" y="1930400"/>
            <a:ext cx="339725" cy="415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00" y="7855"/>
                </a:moveTo>
                <a:lnTo>
                  <a:pt x="7800" y="7855"/>
                </a:lnTo>
                <a:cubicBezTo>
                  <a:pt x="8132" y="7855"/>
                  <a:pt x="8400" y="7635"/>
                  <a:pt x="8400" y="7364"/>
                </a:cubicBezTo>
                <a:cubicBezTo>
                  <a:pt x="8400" y="7092"/>
                  <a:pt x="8132" y="6873"/>
                  <a:pt x="7800" y="6873"/>
                </a:cubicBezTo>
                <a:lnTo>
                  <a:pt x="4200" y="6873"/>
                </a:lnTo>
                <a:cubicBezTo>
                  <a:pt x="3868" y="6873"/>
                  <a:pt x="3600" y="7092"/>
                  <a:pt x="3600" y="7364"/>
                </a:cubicBezTo>
                <a:cubicBezTo>
                  <a:pt x="3600" y="7635"/>
                  <a:pt x="3868" y="7855"/>
                  <a:pt x="4200" y="7855"/>
                </a:cubicBezTo>
                <a:moveTo>
                  <a:pt x="4200" y="11782"/>
                </a:moveTo>
                <a:lnTo>
                  <a:pt x="16200" y="11782"/>
                </a:lnTo>
                <a:cubicBezTo>
                  <a:pt x="16532" y="11782"/>
                  <a:pt x="16800" y="11562"/>
                  <a:pt x="16800" y="11291"/>
                </a:cubicBezTo>
                <a:cubicBezTo>
                  <a:pt x="16800" y="11020"/>
                  <a:pt x="16532" y="10800"/>
                  <a:pt x="16200" y="10800"/>
                </a:cubicBezTo>
                <a:lnTo>
                  <a:pt x="4200" y="10800"/>
                </a:lnTo>
                <a:cubicBezTo>
                  <a:pt x="3868" y="10800"/>
                  <a:pt x="3600" y="11020"/>
                  <a:pt x="3600" y="11291"/>
                </a:cubicBezTo>
                <a:cubicBezTo>
                  <a:pt x="3600" y="11562"/>
                  <a:pt x="3868" y="11782"/>
                  <a:pt x="4200" y="11782"/>
                </a:cubicBezTo>
                <a:moveTo>
                  <a:pt x="4200" y="9818"/>
                </a:moveTo>
                <a:lnTo>
                  <a:pt x="11400" y="9818"/>
                </a:lnTo>
                <a:cubicBezTo>
                  <a:pt x="11732" y="9818"/>
                  <a:pt x="12000" y="9599"/>
                  <a:pt x="12000" y="9327"/>
                </a:cubicBezTo>
                <a:cubicBezTo>
                  <a:pt x="12000" y="9056"/>
                  <a:pt x="11732" y="8836"/>
                  <a:pt x="11400" y="8836"/>
                </a:cubicBezTo>
                <a:lnTo>
                  <a:pt x="4200" y="8836"/>
                </a:lnTo>
                <a:cubicBezTo>
                  <a:pt x="3868" y="8836"/>
                  <a:pt x="3600" y="9056"/>
                  <a:pt x="3600" y="9327"/>
                </a:cubicBezTo>
                <a:cubicBezTo>
                  <a:pt x="3600" y="9599"/>
                  <a:pt x="3868" y="9818"/>
                  <a:pt x="4200" y="9818"/>
                </a:cubicBezTo>
                <a:moveTo>
                  <a:pt x="4200" y="5891"/>
                </a:moveTo>
                <a:lnTo>
                  <a:pt x="15000" y="5891"/>
                </a:lnTo>
                <a:cubicBezTo>
                  <a:pt x="15332" y="5891"/>
                  <a:pt x="15600" y="5671"/>
                  <a:pt x="15600" y="5400"/>
                </a:cubicBezTo>
                <a:cubicBezTo>
                  <a:pt x="15600" y="5129"/>
                  <a:pt x="15332" y="4909"/>
                  <a:pt x="15000" y="4909"/>
                </a:cubicBezTo>
                <a:lnTo>
                  <a:pt x="4200" y="4909"/>
                </a:lnTo>
                <a:cubicBezTo>
                  <a:pt x="3868" y="4909"/>
                  <a:pt x="3600" y="5129"/>
                  <a:pt x="3600" y="5400"/>
                </a:cubicBezTo>
                <a:cubicBezTo>
                  <a:pt x="3600" y="5671"/>
                  <a:pt x="3868" y="5891"/>
                  <a:pt x="4200" y="5891"/>
                </a:cubicBezTo>
                <a:moveTo>
                  <a:pt x="20400" y="13745"/>
                </a:moveTo>
                <a:lnTo>
                  <a:pt x="1200" y="13745"/>
                </a:lnTo>
                <a:lnTo>
                  <a:pt x="1200" y="2945"/>
                </a:lnTo>
                <a:lnTo>
                  <a:pt x="20400" y="2945"/>
                </a:lnTo>
                <a:cubicBezTo>
                  <a:pt x="20400" y="2945"/>
                  <a:pt x="20400" y="13745"/>
                  <a:pt x="20400" y="13745"/>
                </a:cubicBezTo>
                <a:close/>
                <a:moveTo>
                  <a:pt x="11400" y="20618"/>
                </a:moveTo>
                <a:lnTo>
                  <a:pt x="10200" y="20618"/>
                </a:lnTo>
                <a:lnTo>
                  <a:pt x="10200" y="14727"/>
                </a:lnTo>
                <a:lnTo>
                  <a:pt x="11400" y="14727"/>
                </a:lnTo>
                <a:cubicBezTo>
                  <a:pt x="11400" y="14727"/>
                  <a:pt x="11400" y="20618"/>
                  <a:pt x="11400" y="20618"/>
                </a:cubicBezTo>
                <a:close/>
                <a:moveTo>
                  <a:pt x="10200" y="982"/>
                </a:moveTo>
                <a:lnTo>
                  <a:pt x="11400" y="982"/>
                </a:lnTo>
                <a:lnTo>
                  <a:pt x="11400" y="1964"/>
                </a:lnTo>
                <a:lnTo>
                  <a:pt x="10200" y="1964"/>
                </a:lnTo>
                <a:cubicBezTo>
                  <a:pt x="10200" y="1964"/>
                  <a:pt x="10200" y="982"/>
                  <a:pt x="10200" y="982"/>
                </a:cubicBezTo>
                <a:close/>
                <a:moveTo>
                  <a:pt x="20400" y="1964"/>
                </a:moveTo>
                <a:lnTo>
                  <a:pt x="12600" y="1964"/>
                </a:lnTo>
                <a:lnTo>
                  <a:pt x="12600" y="982"/>
                </a:lnTo>
                <a:cubicBezTo>
                  <a:pt x="12600" y="440"/>
                  <a:pt x="12062" y="0"/>
                  <a:pt x="11400" y="0"/>
                </a:cubicBezTo>
                <a:lnTo>
                  <a:pt x="10200" y="0"/>
                </a:lnTo>
                <a:cubicBezTo>
                  <a:pt x="9537" y="0"/>
                  <a:pt x="9000" y="440"/>
                  <a:pt x="9000" y="982"/>
                </a:cubicBezTo>
                <a:lnTo>
                  <a:pt x="9000" y="1964"/>
                </a:lnTo>
                <a:lnTo>
                  <a:pt x="1200" y="1964"/>
                </a:lnTo>
                <a:cubicBezTo>
                  <a:pt x="537" y="1964"/>
                  <a:pt x="0" y="2404"/>
                  <a:pt x="0" y="2945"/>
                </a:cubicBezTo>
                <a:lnTo>
                  <a:pt x="0" y="13745"/>
                </a:lnTo>
                <a:cubicBezTo>
                  <a:pt x="0" y="14287"/>
                  <a:pt x="537" y="14727"/>
                  <a:pt x="1200" y="14727"/>
                </a:cubicBezTo>
                <a:lnTo>
                  <a:pt x="9000" y="14727"/>
                </a:lnTo>
                <a:lnTo>
                  <a:pt x="9000" y="20618"/>
                </a:lnTo>
                <a:cubicBezTo>
                  <a:pt x="9000" y="21160"/>
                  <a:pt x="9537" y="21600"/>
                  <a:pt x="10200" y="21600"/>
                </a:cubicBezTo>
                <a:lnTo>
                  <a:pt x="11400" y="21600"/>
                </a:lnTo>
                <a:cubicBezTo>
                  <a:pt x="12062" y="21600"/>
                  <a:pt x="12600" y="21160"/>
                  <a:pt x="12600" y="20618"/>
                </a:cubicBezTo>
                <a:lnTo>
                  <a:pt x="12600" y="14727"/>
                </a:lnTo>
                <a:lnTo>
                  <a:pt x="20400" y="14727"/>
                </a:lnTo>
                <a:cubicBezTo>
                  <a:pt x="21062" y="14727"/>
                  <a:pt x="21600" y="14287"/>
                  <a:pt x="21600" y="13745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17400" y="8836"/>
                </a:moveTo>
                <a:lnTo>
                  <a:pt x="13800" y="8836"/>
                </a:lnTo>
                <a:cubicBezTo>
                  <a:pt x="13468" y="8836"/>
                  <a:pt x="13200" y="9056"/>
                  <a:pt x="13200" y="9327"/>
                </a:cubicBezTo>
                <a:cubicBezTo>
                  <a:pt x="13200" y="9599"/>
                  <a:pt x="13468" y="9818"/>
                  <a:pt x="13800" y="9818"/>
                </a:cubicBezTo>
                <a:lnTo>
                  <a:pt x="17400" y="9818"/>
                </a:lnTo>
                <a:cubicBezTo>
                  <a:pt x="17732" y="9818"/>
                  <a:pt x="18000" y="9599"/>
                  <a:pt x="18000" y="9327"/>
                </a:cubicBezTo>
                <a:cubicBezTo>
                  <a:pt x="18000" y="9056"/>
                  <a:pt x="17732" y="8836"/>
                  <a:pt x="17400" y="8836"/>
                </a:cubicBezTo>
                <a:moveTo>
                  <a:pt x="9600" y="7364"/>
                </a:moveTo>
                <a:cubicBezTo>
                  <a:pt x="9600" y="7635"/>
                  <a:pt x="9868" y="7855"/>
                  <a:pt x="10200" y="7855"/>
                </a:cubicBezTo>
                <a:lnTo>
                  <a:pt x="17400" y="7855"/>
                </a:lnTo>
                <a:cubicBezTo>
                  <a:pt x="17732" y="7855"/>
                  <a:pt x="18000" y="7635"/>
                  <a:pt x="18000" y="7364"/>
                </a:cubicBezTo>
                <a:cubicBezTo>
                  <a:pt x="18000" y="7092"/>
                  <a:pt x="17732" y="6873"/>
                  <a:pt x="17400" y="6873"/>
                </a:cubicBezTo>
                <a:lnTo>
                  <a:pt x="10200" y="6873"/>
                </a:lnTo>
                <a:cubicBezTo>
                  <a:pt x="9868" y="6873"/>
                  <a:pt x="9600" y="7092"/>
                  <a:pt x="9600" y="7364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0170" tIns="40170" rIns="40170" bIns="40170" anchor="ctr"/>
          <a:lstStyle/>
          <a:p>
            <a:pPr defTabSz="456565" fontAlgn="base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165" strike="noStrike" noProof="1">
              <a:cs typeface="+mn-ea"/>
              <a:sym typeface="+mn-lt"/>
            </a:endParaRPr>
          </a:p>
        </p:txBody>
      </p:sp>
      <p:sp>
        <p:nvSpPr>
          <p:cNvPr id="37" name="Shape 2950"/>
          <p:cNvSpPr/>
          <p:nvPr>
            <p:custDataLst>
              <p:tags r:id="rId2"/>
            </p:custDataLst>
          </p:nvPr>
        </p:nvSpPr>
        <p:spPr>
          <a:xfrm>
            <a:off x="6927850" y="1930400"/>
            <a:ext cx="339725" cy="415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00" y="7855"/>
                </a:moveTo>
                <a:lnTo>
                  <a:pt x="7800" y="7855"/>
                </a:lnTo>
                <a:cubicBezTo>
                  <a:pt x="8132" y="7855"/>
                  <a:pt x="8400" y="7635"/>
                  <a:pt x="8400" y="7364"/>
                </a:cubicBezTo>
                <a:cubicBezTo>
                  <a:pt x="8400" y="7092"/>
                  <a:pt x="8132" y="6873"/>
                  <a:pt x="7800" y="6873"/>
                </a:cubicBezTo>
                <a:lnTo>
                  <a:pt x="4200" y="6873"/>
                </a:lnTo>
                <a:cubicBezTo>
                  <a:pt x="3868" y="6873"/>
                  <a:pt x="3600" y="7092"/>
                  <a:pt x="3600" y="7364"/>
                </a:cubicBezTo>
                <a:cubicBezTo>
                  <a:pt x="3600" y="7635"/>
                  <a:pt x="3868" y="7855"/>
                  <a:pt x="4200" y="7855"/>
                </a:cubicBezTo>
                <a:moveTo>
                  <a:pt x="4200" y="11782"/>
                </a:moveTo>
                <a:lnTo>
                  <a:pt x="16200" y="11782"/>
                </a:lnTo>
                <a:cubicBezTo>
                  <a:pt x="16532" y="11782"/>
                  <a:pt x="16800" y="11562"/>
                  <a:pt x="16800" y="11291"/>
                </a:cubicBezTo>
                <a:cubicBezTo>
                  <a:pt x="16800" y="11020"/>
                  <a:pt x="16532" y="10800"/>
                  <a:pt x="16200" y="10800"/>
                </a:cubicBezTo>
                <a:lnTo>
                  <a:pt x="4200" y="10800"/>
                </a:lnTo>
                <a:cubicBezTo>
                  <a:pt x="3868" y="10800"/>
                  <a:pt x="3600" y="11020"/>
                  <a:pt x="3600" y="11291"/>
                </a:cubicBezTo>
                <a:cubicBezTo>
                  <a:pt x="3600" y="11562"/>
                  <a:pt x="3868" y="11782"/>
                  <a:pt x="4200" y="11782"/>
                </a:cubicBezTo>
                <a:moveTo>
                  <a:pt x="4200" y="9818"/>
                </a:moveTo>
                <a:lnTo>
                  <a:pt x="11400" y="9818"/>
                </a:lnTo>
                <a:cubicBezTo>
                  <a:pt x="11732" y="9818"/>
                  <a:pt x="12000" y="9599"/>
                  <a:pt x="12000" y="9327"/>
                </a:cubicBezTo>
                <a:cubicBezTo>
                  <a:pt x="12000" y="9056"/>
                  <a:pt x="11732" y="8836"/>
                  <a:pt x="11400" y="8836"/>
                </a:cubicBezTo>
                <a:lnTo>
                  <a:pt x="4200" y="8836"/>
                </a:lnTo>
                <a:cubicBezTo>
                  <a:pt x="3868" y="8836"/>
                  <a:pt x="3600" y="9056"/>
                  <a:pt x="3600" y="9327"/>
                </a:cubicBezTo>
                <a:cubicBezTo>
                  <a:pt x="3600" y="9599"/>
                  <a:pt x="3868" y="9818"/>
                  <a:pt x="4200" y="9818"/>
                </a:cubicBezTo>
                <a:moveTo>
                  <a:pt x="4200" y="5891"/>
                </a:moveTo>
                <a:lnTo>
                  <a:pt x="15000" y="5891"/>
                </a:lnTo>
                <a:cubicBezTo>
                  <a:pt x="15332" y="5891"/>
                  <a:pt x="15600" y="5671"/>
                  <a:pt x="15600" y="5400"/>
                </a:cubicBezTo>
                <a:cubicBezTo>
                  <a:pt x="15600" y="5129"/>
                  <a:pt x="15332" y="4909"/>
                  <a:pt x="15000" y="4909"/>
                </a:cubicBezTo>
                <a:lnTo>
                  <a:pt x="4200" y="4909"/>
                </a:lnTo>
                <a:cubicBezTo>
                  <a:pt x="3868" y="4909"/>
                  <a:pt x="3600" y="5129"/>
                  <a:pt x="3600" y="5400"/>
                </a:cubicBezTo>
                <a:cubicBezTo>
                  <a:pt x="3600" y="5671"/>
                  <a:pt x="3868" y="5891"/>
                  <a:pt x="4200" y="5891"/>
                </a:cubicBezTo>
                <a:moveTo>
                  <a:pt x="20400" y="13745"/>
                </a:moveTo>
                <a:lnTo>
                  <a:pt x="1200" y="13745"/>
                </a:lnTo>
                <a:lnTo>
                  <a:pt x="1200" y="2945"/>
                </a:lnTo>
                <a:lnTo>
                  <a:pt x="20400" y="2945"/>
                </a:lnTo>
                <a:cubicBezTo>
                  <a:pt x="20400" y="2945"/>
                  <a:pt x="20400" y="13745"/>
                  <a:pt x="20400" y="13745"/>
                </a:cubicBezTo>
                <a:close/>
                <a:moveTo>
                  <a:pt x="11400" y="20618"/>
                </a:moveTo>
                <a:lnTo>
                  <a:pt x="10200" y="20618"/>
                </a:lnTo>
                <a:lnTo>
                  <a:pt x="10200" y="14727"/>
                </a:lnTo>
                <a:lnTo>
                  <a:pt x="11400" y="14727"/>
                </a:lnTo>
                <a:cubicBezTo>
                  <a:pt x="11400" y="14727"/>
                  <a:pt x="11400" y="20618"/>
                  <a:pt x="11400" y="20618"/>
                </a:cubicBezTo>
                <a:close/>
                <a:moveTo>
                  <a:pt x="10200" y="982"/>
                </a:moveTo>
                <a:lnTo>
                  <a:pt x="11400" y="982"/>
                </a:lnTo>
                <a:lnTo>
                  <a:pt x="11400" y="1964"/>
                </a:lnTo>
                <a:lnTo>
                  <a:pt x="10200" y="1964"/>
                </a:lnTo>
                <a:cubicBezTo>
                  <a:pt x="10200" y="1964"/>
                  <a:pt x="10200" y="982"/>
                  <a:pt x="10200" y="982"/>
                </a:cubicBezTo>
                <a:close/>
                <a:moveTo>
                  <a:pt x="20400" y="1964"/>
                </a:moveTo>
                <a:lnTo>
                  <a:pt x="12600" y="1964"/>
                </a:lnTo>
                <a:lnTo>
                  <a:pt x="12600" y="982"/>
                </a:lnTo>
                <a:cubicBezTo>
                  <a:pt x="12600" y="440"/>
                  <a:pt x="12062" y="0"/>
                  <a:pt x="11400" y="0"/>
                </a:cubicBezTo>
                <a:lnTo>
                  <a:pt x="10200" y="0"/>
                </a:lnTo>
                <a:cubicBezTo>
                  <a:pt x="9537" y="0"/>
                  <a:pt x="9000" y="440"/>
                  <a:pt x="9000" y="982"/>
                </a:cubicBezTo>
                <a:lnTo>
                  <a:pt x="9000" y="1964"/>
                </a:lnTo>
                <a:lnTo>
                  <a:pt x="1200" y="1964"/>
                </a:lnTo>
                <a:cubicBezTo>
                  <a:pt x="537" y="1964"/>
                  <a:pt x="0" y="2404"/>
                  <a:pt x="0" y="2945"/>
                </a:cubicBezTo>
                <a:lnTo>
                  <a:pt x="0" y="13745"/>
                </a:lnTo>
                <a:cubicBezTo>
                  <a:pt x="0" y="14287"/>
                  <a:pt x="537" y="14727"/>
                  <a:pt x="1200" y="14727"/>
                </a:cubicBezTo>
                <a:lnTo>
                  <a:pt x="9000" y="14727"/>
                </a:lnTo>
                <a:lnTo>
                  <a:pt x="9000" y="20618"/>
                </a:lnTo>
                <a:cubicBezTo>
                  <a:pt x="9000" y="21160"/>
                  <a:pt x="9537" y="21600"/>
                  <a:pt x="10200" y="21600"/>
                </a:cubicBezTo>
                <a:lnTo>
                  <a:pt x="11400" y="21600"/>
                </a:lnTo>
                <a:cubicBezTo>
                  <a:pt x="12062" y="21600"/>
                  <a:pt x="12600" y="21160"/>
                  <a:pt x="12600" y="20618"/>
                </a:cubicBezTo>
                <a:lnTo>
                  <a:pt x="12600" y="14727"/>
                </a:lnTo>
                <a:lnTo>
                  <a:pt x="20400" y="14727"/>
                </a:lnTo>
                <a:cubicBezTo>
                  <a:pt x="21062" y="14727"/>
                  <a:pt x="21600" y="14287"/>
                  <a:pt x="21600" y="13745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17400" y="8836"/>
                </a:moveTo>
                <a:lnTo>
                  <a:pt x="13800" y="8836"/>
                </a:lnTo>
                <a:cubicBezTo>
                  <a:pt x="13468" y="8836"/>
                  <a:pt x="13200" y="9056"/>
                  <a:pt x="13200" y="9327"/>
                </a:cubicBezTo>
                <a:cubicBezTo>
                  <a:pt x="13200" y="9599"/>
                  <a:pt x="13468" y="9818"/>
                  <a:pt x="13800" y="9818"/>
                </a:cubicBezTo>
                <a:lnTo>
                  <a:pt x="17400" y="9818"/>
                </a:lnTo>
                <a:cubicBezTo>
                  <a:pt x="17732" y="9818"/>
                  <a:pt x="18000" y="9599"/>
                  <a:pt x="18000" y="9327"/>
                </a:cubicBezTo>
                <a:cubicBezTo>
                  <a:pt x="18000" y="9056"/>
                  <a:pt x="17732" y="8836"/>
                  <a:pt x="17400" y="8836"/>
                </a:cubicBezTo>
                <a:moveTo>
                  <a:pt x="9600" y="7364"/>
                </a:moveTo>
                <a:cubicBezTo>
                  <a:pt x="9600" y="7635"/>
                  <a:pt x="9868" y="7855"/>
                  <a:pt x="10200" y="7855"/>
                </a:cubicBezTo>
                <a:lnTo>
                  <a:pt x="17400" y="7855"/>
                </a:lnTo>
                <a:cubicBezTo>
                  <a:pt x="17732" y="7855"/>
                  <a:pt x="18000" y="7635"/>
                  <a:pt x="18000" y="7364"/>
                </a:cubicBezTo>
                <a:cubicBezTo>
                  <a:pt x="18000" y="7092"/>
                  <a:pt x="17732" y="6873"/>
                  <a:pt x="17400" y="6873"/>
                </a:cubicBezTo>
                <a:lnTo>
                  <a:pt x="10200" y="6873"/>
                </a:lnTo>
                <a:cubicBezTo>
                  <a:pt x="9868" y="6873"/>
                  <a:pt x="9600" y="7092"/>
                  <a:pt x="9600" y="7364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0170" tIns="40170" rIns="40170" bIns="40170" anchor="ctr"/>
          <a:lstStyle/>
          <a:p>
            <a:pPr defTabSz="456565" fontAlgn="base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165" strike="noStrike" noProof="1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377113" y="1827213"/>
            <a:ext cx="4616450" cy="51911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4916" tIns="49356" rIns="94916" bIns="49356" numCol="1" spcCol="0" rtlCol="0" fromWordArt="0" anchor="b" anchorCtr="0" forceAA="0" compatLnSpc="1">
            <a:norm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base"/>
            <a:r>
              <a:rPr lang="zh-CN" altLang="en-US" sz="100" strike="noStrike" noProof="1">
                <a:latin typeface="+mj-lt"/>
                <a:ea typeface="+mj-ea"/>
                <a:cs typeface="+mj-cs"/>
              </a:rPr>
              <a:t>教学应用优势</a:t>
            </a:r>
            <a:endParaRPr lang="zh-CN" altLang="en-US" sz="100" strike="noStrike" noProof="1">
              <a:latin typeface="+mj-lt"/>
              <a:ea typeface="+mj-ea"/>
              <a:cs typeface="+mj-cs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497607" y="2513615"/>
            <a:ext cx="5868669" cy="3251200"/>
          </a:xfrm>
          <a:prstGeom prst="rect">
            <a:avLst/>
          </a:prstGeom>
          <a:noFill/>
          <a:effectLst/>
        </p:spPr>
        <p:txBody>
          <a:bodyPr wrap="square" lIns="94916" tIns="49356" rIns="94916" bIns="49356" rtlCol="0" anchor="t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85750" indent="-285750" fontAlgn="base">
              <a:buFont typeface="Wingdings" panose="05000000000000000000" charset="0"/>
              <a:buChar char="l"/>
            </a:pPr>
            <a:r>
              <a:rPr lang="zh-CN" altLang="en-US" b="1" strike="noStrike" noProof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智慧课堂突出多终端交互性能，实现任何教学内容和教学形式的深度互动；</a:t>
            </a:r>
            <a:endParaRPr lang="zh-CN" altLang="en-US" b="1" strike="noStrike" noProof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base"/>
            <a:endParaRPr lang="zh-CN" altLang="en-US" b="1" strike="noStrike" noProof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base">
              <a:buFont typeface="Wingdings" panose="05000000000000000000" charset="0"/>
              <a:buChar char="l"/>
            </a:pPr>
            <a:r>
              <a:rPr lang="zh-CN" altLang="en-US" b="1" strike="noStrike" noProof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智慧课堂更是云学堂，是以课堂为核心的延展性应用，增强教师教学的应用范围和提升学生自主学习能力；</a:t>
            </a:r>
            <a:endParaRPr lang="zh-CN" altLang="en-US" b="1" strike="noStrike" noProof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base"/>
            <a:r>
              <a:rPr lang="zh-CN" altLang="en-US" b="1" strike="noStrike" noProof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b="1" strike="noStrike" noProof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base">
              <a:buFont typeface="Wingdings" panose="05000000000000000000" charset="0"/>
              <a:buChar char="l"/>
            </a:pPr>
            <a:r>
              <a:rPr lang="zh-CN" altLang="en-US" b="1" strike="noStrike" noProof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课堂测验形式多样，测试结果分析全面，教师多种渠道可了解学生知识掌握程度，辅助教师实现个性化精准教学。</a:t>
            </a:r>
            <a:endParaRPr lang="zh-CN" altLang="en-US" b="1" strike="noStrike" noProof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3670" name="文本框 4"/>
          <p:cNvSpPr txBox="1"/>
          <p:nvPr>
            <p:custDataLst>
              <p:tags r:id="rId5"/>
            </p:custDataLst>
          </p:nvPr>
        </p:nvSpPr>
        <p:spPr>
          <a:xfrm>
            <a:off x="1262063" y="1819275"/>
            <a:ext cx="4683125" cy="519113"/>
          </a:xfrm>
          <a:prstGeom prst="rect">
            <a:avLst/>
          </a:prstGeom>
          <a:noFill/>
          <a:ln w="9525">
            <a:noFill/>
          </a:ln>
        </p:spPr>
        <p:txBody>
          <a:bodyPr wrap="square" lIns="94916" tIns="49356" rIns="94916" bIns="49356" anchor="b"/>
          <a:lstStyle/>
          <a:p>
            <a:pPr>
              <a:lnSpc>
                <a:spcPct val="130000"/>
              </a:lnSpc>
            </a:pPr>
            <a:r>
              <a:rPr lang="zh-CN" altLang="en-US" sz="100">
                <a:solidFill>
                  <a:srgbClr val="404040"/>
                </a:solidFill>
                <a:latin typeface="Calibri Light" panose="020F0302020204030204" charset="0"/>
                <a:ea typeface="宋体" panose="02010600030101010101" pitchFamily="2" charset="-122"/>
              </a:rPr>
              <a:t>资源应用优势</a:t>
            </a:r>
            <a:endParaRPr lang="zh-CN" altLang="en-US" sz="100">
              <a:solidFill>
                <a:srgbClr val="404040"/>
              </a:solidFill>
              <a:latin typeface="Calibri Light" panose="020F03020202040302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809625" y="2244725"/>
            <a:ext cx="5262423" cy="3298892"/>
          </a:xfrm>
          <a:prstGeom prst="rect">
            <a:avLst/>
          </a:prstGeom>
          <a:noFill/>
          <a:effectLst/>
        </p:spPr>
        <p:txBody>
          <a:bodyPr wrap="square" lIns="94916" tIns="49356" rIns="94916" bIns="49356" rtlCol="0" anchor="t">
            <a:norm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fontAlgn="base"/>
            <a:endParaRPr lang="zh-CN" altLang="en-US" sz="2000" b="1" strike="noStrike" noProof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base">
              <a:buFont typeface="Wingdings" panose="05000000000000000000" charset="0"/>
              <a:buChar char="l"/>
            </a:pPr>
            <a:r>
              <a:rPr lang="zh-CN" altLang="en-US" sz="2000" b="1" strike="noStrike" noProof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同时为教师提供个人资源管理子系统，实现个人资源云管理，满足个人资源的积累与共享，更安全更便捷；</a:t>
            </a:r>
            <a:endParaRPr lang="zh-CN" altLang="en-US" sz="2000" b="1" strike="noStrike" noProof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base"/>
            <a:endParaRPr lang="zh-CN" altLang="en-US" sz="2000" b="1" strike="noStrike" noProof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base">
              <a:buFont typeface="Wingdings" panose="05000000000000000000" charset="0"/>
              <a:buChar char="l"/>
            </a:pPr>
            <a:r>
              <a:rPr lang="zh-CN" altLang="en-US" sz="2000" b="1" strike="noStrike" noProof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课中教学无需任何特殊格式课件，原有教学资源可直接调用。</a:t>
            </a:r>
            <a:endParaRPr lang="zh-CN" altLang="en-US" sz="2000" b="1" strike="noStrike" noProof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16807" y="556855"/>
            <a:ext cx="5464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智慧课堂</a:t>
            </a:r>
            <a:r>
              <a:rPr lang="en-US" altLang="zh-CN" sz="3600" b="1" dirty="0" smtClean="0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3600" b="1" dirty="0" smtClean="0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引领教学新模式</a:t>
            </a:r>
            <a:endParaRPr lang="zh-CN" altLang="zh-CN" sz="3600" b="1" dirty="0">
              <a:solidFill>
                <a:srgbClr val="8FD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 12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14" name="矩形 13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图片 2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93850" y="1419225"/>
            <a:ext cx="10112375" cy="5599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316807" y="556855"/>
            <a:ext cx="5003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智慧课堂</a:t>
            </a:r>
            <a:r>
              <a:rPr lang="en-US" altLang="zh-CN" sz="3600" b="1" dirty="0" smtClean="0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3600" b="1" dirty="0" smtClean="0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应用服务架构</a:t>
            </a:r>
            <a:endParaRPr lang="zh-CN" altLang="zh-CN" sz="3600" b="1" dirty="0">
              <a:solidFill>
                <a:srgbClr val="8FD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 6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8" name="矩形 7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 flipH="1">
            <a:off x="2973183" y="1903747"/>
            <a:ext cx="9896912" cy="342389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852327" y="3211039"/>
            <a:ext cx="6840758" cy="553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四、后续可接入</a:t>
            </a:r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---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智能硬件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-280" y="643501"/>
            <a:ext cx="2972828" cy="5945657"/>
          </a:xfrm>
          <a:custGeom>
            <a:avLst/>
            <a:gdLst>
              <a:gd name="connsiteX0" fmla="*/ 0 w 2972991"/>
              <a:gd name="connsiteY0" fmla="*/ 0 h 5945983"/>
              <a:gd name="connsiteX1" fmla="*/ 2972991 w 2972991"/>
              <a:gd name="connsiteY1" fmla="*/ 2972992 h 5945983"/>
              <a:gd name="connsiteX2" fmla="*/ 0 w 2972991"/>
              <a:gd name="connsiteY2" fmla="*/ 5945983 h 594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2991" h="5945983">
                <a:moveTo>
                  <a:pt x="0" y="0"/>
                </a:moveTo>
                <a:lnTo>
                  <a:pt x="2972991" y="2972992"/>
                </a:lnTo>
                <a:lnTo>
                  <a:pt x="0" y="59459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903" y="5488533"/>
            <a:ext cx="1357784" cy="1357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6"/>
          <p:cNvGrpSpPr/>
          <p:nvPr/>
        </p:nvGrpSpPr>
        <p:grpSpPr>
          <a:xfrm>
            <a:off x="1508770" y="1455238"/>
            <a:ext cx="1347263" cy="1260950"/>
            <a:chOff x="15457" y="2033"/>
            <a:chExt cx="2279" cy="2133"/>
          </a:xfrm>
        </p:grpSpPr>
        <p:pic>
          <p:nvPicPr>
            <p:cNvPr id="6" name="图片 13" descr="图片 13"/>
            <p:cNvPicPr>
              <a:picLocks noChangeAspect="1"/>
            </p:cNvPicPr>
            <p:nvPr/>
          </p:nvPicPr>
          <p:blipFill>
            <a:blip r:embed="rId1" cstate="print"/>
            <a:srcRect l="22168" t="13199" r="23900" b="15964"/>
            <a:stretch>
              <a:fillRect/>
            </a:stretch>
          </p:blipFill>
          <p:spPr>
            <a:xfrm>
              <a:off x="15711" y="2033"/>
              <a:ext cx="1679" cy="138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7" name="文本框 29"/>
            <p:cNvSpPr txBox="1"/>
            <p:nvPr/>
          </p:nvSpPr>
          <p:spPr>
            <a:xfrm>
              <a:off x="15457" y="3697"/>
              <a:ext cx="2279" cy="4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lvl1pPr>
            </a:lstStyle>
            <a:p>
              <a:pPr algn="ctr"/>
              <a:r>
                <a:rPr lang="zh-CN" sz="1200" dirty="0">
                  <a:solidFill>
                    <a:schemeClr val="tx1"/>
                  </a:solidFill>
                </a:rPr>
                <a:t>刷脸</a:t>
              </a:r>
              <a:r>
                <a:rPr sz="1200" dirty="0">
                  <a:solidFill>
                    <a:schemeClr val="tx1"/>
                  </a:solidFill>
                </a:rPr>
                <a:t>门禁考勤机</a:t>
              </a:r>
              <a:endParaRPr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274009" y="1282929"/>
            <a:ext cx="10195926" cy="1614833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9" name="组合 9"/>
          <p:cNvGrpSpPr/>
          <p:nvPr/>
        </p:nvGrpSpPr>
        <p:grpSpPr>
          <a:xfrm>
            <a:off x="3333031" y="1385683"/>
            <a:ext cx="810895" cy="1304290"/>
            <a:chOff x="7746" y="5680"/>
            <a:chExt cx="1277" cy="2054"/>
          </a:xfrm>
        </p:grpSpPr>
        <p:sp>
          <p:nvSpPr>
            <p:cNvPr id="10" name="文本框 32"/>
            <p:cNvSpPr txBox="1"/>
            <p:nvPr/>
          </p:nvSpPr>
          <p:spPr>
            <a:xfrm>
              <a:off x="7831" y="7298"/>
              <a:ext cx="1192" cy="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lvl1pPr>
            </a:lstStyle>
            <a:p>
              <a:r>
                <a:rPr sz="1200" dirty="0">
                  <a:solidFill>
                    <a:schemeClr val="tx1"/>
                  </a:solidFill>
                </a:rPr>
                <a:t>考勤机</a:t>
              </a:r>
              <a:endParaRPr sz="1200" dirty="0">
                <a:solidFill>
                  <a:schemeClr val="tx1"/>
                </a:solidFill>
              </a:endParaRPr>
            </a:p>
          </p:txBody>
        </p:sp>
        <p:pic>
          <p:nvPicPr>
            <p:cNvPr id="12" name="图片 39" descr="图片 39"/>
            <p:cNvPicPr>
              <a:picLocks noChangeAspect="1"/>
            </p:cNvPicPr>
            <p:nvPr/>
          </p:nvPicPr>
          <p:blipFill>
            <a:blip r:embed="rId2" cstate="print"/>
            <a:srcRect l="6635" t="18958" r="9229" b="8408"/>
            <a:stretch>
              <a:fillRect/>
            </a:stretch>
          </p:blipFill>
          <p:spPr>
            <a:xfrm>
              <a:off x="7746" y="5680"/>
              <a:ext cx="1277" cy="1477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grpSp>
        <p:nvGrpSpPr>
          <p:cNvPr id="13" name="组合 5"/>
          <p:cNvGrpSpPr/>
          <p:nvPr/>
        </p:nvGrpSpPr>
        <p:grpSpPr>
          <a:xfrm>
            <a:off x="4488183" y="1361847"/>
            <a:ext cx="1685290" cy="1353820"/>
            <a:chOff x="11356" y="1856"/>
            <a:chExt cx="2654" cy="2132"/>
          </a:xfrm>
        </p:grpSpPr>
        <p:sp>
          <p:nvSpPr>
            <p:cNvPr id="14" name="文本框 9"/>
            <p:cNvSpPr txBox="1"/>
            <p:nvPr/>
          </p:nvSpPr>
          <p:spPr>
            <a:xfrm>
              <a:off x="11356" y="3552"/>
              <a:ext cx="2654" cy="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lvl1pPr>
            </a:lstStyle>
            <a:p>
              <a:r>
                <a:rPr sz="1200" dirty="0">
                  <a:solidFill>
                    <a:schemeClr val="tx1"/>
                  </a:solidFill>
                </a:rPr>
                <a:t>立式刷卡考勤机</a:t>
              </a:r>
              <a:endParaRPr sz="1200" dirty="0">
                <a:solidFill>
                  <a:schemeClr val="tx1"/>
                </a:solidFill>
              </a:endParaRPr>
            </a:p>
          </p:txBody>
        </p:sp>
        <p:pic>
          <p:nvPicPr>
            <p:cNvPr id="15" name="图片 5" descr="图片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97" y="1856"/>
              <a:ext cx="1625" cy="1625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grpSp>
        <p:nvGrpSpPr>
          <p:cNvPr id="16" name="组合 22"/>
          <p:cNvGrpSpPr/>
          <p:nvPr/>
        </p:nvGrpSpPr>
        <p:grpSpPr>
          <a:xfrm>
            <a:off x="6148027" y="1499883"/>
            <a:ext cx="1393190" cy="1224915"/>
            <a:chOff x="8368" y="1876"/>
            <a:chExt cx="2194" cy="1929"/>
          </a:xfrm>
        </p:grpSpPr>
        <p:pic>
          <p:nvPicPr>
            <p:cNvPr id="17" name="图片 16" descr="道闸考勤机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68" y="1876"/>
              <a:ext cx="2194" cy="1309"/>
            </a:xfrm>
            <a:prstGeom prst="rect">
              <a:avLst/>
            </a:prstGeom>
          </p:spPr>
        </p:pic>
        <p:sp>
          <p:nvSpPr>
            <p:cNvPr id="18" name="文本框 36"/>
            <p:cNvSpPr txBox="1"/>
            <p:nvPr/>
          </p:nvSpPr>
          <p:spPr>
            <a:xfrm>
              <a:off x="8871" y="3369"/>
              <a:ext cx="1418" cy="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lvl1pPr>
            </a:lstStyle>
            <a:p>
              <a:r>
                <a:rPr lang="zh-CN" sz="1200" dirty="0">
                  <a:solidFill>
                    <a:schemeClr val="tx1"/>
                  </a:solidFill>
                </a:rPr>
                <a:t>道闸</a:t>
              </a:r>
              <a:r>
                <a:rPr sz="1200" dirty="0">
                  <a:solidFill>
                    <a:schemeClr val="tx1"/>
                  </a:solidFill>
                </a:rPr>
                <a:t>考勤机</a:t>
              </a:r>
              <a:endParaRPr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组合 1"/>
          <p:cNvGrpSpPr/>
          <p:nvPr/>
        </p:nvGrpSpPr>
        <p:grpSpPr>
          <a:xfrm>
            <a:off x="7913007" y="1486941"/>
            <a:ext cx="1901825" cy="1226185"/>
            <a:chOff x="3912" y="2161"/>
            <a:chExt cx="2995" cy="1931"/>
          </a:xfrm>
        </p:grpSpPr>
        <p:sp>
          <p:nvSpPr>
            <p:cNvPr id="20" name="文本框 4"/>
            <p:cNvSpPr txBox="1"/>
            <p:nvPr/>
          </p:nvSpPr>
          <p:spPr>
            <a:xfrm>
              <a:off x="3912" y="3656"/>
              <a:ext cx="2995" cy="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lvl1pPr>
            </a:lstStyle>
            <a:p>
              <a:pPr algn="ctr"/>
              <a:r>
                <a:rPr sz="1200" dirty="0">
                  <a:solidFill>
                    <a:schemeClr val="tx1"/>
                  </a:solidFill>
                </a:rPr>
                <a:t>M2智能</a:t>
              </a:r>
              <a:r>
                <a:rPr lang="zh-CN" sz="1200" dirty="0">
                  <a:solidFill>
                    <a:schemeClr val="tx1"/>
                  </a:solidFill>
                </a:rPr>
                <a:t>刷脸考勤机</a:t>
              </a:r>
              <a:endParaRPr lang="zh-CN" sz="1200" dirty="0">
                <a:solidFill>
                  <a:schemeClr val="tx1"/>
                </a:solidFill>
              </a:endParaRPr>
            </a:p>
          </p:txBody>
        </p:sp>
        <p:pic>
          <p:nvPicPr>
            <p:cNvPr id="21" name="图片 8" descr="图片 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06" y="2161"/>
              <a:ext cx="1292" cy="1495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grpSp>
        <p:nvGrpSpPr>
          <p:cNvPr id="61" name="组合 2"/>
          <p:cNvGrpSpPr/>
          <p:nvPr/>
        </p:nvGrpSpPr>
        <p:grpSpPr>
          <a:xfrm>
            <a:off x="9787961" y="1463451"/>
            <a:ext cx="1704975" cy="1261110"/>
            <a:chOff x="14" y="2125"/>
            <a:chExt cx="2685" cy="1986"/>
          </a:xfrm>
        </p:grpSpPr>
        <p:pic>
          <p:nvPicPr>
            <p:cNvPr id="62" name="图片 35" descr="图片 3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7" y="2125"/>
              <a:ext cx="1460" cy="146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63" name="文本框 36"/>
            <p:cNvSpPr txBox="1"/>
            <p:nvPr/>
          </p:nvSpPr>
          <p:spPr>
            <a:xfrm>
              <a:off x="14" y="3675"/>
              <a:ext cx="2685" cy="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lvl1pPr>
            </a:lstStyle>
            <a:p>
              <a:pPr algn="ctr"/>
              <a:r>
                <a:rPr sz="1200" dirty="0">
                  <a:solidFill>
                    <a:schemeClr val="tx1"/>
                  </a:solidFill>
                </a:rPr>
                <a:t>M1智能考勤机</a:t>
              </a:r>
              <a:endParaRPr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组合 7"/>
          <p:cNvGrpSpPr/>
          <p:nvPr/>
        </p:nvGrpSpPr>
        <p:grpSpPr>
          <a:xfrm>
            <a:off x="1727272" y="3448060"/>
            <a:ext cx="909955" cy="1252855"/>
            <a:chOff x="1364" y="5717"/>
            <a:chExt cx="1433" cy="1973"/>
          </a:xfrm>
        </p:grpSpPr>
        <p:sp>
          <p:nvSpPr>
            <p:cNvPr id="23" name="文本框 30"/>
            <p:cNvSpPr txBox="1"/>
            <p:nvPr/>
          </p:nvSpPr>
          <p:spPr>
            <a:xfrm>
              <a:off x="1398" y="7254"/>
              <a:ext cx="1369" cy="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lvl1pPr>
            </a:lstStyle>
            <a:p>
              <a:r>
                <a:rPr sz="1200" dirty="0">
                  <a:solidFill>
                    <a:schemeClr val="tx1"/>
                  </a:solidFill>
                </a:rPr>
                <a:t>智能电话机</a:t>
              </a:r>
              <a:endParaRPr sz="1200" dirty="0">
                <a:solidFill>
                  <a:schemeClr val="tx1"/>
                </a:solidFill>
              </a:endParaRPr>
            </a:p>
          </p:txBody>
        </p:sp>
        <p:pic>
          <p:nvPicPr>
            <p:cNvPr id="24" name="图片 40" descr="图片 40"/>
            <p:cNvPicPr>
              <a:picLocks noChangeAspect="1"/>
            </p:cNvPicPr>
            <p:nvPr/>
          </p:nvPicPr>
          <p:blipFill>
            <a:blip r:embed="rId7" cstate="print"/>
            <a:srcRect l="14899" t="10629" r="6705" b="14491"/>
            <a:stretch>
              <a:fillRect/>
            </a:stretch>
          </p:blipFill>
          <p:spPr>
            <a:xfrm>
              <a:off x="1364" y="5717"/>
              <a:ext cx="1433" cy="1408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grpSp>
        <p:nvGrpSpPr>
          <p:cNvPr id="25" name="组合 10"/>
          <p:cNvGrpSpPr/>
          <p:nvPr/>
        </p:nvGrpSpPr>
        <p:grpSpPr>
          <a:xfrm>
            <a:off x="3145329" y="3498360"/>
            <a:ext cx="1187450" cy="1199515"/>
            <a:chOff x="11713" y="5938"/>
            <a:chExt cx="1870" cy="1889"/>
          </a:xfrm>
        </p:grpSpPr>
        <p:pic>
          <p:nvPicPr>
            <p:cNvPr id="26" name="图片 6" descr="图片 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955" y="5938"/>
              <a:ext cx="1404" cy="124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27" name="文本框 33"/>
            <p:cNvSpPr txBox="1"/>
            <p:nvPr/>
          </p:nvSpPr>
          <p:spPr>
            <a:xfrm>
              <a:off x="11713" y="7391"/>
              <a:ext cx="1870" cy="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lvl1pPr>
            </a:lstStyle>
            <a:p>
              <a:r>
                <a:rPr sz="1200" dirty="0">
                  <a:solidFill>
                    <a:schemeClr val="tx1"/>
                  </a:solidFill>
                </a:rPr>
                <a:t>身份自证一体机</a:t>
              </a:r>
              <a:endParaRPr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组合 8"/>
          <p:cNvGrpSpPr/>
          <p:nvPr/>
        </p:nvGrpSpPr>
        <p:grpSpPr>
          <a:xfrm>
            <a:off x="4845199" y="3429153"/>
            <a:ext cx="720090" cy="1265555"/>
            <a:chOff x="5063" y="5350"/>
            <a:chExt cx="1134" cy="1993"/>
          </a:xfrm>
        </p:grpSpPr>
        <p:sp>
          <p:nvSpPr>
            <p:cNvPr id="29" name="文本框 10"/>
            <p:cNvSpPr txBox="1"/>
            <p:nvPr/>
          </p:nvSpPr>
          <p:spPr>
            <a:xfrm>
              <a:off x="5182" y="6907"/>
              <a:ext cx="1015" cy="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lvl1pPr>
            </a:lstStyle>
            <a:p>
              <a:r>
                <a:rPr sz="1200" dirty="0">
                  <a:solidFill>
                    <a:schemeClr val="tx1"/>
                  </a:solidFill>
                </a:rPr>
                <a:t>消费机</a:t>
              </a:r>
              <a:endParaRPr sz="1200" dirty="0">
                <a:solidFill>
                  <a:schemeClr val="tx1"/>
                </a:solidFill>
              </a:endParaRPr>
            </a:p>
          </p:txBody>
        </p:sp>
        <p:pic>
          <p:nvPicPr>
            <p:cNvPr id="30" name="图片 38" descr="图片 38"/>
            <p:cNvPicPr>
              <a:picLocks noChangeAspect="1"/>
            </p:cNvPicPr>
            <p:nvPr/>
          </p:nvPicPr>
          <p:blipFill>
            <a:blip r:embed="rId9" cstate="print"/>
            <a:srcRect l="25604" t="16006" r="27736" b="19246"/>
            <a:stretch>
              <a:fillRect/>
            </a:stretch>
          </p:blipFill>
          <p:spPr>
            <a:xfrm>
              <a:off x="5063" y="5350"/>
              <a:ext cx="1076" cy="1528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grpSp>
        <p:nvGrpSpPr>
          <p:cNvPr id="73" name="组合 11"/>
          <p:cNvGrpSpPr/>
          <p:nvPr/>
        </p:nvGrpSpPr>
        <p:grpSpPr>
          <a:xfrm>
            <a:off x="6380706" y="3257803"/>
            <a:ext cx="1144270" cy="1442085"/>
            <a:chOff x="16126" y="5284"/>
            <a:chExt cx="1802" cy="2271"/>
          </a:xfrm>
        </p:grpSpPr>
        <p:pic>
          <p:nvPicPr>
            <p:cNvPr id="74" name="图片 209" descr="图片 209"/>
            <p:cNvPicPr>
              <a:picLocks noChangeAspect="1"/>
            </p:cNvPicPr>
            <p:nvPr/>
          </p:nvPicPr>
          <p:blipFill>
            <a:blip r:embed="rId10" cstate="print"/>
            <a:srcRect r="49564"/>
            <a:stretch>
              <a:fillRect/>
            </a:stretch>
          </p:blipFill>
          <p:spPr>
            <a:xfrm>
              <a:off x="16175" y="5284"/>
              <a:ext cx="1254" cy="1918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75" name="文本框 34"/>
            <p:cNvSpPr txBox="1"/>
            <p:nvPr/>
          </p:nvSpPr>
          <p:spPr>
            <a:xfrm>
              <a:off x="16126" y="7119"/>
              <a:ext cx="1802" cy="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lvl1pPr>
            </a:lstStyle>
            <a:p>
              <a:r>
                <a:rPr sz="1200" dirty="0">
                  <a:solidFill>
                    <a:schemeClr val="tx1"/>
                  </a:solidFill>
                </a:rPr>
                <a:t>机器人EDoop</a:t>
              </a:r>
              <a:endParaRPr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组合 18"/>
          <p:cNvGrpSpPr/>
          <p:nvPr/>
        </p:nvGrpSpPr>
        <p:grpSpPr>
          <a:xfrm>
            <a:off x="8301160" y="3463860"/>
            <a:ext cx="1090295" cy="1259205"/>
            <a:chOff x="8644" y="1675"/>
            <a:chExt cx="1717" cy="1983"/>
          </a:xfrm>
        </p:grpSpPr>
        <p:sp>
          <p:nvSpPr>
            <p:cNvPr id="34" name="文本框 36"/>
            <p:cNvSpPr txBox="1"/>
            <p:nvPr/>
          </p:nvSpPr>
          <p:spPr>
            <a:xfrm>
              <a:off x="8644" y="3222"/>
              <a:ext cx="1717" cy="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1200" dirty="0">
                  <a:solidFill>
                    <a:schemeClr val="tx1"/>
                  </a:solidFill>
                </a:rPr>
                <a:t>智能微型图书</a:t>
              </a:r>
              <a:endParaRPr lang="en-US" altLang="zh-CN" sz="1200" dirty="0">
                <a:solidFill>
                  <a:schemeClr val="tx1"/>
                </a:solidFill>
              </a:endParaRPr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88" y="1675"/>
              <a:ext cx="1246" cy="1418"/>
            </a:xfrm>
            <a:prstGeom prst="rect">
              <a:avLst/>
            </a:prstGeom>
          </p:spPr>
        </p:pic>
      </p:grpSp>
      <p:grpSp>
        <p:nvGrpSpPr>
          <p:cNvPr id="36" name="组合 4"/>
          <p:cNvGrpSpPr/>
          <p:nvPr/>
        </p:nvGrpSpPr>
        <p:grpSpPr>
          <a:xfrm>
            <a:off x="10006748" y="3537095"/>
            <a:ext cx="1391285" cy="1128395"/>
            <a:chOff x="8007" y="2431"/>
            <a:chExt cx="2191" cy="1777"/>
          </a:xfrm>
        </p:grpSpPr>
        <p:sp>
          <p:nvSpPr>
            <p:cNvPr id="41" name="文本框 4"/>
            <p:cNvSpPr txBox="1"/>
            <p:nvPr/>
          </p:nvSpPr>
          <p:spPr>
            <a:xfrm>
              <a:off x="8566" y="3772"/>
              <a:ext cx="1632" cy="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lvl1pPr>
            </a:lstStyle>
            <a:p>
              <a:r>
                <a:rPr sz="1200" dirty="0">
                  <a:solidFill>
                    <a:schemeClr val="tx1"/>
                  </a:solidFill>
                </a:rPr>
                <a:t>电子班牌</a:t>
              </a:r>
              <a:endParaRPr sz="1200" dirty="0">
                <a:solidFill>
                  <a:schemeClr val="tx1"/>
                </a:solidFill>
              </a:endParaRPr>
            </a:p>
          </p:txBody>
        </p:sp>
        <p:pic>
          <p:nvPicPr>
            <p:cNvPr id="42" name="图像" descr="图像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007" y="2431"/>
              <a:ext cx="2010" cy="1220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  <p:sp>
        <p:nvSpPr>
          <p:cNvPr id="43" name="矩形 42"/>
          <p:cNvSpPr/>
          <p:nvPr/>
        </p:nvSpPr>
        <p:spPr>
          <a:xfrm>
            <a:off x="1274009" y="3257626"/>
            <a:ext cx="10195926" cy="1614833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1273810" y="5233035"/>
            <a:ext cx="10196830" cy="161480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5" name="图片 44" descr="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08760" y="5396230"/>
            <a:ext cx="1109345" cy="1011555"/>
          </a:xfrm>
          <a:prstGeom prst="rect">
            <a:avLst/>
          </a:prstGeom>
        </p:spPr>
      </p:pic>
      <p:sp>
        <p:nvSpPr>
          <p:cNvPr id="48" name="文本框 30"/>
          <p:cNvSpPr txBox="1"/>
          <p:nvPr/>
        </p:nvSpPr>
        <p:spPr>
          <a:xfrm>
            <a:off x="1628847" y="6407795"/>
            <a:ext cx="869315" cy="274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t">
            <a:spAutoFit/>
          </a:bodyPr>
          <a:lstStyle>
            <a:lvl1pPr>
              <a:defRPr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lang="zh-CN" sz="1200" dirty="0">
                <a:solidFill>
                  <a:schemeClr val="tx1"/>
                </a:solidFill>
              </a:rPr>
              <a:t>智能手环</a:t>
            </a:r>
            <a:endParaRPr lang="zh-CN" sz="1200" dirty="0">
              <a:solidFill>
                <a:schemeClr val="tx1"/>
              </a:solidFill>
            </a:endParaRPr>
          </a:p>
        </p:txBody>
      </p:sp>
      <p:pic>
        <p:nvPicPr>
          <p:cNvPr id="49" name="图片 48" descr="QQ截图201903261054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362325" y="5396230"/>
            <a:ext cx="765175" cy="994410"/>
          </a:xfrm>
          <a:prstGeom prst="rect">
            <a:avLst/>
          </a:prstGeom>
        </p:spPr>
      </p:pic>
      <p:sp>
        <p:nvSpPr>
          <p:cNvPr id="83" name="文本框 30"/>
          <p:cNvSpPr txBox="1"/>
          <p:nvPr/>
        </p:nvSpPr>
        <p:spPr>
          <a:xfrm>
            <a:off x="3298897" y="6407795"/>
            <a:ext cx="869315" cy="274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t">
            <a:spAutoFit/>
          </a:bodyPr>
          <a:lstStyle>
            <a:lvl1pPr>
              <a:defRPr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lang="zh-CN" altLang="en-US" sz="1200" dirty="0">
                <a:solidFill>
                  <a:schemeClr val="tx1"/>
                </a:solidFill>
              </a:rPr>
              <a:t>晨检机器人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pic>
        <p:nvPicPr>
          <p:cNvPr id="84" name="图片 8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55" y="5589270"/>
            <a:ext cx="811530" cy="652780"/>
          </a:xfrm>
          <a:prstGeom prst="rect">
            <a:avLst/>
          </a:prstGeom>
        </p:spPr>
      </p:pic>
      <p:sp>
        <p:nvSpPr>
          <p:cNvPr id="85" name="文本框 30"/>
          <p:cNvSpPr txBox="1"/>
          <p:nvPr/>
        </p:nvSpPr>
        <p:spPr>
          <a:xfrm>
            <a:off x="4845122" y="6407795"/>
            <a:ext cx="869315" cy="274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t">
            <a:spAutoFit/>
          </a:bodyPr>
          <a:lstStyle>
            <a:lvl1pPr>
              <a:defRPr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lang="zh-CN" altLang="en-US" sz="1200" dirty="0">
                <a:solidFill>
                  <a:schemeClr val="tx1"/>
                </a:solidFill>
              </a:rPr>
              <a:t>视频监控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pic>
        <p:nvPicPr>
          <p:cNvPr id="86" name="图片 8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540500" y="5518785"/>
            <a:ext cx="827405" cy="723265"/>
          </a:xfrm>
          <a:prstGeom prst="rect">
            <a:avLst/>
          </a:prstGeom>
        </p:spPr>
      </p:pic>
      <p:sp>
        <p:nvSpPr>
          <p:cNvPr id="87" name="文本框 30"/>
          <p:cNvSpPr txBox="1"/>
          <p:nvPr/>
        </p:nvSpPr>
        <p:spPr>
          <a:xfrm>
            <a:off x="6380480" y="6407785"/>
            <a:ext cx="1057275" cy="274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t">
            <a:spAutoFit/>
          </a:bodyPr>
          <a:lstStyle>
            <a:lvl1pPr>
              <a:defRPr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lang="zh-CN" altLang="en-US" sz="1200" dirty="0">
                <a:solidFill>
                  <a:schemeClr val="tx1"/>
                </a:solidFill>
              </a:rPr>
              <a:t>大数据展示屏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pic>
        <p:nvPicPr>
          <p:cNvPr id="88" name="图片 8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428990" y="5302250"/>
            <a:ext cx="834390" cy="1088390"/>
          </a:xfrm>
          <a:prstGeom prst="rect">
            <a:avLst/>
          </a:prstGeom>
        </p:spPr>
      </p:pic>
      <p:sp>
        <p:nvSpPr>
          <p:cNvPr id="89" name="文本框 30"/>
          <p:cNvSpPr txBox="1"/>
          <p:nvPr/>
        </p:nvSpPr>
        <p:spPr>
          <a:xfrm>
            <a:off x="8456295" y="6407785"/>
            <a:ext cx="1057275" cy="274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t">
            <a:spAutoFit/>
          </a:bodyPr>
          <a:lstStyle>
            <a:lvl1pPr>
              <a:defRPr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lang="zh-CN" altLang="en-US" sz="1200" dirty="0">
                <a:solidFill>
                  <a:schemeClr val="tx1"/>
                </a:solidFill>
              </a:rPr>
              <a:t>人脸识别闸机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pic>
        <p:nvPicPr>
          <p:cNvPr id="90" name="图片 89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132695" y="5302250"/>
            <a:ext cx="1076325" cy="939800"/>
          </a:xfrm>
          <a:prstGeom prst="rect">
            <a:avLst/>
          </a:prstGeom>
        </p:spPr>
      </p:pic>
      <p:sp>
        <p:nvSpPr>
          <p:cNvPr id="91" name="文本框 30"/>
          <p:cNvSpPr txBox="1"/>
          <p:nvPr/>
        </p:nvSpPr>
        <p:spPr>
          <a:xfrm>
            <a:off x="10006330" y="6407785"/>
            <a:ext cx="1276985" cy="274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t">
            <a:spAutoFit/>
          </a:bodyPr>
          <a:lstStyle>
            <a:lvl1pPr>
              <a:defRPr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lang="zh-CN" altLang="en-US" sz="1200" dirty="0">
                <a:solidFill>
                  <a:schemeClr val="tx1"/>
                </a:solidFill>
              </a:rPr>
              <a:t>人脸识别消费机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智能硬件</a:t>
            </a:r>
            <a:endParaRPr lang="zh-CN" altLang="zh-CN" sz="3600" b="1" dirty="0">
              <a:solidFill>
                <a:srgbClr val="8FD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8" name="组 57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59" name="矩形 58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75389" y="2304635"/>
            <a:ext cx="1538605" cy="1538605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7" name="图片 39" descr="图片 3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7705" y="4907334"/>
            <a:ext cx="995026" cy="1150962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8" name="图片 7" descr="道闸考勤机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7085" y="2604770"/>
            <a:ext cx="1832610" cy="1094740"/>
          </a:xfrm>
          <a:prstGeom prst="rect">
            <a:avLst/>
          </a:prstGeom>
        </p:spPr>
      </p:pic>
      <p:sp>
        <p:nvSpPr>
          <p:cNvPr id="11" name="M2智能前台"/>
          <p:cNvSpPr txBox="1"/>
          <p:nvPr/>
        </p:nvSpPr>
        <p:spPr>
          <a:xfrm>
            <a:off x="8445599" y="2243357"/>
            <a:ext cx="1709744" cy="311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2138" tIns="32138" rIns="32138" bIns="32138" numCol="1" anchor="ctr">
            <a:spAutoFit/>
          </a:bodyPr>
          <a:lstStyle>
            <a:lvl1pPr algn="ctr">
              <a:lnSpc>
                <a:spcPct val="90000"/>
              </a:lnSpc>
              <a:defRPr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</a:rPr>
              <a:t>学生安全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2" name="文本框 3"/>
          <p:cNvSpPr txBox="1"/>
          <p:nvPr/>
        </p:nvSpPr>
        <p:spPr>
          <a:xfrm>
            <a:off x="7725519" y="2748165"/>
            <a:ext cx="3444810" cy="2308320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50000"/>
              </a:lnSpc>
              <a:defRPr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12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学生进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/出校门刷卡考勤，家长即可收到孩子进出校信息提示</a:t>
            </a:r>
            <a:r>
              <a:rPr sz="12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；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  <a:p>
            <a:pPr>
              <a:lnSpc>
                <a:spcPct val="150000"/>
              </a:lnSpc>
              <a:defRPr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sz="1200" dirty="0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  <a:p>
            <a:pPr>
              <a:lnSpc>
                <a:spcPct val="150000"/>
              </a:lnSpc>
              <a:defRPr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12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刷卡时自动拍照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，图像推送到家长端，学生状态一目了然</a:t>
            </a:r>
            <a:r>
              <a:rPr sz="12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；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  <a:p>
            <a:pPr>
              <a:lnSpc>
                <a:spcPct val="150000"/>
              </a:lnSpc>
              <a:defRPr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sz="1200" dirty="0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  <a:p>
            <a:pPr>
              <a:lnSpc>
                <a:spcPct val="150000"/>
              </a:lnSpc>
              <a:defRPr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12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考勤数据自动汇总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，方便学校领导及时了解学生进出校情况；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3" name="组合 1"/>
          <p:cNvGrpSpPr/>
          <p:nvPr/>
        </p:nvGrpSpPr>
        <p:grpSpPr>
          <a:xfrm>
            <a:off x="4355083" y="1575489"/>
            <a:ext cx="2146300" cy="4246880"/>
            <a:chOff x="391" y="2276"/>
            <a:chExt cx="3380" cy="6688"/>
          </a:xfrm>
        </p:grpSpPr>
        <p:grpSp>
          <p:nvGrpSpPr>
            <p:cNvPr id="14" name="组合 21"/>
            <p:cNvGrpSpPr/>
            <p:nvPr/>
          </p:nvGrpSpPr>
          <p:grpSpPr>
            <a:xfrm>
              <a:off x="391" y="2276"/>
              <a:ext cx="3381" cy="6688"/>
              <a:chOff x="0" y="0"/>
              <a:chExt cx="2146837" cy="4246645"/>
            </a:xfrm>
          </p:grpSpPr>
          <p:sp>
            <p:nvSpPr>
              <p:cNvPr id="16" name="Freeform 5"/>
              <p:cNvSpPr/>
              <p:nvPr/>
            </p:nvSpPr>
            <p:spPr>
              <a:xfrm>
                <a:off x="0" y="0"/>
                <a:ext cx="2146838" cy="4246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7" name="Freeform 7"/>
              <p:cNvSpPr/>
              <p:nvPr/>
            </p:nvSpPr>
            <p:spPr>
              <a:xfrm>
                <a:off x="135549" y="456620"/>
                <a:ext cx="1881040" cy="3334163"/>
              </a:xfrm>
              <a:prstGeom prst="rect">
                <a:avLst/>
              </a:prstGeom>
              <a:noFill/>
              <a:ln w="36513" cap="flat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</a:p>
            </p:txBody>
          </p:sp>
        </p:grp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" y="2995"/>
              <a:ext cx="2951" cy="5250"/>
            </a:xfrm>
            <a:prstGeom prst="rect">
              <a:avLst/>
            </a:prstGeom>
            <a:noFill/>
            <a:effectLst/>
          </p:spPr>
        </p:pic>
      </p:grpSp>
      <p:sp>
        <p:nvSpPr>
          <p:cNvPr id="18" name="文本框 11"/>
          <p:cNvSpPr txBox="1"/>
          <p:nvPr/>
        </p:nvSpPr>
        <p:spPr>
          <a:xfrm>
            <a:off x="4676418" y="6058242"/>
            <a:ext cx="1656081" cy="3663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60956" tIns="60956" rIns="60956" bIns="60956" numCol="1" anchor="t">
            <a:spAutoFit/>
          </a:bodyPr>
          <a:lstStyle>
            <a:lvl1pPr>
              <a:defRPr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手机端</a:t>
            </a:r>
            <a:r>
              <a:rPr 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展示界面</a:t>
            </a:r>
            <a:endParaRPr lang="zh-CN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菱形 18"/>
          <p:cNvSpPr/>
          <p:nvPr/>
        </p:nvSpPr>
        <p:spPr>
          <a:xfrm>
            <a:off x="7523264" y="2871132"/>
            <a:ext cx="144000" cy="144000"/>
          </a:xfrm>
          <a:prstGeom prst="diamond">
            <a:avLst/>
          </a:prstGeom>
          <a:solidFill>
            <a:srgbClr val="8FD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0" name="菱形 19"/>
          <p:cNvSpPr/>
          <p:nvPr/>
        </p:nvSpPr>
        <p:spPr>
          <a:xfrm>
            <a:off x="7529757" y="3698929"/>
            <a:ext cx="144000" cy="144000"/>
          </a:xfrm>
          <a:prstGeom prst="diamond">
            <a:avLst/>
          </a:prstGeom>
          <a:solidFill>
            <a:srgbClr val="8FD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1" name="菱形 20"/>
          <p:cNvSpPr/>
          <p:nvPr/>
        </p:nvSpPr>
        <p:spPr>
          <a:xfrm>
            <a:off x="7530100" y="4527282"/>
            <a:ext cx="144000" cy="144000"/>
          </a:xfrm>
          <a:prstGeom prst="diamond">
            <a:avLst/>
          </a:prstGeom>
          <a:solidFill>
            <a:srgbClr val="8FD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>
              <a:solidFill>
                <a:sysClr val="windowText" lastClr="000000"/>
              </a:solidFill>
            </a:endParaRPr>
          </a:p>
        </p:txBody>
      </p:sp>
      <p:pic>
        <p:nvPicPr>
          <p:cNvPr id="348" name="图片 17" descr="图片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13890" y="4671695"/>
            <a:ext cx="2193925" cy="138684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2" name="文本框 21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校园考勤</a:t>
            </a:r>
            <a:endParaRPr lang="zh-CN" altLang="zh-CN" sz="3600" b="1" dirty="0">
              <a:solidFill>
                <a:srgbClr val="8FD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 22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24" name="矩形 23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1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30325" y="1196975"/>
            <a:ext cx="10677525" cy="5919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0662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3200" y="1196975"/>
            <a:ext cx="10623550" cy="60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0663" name="图片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6589713"/>
            <a:ext cx="2828925" cy="428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1316807" y="556855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晨检机器人</a:t>
            </a:r>
            <a:endParaRPr lang="zh-CN" altLang="zh-CN" sz="3600" b="1" dirty="0">
              <a:solidFill>
                <a:srgbClr val="8FD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 9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11" name="矩形 10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6" name="图片 1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486400" y="6589713"/>
            <a:ext cx="2828925" cy="428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7" name="图片 3"/>
          <p:cNvPicPr>
            <a:picLocks noChangeAspect="1"/>
          </p:cNvPicPr>
          <p:nvPr/>
        </p:nvPicPr>
        <p:blipFill>
          <a:blip r:embed="rId2" cstate="print"/>
          <a:srcRect b="14508"/>
          <a:stretch>
            <a:fillRect/>
          </a:stretch>
        </p:blipFill>
        <p:spPr>
          <a:xfrm>
            <a:off x="1883092" y="1474648"/>
            <a:ext cx="4548188" cy="52677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7149455" y="1917700"/>
            <a:ext cx="2790825" cy="4400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b="1" noProof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智能晨检</a:t>
            </a:r>
            <a:endParaRPr lang="zh-CN" altLang="en-US" sz="2800" b="1" noProof="1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b="1" noProof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健康管理</a:t>
            </a:r>
            <a:endParaRPr lang="zh-CN" altLang="en-US" sz="2800" b="1" noProof="1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b="1" noProof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环境监测</a:t>
            </a:r>
            <a:endParaRPr lang="zh-CN" altLang="en-US" sz="2800" b="1" noProof="1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b="1" noProof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安全接送</a:t>
            </a:r>
            <a:endParaRPr lang="zh-CN" altLang="en-US" sz="2800" b="1" noProof="1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b="1" noProof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视频监控</a:t>
            </a:r>
            <a:endParaRPr lang="zh-CN" altLang="en-US" sz="2800" b="1" noProof="1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b="1" noProof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家校互通</a:t>
            </a:r>
            <a:endParaRPr lang="zh-CN" altLang="en-US" sz="2800" b="1" noProof="1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b="1" noProof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教师助手</a:t>
            </a:r>
            <a:endParaRPr lang="zh-CN" altLang="en-US" sz="2800" b="1" noProof="1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b="1" noProof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成长相册</a:t>
            </a:r>
            <a:endParaRPr lang="zh-CN" altLang="en-US" sz="2800" b="1" noProof="1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b="1" noProof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语音互动</a:t>
            </a:r>
            <a:endParaRPr lang="zh-CN" altLang="en-US" sz="2800" b="1" noProof="1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b="1" noProof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校园宣传</a:t>
            </a:r>
            <a:endParaRPr lang="zh-CN" altLang="en-US" sz="2800" b="1" noProof="1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16807" y="556855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晨检机器人</a:t>
            </a:r>
            <a:endParaRPr lang="zh-CN" altLang="zh-CN" sz="3600" b="1" dirty="0">
              <a:solidFill>
                <a:srgbClr val="8FD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 10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12" name="矩形 11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6" name="椭圆 32"/>
          <p:cNvSpPr>
            <a:spLocks noSel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4973177" y="3136586"/>
            <a:ext cx="831358" cy="83135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±"/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sz="2400">
                <a:solidFill>
                  <a:schemeClr val="bg1"/>
                </a:solidFill>
                <a:latin typeface="+mn-lt"/>
                <a:ea typeface="+mn-ea"/>
              </a:rPr>
              <a:t>01</a:t>
            </a:r>
            <a:endParaRPr lang="zh-CN" altLang="en-US" sz="240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1517" name="椭圆 33"/>
          <p:cNvSpPr>
            <a:spLocks noSel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5059538" y="4171432"/>
            <a:ext cx="831357" cy="83135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±"/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sz="2400">
                <a:solidFill>
                  <a:schemeClr val="bg1"/>
                </a:solidFill>
                <a:latin typeface="+mn-lt"/>
                <a:ea typeface="+mn-ea"/>
              </a:rPr>
              <a:t>02</a:t>
            </a:r>
            <a:endParaRPr lang="zh-CN" altLang="en-US" sz="240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1518" name="椭圆 34"/>
          <p:cNvSpPr>
            <a:spLocks noSel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059828" y="5231201"/>
            <a:ext cx="831358" cy="8333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±"/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sz="2400">
                <a:solidFill>
                  <a:schemeClr val="bg1"/>
                </a:solidFill>
                <a:latin typeface="+mn-lt"/>
                <a:ea typeface="+mn-ea"/>
              </a:rPr>
              <a:t>03</a:t>
            </a:r>
            <a:endParaRPr lang="zh-CN" altLang="en-US" sz="240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1525" name="文本框 21"/>
          <p:cNvSpPr txBox="1">
            <a:spLocks noSel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6022340" y="4367530"/>
            <a:ext cx="443293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±"/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zh-CN" altLang="zh-CN" sz="1800" dirty="0">
                <a:solidFill>
                  <a:schemeClr val="accent1"/>
                </a:solidFill>
                <a:latin typeface="+mn-lt"/>
                <a:ea typeface="+mn-ea"/>
              </a:rPr>
              <a:t>宿舍：签到、统计、查寝、住宿生总人数</a:t>
            </a:r>
            <a:endParaRPr lang="zh-CN" altLang="zh-CN" sz="1800" dirty="0">
              <a:solidFill>
                <a:schemeClr val="accent1"/>
              </a:solidFill>
              <a:latin typeface="+mn-lt"/>
              <a:ea typeface="+mn-ea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zh-CN" altLang="zh-CN" sz="1800" dirty="0">
                <a:solidFill>
                  <a:schemeClr val="accent1"/>
                </a:solidFill>
                <a:latin typeface="+mn-lt"/>
                <a:ea typeface="+mn-ea"/>
              </a:rPr>
              <a:t>晚归</a:t>
            </a:r>
            <a:r>
              <a:rPr lang="en-US" altLang="zh-CN" sz="1800" dirty="0">
                <a:solidFill>
                  <a:schemeClr val="accent1"/>
                </a:solidFill>
                <a:latin typeface="+mn-lt"/>
                <a:ea typeface="+mn-ea"/>
              </a:rPr>
              <a:t>/</a:t>
            </a:r>
            <a:r>
              <a:rPr lang="zh-CN" altLang="en-US" sz="1800" dirty="0">
                <a:solidFill>
                  <a:schemeClr val="accent1"/>
                </a:solidFill>
                <a:latin typeface="+mn-lt"/>
                <a:ea typeface="宋体" panose="02010600030101010101" pitchFamily="2" charset="-122"/>
              </a:rPr>
              <a:t>未归</a:t>
            </a:r>
            <a:r>
              <a:rPr lang="zh-CN" altLang="zh-CN" sz="1800" dirty="0">
                <a:solidFill>
                  <a:schemeClr val="accent1"/>
                </a:solidFill>
                <a:latin typeface="+mn-lt"/>
                <a:ea typeface="+mn-ea"/>
              </a:rPr>
              <a:t>学生统计及提示、各栋楼情况</a:t>
            </a:r>
            <a:endParaRPr lang="zh-CN" altLang="zh-CN" sz="18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7" name="文本框 40"/>
          <p:cNvSpPr txBox="1">
            <a:spLocks noSel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6022159" y="5417987"/>
            <a:ext cx="1927030" cy="45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±"/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zh-CN" altLang="en-US" sz="1800" dirty="0" smtClean="0">
                <a:solidFill>
                  <a:schemeClr val="accent1"/>
                </a:solidFill>
                <a:latin typeface="+mn-lt"/>
                <a:ea typeface="+mn-ea"/>
              </a:rPr>
              <a:t>课堂：出勤管理</a:t>
            </a:r>
            <a:endParaRPr lang="zh-CN" altLang="zh-CN" sz="18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79725" y="2430145"/>
            <a:ext cx="1537970" cy="153797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80135" y="2428875"/>
            <a:ext cx="1539240" cy="1539240"/>
          </a:xfrm>
          <a:prstGeom prst="rect">
            <a:avLst/>
          </a:prstGeom>
        </p:spPr>
      </p:pic>
      <p:pic>
        <p:nvPicPr>
          <p:cNvPr id="21" name="图片 20" descr="IMG_20181018_1600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80135" y="4676140"/>
            <a:ext cx="2957195" cy="2059940"/>
          </a:xfrm>
          <a:prstGeom prst="rect">
            <a:avLst/>
          </a:prstGeom>
        </p:spPr>
      </p:pic>
      <p:sp>
        <p:nvSpPr>
          <p:cNvPr id="21511" name="文本框 39"/>
          <p:cNvSpPr txBox="1">
            <a:spLocks noSelect="1" noChangeArrowheads="1"/>
          </p:cNvSpPr>
          <p:nvPr>
            <p:custDataLst>
              <p:tags r:id="rId9"/>
            </p:custDataLst>
          </p:nvPr>
        </p:nvSpPr>
        <p:spPr bwMode="auto">
          <a:xfrm>
            <a:off x="6022523" y="3228801"/>
            <a:ext cx="5635576" cy="64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±"/>
              <a:defRPr sz="200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zh-CN" altLang="zh-CN" sz="1800" dirty="0">
                <a:solidFill>
                  <a:schemeClr val="accent1"/>
                </a:solidFill>
                <a:latin typeface="+mn-lt"/>
                <a:ea typeface="+mn-ea"/>
              </a:rPr>
              <a:t>进校：闸机、门禁、访客考勤管理</a:t>
            </a:r>
            <a:endParaRPr lang="zh-CN" altLang="zh-CN" sz="1800" dirty="0">
              <a:solidFill>
                <a:schemeClr val="accent1"/>
              </a:solidFill>
              <a:latin typeface="+mn-lt"/>
              <a:ea typeface="+mn-ea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zh-CN" altLang="zh-CN" sz="1800" dirty="0">
                <a:solidFill>
                  <a:schemeClr val="accent1"/>
                </a:solidFill>
                <a:latin typeface="+mn-lt"/>
                <a:ea typeface="+mn-ea"/>
              </a:rPr>
              <a:t>出校：请假放行</a:t>
            </a:r>
            <a:endParaRPr lang="zh-CN" altLang="zh-CN" sz="18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22" name="标题 8"/>
          <p:cNvSpPr>
            <a:spLocks noGrp="1"/>
          </p:cNvSpPr>
          <p:nvPr/>
        </p:nvSpPr>
        <p:spPr>
          <a:xfrm>
            <a:off x="1080135" y="1394460"/>
            <a:ext cx="9758045" cy="58293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600" b="0" i="0" u="none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人脸识别门禁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D1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D2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M2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校园安全</a:t>
            </a:r>
            <a:endParaRPr lang="zh-CN" altLang="zh-CN" sz="3600" b="1" dirty="0">
              <a:solidFill>
                <a:srgbClr val="8FD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 16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18" name="矩形 17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31984" y="1861603"/>
            <a:ext cx="10883900" cy="5092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812751" y="3452293"/>
            <a:ext cx="4208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“三全”：即教学应用覆盖全体教师、学习应用覆盖全体是适龄学生、数字校园建设覆盖全体学校</a:t>
            </a:r>
            <a:endParaRPr kumimoji="1" lang="zh-CN" altLang="en-US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69883" y="1969427"/>
            <a:ext cx="4208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“教育信息化</a:t>
            </a:r>
            <a:r>
              <a:rPr kumimoji="1" lang="en-US" altLang="zh-CN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2.0</a:t>
            </a:r>
            <a:r>
              <a:rPr kumimoji="1" lang="zh-CN" altLang="en-US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行动计划 </a:t>
            </a:r>
            <a:r>
              <a:rPr kumimoji="1" lang="en-US" altLang="zh-CN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kumimoji="1" lang="zh-CN" altLang="en-US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到</a:t>
            </a:r>
            <a:r>
              <a:rPr kumimoji="1" lang="en-US" altLang="zh-CN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2022</a:t>
            </a:r>
            <a:r>
              <a:rPr kumimoji="1" lang="zh-CN" altLang="en-US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年建成”互联网</a:t>
            </a:r>
            <a:r>
              <a:rPr kumimoji="1" lang="en-US" altLang="zh-CN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kumimoji="1" lang="zh-CN" altLang="en-US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教育“大平台</a:t>
            </a:r>
            <a:endParaRPr kumimoji="1" lang="zh-CN" altLang="en-US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805639" y="3129127"/>
            <a:ext cx="321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“两高”：即信息化应用水平师生</a:t>
            </a:r>
            <a:r>
              <a:rPr kumimoji="1" lang="zh-CN" altLang="en-US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信息素养普遍提高</a:t>
            </a:r>
            <a:endParaRPr kumimoji="1" lang="zh-CN" altLang="en-US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192521" y="4367036"/>
            <a:ext cx="321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“一大”：即建成“互联网</a:t>
            </a:r>
            <a:r>
              <a:rPr kumimoji="1" lang="en-US" altLang="zh-CN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kumimoji="1" lang="zh-CN" altLang="en-US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教育”大平台</a:t>
            </a:r>
            <a:endParaRPr kumimoji="1" lang="zh-CN" altLang="en-US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5" name="组 14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16" name="矩形 15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307447" y="521722"/>
            <a:ext cx="10257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noProof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基于教育信息化</a:t>
            </a:r>
            <a:r>
              <a:rPr lang="en-US" altLang="zh-CN" sz="3600" b="1" noProof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2.0</a:t>
            </a:r>
            <a:r>
              <a:rPr lang="zh-CN" altLang="en-US" sz="3600" b="1" noProof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大背景下的智慧校园解决方案</a:t>
            </a:r>
            <a:endParaRPr lang="en-US" altLang="zh-CN" sz="3600" b="1" noProof="1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椭圆 65"/>
          <p:cNvSpPr/>
          <p:nvPr/>
        </p:nvSpPr>
        <p:spPr>
          <a:xfrm>
            <a:off x="2264992" y="4458920"/>
            <a:ext cx="817722" cy="817722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椭圆 64"/>
          <p:cNvSpPr/>
          <p:nvPr/>
        </p:nvSpPr>
        <p:spPr>
          <a:xfrm>
            <a:off x="3494067" y="4152670"/>
            <a:ext cx="817722" cy="817722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4" name="椭圆 63"/>
          <p:cNvSpPr/>
          <p:nvPr/>
        </p:nvSpPr>
        <p:spPr>
          <a:xfrm>
            <a:off x="3511359" y="2791901"/>
            <a:ext cx="817722" cy="817722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9" name="直线连接符 28"/>
          <p:cNvCxnSpPr/>
          <p:nvPr/>
        </p:nvCxnSpPr>
        <p:spPr>
          <a:xfrm flipV="1">
            <a:off x="1193698" y="2926629"/>
            <a:ext cx="1065663" cy="8781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2308135" y="2108907"/>
            <a:ext cx="817722" cy="817722"/>
          </a:xfrm>
          <a:prstGeom prst="ellipse">
            <a:avLst/>
          </a:prstGeom>
          <a:solidFill>
            <a:schemeClr val="bg2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2" name="普通人脸考勤机"/>
          <p:cNvSpPr txBox="1"/>
          <p:nvPr/>
        </p:nvSpPr>
        <p:spPr>
          <a:xfrm>
            <a:off x="7365479" y="1836141"/>
            <a:ext cx="2006602" cy="314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2138" tIns="32138" rIns="32138" bIns="32138" numCol="1" anchor="ctr">
            <a:spAutoFit/>
          </a:bodyPr>
          <a:lstStyle>
            <a:lvl1pPr algn="ctr">
              <a:lnSpc>
                <a:spcPct val="90000"/>
              </a:lnSpc>
              <a:defRPr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lang="zh-CN" altLang="en-US" dirty="0" smtClean="0">
                <a:solidFill>
                  <a:schemeClr val="tx1"/>
                </a:solidFill>
              </a:rPr>
              <a:t>多方位校园安全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853311" y="2525785"/>
            <a:ext cx="54726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非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学校人员到校拜访、家长上学期间看望孩子，需要身份验证，保证校园进入人员安全和学生安全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；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  <a:p>
            <a:pPr>
              <a:lnSpc>
                <a:spcPct val="150000"/>
              </a:lnSpc>
              <a:defRPr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  <a:p>
            <a:pPr>
              <a:lnSpc>
                <a:spcPct val="150000"/>
              </a:lnSpc>
              <a:defRPr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访客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身份验证，消息推送学校领导，验证通过即可进校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；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  <a:p>
            <a:pPr>
              <a:lnSpc>
                <a:spcPct val="150000"/>
              </a:lnSpc>
              <a:defRPr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  <a:p>
            <a:pPr>
              <a:lnSpc>
                <a:spcPct val="150000"/>
              </a:lnSpc>
              <a:defRPr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进出办公司等相关学校管理教室，需要刷脸进入，保障学校信息严密安全；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  <a:p>
            <a:pPr>
              <a:lnSpc>
                <a:spcPct val="150000"/>
              </a:lnSpc>
              <a:defRPr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endParaRPr lang="zh-CN" altLang="en-US" sz="1200" dirty="0" smtClean="0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  <a:p>
            <a:pPr>
              <a:lnSpc>
                <a:spcPct val="150000"/>
              </a:lnSpc>
              <a:defRPr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视频监控，家长随时查看学生在校的动态表现，老师可以通过视频避免校园纠纷等事故的发生，和问题出现及时解决。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</p:txBody>
      </p:sp>
      <p:grpSp>
        <p:nvGrpSpPr>
          <p:cNvPr id="8" name="组合 10"/>
          <p:cNvGrpSpPr/>
          <p:nvPr/>
        </p:nvGrpSpPr>
        <p:grpSpPr>
          <a:xfrm>
            <a:off x="2198316" y="2169538"/>
            <a:ext cx="1205865" cy="1060450"/>
            <a:chOff x="10510" y="8461"/>
            <a:chExt cx="1899" cy="1670"/>
          </a:xfrm>
        </p:grpSpPr>
        <p:pic>
          <p:nvPicPr>
            <p:cNvPr id="9" name="图片 6" descr="图片 6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0842" y="8461"/>
              <a:ext cx="1017" cy="906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10" name="文本框 33"/>
            <p:cNvSpPr txBox="1"/>
            <p:nvPr/>
          </p:nvSpPr>
          <p:spPr>
            <a:xfrm>
              <a:off x="10510" y="9743"/>
              <a:ext cx="1899" cy="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lvl1pPr>
            </a:lstStyle>
            <a:p>
              <a:r>
                <a:rPr sz="1000" dirty="0">
                  <a:solidFill>
                    <a:schemeClr val="tx1"/>
                  </a:solidFill>
                </a:rPr>
                <a:t>身份自证一体机</a:t>
              </a:r>
              <a:endParaRPr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3567574" y="3695337"/>
            <a:ext cx="804619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45718" tIns="45718" rIns="45718" bIns="45718" numCol="1" anchor="t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zh-CN" sz="1000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刷脸</a:t>
            </a:r>
            <a:r>
              <a:rPr sz="1000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门禁</a:t>
            </a:r>
            <a:r>
              <a:rPr lang="zh-CN" sz="1000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 </a:t>
            </a:r>
            <a:endParaRPr lang="zh-CN" sz="1000" kern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 descr="图片 1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618742" y="2953014"/>
            <a:ext cx="602956" cy="495496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grpSp>
        <p:nvGrpSpPr>
          <p:cNvPr id="13" name="组合 7"/>
          <p:cNvGrpSpPr/>
          <p:nvPr/>
        </p:nvGrpSpPr>
        <p:grpSpPr>
          <a:xfrm>
            <a:off x="3556218" y="4243486"/>
            <a:ext cx="815975" cy="1054735"/>
            <a:chOff x="5333" y="6514"/>
            <a:chExt cx="1285" cy="1661"/>
          </a:xfrm>
        </p:grpSpPr>
        <p:sp>
          <p:nvSpPr>
            <p:cNvPr id="14" name="文本框 30"/>
            <p:cNvSpPr txBox="1"/>
            <p:nvPr/>
          </p:nvSpPr>
          <p:spPr>
            <a:xfrm>
              <a:off x="5333" y="7787"/>
              <a:ext cx="1285" cy="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lvl1pPr>
            </a:lstStyle>
            <a:p>
              <a:r>
                <a:rPr sz="1000" dirty="0">
                  <a:solidFill>
                    <a:schemeClr val="tx1"/>
                  </a:solidFill>
                </a:rPr>
                <a:t>智能电话机</a:t>
              </a:r>
              <a:endParaRPr sz="1000" dirty="0">
                <a:solidFill>
                  <a:schemeClr val="tx1"/>
                </a:solidFill>
              </a:endParaRPr>
            </a:p>
          </p:txBody>
        </p:sp>
        <p:pic>
          <p:nvPicPr>
            <p:cNvPr id="15" name="图片 40" descr="图片 40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5376" y="6514"/>
              <a:ext cx="1005" cy="987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9287" y="4609888"/>
            <a:ext cx="757508" cy="608976"/>
          </a:xfrm>
          <a:prstGeom prst="rect">
            <a:avLst/>
          </a:prstGeom>
        </p:spPr>
      </p:pic>
      <p:sp>
        <p:nvSpPr>
          <p:cNvPr id="17" name="文本框 30"/>
          <p:cNvSpPr txBox="1"/>
          <p:nvPr/>
        </p:nvSpPr>
        <p:spPr>
          <a:xfrm>
            <a:off x="2352614" y="5360174"/>
            <a:ext cx="656752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t">
            <a:spAutoFit/>
          </a:bodyPr>
          <a:lstStyle>
            <a:lvl1pPr>
              <a:defRPr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lang="zh-CN" sz="1000" dirty="0">
                <a:solidFill>
                  <a:schemeClr val="tx1"/>
                </a:solidFill>
              </a:rPr>
              <a:t>视频监控</a:t>
            </a:r>
            <a:endParaRPr lang="zh-CN" sz="1000" dirty="0">
              <a:solidFill>
                <a:schemeClr val="tx1"/>
              </a:solidFill>
            </a:endParaRPr>
          </a:p>
        </p:txBody>
      </p:sp>
      <p:cxnSp>
        <p:nvCxnSpPr>
          <p:cNvPr id="32" name="直线连接符 31"/>
          <p:cNvCxnSpPr/>
          <p:nvPr/>
        </p:nvCxnSpPr>
        <p:spPr>
          <a:xfrm flipV="1">
            <a:off x="1193698" y="3442696"/>
            <a:ext cx="2259536" cy="36212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36"/>
          <p:cNvCxnSpPr/>
          <p:nvPr/>
        </p:nvCxnSpPr>
        <p:spPr>
          <a:xfrm>
            <a:off x="1193698" y="3804817"/>
            <a:ext cx="2218738" cy="461106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线连接符 43"/>
          <p:cNvCxnSpPr/>
          <p:nvPr/>
        </p:nvCxnSpPr>
        <p:spPr>
          <a:xfrm>
            <a:off x="1208063" y="3842153"/>
            <a:ext cx="1075098" cy="72864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椭圆 57"/>
          <p:cNvSpPr/>
          <p:nvPr/>
        </p:nvSpPr>
        <p:spPr>
          <a:xfrm>
            <a:off x="1109606" y="3748257"/>
            <a:ext cx="156100" cy="1561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5" name="菱形 74"/>
          <p:cNvSpPr/>
          <p:nvPr/>
        </p:nvSpPr>
        <p:spPr>
          <a:xfrm>
            <a:off x="5709311" y="2680237"/>
            <a:ext cx="144000" cy="144000"/>
          </a:xfrm>
          <a:prstGeom prst="diamond">
            <a:avLst/>
          </a:prstGeom>
          <a:solidFill>
            <a:srgbClr val="8FD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76" name="菱形 75"/>
          <p:cNvSpPr/>
          <p:nvPr/>
        </p:nvSpPr>
        <p:spPr>
          <a:xfrm>
            <a:off x="5726603" y="3469170"/>
            <a:ext cx="144000" cy="144000"/>
          </a:xfrm>
          <a:prstGeom prst="diamond">
            <a:avLst/>
          </a:prstGeom>
          <a:solidFill>
            <a:srgbClr val="8FD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77" name="菱形 76"/>
          <p:cNvSpPr/>
          <p:nvPr/>
        </p:nvSpPr>
        <p:spPr>
          <a:xfrm>
            <a:off x="5709311" y="4008670"/>
            <a:ext cx="144000" cy="144000"/>
          </a:xfrm>
          <a:prstGeom prst="diamond">
            <a:avLst/>
          </a:prstGeom>
          <a:solidFill>
            <a:srgbClr val="8FD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78" name="菱形 77"/>
          <p:cNvSpPr/>
          <p:nvPr/>
        </p:nvSpPr>
        <p:spPr>
          <a:xfrm>
            <a:off x="5712708" y="4570796"/>
            <a:ext cx="144000" cy="144000"/>
          </a:xfrm>
          <a:prstGeom prst="diamond">
            <a:avLst/>
          </a:prstGeom>
          <a:solidFill>
            <a:srgbClr val="8FD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kumimoji="1"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校园安全</a:t>
            </a:r>
            <a:endParaRPr lang="zh-CN" altLang="zh-CN" sz="3600" b="1" dirty="0">
              <a:solidFill>
                <a:srgbClr val="8FD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 32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34" name="矩形 33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prism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530" y="4159885"/>
            <a:ext cx="2760345" cy="183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1013440" y="4998085"/>
            <a:ext cx="1168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学生互动</a:t>
            </a:r>
            <a:endParaRPr lang="zh-CN" altLang="en-US" b="1"/>
          </a:p>
        </p:txBody>
      </p:sp>
      <p:pic>
        <p:nvPicPr>
          <p:cNvPr id="4" name="图片 1" descr="2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1100" y="1425575"/>
            <a:ext cx="4500245" cy="3406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 descr="IMG_20181018_1404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3530" y="1664335"/>
            <a:ext cx="2760980" cy="18618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22420" y="3526155"/>
            <a:ext cx="1878965" cy="184023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013440" y="2197735"/>
            <a:ext cx="1370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老师管理</a:t>
            </a:r>
            <a:endParaRPr lang="zh-CN" altLang="en-US" b="1"/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189865" y="5617845"/>
            <a:ext cx="7004685" cy="49085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600" b="0" i="0" u="none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班级文化：班级信息、班级德育、老师介绍、班级公告、课程表、班级照片、视频播放等</a:t>
            </a:r>
            <a:endParaRPr lang="zh-CN" altLang="en-US" sz="1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189865" y="6360160"/>
            <a:ext cx="7733665" cy="49085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600" b="0" i="0" u="none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学生互动：学生考勤、家长留言、学生评价、积分兑换、作品展示等</a:t>
            </a:r>
            <a:endParaRPr lang="zh-CN" altLang="en-US" sz="1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智能班牌</a:t>
            </a:r>
            <a:endParaRPr lang="zh-CN" altLang="zh-CN" sz="3600" b="1" dirty="0">
              <a:solidFill>
                <a:srgbClr val="8FD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 17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19" name="矩形 18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/>
        </p:nvSpPr>
        <p:spPr>
          <a:xfrm>
            <a:off x="4991735" y="6610350"/>
            <a:ext cx="4715510" cy="49085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600" b="0" i="0" u="none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浙江师范大学附属丁蕙实验小学</a:t>
            </a:r>
            <a:endParaRPr lang="zh-CN" altLang="en-US" sz="1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IMG_20181210_141419_1"/>
          <p:cNvPicPr>
            <a:picLocks noChangeAspect="1"/>
          </p:cNvPicPr>
          <p:nvPr/>
        </p:nvPicPr>
        <p:blipFill>
          <a:blip r:embed="rId1" cstate="print">
            <a:lum bright="24000" contrast="6000"/>
          </a:blip>
          <a:srcRect/>
          <a:stretch>
            <a:fillRect/>
          </a:stretch>
        </p:blipFill>
        <p:spPr>
          <a:xfrm>
            <a:off x="1358265" y="2018030"/>
            <a:ext cx="5155565" cy="4592320"/>
          </a:xfrm>
          <a:prstGeom prst="rect">
            <a:avLst/>
          </a:prstGeom>
        </p:spPr>
      </p:pic>
      <p:pic>
        <p:nvPicPr>
          <p:cNvPr id="8" name="图片 7" descr="IMG_20181210_14135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456170" y="2018030"/>
            <a:ext cx="3453130" cy="45789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16807" y="556855"/>
            <a:ext cx="5942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班级德育</a:t>
            </a:r>
            <a:r>
              <a:rPr lang="en-US" altLang="zh-CN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校园大数据展示屏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0" name="组 9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11" name="矩形 10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4" name="矩形 2"/>
          <p:cNvSpPr/>
          <p:nvPr/>
        </p:nvSpPr>
        <p:spPr>
          <a:xfrm>
            <a:off x="1951117" y="4490720"/>
            <a:ext cx="3782615" cy="1060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运动数据：学生</a:t>
            </a: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小时运动数据全纪录。</a:t>
            </a:r>
            <a:endParaRPr lang="en-US" altLang="zh-CN" sz="10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心率数据：每五分钟收集一次心率，据报表可定制。</a:t>
            </a:r>
            <a:endParaRPr lang="zh-CN" altLang="en-US" sz="10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en-US" altLang="zh-CN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睡眠数据：学生睡眠数据监控，数据可定制。</a:t>
            </a:r>
            <a:endParaRPr lang="zh-CN" altLang="en-US" sz="10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3675" name="Oval 82"/>
          <p:cNvGrpSpPr/>
          <p:nvPr/>
        </p:nvGrpSpPr>
        <p:grpSpPr>
          <a:xfrm>
            <a:off x="2113756" y="3217069"/>
            <a:ext cx="1282304" cy="280988"/>
            <a:chOff x="-1" y="0"/>
            <a:chExt cx="1709742" cy="374650"/>
          </a:xfrm>
        </p:grpSpPr>
        <p:sp>
          <p:nvSpPr>
            <p:cNvPr id="113676" name="矩形"/>
            <p:cNvSpPr/>
            <p:nvPr/>
          </p:nvSpPr>
          <p:spPr>
            <a:xfrm>
              <a:off x="-1" y="0"/>
              <a:ext cx="1709742" cy="374650"/>
            </a:xfrm>
            <a:prstGeom prst="rect">
              <a:avLst/>
            </a:prstGeom>
            <a:solidFill>
              <a:srgbClr val="018DEC"/>
            </a:solidFill>
            <a:ln w="12700">
              <a:noFill/>
            </a:ln>
          </p:spPr>
          <p:txBody>
            <a:bodyPr wrap="square" lIns="34288" tIns="34288" rIns="34288" bIns="34288" anchor="ctr"/>
            <a:lstStyle/>
            <a:p>
              <a:pPr algn="ctr">
                <a:lnSpc>
                  <a:spcPct val="90000"/>
                </a:lnSpc>
              </a:pPr>
              <a:endParaRPr lang="zh-CN" altLang="zh-CN" sz="135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3677" name="M2智能前台"/>
            <p:cNvSpPr txBox="1"/>
            <p:nvPr/>
          </p:nvSpPr>
          <p:spPr>
            <a:xfrm>
              <a:off x="-1" y="31960"/>
              <a:ext cx="1709742" cy="31072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24103" tIns="24103" rIns="24103" bIns="24103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135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数据上传</a:t>
              </a:r>
              <a:endParaRPr lang="zh-CN" altLang="en-US" sz="135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13678" name="组合 11"/>
          <p:cNvGrpSpPr/>
          <p:nvPr/>
        </p:nvGrpSpPr>
        <p:grpSpPr>
          <a:xfrm>
            <a:off x="6044089" y="1824514"/>
            <a:ext cx="4302919" cy="4008835"/>
            <a:chOff x="8536" y="1534"/>
            <a:chExt cx="9035" cy="8418"/>
          </a:xfrm>
        </p:grpSpPr>
        <p:pic>
          <p:nvPicPr>
            <p:cNvPr id="113679" name="图片 10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3631" y="2429"/>
              <a:ext cx="3686" cy="6429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13680" name="组合 4"/>
            <p:cNvGrpSpPr/>
            <p:nvPr/>
          </p:nvGrpSpPr>
          <p:grpSpPr>
            <a:xfrm>
              <a:off x="8536" y="1556"/>
              <a:ext cx="4244" cy="8396"/>
              <a:chOff x="8536" y="1556"/>
              <a:chExt cx="4244" cy="8396"/>
            </a:xfrm>
          </p:grpSpPr>
          <p:pic>
            <p:nvPicPr>
              <p:cNvPr id="113681" name="图片 3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890" y="2459"/>
                <a:ext cx="3632" cy="659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113682" name="组合 21"/>
              <p:cNvGrpSpPr/>
              <p:nvPr/>
            </p:nvGrpSpPr>
            <p:grpSpPr>
              <a:xfrm>
                <a:off x="8536" y="1556"/>
                <a:ext cx="4245" cy="8397"/>
                <a:chOff x="0" y="0"/>
                <a:chExt cx="2146837" cy="4246645"/>
              </a:xfrm>
            </p:grpSpPr>
            <p:sp>
              <p:nvSpPr>
                <p:cNvPr id="113683" name="Freeform 5"/>
                <p:cNvSpPr/>
                <p:nvPr/>
              </p:nvSpPr>
              <p:spPr>
                <a:xfrm>
                  <a:off x="0" y="0"/>
                  <a:ext cx="2146838" cy="4246646"/>
                </a:xfrm>
                <a:custGeom>
                  <a:avLst/>
                  <a:gdLst/>
                  <a:ahLst/>
                  <a:cxnLst>
                    <a:cxn ang="0">
                      <a:pos x="1073419" y="2123323"/>
                    </a:cxn>
                    <a:cxn ang="5400000">
                      <a:pos x="1073419" y="2123323"/>
                    </a:cxn>
                    <a:cxn ang="10800000">
                      <a:pos x="1073419" y="2123323"/>
                    </a:cxn>
                    <a:cxn ang="16200000">
                      <a:pos x="1073419" y="2123323"/>
                    </a:cxn>
                  </a:cxnLst>
                  <a:rect l="0" t="0" r="0" b="0"/>
                  <a:pathLst>
                    <a:path w="21600" h="21600">
                      <a:moveTo>
                        <a:pt x="219" y="8764"/>
                      </a:moveTo>
                      <a:lnTo>
                        <a:pt x="91" y="8762"/>
                      </a:lnTo>
                      <a:cubicBezTo>
                        <a:pt x="40" y="8762"/>
                        <a:pt x="0" y="8740"/>
                        <a:pt x="0" y="8716"/>
                      </a:cubicBezTo>
                      <a:lnTo>
                        <a:pt x="0" y="7206"/>
                      </a:lnTo>
                      <a:cubicBezTo>
                        <a:pt x="0" y="7181"/>
                        <a:pt x="40" y="7160"/>
                        <a:pt x="91" y="7160"/>
                      </a:cubicBezTo>
                      <a:lnTo>
                        <a:pt x="219" y="7159"/>
                      </a:lnTo>
                      <a:lnTo>
                        <a:pt x="219" y="6216"/>
                      </a:lnTo>
                      <a:lnTo>
                        <a:pt x="135" y="6216"/>
                      </a:lnTo>
                      <a:cubicBezTo>
                        <a:pt x="61" y="6216"/>
                        <a:pt x="0" y="6186"/>
                        <a:pt x="0" y="6148"/>
                      </a:cubicBezTo>
                      <a:lnTo>
                        <a:pt x="0" y="4686"/>
                      </a:lnTo>
                      <a:cubicBezTo>
                        <a:pt x="0" y="4649"/>
                        <a:pt x="61" y="4618"/>
                        <a:pt x="135" y="4618"/>
                      </a:cubicBezTo>
                      <a:lnTo>
                        <a:pt x="219" y="4618"/>
                      </a:lnTo>
                      <a:lnTo>
                        <a:pt x="219" y="3684"/>
                      </a:lnTo>
                      <a:lnTo>
                        <a:pt x="135" y="3684"/>
                      </a:lnTo>
                      <a:cubicBezTo>
                        <a:pt x="61" y="3684"/>
                        <a:pt x="0" y="3653"/>
                        <a:pt x="0" y="3616"/>
                      </a:cubicBezTo>
                      <a:lnTo>
                        <a:pt x="0" y="2977"/>
                      </a:lnTo>
                      <a:cubicBezTo>
                        <a:pt x="0" y="2939"/>
                        <a:pt x="61" y="2909"/>
                        <a:pt x="135" y="2909"/>
                      </a:cubicBezTo>
                      <a:lnTo>
                        <a:pt x="253" y="2909"/>
                      </a:lnTo>
                      <a:lnTo>
                        <a:pt x="236" y="1363"/>
                      </a:lnTo>
                      <a:cubicBezTo>
                        <a:pt x="226" y="610"/>
                        <a:pt x="1426" y="0"/>
                        <a:pt x="2916" y="0"/>
                      </a:cubicBezTo>
                      <a:lnTo>
                        <a:pt x="18684" y="0"/>
                      </a:lnTo>
                      <a:cubicBezTo>
                        <a:pt x="20174" y="0"/>
                        <a:pt x="21381" y="610"/>
                        <a:pt x="21381" y="1363"/>
                      </a:cubicBezTo>
                      <a:lnTo>
                        <a:pt x="21381" y="4611"/>
                      </a:lnTo>
                      <a:lnTo>
                        <a:pt x="21465" y="4611"/>
                      </a:lnTo>
                      <a:cubicBezTo>
                        <a:pt x="21539" y="4611"/>
                        <a:pt x="21600" y="4642"/>
                        <a:pt x="21600" y="4679"/>
                      </a:cubicBezTo>
                      <a:lnTo>
                        <a:pt x="21600" y="6121"/>
                      </a:lnTo>
                      <a:cubicBezTo>
                        <a:pt x="21600" y="6160"/>
                        <a:pt x="21539" y="6191"/>
                        <a:pt x="21465" y="6191"/>
                      </a:cubicBezTo>
                      <a:lnTo>
                        <a:pt x="21381" y="6191"/>
                      </a:lnTo>
                      <a:lnTo>
                        <a:pt x="21381" y="20237"/>
                      </a:lnTo>
                      <a:cubicBezTo>
                        <a:pt x="21381" y="20988"/>
                        <a:pt x="20174" y="21600"/>
                        <a:pt x="18684" y="21600"/>
                      </a:cubicBezTo>
                      <a:lnTo>
                        <a:pt x="2916" y="21600"/>
                      </a:lnTo>
                      <a:cubicBezTo>
                        <a:pt x="1426" y="21600"/>
                        <a:pt x="219" y="20988"/>
                        <a:pt x="219" y="20237"/>
                      </a:cubicBezTo>
                      <a:lnTo>
                        <a:pt x="219" y="8764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rgbClr val="2CA5F9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113684" name="Freeform 7"/>
                <p:cNvSpPr/>
                <p:nvPr/>
              </p:nvSpPr>
              <p:spPr>
                <a:xfrm>
                  <a:off x="135549" y="456620"/>
                  <a:ext cx="1881040" cy="3334163"/>
                </a:xfrm>
                <a:prstGeom prst="rect">
                  <a:avLst/>
                </a:prstGeom>
                <a:noFill/>
                <a:ln w="36513" cap="flat" cmpd="sng">
                  <a:solidFill>
                    <a:srgbClr val="2FA7FA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square" lIns="34289" tIns="34289" rIns="34289" bIns="34289" anchor="t"/>
                <a:lstStyle/>
                <a:p>
                  <a:endParaRPr lang="zh-CN" altLang="zh-CN" sz="135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13685" name="组合 21"/>
            <p:cNvGrpSpPr/>
            <p:nvPr/>
          </p:nvGrpSpPr>
          <p:grpSpPr>
            <a:xfrm>
              <a:off x="13399" y="1534"/>
              <a:ext cx="4172" cy="8252"/>
              <a:chOff x="0" y="0"/>
              <a:chExt cx="2146837" cy="4246645"/>
            </a:xfrm>
          </p:grpSpPr>
          <p:sp>
            <p:nvSpPr>
              <p:cNvPr id="113686" name="Freeform 5"/>
              <p:cNvSpPr/>
              <p:nvPr/>
            </p:nvSpPr>
            <p:spPr>
              <a:xfrm>
                <a:off x="0" y="0"/>
                <a:ext cx="2146838" cy="4246646"/>
              </a:xfrm>
              <a:custGeom>
                <a:avLst/>
                <a:gdLst/>
                <a:ahLst/>
                <a:cxnLst>
                  <a:cxn ang="0">
                    <a:pos x="1073419" y="2123323"/>
                  </a:cxn>
                  <a:cxn ang="5400000">
                    <a:pos x="1073419" y="2123323"/>
                  </a:cxn>
                  <a:cxn ang="10800000">
                    <a:pos x="1073419" y="2123323"/>
                  </a:cxn>
                  <a:cxn ang="16200000">
                    <a:pos x="1073419" y="2123323"/>
                  </a:cxn>
                </a:cxnLst>
                <a:rect l="0" t="0" r="0" b="0"/>
                <a:pathLst>
                  <a:path w="21600" h="21600">
                    <a:moveTo>
                      <a:pt x="219" y="8764"/>
                    </a:moveTo>
                    <a:lnTo>
                      <a:pt x="91" y="8762"/>
                    </a:lnTo>
                    <a:cubicBezTo>
                      <a:pt x="40" y="8762"/>
                      <a:pt x="0" y="8740"/>
                      <a:pt x="0" y="8716"/>
                    </a:cubicBezTo>
                    <a:lnTo>
                      <a:pt x="0" y="7206"/>
                    </a:lnTo>
                    <a:cubicBezTo>
                      <a:pt x="0" y="7181"/>
                      <a:pt x="40" y="7160"/>
                      <a:pt x="91" y="7160"/>
                    </a:cubicBezTo>
                    <a:lnTo>
                      <a:pt x="219" y="7159"/>
                    </a:lnTo>
                    <a:lnTo>
                      <a:pt x="219" y="6216"/>
                    </a:lnTo>
                    <a:lnTo>
                      <a:pt x="135" y="6216"/>
                    </a:lnTo>
                    <a:cubicBezTo>
                      <a:pt x="61" y="6216"/>
                      <a:pt x="0" y="6186"/>
                      <a:pt x="0" y="6148"/>
                    </a:cubicBezTo>
                    <a:lnTo>
                      <a:pt x="0" y="4686"/>
                    </a:lnTo>
                    <a:cubicBezTo>
                      <a:pt x="0" y="4649"/>
                      <a:pt x="61" y="4618"/>
                      <a:pt x="135" y="4618"/>
                    </a:cubicBezTo>
                    <a:lnTo>
                      <a:pt x="219" y="4618"/>
                    </a:lnTo>
                    <a:lnTo>
                      <a:pt x="219" y="3684"/>
                    </a:lnTo>
                    <a:lnTo>
                      <a:pt x="135" y="3684"/>
                    </a:lnTo>
                    <a:cubicBezTo>
                      <a:pt x="61" y="3684"/>
                      <a:pt x="0" y="3653"/>
                      <a:pt x="0" y="3616"/>
                    </a:cubicBezTo>
                    <a:lnTo>
                      <a:pt x="0" y="2977"/>
                    </a:lnTo>
                    <a:cubicBezTo>
                      <a:pt x="0" y="2939"/>
                      <a:pt x="61" y="2909"/>
                      <a:pt x="135" y="2909"/>
                    </a:cubicBezTo>
                    <a:lnTo>
                      <a:pt x="253" y="2909"/>
                    </a:lnTo>
                    <a:lnTo>
                      <a:pt x="236" y="1363"/>
                    </a:lnTo>
                    <a:cubicBezTo>
                      <a:pt x="226" y="610"/>
                      <a:pt x="1426" y="0"/>
                      <a:pt x="2916" y="0"/>
                    </a:cubicBezTo>
                    <a:lnTo>
                      <a:pt x="18684" y="0"/>
                    </a:lnTo>
                    <a:cubicBezTo>
                      <a:pt x="20174" y="0"/>
                      <a:pt x="21381" y="610"/>
                      <a:pt x="21381" y="1363"/>
                    </a:cubicBezTo>
                    <a:lnTo>
                      <a:pt x="21381" y="4611"/>
                    </a:lnTo>
                    <a:lnTo>
                      <a:pt x="21465" y="4611"/>
                    </a:lnTo>
                    <a:cubicBezTo>
                      <a:pt x="21539" y="4611"/>
                      <a:pt x="21600" y="4642"/>
                      <a:pt x="21600" y="4679"/>
                    </a:cubicBezTo>
                    <a:lnTo>
                      <a:pt x="21600" y="6121"/>
                    </a:lnTo>
                    <a:cubicBezTo>
                      <a:pt x="21600" y="6160"/>
                      <a:pt x="21539" y="6191"/>
                      <a:pt x="21465" y="6191"/>
                    </a:cubicBezTo>
                    <a:lnTo>
                      <a:pt x="21381" y="6191"/>
                    </a:lnTo>
                    <a:lnTo>
                      <a:pt x="21381" y="20237"/>
                    </a:lnTo>
                    <a:cubicBezTo>
                      <a:pt x="21381" y="20988"/>
                      <a:pt x="20174" y="21600"/>
                      <a:pt x="18684" y="21600"/>
                    </a:cubicBezTo>
                    <a:lnTo>
                      <a:pt x="2916" y="21600"/>
                    </a:lnTo>
                    <a:cubicBezTo>
                      <a:pt x="1426" y="21600"/>
                      <a:pt x="219" y="20988"/>
                      <a:pt x="219" y="20237"/>
                    </a:cubicBezTo>
                    <a:lnTo>
                      <a:pt x="219" y="8764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rgbClr val="2CA5F9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13687" name="Freeform 7"/>
              <p:cNvSpPr/>
              <p:nvPr/>
            </p:nvSpPr>
            <p:spPr>
              <a:xfrm>
                <a:off x="135549" y="456620"/>
                <a:ext cx="1881040" cy="3334163"/>
              </a:xfrm>
              <a:prstGeom prst="rect">
                <a:avLst/>
              </a:prstGeom>
              <a:noFill/>
              <a:ln w="36513" cap="flat" cmpd="sng">
                <a:solidFill>
                  <a:srgbClr val="2FA7FA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square" lIns="34289" tIns="34289" rIns="34289" bIns="34289" anchor="t"/>
              <a:lstStyle/>
              <a:p>
                <a:endParaRPr lang="zh-CN" altLang="zh-CN" sz="1350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114700" name="Oval 82"/>
          <p:cNvGrpSpPr/>
          <p:nvPr/>
        </p:nvGrpSpPr>
        <p:grpSpPr>
          <a:xfrm>
            <a:off x="2113280" y="3983355"/>
            <a:ext cx="2560320" cy="374650"/>
            <a:chOff x="-1" y="0"/>
            <a:chExt cx="2368920" cy="374650"/>
          </a:xfrm>
        </p:grpSpPr>
        <p:sp>
          <p:nvSpPr>
            <p:cNvPr id="114701" name="矩形"/>
            <p:cNvSpPr/>
            <p:nvPr/>
          </p:nvSpPr>
          <p:spPr>
            <a:xfrm>
              <a:off x="-1" y="0"/>
              <a:ext cx="1709742" cy="374650"/>
            </a:xfrm>
            <a:prstGeom prst="rect">
              <a:avLst/>
            </a:prstGeom>
            <a:solidFill>
              <a:srgbClr val="018DEC"/>
            </a:solidFill>
            <a:ln w="12700">
              <a:noFill/>
            </a:ln>
          </p:spPr>
          <p:txBody>
            <a:bodyPr wrap="square" lIns="45718" tIns="45718" rIns="45718" bIns="45718" anchor="ctr"/>
            <a:lstStyle/>
            <a:p>
              <a:pPr algn="ctr">
                <a:lnSpc>
                  <a:spcPct val="90000"/>
                </a:lnSpc>
              </a:pPr>
              <a:endParaRPr lang="zh-CN" altLang="zh-CN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4702" name="M2智能前台"/>
            <p:cNvSpPr txBox="1"/>
            <p:nvPr/>
          </p:nvSpPr>
          <p:spPr>
            <a:xfrm>
              <a:off x="-1" y="31115"/>
              <a:ext cx="2368920" cy="31178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2138" tIns="32138" rIns="32138" bIns="32138" anchor="ctr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运动</a:t>
              </a:r>
              <a:r>
                <a:rPr lang="en-US" altLang="zh-CN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+</a:t>
              </a:r>
              <a:r>
                <a: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心率</a:t>
              </a:r>
              <a:r>
                <a:rPr lang="en-US" altLang="zh-CN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+</a:t>
              </a:r>
              <a:r>
                <a: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睡眠</a:t>
              </a:r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9" name="图片 18" descr="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09060" y="1888490"/>
            <a:ext cx="1512570" cy="187198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智能手环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6" name="组 25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27" name="矩形 26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282" y="1373951"/>
            <a:ext cx="12858044" cy="5550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16807" y="556855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学生校内定位及轨迹管理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7" name="组 6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8" name="矩形 7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2"/>
          <p:cNvSpPr/>
          <p:nvPr/>
        </p:nvSpPr>
        <p:spPr>
          <a:xfrm>
            <a:off x="1489075" y="1588770"/>
            <a:ext cx="9048115" cy="58293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600" b="0" i="0" u="none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刷脸食堂</a:t>
            </a:r>
            <a:endParaRPr lang="zh-CN" alt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30375" y="2295525"/>
            <a:ext cx="8564880" cy="36455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1316807" y="556855"/>
            <a:ext cx="4875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智能硬件</a:t>
            </a:r>
            <a:r>
              <a:rPr lang="en-US" altLang="zh-CN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刷脸消费</a:t>
            </a:r>
            <a:endParaRPr lang="zh-CN" altLang="en-US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9" name="组 8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12" name="矩形 11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59135" y="1373365"/>
            <a:ext cx="10073729" cy="25025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2907" y="4481439"/>
            <a:ext cx="8726170" cy="20599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134997" y="3882250"/>
            <a:ext cx="1102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学生终端</a:t>
            </a:r>
            <a:endParaRPr lang="zh-CN" altLang="en-US" sz="18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29278" y="3877240"/>
            <a:ext cx="1102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消费终端</a:t>
            </a:r>
            <a:endParaRPr lang="zh-CN" altLang="en-US" sz="18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447717" y="3877519"/>
            <a:ext cx="15621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一卡通云平台</a:t>
            </a:r>
            <a:endParaRPr lang="zh-CN" altLang="en-US" sz="18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854440" y="3989635"/>
            <a:ext cx="179197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支付宝应用系统</a:t>
            </a:r>
            <a:endParaRPr lang="zh-CN" altLang="en-US" sz="18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16807" y="556855"/>
            <a:ext cx="495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智能硬件</a:t>
            </a:r>
            <a:r>
              <a:rPr lang="en-US" altLang="zh-CN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3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刷卡消费</a:t>
            </a:r>
            <a:endParaRPr lang="zh-CN" altLang="en-US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8" name="组 17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19" name="矩形 18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3"/>
          <p:cNvCxnSpPr/>
          <p:nvPr/>
        </p:nvCxnSpPr>
        <p:spPr>
          <a:xfrm>
            <a:off x="6842687" y="1251612"/>
            <a:ext cx="1558616" cy="0"/>
          </a:xfrm>
          <a:prstGeom prst="line">
            <a:avLst/>
          </a:prstGeom>
          <a:ln>
            <a:solidFill>
              <a:srgbClr val="FFFF00"/>
            </a:solidFill>
            <a:headEnd type="none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72907" y="1344846"/>
            <a:ext cx="6747243" cy="5646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文本框 4"/>
          <p:cNvSpPr txBox="1"/>
          <p:nvPr/>
        </p:nvSpPr>
        <p:spPr>
          <a:xfrm>
            <a:off x="8589615" y="1069841"/>
            <a:ext cx="3471862" cy="6000750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pPr marL="214630" indent="-2146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住宿学生总人数显示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宿舍楼栋总数显示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未归学生人数统计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晚归学生人数统计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按宿舍楼显示归寝数据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各楼栋未归人数提示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宿舍未归学生提示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未归学生信息展示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16807" y="556855"/>
            <a:ext cx="4079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无卡校园</a:t>
            </a:r>
            <a:r>
              <a:rPr lang="en-US" altLang="zh-CN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宿舍管理</a:t>
            </a:r>
            <a:endParaRPr lang="zh-CN" altLang="en-US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0" name="组 9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11" name="矩形 10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98703" y="1437390"/>
            <a:ext cx="5215301" cy="304979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0028" y="1450469"/>
            <a:ext cx="5384800" cy="25225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 1"/>
          <p:cNvGrpSpPr/>
          <p:nvPr/>
        </p:nvGrpSpPr>
        <p:grpSpPr>
          <a:xfrm>
            <a:off x="5930028" y="3832349"/>
            <a:ext cx="5889207" cy="2952328"/>
            <a:chOff x="5943605" y="3760341"/>
            <a:chExt cx="5889207" cy="2952328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 cstate="print"/>
            <a:srcRect l="17346" t="2348" r="17686" b="44931"/>
            <a:stretch>
              <a:fillRect/>
            </a:stretch>
          </p:blipFill>
          <p:spPr>
            <a:xfrm>
              <a:off x="5943605" y="3760341"/>
              <a:ext cx="5889207" cy="29523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" name="副标题 1"/>
            <p:cNvSpPr txBox="1"/>
            <p:nvPr/>
          </p:nvSpPr>
          <p:spPr>
            <a:xfrm>
              <a:off x="7232656" y="4834756"/>
              <a:ext cx="1109662" cy="27305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t"/>
            <a:lstStyle/>
            <a:p>
              <a:pPr algn="ctr">
                <a:spcBef>
                  <a:spcPct val="20000"/>
                </a:spcBef>
              </a:pPr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教师跟踪画面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副标题 1"/>
            <p:cNvSpPr txBox="1"/>
            <p:nvPr/>
          </p:nvSpPr>
          <p:spPr>
            <a:xfrm>
              <a:off x="10502906" y="4834756"/>
              <a:ext cx="887412" cy="27305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t"/>
            <a:lstStyle/>
            <a:p>
              <a:pPr algn="ctr">
                <a:spcBef>
                  <a:spcPct val="20000"/>
                </a:spcBef>
              </a:pPr>
              <a:r>
                <a:rPr lang="en-US" altLang="zh-CN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信号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副标题 1"/>
            <p:cNvSpPr txBox="1"/>
            <p:nvPr/>
          </p:nvSpPr>
          <p:spPr>
            <a:xfrm>
              <a:off x="9256718" y="6011094"/>
              <a:ext cx="1108075" cy="27305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t"/>
            <a:lstStyle/>
            <a:p>
              <a:pPr algn="ctr">
                <a:spcBef>
                  <a:spcPct val="20000"/>
                </a:spcBef>
              </a:pPr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老师下讲台</a:t>
              </a:r>
              <a:endPara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spcBef>
                  <a:spcPct val="20000"/>
                </a:spcBef>
              </a:pPr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次数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副标题 1"/>
            <p:cNvSpPr txBox="1"/>
            <p:nvPr/>
          </p:nvSpPr>
          <p:spPr>
            <a:xfrm>
              <a:off x="6042031" y="6057131"/>
              <a:ext cx="1057275" cy="27146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t"/>
            <a:lstStyle/>
            <a:p>
              <a:pPr algn="ctr">
                <a:spcBef>
                  <a:spcPct val="20000"/>
                </a:spcBef>
              </a:pPr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切换速度快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副标题 1"/>
            <p:cNvSpPr txBox="1"/>
            <p:nvPr/>
          </p:nvSpPr>
          <p:spPr>
            <a:xfrm>
              <a:off x="8420106" y="4834756"/>
              <a:ext cx="1133475" cy="27305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t"/>
            <a:lstStyle/>
            <a:p>
              <a:pPr algn="ctr">
                <a:spcBef>
                  <a:spcPct val="20000"/>
                </a:spcBef>
              </a:pPr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学生全景画面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副标题 1"/>
            <p:cNvSpPr txBox="1"/>
            <p:nvPr/>
          </p:nvSpPr>
          <p:spPr>
            <a:xfrm>
              <a:off x="10363206" y="6047606"/>
              <a:ext cx="1171575" cy="27146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t"/>
            <a:lstStyle/>
            <a:p>
              <a:pPr algn="ctr">
                <a:spcBef>
                  <a:spcPct val="20000"/>
                </a:spcBef>
              </a:pPr>
              <a:r>
                <a:rPr lang="en-US" altLang="zh-CN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使用次数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副标题 1"/>
            <p:cNvSpPr txBox="1"/>
            <p:nvPr/>
          </p:nvSpPr>
          <p:spPr>
            <a:xfrm>
              <a:off x="6011868" y="4877619"/>
              <a:ext cx="1182688" cy="27305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t"/>
            <a:lstStyle/>
            <a:p>
              <a:pPr algn="ctr">
                <a:spcBef>
                  <a:spcPct val="20000"/>
                </a:spcBef>
              </a:pPr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教师全景画面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副标题 1"/>
            <p:cNvSpPr txBox="1"/>
            <p:nvPr/>
          </p:nvSpPr>
          <p:spPr>
            <a:xfrm>
              <a:off x="9453568" y="4842694"/>
              <a:ext cx="1138238" cy="27146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t"/>
            <a:lstStyle/>
            <a:p>
              <a:pPr algn="ctr">
                <a:spcBef>
                  <a:spcPct val="20000"/>
                </a:spcBef>
              </a:pPr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学生跟踪画面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64406" y="5333231"/>
              <a:ext cx="585787" cy="5857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副标题 1"/>
            <p:cNvSpPr txBox="1"/>
            <p:nvPr/>
          </p:nvSpPr>
          <p:spPr>
            <a:xfrm>
              <a:off x="7072318" y="6068244"/>
              <a:ext cx="1130300" cy="27146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t"/>
            <a:lstStyle/>
            <a:p>
              <a:pPr algn="ctr">
                <a:spcBef>
                  <a:spcPct val="20000"/>
                </a:spcBef>
              </a:pPr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学生回答次数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22993" y="4147369"/>
              <a:ext cx="739775" cy="73818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02506" y="4099744"/>
              <a:ext cx="785812" cy="7858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28056" y="4139431"/>
              <a:ext cx="679450" cy="6794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36143" y="4187056"/>
              <a:ext cx="531813" cy="5318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23568" y="4182294"/>
              <a:ext cx="568325" cy="5683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19831" y="5336406"/>
              <a:ext cx="582612" cy="5826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83731" y="5318944"/>
              <a:ext cx="600075" cy="6000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723568" y="5452294"/>
              <a:ext cx="466725" cy="466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08981" y="5384031"/>
              <a:ext cx="715962" cy="5349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5" name="副标题 1"/>
            <p:cNvSpPr txBox="1"/>
            <p:nvPr/>
          </p:nvSpPr>
          <p:spPr>
            <a:xfrm>
              <a:off x="8297868" y="6030144"/>
              <a:ext cx="885825" cy="27146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t"/>
            <a:lstStyle/>
            <a:p>
              <a:pPr algn="ctr">
                <a:spcBef>
                  <a:spcPct val="20000"/>
                </a:spcBef>
              </a:pPr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板书次数</a:t>
              </a:r>
              <a:endParaRPr lang="en-US" altLang="zh-CN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6" name="副标题 1"/>
          <p:cNvSpPr txBox="1"/>
          <p:nvPr/>
        </p:nvSpPr>
        <p:spPr>
          <a:xfrm>
            <a:off x="143100" y="5962724"/>
            <a:ext cx="1897063" cy="2857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algn="ctr">
              <a:spcBef>
                <a:spcPct val="20000"/>
              </a:spcBef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常态录播精品化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副标题 1"/>
          <p:cNvSpPr txBox="1"/>
          <p:nvPr/>
        </p:nvSpPr>
        <p:spPr>
          <a:xfrm>
            <a:off x="1973215" y="5937324"/>
            <a:ext cx="1725612" cy="3603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algn="ctr">
              <a:spcBef>
                <a:spcPct val="20000"/>
              </a:spcBef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课堂分析智能化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副标题 1"/>
          <p:cNvSpPr txBox="1"/>
          <p:nvPr/>
        </p:nvSpPr>
        <p:spPr>
          <a:xfrm>
            <a:off x="3830184" y="5978599"/>
            <a:ext cx="1801813" cy="26987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algn="ctr">
              <a:spcBef>
                <a:spcPct val="20000"/>
              </a:spcBef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教学过程数据化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9" name="组合 17"/>
          <p:cNvGrpSpPr/>
          <p:nvPr/>
        </p:nvGrpSpPr>
        <p:grpSpPr>
          <a:xfrm>
            <a:off x="712325" y="5286510"/>
            <a:ext cx="774809" cy="704779"/>
            <a:chOff x="1438499" y="1996998"/>
            <a:chExt cx="1081680" cy="1141513"/>
          </a:xfrm>
          <a:solidFill>
            <a:schemeClr val="bg1">
              <a:lumMod val="65000"/>
            </a:schemeClr>
          </a:solidFill>
        </p:grpSpPr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05066">
              <a:off x="2021162" y="1996998"/>
              <a:ext cx="499017" cy="499017"/>
            </a:xfrm>
            <a:prstGeom prst="rect">
              <a:avLst/>
            </a:prstGeom>
            <a:grpFill/>
          </p:spPr>
        </p:pic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499" y="2062735"/>
              <a:ext cx="1075776" cy="1075776"/>
            </a:xfrm>
            <a:prstGeom prst="rect">
              <a:avLst/>
            </a:prstGeom>
            <a:grpFill/>
          </p:spPr>
        </p:pic>
      </p:grpSp>
      <p:pic>
        <p:nvPicPr>
          <p:cNvPr id="62" name="图片 20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579640" y="5299149"/>
            <a:ext cx="646112" cy="646113"/>
          </a:xfrm>
          <a:prstGeom prst="rect">
            <a:avLst/>
          </a:prstGeom>
          <a:solidFill>
            <a:srgbClr val="A6A6A6"/>
          </a:solidFill>
          <a:ln w="9525">
            <a:noFill/>
          </a:ln>
        </p:spPr>
      </p:pic>
      <p:pic>
        <p:nvPicPr>
          <p:cNvPr id="63" name="图片 21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420734" y="5307087"/>
            <a:ext cx="698500" cy="698500"/>
          </a:xfrm>
          <a:prstGeom prst="rect">
            <a:avLst/>
          </a:prstGeom>
          <a:solidFill>
            <a:srgbClr val="A6A6A6"/>
          </a:solidFill>
          <a:ln w="9525">
            <a:noFill/>
          </a:ln>
        </p:spPr>
      </p:pic>
      <p:sp>
        <p:nvSpPr>
          <p:cNvPr id="64" name="文本框 63"/>
          <p:cNvSpPr txBox="1"/>
          <p:nvPr/>
        </p:nvSpPr>
        <p:spPr>
          <a:xfrm>
            <a:off x="1316807" y="556855"/>
            <a:ext cx="5003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noProof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素质评价</a:t>
            </a:r>
            <a:r>
              <a:rPr lang="en-US" altLang="zh-CN" sz="3600" b="1" noProof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3600" b="1" noProof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课堂行为提取</a:t>
            </a:r>
            <a:endParaRPr lang="zh-CN" altLang="en-US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65" name="组 64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66" name="矩形 65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7" name="矩形 66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矩形 27"/>
          <p:cNvSpPr txBox="1"/>
          <p:nvPr/>
        </p:nvSpPr>
        <p:spPr>
          <a:xfrm>
            <a:off x="375379" y="1492587"/>
            <a:ext cx="11742152" cy="461665"/>
          </a:xfrm>
          <a:prstGeom prst="rect">
            <a:avLst/>
          </a:prstGeom>
          <a:ln w="12700">
            <a:miter lim="400000"/>
          </a:ln>
        </p:spPr>
        <p:txBody>
          <a:bodyPr wrap="square" lIns="48216" rIns="48216">
            <a:spAutoFit/>
          </a:bodyPr>
          <a:lstStyle/>
          <a:p>
            <a:pPr indent="406400">
              <a:lnSpc>
                <a:spcPct val="150000"/>
              </a:lnSpc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1600" dirty="0"/>
              <a:t>1</a:t>
            </a:r>
            <a:r>
              <a:rPr lang="zh-CN" altLang="en-US" sz="1600" dirty="0"/>
              <a:t>）</a:t>
            </a:r>
            <a:r>
              <a:rPr sz="1600" u="sng" dirty="0"/>
              <a:t>普通打印变成云打印</a:t>
            </a:r>
            <a:r>
              <a:rPr sz="1600" dirty="0"/>
              <a:t>：钉钉P1智能打印云盒与学校现有的HP打印机USB连接，配置联网关联到学校组织后变成云打印</a:t>
            </a:r>
            <a:r>
              <a:rPr sz="1600" dirty="0" smtClean="0"/>
              <a:t>。</a:t>
            </a:r>
            <a:endParaRPr sz="1600" dirty="0"/>
          </a:p>
        </p:txBody>
      </p:sp>
      <p:sp>
        <p:nvSpPr>
          <p:cNvPr id="400" name="矩形 15"/>
          <p:cNvSpPr txBox="1"/>
          <p:nvPr/>
        </p:nvSpPr>
        <p:spPr>
          <a:xfrm>
            <a:off x="3702611" y="3277631"/>
            <a:ext cx="5436784" cy="432435"/>
          </a:xfrm>
          <a:prstGeom prst="rect">
            <a:avLst/>
          </a:prstGeom>
          <a:ln w="12700">
            <a:miter lim="400000"/>
          </a:ln>
        </p:spPr>
        <p:txBody>
          <a:bodyPr lIns="48216" rIns="48216">
            <a:spAutoFit/>
          </a:bodyPr>
          <a:lstStyle>
            <a:lvl1pPr indent="406400">
              <a:lnSpc>
                <a:spcPct val="150000"/>
              </a:lnSpc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sz="1475" dirty="0"/>
              <a:t>云打印、免驱动、一键扫描、支持手机/PC/PAD</a:t>
            </a:r>
            <a:endParaRPr sz="1475" dirty="0"/>
          </a:p>
        </p:txBody>
      </p:sp>
      <p:sp>
        <p:nvSpPr>
          <p:cNvPr id="401" name="圆角矩形 73"/>
          <p:cNvSpPr/>
          <p:nvPr/>
        </p:nvSpPr>
        <p:spPr>
          <a:xfrm>
            <a:off x="201260" y="3982980"/>
            <a:ext cx="5817931" cy="3015280"/>
          </a:xfrm>
          <a:prstGeom prst="roundRect">
            <a:avLst>
              <a:gd name="adj" fmla="val 7839"/>
            </a:avLst>
          </a:prstGeom>
          <a:ln w="6350">
            <a:solidFill>
              <a:srgbClr val="C00000"/>
            </a:solidFill>
            <a:prstDash val="dash"/>
            <a:miter/>
          </a:ln>
        </p:spPr>
        <p:txBody>
          <a:bodyPr lIns="48216" rIns="48216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00"/>
          </a:p>
        </p:txBody>
      </p:sp>
      <p:sp>
        <p:nvSpPr>
          <p:cNvPr id="402" name="TextBox 74"/>
          <p:cNvSpPr txBox="1"/>
          <p:nvPr/>
        </p:nvSpPr>
        <p:spPr>
          <a:xfrm>
            <a:off x="2086986" y="3774874"/>
            <a:ext cx="2046478" cy="3771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8216" rIns="48216">
            <a:spAutoFit/>
          </a:bodyPr>
          <a:lstStyle>
            <a:lvl1pPr algn="ctr">
              <a:lnSpc>
                <a:spcPct val="110000"/>
              </a:lnSpc>
              <a:spcBef>
                <a:spcPts val="700"/>
              </a:spcBef>
              <a:defRPr sz="16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sz="1685"/>
              <a:t>云打印设备</a:t>
            </a:r>
            <a:endParaRPr sz="1685"/>
          </a:p>
        </p:txBody>
      </p:sp>
      <p:sp>
        <p:nvSpPr>
          <p:cNvPr id="403" name="圆角矩形 37"/>
          <p:cNvSpPr/>
          <p:nvPr/>
        </p:nvSpPr>
        <p:spPr>
          <a:xfrm>
            <a:off x="6421003" y="3959541"/>
            <a:ext cx="6203003" cy="3062158"/>
          </a:xfrm>
          <a:prstGeom prst="roundRect">
            <a:avLst>
              <a:gd name="adj" fmla="val 7839"/>
            </a:avLst>
          </a:prstGeom>
          <a:ln w="6350">
            <a:solidFill>
              <a:srgbClr val="C00000"/>
            </a:solidFill>
            <a:prstDash val="dash"/>
            <a:miter/>
          </a:ln>
        </p:spPr>
        <p:txBody>
          <a:bodyPr lIns="48216" rIns="48216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00"/>
          </a:p>
        </p:txBody>
      </p:sp>
      <p:sp>
        <p:nvSpPr>
          <p:cNvPr id="404" name="TextBox 38"/>
          <p:cNvSpPr txBox="1"/>
          <p:nvPr/>
        </p:nvSpPr>
        <p:spPr>
          <a:xfrm>
            <a:off x="8348323" y="3748086"/>
            <a:ext cx="2348364" cy="3771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8216" rIns="48216">
            <a:spAutoFit/>
          </a:bodyPr>
          <a:lstStyle>
            <a:lvl1pPr algn="ctr">
              <a:lnSpc>
                <a:spcPct val="110000"/>
              </a:lnSpc>
              <a:spcBef>
                <a:spcPts val="700"/>
              </a:spcBef>
              <a:defRPr sz="16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sz="1685"/>
              <a:t>场景方案</a:t>
            </a:r>
            <a:endParaRPr sz="1685"/>
          </a:p>
        </p:txBody>
      </p:sp>
      <p:pic>
        <p:nvPicPr>
          <p:cNvPr id="405" name="图像" descr="图像">
            <a:hlinkClick r:id="rId1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46256" y="6389478"/>
            <a:ext cx="2585004" cy="30805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06" name="图像" descr="图像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44747" y="5613275"/>
            <a:ext cx="2712245" cy="128898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07" name="图像" descr="图像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3364" y="4140627"/>
            <a:ext cx="5174167" cy="15945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08" name="图像" descr="图像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7479" y="3956192"/>
            <a:ext cx="1583575" cy="151450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09" name="图像" descr="图像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5379" y="5036067"/>
            <a:ext cx="2143007" cy="21430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10" name="图像" descr="图像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2663" y="5500516"/>
            <a:ext cx="1583575" cy="151450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11" name="➕"/>
          <p:cNvSpPr txBox="1"/>
          <p:nvPr/>
        </p:nvSpPr>
        <p:spPr>
          <a:xfrm>
            <a:off x="2633278" y="5824627"/>
            <a:ext cx="404494" cy="255270"/>
          </a:xfrm>
          <a:prstGeom prst="rect">
            <a:avLst/>
          </a:prstGeom>
          <a:ln w="12700">
            <a:miter lim="400000"/>
          </a:ln>
        </p:spPr>
        <p:txBody>
          <a:bodyPr lIns="120544" tIns="120544" rIns="120544" bIns="120544">
            <a:spAutoFit/>
          </a:bodyPr>
          <a:lstStyle/>
          <a:p>
            <a:r>
              <a:rPr sz="100"/>
              <a:t>➕</a:t>
            </a:r>
            <a:endParaRPr sz="100"/>
          </a:p>
        </p:txBody>
      </p:sp>
      <p:sp>
        <p:nvSpPr>
          <p:cNvPr id="28" name="文本框 27"/>
          <p:cNvSpPr txBox="1"/>
          <p:nvPr/>
        </p:nvSpPr>
        <p:spPr>
          <a:xfrm>
            <a:off x="1316807" y="556855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校园云打印</a:t>
            </a:r>
            <a:endParaRPr lang="zh-CN" altLang="zh-CN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9" name="组 28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30" name="矩形 29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2" name="矩形 27"/>
          <p:cNvSpPr txBox="1"/>
          <p:nvPr/>
        </p:nvSpPr>
        <p:spPr>
          <a:xfrm>
            <a:off x="375379" y="1949025"/>
            <a:ext cx="11742152" cy="418191"/>
          </a:xfrm>
          <a:prstGeom prst="rect">
            <a:avLst/>
          </a:prstGeom>
          <a:ln w="12700">
            <a:miter lim="400000"/>
          </a:ln>
        </p:spPr>
        <p:txBody>
          <a:bodyPr wrap="square" lIns="48216" rIns="48216">
            <a:spAutoFit/>
          </a:bodyPr>
          <a:lstStyle/>
          <a:p>
            <a:pPr indent="406400">
              <a:lnSpc>
                <a:spcPct val="150000"/>
              </a:lnSpc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en-US" altLang="zh-CN" sz="1600" dirty="0"/>
              <a:t>2</a:t>
            </a:r>
            <a:r>
              <a:rPr lang="zh-CN" altLang="en-US" sz="1600" dirty="0"/>
              <a:t>）</a:t>
            </a:r>
            <a:r>
              <a:rPr lang="zh-CN" altLang="en-US" sz="1600" u="sng" dirty="0"/>
              <a:t>新建校园云打印</a:t>
            </a:r>
            <a:r>
              <a:rPr lang="zh-CN" altLang="en-US" sz="1600" dirty="0"/>
              <a:t>：钉钉</a:t>
            </a:r>
            <a:r>
              <a:rPr lang="en-US" altLang="zh-CN" sz="1600" dirty="0"/>
              <a:t>P1+HP</a:t>
            </a:r>
            <a:r>
              <a:rPr lang="zh-CN" altLang="en-US" sz="1600" dirty="0"/>
              <a:t>打印机组合，配置联网关联到学校组织后变成云打印</a:t>
            </a:r>
            <a:r>
              <a:rPr lang="zh-CN" altLang="en-US" sz="1600" dirty="0" smtClean="0"/>
              <a:t>。</a:t>
            </a:r>
            <a:endParaRPr lang="zh-CN" altLang="en-US" sz="1600" dirty="0"/>
          </a:p>
        </p:txBody>
      </p:sp>
      <p:sp>
        <p:nvSpPr>
          <p:cNvPr id="2" name="文本框 1"/>
          <p:cNvSpPr txBox="1"/>
          <p:nvPr/>
        </p:nvSpPr>
        <p:spPr>
          <a:xfrm>
            <a:off x="1028775" y="2309065"/>
            <a:ext cx="11470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所有被分配权限的学校成员均可使用云打印，全员免驱动，在手机、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PC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PAD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钉钉客户端上随时随地云打印，保密文件扫码拿取。  同时支持钉钉扫二维码一键扫描（打印机支持扫描功能即可），扫描后的文档自动发送到自己的钉钉文件助手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41045" y="1666875"/>
            <a:ext cx="1164463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</a:rPr>
              <a:t>1</a:t>
            </a:r>
            <a:r>
              <a:rPr lang="en-US" altLang="zh-CN" sz="3200">
                <a:solidFill>
                  <a:srgbClr val="FF0000"/>
                </a:solidFill>
              </a:rPr>
              <a:t>项目制为主</a:t>
            </a:r>
            <a:r>
              <a:rPr lang="zh-CN" sz="2800">
                <a:solidFill>
                  <a:schemeClr val="accent5"/>
                </a:solidFill>
              </a:rPr>
              <a:t>。</a:t>
            </a:r>
            <a:r>
              <a:rPr lang="zh-CN" sz="2400">
                <a:solidFill>
                  <a:schemeClr val="accent5"/>
                </a:solidFill>
              </a:rPr>
              <a:t>投资大、周期长、见效慢、难复制、难大规模覆盖</a:t>
            </a:r>
            <a:r>
              <a:rPr lang="zh-CN" altLang="en-US" sz="2400">
                <a:solidFill>
                  <a:schemeClr val="accent5"/>
                </a:solidFill>
              </a:rPr>
              <a:t>。</a:t>
            </a:r>
            <a:endParaRPr lang="zh-CN" altLang="en-US" sz="2800">
              <a:solidFill>
                <a:schemeClr val="accent5"/>
              </a:solidFill>
            </a:endParaRPr>
          </a:p>
          <a:p>
            <a:endParaRPr lang="en-US" altLang="zh-CN" sz="3200">
              <a:solidFill>
                <a:schemeClr val="accent5"/>
              </a:solidFill>
            </a:endParaRPr>
          </a:p>
          <a:p>
            <a:r>
              <a:rPr lang="en-US" altLang="zh-CN" sz="4800">
                <a:solidFill>
                  <a:srgbClr val="FF0000"/>
                </a:solidFill>
              </a:rPr>
              <a:t>2</a:t>
            </a:r>
            <a:r>
              <a:rPr lang="en-US" altLang="zh-CN" sz="3200">
                <a:solidFill>
                  <a:srgbClr val="FF0000"/>
                </a:solidFill>
              </a:rPr>
              <a:t>自上而下主导为主</a:t>
            </a:r>
            <a:r>
              <a:rPr lang="zh-CN" sz="2800">
                <a:solidFill>
                  <a:schemeClr val="accent5"/>
                </a:solidFill>
              </a:rPr>
              <a:t>。</a:t>
            </a:r>
            <a:r>
              <a:rPr lang="zh-CN" sz="2400">
                <a:solidFill>
                  <a:schemeClr val="accent5"/>
                </a:solidFill>
              </a:rPr>
              <a:t>教育局为推动主体，学校是最终用户却被动接受。</a:t>
            </a:r>
            <a:endParaRPr lang="zh-CN" altLang="en-US" sz="3200">
              <a:solidFill>
                <a:schemeClr val="accent5"/>
              </a:solidFill>
            </a:endParaRPr>
          </a:p>
          <a:p>
            <a:endParaRPr lang="zh-CN" altLang="en-US" sz="3200">
              <a:solidFill>
                <a:schemeClr val="accent5"/>
              </a:solidFill>
            </a:endParaRPr>
          </a:p>
          <a:p>
            <a:r>
              <a:rPr lang="en-US" altLang="zh-CN" sz="4800">
                <a:solidFill>
                  <a:srgbClr val="FF0000"/>
                </a:solidFill>
              </a:rPr>
              <a:t>3</a:t>
            </a:r>
            <a:r>
              <a:rPr lang="en-US" altLang="zh-CN" sz="3200">
                <a:solidFill>
                  <a:srgbClr val="FF0000"/>
                </a:solidFill>
              </a:rPr>
              <a:t>硬件</a:t>
            </a:r>
            <a:r>
              <a:rPr lang="zh-CN" altLang="en-US" sz="3200">
                <a:solidFill>
                  <a:srgbClr val="FF0000"/>
                </a:solidFill>
              </a:rPr>
              <a:t>与</a:t>
            </a:r>
            <a:r>
              <a:rPr lang="en-US" altLang="zh-CN" sz="3200">
                <a:solidFill>
                  <a:srgbClr val="FF0000"/>
                </a:solidFill>
              </a:rPr>
              <a:t>资源为主</a:t>
            </a:r>
            <a:r>
              <a:rPr lang="zh-CN" sz="2800">
                <a:solidFill>
                  <a:schemeClr val="accent5"/>
                </a:solidFill>
              </a:rPr>
              <a:t>。</a:t>
            </a:r>
            <a:r>
              <a:rPr lang="zh-CN" sz="2400">
                <a:solidFill>
                  <a:schemeClr val="accent5"/>
                </a:solidFill>
              </a:rPr>
              <a:t>三通两平台方案的推行，为教育部门留下了大量的硬件，能发挥效果的IT系统却非常有限。</a:t>
            </a:r>
            <a:endParaRPr lang="zh-CN" sz="2800">
              <a:solidFill>
                <a:schemeClr val="accent5"/>
              </a:solidFill>
            </a:endParaRPr>
          </a:p>
          <a:p>
            <a:endParaRPr lang="zh-CN" sz="2800">
              <a:solidFill>
                <a:schemeClr val="accent5"/>
              </a:solidFill>
            </a:endParaRPr>
          </a:p>
          <a:p>
            <a:r>
              <a:rPr lang="en-US" altLang="zh-CN" sz="4800">
                <a:solidFill>
                  <a:srgbClr val="FF0000"/>
                </a:solidFill>
              </a:rPr>
              <a:t>4</a:t>
            </a:r>
            <a:r>
              <a:rPr lang="en-US" altLang="zh-CN" sz="3200">
                <a:solidFill>
                  <a:srgbClr val="FF0000"/>
                </a:solidFill>
              </a:rPr>
              <a:t>有资金地方为主</a:t>
            </a:r>
            <a:r>
              <a:rPr lang="zh-CN" altLang="en-US" sz="2800">
                <a:solidFill>
                  <a:schemeClr val="accent5"/>
                </a:solidFill>
              </a:rPr>
              <a:t>。</a:t>
            </a:r>
            <a:r>
              <a:rPr lang="zh-CN" sz="2400">
                <a:solidFill>
                  <a:schemeClr val="accent5"/>
                </a:solidFill>
              </a:rPr>
              <a:t>发达地区投入大，同一个地方明星试点学校投入大，很难兼顾公平与普惠</a:t>
            </a:r>
            <a:r>
              <a:rPr lang="zh-CN" altLang="en-US" sz="2800">
                <a:solidFill>
                  <a:schemeClr val="accent5"/>
                </a:solidFill>
              </a:rPr>
              <a:t>。</a:t>
            </a:r>
            <a:endParaRPr lang="zh-CN" altLang="en-US" sz="2800">
              <a:solidFill>
                <a:schemeClr val="accent5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16807" y="556855"/>
            <a:ext cx="7498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传统模式下智慧校园推进存在的问题</a:t>
            </a:r>
            <a:endParaRPr lang="zh-CN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 6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8" name="矩形 7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矩形 27"/>
          <p:cNvSpPr txBox="1"/>
          <p:nvPr/>
        </p:nvSpPr>
        <p:spPr>
          <a:xfrm>
            <a:off x="192423" y="1347066"/>
            <a:ext cx="12416968" cy="461665"/>
          </a:xfrm>
          <a:prstGeom prst="rect">
            <a:avLst/>
          </a:prstGeom>
          <a:ln w="12700">
            <a:miter lim="400000"/>
          </a:ln>
        </p:spPr>
        <p:txBody>
          <a:bodyPr wrap="square" lIns="48216" rIns="48216">
            <a:spAutoFit/>
          </a:bodyPr>
          <a:lstStyle/>
          <a:p>
            <a:pPr indent="406400">
              <a:lnSpc>
                <a:spcPct val="150000"/>
              </a:lnSpc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1600" dirty="0"/>
              <a:t>1</a:t>
            </a:r>
            <a:r>
              <a:rPr lang="zh-CN" altLang="en-US" sz="1600" dirty="0"/>
              <a:t>）</a:t>
            </a:r>
            <a:r>
              <a:rPr sz="1600" u="sng" dirty="0"/>
              <a:t>有显示设备的会议室</a:t>
            </a:r>
            <a:r>
              <a:rPr sz="1600" dirty="0"/>
              <a:t>：通过钉钉投屏盒子HDMI连接电视/投影仪，参会人手机/PC终端与盒子在同一Wi-Fi</a:t>
            </a:r>
            <a:r>
              <a:rPr sz="1600" dirty="0" smtClean="0"/>
              <a:t>下即可一键投屏</a:t>
            </a:r>
            <a:endParaRPr sz="1600" dirty="0"/>
          </a:p>
        </p:txBody>
      </p:sp>
      <p:sp>
        <p:nvSpPr>
          <p:cNvPr id="424" name="矩形 15"/>
          <p:cNvSpPr txBox="1"/>
          <p:nvPr/>
        </p:nvSpPr>
        <p:spPr>
          <a:xfrm>
            <a:off x="1569435" y="3108561"/>
            <a:ext cx="9098210" cy="432435"/>
          </a:xfrm>
          <a:prstGeom prst="rect">
            <a:avLst/>
          </a:prstGeom>
          <a:ln w="12700">
            <a:miter lim="400000"/>
          </a:ln>
        </p:spPr>
        <p:txBody>
          <a:bodyPr lIns="48216" rIns="48216">
            <a:spAutoFit/>
          </a:bodyPr>
          <a:lstStyle>
            <a:lvl1pPr indent="406400">
              <a:lnSpc>
                <a:spcPct val="150000"/>
              </a:lnSpc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sz="1475"/>
              <a:t>投屏盒子、坚果D6投影仪、MAXHUB会议平板，一键投屏、手机PC全系统支持、钉钉会议管理</a:t>
            </a:r>
            <a:endParaRPr sz="1475"/>
          </a:p>
        </p:txBody>
      </p:sp>
      <p:sp>
        <p:nvSpPr>
          <p:cNvPr id="425" name="圆角矩形 73"/>
          <p:cNvSpPr/>
          <p:nvPr/>
        </p:nvSpPr>
        <p:spPr>
          <a:xfrm>
            <a:off x="201260" y="3982980"/>
            <a:ext cx="5817931" cy="3015280"/>
          </a:xfrm>
          <a:prstGeom prst="roundRect">
            <a:avLst>
              <a:gd name="adj" fmla="val 7839"/>
            </a:avLst>
          </a:prstGeom>
          <a:ln w="6350">
            <a:solidFill>
              <a:srgbClr val="C00000"/>
            </a:solidFill>
            <a:prstDash val="dash"/>
            <a:miter/>
          </a:ln>
        </p:spPr>
        <p:txBody>
          <a:bodyPr lIns="48216" rIns="48216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00"/>
          </a:p>
        </p:txBody>
      </p:sp>
      <p:sp>
        <p:nvSpPr>
          <p:cNvPr id="426" name="TextBox 74"/>
          <p:cNvSpPr txBox="1"/>
          <p:nvPr/>
        </p:nvSpPr>
        <p:spPr>
          <a:xfrm>
            <a:off x="2086986" y="3774874"/>
            <a:ext cx="2046478" cy="3771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8216" rIns="48216">
            <a:spAutoFit/>
          </a:bodyPr>
          <a:lstStyle>
            <a:lvl1pPr algn="ctr">
              <a:lnSpc>
                <a:spcPct val="110000"/>
              </a:lnSpc>
              <a:spcBef>
                <a:spcPts val="700"/>
              </a:spcBef>
              <a:defRPr sz="16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sz="1685"/>
              <a:t>会议设备</a:t>
            </a:r>
            <a:endParaRPr sz="1685"/>
          </a:p>
        </p:txBody>
      </p:sp>
      <p:sp>
        <p:nvSpPr>
          <p:cNvPr id="427" name="圆角矩形 37"/>
          <p:cNvSpPr/>
          <p:nvPr/>
        </p:nvSpPr>
        <p:spPr>
          <a:xfrm>
            <a:off x="6421003" y="3959541"/>
            <a:ext cx="6203003" cy="3062158"/>
          </a:xfrm>
          <a:prstGeom prst="roundRect">
            <a:avLst>
              <a:gd name="adj" fmla="val 7839"/>
            </a:avLst>
          </a:prstGeom>
          <a:ln w="6350">
            <a:solidFill>
              <a:srgbClr val="C00000"/>
            </a:solidFill>
            <a:prstDash val="dash"/>
            <a:miter/>
          </a:ln>
        </p:spPr>
        <p:txBody>
          <a:bodyPr lIns="48216" rIns="48216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00"/>
          </a:p>
        </p:txBody>
      </p:sp>
      <p:sp>
        <p:nvSpPr>
          <p:cNvPr id="428" name="TextBox 38"/>
          <p:cNvSpPr txBox="1"/>
          <p:nvPr/>
        </p:nvSpPr>
        <p:spPr>
          <a:xfrm>
            <a:off x="8348323" y="3748086"/>
            <a:ext cx="2348364" cy="3771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8216" rIns="48216">
            <a:spAutoFit/>
          </a:bodyPr>
          <a:lstStyle>
            <a:lvl1pPr algn="ctr">
              <a:lnSpc>
                <a:spcPct val="110000"/>
              </a:lnSpc>
              <a:spcBef>
                <a:spcPts val="700"/>
              </a:spcBef>
              <a:defRPr sz="16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sz="1685"/>
              <a:t>场景方案</a:t>
            </a:r>
            <a:endParaRPr sz="1685"/>
          </a:p>
        </p:txBody>
      </p:sp>
      <p:pic>
        <p:nvPicPr>
          <p:cNvPr id="429" name="图像" descr="图像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512364" y="5701910"/>
            <a:ext cx="2040120" cy="149608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30" name="图像" descr="图像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014" y="5904990"/>
            <a:ext cx="1744090" cy="13310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31" name="图像" descr="图像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60875" y="4249014"/>
            <a:ext cx="2473291" cy="148701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32" name="图像" descr="图像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588" y="4125142"/>
            <a:ext cx="6092803" cy="28067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33" name="图像" descr="图像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731" y="4494228"/>
            <a:ext cx="996583" cy="9965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34" name="图像" descr="图像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55990" y="5784445"/>
            <a:ext cx="1104487" cy="110448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4" name="文本框 23"/>
          <p:cNvSpPr txBox="1"/>
          <p:nvPr/>
        </p:nvSpPr>
        <p:spPr>
          <a:xfrm>
            <a:off x="1316807" y="55685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校园无线会议室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5" name="组 24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26" name="矩形 25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64298" y="1857152"/>
            <a:ext cx="115216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06400">
              <a:lnSpc>
                <a:spcPct val="150000"/>
              </a:lnSpc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en-US" altLang="zh-CN" dirty="0"/>
              <a:t>2</a:t>
            </a:r>
            <a:r>
              <a:rPr lang="zh-CN" altLang="en-US" dirty="0"/>
              <a:t>）</a:t>
            </a:r>
            <a:r>
              <a:rPr lang="zh-CN" altLang="en-US" u="sng" dirty="0"/>
              <a:t>无显示设备的会议室</a:t>
            </a:r>
            <a:r>
              <a:rPr lang="zh-CN" altLang="en-US" dirty="0"/>
              <a:t>：直接用坚果</a:t>
            </a:r>
            <a:r>
              <a:rPr lang="en-US" altLang="zh-CN" dirty="0"/>
              <a:t>D6</a:t>
            </a:r>
            <a:r>
              <a:rPr lang="zh-CN" altLang="en-US" dirty="0"/>
              <a:t>投影仪 即可一键投影、投屏；直接同</a:t>
            </a:r>
            <a:r>
              <a:rPr lang="en-US" altLang="zh-CN" dirty="0"/>
              <a:t>MAXHUB</a:t>
            </a:r>
            <a:r>
              <a:rPr lang="zh-CN" altLang="en-US" dirty="0"/>
              <a:t>会议平板即可电子白板、投影、一键分享</a:t>
            </a:r>
            <a:endParaRPr lang="zh-CN" altLang="en-US" dirty="0"/>
          </a:p>
          <a:p>
            <a:pPr indent="406400">
              <a:lnSpc>
                <a:spcPct val="150000"/>
              </a:lnSpc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zh-CN" altLang="en-US" dirty="0"/>
              <a:t>所有学校员工或访客只要和设备在同一个</a:t>
            </a:r>
            <a:r>
              <a:rPr lang="en-US" altLang="zh-CN" dirty="0"/>
              <a:t>Wi-Fi</a:t>
            </a:r>
            <a:r>
              <a:rPr lang="zh-CN" altLang="en-US" dirty="0"/>
              <a:t>下，即可手机、</a:t>
            </a:r>
            <a:r>
              <a:rPr lang="en-US" altLang="zh-CN" dirty="0"/>
              <a:t>PC</a:t>
            </a:r>
            <a:r>
              <a:rPr lang="zh-CN" altLang="en-US" dirty="0"/>
              <a:t>输入投屏码即可一键投屏，手机</a:t>
            </a:r>
            <a:r>
              <a:rPr lang="en-US" altLang="zh-CN" dirty="0"/>
              <a:t>PC</a:t>
            </a:r>
            <a:r>
              <a:rPr lang="zh-CN" altLang="en-US" dirty="0"/>
              <a:t>全系统支持，体验一致。钉钉会议</a:t>
            </a:r>
            <a:r>
              <a:rPr lang="zh-CN" altLang="en-US" dirty="0" smtClean="0"/>
              <a:t>管理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164297" y="2500107"/>
            <a:ext cx="11521661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06400">
              <a:lnSpc>
                <a:spcPct val="150000"/>
              </a:lnSpc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zh-CN" altLang="en-US" dirty="0"/>
              <a:t>功能支持（会前）预定会议室</a:t>
            </a:r>
            <a:r>
              <a:rPr lang="en-US" altLang="zh-CN" dirty="0"/>
              <a:t>&amp;Ding</a:t>
            </a:r>
            <a:r>
              <a:rPr lang="zh-CN" altLang="en-US" dirty="0"/>
              <a:t>通知、（会中）签到</a:t>
            </a:r>
            <a:r>
              <a:rPr lang="en-US" altLang="zh-CN" dirty="0"/>
              <a:t>&amp;</a:t>
            </a:r>
            <a:r>
              <a:rPr lang="zh-CN" altLang="en-US" dirty="0"/>
              <a:t>投屏、（会后）签到统计</a:t>
            </a:r>
            <a:r>
              <a:rPr lang="en-US" altLang="zh-CN" dirty="0"/>
              <a:t>&amp;</a:t>
            </a:r>
            <a:r>
              <a:rPr lang="zh-CN" altLang="en-US" dirty="0"/>
              <a:t>任务跟进全</a:t>
            </a:r>
            <a:r>
              <a:rPr lang="zh-CN" altLang="en-US" dirty="0" smtClean="0"/>
              <a:t>流程。</a:t>
            </a:r>
            <a:endParaRPr lang="zh-CN" alt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图像" descr="图像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420927" y="1726059"/>
            <a:ext cx="1546985" cy="185526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490" name="成组"/>
          <p:cNvGrpSpPr/>
          <p:nvPr/>
        </p:nvGrpSpPr>
        <p:grpSpPr>
          <a:xfrm>
            <a:off x="2438024" y="4142117"/>
            <a:ext cx="10251168" cy="2869536"/>
            <a:chOff x="0" y="0"/>
            <a:chExt cx="9720158" cy="2720894"/>
          </a:xfrm>
        </p:grpSpPr>
        <p:pic>
          <p:nvPicPr>
            <p:cNvPr id="484" name="图像" descr="图像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174471" cy="2720894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>
              <a:reflection stA="50000" endPos="40000" dir="5400000" sy="-100000" algn="bl" rotWithShape="0"/>
            </a:effectLst>
          </p:spPr>
        </p:pic>
        <p:pic>
          <p:nvPicPr>
            <p:cNvPr id="485" name="图像" descr="图像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29204" y="996868"/>
              <a:ext cx="316063" cy="58697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486" name="智慧教室"/>
            <p:cNvSpPr txBox="1"/>
            <p:nvPr/>
          </p:nvSpPr>
          <p:spPr>
            <a:xfrm>
              <a:off x="2433428" y="1122765"/>
              <a:ext cx="430213" cy="4594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8216" tIns="48216" rIns="48216" bIns="48216" numCol="1" anchor="ctr">
              <a:spAutoFit/>
            </a:bodyPr>
            <a:lstStyle>
              <a:lvl1pPr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rPr sz="1265"/>
                <a:t>智慧教室</a:t>
              </a:r>
              <a:endParaRPr sz="1265"/>
            </a:p>
          </p:txBody>
        </p:sp>
        <p:pic>
          <p:nvPicPr>
            <p:cNvPr id="487" name="图像" descr="图像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5650" y="957574"/>
              <a:ext cx="255985" cy="66556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488" name="教研室"/>
            <p:cNvSpPr txBox="1"/>
            <p:nvPr/>
          </p:nvSpPr>
          <p:spPr>
            <a:xfrm>
              <a:off x="1670305" y="920784"/>
              <a:ext cx="297474" cy="644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8216" tIns="48216" rIns="48216" bIns="48216" numCol="1" anchor="t">
              <a:spAutoFit/>
            </a:bodyPr>
            <a:lstStyle>
              <a:lvl1pPr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rPr sz="1265"/>
                <a:t>教研室</a:t>
              </a:r>
              <a:endParaRPr sz="1265"/>
            </a:p>
          </p:txBody>
        </p:sp>
        <p:sp>
          <p:nvSpPr>
            <p:cNvPr id="489" name="矩形 15"/>
            <p:cNvSpPr txBox="1"/>
            <p:nvPr/>
          </p:nvSpPr>
          <p:spPr>
            <a:xfrm>
              <a:off x="4723203" y="1050180"/>
              <a:ext cx="4996955" cy="1125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8216" tIns="48216" rIns="48216" bIns="48216" numCol="1" anchor="t">
              <a:spAutoFit/>
            </a:bodyPr>
            <a:lstStyle/>
            <a:p>
              <a:pPr indent="406400">
                <a:lnSpc>
                  <a:spcPct val="150000"/>
                </a:lnSpc>
                <a:defRPr sz="15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sz="1580"/>
                <a:t>1，钉钉C系列产品全面组网校园互联网</a:t>
              </a:r>
              <a:endParaRPr sz="1580"/>
            </a:p>
            <a:p>
              <a:pPr indent="406400">
                <a:lnSpc>
                  <a:spcPct val="150000"/>
                </a:lnSpc>
                <a:defRPr sz="15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sz="1580"/>
                <a:t>2，基于校园网络现状做互联网无线覆盖优化</a:t>
              </a:r>
              <a:endParaRPr sz="1580"/>
            </a:p>
            <a:p>
              <a:pPr indent="406400">
                <a:lnSpc>
                  <a:spcPct val="150000"/>
                </a:lnSpc>
                <a:defRPr sz="15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r>
                <a:rPr sz="1580"/>
                <a:t>3，基于校园现有网络做快速网络叠加做专网专用</a:t>
              </a:r>
              <a:endParaRPr sz="1580"/>
            </a:p>
          </p:txBody>
        </p:sp>
      </p:grpSp>
      <p:pic>
        <p:nvPicPr>
          <p:cNvPr id="491" name="图像" descr="图像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520257" y="2700167"/>
            <a:ext cx="4905333" cy="2957116"/>
          </a:xfrm>
          <a:prstGeom prst="rect">
            <a:avLst/>
          </a:prstGeom>
          <a:ln w="12700">
            <a:miter lim="400000"/>
            <a:headEnd/>
            <a:tailEnd/>
          </a:ln>
          <a:effectLst>
            <a:reflection stA="50000" endPos="40000" dir="5400000" sy="-100000" algn="bl" rotWithShape="0"/>
          </a:effectLst>
        </p:spPr>
      </p:pic>
      <p:sp>
        <p:nvSpPr>
          <p:cNvPr id="492" name="网络不稳定，动不动就卡顿？"/>
          <p:cNvSpPr txBox="1"/>
          <p:nvPr/>
        </p:nvSpPr>
        <p:spPr>
          <a:xfrm>
            <a:off x="8678193" y="2114879"/>
            <a:ext cx="2357120" cy="301625"/>
          </a:xfrm>
          <a:prstGeom prst="rect">
            <a:avLst/>
          </a:prstGeom>
          <a:ln w="12700">
            <a:miter lim="400000"/>
          </a:ln>
        </p:spPr>
        <p:txBody>
          <a:bodyPr wrap="none" lIns="48216" rIns="48216">
            <a:spAutoFit/>
          </a:bodyPr>
          <a:lstStyle>
            <a:lvl1pPr>
              <a:defRPr sz="13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sz="1370"/>
              <a:t>网络不稳定，动不动就卡顿？</a:t>
            </a:r>
            <a:endParaRPr sz="1370"/>
          </a:p>
        </p:txBody>
      </p:sp>
      <p:sp>
        <p:nvSpPr>
          <p:cNvPr id="493" name="矩形 15"/>
          <p:cNvSpPr txBox="1"/>
          <p:nvPr/>
        </p:nvSpPr>
        <p:spPr>
          <a:xfrm>
            <a:off x="574612" y="1299043"/>
            <a:ext cx="2715594" cy="480695"/>
          </a:xfrm>
          <a:prstGeom prst="rect">
            <a:avLst/>
          </a:prstGeom>
          <a:ln w="12700">
            <a:miter lim="400000"/>
          </a:ln>
        </p:spPr>
        <p:txBody>
          <a:bodyPr lIns="48216" rIns="48216">
            <a:spAutoFit/>
          </a:bodyPr>
          <a:lstStyle>
            <a:lvl1pPr indent="406400">
              <a:lnSpc>
                <a:spcPct val="150000"/>
              </a:lnSpc>
              <a:defRPr sz="1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sz="1685"/>
              <a:t>快速扩容，信号优化</a:t>
            </a:r>
            <a:endParaRPr sz="1685"/>
          </a:p>
        </p:txBody>
      </p:sp>
      <p:sp>
        <p:nvSpPr>
          <p:cNvPr id="494" name="矩形 15"/>
          <p:cNvSpPr txBox="1"/>
          <p:nvPr/>
        </p:nvSpPr>
        <p:spPr>
          <a:xfrm>
            <a:off x="3777766" y="1296665"/>
            <a:ext cx="2715593" cy="480695"/>
          </a:xfrm>
          <a:prstGeom prst="rect">
            <a:avLst/>
          </a:prstGeom>
          <a:ln w="12700">
            <a:miter lim="400000"/>
          </a:ln>
        </p:spPr>
        <p:txBody>
          <a:bodyPr lIns="48216" rIns="48216">
            <a:spAutoFit/>
          </a:bodyPr>
          <a:lstStyle>
            <a:lvl1pPr indent="406400">
              <a:lnSpc>
                <a:spcPct val="150000"/>
              </a:lnSpc>
              <a:defRPr sz="1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sz="1685"/>
              <a:t>自动授权，一键联网</a:t>
            </a:r>
            <a:endParaRPr sz="1685"/>
          </a:p>
        </p:txBody>
      </p:sp>
      <p:sp>
        <p:nvSpPr>
          <p:cNvPr id="495" name="矩形 15"/>
          <p:cNvSpPr txBox="1"/>
          <p:nvPr/>
        </p:nvSpPr>
        <p:spPr>
          <a:xfrm>
            <a:off x="3836622" y="3753550"/>
            <a:ext cx="2715594" cy="480695"/>
          </a:xfrm>
          <a:prstGeom prst="rect">
            <a:avLst/>
          </a:prstGeom>
          <a:ln w="12700">
            <a:miter lim="400000"/>
          </a:ln>
        </p:spPr>
        <p:txBody>
          <a:bodyPr lIns="48216" rIns="48216">
            <a:spAutoFit/>
          </a:bodyPr>
          <a:lstStyle>
            <a:lvl1pPr indent="406400">
              <a:lnSpc>
                <a:spcPct val="150000"/>
              </a:lnSpc>
              <a:defRPr sz="1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sz="1685"/>
              <a:t>智能流控，按需分配</a:t>
            </a:r>
            <a:endParaRPr sz="1685"/>
          </a:p>
        </p:txBody>
      </p:sp>
      <p:sp>
        <p:nvSpPr>
          <p:cNvPr id="496" name="网络覆盖不好，换个地方就找不到信号？"/>
          <p:cNvSpPr txBox="1"/>
          <p:nvPr/>
        </p:nvSpPr>
        <p:spPr>
          <a:xfrm>
            <a:off x="7954928" y="2350989"/>
            <a:ext cx="3478530" cy="318770"/>
          </a:xfrm>
          <a:prstGeom prst="rect">
            <a:avLst/>
          </a:prstGeom>
          <a:ln w="12700">
            <a:miter lim="400000"/>
          </a:ln>
        </p:spPr>
        <p:txBody>
          <a:bodyPr wrap="none" lIns="48216" rIns="48216">
            <a:spAutoFit/>
          </a:bodyPr>
          <a:lstStyle>
            <a:lvl1pPr>
              <a:defRPr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sz="1475"/>
              <a:t>网络覆盖不好，换个地方就找不到信号？</a:t>
            </a:r>
            <a:endParaRPr sz="1475"/>
          </a:p>
        </p:txBody>
      </p:sp>
      <p:sp>
        <p:nvSpPr>
          <p:cNvPr id="497" name="重要时刻关键场景，网络卡的不要不要的？"/>
          <p:cNvSpPr txBox="1"/>
          <p:nvPr/>
        </p:nvSpPr>
        <p:spPr>
          <a:xfrm>
            <a:off x="8423711" y="2610313"/>
            <a:ext cx="4173220" cy="350520"/>
          </a:xfrm>
          <a:prstGeom prst="rect">
            <a:avLst/>
          </a:prstGeom>
          <a:ln w="12700">
            <a:miter lim="400000"/>
          </a:ln>
        </p:spPr>
        <p:txBody>
          <a:bodyPr wrap="none" lIns="48216" rIns="48216">
            <a:spAutoFit/>
          </a:bodyPr>
          <a:lstStyle>
            <a:lvl1pPr>
              <a:defRPr sz="16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sz="1685" dirty="0" err="1"/>
              <a:t>重要时刻关键场景，网络卡的不要不要的</a:t>
            </a:r>
            <a:r>
              <a:rPr sz="1685" dirty="0"/>
              <a:t>？</a:t>
            </a:r>
            <a:endParaRPr sz="1685" dirty="0"/>
          </a:p>
        </p:txBody>
      </p:sp>
      <p:sp>
        <p:nvSpPr>
          <p:cNvPr id="498" name="新建一个校区，钉钉有没有全套网络方案？"/>
          <p:cNvSpPr txBox="1"/>
          <p:nvPr/>
        </p:nvSpPr>
        <p:spPr>
          <a:xfrm>
            <a:off x="8798738" y="2847298"/>
            <a:ext cx="3666490" cy="318770"/>
          </a:xfrm>
          <a:prstGeom prst="rect">
            <a:avLst/>
          </a:prstGeom>
          <a:ln w="12700">
            <a:miter lim="400000"/>
          </a:ln>
        </p:spPr>
        <p:txBody>
          <a:bodyPr wrap="none" lIns="48216" rIns="48216">
            <a:spAutoFit/>
          </a:bodyPr>
          <a:lstStyle>
            <a:lvl1pPr>
              <a:defRPr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sz="1475"/>
              <a:t>新建一个校区，钉钉有没有全套网络方案？</a:t>
            </a:r>
            <a:endParaRPr sz="1475"/>
          </a:p>
        </p:txBody>
      </p:sp>
      <p:sp>
        <p:nvSpPr>
          <p:cNvPr id="499" name="新添加个智能设备是麻烦呢？没有线就没法添加新设备组网？"/>
          <p:cNvSpPr txBox="1"/>
          <p:nvPr/>
        </p:nvSpPr>
        <p:spPr>
          <a:xfrm>
            <a:off x="7854475" y="3108408"/>
            <a:ext cx="4450080" cy="285750"/>
          </a:xfrm>
          <a:prstGeom prst="rect">
            <a:avLst/>
          </a:prstGeom>
          <a:ln w="12700">
            <a:miter lim="400000"/>
          </a:ln>
        </p:spPr>
        <p:txBody>
          <a:bodyPr wrap="none" lIns="48216" rIns="48216">
            <a:spAutoFit/>
          </a:bodyPr>
          <a:lstStyle>
            <a:lvl1pPr>
              <a:defRPr sz="1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sz="1265"/>
              <a:t>新添加个智能设备是麻烦呢？没有线就没法添加新设备组网？</a:t>
            </a:r>
            <a:endParaRPr sz="1265"/>
          </a:p>
        </p:txBody>
      </p:sp>
      <p:sp>
        <p:nvSpPr>
          <p:cNvPr id="500" name="到其他分校还需要重新选网配密码？"/>
          <p:cNvSpPr txBox="1"/>
          <p:nvPr/>
        </p:nvSpPr>
        <p:spPr>
          <a:xfrm>
            <a:off x="8336652" y="3382912"/>
            <a:ext cx="2879090" cy="301625"/>
          </a:xfrm>
          <a:prstGeom prst="rect">
            <a:avLst/>
          </a:prstGeom>
          <a:ln w="12700">
            <a:miter lim="400000"/>
          </a:ln>
        </p:spPr>
        <p:txBody>
          <a:bodyPr wrap="none" lIns="48216" rIns="48216">
            <a:spAutoFit/>
          </a:bodyPr>
          <a:lstStyle>
            <a:lvl1pPr>
              <a:def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sz="1370"/>
              <a:t>到其他分校还需要重新选网配密码？</a:t>
            </a:r>
            <a:endParaRPr sz="1370"/>
          </a:p>
        </p:txBody>
      </p:sp>
      <p:sp>
        <p:nvSpPr>
          <p:cNvPr id="501" name="TextBox 74"/>
          <p:cNvSpPr txBox="1"/>
          <p:nvPr/>
        </p:nvSpPr>
        <p:spPr>
          <a:xfrm>
            <a:off x="3853365" y="6719546"/>
            <a:ext cx="2715594" cy="340995"/>
          </a:xfrm>
          <a:prstGeom prst="rect">
            <a:avLst/>
          </a:prstGeom>
          <a:ln w="12700">
            <a:miter lim="400000"/>
          </a:ln>
        </p:spPr>
        <p:txBody>
          <a:bodyPr lIns="48216" rIns="48216">
            <a:spAutoFit/>
          </a:bodyPr>
          <a:lstStyle>
            <a:lvl1pPr algn="ctr">
              <a:lnSpc>
                <a:spcPct val="110000"/>
              </a:lnSpc>
              <a:spcBef>
                <a:spcPts val="700"/>
              </a:spcBef>
              <a:defRPr sz="1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sz="1475"/>
              <a:t>钉钉C1智能通讯中心</a:t>
            </a:r>
            <a:endParaRPr sz="1475"/>
          </a:p>
        </p:txBody>
      </p:sp>
      <p:sp>
        <p:nvSpPr>
          <p:cNvPr id="502" name="TextBox 74"/>
          <p:cNvSpPr txBox="1"/>
          <p:nvPr/>
        </p:nvSpPr>
        <p:spPr>
          <a:xfrm>
            <a:off x="6980919" y="1490060"/>
            <a:ext cx="2715594" cy="107950"/>
          </a:xfrm>
          <a:prstGeom prst="rect">
            <a:avLst/>
          </a:prstGeom>
          <a:ln w="12700">
            <a:miter lim="400000"/>
          </a:ln>
        </p:spPr>
        <p:txBody>
          <a:bodyPr lIns="48216" rIns="48216">
            <a:spAutoFit/>
          </a:bodyPr>
          <a:lstStyle>
            <a:lvl1pPr algn="ctr">
              <a:lnSpc>
                <a:spcPct val="110000"/>
              </a:lnSpc>
              <a:spcBef>
                <a:spcPts val="700"/>
              </a:spcBef>
              <a:defRPr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sz="100"/>
              <a:t>校园网络问题：</a:t>
            </a:r>
            <a:endParaRPr sz="100"/>
          </a:p>
        </p:txBody>
      </p:sp>
      <p:sp>
        <p:nvSpPr>
          <p:cNvPr id="503" name="TextBox 74"/>
          <p:cNvSpPr txBox="1"/>
          <p:nvPr/>
        </p:nvSpPr>
        <p:spPr>
          <a:xfrm>
            <a:off x="6980919" y="4667823"/>
            <a:ext cx="2715594" cy="107950"/>
          </a:xfrm>
          <a:prstGeom prst="rect">
            <a:avLst/>
          </a:prstGeom>
          <a:ln w="12700">
            <a:miter lim="400000"/>
          </a:ln>
        </p:spPr>
        <p:txBody>
          <a:bodyPr lIns="48216" rIns="48216">
            <a:spAutoFit/>
          </a:bodyPr>
          <a:lstStyle>
            <a:lvl1pPr algn="ctr">
              <a:lnSpc>
                <a:spcPct val="110000"/>
              </a:lnSpc>
              <a:spcBef>
                <a:spcPts val="700"/>
              </a:spcBef>
              <a:defRPr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sz="100"/>
              <a:t>场景解决方案：</a:t>
            </a:r>
            <a:endParaRPr sz="100"/>
          </a:p>
        </p:txBody>
      </p:sp>
      <p:sp>
        <p:nvSpPr>
          <p:cNvPr id="27" name="文本框 26"/>
          <p:cNvSpPr txBox="1"/>
          <p:nvPr/>
        </p:nvSpPr>
        <p:spPr>
          <a:xfrm>
            <a:off x="1316807" y="55685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校园无线网络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8" name="组 27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29" name="矩形 28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2250511" y="1559540"/>
            <a:ext cx="8478273" cy="476902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9" name="组合 4"/>
          <p:cNvGrpSpPr/>
          <p:nvPr/>
        </p:nvGrpSpPr>
        <p:grpSpPr>
          <a:xfrm>
            <a:off x="2654836" y="1936241"/>
            <a:ext cx="1303384" cy="1177199"/>
            <a:chOff x="904976" y="1304694"/>
            <a:chExt cx="1647385" cy="1488610"/>
          </a:xfrm>
        </p:grpSpPr>
        <p:grpSp>
          <p:nvGrpSpPr>
            <p:cNvPr id="80" name="组合 5"/>
            <p:cNvGrpSpPr/>
            <p:nvPr/>
          </p:nvGrpSpPr>
          <p:grpSpPr>
            <a:xfrm>
              <a:off x="904976" y="1304694"/>
              <a:ext cx="1647385" cy="1488610"/>
              <a:chOff x="904976" y="1304694"/>
              <a:chExt cx="1647385" cy="1488610"/>
            </a:xfrm>
          </p:grpSpPr>
          <p:pic>
            <p:nvPicPr>
              <p:cNvPr id="82" name="图片 7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>
              <a:xfrm>
                <a:off x="904976" y="1304694"/>
                <a:ext cx="1647385" cy="100361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83" name="文本框 8"/>
              <p:cNvSpPr txBox="1"/>
              <p:nvPr/>
            </p:nvSpPr>
            <p:spPr>
              <a:xfrm>
                <a:off x="904976" y="2308304"/>
                <a:ext cx="1647385" cy="485000"/>
              </a:xfrm>
              <a:prstGeom prst="rect">
                <a:avLst/>
              </a:prstGeom>
              <a:solidFill>
                <a:srgbClr val="00B0F0"/>
              </a:solidFill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时间：</a:t>
                </a:r>
                <a:r>
                  <a:rPr lang="en-US" altLang="zh-CN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07:30</a:t>
                </a:r>
                <a:endParaRPr lang="en-US" altLang="zh-CN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地点：学校风雨操场</a:t>
                </a:r>
                <a:endParaRPr lang="zh-CN" altLang="en-US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1" name="椭圆 80"/>
            <p:cNvSpPr/>
            <p:nvPr/>
          </p:nvSpPr>
          <p:spPr>
            <a:xfrm>
              <a:off x="1004168" y="1377178"/>
              <a:ext cx="341863" cy="3456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altLang="zh-CN" sz="1900" strike="noStrike" noProof="1" smtClean="0"/>
                <a:t>1</a:t>
              </a:r>
              <a:endParaRPr lang="en-US" altLang="zh-CN" sz="1900" strike="noStrike" noProof="1" smtClean="0"/>
            </a:p>
          </p:txBody>
        </p:sp>
      </p:grpSp>
      <p:grpSp>
        <p:nvGrpSpPr>
          <p:cNvPr id="84" name="组合 9"/>
          <p:cNvGrpSpPr/>
          <p:nvPr/>
        </p:nvGrpSpPr>
        <p:grpSpPr>
          <a:xfrm>
            <a:off x="4248280" y="1936241"/>
            <a:ext cx="1305895" cy="1200953"/>
            <a:chOff x="2919629" y="1304695"/>
            <a:chExt cx="1651102" cy="1518208"/>
          </a:xfrm>
        </p:grpSpPr>
        <p:grpSp>
          <p:nvGrpSpPr>
            <p:cNvPr id="85" name="组合 10"/>
            <p:cNvGrpSpPr/>
            <p:nvPr/>
          </p:nvGrpSpPr>
          <p:grpSpPr>
            <a:xfrm>
              <a:off x="2919629" y="1304695"/>
              <a:ext cx="1651102" cy="1518208"/>
              <a:chOff x="2919629" y="1304695"/>
              <a:chExt cx="1651102" cy="1518208"/>
            </a:xfrm>
          </p:grpSpPr>
          <p:pic>
            <p:nvPicPr>
              <p:cNvPr id="87" name="图片 1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923346" y="1304695"/>
                <a:ext cx="1647385" cy="103614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88" name="文本框 13"/>
              <p:cNvSpPr txBox="1"/>
              <p:nvPr/>
            </p:nvSpPr>
            <p:spPr>
              <a:xfrm>
                <a:off x="2919629" y="2338043"/>
                <a:ext cx="1647385" cy="484860"/>
              </a:xfrm>
              <a:prstGeom prst="rect">
                <a:avLst/>
              </a:prstGeom>
              <a:solidFill>
                <a:srgbClr val="00B0F0"/>
              </a:solidFill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时间：</a:t>
                </a:r>
                <a:r>
                  <a:rPr lang="en-US" altLang="zh-CN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08:30</a:t>
                </a:r>
                <a:endParaRPr lang="en-US" altLang="zh-CN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地点：第一食堂</a:t>
                </a:r>
                <a:endParaRPr lang="zh-CN" altLang="en-US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6" name="椭圆 85"/>
            <p:cNvSpPr/>
            <p:nvPr/>
          </p:nvSpPr>
          <p:spPr>
            <a:xfrm>
              <a:off x="2984594" y="1334801"/>
              <a:ext cx="341863" cy="3456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altLang="zh-CN" sz="1900" strike="noStrike" noProof="1" smtClean="0"/>
                <a:t>2</a:t>
              </a:r>
              <a:endParaRPr lang="en-US" altLang="zh-CN" sz="1900" strike="noStrike" noProof="1" smtClean="0"/>
            </a:p>
          </p:txBody>
        </p:sp>
      </p:grpSp>
      <p:grpSp>
        <p:nvGrpSpPr>
          <p:cNvPr id="89" name="组合 14"/>
          <p:cNvGrpSpPr/>
          <p:nvPr/>
        </p:nvGrpSpPr>
        <p:grpSpPr>
          <a:xfrm>
            <a:off x="5845490" y="1936241"/>
            <a:ext cx="1336031" cy="1197442"/>
            <a:chOff x="4937999" y="1304694"/>
            <a:chExt cx="1690113" cy="1514835"/>
          </a:xfrm>
        </p:grpSpPr>
        <p:grpSp>
          <p:nvGrpSpPr>
            <p:cNvPr id="90" name="组合 15"/>
            <p:cNvGrpSpPr/>
            <p:nvPr/>
          </p:nvGrpSpPr>
          <p:grpSpPr>
            <a:xfrm>
              <a:off x="4937999" y="1304694"/>
              <a:ext cx="1690113" cy="1514835"/>
              <a:chOff x="4937999" y="1304694"/>
              <a:chExt cx="1690113" cy="1514835"/>
            </a:xfrm>
          </p:grpSpPr>
          <p:pic>
            <p:nvPicPr>
              <p:cNvPr id="92" name="图片 17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>
              <a:xfrm>
                <a:off x="4937999" y="1304694"/>
                <a:ext cx="1690113" cy="103334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3" name="文本框 18"/>
              <p:cNvSpPr txBox="1"/>
              <p:nvPr/>
            </p:nvSpPr>
            <p:spPr>
              <a:xfrm>
                <a:off x="4956583" y="2334328"/>
                <a:ext cx="1647385" cy="485201"/>
              </a:xfrm>
              <a:prstGeom prst="rect">
                <a:avLst/>
              </a:prstGeom>
              <a:solidFill>
                <a:srgbClr val="00B0F0"/>
              </a:solidFill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时间：</a:t>
                </a:r>
                <a:r>
                  <a:rPr lang="en-US" altLang="zh-CN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09:30</a:t>
                </a:r>
                <a:endParaRPr lang="en-US" altLang="zh-CN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地点：高一（</a:t>
                </a:r>
                <a:r>
                  <a:rPr lang="en-US" altLang="zh-CN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</a:t>
                </a:r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）班</a:t>
                </a:r>
                <a:endParaRPr lang="zh-CN" altLang="en-US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1" name="椭圆 90"/>
            <p:cNvSpPr/>
            <p:nvPr/>
          </p:nvSpPr>
          <p:spPr>
            <a:xfrm>
              <a:off x="5016055" y="1334801"/>
              <a:ext cx="341863" cy="3456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altLang="zh-CN" sz="1900" strike="noStrike" noProof="1" smtClean="0"/>
                <a:t>3</a:t>
              </a:r>
              <a:endParaRPr lang="en-US" altLang="zh-CN" sz="1900" strike="noStrike" noProof="1" smtClean="0"/>
            </a:p>
          </p:txBody>
        </p:sp>
      </p:grpSp>
      <p:grpSp>
        <p:nvGrpSpPr>
          <p:cNvPr id="94" name="组合 19"/>
          <p:cNvGrpSpPr/>
          <p:nvPr/>
        </p:nvGrpSpPr>
        <p:grpSpPr>
          <a:xfrm>
            <a:off x="7364848" y="1936241"/>
            <a:ext cx="1314684" cy="1186000"/>
            <a:chOff x="6859722" y="1304694"/>
            <a:chExt cx="1662254" cy="1499780"/>
          </a:xfrm>
        </p:grpSpPr>
        <p:grpSp>
          <p:nvGrpSpPr>
            <p:cNvPr id="95" name="组合 20"/>
            <p:cNvGrpSpPr/>
            <p:nvPr/>
          </p:nvGrpSpPr>
          <p:grpSpPr>
            <a:xfrm>
              <a:off x="6859722" y="1304694"/>
              <a:ext cx="1662254" cy="1499780"/>
              <a:chOff x="6859722" y="1304694"/>
              <a:chExt cx="1662254" cy="1499780"/>
            </a:xfrm>
          </p:grpSpPr>
          <p:pic>
            <p:nvPicPr>
              <p:cNvPr id="97" name="图片 2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870874" y="1304694"/>
                <a:ext cx="1651102" cy="103614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8" name="文本框 23"/>
              <p:cNvSpPr txBox="1"/>
              <p:nvPr/>
            </p:nvSpPr>
            <p:spPr>
              <a:xfrm>
                <a:off x="6859722" y="2319461"/>
                <a:ext cx="1647385" cy="485013"/>
              </a:xfrm>
              <a:prstGeom prst="rect">
                <a:avLst/>
              </a:prstGeom>
              <a:solidFill>
                <a:srgbClr val="00B0F0"/>
              </a:solidFill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时间：</a:t>
                </a:r>
                <a:r>
                  <a:rPr lang="en-US" altLang="zh-CN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12:30</a:t>
                </a:r>
                <a:endParaRPr lang="en-US" altLang="zh-CN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地点：第二食堂</a:t>
                </a:r>
                <a:endParaRPr lang="zh-CN" altLang="en-US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6" name="椭圆 95"/>
            <p:cNvSpPr/>
            <p:nvPr/>
          </p:nvSpPr>
          <p:spPr>
            <a:xfrm>
              <a:off x="6921345" y="1377177"/>
              <a:ext cx="341863" cy="3456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altLang="zh-CN" sz="1900" strike="noStrike" noProof="1" smtClean="0"/>
                <a:t>4</a:t>
              </a:r>
              <a:endParaRPr lang="en-US" altLang="zh-CN" sz="1900" strike="noStrike" noProof="1" smtClean="0"/>
            </a:p>
          </p:txBody>
        </p:sp>
      </p:grpSp>
      <p:grpSp>
        <p:nvGrpSpPr>
          <p:cNvPr id="99" name="组合 24"/>
          <p:cNvGrpSpPr/>
          <p:nvPr/>
        </p:nvGrpSpPr>
        <p:grpSpPr>
          <a:xfrm>
            <a:off x="9032376" y="1936241"/>
            <a:ext cx="1308406" cy="1183355"/>
            <a:chOff x="8967300" y="1304694"/>
            <a:chExt cx="1654821" cy="1495889"/>
          </a:xfrm>
        </p:grpSpPr>
        <p:grpSp>
          <p:nvGrpSpPr>
            <p:cNvPr id="100" name="组合 25"/>
            <p:cNvGrpSpPr/>
            <p:nvPr/>
          </p:nvGrpSpPr>
          <p:grpSpPr>
            <a:xfrm>
              <a:off x="8967300" y="1304694"/>
              <a:ext cx="1654821" cy="1495889"/>
              <a:chOff x="8967300" y="1304694"/>
              <a:chExt cx="1654821" cy="1495889"/>
            </a:xfrm>
          </p:grpSpPr>
          <p:pic>
            <p:nvPicPr>
              <p:cNvPr id="102" name="图片 2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967300" y="1304694"/>
                <a:ext cx="1647385" cy="100361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03" name="文本框 28"/>
              <p:cNvSpPr txBox="1"/>
              <p:nvPr/>
            </p:nvSpPr>
            <p:spPr>
              <a:xfrm>
                <a:off x="8974736" y="2315747"/>
                <a:ext cx="1647385" cy="484836"/>
              </a:xfrm>
              <a:prstGeom prst="rect">
                <a:avLst/>
              </a:prstGeom>
              <a:solidFill>
                <a:srgbClr val="00B0F0"/>
              </a:solidFill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时间：</a:t>
                </a:r>
                <a:r>
                  <a:rPr lang="en-US" altLang="zh-CN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13:30</a:t>
                </a:r>
                <a:endParaRPr lang="en-US" altLang="zh-CN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地点：校小卖部</a:t>
                </a:r>
                <a:endParaRPr lang="zh-CN" altLang="en-US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1" name="椭圆 100"/>
            <p:cNvSpPr/>
            <p:nvPr/>
          </p:nvSpPr>
          <p:spPr>
            <a:xfrm>
              <a:off x="9013750" y="1365964"/>
              <a:ext cx="341863" cy="3456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altLang="zh-CN" sz="1900" strike="noStrike" noProof="1" smtClean="0"/>
                <a:t>5</a:t>
              </a:r>
              <a:endParaRPr lang="en-US" altLang="zh-CN" sz="1900" strike="noStrike" noProof="1" smtClean="0"/>
            </a:p>
          </p:txBody>
        </p:sp>
      </p:grpSp>
      <p:grpSp>
        <p:nvGrpSpPr>
          <p:cNvPr id="104" name="组合 29"/>
          <p:cNvGrpSpPr/>
          <p:nvPr/>
        </p:nvGrpSpPr>
        <p:grpSpPr>
          <a:xfrm>
            <a:off x="2643535" y="3478201"/>
            <a:ext cx="1324730" cy="1193383"/>
            <a:chOff x="890107" y="3254674"/>
            <a:chExt cx="1675717" cy="1508493"/>
          </a:xfrm>
        </p:grpSpPr>
        <p:pic>
          <p:nvPicPr>
            <p:cNvPr id="105" name="图片 30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906370" y="3267309"/>
              <a:ext cx="1659454" cy="100361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06" name="组合 31"/>
            <p:cNvGrpSpPr/>
            <p:nvPr/>
          </p:nvGrpSpPr>
          <p:grpSpPr>
            <a:xfrm>
              <a:off x="890107" y="3254674"/>
              <a:ext cx="1675717" cy="1508493"/>
              <a:chOff x="890107" y="3254674"/>
              <a:chExt cx="1675717" cy="1508493"/>
            </a:xfrm>
          </p:grpSpPr>
          <p:grpSp>
            <p:nvGrpSpPr>
              <p:cNvPr id="107" name="组合 32"/>
              <p:cNvGrpSpPr/>
              <p:nvPr/>
            </p:nvGrpSpPr>
            <p:grpSpPr>
              <a:xfrm>
                <a:off x="890107" y="3254674"/>
                <a:ext cx="1675717" cy="1508493"/>
                <a:chOff x="890107" y="3254674"/>
                <a:chExt cx="1675717" cy="1508493"/>
              </a:xfrm>
            </p:grpSpPr>
            <p:sp>
              <p:nvSpPr>
                <p:cNvPr id="109" name="文本框 34"/>
                <p:cNvSpPr txBox="1"/>
                <p:nvPr/>
              </p:nvSpPr>
              <p:spPr>
                <a:xfrm>
                  <a:off x="890107" y="4278354"/>
                  <a:ext cx="1647385" cy="484813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r>
                    <a:rPr lang="zh-CN" altLang="en-US" sz="95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时间：</a:t>
                  </a:r>
                  <a:r>
                    <a:rPr lang="en-US" altLang="zh-CN" sz="95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14:30</a:t>
                  </a:r>
                  <a:endParaRPr lang="en-US" altLang="zh-CN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r>
                    <a:rPr lang="zh-CN" altLang="en-US" sz="95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地点：校图书馆</a:t>
                  </a:r>
                  <a:endPara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pic>
              <p:nvPicPr>
                <p:cNvPr id="110" name="图片 35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890107" y="3254674"/>
                  <a:ext cx="1675717" cy="102368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108" name="椭圆 107"/>
              <p:cNvSpPr/>
              <p:nvPr/>
            </p:nvSpPr>
            <p:spPr>
              <a:xfrm>
                <a:off x="904976" y="3291467"/>
                <a:ext cx="341863" cy="3456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r>
                  <a:rPr lang="en-US" altLang="zh-CN" sz="1900" strike="noStrike" noProof="1" smtClean="0"/>
                  <a:t>6</a:t>
                </a:r>
                <a:endParaRPr lang="en-US" altLang="zh-CN" sz="1900" strike="noStrike" noProof="1" smtClean="0"/>
              </a:p>
            </p:txBody>
          </p:sp>
        </p:grpSp>
      </p:grpSp>
      <p:grpSp>
        <p:nvGrpSpPr>
          <p:cNvPr id="111" name="组合 36"/>
          <p:cNvGrpSpPr/>
          <p:nvPr/>
        </p:nvGrpSpPr>
        <p:grpSpPr>
          <a:xfrm>
            <a:off x="4224422" y="3494526"/>
            <a:ext cx="1327242" cy="1183352"/>
            <a:chOff x="2889894" y="3274747"/>
            <a:chExt cx="1677120" cy="1495876"/>
          </a:xfrm>
        </p:grpSpPr>
        <p:grpSp>
          <p:nvGrpSpPr>
            <p:cNvPr id="112" name="组合 37"/>
            <p:cNvGrpSpPr/>
            <p:nvPr/>
          </p:nvGrpSpPr>
          <p:grpSpPr>
            <a:xfrm>
              <a:off x="2889894" y="3274747"/>
              <a:ext cx="1677120" cy="1495876"/>
              <a:chOff x="2889894" y="3274747"/>
              <a:chExt cx="1677120" cy="1495876"/>
            </a:xfrm>
          </p:grpSpPr>
          <p:pic>
            <p:nvPicPr>
              <p:cNvPr id="114" name="图片 39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889894" y="3274747"/>
                <a:ext cx="1677120" cy="100360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5" name="文本框 40"/>
              <p:cNvSpPr txBox="1"/>
              <p:nvPr/>
            </p:nvSpPr>
            <p:spPr>
              <a:xfrm>
                <a:off x="2893610" y="4285790"/>
                <a:ext cx="1673404" cy="484833"/>
              </a:xfrm>
              <a:prstGeom prst="rect">
                <a:avLst/>
              </a:prstGeom>
              <a:solidFill>
                <a:srgbClr val="00B0F0"/>
              </a:solidFill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时间：</a:t>
                </a:r>
                <a:r>
                  <a:rPr lang="en-US" altLang="zh-CN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15:30</a:t>
                </a:r>
                <a:endParaRPr lang="en-US" altLang="zh-CN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地点：化学实验室</a:t>
                </a:r>
                <a:endParaRPr lang="zh-CN" altLang="en-US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3" name="椭圆 112"/>
            <p:cNvSpPr/>
            <p:nvPr/>
          </p:nvSpPr>
          <p:spPr>
            <a:xfrm>
              <a:off x="2918226" y="3302624"/>
              <a:ext cx="341863" cy="3456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altLang="zh-CN" sz="1900" strike="noStrike" noProof="1" smtClean="0"/>
                <a:t>7</a:t>
              </a:r>
              <a:endParaRPr lang="en-US" altLang="zh-CN" sz="1900" strike="noStrike" noProof="1" smtClean="0"/>
            </a:p>
          </p:txBody>
        </p:sp>
      </p:grpSp>
      <p:grpSp>
        <p:nvGrpSpPr>
          <p:cNvPr id="116" name="组合 41"/>
          <p:cNvGrpSpPr/>
          <p:nvPr/>
        </p:nvGrpSpPr>
        <p:grpSpPr>
          <a:xfrm>
            <a:off x="5865581" y="3513360"/>
            <a:ext cx="1323475" cy="1169722"/>
            <a:chOff x="4964020" y="3298917"/>
            <a:chExt cx="1673404" cy="1479385"/>
          </a:xfrm>
        </p:grpSpPr>
        <p:pic>
          <p:nvPicPr>
            <p:cNvPr id="117" name="图片 4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80615" y="3298917"/>
              <a:ext cx="1619637" cy="99431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18" name="组合 43"/>
            <p:cNvGrpSpPr/>
            <p:nvPr/>
          </p:nvGrpSpPr>
          <p:grpSpPr>
            <a:xfrm>
              <a:off x="4964020" y="3298917"/>
              <a:ext cx="1673404" cy="1479385"/>
              <a:chOff x="4964020" y="3298917"/>
              <a:chExt cx="1673404" cy="1479385"/>
            </a:xfrm>
          </p:grpSpPr>
          <p:sp>
            <p:nvSpPr>
              <p:cNvPr id="119" name="文本框 44"/>
              <p:cNvSpPr txBox="1"/>
              <p:nvPr/>
            </p:nvSpPr>
            <p:spPr>
              <a:xfrm>
                <a:off x="4964020" y="4293227"/>
                <a:ext cx="1673404" cy="485075"/>
              </a:xfrm>
              <a:prstGeom prst="rect">
                <a:avLst/>
              </a:prstGeom>
              <a:solidFill>
                <a:srgbClr val="00B0F0"/>
              </a:solidFill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时间：</a:t>
                </a:r>
                <a:r>
                  <a:rPr lang="en-US" altLang="zh-CN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17:30</a:t>
                </a:r>
                <a:endParaRPr lang="en-US" altLang="zh-CN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地点：医务室</a:t>
                </a:r>
                <a:endParaRPr lang="zh-CN" altLang="en-US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4989161" y="3298917"/>
                <a:ext cx="341863" cy="3456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r>
                  <a:rPr lang="en-US" altLang="zh-CN" sz="1900" strike="noStrike" noProof="1" smtClean="0"/>
                  <a:t>8</a:t>
                </a:r>
                <a:endParaRPr lang="en-US" altLang="zh-CN" sz="1900" strike="noStrike" noProof="1" smtClean="0"/>
              </a:p>
            </p:txBody>
          </p:sp>
        </p:grpSp>
      </p:grpSp>
      <p:grpSp>
        <p:nvGrpSpPr>
          <p:cNvPr id="121" name="组合 46"/>
          <p:cNvGrpSpPr/>
          <p:nvPr/>
        </p:nvGrpSpPr>
        <p:grpSpPr>
          <a:xfrm>
            <a:off x="7300809" y="3500804"/>
            <a:ext cx="1343565" cy="1179734"/>
            <a:chOff x="6777949" y="3282635"/>
            <a:chExt cx="1699423" cy="1491907"/>
          </a:xfrm>
        </p:grpSpPr>
        <p:grpSp>
          <p:nvGrpSpPr>
            <p:cNvPr id="122" name="组合 47"/>
            <p:cNvGrpSpPr/>
            <p:nvPr/>
          </p:nvGrpSpPr>
          <p:grpSpPr>
            <a:xfrm>
              <a:off x="6777949" y="3282635"/>
              <a:ext cx="1699423" cy="1491907"/>
              <a:chOff x="6777949" y="3282635"/>
              <a:chExt cx="1699423" cy="1491907"/>
            </a:xfrm>
          </p:grpSpPr>
          <p:pic>
            <p:nvPicPr>
              <p:cNvPr id="124" name="图片 49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6811403" y="3282635"/>
                <a:ext cx="1665969" cy="101059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25" name="文本框 50"/>
              <p:cNvSpPr txBox="1"/>
              <p:nvPr/>
            </p:nvSpPr>
            <p:spPr>
              <a:xfrm>
                <a:off x="6777949" y="4289512"/>
                <a:ext cx="1673404" cy="485030"/>
              </a:xfrm>
              <a:prstGeom prst="rect">
                <a:avLst/>
              </a:prstGeom>
              <a:solidFill>
                <a:srgbClr val="00B0F0"/>
              </a:solidFill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时间：</a:t>
                </a:r>
                <a:r>
                  <a:rPr lang="en-US" altLang="zh-CN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18:30</a:t>
                </a:r>
                <a:endParaRPr lang="en-US" altLang="zh-CN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地点：第三食堂</a:t>
                </a:r>
                <a:endParaRPr lang="zh-CN" altLang="en-US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3" name="椭圆 122"/>
            <p:cNvSpPr/>
            <p:nvPr/>
          </p:nvSpPr>
          <p:spPr>
            <a:xfrm>
              <a:off x="6866117" y="3345427"/>
              <a:ext cx="341863" cy="3456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altLang="zh-CN" sz="1900" strike="noStrike" noProof="1" smtClean="0"/>
                <a:t>9</a:t>
              </a:r>
              <a:endParaRPr lang="en-US" altLang="zh-CN" sz="1900" strike="noStrike" noProof="1" smtClean="0"/>
            </a:p>
          </p:txBody>
        </p:sp>
      </p:grpSp>
      <p:grpSp>
        <p:nvGrpSpPr>
          <p:cNvPr id="126" name="组合 51"/>
          <p:cNvGrpSpPr/>
          <p:nvPr/>
        </p:nvGrpSpPr>
        <p:grpSpPr>
          <a:xfrm>
            <a:off x="9019820" y="3505826"/>
            <a:ext cx="1341054" cy="1180935"/>
            <a:chOff x="8952434" y="3288702"/>
            <a:chExt cx="1695703" cy="1493204"/>
          </a:xfrm>
        </p:grpSpPr>
        <p:grpSp>
          <p:nvGrpSpPr>
            <p:cNvPr id="127" name="组合 52"/>
            <p:cNvGrpSpPr/>
            <p:nvPr/>
          </p:nvGrpSpPr>
          <p:grpSpPr>
            <a:xfrm>
              <a:off x="8952434" y="3288702"/>
              <a:ext cx="1695703" cy="1493204"/>
              <a:chOff x="8952434" y="3288702"/>
              <a:chExt cx="1695703" cy="1493204"/>
            </a:xfrm>
          </p:grpSpPr>
          <p:pic>
            <p:nvPicPr>
              <p:cNvPr id="129" name="图片 54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8952434" y="3288702"/>
                <a:ext cx="1695703" cy="100452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30" name="文本框 55"/>
              <p:cNvSpPr txBox="1"/>
              <p:nvPr/>
            </p:nvSpPr>
            <p:spPr>
              <a:xfrm>
                <a:off x="8959869" y="4296948"/>
                <a:ext cx="1673404" cy="484958"/>
              </a:xfrm>
              <a:prstGeom prst="rect">
                <a:avLst/>
              </a:prstGeom>
              <a:solidFill>
                <a:srgbClr val="00B0F0"/>
              </a:solidFill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时间：</a:t>
                </a:r>
                <a:r>
                  <a:rPr lang="en-US" altLang="zh-CN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19:30</a:t>
                </a:r>
                <a:endParaRPr lang="en-US" altLang="zh-CN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地点：自习室</a:t>
                </a:r>
                <a:endParaRPr lang="zh-CN" altLang="en-US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8" name="椭圆 127"/>
            <p:cNvSpPr/>
            <p:nvPr/>
          </p:nvSpPr>
          <p:spPr>
            <a:xfrm>
              <a:off x="8974736" y="3345426"/>
              <a:ext cx="604162" cy="34569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altLang="zh-CN" sz="1100" strike="noStrike" noProof="1" smtClean="0"/>
                <a:t>10</a:t>
              </a:r>
              <a:endParaRPr lang="en-US" altLang="zh-CN" sz="1100" strike="noStrike" noProof="1" smtClean="0"/>
            </a:p>
          </p:txBody>
        </p:sp>
      </p:grpSp>
      <p:grpSp>
        <p:nvGrpSpPr>
          <p:cNvPr id="131" name="组合 56"/>
          <p:cNvGrpSpPr/>
          <p:nvPr/>
        </p:nvGrpSpPr>
        <p:grpSpPr>
          <a:xfrm>
            <a:off x="2648558" y="4878273"/>
            <a:ext cx="1310918" cy="1202182"/>
            <a:chOff x="897544" y="5024000"/>
            <a:chExt cx="1657129" cy="1519658"/>
          </a:xfrm>
        </p:grpSpPr>
        <p:grpSp>
          <p:nvGrpSpPr>
            <p:cNvPr id="132" name="组合 57"/>
            <p:cNvGrpSpPr/>
            <p:nvPr/>
          </p:nvGrpSpPr>
          <p:grpSpPr>
            <a:xfrm>
              <a:off x="897544" y="5024000"/>
              <a:ext cx="1657129" cy="1519658"/>
              <a:chOff x="897544" y="5024000"/>
              <a:chExt cx="1657129" cy="1519658"/>
            </a:xfrm>
          </p:grpSpPr>
          <p:sp>
            <p:nvSpPr>
              <p:cNvPr id="134" name="文本框 59"/>
              <p:cNvSpPr txBox="1"/>
              <p:nvPr/>
            </p:nvSpPr>
            <p:spPr>
              <a:xfrm>
                <a:off x="897544" y="6058832"/>
                <a:ext cx="1647385" cy="484826"/>
              </a:xfrm>
              <a:prstGeom prst="rect">
                <a:avLst/>
              </a:prstGeom>
              <a:solidFill>
                <a:srgbClr val="00B0F0"/>
              </a:solidFill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时间：</a:t>
                </a:r>
                <a:r>
                  <a:rPr lang="en-US" altLang="zh-CN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20:30</a:t>
                </a:r>
                <a:endParaRPr lang="en-US" altLang="zh-CN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地点：篮球场</a:t>
                </a:r>
                <a:endParaRPr lang="zh-CN" altLang="en-US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135" name="图片 60"/>
              <p:cNvPicPr>
                <a:picLocks noChangeAspect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>
              <a:xfrm>
                <a:off x="908694" y="5024000"/>
                <a:ext cx="1645979" cy="102368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33" name="椭圆 132"/>
            <p:cNvSpPr/>
            <p:nvPr/>
          </p:nvSpPr>
          <p:spPr>
            <a:xfrm>
              <a:off x="944758" y="5084068"/>
              <a:ext cx="635977" cy="34569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altLang="zh-CN" sz="1265" strike="noStrike" noProof="1"/>
                <a:t>11</a:t>
              </a:r>
              <a:endParaRPr lang="zh-CN" altLang="en-US" sz="1265" strike="noStrike" noProof="1"/>
            </a:p>
          </p:txBody>
        </p:sp>
      </p:grpSp>
      <p:grpSp>
        <p:nvGrpSpPr>
          <p:cNvPr id="136" name="组合 61"/>
          <p:cNvGrpSpPr/>
          <p:nvPr/>
        </p:nvGrpSpPr>
        <p:grpSpPr>
          <a:xfrm>
            <a:off x="4219399" y="4878273"/>
            <a:ext cx="1324731" cy="1202183"/>
            <a:chOff x="2882458" y="5023999"/>
            <a:chExt cx="1675717" cy="1519660"/>
          </a:xfrm>
        </p:grpSpPr>
        <p:grpSp>
          <p:nvGrpSpPr>
            <p:cNvPr id="137" name="组合 62"/>
            <p:cNvGrpSpPr/>
            <p:nvPr/>
          </p:nvGrpSpPr>
          <p:grpSpPr>
            <a:xfrm>
              <a:off x="2882458" y="5023999"/>
              <a:ext cx="1675717" cy="1519660"/>
              <a:chOff x="2882458" y="5023999"/>
              <a:chExt cx="1675717" cy="1519660"/>
            </a:xfrm>
          </p:grpSpPr>
          <p:pic>
            <p:nvPicPr>
              <p:cNvPr id="139" name="图片 64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882458" y="5023999"/>
                <a:ext cx="1675717" cy="102368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40" name="文本框 65"/>
              <p:cNvSpPr txBox="1"/>
              <p:nvPr/>
            </p:nvSpPr>
            <p:spPr>
              <a:xfrm>
                <a:off x="2893607" y="6058832"/>
                <a:ext cx="1647385" cy="484827"/>
              </a:xfrm>
              <a:prstGeom prst="rect">
                <a:avLst/>
              </a:prstGeom>
              <a:solidFill>
                <a:srgbClr val="00B0F0"/>
              </a:solidFill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时间：</a:t>
                </a:r>
                <a:r>
                  <a:rPr lang="en-US" altLang="zh-CN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22:30</a:t>
                </a:r>
                <a:endParaRPr lang="en-US" altLang="zh-CN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9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地点：宿舍</a:t>
                </a:r>
                <a:endParaRPr lang="zh-CN" altLang="en-US" sz="9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8" name="椭圆 137"/>
            <p:cNvSpPr/>
            <p:nvPr/>
          </p:nvSpPr>
          <p:spPr>
            <a:xfrm>
              <a:off x="2958008" y="5061828"/>
              <a:ext cx="686892" cy="34569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altLang="zh-CN" sz="1265" strike="noStrike" noProof="1"/>
                <a:t>12</a:t>
              </a:r>
              <a:endParaRPr lang="zh-CN" altLang="en-US" sz="1265" strike="noStrike" noProof="1"/>
            </a:p>
          </p:txBody>
        </p:sp>
      </p:grpSp>
      <p:sp>
        <p:nvSpPr>
          <p:cNvPr id="66" name="文本框 65"/>
          <p:cNvSpPr txBox="1"/>
          <p:nvPr/>
        </p:nvSpPr>
        <p:spPr>
          <a:xfrm>
            <a:off x="1316807" y="556855"/>
            <a:ext cx="5464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noProof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校园大数据</a:t>
            </a:r>
            <a:r>
              <a:rPr lang="en-US" altLang="zh-CN" sz="3600" b="1" noProof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过程数据采集</a:t>
            </a:r>
            <a:endParaRPr lang="zh-CN" altLang="en-US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67" name="组 66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68" name="矩形 67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9" name="矩形 68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 flipH="1">
            <a:off x="2973183" y="1903747"/>
            <a:ext cx="9896912" cy="342389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637280" y="3211195"/>
            <a:ext cx="8447405" cy="553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五、后续可形成学校大脑与教育局大数据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-280" y="643501"/>
            <a:ext cx="2972828" cy="5945657"/>
          </a:xfrm>
          <a:custGeom>
            <a:avLst/>
            <a:gdLst>
              <a:gd name="connsiteX0" fmla="*/ 0 w 2972991"/>
              <a:gd name="connsiteY0" fmla="*/ 0 h 5945983"/>
              <a:gd name="connsiteX1" fmla="*/ 2972991 w 2972991"/>
              <a:gd name="connsiteY1" fmla="*/ 2972992 h 5945983"/>
              <a:gd name="connsiteX2" fmla="*/ 0 w 2972991"/>
              <a:gd name="connsiteY2" fmla="*/ 5945983 h 594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2991" h="5945983">
                <a:moveTo>
                  <a:pt x="0" y="0"/>
                </a:moveTo>
                <a:lnTo>
                  <a:pt x="2972991" y="2972992"/>
                </a:lnTo>
                <a:lnTo>
                  <a:pt x="0" y="59459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903" y="5488533"/>
            <a:ext cx="1357784" cy="1357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文本框 23"/>
          <p:cNvSpPr txBox="1"/>
          <p:nvPr/>
        </p:nvSpPr>
        <p:spPr>
          <a:xfrm>
            <a:off x="1017588" y="2392363"/>
            <a:ext cx="10944225" cy="23069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3200" b="1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学校提供多端多屏大数据分析</a:t>
            </a:r>
            <a:r>
              <a:rPr lang="zh-CN" altLang="en-US" sz="3200" b="1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3200" b="1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</a:t>
            </a:r>
            <a:endParaRPr lang="en-US" altLang="zh-CN" sz="3200" b="1">
              <a:solidFill>
                <a:srgbClr val="8FD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3200" b="1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帮助管理者掌控校园整体情况</a:t>
            </a:r>
            <a:endParaRPr lang="en-US" altLang="zh-CN" sz="3200" b="1">
              <a:solidFill>
                <a:srgbClr val="8FD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</a:t>
            </a:r>
            <a:r>
              <a:rPr lang="en-US" altLang="zh-CN" sz="3200" b="1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关键数据的预警</a:t>
            </a:r>
            <a:endParaRPr lang="en-US" altLang="zh-CN" sz="3200" b="1">
              <a:solidFill>
                <a:srgbClr val="8FD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8609" y="557490"/>
            <a:ext cx="7040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zh-CN" sz="3600" b="1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学校大脑及学校大数据（内测中）</a:t>
            </a:r>
            <a:endParaRPr lang="zh-CN" altLang="zh-CN" sz="3600" b="1" dirty="0">
              <a:solidFill>
                <a:srgbClr val="8FD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 7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9" name="矩形 8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slow" advTm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12800" y="2270125"/>
            <a:ext cx="3209925" cy="2881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22" name="文本框 2"/>
          <p:cNvSpPr txBox="1"/>
          <p:nvPr/>
        </p:nvSpPr>
        <p:spPr>
          <a:xfrm>
            <a:off x="792163" y="1528763"/>
            <a:ext cx="14160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平安校园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3123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25913" y="2270125"/>
            <a:ext cx="3743325" cy="4657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24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2425" y="2270125"/>
            <a:ext cx="3784600" cy="2598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b="1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</a:t>
            </a:r>
            <a:r>
              <a:rPr lang="zh-CN" altLang="zh-CN" sz="3600" b="1" smtClean="0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大脑</a:t>
            </a:r>
            <a:endParaRPr lang="zh-CN" altLang="zh-CN" sz="3600" b="1" dirty="0">
              <a:solidFill>
                <a:srgbClr val="8FD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 12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15" name="矩形 14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1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57263" y="1404938"/>
            <a:ext cx="7539037" cy="4608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7222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5363" y="1404938"/>
            <a:ext cx="2597150" cy="5380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b="1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</a:t>
            </a:r>
            <a:r>
              <a:rPr lang="zh-CN" altLang="zh-CN" sz="3600" b="1" smtClean="0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大脑</a:t>
            </a:r>
            <a:endParaRPr lang="zh-CN" altLang="zh-CN" sz="3600" b="1" dirty="0">
              <a:solidFill>
                <a:srgbClr val="8FD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 8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10" name="矩形 9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文本框 2"/>
          <p:cNvSpPr txBox="1"/>
          <p:nvPr/>
        </p:nvSpPr>
        <p:spPr>
          <a:xfrm>
            <a:off x="765175" y="1498600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素质评价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4150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92163" y="1979613"/>
            <a:ext cx="3135312" cy="523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4151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2888" y="1960563"/>
            <a:ext cx="3317875" cy="4260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4152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4113" y="1960563"/>
            <a:ext cx="3305175" cy="2536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b="1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</a:t>
            </a:r>
            <a:r>
              <a:rPr lang="zh-CN" altLang="zh-CN" sz="3600" b="1" smtClean="0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大脑</a:t>
            </a:r>
            <a:endParaRPr lang="zh-CN" altLang="zh-CN" sz="3600" b="1" dirty="0">
              <a:solidFill>
                <a:srgbClr val="8FD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 12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15" name="矩形 14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49425" y="1220788"/>
            <a:ext cx="9109075" cy="5857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b="1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</a:t>
            </a:r>
            <a:r>
              <a:rPr lang="zh-CN" altLang="zh-CN" sz="3600" b="1" smtClean="0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大脑</a:t>
            </a:r>
            <a:endParaRPr lang="zh-CN" altLang="zh-CN" sz="3600" b="1" dirty="0">
              <a:solidFill>
                <a:srgbClr val="8FD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 7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9" name="矩形 8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文本框 2"/>
          <p:cNvSpPr txBox="1"/>
          <p:nvPr/>
        </p:nvSpPr>
        <p:spPr>
          <a:xfrm>
            <a:off x="765175" y="1498600"/>
            <a:ext cx="1416050" cy="4619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学业水平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5174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33425" y="1978025"/>
            <a:ext cx="3165475" cy="424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5175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25913" y="2001838"/>
            <a:ext cx="3257550" cy="3336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5176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39050" y="2001838"/>
            <a:ext cx="3257550" cy="292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b="1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</a:t>
            </a:r>
            <a:r>
              <a:rPr lang="zh-CN" altLang="zh-CN" sz="3600" b="1" smtClean="0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大脑</a:t>
            </a:r>
            <a:endParaRPr lang="zh-CN" altLang="zh-CN" sz="3600" b="1" dirty="0">
              <a:solidFill>
                <a:srgbClr val="8FD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 12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15" name="矩形 14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 flipH="1">
            <a:off x="2973183" y="1904382"/>
            <a:ext cx="9896912" cy="342389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663950" y="3338830"/>
            <a:ext cx="4730750" cy="553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二、产品体系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-280" y="643501"/>
            <a:ext cx="2972828" cy="5945657"/>
          </a:xfrm>
          <a:custGeom>
            <a:avLst/>
            <a:gdLst>
              <a:gd name="connsiteX0" fmla="*/ 0 w 2972991"/>
              <a:gd name="connsiteY0" fmla="*/ 0 h 5945983"/>
              <a:gd name="connsiteX1" fmla="*/ 2972991 w 2972991"/>
              <a:gd name="connsiteY1" fmla="*/ 2972992 h 5945983"/>
              <a:gd name="connsiteX2" fmla="*/ 0 w 2972991"/>
              <a:gd name="connsiteY2" fmla="*/ 5945983 h 594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2991" h="5945983">
                <a:moveTo>
                  <a:pt x="0" y="0"/>
                </a:moveTo>
                <a:lnTo>
                  <a:pt x="2972991" y="2972992"/>
                </a:lnTo>
                <a:lnTo>
                  <a:pt x="0" y="59459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2" name="文本框 1"/>
          <p:cNvSpPr txBox="1"/>
          <p:nvPr/>
        </p:nvSpPr>
        <p:spPr>
          <a:xfrm>
            <a:off x="4759221" y="3159636"/>
            <a:ext cx="3098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903" y="5488533"/>
            <a:ext cx="1357784" cy="1357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9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65325" y="1116013"/>
            <a:ext cx="8208963" cy="606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b="1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</a:t>
            </a:r>
            <a:r>
              <a:rPr lang="zh-CN" altLang="zh-CN" sz="3600" b="1" smtClean="0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大脑</a:t>
            </a:r>
            <a:endParaRPr lang="zh-CN" altLang="zh-CN" sz="3600" b="1" dirty="0">
              <a:solidFill>
                <a:srgbClr val="8FD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 7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9" name="矩形 8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文本框 2"/>
          <p:cNvSpPr txBox="1"/>
          <p:nvPr/>
        </p:nvSpPr>
        <p:spPr>
          <a:xfrm>
            <a:off x="765175" y="1498600"/>
            <a:ext cx="1416050" cy="4619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数学学校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6198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65175" y="2011363"/>
            <a:ext cx="3071813" cy="4092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6199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4163" y="2051050"/>
            <a:ext cx="3298825" cy="336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6200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1900" y="2051050"/>
            <a:ext cx="3194050" cy="276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b="1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</a:t>
            </a:r>
            <a:r>
              <a:rPr lang="zh-CN" altLang="zh-CN" sz="3600" b="1" smtClean="0">
                <a:solidFill>
                  <a:srgbClr val="8FD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大脑</a:t>
            </a:r>
            <a:endParaRPr lang="zh-CN" altLang="zh-CN" sz="3600" b="1" dirty="0">
              <a:solidFill>
                <a:srgbClr val="8FD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 12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15" name="矩形 14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20637" y="0"/>
            <a:ext cx="12541250" cy="7232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图片 1" descr="教育-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175" y="-7937"/>
            <a:ext cx="12992100" cy="72405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图片 1" descr="教育-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96837" y="-42862"/>
            <a:ext cx="13044487" cy="72818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图片 1" descr="教育-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5562" y="-255587"/>
            <a:ext cx="12941300" cy="7489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820863" y="104775"/>
            <a:ext cx="10882312" cy="7031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28299" y="7822"/>
            <a:ext cx="1648548" cy="7224828"/>
          </a:xfrm>
          <a:prstGeom prst="rect">
            <a:avLst/>
          </a:prstGeom>
          <a:gradFill>
            <a:gsLst>
              <a:gs pos="0">
                <a:srgbClr val="D309DB"/>
              </a:gs>
              <a:gs pos="100000">
                <a:srgbClr val="401A5D"/>
              </a:gs>
            </a:gsLst>
            <a:lin ang="5400000" scaled="0"/>
          </a:gradFill>
        </p:spPr>
        <p:txBody>
          <a:bodyPr vert="eaVert" wrap="square" lIns="143983" tIns="143983" rIns="143983" bIns="143983" rtlCol="0" anchor="ctr" anchorCtr="1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6960" b="1" noProof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装备大数据</a:t>
            </a:r>
            <a:endParaRPr lang="zh-CN" altLang="en-US" sz="6960" b="1" noProof="1">
              <a:ln w="1270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 flipH="1">
            <a:off x="2973183" y="1903747"/>
            <a:ext cx="9896912" cy="342389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637280" y="3211195"/>
            <a:ext cx="7456805" cy="553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六 、轻松教育智慧校园优势与特点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-280" y="643501"/>
            <a:ext cx="2972828" cy="5945657"/>
          </a:xfrm>
          <a:custGeom>
            <a:avLst/>
            <a:gdLst>
              <a:gd name="connsiteX0" fmla="*/ 0 w 2972991"/>
              <a:gd name="connsiteY0" fmla="*/ 0 h 5945983"/>
              <a:gd name="connsiteX1" fmla="*/ 2972991 w 2972991"/>
              <a:gd name="connsiteY1" fmla="*/ 2972992 h 5945983"/>
              <a:gd name="connsiteX2" fmla="*/ 0 w 2972991"/>
              <a:gd name="connsiteY2" fmla="*/ 5945983 h 594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2991" h="5945983">
                <a:moveTo>
                  <a:pt x="0" y="0"/>
                </a:moveTo>
                <a:lnTo>
                  <a:pt x="2972991" y="2972992"/>
                </a:lnTo>
                <a:lnTo>
                  <a:pt x="0" y="59459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903" y="5488533"/>
            <a:ext cx="1357784" cy="1357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08635" y="1721485"/>
            <a:ext cx="1164463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</a:rPr>
              <a:t>N:</a:t>
            </a:r>
            <a:r>
              <a:rPr lang="en-US" altLang="zh-CN" sz="3200">
                <a:solidFill>
                  <a:schemeClr val="accent5"/>
                </a:solidFill>
              </a:rPr>
              <a:t> </a:t>
            </a:r>
            <a:r>
              <a:rPr lang="zh-CN" altLang="en-US" sz="3200">
                <a:solidFill>
                  <a:schemeClr val="accent5"/>
                </a:solidFill>
              </a:rPr>
              <a:t>多个学校，全部</a:t>
            </a:r>
            <a:r>
              <a:rPr lang="en-US" altLang="zh-CN" sz="3200">
                <a:solidFill>
                  <a:schemeClr val="accent5"/>
                </a:solidFill>
              </a:rPr>
              <a:t>SSAS</a:t>
            </a:r>
            <a:r>
              <a:rPr lang="zh-CN" altLang="en-US" sz="3200">
                <a:solidFill>
                  <a:schemeClr val="accent5"/>
                </a:solidFill>
              </a:rPr>
              <a:t>化，保持学校应用持续升级，能够让系统与教育的政策变化保持同步。</a:t>
            </a:r>
            <a:endParaRPr lang="zh-CN" altLang="en-US" sz="3200">
              <a:solidFill>
                <a:schemeClr val="accent5"/>
              </a:solidFill>
            </a:endParaRPr>
          </a:p>
          <a:p>
            <a:endParaRPr lang="en-US" altLang="zh-CN" sz="3200">
              <a:solidFill>
                <a:schemeClr val="accent5"/>
              </a:solidFill>
            </a:endParaRPr>
          </a:p>
          <a:p>
            <a:r>
              <a:rPr lang="en-US" altLang="zh-CN" sz="4800">
                <a:solidFill>
                  <a:srgbClr val="FF0000"/>
                </a:solidFill>
              </a:rPr>
              <a:t>1: </a:t>
            </a:r>
            <a:r>
              <a:rPr lang="zh-CN" altLang="en-US" sz="3200">
                <a:solidFill>
                  <a:schemeClr val="accent5"/>
                </a:solidFill>
              </a:rPr>
              <a:t>教育局，教育云，可以私有化，教育局端数据汇总可以采用私有云部署方案，满足教育局对自己区域教育数据自我管理的强烈诉求。</a:t>
            </a:r>
            <a:endParaRPr lang="zh-CN" altLang="en-US" sz="3200">
              <a:solidFill>
                <a:schemeClr val="accent5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16807" y="556855"/>
            <a:ext cx="4443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1+N</a:t>
            </a:r>
            <a:r>
              <a:rPr lang="zh-CN" altLang="en-US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的数据架构模型</a:t>
            </a:r>
            <a:endParaRPr lang="zh-CN" altLang="en-US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 6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8" name="矩形 7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白背景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649470" y="2294890"/>
            <a:ext cx="3462020" cy="258826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881380" y="1807845"/>
            <a:ext cx="10573511" cy="3870960"/>
            <a:chOff x="1388" y="2960"/>
            <a:chExt cx="15225" cy="5336"/>
          </a:xfrm>
        </p:grpSpPr>
        <p:sp>
          <p:nvSpPr>
            <p:cNvPr id="23" name="椭圆 22"/>
            <p:cNvSpPr/>
            <p:nvPr/>
          </p:nvSpPr>
          <p:spPr>
            <a:xfrm>
              <a:off x="6742" y="2960"/>
              <a:ext cx="5336" cy="5336"/>
            </a:xfrm>
            <a:prstGeom prst="ellipse">
              <a:avLst/>
            </a:prstGeom>
            <a:noFill/>
            <a:ln w="952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TextBox 19"/>
            <p:cNvSpPr txBox="1"/>
            <p:nvPr/>
          </p:nvSpPr>
          <p:spPr>
            <a:xfrm>
              <a:off x="1702" y="3412"/>
              <a:ext cx="5420" cy="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0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集成化</a:t>
              </a:r>
              <a:r>
                <a:rPr lang="en-US" altLang="zh-CN" sz="20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---</a:t>
              </a:r>
              <a:r>
                <a:rPr lang="zh-CN" altLang="en-US" sz="20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一站式平台优势</a:t>
              </a:r>
              <a:endParaRPr lang="zh-CN" altLang="en-US" sz="2000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TextBox 22"/>
            <p:cNvSpPr txBox="1"/>
            <p:nvPr/>
          </p:nvSpPr>
          <p:spPr>
            <a:xfrm>
              <a:off x="10524" y="3412"/>
              <a:ext cx="5508" cy="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Tx/>
                <a:buSzTx/>
                <a:buFontTx/>
              </a:pPr>
              <a:r>
                <a:rPr lang="en-US" altLang="zh-CN" sz="20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SAAS</a:t>
              </a:r>
              <a:r>
                <a:rPr lang="zh-CN" altLang="en-US" sz="20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化</a:t>
              </a:r>
              <a:r>
                <a:rPr lang="en-US" altLang="zh-CN" sz="20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--</a:t>
              </a:r>
              <a:r>
                <a:rPr lang="zh-CN" altLang="en-US" sz="20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互联网模式优势</a:t>
              </a:r>
              <a:endParaRPr lang="zh-CN" altLang="en-US" sz="2000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572" y="5434"/>
              <a:ext cx="5041" cy="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Tx/>
                <a:buSzTx/>
                <a:buFontTx/>
              </a:pPr>
              <a:r>
                <a:rPr lang="zh-CN" altLang="en-US" sz="20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平台化</a:t>
              </a:r>
              <a:r>
                <a:rPr lang="en-US" altLang="zh-CN" sz="20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--</a:t>
              </a:r>
              <a:r>
                <a:rPr lang="zh-CN" altLang="en-US" sz="20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阿里技术优势</a:t>
              </a:r>
              <a:endParaRPr lang="zh-CN" altLang="en-US" sz="2000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798" y="7296"/>
              <a:ext cx="3397" cy="55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just">
                <a:defRPr sz="2000">
                  <a:solidFill>
                    <a:schemeClr val="tx2"/>
                  </a:solidFill>
                  <a:latin typeface="+mj-ea"/>
                  <a:ea typeface="+mj-ea"/>
                </a:defRPr>
              </a:lvl1pPr>
            </a:lstStyle>
            <a:p>
              <a:pPr algn="r">
                <a:buClrTx/>
                <a:buSzTx/>
                <a:buFontTx/>
              </a:pPr>
              <a:r>
                <a:rPr lang="zh-CN" altLang="en-US" sz="20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数据化</a:t>
              </a:r>
              <a:r>
                <a:rPr lang="en-US" altLang="zh-CN" sz="20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---</a:t>
              </a:r>
              <a:r>
                <a:rPr lang="zh-CN" altLang="en-US" sz="20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整合优势</a:t>
              </a:r>
              <a:endParaRPr lang="zh-CN" altLang="en-US" sz="2000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TextBox 29"/>
            <p:cNvSpPr txBox="1"/>
            <p:nvPr/>
          </p:nvSpPr>
          <p:spPr>
            <a:xfrm>
              <a:off x="2819" y="7200"/>
              <a:ext cx="4153" cy="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Tx/>
                <a:buSzTx/>
                <a:buFontTx/>
              </a:pPr>
              <a:r>
                <a:rPr lang="zh-CN" altLang="en-US" sz="20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轻量化</a:t>
              </a:r>
              <a:r>
                <a:rPr lang="en-US" altLang="zh-CN" sz="20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--</a:t>
              </a:r>
              <a:r>
                <a:rPr lang="zh-CN" altLang="en-US" sz="20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零风险优势</a:t>
              </a:r>
              <a:endParaRPr lang="zh-CN" altLang="en-US" sz="2000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TextBox 31"/>
            <p:cNvSpPr txBox="1"/>
            <p:nvPr/>
          </p:nvSpPr>
          <p:spPr>
            <a:xfrm>
              <a:off x="1388" y="5339"/>
              <a:ext cx="5019" cy="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Tx/>
                <a:buSzTx/>
                <a:buFontTx/>
              </a:pPr>
              <a:r>
                <a:rPr lang="zh-CN" altLang="en-US" sz="20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移动化</a:t>
              </a:r>
              <a:r>
                <a:rPr lang="en-US" altLang="zh-CN" sz="20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---</a:t>
              </a:r>
              <a:r>
                <a:rPr lang="zh-CN" altLang="en-US" sz="2000" b="1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轻松使用优势</a:t>
              </a:r>
              <a:endParaRPr lang="zh-CN" altLang="en-US" sz="2000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122" y="3412"/>
              <a:ext cx="753" cy="75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/>
                <a:t>1</a:t>
              </a:r>
              <a:endParaRPr lang="zh-CN" altLang="en-US" sz="2400" b="1" dirty="0"/>
            </a:p>
          </p:txBody>
        </p:sp>
        <p:sp>
          <p:nvSpPr>
            <p:cNvPr id="31" name="椭圆 30"/>
            <p:cNvSpPr/>
            <p:nvPr/>
          </p:nvSpPr>
          <p:spPr>
            <a:xfrm>
              <a:off x="10820" y="3412"/>
              <a:ext cx="752" cy="75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/>
                <a:t>2</a:t>
              </a:r>
              <a:endParaRPr lang="zh-CN" altLang="en-US" sz="2400" b="1" dirty="0"/>
            </a:p>
          </p:txBody>
        </p:sp>
        <p:sp>
          <p:nvSpPr>
            <p:cNvPr id="32" name="椭圆 31"/>
            <p:cNvSpPr/>
            <p:nvPr/>
          </p:nvSpPr>
          <p:spPr>
            <a:xfrm>
              <a:off x="11798" y="5334"/>
              <a:ext cx="752" cy="75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/>
                <a:t>3</a:t>
              </a:r>
              <a:endParaRPr lang="zh-CN" altLang="en-US" sz="2400" b="1" dirty="0"/>
            </a:p>
          </p:txBody>
        </p:sp>
        <p:sp>
          <p:nvSpPr>
            <p:cNvPr id="33" name="椭圆 32"/>
            <p:cNvSpPr/>
            <p:nvPr/>
          </p:nvSpPr>
          <p:spPr>
            <a:xfrm>
              <a:off x="10820" y="7117"/>
              <a:ext cx="752" cy="75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/>
                <a:t>4</a:t>
              </a:r>
              <a:endParaRPr lang="zh-CN" altLang="en-US" sz="2400" b="1" dirty="0"/>
            </a:p>
          </p:txBody>
        </p:sp>
        <p:sp>
          <p:nvSpPr>
            <p:cNvPr id="34" name="椭圆 33"/>
            <p:cNvSpPr/>
            <p:nvPr/>
          </p:nvSpPr>
          <p:spPr>
            <a:xfrm>
              <a:off x="6409" y="5334"/>
              <a:ext cx="752" cy="75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/>
                <a:t>6</a:t>
              </a:r>
              <a:endParaRPr lang="zh-CN" altLang="en-US" sz="2400" b="1" dirty="0"/>
            </a:p>
          </p:txBody>
        </p:sp>
        <p:sp>
          <p:nvSpPr>
            <p:cNvPr id="35" name="椭圆 34"/>
            <p:cNvSpPr/>
            <p:nvPr/>
          </p:nvSpPr>
          <p:spPr>
            <a:xfrm>
              <a:off x="7122" y="7093"/>
              <a:ext cx="752" cy="75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/>
                <a:t>5</a:t>
              </a:r>
              <a:endParaRPr lang="zh-CN" altLang="en-US" sz="2400" b="1" dirty="0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434070" y="4075430"/>
            <a:ext cx="38519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基于阿里巴巴的技术架构，和钉钉深度融合，银行级别的安全保障和巨大访问量的承载能力。</a:t>
            </a:r>
            <a:endParaRPr lang="zh-CN" altLang="en-US" sz="16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99820" y="4075430"/>
            <a:ext cx="35001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移动端使用轻松，长期迭代维护轻松。</a:t>
            </a:r>
            <a:endParaRPr lang="zh-CN" altLang="en-US" sz="16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63345" y="5463540"/>
            <a:ext cx="3500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解决教育信息化门槛问题，低成本投入，快速落地部署实施。</a:t>
            </a:r>
            <a:endParaRPr lang="zh-CN" altLang="en-US" sz="16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434070" y="2609850"/>
            <a:ext cx="37642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互联网分享经济理念，将教育发达地区的管理方式通过SAAS化软件分享到全国各地。</a:t>
            </a:r>
            <a:endParaRPr lang="zh-CN" altLang="en-US" sz="16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63345" y="2681605"/>
            <a:ext cx="3500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统一登录入口，集办公、沟通、家校资源，教学，连接于一体。</a:t>
            </a:r>
            <a:endParaRPr lang="zh-CN" altLang="en-US" sz="16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88580" y="5463540"/>
            <a:ext cx="3500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不止是硬件的对接，更是智慧教学、教学资源、校园大数据的整合。</a:t>
            </a:r>
            <a:endParaRPr lang="zh-CN" altLang="en-US" sz="16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54030" y="145415"/>
            <a:ext cx="1891030" cy="57467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316807" y="556855"/>
            <a:ext cx="5669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轻松教育智慧校园六大亮点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7" name="组 36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38" name="矩形 37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16807" y="3193429"/>
            <a:ext cx="9836150" cy="31178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kumimoji="1" lang="zh-CN" altLang="en-US" sz="1800" strike="noStrike" noProof="1"/>
          </a:p>
        </p:txBody>
      </p:sp>
      <p:grpSp>
        <p:nvGrpSpPr>
          <p:cNvPr id="3" name="组 11"/>
          <p:cNvGrpSpPr/>
          <p:nvPr/>
        </p:nvGrpSpPr>
        <p:grpSpPr>
          <a:xfrm>
            <a:off x="3937769" y="3422029"/>
            <a:ext cx="6305550" cy="2747963"/>
            <a:chOff x="212013" y="1880771"/>
            <a:chExt cx="7298723" cy="3180177"/>
          </a:xfrm>
        </p:grpSpPr>
        <p:sp>
          <p:nvSpPr>
            <p:cNvPr id="4" name="文本框 28"/>
            <p:cNvSpPr txBox="1"/>
            <p:nvPr/>
          </p:nvSpPr>
          <p:spPr>
            <a:xfrm>
              <a:off x="212013" y="2511195"/>
              <a:ext cx="784919" cy="28499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000" b="1" dirty="0">
                  <a:solidFill>
                    <a:srgbClr val="2B99F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微官网</a:t>
              </a:r>
              <a:endParaRPr lang="zh-CN" altLang="en-US" sz="1000" b="1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" name="图片 4" descr="13.微官网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49663" y="1880771"/>
              <a:ext cx="567010" cy="567011"/>
            </a:xfrm>
            <a:prstGeom prst="roundRect">
              <a:avLst/>
            </a:prstGeom>
          </p:spPr>
        </p:pic>
        <p:sp>
          <p:nvSpPr>
            <p:cNvPr id="6" name="文本框 29"/>
            <p:cNvSpPr txBox="1"/>
            <p:nvPr/>
          </p:nvSpPr>
          <p:spPr>
            <a:xfrm>
              <a:off x="1987687" y="2520147"/>
              <a:ext cx="927229" cy="28499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000" b="1" dirty="0">
                  <a:solidFill>
                    <a:srgbClr val="2B99F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走班选课</a:t>
              </a:r>
              <a:endParaRPr lang="zh-CN" altLang="en-US" sz="1000" b="1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7" name="图片 6" descr="14.选课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74039" y="1880771"/>
              <a:ext cx="567011" cy="567010"/>
            </a:xfrm>
            <a:prstGeom prst="roundRect">
              <a:avLst/>
            </a:prstGeom>
          </p:spPr>
        </p:pic>
        <p:sp>
          <p:nvSpPr>
            <p:cNvPr id="8" name="文本框 25"/>
            <p:cNvSpPr txBox="1"/>
            <p:nvPr/>
          </p:nvSpPr>
          <p:spPr>
            <a:xfrm>
              <a:off x="2951541" y="2520147"/>
              <a:ext cx="916668" cy="28499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000" b="1" dirty="0">
                  <a:solidFill>
                    <a:srgbClr val="2B99F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班级课表</a:t>
              </a:r>
              <a:endParaRPr lang="zh-CN" altLang="en-US" sz="1000" b="1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9" name="图片 8" descr="15.课表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86227" y="1880771"/>
              <a:ext cx="567011" cy="567011"/>
            </a:xfrm>
            <a:prstGeom prst="roundRect">
              <a:avLst/>
            </a:prstGeom>
          </p:spPr>
        </p:pic>
        <p:sp>
          <p:nvSpPr>
            <p:cNvPr id="10" name="文本框 26"/>
            <p:cNvSpPr txBox="1"/>
            <p:nvPr/>
          </p:nvSpPr>
          <p:spPr>
            <a:xfrm>
              <a:off x="1081662" y="2519513"/>
              <a:ext cx="828838" cy="28499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000" b="1">
                  <a:solidFill>
                    <a:srgbClr val="2B99F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代调课</a:t>
              </a:r>
              <a:endParaRPr lang="zh-CN" altLang="en-US" sz="1000" b="1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1" name="图片 10" descr="7.请假单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1850" y="1880771"/>
              <a:ext cx="567012" cy="567012"/>
            </a:xfrm>
            <a:prstGeom prst="roundRect">
              <a:avLst/>
            </a:prstGeom>
          </p:spPr>
        </p:pic>
        <p:sp>
          <p:nvSpPr>
            <p:cNvPr id="12" name="文本框 22"/>
            <p:cNvSpPr txBox="1"/>
            <p:nvPr/>
          </p:nvSpPr>
          <p:spPr>
            <a:xfrm>
              <a:off x="3806860" y="2519733"/>
              <a:ext cx="966142" cy="28499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000" b="1">
                  <a:solidFill>
                    <a:srgbClr val="2B99F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成绩发布</a:t>
              </a:r>
              <a:endParaRPr lang="zh-CN" altLang="en-US" sz="1000" b="1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3" name="图片 12" descr="3.成绩发布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98415" y="1880771"/>
              <a:ext cx="567011" cy="567010"/>
            </a:xfrm>
            <a:prstGeom prst="roundRect">
              <a:avLst/>
            </a:prstGeom>
          </p:spPr>
        </p:pic>
        <p:sp>
          <p:nvSpPr>
            <p:cNvPr id="14" name="文本框 23"/>
            <p:cNvSpPr txBox="1"/>
            <p:nvPr/>
          </p:nvSpPr>
          <p:spPr>
            <a:xfrm>
              <a:off x="2937495" y="4775953"/>
              <a:ext cx="956693" cy="28499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000" b="1" dirty="0">
                  <a:solidFill>
                    <a:srgbClr val="2B99F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名师平台</a:t>
              </a:r>
              <a:endParaRPr lang="zh-CN" altLang="en-US" sz="1000" b="1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5" name="图片 14" descr="名师平台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7497" y="4137211"/>
              <a:ext cx="567012" cy="567010"/>
            </a:xfrm>
            <a:prstGeom prst="roundRect">
              <a:avLst/>
            </a:prstGeom>
          </p:spPr>
        </p:pic>
        <p:sp>
          <p:nvSpPr>
            <p:cNvPr id="16" name="文本框 36"/>
            <p:cNvSpPr txBox="1"/>
            <p:nvPr/>
          </p:nvSpPr>
          <p:spPr>
            <a:xfrm>
              <a:off x="5764570" y="2496599"/>
              <a:ext cx="807486" cy="28499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1000" b="1">
                  <a:solidFill>
                    <a:srgbClr val="2B99F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等线" panose="02010600030101010101" charset="-122"/>
                </a:rPr>
                <a:t>教师助手</a:t>
              </a:r>
              <a:endParaRPr lang="zh-CN" altLang="en-US" sz="1000" b="1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endParaRPr>
            </a:p>
          </p:txBody>
        </p:sp>
        <p:pic>
          <p:nvPicPr>
            <p:cNvPr id="17" name="图片 16" descr="E:\小学应用logo调整表\教育应用LOGO\教师助手.jpg教师助手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5857177" y="1880771"/>
              <a:ext cx="567011" cy="567012"/>
            </a:xfrm>
            <a:prstGeom prst="roundRect">
              <a:avLst/>
            </a:prstGeom>
          </p:spPr>
        </p:pic>
        <p:pic>
          <p:nvPicPr>
            <p:cNvPr id="18" name="图片 17" descr="行事例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59381" y="1880771"/>
              <a:ext cx="557003" cy="557004"/>
            </a:xfrm>
            <a:prstGeom prst="roundRect">
              <a:avLst/>
            </a:prstGeom>
          </p:spPr>
        </p:pic>
        <p:sp>
          <p:nvSpPr>
            <p:cNvPr id="19" name="文本框 23"/>
            <p:cNvSpPr txBox="1"/>
            <p:nvPr/>
          </p:nvSpPr>
          <p:spPr>
            <a:xfrm>
              <a:off x="6720812" y="2498412"/>
              <a:ext cx="789924" cy="28499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zh-CN" sz="1000" b="1" dirty="0">
                  <a:solidFill>
                    <a:srgbClr val="2B99F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行事历</a:t>
              </a:r>
              <a:endParaRPr lang="zh-CN" altLang="zh-CN" sz="1000" b="1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 3"/>
          <p:cNvGrpSpPr/>
          <p:nvPr/>
        </p:nvGrpSpPr>
        <p:grpSpPr>
          <a:xfrm>
            <a:off x="3937769" y="4376117"/>
            <a:ext cx="7188200" cy="841375"/>
            <a:chOff x="1802846" y="3352090"/>
            <a:chExt cx="7188747" cy="840527"/>
          </a:xfrm>
        </p:grpSpPr>
        <p:grpSp>
          <p:nvGrpSpPr>
            <p:cNvPr id="21" name="组 107"/>
            <p:cNvGrpSpPr/>
            <p:nvPr/>
          </p:nvGrpSpPr>
          <p:grpSpPr>
            <a:xfrm>
              <a:off x="1802846" y="3352090"/>
              <a:ext cx="7188747" cy="840527"/>
              <a:chOff x="218005" y="3885959"/>
              <a:chExt cx="7988311" cy="934014"/>
            </a:xfrm>
          </p:grpSpPr>
          <p:sp>
            <p:nvSpPr>
              <p:cNvPr id="26" name="文本框 20"/>
              <p:cNvSpPr txBox="1"/>
              <p:nvPr/>
            </p:nvSpPr>
            <p:spPr>
              <a:xfrm>
                <a:off x="3496719" y="4536714"/>
                <a:ext cx="1339072" cy="2736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zh-CN" altLang="en-US" sz="1000" b="1" dirty="0">
                    <a:solidFill>
                      <a:srgbClr val="2B99F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用餐</a:t>
                </a:r>
                <a:r>
                  <a:rPr lang="en-US" altLang="zh-CN" sz="1000" b="1" dirty="0">
                    <a:solidFill>
                      <a:srgbClr val="2B99F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|</a:t>
                </a:r>
                <a:r>
                  <a:rPr lang="zh-CN" altLang="en-US" sz="1000" b="1" dirty="0">
                    <a:solidFill>
                      <a:srgbClr val="2B99F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校服报名</a:t>
                </a:r>
                <a:endParaRPr lang="zh-CN" altLang="en-US" sz="1000" b="1" dirty="0">
                  <a:solidFill>
                    <a:srgbClr val="2B99F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27" name="图片 26" descr="16.轻松报名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885455" y="3910790"/>
                <a:ext cx="567010" cy="567011"/>
              </a:xfrm>
              <a:prstGeom prst="roundRect">
                <a:avLst/>
              </a:prstGeom>
            </p:spPr>
          </p:pic>
          <p:sp>
            <p:nvSpPr>
              <p:cNvPr id="28" name="文本框 61"/>
              <p:cNvSpPr txBox="1"/>
              <p:nvPr/>
            </p:nvSpPr>
            <p:spPr>
              <a:xfrm>
                <a:off x="1054631" y="4513626"/>
                <a:ext cx="914444" cy="2736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zh-CN" altLang="en-US" sz="1000" b="1" dirty="0">
                    <a:solidFill>
                      <a:srgbClr val="2B99F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家庭作业</a:t>
                </a:r>
                <a:endParaRPr lang="zh-CN" altLang="en-US" sz="1000" b="1" dirty="0">
                  <a:solidFill>
                    <a:srgbClr val="2B99F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29" name="图片 28" descr="2.轻松作业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210187" y="3886868"/>
                <a:ext cx="567011" cy="567010"/>
              </a:xfrm>
              <a:prstGeom prst="roundRect">
                <a:avLst/>
              </a:prstGeom>
            </p:spPr>
          </p:pic>
          <p:sp>
            <p:nvSpPr>
              <p:cNvPr id="30" name="文本框 113"/>
              <p:cNvSpPr txBox="1"/>
              <p:nvPr/>
            </p:nvSpPr>
            <p:spPr>
              <a:xfrm>
                <a:off x="1903385" y="4526727"/>
                <a:ext cx="971564" cy="2736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zh-CN" altLang="en-US" sz="1000" b="1" dirty="0">
                    <a:solidFill>
                      <a:srgbClr val="2B99F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成长档案</a:t>
                </a:r>
                <a:endParaRPr lang="zh-CN" altLang="en-US" sz="1000" b="1" dirty="0">
                  <a:solidFill>
                    <a:srgbClr val="2B99F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31" name="图片 30" descr="4.成长档案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089300" y="3887739"/>
                <a:ext cx="567010" cy="567011"/>
              </a:xfrm>
              <a:prstGeom prst="roundRect">
                <a:avLst/>
              </a:prstGeom>
            </p:spPr>
          </p:pic>
          <p:sp>
            <p:nvSpPr>
              <p:cNvPr id="32" name="文本框 27"/>
              <p:cNvSpPr txBox="1"/>
              <p:nvPr/>
            </p:nvSpPr>
            <p:spPr>
              <a:xfrm>
                <a:off x="2812523" y="4533277"/>
                <a:ext cx="944389" cy="2736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zh-CN" altLang="en-US" sz="1000" b="1">
                    <a:solidFill>
                      <a:srgbClr val="2B99F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班级故事</a:t>
                </a:r>
                <a:endParaRPr lang="zh-CN" altLang="en-US" sz="1000" b="1">
                  <a:solidFill>
                    <a:srgbClr val="2B99F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33" name="图片 32" descr="22.班级圈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977373" y="3885959"/>
                <a:ext cx="567011" cy="567011"/>
              </a:xfrm>
              <a:prstGeom prst="roundRect">
                <a:avLst/>
              </a:prstGeom>
            </p:spPr>
          </p:pic>
          <p:pic>
            <p:nvPicPr>
              <p:cNvPr id="34" name="图片 33" descr="10.考勤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49661" y="3886868"/>
                <a:ext cx="567012" cy="567012"/>
              </a:xfrm>
              <a:prstGeom prst="roundRect">
                <a:avLst/>
              </a:prstGeom>
            </p:spPr>
          </p:pic>
          <p:sp>
            <p:nvSpPr>
              <p:cNvPr id="35" name="文本框 118"/>
              <p:cNvSpPr txBox="1"/>
              <p:nvPr/>
            </p:nvSpPr>
            <p:spPr>
              <a:xfrm>
                <a:off x="218005" y="4513627"/>
                <a:ext cx="798820" cy="2736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zh-CN" altLang="zh-CN" sz="1000" b="1" dirty="0">
                    <a:solidFill>
                      <a:srgbClr val="2B99F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等线" panose="02010600030101010101" charset="-122"/>
                  </a:rPr>
                  <a:t>考勤</a:t>
                </a:r>
                <a:endParaRPr lang="zh-CN" altLang="en-US" sz="1000" b="1" dirty="0">
                  <a:solidFill>
                    <a:srgbClr val="2B99F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等线" panose="02010600030101010101" charset="-122"/>
                </a:endParaRPr>
              </a:p>
            </p:txBody>
          </p:sp>
          <p:sp>
            <p:nvSpPr>
              <p:cNvPr id="36" name="文本框 60"/>
              <p:cNvSpPr txBox="1"/>
              <p:nvPr/>
            </p:nvSpPr>
            <p:spPr>
              <a:xfrm>
                <a:off x="6339526" y="4546366"/>
                <a:ext cx="956310" cy="2736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zh-CN" altLang="en-US" sz="1000" b="1">
                    <a:solidFill>
                      <a:srgbClr val="2B99F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轻松公告</a:t>
                </a:r>
                <a:endParaRPr lang="zh-CN" altLang="en-US" sz="1000" b="1">
                  <a:solidFill>
                    <a:srgbClr val="2B99F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37" name="图片 36" descr="1.轻松公告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6522380" y="3885959"/>
                <a:ext cx="567010" cy="567011"/>
              </a:xfrm>
              <a:prstGeom prst="roundRect">
                <a:avLst/>
              </a:prstGeom>
            </p:spPr>
          </p:pic>
          <p:pic>
            <p:nvPicPr>
              <p:cNvPr id="38" name="图片 125" descr="午餐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7435757" y="3885959"/>
                <a:ext cx="567010" cy="56701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9" name="文本框 60"/>
              <p:cNvSpPr txBox="1"/>
              <p:nvPr/>
            </p:nvSpPr>
            <p:spPr>
              <a:xfrm>
                <a:off x="7295836" y="4537663"/>
                <a:ext cx="910480" cy="2736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zh-CN" altLang="en-US" sz="1000" b="1">
                    <a:solidFill>
                      <a:srgbClr val="2B99F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每日菜谱</a:t>
                </a:r>
                <a:endParaRPr lang="zh-CN" altLang="en-US" sz="1000" b="1">
                  <a:solidFill>
                    <a:srgbClr val="2B99F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22" name="图片 21" descr="25.班级德育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77671" y="3365515"/>
              <a:ext cx="519179" cy="519179"/>
            </a:xfrm>
            <a:prstGeom prst="roundRect">
              <a:avLst/>
            </a:prstGeom>
          </p:spPr>
        </p:pic>
        <p:sp>
          <p:nvSpPr>
            <p:cNvPr id="23" name="文本框 23"/>
            <p:cNvSpPr txBox="1"/>
            <p:nvPr/>
          </p:nvSpPr>
          <p:spPr>
            <a:xfrm>
              <a:off x="5670200" y="3937559"/>
              <a:ext cx="910552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000" b="1" dirty="0">
                  <a:solidFill>
                    <a:srgbClr val="2B99F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班级德育</a:t>
              </a:r>
              <a:endParaRPr lang="zh-CN" altLang="en-US" sz="1000" b="1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4"/>
            <p:cNvSpPr txBox="1"/>
            <p:nvPr/>
          </p:nvSpPr>
          <p:spPr>
            <a:xfrm>
              <a:off x="6459038" y="3946396"/>
              <a:ext cx="941684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000" b="1" dirty="0">
                  <a:solidFill>
                    <a:srgbClr val="2B99F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学生评价</a:t>
              </a:r>
              <a:endParaRPr lang="zh-CN" altLang="en-US" sz="1000" b="1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5" name="图片 24" descr="6.个人德育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68729" y="3365515"/>
              <a:ext cx="519181" cy="519179"/>
            </a:xfrm>
            <a:prstGeom prst="roundRect">
              <a:avLst/>
            </a:prstGeom>
          </p:spPr>
        </p:pic>
      </p:grpSp>
      <p:grpSp>
        <p:nvGrpSpPr>
          <p:cNvPr id="40" name="组 136"/>
          <p:cNvGrpSpPr/>
          <p:nvPr/>
        </p:nvGrpSpPr>
        <p:grpSpPr>
          <a:xfrm>
            <a:off x="3913957" y="5347667"/>
            <a:ext cx="2490787" cy="849312"/>
            <a:chOff x="83108" y="5811037"/>
            <a:chExt cx="2490931" cy="849751"/>
          </a:xfrm>
        </p:grpSpPr>
        <p:sp>
          <p:nvSpPr>
            <p:cNvPr id="41" name="文本框 23"/>
            <p:cNvSpPr txBox="1"/>
            <p:nvPr/>
          </p:nvSpPr>
          <p:spPr>
            <a:xfrm>
              <a:off x="1759101" y="6396107"/>
              <a:ext cx="814938" cy="245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000" b="1" dirty="0">
                  <a:solidFill>
                    <a:srgbClr val="2B99F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师资分析</a:t>
              </a:r>
              <a:endParaRPr lang="zh-CN" altLang="en-US" sz="1000" b="1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2" name="图片 41" descr="活动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03810" y="5811037"/>
              <a:ext cx="523566" cy="523566"/>
            </a:xfrm>
            <a:prstGeom prst="roundRect">
              <a:avLst/>
            </a:prstGeom>
          </p:spPr>
        </p:pic>
        <p:sp>
          <p:nvSpPr>
            <p:cNvPr id="43" name="文本框 21"/>
            <p:cNvSpPr txBox="1"/>
            <p:nvPr/>
          </p:nvSpPr>
          <p:spPr>
            <a:xfrm>
              <a:off x="785074" y="6410120"/>
              <a:ext cx="902770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000" b="1" dirty="0">
                  <a:solidFill>
                    <a:srgbClr val="2B99F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轻松报修</a:t>
              </a:r>
              <a:endParaRPr lang="zh-CN" altLang="en-US" sz="1000" b="1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4" name="图片 43" descr="8.报修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93160" y="5824493"/>
              <a:ext cx="523568" cy="523568"/>
            </a:xfrm>
            <a:prstGeom prst="roundRect">
              <a:avLst/>
            </a:prstGeom>
          </p:spPr>
        </p:pic>
        <p:sp>
          <p:nvSpPr>
            <p:cNvPr id="45" name="文本框 23"/>
            <p:cNvSpPr txBox="1"/>
            <p:nvPr/>
          </p:nvSpPr>
          <p:spPr>
            <a:xfrm>
              <a:off x="83108" y="6414567"/>
              <a:ext cx="978662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000" b="1" dirty="0">
                  <a:solidFill>
                    <a:srgbClr val="2B99F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资产管理</a:t>
              </a:r>
              <a:endParaRPr lang="zh-CN" altLang="en-US" sz="1000" b="1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6" name="图片 45" descr="装备管理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5420" y="5820046"/>
              <a:ext cx="523568" cy="523568"/>
            </a:xfrm>
            <a:prstGeom prst="roundRect">
              <a:avLst/>
            </a:prstGeom>
          </p:spPr>
        </p:pic>
      </p:grpSp>
      <p:sp>
        <p:nvSpPr>
          <p:cNvPr id="47" name="文本框 156"/>
          <p:cNvSpPr txBox="1"/>
          <p:nvPr/>
        </p:nvSpPr>
        <p:spPr>
          <a:xfrm>
            <a:off x="1482224" y="4675519"/>
            <a:ext cx="132651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N</a:t>
            </a:r>
            <a:r>
              <a:rPr lang="zh-CN" altLang="en-US" dirty="0">
                <a:solidFill>
                  <a:srgbClr val="2B99F9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智慧校园</a:t>
            </a:r>
            <a:endParaRPr lang="zh-CN" altLang="en-US" dirty="0">
              <a:solidFill>
                <a:srgbClr val="2B99F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8" name="文本框 157"/>
          <p:cNvSpPr txBox="1"/>
          <p:nvPr/>
        </p:nvSpPr>
        <p:spPr>
          <a:xfrm>
            <a:off x="2955107" y="3595067"/>
            <a:ext cx="901700" cy="3079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1400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教师管理</a:t>
            </a:r>
            <a:endParaRPr lang="zh-CN" altLang="en-US" sz="1400" dirty="0">
              <a:solidFill>
                <a:srgbClr val="2B99F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158"/>
          <p:cNvSpPr txBox="1"/>
          <p:nvPr/>
        </p:nvSpPr>
        <p:spPr>
          <a:xfrm>
            <a:off x="2955107" y="4579317"/>
            <a:ext cx="901700" cy="3079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1400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学生管理</a:t>
            </a:r>
            <a:endParaRPr lang="zh-CN" altLang="en-US" sz="1400" dirty="0">
              <a:solidFill>
                <a:srgbClr val="2B99F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159"/>
          <p:cNvSpPr txBox="1"/>
          <p:nvPr/>
        </p:nvSpPr>
        <p:spPr>
          <a:xfrm>
            <a:off x="2955107" y="5517529"/>
            <a:ext cx="1081087" cy="3079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1400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教育局管理</a:t>
            </a:r>
            <a:endParaRPr lang="zh-CN" altLang="en-US" sz="1400" dirty="0">
              <a:solidFill>
                <a:srgbClr val="2B99F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316807" y="1532904"/>
            <a:ext cx="9807575" cy="14351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kumimoji="1" lang="zh-CN" altLang="en-US" sz="1800" strike="noStrike" noProof="1"/>
          </a:p>
        </p:txBody>
      </p:sp>
      <p:sp>
        <p:nvSpPr>
          <p:cNvPr id="53" name="矩形 52"/>
          <p:cNvSpPr/>
          <p:nvPr/>
        </p:nvSpPr>
        <p:spPr>
          <a:xfrm>
            <a:off x="1316807" y="6525592"/>
            <a:ext cx="9893300" cy="6191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kumimoji="1" lang="zh-CN" altLang="en-US" sz="1800" strike="noStrike" noProof="1"/>
          </a:p>
        </p:txBody>
      </p:sp>
      <p:sp>
        <p:nvSpPr>
          <p:cNvPr id="54" name="文本框 2"/>
          <p:cNvSpPr txBox="1"/>
          <p:nvPr/>
        </p:nvSpPr>
        <p:spPr>
          <a:xfrm>
            <a:off x="1502544" y="2118692"/>
            <a:ext cx="1108075" cy="3698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dirty="0">
                <a:solidFill>
                  <a:srgbClr val="2B99F9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智能硬件</a:t>
            </a:r>
            <a:endParaRPr lang="zh-CN" altLang="en-US" dirty="0">
              <a:solidFill>
                <a:srgbClr val="2B99F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5" name="文本框 4"/>
          <p:cNvSpPr txBox="1"/>
          <p:nvPr/>
        </p:nvSpPr>
        <p:spPr>
          <a:xfrm>
            <a:off x="557530" y="3193911"/>
            <a:ext cx="675005" cy="333121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教育大数据</a:t>
            </a:r>
            <a:endParaRPr lang="zh-CN" altLang="en-US" sz="3200" dirty="0">
              <a:solidFill>
                <a:srgbClr val="2B99F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5"/>
          <p:cNvSpPr txBox="1"/>
          <p:nvPr/>
        </p:nvSpPr>
        <p:spPr>
          <a:xfrm>
            <a:off x="4807402" y="6651004"/>
            <a:ext cx="521081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dirty="0">
                <a:solidFill>
                  <a:srgbClr val="2B99F9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阿里云计算</a:t>
            </a:r>
            <a:r>
              <a:rPr lang="en-US" altLang="zh-CN" dirty="0">
                <a:solidFill>
                  <a:srgbClr val="2B99F9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+</a:t>
            </a:r>
            <a:r>
              <a:rPr lang="zh-CN" altLang="en-US" dirty="0">
                <a:solidFill>
                  <a:srgbClr val="2B99F9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蚂蚁安全支付</a:t>
            </a:r>
            <a:r>
              <a:rPr lang="en-US" altLang="zh-CN" dirty="0">
                <a:solidFill>
                  <a:srgbClr val="2B99F9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+</a:t>
            </a:r>
            <a:r>
              <a:rPr lang="zh-CN" altLang="en-US" dirty="0">
                <a:solidFill>
                  <a:srgbClr val="2B99F9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钉钉</a:t>
            </a:r>
            <a:r>
              <a:rPr lang="zh-CN" altLang="en-US" dirty="0">
                <a:solidFill>
                  <a:srgbClr val="2B99F9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智能办公开放平台</a:t>
            </a:r>
            <a:endParaRPr lang="zh-CN" altLang="en-US" dirty="0">
              <a:solidFill>
                <a:srgbClr val="2B99F9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7" name="Shape 5177"/>
          <p:cNvSpPr/>
          <p:nvPr/>
        </p:nvSpPr>
        <p:spPr>
          <a:xfrm>
            <a:off x="2086744" y="2393329"/>
            <a:ext cx="9239250" cy="520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1500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 fontAlgn="base">
              <a:lnSpc>
                <a:spcPct val="120000"/>
              </a:lnSpc>
            </a:pPr>
            <a:r>
              <a:rPr lang="zh-CN" altLang="en-US" sz="1400" strike="noStrike" noProof="1" smtClean="0">
                <a:solidFill>
                  <a:srgbClr val="2B99F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电子班牌        人脸识别支付       闸机通道       幼教考勤       智能手环       刷卡电话机       消费机       图书柜</a:t>
            </a:r>
            <a:endParaRPr lang="zh-CN" altLang="en-US" sz="1400" strike="noStrike" noProof="1">
              <a:solidFill>
                <a:srgbClr val="2B99F9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8" name="图片 12" descr="1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2551882" y="1580529"/>
            <a:ext cx="1087437" cy="1087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" name="图片 13" descr="2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709169" y="1702767"/>
            <a:ext cx="965200" cy="96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" name="图片 15" descr="3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4534669" y="1347167"/>
            <a:ext cx="1341438" cy="1341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" name="图片 17" descr="4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flipH="1">
            <a:off x="6096769" y="1728167"/>
            <a:ext cx="793750" cy="792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" name="图片 18" descr="5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6815907" y="1412254"/>
            <a:ext cx="1281112" cy="1281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" name="图片 28" descr="6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7857307" y="1580529"/>
            <a:ext cx="1057275" cy="105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" name="图片 29" descr="7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9152707" y="1621804"/>
            <a:ext cx="925512" cy="923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" name="图片 32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flipH="1">
            <a:off x="10271894" y="1855167"/>
            <a:ext cx="484188" cy="538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" name="图片 65" descr="6.个人德育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237382" y="5363657"/>
            <a:ext cx="519172" cy="519184"/>
          </a:xfrm>
          <a:prstGeom prst="roundRect">
            <a:avLst/>
          </a:prstGeom>
        </p:spPr>
      </p:pic>
      <p:sp>
        <p:nvSpPr>
          <p:cNvPr id="67" name="文本框 23"/>
          <p:cNvSpPr txBox="1"/>
          <p:nvPr/>
        </p:nvSpPr>
        <p:spPr>
          <a:xfrm>
            <a:off x="7079432" y="5931867"/>
            <a:ext cx="827087" cy="2460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1000" b="1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云上党建</a:t>
            </a:r>
            <a:endParaRPr lang="zh-CN" altLang="en-US" sz="1000" b="1" dirty="0">
              <a:solidFill>
                <a:srgbClr val="2B99F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7306444" y="5449267"/>
            <a:ext cx="373063" cy="365125"/>
          </a:xfrm>
          <a:prstGeom prst="rect">
            <a:avLst/>
          </a:prstGeom>
          <a:solidFill>
            <a:srgbClr val="E43B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kumimoji="1" lang="zh-CN" altLang="en-US" sz="1800" strike="noStrike" noProof="1"/>
          </a:p>
        </p:txBody>
      </p:sp>
      <p:pic>
        <p:nvPicPr>
          <p:cNvPr id="69" name="图片 7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320732" y="5517529"/>
            <a:ext cx="365125" cy="207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" name="文本框 23"/>
          <p:cNvSpPr txBox="1"/>
          <p:nvPr/>
        </p:nvSpPr>
        <p:spPr>
          <a:xfrm>
            <a:off x="7868419" y="5941392"/>
            <a:ext cx="954088" cy="244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1000" b="1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学生数据分析</a:t>
            </a:r>
            <a:endParaRPr lang="zh-CN" altLang="en-US" sz="1000" b="1" dirty="0">
              <a:solidFill>
                <a:srgbClr val="2B99F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1" name="图片 70" descr="活动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012317" y="5355983"/>
            <a:ext cx="523566" cy="523566"/>
          </a:xfrm>
          <a:prstGeom prst="roundRect">
            <a:avLst/>
          </a:prstGeom>
        </p:spPr>
      </p:pic>
      <p:pic>
        <p:nvPicPr>
          <p:cNvPr id="72" name="图片 71" descr="行事例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36561" y="3439074"/>
            <a:ext cx="481214" cy="481223"/>
          </a:xfrm>
          <a:prstGeom prst="roundRect">
            <a:avLst/>
          </a:prstGeom>
        </p:spPr>
      </p:pic>
      <p:sp>
        <p:nvSpPr>
          <p:cNvPr id="73" name="文本框 23"/>
          <p:cNvSpPr txBox="1"/>
          <p:nvPr/>
        </p:nvSpPr>
        <p:spPr>
          <a:xfrm>
            <a:off x="7977957" y="3972892"/>
            <a:ext cx="869950" cy="2460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000" b="1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班级成员</a:t>
            </a:r>
            <a:endParaRPr lang="zh-CN" altLang="zh-CN" sz="1000" b="1" dirty="0">
              <a:solidFill>
                <a:srgbClr val="2B99F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4" name="图片 16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8068444" y="3468067"/>
            <a:ext cx="406400" cy="40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" name="图片 34" descr="Group 5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10438582" y="3442667"/>
            <a:ext cx="479425" cy="479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" name="图片 35" descr="Group 13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8025582" y="5365129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" name="文本框 23"/>
          <p:cNvSpPr txBox="1"/>
          <p:nvPr/>
        </p:nvSpPr>
        <p:spPr>
          <a:xfrm>
            <a:off x="10357619" y="3955429"/>
            <a:ext cx="852488" cy="2460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000" b="1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教育头条</a:t>
            </a:r>
            <a:endParaRPr lang="zh-CN" altLang="zh-CN" sz="1000" b="1" dirty="0">
              <a:solidFill>
                <a:srgbClr val="2B99F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8" name="图片 42" descr="Group 6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8822507" y="5347667"/>
            <a:ext cx="515937" cy="51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9" name="文本框 23"/>
          <p:cNvSpPr txBox="1"/>
          <p:nvPr/>
        </p:nvSpPr>
        <p:spPr>
          <a:xfrm>
            <a:off x="8671694" y="5941392"/>
            <a:ext cx="815975" cy="2460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1000" b="1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工资条</a:t>
            </a:r>
            <a:endParaRPr lang="zh-CN" altLang="en-US" sz="1000" b="1" dirty="0">
              <a:solidFill>
                <a:srgbClr val="2B99F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文本框 23"/>
          <p:cNvSpPr txBox="1"/>
          <p:nvPr/>
        </p:nvSpPr>
        <p:spPr>
          <a:xfrm>
            <a:off x="9484494" y="5949329"/>
            <a:ext cx="815975" cy="2460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1000" b="1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异常分析</a:t>
            </a:r>
            <a:endParaRPr lang="zh-CN" altLang="en-US" sz="1000" b="1" dirty="0">
              <a:solidFill>
                <a:srgbClr val="2B99F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文本框 23"/>
          <p:cNvSpPr txBox="1"/>
          <p:nvPr/>
        </p:nvSpPr>
        <p:spPr>
          <a:xfrm>
            <a:off x="10281419" y="5949329"/>
            <a:ext cx="1033463" cy="244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1000" b="1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区域数据分析</a:t>
            </a:r>
            <a:endParaRPr lang="zh-CN" altLang="en-US" sz="1000" b="1" dirty="0">
              <a:solidFill>
                <a:srgbClr val="2B99F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2" name="图片 43" descr="Bitmap Copy.pn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10438582" y="5352429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" name="图片 44" descr="Bitmap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643244" y="5357192"/>
            <a:ext cx="528638" cy="528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4" name="文本框 6"/>
          <p:cNvSpPr txBox="1"/>
          <p:nvPr/>
        </p:nvSpPr>
        <p:spPr>
          <a:xfrm>
            <a:off x="11402949" y="2968004"/>
            <a:ext cx="677108" cy="3375283"/>
          </a:xfrm>
          <a:prstGeom prst="rect">
            <a:avLst/>
          </a:prstGeom>
          <a:noFill/>
          <a:ln w="9525">
            <a:noFill/>
          </a:ln>
        </p:spPr>
        <p:txBody>
          <a:bodyPr vert="eaVert" wrap="none" anchor="t">
            <a:spAutoFit/>
          </a:bodyPr>
          <a:lstStyle/>
          <a:p>
            <a:r>
              <a:rPr lang="zh-CN" altLang="en-US" sz="3200" dirty="0">
                <a:solidFill>
                  <a:srgbClr val="2B99F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教育教学资源接入</a:t>
            </a:r>
            <a:endParaRPr lang="zh-CN" altLang="en-US" sz="3200" dirty="0">
              <a:solidFill>
                <a:srgbClr val="2B99F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6" name="图片 85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1201420" y="1412101"/>
            <a:ext cx="10008870" cy="1578610"/>
          </a:xfrm>
          <a:prstGeom prst="rect">
            <a:avLst/>
          </a:prstGeom>
        </p:spPr>
      </p:pic>
      <p:sp>
        <p:nvSpPr>
          <p:cNvPr id="87" name="文本框 86"/>
          <p:cNvSpPr txBox="1"/>
          <p:nvPr/>
        </p:nvSpPr>
        <p:spPr>
          <a:xfrm>
            <a:off x="1316807" y="521722"/>
            <a:ext cx="11043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基于阿里钉钉智慧校园教育信息化</a:t>
            </a:r>
            <a:r>
              <a:rPr lang="en-US" altLang="zh-CN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2.0</a:t>
            </a:r>
            <a:r>
              <a:rPr lang="zh-CN" altLang="en-US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的整体解决方案</a:t>
            </a:r>
            <a:endParaRPr lang="zh-CN" altLang="en-US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88" name="组 87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89" name="矩形 88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0" name="矩形 89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文本框 65"/>
          <p:cNvSpPr txBox="1"/>
          <p:nvPr/>
        </p:nvSpPr>
        <p:spPr>
          <a:xfrm>
            <a:off x="1196332" y="2361819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E84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幼儿园</a:t>
            </a:r>
            <a:endParaRPr lang="zh-CN" altLang="en-US" sz="2400" b="1" dirty="0">
              <a:solidFill>
                <a:srgbClr val="0E84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4655775" y="2361820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E84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endParaRPr lang="zh-CN" altLang="en-US" sz="2400" b="1" dirty="0">
              <a:solidFill>
                <a:srgbClr val="0E84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10725857" y="2389731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2400" b="1" dirty="0">
                <a:solidFill>
                  <a:srgbClr val="0E84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教育局</a:t>
            </a:r>
            <a:endParaRPr lang="zh-CN" altLang="zh-CN" sz="2400" b="1" dirty="0">
              <a:solidFill>
                <a:srgbClr val="0E84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577285" y="1926486"/>
            <a:ext cx="2808312" cy="30243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0" name="矩形 69"/>
          <p:cNvSpPr/>
          <p:nvPr/>
        </p:nvSpPr>
        <p:spPr>
          <a:xfrm>
            <a:off x="3647860" y="1926486"/>
            <a:ext cx="2808312" cy="30243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9870341" y="1926486"/>
            <a:ext cx="2808312" cy="30243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845197" y="3152254"/>
            <a:ext cx="22402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solidFill>
                  <a:schemeClr val="tx2"/>
                </a:solidFill>
              </a:rPr>
              <a:t>关注家校连接、</a:t>
            </a:r>
            <a:endParaRPr kumimoji="1" lang="zh-CN" altLang="en-US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zh-CN" altLang="en-US" dirty="0">
                <a:solidFill>
                  <a:schemeClr val="tx2"/>
                </a:solidFill>
              </a:rPr>
              <a:t>校园安全、成长档案</a:t>
            </a:r>
            <a:endParaRPr kumimoji="1" lang="zh-CN" altLang="en-US" dirty="0">
              <a:solidFill>
                <a:schemeClr val="tx2"/>
              </a:solidFill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4106436" y="3156934"/>
            <a:ext cx="2230324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关注校园管理、校园安全、家校连接</a:t>
            </a:r>
            <a:endParaRPr lang="zh-CN" altLang="zh-CN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10258906" y="3016090"/>
            <a:ext cx="2230324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关注教育局办公、全区域数据采集、校园管理、校园安全、</a:t>
            </a:r>
            <a:endParaRPr lang="zh-CN" altLang="en-US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矩形 282"/>
          <p:cNvSpPr>
            <a:spLocks noChangeArrowheads="1"/>
          </p:cNvSpPr>
          <p:nvPr/>
        </p:nvSpPr>
        <p:spPr bwMode="auto">
          <a:xfrm>
            <a:off x="5133392" y="5763159"/>
            <a:ext cx="546608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0E84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整体的方案，模块化拼装组合</a:t>
            </a:r>
            <a:endParaRPr lang="zh-CN" altLang="en-US" sz="3200" b="1">
              <a:solidFill>
                <a:srgbClr val="0E84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600270" y="2327530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E84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初高中</a:t>
            </a:r>
            <a:endParaRPr lang="zh-CN" altLang="en-US" sz="2400" b="1" dirty="0">
              <a:solidFill>
                <a:srgbClr val="0E84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44755" y="1892196"/>
            <a:ext cx="2808312" cy="30243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203331" y="3122644"/>
            <a:ext cx="2230324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关注校园管理、校园安全、学生成绩</a:t>
            </a:r>
            <a:endParaRPr lang="zh-CN" altLang="zh-CN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16807" y="556855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各阶段学校根据需求组合方案</a:t>
            </a:r>
            <a:endParaRPr lang="zh-CN" altLang="zh-CN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 16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18" name="矩形 17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 flipH="1">
            <a:off x="2973183" y="1904382"/>
            <a:ext cx="9896912" cy="342389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736757" y="3338674"/>
            <a:ext cx="6840758" cy="553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六、价格体系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-280" y="643501"/>
            <a:ext cx="2972828" cy="5945657"/>
          </a:xfrm>
          <a:custGeom>
            <a:avLst/>
            <a:gdLst>
              <a:gd name="connsiteX0" fmla="*/ 0 w 2972991"/>
              <a:gd name="connsiteY0" fmla="*/ 0 h 5945983"/>
              <a:gd name="connsiteX1" fmla="*/ 2972991 w 2972991"/>
              <a:gd name="connsiteY1" fmla="*/ 2972992 h 5945983"/>
              <a:gd name="connsiteX2" fmla="*/ 0 w 2972991"/>
              <a:gd name="connsiteY2" fmla="*/ 5945983 h 594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2991" h="5945983">
                <a:moveTo>
                  <a:pt x="0" y="0"/>
                </a:moveTo>
                <a:lnTo>
                  <a:pt x="2972991" y="2972992"/>
                </a:lnTo>
                <a:lnTo>
                  <a:pt x="0" y="59459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903" y="5488533"/>
            <a:ext cx="1357784" cy="1357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1047" y="5360244"/>
            <a:ext cx="1624713" cy="25971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zh-CN" altLang="en-US" sz="1410" dirty="0">
                <a:solidFill>
                  <a:srgbClr val="FCFCFC"/>
                </a:solidFill>
                <a:latin typeface="+mn-ea"/>
                <a:sym typeface="Arial" panose="020B0604020202020204" pitchFamily="34" charset="0"/>
              </a:rPr>
              <a:t>请替换文字内容</a:t>
            </a:r>
            <a:endParaRPr lang="id-ID" sz="1410" dirty="0">
              <a:solidFill>
                <a:srgbClr val="FCFCFC"/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6" name="矩形: 圆角 11"/>
          <p:cNvSpPr/>
          <p:nvPr/>
        </p:nvSpPr>
        <p:spPr>
          <a:xfrm>
            <a:off x="4441364" y="220144"/>
            <a:ext cx="3975702" cy="54544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7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智慧校园价格体系</a:t>
            </a:r>
            <a:endParaRPr lang="zh-CN" altLang="en-US" sz="2575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Placeholder 3"/>
          <p:cNvSpPr txBox="1"/>
          <p:nvPr/>
        </p:nvSpPr>
        <p:spPr>
          <a:xfrm>
            <a:off x="10327016" y="3060502"/>
            <a:ext cx="842629" cy="36322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965" dirty="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学校</a:t>
            </a:r>
            <a:endParaRPr lang="zh-CN" altLang="en-US" sz="1965" dirty="0">
              <a:solidFill>
                <a:srgbClr val="FCFCFC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Text Placeholder 3"/>
          <p:cNvSpPr txBox="1"/>
          <p:nvPr/>
        </p:nvSpPr>
        <p:spPr>
          <a:xfrm>
            <a:off x="10002977" y="2267025"/>
            <a:ext cx="1636318" cy="36322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965" dirty="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区</a:t>
            </a:r>
            <a:r>
              <a:rPr lang="en-US" altLang="zh-CN" sz="1965" dirty="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/</a:t>
            </a:r>
            <a:r>
              <a:rPr lang="zh-CN" altLang="en-US" sz="1965" dirty="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县教育局</a:t>
            </a:r>
            <a:endParaRPr lang="zh-CN" altLang="en-US" sz="1965" dirty="0">
              <a:solidFill>
                <a:srgbClr val="FCFCFC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6625" y="1022350"/>
            <a:ext cx="11257280" cy="5658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1047" y="5360244"/>
            <a:ext cx="1624713" cy="25971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zh-CN" altLang="en-US" sz="1410" dirty="0">
                <a:solidFill>
                  <a:srgbClr val="FCFCFC"/>
                </a:solidFill>
                <a:latin typeface="+mn-ea"/>
                <a:sym typeface="Arial" panose="020B0604020202020204" pitchFamily="34" charset="0"/>
              </a:rPr>
              <a:t>请替换文字内容</a:t>
            </a:r>
            <a:endParaRPr lang="id-ID" sz="1410" dirty="0">
              <a:solidFill>
                <a:srgbClr val="FCFCFC"/>
              </a:solidFill>
              <a:latin typeface="+mn-ea"/>
              <a:sym typeface="Arial" panose="020B0604020202020204" pitchFamily="34" charset="0"/>
            </a:endParaRPr>
          </a:p>
        </p:txBody>
      </p:sp>
      <p:sp>
        <p:nvSpPr>
          <p:cNvPr id="6" name="矩形: 圆角 11"/>
          <p:cNvSpPr/>
          <p:nvPr/>
        </p:nvSpPr>
        <p:spPr>
          <a:xfrm>
            <a:off x="4441364" y="220144"/>
            <a:ext cx="3975702" cy="54544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57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轻松教育价格体系</a:t>
            </a:r>
            <a:endParaRPr lang="zh-CN" altLang="en-US" sz="2575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-1"/>
          <p:cNvGraphicFramePr/>
          <p:nvPr/>
        </p:nvGraphicFramePr>
        <p:xfrm>
          <a:off x="775970" y="925830"/>
          <a:ext cx="7980681" cy="613918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184275"/>
                <a:gridCol w="1291590"/>
                <a:gridCol w="1515110"/>
                <a:gridCol w="1995171"/>
                <a:gridCol w="1994535"/>
              </a:tblGrid>
              <a:tr h="40132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lang="en-US" altLang="zh-CN" sz="1400"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营收业绩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 hMerge="1"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effectLst/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备注</a:t>
                      </a:r>
                      <a:endParaRPr lang="zh-CN" altLang="en-US" sz="1400">
                        <a:solidFill>
                          <a:srgbClr val="0E84C8"/>
                        </a:solidFill>
                        <a:effectLst/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1400" b="1">
                        <a:solidFill>
                          <a:srgbClr val="0E84C8"/>
                        </a:solidFill>
                        <a:effectLst/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 b="1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单所学校</a:t>
                      </a:r>
                      <a:endParaRPr lang="zh-CN" altLang="en-US" sz="1400" b="1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 b="1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（按</a:t>
                      </a:r>
                      <a:r>
                        <a:rPr lang="en-US" altLang="zh-CN" sz="1400" b="1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</a:t>
                      </a:r>
                      <a:r>
                        <a:rPr lang="zh-CN" altLang="en-US" sz="1400" b="1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学生举例）</a:t>
                      </a:r>
                      <a:endParaRPr lang="zh-CN" altLang="en-US" sz="1400" b="1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hMerge="1">
                  <a:tcPr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 b="1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区县教育局</a:t>
                      </a:r>
                      <a:endParaRPr lang="zh-CN" altLang="en-US" sz="1400" b="1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 b="1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（按100所举例）</a:t>
                      </a:r>
                      <a:endParaRPr lang="zh-CN" altLang="en-US" sz="1400" b="1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vMerge="1"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软件方面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1.96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</a:t>
                      </a: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196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后期每年延续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服务方面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万元</a:t>
                      </a: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所</a:t>
                      </a: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年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2500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</a:t>
                      </a: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天（</a:t>
                      </a: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天起）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</a:tr>
              <a:tr h="389890">
                <a:tc rowSpan="7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硬件方面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考勤设备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硬件方面根据实际需求确定和考虑市场价格变动因素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</a:tr>
              <a:tr h="388620">
                <a:tc vMerge="1">
                  <a:tcPr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消费机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</a:tcPr>
                </a:tc>
              </a:tr>
              <a:tr h="418465">
                <a:tc vMerge="1">
                  <a:tcPr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电子班牌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1200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</a:tcPr>
                </a:tc>
              </a:tr>
              <a:tr h="418465">
                <a:tc vMerge="1">
                  <a:tcPr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门禁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</a:tcPr>
                </a:tc>
              </a:tr>
              <a:tr h="418465">
                <a:tc vMerge="1">
                  <a:tcPr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手环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</a:tcPr>
                </a:tc>
              </a:tr>
              <a:tr h="417195">
                <a:tc vMerge="1">
                  <a:tcPr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大屏幕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</a:tr>
              <a:tr h="349250">
                <a:tc vMerge="1">
                  <a:tcPr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其他更多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……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……</a:t>
                      </a:r>
                      <a:endParaRPr lang="en-US" altLang="zh-CN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根据需求对接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</a:tr>
              <a:tr h="39941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教学资源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教学资源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元</a:t>
                      </a: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所</a:t>
                      </a:r>
                      <a:endParaRPr lang="en-US" altLang="zh-CN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lang="en-US" altLang="zh-CN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</a:tr>
              <a:tr h="35179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活动方面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教育培训会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万元</a:t>
                      </a: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所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 vMerge="1"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</a:tr>
              <a:tr h="34671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定制方面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定制开发项目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万元</a:t>
                      </a: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所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根据实际需求核算</a:t>
                      </a:r>
                      <a:r>
                        <a:rPr lang="en-US" altLang="zh-CN" sz="1400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lang="en-US" altLang="zh-CN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</a:tr>
              <a:tr h="418465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 b="1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合计</a:t>
                      </a:r>
                      <a:endParaRPr lang="zh-CN" altLang="en-US" sz="1400" b="1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 hMerge="1"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 b="1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35.96</a:t>
                      </a:r>
                      <a:r>
                        <a:rPr lang="zh-CN" altLang="en-US" sz="1400" b="1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r>
                        <a:rPr lang="en-US" altLang="zh-CN" sz="1400" b="1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400" b="1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</a:t>
                      </a:r>
                      <a:endParaRPr lang="zh-CN" altLang="en-US" sz="1400" b="1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 b="1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3596</a:t>
                      </a:r>
                      <a:r>
                        <a:rPr lang="zh-CN" altLang="en-US" sz="1400" b="1">
                          <a:solidFill>
                            <a:srgbClr val="0E84C8"/>
                          </a:solidFill>
                          <a:highlight>
                            <a:srgbClr val="FFFFFF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endParaRPr lang="zh-CN" altLang="en-US" sz="1400" b="1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endParaRPr lang="zh-CN" altLang="en-US" sz="1400">
                        <a:solidFill>
                          <a:srgbClr val="0E84C8"/>
                        </a:solidFill>
                        <a:highlight>
                          <a:srgbClr val="FFFFFF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1" anchor="ctr">
                    <a:lnL w="12700">
                      <a:solidFill>
                        <a:srgbClr val="0E84C8"/>
                      </a:solidFill>
                      <a:prstDash val="solid"/>
                    </a:lnL>
                    <a:lnR w="12700">
                      <a:solidFill>
                        <a:srgbClr val="0E84C8"/>
                      </a:solidFill>
                      <a:prstDash val="solid"/>
                    </a:lnR>
                    <a:lnT w="12700">
                      <a:solidFill>
                        <a:srgbClr val="0E84C8"/>
                      </a:solidFill>
                      <a:prstDash val="solid"/>
                    </a:lnT>
                    <a:lnB w="12700">
                      <a:solidFill>
                        <a:srgbClr val="0E84C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Shape 1900"/>
          <p:cNvSpPr/>
          <p:nvPr/>
        </p:nvSpPr>
        <p:spPr>
          <a:xfrm>
            <a:off x="8979360" y="2630394"/>
            <a:ext cx="3537877" cy="1224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347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6251" y="0"/>
                </a:lnTo>
                <a:lnTo>
                  <a:pt x="5347" y="0"/>
                </a:lnTo>
                <a:close/>
              </a:path>
            </a:pathLst>
          </a:custGeom>
          <a:solidFill>
            <a:srgbClr val="039386"/>
          </a:solidFill>
          <a:ln w="12700">
            <a:miter lim="400000"/>
          </a:ln>
        </p:spPr>
        <p:txBody>
          <a:bodyPr lIns="26783" tIns="26783" rIns="26783" bIns="26783" anchor="ctr"/>
          <a:lstStyle/>
          <a:p>
            <a:pPr>
              <a:lnSpc>
                <a:spcPct val="120000"/>
              </a:lnSpc>
            </a:pPr>
            <a:endParaRPr sz="1830"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Shape 1901"/>
          <p:cNvSpPr/>
          <p:nvPr/>
        </p:nvSpPr>
        <p:spPr>
          <a:xfrm>
            <a:off x="9857129" y="1383926"/>
            <a:ext cx="1782340" cy="1247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8183" y="5234"/>
                </a:lnTo>
                <a:lnTo>
                  <a:pt x="8190" y="5234"/>
                </a:lnTo>
                <a:lnTo>
                  <a:pt x="0" y="21600"/>
                </a:lnTo>
                <a:lnTo>
                  <a:pt x="21600" y="21600"/>
                </a:lnTo>
                <a:lnTo>
                  <a:pt x="13410" y="5234"/>
                </a:lnTo>
                <a:lnTo>
                  <a:pt x="13417" y="5234"/>
                </a:lnTo>
                <a:lnTo>
                  <a:pt x="10800" y="0"/>
                </a:lnTo>
                <a:close/>
              </a:path>
            </a:pathLst>
          </a:custGeom>
          <a:solidFill>
            <a:srgbClr val="92D050"/>
          </a:solidFill>
          <a:ln w="12700">
            <a:miter lim="400000"/>
          </a:ln>
        </p:spPr>
        <p:txBody>
          <a:bodyPr lIns="26783" tIns="26783" rIns="26783" bIns="26783" anchor="ctr"/>
          <a:lstStyle/>
          <a:p>
            <a:pPr>
              <a:lnSpc>
                <a:spcPct val="120000"/>
              </a:lnSpc>
            </a:pPr>
            <a:endParaRPr sz="1830"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Text Placeholder 3"/>
          <p:cNvSpPr txBox="1"/>
          <p:nvPr/>
        </p:nvSpPr>
        <p:spPr>
          <a:xfrm>
            <a:off x="10327016" y="3060502"/>
            <a:ext cx="842629" cy="36322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965" dirty="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学校</a:t>
            </a:r>
            <a:endParaRPr lang="zh-CN" altLang="en-US" sz="1965" dirty="0">
              <a:solidFill>
                <a:srgbClr val="FCFCFC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Text Placeholder 3"/>
          <p:cNvSpPr txBox="1"/>
          <p:nvPr/>
        </p:nvSpPr>
        <p:spPr>
          <a:xfrm>
            <a:off x="10002977" y="2267025"/>
            <a:ext cx="1636318" cy="36322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965" dirty="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区</a:t>
            </a:r>
            <a:r>
              <a:rPr lang="en-US" altLang="zh-CN" sz="1965" dirty="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/</a:t>
            </a:r>
            <a:r>
              <a:rPr lang="zh-CN" altLang="en-US" sz="1965" dirty="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县教育局</a:t>
            </a:r>
            <a:endParaRPr lang="zh-CN" altLang="en-US" sz="1965" dirty="0">
              <a:solidFill>
                <a:srgbClr val="FCFCFC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8855075" y="4082415"/>
            <a:ext cx="3661410" cy="2284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单个学校智慧校园软件使用费用：</a:t>
            </a:r>
            <a:endParaRPr lang="en-US" altLang="zh-CN" sz="1895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------</a:t>
            </a:r>
            <a:r>
              <a:rPr lang="zh-CN" altLang="en-US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19600</a:t>
            </a:r>
            <a:r>
              <a:rPr lang="zh-CN" altLang="en-US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</a:t>
            </a:r>
            <a:r>
              <a:rPr lang="en-US" altLang="zh-CN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1895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------</a:t>
            </a:r>
            <a:r>
              <a:rPr lang="zh-CN" altLang="en-US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58800</a:t>
            </a:r>
            <a:r>
              <a:rPr lang="zh-CN" altLang="en-US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元</a:t>
            </a:r>
            <a:r>
              <a:rPr lang="en-US" altLang="zh-CN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校</a:t>
            </a:r>
            <a:r>
              <a:rPr lang="en-US" altLang="zh-CN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zh-CN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</a:t>
            </a:r>
            <a:r>
              <a:rPr lang="zh-CN" altLang="en-US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r>
              <a:rPr lang="en-US" altLang="zh-CN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</a:t>
            </a:r>
            <a:r>
              <a:rPr lang="zh-CN" altLang="en-US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送</a:t>
            </a:r>
            <a:r>
              <a:rPr lang="en-US" altLang="zh-CN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endParaRPr lang="zh-CN" altLang="en-US" sz="1895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------</a:t>
            </a:r>
            <a:r>
              <a:rPr lang="zh-CN" altLang="en-US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158800</a:t>
            </a:r>
            <a:r>
              <a:rPr lang="zh-CN" altLang="en-US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元</a:t>
            </a:r>
            <a:r>
              <a:rPr lang="en-US" altLang="zh-CN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sz="189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校</a:t>
            </a:r>
            <a:endParaRPr lang="en-US" altLang="zh-CN" sz="1895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895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585" y="925830"/>
            <a:ext cx="12153900" cy="6139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435" y="926465"/>
            <a:ext cx="4772660" cy="5841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6" name="组合 26"/>
          <p:cNvGrpSpPr/>
          <p:nvPr/>
        </p:nvGrpSpPr>
        <p:grpSpPr>
          <a:xfrm>
            <a:off x="2396927" y="3258841"/>
            <a:ext cx="7860485" cy="2774236"/>
            <a:chOff x="1199456" y="1540330"/>
            <a:chExt cx="9937104" cy="4306611"/>
          </a:xfrm>
        </p:grpSpPr>
        <p:sp>
          <p:nvSpPr>
            <p:cNvPr id="14" name="矩形 13"/>
            <p:cNvSpPr/>
            <p:nvPr/>
          </p:nvSpPr>
          <p:spPr>
            <a:xfrm>
              <a:off x="1199456" y="1540330"/>
              <a:ext cx="9937104" cy="451473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162" tIns="36162" rIns="36162" bIns="36162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425" b="0" i="0" u="none" strike="noStrike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59496" y="1566012"/>
              <a:ext cx="1440160" cy="486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162" tIns="36162" rIns="36162" bIns="36162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580" b="1" i="0" u="none" strike="noStrike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等线" panose="02010600030101010101" charset="-122"/>
                </a:rPr>
                <a:t>营收方向</a:t>
              </a:r>
              <a:endParaRPr kumimoji="0" lang="zh-CN" altLang="en-US" sz="1580" b="1" i="0" u="none" strike="noStrike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84032" y="1571738"/>
              <a:ext cx="1440160" cy="486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162" tIns="36162" rIns="36162" bIns="36162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580" b="1" i="0" u="none" strike="noStrike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等线" panose="02010600030101010101" charset="-122"/>
                </a:rPr>
                <a:t>营收模块</a:t>
              </a:r>
              <a:endParaRPr kumimoji="0" lang="zh-CN" altLang="en-US" sz="1580" b="1" i="0" u="none" strike="noStrike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199456" y="4031356"/>
              <a:ext cx="1944216" cy="45147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162" tIns="36162" rIns="36162" bIns="36162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425" b="0" i="0" u="none" strike="noStrike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59496" y="2708920"/>
              <a:ext cx="1296144" cy="4514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162" tIns="36162" rIns="36162" bIns="36162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425" b="1" i="0" u="none" strike="noStrike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等线" panose="02010600030101010101" charset="-122"/>
                </a:rPr>
                <a:t>软件营收</a:t>
              </a:r>
              <a:endParaRPr kumimoji="0" lang="zh-CN" altLang="en-US" sz="1425" b="1" i="0" u="none" strike="noStrike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59496" y="3995774"/>
              <a:ext cx="1296144" cy="4514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162" tIns="36162" rIns="36162" bIns="36162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425" b="1" i="0" u="none" strike="noStrike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等线" panose="02010600030101010101" charset="-122"/>
                </a:rPr>
                <a:t>硬件营收</a:t>
              </a:r>
              <a:endParaRPr kumimoji="0" lang="zh-CN" altLang="en-US" sz="1425" b="1" i="0" u="none" strike="noStrike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15480" y="5363926"/>
              <a:ext cx="1584176" cy="4514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162" tIns="36162" rIns="36162" bIns="36162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425" b="1" i="0" u="none" strike="noStrike" cap="none" spc="0" normalizeH="0" baseline="0" noProof="1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等线" panose="02010600030101010101" charset="-122"/>
                </a:rPr>
                <a:t>教育生态营收</a:t>
              </a:r>
              <a:endParaRPr kumimoji="0" lang="zh-CN" altLang="en-US" sz="1425" b="1" i="0" u="none" strike="noStrike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87688" y="2681144"/>
              <a:ext cx="7848872" cy="451473"/>
            </a:xfrm>
            <a:prstGeom prst="rect">
              <a:avLst/>
            </a:prstGeom>
            <a:solidFill>
              <a:schemeClr val="bg2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162" tIns="36162" rIns="36162" bIns="36162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425" b="0" i="0" u="none" strike="noStrike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3287688" y="4013416"/>
              <a:ext cx="7848872" cy="451473"/>
            </a:xfrm>
            <a:prstGeom prst="rect">
              <a:avLst/>
            </a:prstGeom>
            <a:solidFill>
              <a:schemeClr val="bg2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162" tIns="36162" rIns="36162" bIns="36162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425" b="0" i="0" u="none" strike="noStrike" cap="none" spc="0" normalizeH="0" baseline="0" noProof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3287760" y="5345440"/>
              <a:ext cx="7848000" cy="451473"/>
            </a:xfrm>
            <a:prstGeom prst="rect">
              <a:avLst/>
            </a:prstGeom>
            <a:solidFill>
              <a:schemeClr val="bg2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162" tIns="36162" rIns="36162" bIns="36162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425" b="0" i="0" u="none" strike="noStrike" cap="none" spc="0" normalizeH="0" baseline="0" noProof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47728" y="2699630"/>
              <a:ext cx="7200800" cy="4514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162" tIns="36162" rIns="36162" bIns="36162" numCol="1" spcCol="38100" rtlCol="0" anchor="t">
              <a:spAutoFit/>
            </a:bodyPr>
            <a:lstStyle/>
            <a:p>
              <a:pPr fontAlgn="base"/>
              <a:r>
                <a:rPr lang="zh-CN" altLang="en-US" sz="1425" b="1" strike="noStrike" noProof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教育局应用、学校应用、幼儿园应用</a:t>
              </a:r>
              <a:endParaRPr kumimoji="0" lang="zh-CN" altLang="en-US" sz="1425" b="1" i="0" u="none" strike="noStrike" cap="none" spc="0" normalizeH="0" baseline="0" noProof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48013" y="4067471"/>
              <a:ext cx="7487912" cy="4514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162" tIns="36162" rIns="36162" bIns="36162" numCol="1" spcCol="38100" rtlCol="0" anchor="t">
              <a:spAutoFit/>
            </a:bodyPr>
            <a:lstStyle/>
            <a:p>
              <a:pPr fontAlgn="base"/>
              <a:r>
                <a:rPr lang="zh-CN" altLang="en-US" sz="1425" b="1" strike="noStrike" noProof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考勤装备、电子班牌、考勤卡、访客机、电话机、运动腕表</a:t>
              </a:r>
              <a:r>
                <a:rPr lang="en-US" altLang="zh-CN" sz="1425" b="1" strike="noStrike" noProof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</a:t>
              </a:r>
              <a:endParaRPr kumimoji="0" lang="en-US" altLang="zh-CN" sz="1425" b="1" i="0" u="none" strike="noStrike" cap="none" spc="0" normalizeH="0" baseline="0" noProof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endParaRPr>
            </a:p>
          </p:txBody>
        </p:sp>
        <p:sp>
          <p:nvSpPr>
            <p:cNvPr id="238609" name="矩形 25"/>
            <p:cNvSpPr/>
            <p:nvPr/>
          </p:nvSpPr>
          <p:spPr>
            <a:xfrm>
              <a:off x="3647728" y="5363924"/>
              <a:ext cx="7047206" cy="4830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425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教学资源</a:t>
              </a:r>
              <a:r>
                <a:rPr lang="en-US" altLang="zh-CN" sz="1425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</a:t>
              </a:r>
              <a:endParaRPr lang="en-US" altLang="zh-CN" sz="1425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533508" y="1868435"/>
            <a:ext cx="948282" cy="3136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6162" tIns="36162" rIns="36162" bIns="36162" numCol="1" spcCol="38100" rtlCol="0" anchor="t" forceAA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580" b="1" i="0" u="none" strike="noStrike" cap="none" spc="0" normalizeH="0" baseline="0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SAAS</a:t>
            </a:r>
            <a:r>
              <a:rPr kumimoji="0" lang="zh-CN" altLang="en-US" sz="1580" b="1" i="0" u="none" strike="noStrike" cap="none" spc="0" normalizeH="0" baseline="0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收费 </a:t>
            </a:r>
            <a:endParaRPr kumimoji="0" lang="zh-CN" altLang="en-US" sz="1580" b="1" i="0" u="none" strike="noStrike" cap="none" spc="0" normalizeH="0" baseline="0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07710" y="1868435"/>
            <a:ext cx="1402834" cy="3136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6162" tIns="36162" rIns="36162" bIns="36162" numCol="1" spcCol="38100" rtlCol="0" anchor="t" forceAA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580" b="1" i="0" u="none" strike="noStrike" cap="none" spc="0" normalizeH="0" baseline="0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十万级招标 </a:t>
            </a:r>
            <a:endParaRPr kumimoji="0" lang="zh-CN" altLang="en-US" sz="1580" b="1" i="0" u="none" strike="noStrike" cap="none" spc="0" normalizeH="0" baseline="0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64189" y="1868435"/>
            <a:ext cx="1402832" cy="3136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6162" tIns="36162" rIns="36162" bIns="36162" numCol="1" spcCol="38100" rtlCol="0" anchor="t" forceAA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580" b="1" i="0" u="none" strike="noStrike" cap="none" spc="0" normalizeH="0" baseline="0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百万级招标 </a:t>
            </a:r>
            <a:endParaRPr kumimoji="0" lang="zh-CN" altLang="en-US" sz="1580" b="1" i="0" u="none" strike="noStrike" cap="none" spc="0" normalizeH="0" baseline="0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12680" y="1868435"/>
            <a:ext cx="2474672" cy="3136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6162" tIns="36162" rIns="36162" bIns="36162" numCol="1" spcCol="38100" rtlCol="0" anchor="t" forceAA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580" b="1" i="0" u="none" strike="noStrike" cap="none" spc="0" normalizeH="0" baseline="0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千万级县区域整体接入 </a:t>
            </a:r>
            <a:endParaRPr kumimoji="0" lang="zh-CN" altLang="en-US" sz="1580" b="1" i="0" u="none" strike="noStrike" cap="none" spc="0" normalizeH="0" baseline="0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sp>
        <p:nvSpPr>
          <p:cNvPr id="7" name=" 141"/>
          <p:cNvSpPr/>
          <p:nvPr/>
        </p:nvSpPr>
        <p:spPr>
          <a:xfrm>
            <a:off x="3378825" y="1996513"/>
            <a:ext cx="568819" cy="59017"/>
          </a:xfrm>
          <a:custGeom>
            <a:avLst/>
            <a:gdLst>
              <a:gd name="connsiteX0" fmla="*/ 4710315 w 7544313"/>
              <a:gd name="connsiteY0" fmla="*/ 0 h 5784389"/>
              <a:gd name="connsiteX1" fmla="*/ 5164538 w 7544313"/>
              <a:gd name="connsiteY1" fmla="*/ 188144 h 5784389"/>
              <a:gd name="connsiteX2" fmla="*/ 7343753 w 7544313"/>
              <a:gd name="connsiteY2" fmla="*/ 2367358 h 5784389"/>
              <a:gd name="connsiteX3" fmla="*/ 7428050 w 7544313"/>
              <a:gd name="connsiteY3" fmla="*/ 2469120 h 5784389"/>
              <a:gd name="connsiteX4" fmla="*/ 7438311 w 7544313"/>
              <a:gd name="connsiteY4" fmla="*/ 2487626 h 5784389"/>
              <a:gd name="connsiteX5" fmla="*/ 7479289 w 7544313"/>
              <a:gd name="connsiteY5" fmla="*/ 2563973 h 5784389"/>
              <a:gd name="connsiteX6" fmla="*/ 7544313 w 7544313"/>
              <a:gd name="connsiteY6" fmla="*/ 2891210 h 5784389"/>
              <a:gd name="connsiteX7" fmla="*/ 7479289 w 7544313"/>
              <a:gd name="connsiteY7" fmla="*/ 3218447 h 5784389"/>
              <a:gd name="connsiteX8" fmla="*/ 7454433 w 7544313"/>
              <a:gd name="connsiteY8" fmla="*/ 3276193 h 5784389"/>
              <a:gd name="connsiteX9" fmla="*/ 7421357 w 7544313"/>
              <a:gd name="connsiteY9" fmla="*/ 3318247 h 5784389"/>
              <a:gd name="connsiteX10" fmla="*/ 7325947 w 7544313"/>
              <a:gd name="connsiteY10" fmla="*/ 3417030 h 5784389"/>
              <a:gd name="connsiteX11" fmla="*/ 5146732 w 7544313"/>
              <a:gd name="connsiteY11" fmla="*/ 5596244 h 5784389"/>
              <a:gd name="connsiteX12" fmla="*/ 4238287 w 7544313"/>
              <a:gd name="connsiteY12" fmla="*/ 5596244 h 5784389"/>
              <a:gd name="connsiteX13" fmla="*/ 4238287 w 7544313"/>
              <a:gd name="connsiteY13" fmla="*/ 4687801 h 5784389"/>
              <a:gd name="connsiteX14" fmla="*/ 5378425 w 7544313"/>
              <a:gd name="connsiteY14" fmla="*/ 3547663 h 5784389"/>
              <a:gd name="connsiteX15" fmla="*/ 642367 w 7544313"/>
              <a:gd name="connsiteY15" fmla="*/ 3547663 h 5784389"/>
              <a:gd name="connsiteX16" fmla="*/ 0 w 7544313"/>
              <a:gd name="connsiteY16" fmla="*/ 2905296 h 5784389"/>
              <a:gd name="connsiteX17" fmla="*/ 642367 w 7544313"/>
              <a:gd name="connsiteY17" fmla="*/ 2262930 h 5784389"/>
              <a:gd name="connsiteX18" fmla="*/ 5422435 w 7544313"/>
              <a:gd name="connsiteY18" fmla="*/ 2262930 h 5784389"/>
              <a:gd name="connsiteX19" fmla="*/ 4256093 w 7544313"/>
              <a:gd name="connsiteY19" fmla="*/ 1096587 h 5784389"/>
              <a:gd name="connsiteX20" fmla="*/ 4256093 w 7544313"/>
              <a:gd name="connsiteY20" fmla="*/ 188144 h 5784389"/>
              <a:gd name="connsiteX21" fmla="*/ 4710315 w 7544313"/>
              <a:gd name="connsiteY21" fmla="*/ 0 h 57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544313" h="5784389">
                <a:moveTo>
                  <a:pt x="4710315" y="0"/>
                </a:moveTo>
                <a:cubicBezTo>
                  <a:pt x="4874713" y="0"/>
                  <a:pt x="5039107" y="62713"/>
                  <a:pt x="5164538" y="188144"/>
                </a:cubicBezTo>
                <a:lnTo>
                  <a:pt x="7343753" y="2367358"/>
                </a:lnTo>
                <a:cubicBezTo>
                  <a:pt x="7375110" y="2398716"/>
                  <a:pt x="7403341" y="2432905"/>
                  <a:pt x="7428050" y="2469120"/>
                </a:cubicBezTo>
                <a:lnTo>
                  <a:pt x="7438311" y="2487626"/>
                </a:lnTo>
                <a:lnTo>
                  <a:pt x="7479289" y="2563973"/>
                </a:lnTo>
                <a:cubicBezTo>
                  <a:pt x="7520342" y="2657385"/>
                  <a:pt x="7544313" y="2769994"/>
                  <a:pt x="7544313" y="2891210"/>
                </a:cubicBezTo>
                <a:cubicBezTo>
                  <a:pt x="7544313" y="3012426"/>
                  <a:pt x="7520342" y="3125035"/>
                  <a:pt x="7479289" y="3218447"/>
                </a:cubicBezTo>
                <a:lnTo>
                  <a:pt x="7454433" y="3276193"/>
                </a:lnTo>
                <a:lnTo>
                  <a:pt x="7421357" y="3318247"/>
                </a:lnTo>
                <a:cubicBezTo>
                  <a:pt x="7391886" y="3351882"/>
                  <a:pt x="7357304" y="3385674"/>
                  <a:pt x="7325947" y="3417030"/>
                </a:cubicBezTo>
                <a:lnTo>
                  <a:pt x="5146732" y="5596244"/>
                </a:lnTo>
                <a:cubicBezTo>
                  <a:pt x="4895873" y="5847104"/>
                  <a:pt x="4489147" y="5847104"/>
                  <a:pt x="4238287" y="5596244"/>
                </a:cubicBezTo>
                <a:cubicBezTo>
                  <a:pt x="3987430" y="5345384"/>
                  <a:pt x="3987430" y="4938661"/>
                  <a:pt x="4238287" y="4687801"/>
                </a:cubicBezTo>
                <a:lnTo>
                  <a:pt x="5378425" y="3547663"/>
                </a:lnTo>
                <a:lnTo>
                  <a:pt x="642367" y="3547663"/>
                </a:lnTo>
                <a:cubicBezTo>
                  <a:pt x="287598" y="3547663"/>
                  <a:pt x="0" y="3260065"/>
                  <a:pt x="0" y="2905296"/>
                </a:cubicBezTo>
                <a:cubicBezTo>
                  <a:pt x="0" y="2550527"/>
                  <a:pt x="287598" y="2262930"/>
                  <a:pt x="642367" y="2262930"/>
                </a:cubicBezTo>
                <a:lnTo>
                  <a:pt x="5422435" y="2262930"/>
                </a:lnTo>
                <a:lnTo>
                  <a:pt x="4256093" y="1096587"/>
                </a:lnTo>
                <a:cubicBezTo>
                  <a:pt x="4005235" y="845727"/>
                  <a:pt x="4005235" y="439004"/>
                  <a:pt x="4256093" y="188144"/>
                </a:cubicBezTo>
                <a:cubicBezTo>
                  <a:pt x="4381524" y="62713"/>
                  <a:pt x="4545918" y="0"/>
                  <a:pt x="47103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 strike="noStrike" noProof="1">
              <a:solidFill>
                <a:srgbClr val="FFFFFF"/>
              </a:solidFill>
            </a:endParaRPr>
          </a:p>
        </p:txBody>
      </p:sp>
      <p:sp>
        <p:nvSpPr>
          <p:cNvPr id="8" name=" 141"/>
          <p:cNvSpPr/>
          <p:nvPr/>
        </p:nvSpPr>
        <p:spPr>
          <a:xfrm>
            <a:off x="4994870" y="1995258"/>
            <a:ext cx="568819" cy="60272"/>
          </a:xfrm>
          <a:custGeom>
            <a:avLst/>
            <a:gdLst>
              <a:gd name="connsiteX0" fmla="*/ 4710315 w 7544313"/>
              <a:gd name="connsiteY0" fmla="*/ 0 h 5784389"/>
              <a:gd name="connsiteX1" fmla="*/ 5164538 w 7544313"/>
              <a:gd name="connsiteY1" fmla="*/ 188144 h 5784389"/>
              <a:gd name="connsiteX2" fmla="*/ 7343753 w 7544313"/>
              <a:gd name="connsiteY2" fmla="*/ 2367358 h 5784389"/>
              <a:gd name="connsiteX3" fmla="*/ 7428050 w 7544313"/>
              <a:gd name="connsiteY3" fmla="*/ 2469120 h 5784389"/>
              <a:gd name="connsiteX4" fmla="*/ 7438311 w 7544313"/>
              <a:gd name="connsiteY4" fmla="*/ 2487626 h 5784389"/>
              <a:gd name="connsiteX5" fmla="*/ 7479289 w 7544313"/>
              <a:gd name="connsiteY5" fmla="*/ 2563973 h 5784389"/>
              <a:gd name="connsiteX6" fmla="*/ 7544313 w 7544313"/>
              <a:gd name="connsiteY6" fmla="*/ 2891210 h 5784389"/>
              <a:gd name="connsiteX7" fmla="*/ 7479289 w 7544313"/>
              <a:gd name="connsiteY7" fmla="*/ 3218447 h 5784389"/>
              <a:gd name="connsiteX8" fmla="*/ 7454433 w 7544313"/>
              <a:gd name="connsiteY8" fmla="*/ 3276193 h 5784389"/>
              <a:gd name="connsiteX9" fmla="*/ 7421357 w 7544313"/>
              <a:gd name="connsiteY9" fmla="*/ 3318247 h 5784389"/>
              <a:gd name="connsiteX10" fmla="*/ 7325947 w 7544313"/>
              <a:gd name="connsiteY10" fmla="*/ 3417030 h 5784389"/>
              <a:gd name="connsiteX11" fmla="*/ 5146732 w 7544313"/>
              <a:gd name="connsiteY11" fmla="*/ 5596244 h 5784389"/>
              <a:gd name="connsiteX12" fmla="*/ 4238287 w 7544313"/>
              <a:gd name="connsiteY12" fmla="*/ 5596244 h 5784389"/>
              <a:gd name="connsiteX13" fmla="*/ 4238287 w 7544313"/>
              <a:gd name="connsiteY13" fmla="*/ 4687801 h 5784389"/>
              <a:gd name="connsiteX14" fmla="*/ 5378425 w 7544313"/>
              <a:gd name="connsiteY14" fmla="*/ 3547663 h 5784389"/>
              <a:gd name="connsiteX15" fmla="*/ 642367 w 7544313"/>
              <a:gd name="connsiteY15" fmla="*/ 3547663 h 5784389"/>
              <a:gd name="connsiteX16" fmla="*/ 0 w 7544313"/>
              <a:gd name="connsiteY16" fmla="*/ 2905296 h 5784389"/>
              <a:gd name="connsiteX17" fmla="*/ 642367 w 7544313"/>
              <a:gd name="connsiteY17" fmla="*/ 2262930 h 5784389"/>
              <a:gd name="connsiteX18" fmla="*/ 5422435 w 7544313"/>
              <a:gd name="connsiteY18" fmla="*/ 2262930 h 5784389"/>
              <a:gd name="connsiteX19" fmla="*/ 4256093 w 7544313"/>
              <a:gd name="connsiteY19" fmla="*/ 1096587 h 5784389"/>
              <a:gd name="connsiteX20" fmla="*/ 4256093 w 7544313"/>
              <a:gd name="connsiteY20" fmla="*/ 188144 h 5784389"/>
              <a:gd name="connsiteX21" fmla="*/ 4710315 w 7544313"/>
              <a:gd name="connsiteY21" fmla="*/ 0 h 57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544313" h="5784389">
                <a:moveTo>
                  <a:pt x="4710315" y="0"/>
                </a:moveTo>
                <a:cubicBezTo>
                  <a:pt x="4874713" y="0"/>
                  <a:pt x="5039107" y="62713"/>
                  <a:pt x="5164538" y="188144"/>
                </a:cubicBezTo>
                <a:lnTo>
                  <a:pt x="7343753" y="2367358"/>
                </a:lnTo>
                <a:cubicBezTo>
                  <a:pt x="7375110" y="2398716"/>
                  <a:pt x="7403341" y="2432905"/>
                  <a:pt x="7428050" y="2469120"/>
                </a:cubicBezTo>
                <a:lnTo>
                  <a:pt x="7438311" y="2487626"/>
                </a:lnTo>
                <a:lnTo>
                  <a:pt x="7479289" y="2563973"/>
                </a:lnTo>
                <a:cubicBezTo>
                  <a:pt x="7520342" y="2657385"/>
                  <a:pt x="7544313" y="2769994"/>
                  <a:pt x="7544313" y="2891210"/>
                </a:cubicBezTo>
                <a:cubicBezTo>
                  <a:pt x="7544313" y="3012426"/>
                  <a:pt x="7520342" y="3125035"/>
                  <a:pt x="7479289" y="3218447"/>
                </a:cubicBezTo>
                <a:lnTo>
                  <a:pt x="7454433" y="3276193"/>
                </a:lnTo>
                <a:lnTo>
                  <a:pt x="7421357" y="3318247"/>
                </a:lnTo>
                <a:cubicBezTo>
                  <a:pt x="7391886" y="3351882"/>
                  <a:pt x="7357304" y="3385674"/>
                  <a:pt x="7325947" y="3417030"/>
                </a:cubicBezTo>
                <a:lnTo>
                  <a:pt x="5146732" y="5596244"/>
                </a:lnTo>
                <a:cubicBezTo>
                  <a:pt x="4895873" y="5847104"/>
                  <a:pt x="4489147" y="5847104"/>
                  <a:pt x="4238287" y="5596244"/>
                </a:cubicBezTo>
                <a:cubicBezTo>
                  <a:pt x="3987430" y="5345384"/>
                  <a:pt x="3987430" y="4938661"/>
                  <a:pt x="4238287" y="4687801"/>
                </a:cubicBezTo>
                <a:lnTo>
                  <a:pt x="5378425" y="3547663"/>
                </a:lnTo>
                <a:lnTo>
                  <a:pt x="642367" y="3547663"/>
                </a:lnTo>
                <a:cubicBezTo>
                  <a:pt x="287598" y="3547663"/>
                  <a:pt x="0" y="3260065"/>
                  <a:pt x="0" y="2905296"/>
                </a:cubicBezTo>
                <a:cubicBezTo>
                  <a:pt x="0" y="2550527"/>
                  <a:pt x="287598" y="2262930"/>
                  <a:pt x="642367" y="2262930"/>
                </a:cubicBezTo>
                <a:lnTo>
                  <a:pt x="5422435" y="2262930"/>
                </a:lnTo>
                <a:lnTo>
                  <a:pt x="4256093" y="1096587"/>
                </a:lnTo>
                <a:cubicBezTo>
                  <a:pt x="4005235" y="845727"/>
                  <a:pt x="4005235" y="439004"/>
                  <a:pt x="4256093" y="188144"/>
                </a:cubicBezTo>
                <a:cubicBezTo>
                  <a:pt x="4381524" y="62713"/>
                  <a:pt x="4545918" y="0"/>
                  <a:pt x="47103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 strike="noStrike" noProof="1">
              <a:solidFill>
                <a:srgbClr val="FFFFFF"/>
              </a:solidFill>
            </a:endParaRPr>
          </a:p>
        </p:txBody>
      </p:sp>
      <p:sp>
        <p:nvSpPr>
          <p:cNvPr id="9" name=" 141"/>
          <p:cNvSpPr/>
          <p:nvPr/>
        </p:nvSpPr>
        <p:spPr>
          <a:xfrm>
            <a:off x="6571989" y="1995258"/>
            <a:ext cx="570074" cy="60272"/>
          </a:xfrm>
          <a:custGeom>
            <a:avLst/>
            <a:gdLst>
              <a:gd name="connsiteX0" fmla="*/ 4710315 w 7544313"/>
              <a:gd name="connsiteY0" fmla="*/ 0 h 5784389"/>
              <a:gd name="connsiteX1" fmla="*/ 5164538 w 7544313"/>
              <a:gd name="connsiteY1" fmla="*/ 188144 h 5784389"/>
              <a:gd name="connsiteX2" fmla="*/ 7343753 w 7544313"/>
              <a:gd name="connsiteY2" fmla="*/ 2367358 h 5784389"/>
              <a:gd name="connsiteX3" fmla="*/ 7428050 w 7544313"/>
              <a:gd name="connsiteY3" fmla="*/ 2469120 h 5784389"/>
              <a:gd name="connsiteX4" fmla="*/ 7438311 w 7544313"/>
              <a:gd name="connsiteY4" fmla="*/ 2487626 h 5784389"/>
              <a:gd name="connsiteX5" fmla="*/ 7479289 w 7544313"/>
              <a:gd name="connsiteY5" fmla="*/ 2563973 h 5784389"/>
              <a:gd name="connsiteX6" fmla="*/ 7544313 w 7544313"/>
              <a:gd name="connsiteY6" fmla="*/ 2891210 h 5784389"/>
              <a:gd name="connsiteX7" fmla="*/ 7479289 w 7544313"/>
              <a:gd name="connsiteY7" fmla="*/ 3218447 h 5784389"/>
              <a:gd name="connsiteX8" fmla="*/ 7454433 w 7544313"/>
              <a:gd name="connsiteY8" fmla="*/ 3276193 h 5784389"/>
              <a:gd name="connsiteX9" fmla="*/ 7421357 w 7544313"/>
              <a:gd name="connsiteY9" fmla="*/ 3318247 h 5784389"/>
              <a:gd name="connsiteX10" fmla="*/ 7325947 w 7544313"/>
              <a:gd name="connsiteY10" fmla="*/ 3417030 h 5784389"/>
              <a:gd name="connsiteX11" fmla="*/ 5146732 w 7544313"/>
              <a:gd name="connsiteY11" fmla="*/ 5596244 h 5784389"/>
              <a:gd name="connsiteX12" fmla="*/ 4238287 w 7544313"/>
              <a:gd name="connsiteY12" fmla="*/ 5596244 h 5784389"/>
              <a:gd name="connsiteX13" fmla="*/ 4238287 w 7544313"/>
              <a:gd name="connsiteY13" fmla="*/ 4687801 h 5784389"/>
              <a:gd name="connsiteX14" fmla="*/ 5378425 w 7544313"/>
              <a:gd name="connsiteY14" fmla="*/ 3547663 h 5784389"/>
              <a:gd name="connsiteX15" fmla="*/ 642367 w 7544313"/>
              <a:gd name="connsiteY15" fmla="*/ 3547663 h 5784389"/>
              <a:gd name="connsiteX16" fmla="*/ 0 w 7544313"/>
              <a:gd name="connsiteY16" fmla="*/ 2905296 h 5784389"/>
              <a:gd name="connsiteX17" fmla="*/ 642367 w 7544313"/>
              <a:gd name="connsiteY17" fmla="*/ 2262930 h 5784389"/>
              <a:gd name="connsiteX18" fmla="*/ 5422435 w 7544313"/>
              <a:gd name="connsiteY18" fmla="*/ 2262930 h 5784389"/>
              <a:gd name="connsiteX19" fmla="*/ 4256093 w 7544313"/>
              <a:gd name="connsiteY19" fmla="*/ 1096587 h 5784389"/>
              <a:gd name="connsiteX20" fmla="*/ 4256093 w 7544313"/>
              <a:gd name="connsiteY20" fmla="*/ 188144 h 5784389"/>
              <a:gd name="connsiteX21" fmla="*/ 4710315 w 7544313"/>
              <a:gd name="connsiteY21" fmla="*/ 0 h 57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544313" h="5784389">
                <a:moveTo>
                  <a:pt x="4710315" y="0"/>
                </a:moveTo>
                <a:cubicBezTo>
                  <a:pt x="4874713" y="0"/>
                  <a:pt x="5039107" y="62713"/>
                  <a:pt x="5164538" y="188144"/>
                </a:cubicBezTo>
                <a:lnTo>
                  <a:pt x="7343753" y="2367358"/>
                </a:lnTo>
                <a:cubicBezTo>
                  <a:pt x="7375110" y="2398716"/>
                  <a:pt x="7403341" y="2432905"/>
                  <a:pt x="7428050" y="2469120"/>
                </a:cubicBezTo>
                <a:lnTo>
                  <a:pt x="7438311" y="2487626"/>
                </a:lnTo>
                <a:lnTo>
                  <a:pt x="7479289" y="2563973"/>
                </a:lnTo>
                <a:cubicBezTo>
                  <a:pt x="7520342" y="2657385"/>
                  <a:pt x="7544313" y="2769994"/>
                  <a:pt x="7544313" y="2891210"/>
                </a:cubicBezTo>
                <a:cubicBezTo>
                  <a:pt x="7544313" y="3012426"/>
                  <a:pt x="7520342" y="3125035"/>
                  <a:pt x="7479289" y="3218447"/>
                </a:cubicBezTo>
                <a:lnTo>
                  <a:pt x="7454433" y="3276193"/>
                </a:lnTo>
                <a:lnTo>
                  <a:pt x="7421357" y="3318247"/>
                </a:lnTo>
                <a:cubicBezTo>
                  <a:pt x="7391886" y="3351882"/>
                  <a:pt x="7357304" y="3385674"/>
                  <a:pt x="7325947" y="3417030"/>
                </a:cubicBezTo>
                <a:lnTo>
                  <a:pt x="5146732" y="5596244"/>
                </a:lnTo>
                <a:cubicBezTo>
                  <a:pt x="4895873" y="5847104"/>
                  <a:pt x="4489147" y="5847104"/>
                  <a:pt x="4238287" y="5596244"/>
                </a:cubicBezTo>
                <a:cubicBezTo>
                  <a:pt x="3987430" y="5345384"/>
                  <a:pt x="3987430" y="4938661"/>
                  <a:pt x="4238287" y="4687801"/>
                </a:cubicBezTo>
                <a:lnTo>
                  <a:pt x="5378425" y="3547663"/>
                </a:lnTo>
                <a:lnTo>
                  <a:pt x="642367" y="3547663"/>
                </a:lnTo>
                <a:cubicBezTo>
                  <a:pt x="287598" y="3547663"/>
                  <a:pt x="0" y="3260065"/>
                  <a:pt x="0" y="2905296"/>
                </a:cubicBezTo>
                <a:cubicBezTo>
                  <a:pt x="0" y="2550527"/>
                  <a:pt x="287598" y="2262930"/>
                  <a:pt x="642367" y="2262930"/>
                </a:cubicBezTo>
                <a:lnTo>
                  <a:pt x="5422435" y="2262930"/>
                </a:lnTo>
                <a:lnTo>
                  <a:pt x="4256093" y="1096587"/>
                </a:lnTo>
                <a:cubicBezTo>
                  <a:pt x="4005235" y="845727"/>
                  <a:pt x="4005235" y="439004"/>
                  <a:pt x="4256093" y="188144"/>
                </a:cubicBezTo>
                <a:cubicBezTo>
                  <a:pt x="4381524" y="62713"/>
                  <a:pt x="4545918" y="0"/>
                  <a:pt x="47103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 strike="noStrike" noProof="1">
              <a:solidFill>
                <a:srgbClr val="FFFFFF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625754" y="2325370"/>
            <a:ext cx="763270" cy="55689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6162" tIns="36162" rIns="36162" bIns="36162" numCol="1" spcCol="38100" rtlCol="0" anchor="t" forceAA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580" b="1" i="0" u="none" strike="noStrike" cap="none" spc="0" normalizeH="0" baseline="0" noProof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按学校收费</a:t>
            </a:r>
            <a:endParaRPr kumimoji="0" lang="zh-CN" altLang="en-US" sz="1580" b="1" i="0" u="none" strike="noStrike" cap="none" spc="0" normalizeH="0" baseline="0" noProof="1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906840" y="2325664"/>
            <a:ext cx="1088414" cy="55689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6162" tIns="36162" rIns="36162" bIns="36162" numCol="1" spcCol="38100" rtlCol="0" anchor="t" forceAA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580" b="1" i="0" u="none" strike="noStrike" cap="none" spc="0" normalizeH="0" baseline="0" noProof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智慧校园软件解决方案 </a:t>
            </a:r>
            <a:endParaRPr kumimoji="0" lang="zh-CN" altLang="en-US" sz="1580" b="1" i="0" u="none" strike="noStrike" cap="none" spc="0" normalizeH="0" baseline="0" noProof="1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382871" y="2320977"/>
            <a:ext cx="1729809" cy="55689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6162" tIns="36162" rIns="36162" bIns="36162" numCol="1" spcCol="38100" rtlCol="0" anchor="t" forceAA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580" b="1" i="0" u="none" strike="noStrike" cap="none" spc="0" normalizeH="0" baseline="0" noProof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软件</a:t>
            </a:r>
            <a:r>
              <a:rPr kumimoji="0" lang="en-US" altLang="zh-CN" sz="1580" b="1" i="0" u="none" strike="noStrike" cap="none" spc="0" normalizeH="0" baseline="0" noProof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+</a:t>
            </a:r>
            <a:r>
              <a:rPr kumimoji="0" lang="zh-CN" altLang="en-US" sz="1580" b="1" i="0" u="none" strike="noStrike" cap="none" spc="0" normalizeH="0" baseline="0" noProof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智能硬件</a:t>
            </a:r>
            <a:endParaRPr kumimoji="0" lang="zh-CN" altLang="en-US" sz="1580" b="1" i="0" u="none" strike="noStrike" cap="none" spc="0" normalizeH="0" baseline="0" noProof="1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580" b="1" i="0" u="none" strike="noStrike" cap="none" spc="0" normalizeH="0" baseline="0" noProof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整体解决方案</a:t>
            </a:r>
            <a:endParaRPr kumimoji="0" lang="zh-CN" altLang="en-US" sz="1580" b="1" i="0" u="none" strike="noStrike" cap="none" spc="0" normalizeH="0" baseline="0" noProof="1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254904" y="2325370"/>
            <a:ext cx="2296160" cy="55689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6162" tIns="36162" rIns="36162" bIns="36162" numCol="1" spcCol="38100" rtlCol="0" anchor="t" forceAA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580" b="1" i="0" u="none" strike="noStrike" cap="none" spc="0" normalizeH="0" baseline="0" noProof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阿里智慧校园教育信息化</a:t>
            </a:r>
            <a:r>
              <a:rPr kumimoji="0" lang="en-US" altLang="zh-CN" sz="1580" b="1" i="0" u="none" strike="noStrike" cap="none" spc="0" normalizeH="0" baseline="0" noProof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2.0</a:t>
            </a:r>
            <a:r>
              <a:rPr kumimoji="0" lang="zh-CN" altLang="en-US" sz="1580" b="1" i="0" u="none" strike="noStrike" cap="none" spc="0" normalizeH="0" baseline="0" noProof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解决整体解决方案 </a:t>
            </a:r>
            <a:endParaRPr kumimoji="0" lang="zh-CN" altLang="en-US" sz="1580" b="1" i="0" u="none" strike="noStrike" cap="none" spc="0" normalizeH="0" baseline="0" noProof="1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sp>
        <p:nvSpPr>
          <p:cNvPr id="32" name=" 229"/>
          <p:cNvSpPr/>
          <p:nvPr/>
        </p:nvSpPr>
        <p:spPr>
          <a:xfrm>
            <a:off x="3378825" y="2350611"/>
            <a:ext cx="283781" cy="398048"/>
          </a:xfrm>
          <a:custGeom>
            <a:avLst/>
            <a:gdLst>
              <a:gd name="connsiteX0" fmla="*/ 1491342 w 1491342"/>
              <a:gd name="connsiteY0" fmla="*/ 0 h 2231572"/>
              <a:gd name="connsiteX1" fmla="*/ 32657 w 1491342"/>
              <a:gd name="connsiteY1" fmla="*/ 1143000 h 2231572"/>
              <a:gd name="connsiteX2" fmla="*/ 685800 w 1491342"/>
              <a:gd name="connsiteY2" fmla="*/ 1284515 h 2231572"/>
              <a:gd name="connsiteX3" fmla="*/ 0 w 1491342"/>
              <a:gd name="connsiteY3" fmla="*/ 2231572 h 2231572"/>
              <a:gd name="connsiteX4" fmla="*/ 1404257 w 1491342"/>
              <a:gd name="connsiteY4" fmla="*/ 1143000 h 2231572"/>
              <a:gd name="connsiteX5" fmla="*/ 794657 w 1491342"/>
              <a:gd name="connsiteY5" fmla="*/ 990600 h 2231572"/>
              <a:gd name="connsiteX6" fmla="*/ 1491342 w 1491342"/>
              <a:gd name="connsiteY6" fmla="*/ 0 h 223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1342" h="2231572">
                <a:moveTo>
                  <a:pt x="1491342" y="0"/>
                </a:moveTo>
                <a:lnTo>
                  <a:pt x="32657" y="1143000"/>
                </a:lnTo>
                <a:lnTo>
                  <a:pt x="685800" y="1284515"/>
                </a:lnTo>
                <a:lnTo>
                  <a:pt x="0" y="2231572"/>
                </a:lnTo>
                <a:lnTo>
                  <a:pt x="1404257" y="1143000"/>
                </a:lnTo>
                <a:lnTo>
                  <a:pt x="794657" y="990600"/>
                </a:lnTo>
                <a:lnTo>
                  <a:pt x="149134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 strike="noStrike" noProof="1">
              <a:solidFill>
                <a:srgbClr val="FFFFFF"/>
              </a:solidFill>
            </a:endParaRPr>
          </a:p>
        </p:txBody>
      </p:sp>
      <p:sp>
        <p:nvSpPr>
          <p:cNvPr id="33" name=" 229"/>
          <p:cNvSpPr/>
          <p:nvPr/>
        </p:nvSpPr>
        <p:spPr>
          <a:xfrm>
            <a:off x="4994870" y="2378236"/>
            <a:ext cx="285037" cy="398048"/>
          </a:xfrm>
          <a:custGeom>
            <a:avLst/>
            <a:gdLst>
              <a:gd name="connsiteX0" fmla="*/ 1491342 w 1491342"/>
              <a:gd name="connsiteY0" fmla="*/ 0 h 2231572"/>
              <a:gd name="connsiteX1" fmla="*/ 32657 w 1491342"/>
              <a:gd name="connsiteY1" fmla="*/ 1143000 h 2231572"/>
              <a:gd name="connsiteX2" fmla="*/ 685800 w 1491342"/>
              <a:gd name="connsiteY2" fmla="*/ 1284515 h 2231572"/>
              <a:gd name="connsiteX3" fmla="*/ 0 w 1491342"/>
              <a:gd name="connsiteY3" fmla="*/ 2231572 h 2231572"/>
              <a:gd name="connsiteX4" fmla="*/ 1404257 w 1491342"/>
              <a:gd name="connsiteY4" fmla="*/ 1143000 h 2231572"/>
              <a:gd name="connsiteX5" fmla="*/ 794657 w 1491342"/>
              <a:gd name="connsiteY5" fmla="*/ 990600 h 2231572"/>
              <a:gd name="connsiteX6" fmla="*/ 1491342 w 1491342"/>
              <a:gd name="connsiteY6" fmla="*/ 0 h 223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1342" h="2231572">
                <a:moveTo>
                  <a:pt x="1491342" y="0"/>
                </a:moveTo>
                <a:lnTo>
                  <a:pt x="32657" y="1143000"/>
                </a:lnTo>
                <a:lnTo>
                  <a:pt x="685800" y="1284515"/>
                </a:lnTo>
                <a:lnTo>
                  <a:pt x="0" y="2231572"/>
                </a:lnTo>
                <a:lnTo>
                  <a:pt x="1404257" y="1143000"/>
                </a:lnTo>
                <a:lnTo>
                  <a:pt x="794657" y="990600"/>
                </a:lnTo>
                <a:lnTo>
                  <a:pt x="149134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 strike="noStrike" noProof="1">
              <a:solidFill>
                <a:srgbClr val="FFFFFF"/>
              </a:solidFill>
            </a:endParaRPr>
          </a:p>
        </p:txBody>
      </p:sp>
      <p:sp>
        <p:nvSpPr>
          <p:cNvPr id="34" name=" 229"/>
          <p:cNvSpPr/>
          <p:nvPr/>
        </p:nvSpPr>
        <p:spPr>
          <a:xfrm>
            <a:off x="6857026" y="2378236"/>
            <a:ext cx="285037" cy="398048"/>
          </a:xfrm>
          <a:custGeom>
            <a:avLst/>
            <a:gdLst>
              <a:gd name="connsiteX0" fmla="*/ 1491342 w 1491342"/>
              <a:gd name="connsiteY0" fmla="*/ 0 h 2231572"/>
              <a:gd name="connsiteX1" fmla="*/ 32657 w 1491342"/>
              <a:gd name="connsiteY1" fmla="*/ 1143000 h 2231572"/>
              <a:gd name="connsiteX2" fmla="*/ 685800 w 1491342"/>
              <a:gd name="connsiteY2" fmla="*/ 1284515 h 2231572"/>
              <a:gd name="connsiteX3" fmla="*/ 0 w 1491342"/>
              <a:gd name="connsiteY3" fmla="*/ 2231572 h 2231572"/>
              <a:gd name="connsiteX4" fmla="*/ 1404257 w 1491342"/>
              <a:gd name="connsiteY4" fmla="*/ 1143000 h 2231572"/>
              <a:gd name="connsiteX5" fmla="*/ 794657 w 1491342"/>
              <a:gd name="connsiteY5" fmla="*/ 990600 h 2231572"/>
              <a:gd name="connsiteX6" fmla="*/ 1491342 w 1491342"/>
              <a:gd name="connsiteY6" fmla="*/ 0 h 223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1342" h="2231572">
                <a:moveTo>
                  <a:pt x="1491342" y="0"/>
                </a:moveTo>
                <a:lnTo>
                  <a:pt x="32657" y="1143000"/>
                </a:lnTo>
                <a:lnTo>
                  <a:pt x="685800" y="1284515"/>
                </a:lnTo>
                <a:lnTo>
                  <a:pt x="0" y="2231572"/>
                </a:lnTo>
                <a:lnTo>
                  <a:pt x="1404257" y="1143000"/>
                </a:lnTo>
                <a:lnTo>
                  <a:pt x="794657" y="990600"/>
                </a:lnTo>
                <a:lnTo>
                  <a:pt x="149134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 strike="noStrike" noProof="1">
              <a:solidFill>
                <a:srgbClr val="FFFFFF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316807" y="556855"/>
            <a:ext cx="4690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noProof="1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云业务</a:t>
            </a:r>
            <a:r>
              <a:rPr lang="en-US" altLang="zh-CN" sz="3600" b="1" noProof="1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3600" b="1" noProof="1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大型整体项目</a:t>
            </a:r>
            <a:endParaRPr lang="zh-CN" altLang="en-US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6" name="组 35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37" name="矩形 36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 flipH="1">
            <a:off x="2973183" y="1904382"/>
            <a:ext cx="9896912" cy="342389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736757" y="3338674"/>
            <a:ext cx="6840758" cy="553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七、销售战术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-280" y="643501"/>
            <a:ext cx="2972828" cy="5945657"/>
          </a:xfrm>
          <a:custGeom>
            <a:avLst/>
            <a:gdLst>
              <a:gd name="connsiteX0" fmla="*/ 0 w 2972991"/>
              <a:gd name="connsiteY0" fmla="*/ 0 h 5945983"/>
              <a:gd name="connsiteX1" fmla="*/ 2972991 w 2972991"/>
              <a:gd name="connsiteY1" fmla="*/ 2972992 h 5945983"/>
              <a:gd name="connsiteX2" fmla="*/ 0 w 2972991"/>
              <a:gd name="connsiteY2" fmla="*/ 5945983 h 594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2991" h="5945983">
                <a:moveTo>
                  <a:pt x="0" y="0"/>
                </a:moveTo>
                <a:lnTo>
                  <a:pt x="2972991" y="2972992"/>
                </a:lnTo>
                <a:lnTo>
                  <a:pt x="0" y="59459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903" y="5488533"/>
            <a:ext cx="1357784" cy="1357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07060" y="1320165"/>
            <a:ext cx="1164463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教育主管部门</a:t>
            </a:r>
            <a:endParaRPr lang="zh-CN" altLang="en-US" sz="3200">
              <a:solidFill>
                <a:schemeClr val="accent5"/>
              </a:solidFill>
            </a:endParaRPr>
          </a:p>
          <a:p>
            <a:r>
              <a:rPr lang="zh-CN" altLang="en-US" sz="3200">
                <a:solidFill>
                  <a:schemeClr val="accent5"/>
                </a:solidFill>
              </a:rPr>
              <a:t>     </a:t>
            </a:r>
            <a:r>
              <a:rPr lang="en-US" altLang="zh-CN" sz="3200">
                <a:solidFill>
                  <a:schemeClr val="accent5"/>
                </a:solidFill>
              </a:rPr>
              <a:t>1.1</a:t>
            </a:r>
            <a:r>
              <a:rPr lang="zh-CN" altLang="en-US" sz="3200">
                <a:solidFill>
                  <a:schemeClr val="accent5"/>
                </a:solidFill>
              </a:rPr>
              <a:t>教育局长</a:t>
            </a:r>
            <a:endParaRPr lang="zh-CN" altLang="en-US" sz="3200">
              <a:solidFill>
                <a:schemeClr val="accent5"/>
              </a:solidFill>
            </a:endParaRPr>
          </a:p>
          <a:p>
            <a:r>
              <a:rPr lang="zh-CN" altLang="en-US" sz="3200">
                <a:solidFill>
                  <a:schemeClr val="accent5"/>
                </a:solidFill>
              </a:rPr>
              <a:t>     </a:t>
            </a:r>
            <a:r>
              <a:rPr lang="en-US" altLang="zh-CN" sz="3200">
                <a:solidFill>
                  <a:schemeClr val="accent5"/>
                </a:solidFill>
              </a:rPr>
              <a:t>1.2</a:t>
            </a:r>
            <a:r>
              <a:rPr lang="zh-CN" altLang="en-US" sz="3200">
                <a:solidFill>
                  <a:schemeClr val="accent5"/>
                </a:solidFill>
              </a:rPr>
              <a:t>主管教育信息化副局长</a:t>
            </a:r>
            <a:endParaRPr lang="zh-CN" altLang="en-US" sz="3200">
              <a:solidFill>
                <a:schemeClr val="accent5"/>
              </a:solidFill>
            </a:endParaRPr>
          </a:p>
          <a:p>
            <a:r>
              <a:rPr lang="zh-CN" altLang="en-US" sz="3200">
                <a:solidFill>
                  <a:schemeClr val="accent5"/>
                </a:solidFill>
              </a:rPr>
              <a:t>     </a:t>
            </a:r>
            <a:r>
              <a:rPr lang="en-US" altLang="zh-CN" sz="3200">
                <a:solidFill>
                  <a:schemeClr val="accent5"/>
                </a:solidFill>
              </a:rPr>
              <a:t>1.3</a:t>
            </a:r>
            <a:r>
              <a:rPr lang="zh-CN" altLang="en-US" sz="3200">
                <a:solidFill>
                  <a:schemeClr val="accent5"/>
                </a:solidFill>
              </a:rPr>
              <a:t>教育装备中心主任</a:t>
            </a:r>
            <a:endParaRPr lang="zh-CN" altLang="en-US" sz="3200">
              <a:solidFill>
                <a:schemeClr val="accent5"/>
              </a:solidFill>
            </a:endParaRPr>
          </a:p>
          <a:p>
            <a:r>
              <a:rPr lang="zh-CN" altLang="en-US" sz="3200">
                <a:solidFill>
                  <a:schemeClr val="accent5"/>
                </a:solidFill>
              </a:rPr>
              <a:t>     </a:t>
            </a:r>
            <a:r>
              <a:rPr lang="en-US" altLang="zh-CN" sz="3200">
                <a:solidFill>
                  <a:schemeClr val="accent5"/>
                </a:solidFill>
              </a:rPr>
              <a:t>1.4</a:t>
            </a:r>
            <a:r>
              <a:rPr lang="zh-CN" altLang="en-US" sz="3200">
                <a:solidFill>
                  <a:schemeClr val="accent5"/>
                </a:solidFill>
              </a:rPr>
              <a:t>主管德育与学生评价科室领导</a:t>
            </a:r>
            <a:endParaRPr lang="en-US" altLang="zh-CN" sz="3200">
              <a:solidFill>
                <a:schemeClr val="accent5"/>
              </a:solidFill>
            </a:endParaRPr>
          </a:p>
          <a:p>
            <a:r>
              <a:rPr lang="zh-CN" altLang="en-US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4800">
                <a:solidFill>
                  <a:srgbClr val="FF0000"/>
                </a:solidFill>
              </a:rPr>
              <a:t> </a:t>
            </a:r>
            <a:r>
              <a:rPr lang="zh-CN" altLang="en-US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</a:t>
            </a:r>
            <a:endParaRPr lang="zh-CN" altLang="en-US" sz="4800">
              <a:solidFill>
                <a:srgbClr val="FF0000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4800">
                <a:solidFill>
                  <a:srgbClr val="FF0000"/>
                </a:solidFill>
              </a:rPr>
              <a:t>  </a:t>
            </a:r>
            <a:r>
              <a:rPr lang="zh-CN" altLang="en-US" sz="3200">
                <a:solidFill>
                  <a:schemeClr val="accent5"/>
                </a:solidFill>
              </a:rPr>
              <a:t>  2.1校长</a:t>
            </a:r>
            <a:endParaRPr lang="zh-CN" altLang="en-US" sz="3200">
              <a:solidFill>
                <a:schemeClr val="accent5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3200">
                <a:solidFill>
                  <a:schemeClr val="accent5"/>
                </a:solidFill>
              </a:rPr>
              <a:t>     2.2主管教育信息化副校长</a:t>
            </a:r>
            <a:endParaRPr lang="zh-CN" altLang="en-US" sz="3200">
              <a:solidFill>
                <a:schemeClr val="accent5"/>
              </a:solidFill>
            </a:endParaRPr>
          </a:p>
          <a:p>
            <a:pPr algn="l">
              <a:buClrTx/>
              <a:buSzTx/>
              <a:buFontTx/>
            </a:pPr>
            <a:r>
              <a:rPr lang="zh-CN" altLang="en-US" sz="3200">
                <a:solidFill>
                  <a:schemeClr val="accent5"/>
                </a:solidFill>
              </a:rPr>
              <a:t>     2.3 主管教育信息化老师</a:t>
            </a:r>
            <a:endParaRPr lang="zh-CN" altLang="en-US" sz="48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16807" y="556855"/>
            <a:ext cx="35433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确定拜访对象</a:t>
            </a:r>
            <a:r>
              <a:rPr lang="en-US" altLang="zh-CN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KP</a:t>
            </a:r>
            <a:endParaRPr lang="en-US" altLang="zh-CN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 6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8" name="矩形 7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28700" y="1477010"/>
            <a:ext cx="972248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chemeClr val="accent5"/>
                </a:solidFill>
              </a:rPr>
              <a:t>  </a:t>
            </a:r>
            <a:r>
              <a:rPr lang="zh-CN" altLang="en-US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 快速操作一遍DEMO系统</a:t>
            </a:r>
            <a:endParaRPr lang="en-US" altLang="zh-CN" sz="3200" b="1" dirty="0">
              <a:solidFill>
                <a:schemeClr val="accent6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 </a:t>
            </a:r>
            <a:r>
              <a:rPr lang="zh-CN" altLang="en-US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检查纸质宣传资料与纸质合同是否备好</a:t>
            </a:r>
            <a:endParaRPr lang="zh-CN" altLang="en-US" sz="3200">
              <a:solidFill>
                <a:schemeClr val="accent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 </a:t>
            </a:r>
            <a:r>
              <a:rPr lang="zh-CN" altLang="en-US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检查钉盘里面电子版材料</a:t>
            </a:r>
            <a:endParaRPr lang="zh-CN" altLang="en-US" sz="3200">
              <a:solidFill>
                <a:schemeClr val="accent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 </a:t>
            </a:r>
            <a:r>
              <a:rPr lang="zh-CN" altLang="en-US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检查钉盘里面视频材料</a:t>
            </a:r>
            <a:endParaRPr lang="zh-CN" altLang="en-US" sz="3200">
              <a:solidFill>
                <a:schemeClr val="accent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 </a:t>
            </a:r>
            <a:r>
              <a:rPr lang="zh-CN" altLang="en-US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根据</a:t>
            </a:r>
            <a:r>
              <a:rPr lang="en-US" altLang="zh-CN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KP</a:t>
            </a:r>
            <a:r>
              <a:rPr lang="zh-CN" altLang="en-US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不同，汇报</a:t>
            </a:r>
            <a:r>
              <a:rPr lang="en-US" altLang="zh-CN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PPT</a:t>
            </a:r>
            <a:r>
              <a:rPr lang="zh-CN" altLang="en-US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和思路不同，应整理一个适合自己的</a:t>
            </a:r>
            <a:r>
              <a:rPr lang="en-US" altLang="zh-CN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PPT</a:t>
            </a:r>
            <a:endParaRPr lang="zh-CN" altLang="en-US" sz="3200">
              <a:solidFill>
                <a:schemeClr val="accent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 </a:t>
            </a:r>
            <a:r>
              <a:rPr lang="zh-CN" altLang="en-US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确定好是否需要</a:t>
            </a:r>
            <a:r>
              <a:rPr lang="en-US" altLang="zh-CN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ISV</a:t>
            </a:r>
            <a:r>
              <a:rPr lang="zh-CN" altLang="en-US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提供远程协助，调试好直播方案、视频会议方案</a:t>
            </a:r>
            <a:endParaRPr lang="zh-CN" altLang="en-US" sz="3200">
              <a:solidFill>
                <a:schemeClr val="accent5"/>
              </a:solidFill>
            </a:endParaRPr>
          </a:p>
          <a:p>
            <a:endParaRPr lang="zh-CN" altLang="en-US" sz="3200">
              <a:solidFill>
                <a:schemeClr val="accent5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16807" y="556855"/>
            <a:ext cx="5212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拜访前做好六项准备工作</a:t>
            </a:r>
            <a:endParaRPr lang="zh-CN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 6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8" name="矩形 7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28700" y="1878965"/>
            <a:ext cx="10654665" cy="4584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 概要介绍</a:t>
            </a:r>
            <a:endParaRPr lang="zh-CN" altLang="en-US" sz="3200">
              <a:solidFill>
                <a:schemeClr val="accent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我们是基于阿里云计算+钉钉，国内领先的智慧校园全链路解决方案，涵盖智慧校园“家校链接+平安校园+后勤管理+精准评价+智慧课堂+数字档案+智能硬件+大数据集成”的移动智慧校园整体解决方案。帮助教育主管部门及学校，在教育信息化2.0大背景下，普惠、高效、零风险地建立起领先的智慧校园，实现教育主管部门、学校和家庭的移动智能互联，用教育大数据服务于教育管理、老师教学与学生学习。）</a:t>
            </a:r>
            <a:endParaRPr lang="en-US" altLang="zh-CN" sz="3200" b="1" dirty="0">
              <a:solidFill>
                <a:schemeClr val="accent6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 </a:t>
            </a: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视频播放</a:t>
            </a:r>
            <a:endParaRPr lang="zh-CN" altLang="en-US" sz="3200">
              <a:solidFill>
                <a:schemeClr val="accent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 PPT</a:t>
            </a: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讲解 </a:t>
            </a:r>
            <a:endParaRPr lang="zh-CN" altLang="en-US" sz="3200">
              <a:solidFill>
                <a:schemeClr val="accent6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4 </a:t>
            </a: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互动问答</a:t>
            </a:r>
            <a:endParaRPr lang="zh-CN" altLang="en-US" sz="3200">
              <a:solidFill>
                <a:schemeClr val="accent6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5 </a:t>
            </a: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全程会议记录</a:t>
            </a:r>
            <a:endParaRPr lang="zh-CN" altLang="en-US" sz="3200">
              <a:solidFill>
                <a:schemeClr val="accent5"/>
              </a:solidFill>
            </a:endParaRPr>
          </a:p>
          <a:p>
            <a:endParaRPr lang="zh-CN" altLang="en-US" sz="3200">
              <a:solidFill>
                <a:schemeClr val="accent5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16807" y="556855"/>
            <a:ext cx="4754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正式汇报五个注意要点</a:t>
            </a:r>
            <a:endParaRPr lang="zh-CN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 6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8" name="矩形 7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裘博士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642038" y="1378680"/>
            <a:ext cx="2657687" cy="1518678"/>
          </a:xfrm>
          <a:prstGeom prst="roundRect">
            <a:avLst/>
          </a:prstGeom>
          <a:ln>
            <a:solidFill>
              <a:schemeClr val="accent1"/>
            </a:solidFill>
            <a:prstDash val="sysDot"/>
          </a:ln>
        </p:spPr>
      </p:pic>
      <p:pic>
        <p:nvPicPr>
          <p:cNvPr id="8" name="图片 7" descr="第二天合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75085" y="1378680"/>
            <a:ext cx="2657687" cy="1518678"/>
          </a:xfrm>
          <a:prstGeom prst="roundRect">
            <a:avLst/>
          </a:prstGeom>
          <a:ln>
            <a:solidFill>
              <a:schemeClr val="accent1"/>
            </a:solidFill>
            <a:prstDash val="sysDot"/>
          </a:ln>
        </p:spPr>
      </p:pic>
      <p:pic>
        <p:nvPicPr>
          <p:cNvPr id="12" name="图片 11" descr="育才张校长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42038" y="3210952"/>
            <a:ext cx="2657687" cy="1518678"/>
          </a:xfrm>
          <a:prstGeom prst="roundRect">
            <a:avLst/>
          </a:prstGeom>
          <a:ln>
            <a:solidFill>
              <a:schemeClr val="accent1"/>
            </a:solidFill>
            <a:prstDash val="sysDot"/>
          </a:ln>
        </p:spPr>
      </p:pic>
      <p:pic>
        <p:nvPicPr>
          <p:cNvPr id="9" name="图片 8" descr="孟校长分享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42038" y="5025141"/>
            <a:ext cx="2657687" cy="1518678"/>
          </a:xfrm>
          <a:prstGeom prst="roundRect">
            <a:avLst/>
          </a:prstGeom>
          <a:ln>
            <a:solidFill>
              <a:schemeClr val="accent1"/>
            </a:solidFill>
            <a:prstDash val="sysDot"/>
          </a:ln>
        </p:spPr>
      </p:pic>
      <p:pic>
        <p:nvPicPr>
          <p:cNvPr id="11" name="图片 10" descr="DSC_20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75085" y="3210952"/>
            <a:ext cx="2657999" cy="1519526"/>
          </a:xfrm>
          <a:prstGeom prst="roundRect">
            <a:avLst/>
          </a:prstGeom>
          <a:ln>
            <a:solidFill>
              <a:schemeClr val="accent1"/>
            </a:solidFill>
            <a:prstDash val="sysDot"/>
          </a:ln>
        </p:spPr>
      </p:pic>
      <p:pic>
        <p:nvPicPr>
          <p:cNvPr id="19" name="图片 18" descr="DSC_197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9636" y="5024472"/>
            <a:ext cx="2657999" cy="1519526"/>
          </a:xfrm>
          <a:prstGeom prst="roundRect">
            <a:avLst/>
          </a:prstGeom>
        </p:spPr>
      </p:pic>
      <p:pic>
        <p:nvPicPr>
          <p:cNvPr id="61" name="图片 60" descr="mmexport149629952136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5473" y="1378680"/>
            <a:ext cx="2657687" cy="1518678"/>
          </a:xfrm>
          <a:prstGeom prst="roundRect">
            <a:avLst/>
          </a:prstGeom>
          <a:ln>
            <a:solidFill>
              <a:schemeClr val="accent1"/>
            </a:solidFill>
            <a:prstDash val="sysDot"/>
          </a:ln>
        </p:spPr>
      </p:pic>
      <p:pic>
        <p:nvPicPr>
          <p:cNvPr id="62" name="图片 61" descr="mmexport14962994594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5473" y="3210952"/>
            <a:ext cx="2657687" cy="1518678"/>
          </a:xfrm>
          <a:prstGeom prst="roundRect">
            <a:avLst/>
          </a:prstGeom>
          <a:ln>
            <a:solidFill>
              <a:schemeClr val="accent1"/>
            </a:solidFill>
            <a:prstDash val="sysDot"/>
          </a:ln>
        </p:spPr>
      </p:pic>
      <p:pic>
        <p:nvPicPr>
          <p:cNvPr id="63" name="图片 62" descr="mmexport149629951428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5473" y="5025141"/>
            <a:ext cx="2657687" cy="1518678"/>
          </a:xfrm>
          <a:prstGeom prst="roundRect">
            <a:avLst/>
          </a:prstGeom>
          <a:ln>
            <a:solidFill>
              <a:schemeClr val="accent1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133965" y="3322955"/>
            <a:ext cx="2379980" cy="1518920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133965" y="5129530"/>
            <a:ext cx="2379980" cy="1518920"/>
          </a:xfrm>
          <a:prstGeom prst="roundRect">
            <a:avLst/>
          </a:prstGeom>
        </p:spPr>
      </p:pic>
      <p:pic>
        <p:nvPicPr>
          <p:cNvPr id="3" name="图片 2" descr="IMG_518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097770" y="1378585"/>
            <a:ext cx="2416175" cy="1518920"/>
          </a:xfrm>
          <a:prstGeom prst="round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316807" y="556855"/>
            <a:ext cx="4541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线下培训</a:t>
            </a:r>
            <a:r>
              <a:rPr lang="en-US" altLang="zh-CN" sz="3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3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研讨会活动</a:t>
            </a:r>
            <a:endParaRPr lang="zh-CN" altLang="en-US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6" name="组 15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17" name="矩形 16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795048" y="1541815"/>
            <a:ext cx="3307503" cy="5315372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rcRect t="2198"/>
          <a:stretch>
            <a:fillRect/>
          </a:stretch>
        </p:blipFill>
        <p:spPr>
          <a:xfrm>
            <a:off x="2701925" y="1447165"/>
            <a:ext cx="3046095" cy="5314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316807" y="556855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zh-CN" altLang="en-US" sz="3600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手机端）工作台首页</a:t>
            </a:r>
            <a:endParaRPr lang="zh-CN" altLang="en-US" sz="3600" b="1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9" name="组 8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10" name="矩形 9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28700" y="1878965"/>
            <a:ext cx="1065466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chemeClr val="accent5"/>
                </a:solidFill>
              </a:rPr>
              <a:t>  </a:t>
            </a: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 使命感，</a:t>
            </a:r>
            <a:r>
              <a:rPr lang="zh-CN" altLang="en-US" sz="24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热爱教育，关心教育，对教育时刻敬畏，</a:t>
            </a:r>
            <a:r>
              <a:rPr lang="zh-CN" altLang="en-US" sz="24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没有什么事情比送去普惠化、领先的教育信息化解决方案更有价值和意义。</a:t>
            </a:r>
            <a:endParaRPr lang="zh-CN" altLang="en-US" sz="2400">
              <a:solidFill>
                <a:schemeClr val="accent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 </a:t>
            </a: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会打开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DEMO</a:t>
            </a: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lang="zh-CN" altLang="en-US" sz="24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会些基本的软件操作与展示。</a:t>
            </a:r>
            <a:endParaRPr lang="zh-CN" altLang="en-US" sz="2400">
              <a:solidFill>
                <a:schemeClr val="accent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 </a:t>
            </a: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整理一个自己的五页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PPT</a:t>
            </a: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lang="zh-CN" altLang="en-US" sz="24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熟练阐述优势与价值。</a:t>
            </a:r>
            <a:endParaRPr lang="zh-CN" altLang="en-US" sz="2400">
              <a:solidFill>
                <a:schemeClr val="accent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32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 </a:t>
            </a:r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与客户保持高频互动，</a:t>
            </a:r>
            <a:r>
              <a:rPr lang="zh-CN" altLang="en-US" sz="24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教育局与学校经常都有各种信息化项目，今天没有，过几天又有了，让学校和教育部门知道你的方案一直在那里。</a:t>
            </a:r>
            <a:endParaRPr lang="zh-CN" altLang="en-US" sz="2400">
              <a:solidFill>
                <a:schemeClr val="accent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4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 注意整理关键结合点，</a:t>
            </a:r>
            <a:r>
              <a:rPr lang="zh-CN" altLang="en-US" sz="24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总结智慧校园应用场景和联通</a:t>
            </a:r>
            <a:r>
              <a:rPr lang="en-US" altLang="zh-CN" sz="24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24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云</a:t>
            </a:r>
            <a:r>
              <a:rPr lang="en-US" altLang="zh-CN" sz="24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 sz="24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网</a:t>
            </a:r>
            <a:r>
              <a:rPr lang="en-US" altLang="zh-CN" sz="24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+X”</a:t>
            </a:r>
            <a:r>
              <a:rPr lang="zh-CN" altLang="en-US" sz="24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业务的结合点，找到舒适的销售价值点。</a:t>
            </a:r>
            <a:endParaRPr lang="zh-CN" altLang="en-US" sz="2400">
              <a:solidFill>
                <a:schemeClr val="accent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40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2400">
              <a:solidFill>
                <a:schemeClr val="accent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3200">
              <a:solidFill>
                <a:schemeClr val="accent5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16807" y="556855"/>
            <a:ext cx="7955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如何成为一个智慧校园产品的销售高手</a:t>
            </a:r>
            <a:endParaRPr lang="zh-CN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 6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8" name="矩形 7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01149" y="1618051"/>
            <a:ext cx="2632551" cy="1328665"/>
            <a:chOff x="25" y="1225"/>
            <a:chExt cx="7486" cy="508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>
            <a:xfrm>
              <a:off x="25" y="1225"/>
              <a:ext cx="7486" cy="5087"/>
            </a:xfrm>
            <a:prstGeom prst="rect">
              <a:avLst/>
            </a:prstGeom>
          </p:spPr>
        </p:pic>
        <p:pic>
          <p:nvPicPr>
            <p:cNvPr id="14" name="图片 13" descr="星洲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25" y="1225"/>
              <a:ext cx="1306" cy="1278"/>
            </a:xfrm>
            <a:prstGeom prst="rect">
              <a:avLst/>
            </a:prstGeom>
          </p:spPr>
        </p:pic>
      </p:grpSp>
      <p:pic>
        <p:nvPicPr>
          <p:cNvPr id="19" name="图片 18" descr="吴平·育才外国语学校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4809" y="1618051"/>
            <a:ext cx="2351951" cy="132866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8141772" y="3369290"/>
            <a:ext cx="2465798" cy="1328665"/>
            <a:chOff x="264" y="1564"/>
            <a:chExt cx="6128" cy="344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4" y="1564"/>
              <a:ext cx="6129" cy="3443"/>
            </a:xfrm>
            <a:prstGeom prst="rect">
              <a:avLst/>
            </a:prstGeom>
          </p:spPr>
        </p:pic>
        <p:pic>
          <p:nvPicPr>
            <p:cNvPr id="18" name="图片 17" descr="娃哈哈小学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" y="1564"/>
              <a:ext cx="962" cy="962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1800479" y="3374648"/>
            <a:ext cx="2633220" cy="1328665"/>
            <a:chOff x="264" y="1773"/>
            <a:chExt cx="5842" cy="291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4" y="1773"/>
              <a:ext cx="5842" cy="2916"/>
            </a:xfrm>
            <a:prstGeom prst="rect">
              <a:avLst/>
            </a:prstGeom>
          </p:spPr>
        </p:pic>
        <p:pic>
          <p:nvPicPr>
            <p:cNvPr id="21" name="图片 20" descr="杭州是博文小学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4" y="1773"/>
              <a:ext cx="967" cy="967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4840871" y="3369960"/>
            <a:ext cx="2485219" cy="1328665"/>
            <a:chOff x="624" y="1425"/>
            <a:chExt cx="5293" cy="3527"/>
          </a:xfrm>
        </p:grpSpPr>
        <p:pic>
          <p:nvPicPr>
            <p:cNvPr id="23" name="图片 22" descr="园长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4" y="1425"/>
              <a:ext cx="5293" cy="3527"/>
            </a:xfrm>
            <a:prstGeom prst="rect">
              <a:avLst/>
            </a:prstGeom>
          </p:spPr>
        </p:pic>
        <p:pic>
          <p:nvPicPr>
            <p:cNvPr id="24" name="图片 23" descr="丁兰logo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4" y="1435"/>
              <a:ext cx="970" cy="696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7876575" y="5066284"/>
            <a:ext cx="2729656" cy="1328665"/>
            <a:chOff x="413" y="1564"/>
            <a:chExt cx="5678" cy="3536"/>
          </a:xfrm>
        </p:grpSpPr>
        <p:pic>
          <p:nvPicPr>
            <p:cNvPr id="26" name="图片 29" descr="IMG_5383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>
            <a:xfrm>
              <a:off x="413" y="1564"/>
              <a:ext cx="5678" cy="353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26" descr="荔波县第三小学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3" y="1564"/>
              <a:ext cx="1029" cy="1029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1800479" y="5066954"/>
            <a:ext cx="2632551" cy="1328665"/>
            <a:chOff x="768" y="1260"/>
            <a:chExt cx="5602" cy="373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8" y="1260"/>
              <a:ext cx="5602" cy="3733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8" y="1260"/>
              <a:ext cx="876" cy="876"/>
            </a:xfrm>
            <a:prstGeom prst="rect">
              <a:avLst/>
            </a:prstGeom>
          </p:spPr>
        </p:pic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840871" y="5066954"/>
            <a:ext cx="2484549" cy="132866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096903" y="1618051"/>
            <a:ext cx="2510667" cy="132866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501644" y="2946716"/>
            <a:ext cx="1543050" cy="38735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8216" tIns="48216" rIns="48216" bIns="48216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zh-CN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Arial" panose="020B0604020202020204"/>
              </a:rPr>
              <a:t>杭州星洲小学</a:t>
            </a:r>
            <a:endParaRPr kumimoji="0" lang="zh-CN" altLang="zh-CN" sz="19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296260" y="2946716"/>
            <a:ext cx="1784350" cy="38735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8216" tIns="48216" rIns="48216" bIns="48216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zh-CN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Arial" panose="020B0604020202020204"/>
              </a:rPr>
              <a:t>杭州育才外国语</a:t>
            </a:r>
            <a:endParaRPr kumimoji="0" lang="zh-CN" altLang="zh-CN" sz="19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581758" y="2946716"/>
            <a:ext cx="1543050" cy="38735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8216" tIns="48216" rIns="48216" bIns="48216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zh-CN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Arial" panose="020B0604020202020204"/>
              </a:rPr>
              <a:t>杭州学军小学</a:t>
            </a:r>
            <a:endParaRPr kumimoji="0" lang="zh-CN" altLang="zh-CN" sz="19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395164" y="4698624"/>
            <a:ext cx="1543050" cy="38735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8216" tIns="48216" rIns="48216" bIns="48216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zh-CN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Arial" panose="020B0604020202020204"/>
              </a:rPr>
              <a:t>杭州博文小学</a:t>
            </a:r>
            <a:endParaRPr kumimoji="0" lang="zh-CN" altLang="zh-CN" sz="19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259427" y="4679203"/>
            <a:ext cx="1784350" cy="38735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8216" tIns="48216" rIns="48216" bIns="48216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zh-CN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Arial" panose="020B0604020202020204"/>
              </a:rPr>
              <a:t>杭州丁兰幼儿园</a:t>
            </a:r>
            <a:endParaRPr kumimoji="0" lang="zh-CN" altLang="zh-CN" sz="19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603858" y="4698624"/>
            <a:ext cx="1784350" cy="38735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8216" tIns="48216" rIns="48216" bIns="48216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zh-CN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Arial" panose="020B0604020202020204"/>
              </a:rPr>
              <a:t>杭州娃哈哈小学</a:t>
            </a:r>
            <a:endParaRPr kumimoji="0" lang="zh-CN" altLang="zh-CN" sz="19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381770" y="6395618"/>
            <a:ext cx="2025650" cy="38735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8216" tIns="48216" rIns="48216" bIns="48216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zh-CN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Arial" panose="020B0604020202020204"/>
              </a:rPr>
              <a:t>奉化岳林中心学校</a:t>
            </a:r>
            <a:endParaRPr kumimoji="0" lang="zh-CN" altLang="zh-CN" sz="19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607666" y="6395618"/>
            <a:ext cx="1543050" cy="38735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8216" tIns="48216" rIns="48216" bIns="48216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zh-CN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Arial" panose="020B0604020202020204"/>
              </a:rPr>
              <a:t>景宁民族小学</a:t>
            </a:r>
            <a:endParaRPr kumimoji="0" lang="zh-CN" altLang="zh-CN" sz="19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806104" y="6395618"/>
            <a:ext cx="1060450" cy="38735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8216" tIns="48216" rIns="48216" bIns="48216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zh-CN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Arial" panose="020B0604020202020204"/>
              </a:rPr>
              <a:t>荔波三小</a:t>
            </a:r>
            <a:endParaRPr kumimoji="0" lang="zh-CN" altLang="zh-CN" sz="19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316807" y="556855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轻松教育校园案例</a:t>
            </a:r>
            <a:endParaRPr lang="zh-CN" altLang="en-US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43" name="组 42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44" name="矩形 43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6"/>
          <p:cNvSpPr txBox="1"/>
          <p:nvPr/>
        </p:nvSpPr>
        <p:spPr>
          <a:xfrm>
            <a:off x="9192091" y="2880628"/>
            <a:ext cx="2097647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chemeClr val="bg1"/>
                </a:solidFill>
                <a:sym typeface="+mn-ea"/>
              </a:rPr>
              <a:t>杭州市绿城育华学校</a:t>
            </a:r>
            <a:endParaRPr lang="zh-CN" altLang="en-US" sz="1475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5" name="TextBox 76"/>
          <p:cNvSpPr txBox="1"/>
          <p:nvPr/>
        </p:nvSpPr>
        <p:spPr>
          <a:xfrm>
            <a:off x="1602586" y="4716625"/>
            <a:ext cx="2011748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rgbClr val="E9F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杭州市丁荷幼儿园</a:t>
            </a:r>
            <a:endParaRPr lang="en-US" altLang="zh-CN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2" name="图片 31" descr="杭州市蒲家小学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17975" y="1446932"/>
            <a:ext cx="1380969" cy="1380969"/>
          </a:xfrm>
          <a:prstGeom prst="rect">
            <a:avLst/>
          </a:prstGeom>
        </p:spPr>
      </p:pic>
      <p:sp>
        <p:nvSpPr>
          <p:cNvPr id="33" name="TextBox 76"/>
          <p:cNvSpPr txBox="1"/>
          <p:nvPr/>
        </p:nvSpPr>
        <p:spPr>
          <a:xfrm>
            <a:off x="1753715" y="2843425"/>
            <a:ext cx="1709490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rgbClr val="E9F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杭州市濮家小学</a:t>
            </a:r>
            <a:endParaRPr lang="zh-CN" altLang="en-US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图片 33" descr="杭州上泗中学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88771" y="3307266"/>
            <a:ext cx="1376237" cy="1376237"/>
          </a:xfrm>
          <a:prstGeom prst="rect">
            <a:avLst/>
          </a:prstGeom>
        </p:spPr>
      </p:pic>
      <p:sp>
        <p:nvSpPr>
          <p:cNvPr id="35" name="TextBox 76"/>
          <p:cNvSpPr txBox="1"/>
          <p:nvPr/>
        </p:nvSpPr>
        <p:spPr>
          <a:xfrm>
            <a:off x="6771383" y="4699864"/>
            <a:ext cx="1611011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rgbClr val="E9F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杭州市上泗中学</a:t>
            </a:r>
            <a:endParaRPr lang="en-US" altLang="zh-CN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图片 39" descr="萧山区宁围小学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94451" y="5114625"/>
            <a:ext cx="1492927" cy="1492927"/>
          </a:xfrm>
          <a:prstGeom prst="rect">
            <a:avLst/>
          </a:prstGeom>
        </p:spPr>
      </p:pic>
      <p:sp>
        <p:nvSpPr>
          <p:cNvPr id="41" name="TextBox 76"/>
          <p:cNvSpPr txBox="1"/>
          <p:nvPr/>
        </p:nvSpPr>
        <p:spPr>
          <a:xfrm>
            <a:off x="9101080" y="6783246"/>
            <a:ext cx="2085460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rgbClr val="E9F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杭州市萧山区宁围小学</a:t>
            </a:r>
            <a:endParaRPr lang="zh-CN" altLang="en-US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69551" y="1466621"/>
            <a:ext cx="1342728" cy="1342728"/>
          </a:xfrm>
          <a:prstGeom prst="rect">
            <a:avLst/>
          </a:prstGeom>
        </p:spPr>
      </p:pic>
      <p:sp>
        <p:nvSpPr>
          <p:cNvPr id="3" name="TextBox 76"/>
          <p:cNvSpPr txBox="1"/>
          <p:nvPr/>
        </p:nvSpPr>
        <p:spPr>
          <a:xfrm>
            <a:off x="4101109" y="4773171"/>
            <a:ext cx="2097647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chemeClr val="bg1"/>
                </a:solidFill>
                <a:sym typeface="+mn-ea"/>
              </a:rPr>
              <a:t>杭州市行知小学</a:t>
            </a:r>
            <a:endParaRPr lang="zh-CN" altLang="en-US" sz="1475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68502" y="3357155"/>
            <a:ext cx="1962861" cy="13085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53384" y="3377246"/>
            <a:ext cx="1510151" cy="1269062"/>
          </a:xfrm>
          <a:prstGeom prst="rect">
            <a:avLst/>
          </a:prstGeom>
        </p:spPr>
      </p:pic>
      <p:sp>
        <p:nvSpPr>
          <p:cNvPr id="11" name="TextBox 76"/>
          <p:cNvSpPr txBox="1"/>
          <p:nvPr/>
        </p:nvSpPr>
        <p:spPr>
          <a:xfrm>
            <a:off x="6534159" y="6759807"/>
            <a:ext cx="2085460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rgbClr val="E9F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杭州市萧山区万向小学</a:t>
            </a:r>
            <a:endParaRPr lang="zh-CN" altLang="en-US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7325" y="5039416"/>
            <a:ext cx="1579129" cy="1561717"/>
          </a:xfrm>
          <a:prstGeom prst="rect">
            <a:avLst/>
          </a:prstGeom>
        </p:spPr>
      </p:pic>
      <p:sp>
        <p:nvSpPr>
          <p:cNvPr id="13" name="TextBox 76"/>
          <p:cNvSpPr txBox="1"/>
          <p:nvPr/>
        </p:nvSpPr>
        <p:spPr>
          <a:xfrm>
            <a:off x="4033806" y="2811650"/>
            <a:ext cx="2097647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chemeClr val="bg1"/>
                </a:solidFill>
                <a:sym typeface="+mn-ea"/>
              </a:rPr>
              <a:t>萧山区临江第一小学</a:t>
            </a:r>
            <a:endParaRPr lang="zh-CN" altLang="en-US" sz="1475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32144" y="1467290"/>
            <a:ext cx="1288483" cy="1285135"/>
          </a:xfrm>
          <a:prstGeom prst="rect">
            <a:avLst/>
          </a:prstGeom>
        </p:spPr>
      </p:pic>
      <p:sp>
        <p:nvSpPr>
          <p:cNvPr id="14" name="TextBox 76"/>
          <p:cNvSpPr txBox="1"/>
          <p:nvPr/>
        </p:nvSpPr>
        <p:spPr>
          <a:xfrm>
            <a:off x="9244081" y="4640950"/>
            <a:ext cx="1993667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chemeClr val="bg1"/>
                </a:solidFill>
                <a:sym typeface="+mn-ea"/>
              </a:rPr>
              <a:t>杭州市丁蕙幼儿园</a:t>
            </a:r>
            <a:endParaRPr lang="zh-CN" altLang="en-US" sz="1475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72899" y="3256702"/>
            <a:ext cx="1336031" cy="1291832"/>
          </a:xfrm>
          <a:prstGeom prst="rect">
            <a:avLst/>
          </a:prstGeom>
        </p:spPr>
      </p:pic>
      <p:sp>
        <p:nvSpPr>
          <p:cNvPr id="15" name="TextBox 76"/>
          <p:cNvSpPr txBox="1"/>
          <p:nvPr/>
        </p:nvSpPr>
        <p:spPr>
          <a:xfrm>
            <a:off x="6528065" y="2868574"/>
            <a:ext cx="2097647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chemeClr val="bg1"/>
                </a:solidFill>
                <a:sym typeface="+mn-ea"/>
              </a:rPr>
              <a:t>杭州市古荡第一小学</a:t>
            </a:r>
            <a:endParaRPr lang="zh-CN" altLang="en-US" sz="1475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17" name="图片 16" descr="杭州市古荡一小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17363" y="1428448"/>
            <a:ext cx="1355452" cy="135545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83423" y="5075579"/>
            <a:ext cx="1530911" cy="1509481"/>
          </a:xfrm>
          <a:prstGeom prst="rect">
            <a:avLst/>
          </a:prstGeom>
        </p:spPr>
      </p:pic>
      <p:sp>
        <p:nvSpPr>
          <p:cNvPr id="19" name="TextBox 76"/>
          <p:cNvSpPr txBox="1"/>
          <p:nvPr/>
        </p:nvSpPr>
        <p:spPr>
          <a:xfrm>
            <a:off x="1705383" y="6759849"/>
            <a:ext cx="2053269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rgbClr val="E9F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杭州市良渚第一小学</a:t>
            </a:r>
            <a:endParaRPr lang="zh-CN" altLang="en-US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TextBox 76"/>
          <p:cNvSpPr txBox="1"/>
          <p:nvPr/>
        </p:nvSpPr>
        <p:spPr>
          <a:xfrm>
            <a:off x="4100864" y="6783288"/>
            <a:ext cx="1923349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zh-CN" sz="1475" dirty="0">
                <a:solidFill>
                  <a:schemeClr val="bg1"/>
                </a:solidFill>
                <a:sym typeface="+mn-ea"/>
              </a:rPr>
              <a:t>东阳市外国语小学</a:t>
            </a:r>
            <a:endParaRPr lang="zh-CN" altLang="zh-CN" sz="1475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64" name="图片 63" descr="东阳市外国语小学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336594" y="5115091"/>
            <a:ext cx="1492069" cy="1492069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316807" y="556855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轻松教育校园案例</a:t>
            </a:r>
            <a:endParaRPr lang="zh-CN" altLang="en-US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8" name="组 27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29" name="矩形 28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6"/>
          <p:cNvSpPr txBox="1"/>
          <p:nvPr/>
        </p:nvSpPr>
        <p:spPr>
          <a:xfrm>
            <a:off x="4208014" y="2832118"/>
            <a:ext cx="1882498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rgbClr val="E9F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杭州天成教育集团</a:t>
            </a:r>
            <a:endParaRPr lang="zh-CN" altLang="en-US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76"/>
          <p:cNvSpPr txBox="1"/>
          <p:nvPr/>
        </p:nvSpPr>
        <p:spPr>
          <a:xfrm>
            <a:off x="8951427" y="2777204"/>
            <a:ext cx="1794099" cy="54610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chemeClr val="bg1"/>
                </a:solidFill>
                <a:sym typeface="+mn-ea"/>
              </a:rPr>
              <a:t>杭州市浦沿小学教育集团</a:t>
            </a:r>
            <a:endParaRPr lang="zh-CN" altLang="en-US" sz="1475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TextBox 76"/>
          <p:cNvSpPr txBox="1"/>
          <p:nvPr/>
        </p:nvSpPr>
        <p:spPr>
          <a:xfrm>
            <a:off x="8951427" y="4780916"/>
            <a:ext cx="1776017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chemeClr val="bg1"/>
                </a:solidFill>
                <a:sym typeface="+mn-ea"/>
              </a:rPr>
              <a:t>杭州闻莺教育集团</a:t>
            </a:r>
            <a:endParaRPr lang="zh-CN" altLang="en-US" sz="1475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6732744" y="2832118"/>
            <a:ext cx="1780036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rgbClr val="E9F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杭州高新实验学校</a:t>
            </a:r>
            <a:endParaRPr lang="zh-CN" altLang="en-US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76"/>
          <p:cNvSpPr txBox="1"/>
          <p:nvPr/>
        </p:nvSpPr>
        <p:spPr>
          <a:xfrm>
            <a:off x="6657070" y="6617205"/>
            <a:ext cx="1932055" cy="54610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chemeClr val="bg1"/>
                </a:solidFill>
                <a:sym typeface="+mn-ea"/>
              </a:rPr>
              <a:t>杭州市余杭区良渚第二小学</a:t>
            </a:r>
            <a:endParaRPr lang="zh-CN" altLang="en-US" sz="1475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2" name="TextBox 76"/>
          <p:cNvSpPr txBox="1"/>
          <p:nvPr/>
        </p:nvSpPr>
        <p:spPr>
          <a:xfrm>
            <a:off x="6732744" y="4780916"/>
            <a:ext cx="1577789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rgbClr val="E9F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杭州市闲林小学</a:t>
            </a:r>
            <a:endParaRPr lang="zh-CN" altLang="en-US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76"/>
          <p:cNvSpPr txBox="1"/>
          <p:nvPr/>
        </p:nvSpPr>
        <p:spPr>
          <a:xfrm>
            <a:off x="1702704" y="2832118"/>
            <a:ext cx="1789411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chemeClr val="bg1"/>
                </a:solidFill>
                <a:sym typeface="+mn-ea"/>
              </a:rPr>
              <a:t>杭州西子实验学校</a:t>
            </a:r>
            <a:endParaRPr lang="zh-CN" altLang="en-US" sz="1475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42" name="TextBox 76"/>
          <p:cNvSpPr txBox="1"/>
          <p:nvPr/>
        </p:nvSpPr>
        <p:spPr>
          <a:xfrm>
            <a:off x="1702704" y="4780916"/>
            <a:ext cx="2166447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chemeClr val="bg1"/>
                </a:solidFill>
                <a:sym typeface="+mn-ea"/>
              </a:rPr>
              <a:t>杭州市保俶塔实验学校</a:t>
            </a:r>
            <a:endParaRPr lang="zh-CN" altLang="en-US" sz="1475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43" name="TextBox 76"/>
          <p:cNvSpPr txBox="1"/>
          <p:nvPr/>
        </p:nvSpPr>
        <p:spPr>
          <a:xfrm>
            <a:off x="4299092" y="6745116"/>
            <a:ext cx="1421751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rgbClr val="E9F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景宁城北中学</a:t>
            </a:r>
            <a:endParaRPr lang="zh-CN" altLang="en-US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Box 76"/>
          <p:cNvSpPr txBox="1"/>
          <p:nvPr/>
        </p:nvSpPr>
        <p:spPr>
          <a:xfrm>
            <a:off x="9112152" y="6731052"/>
            <a:ext cx="1587165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chemeClr val="bg1"/>
                </a:solidFill>
                <a:sym typeface="+mn-ea"/>
              </a:rPr>
              <a:t>深圳景莲小学</a:t>
            </a:r>
            <a:endParaRPr lang="zh-CN" altLang="en-US" sz="1475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47" name="TextBox 76"/>
          <p:cNvSpPr txBox="1"/>
          <p:nvPr/>
        </p:nvSpPr>
        <p:spPr>
          <a:xfrm>
            <a:off x="1702704" y="6664083"/>
            <a:ext cx="1587165" cy="54610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chemeClr val="bg1"/>
                </a:solidFill>
                <a:sym typeface="+mn-ea"/>
              </a:rPr>
              <a:t>武汉枫叶国际学校</a:t>
            </a:r>
            <a:endParaRPr lang="zh-CN" altLang="en-US" sz="1475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48" name="图片 47" descr="杭州高新实验学校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851949" y="1443851"/>
            <a:ext cx="1058110" cy="1058110"/>
          </a:xfrm>
          <a:prstGeom prst="rect">
            <a:avLst/>
          </a:prstGeom>
        </p:spPr>
      </p:pic>
      <p:pic>
        <p:nvPicPr>
          <p:cNvPr id="49" name="图片 48" descr="杭州市保俶塔实验学校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9604" y="3239959"/>
            <a:ext cx="1062798" cy="1062798"/>
          </a:xfrm>
          <a:prstGeom prst="rect">
            <a:avLst/>
          </a:prstGeom>
        </p:spPr>
      </p:pic>
      <p:pic>
        <p:nvPicPr>
          <p:cNvPr id="50" name="图片 49" descr="杭州闲林小学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1949" y="3285498"/>
            <a:ext cx="1062798" cy="1062798"/>
          </a:xfrm>
          <a:prstGeom prst="rect">
            <a:avLst/>
          </a:prstGeom>
        </p:spPr>
      </p:pic>
      <p:pic>
        <p:nvPicPr>
          <p:cNvPr id="51" name="图片 50" descr="良渚第二小学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62448" y="5297246"/>
            <a:ext cx="1118382" cy="1118382"/>
          </a:xfrm>
          <a:prstGeom prst="rect">
            <a:avLst/>
          </a:prstGeom>
        </p:spPr>
      </p:pic>
      <p:pic>
        <p:nvPicPr>
          <p:cNvPr id="52" name="图片 51" descr="武汉枫叶国际学校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42237" y="5345464"/>
            <a:ext cx="1070164" cy="1070164"/>
          </a:xfrm>
          <a:prstGeom prst="rect">
            <a:avLst/>
          </a:prstGeom>
        </p:spPr>
      </p:pic>
      <p:pic>
        <p:nvPicPr>
          <p:cNvPr id="53" name="图片 52" descr="景宁城北中学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45754" y="5345464"/>
            <a:ext cx="1128427" cy="1128427"/>
          </a:xfrm>
          <a:prstGeom prst="rect">
            <a:avLst/>
          </a:prstGeom>
        </p:spPr>
      </p:pic>
      <p:pic>
        <p:nvPicPr>
          <p:cNvPr id="55" name="图片 54" descr="深圳景莲小学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64172" y="5395691"/>
            <a:ext cx="1078201" cy="1078201"/>
          </a:xfrm>
          <a:prstGeom prst="rect">
            <a:avLst/>
          </a:prstGeom>
        </p:spPr>
      </p:pic>
      <p:pic>
        <p:nvPicPr>
          <p:cNvPr id="58" name="图片 57" descr="杭州西子实验学校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17696" y="1509481"/>
            <a:ext cx="981765" cy="876624"/>
          </a:xfrm>
          <a:prstGeom prst="rect">
            <a:avLst/>
          </a:prstGeom>
        </p:spPr>
      </p:pic>
      <p:pic>
        <p:nvPicPr>
          <p:cNvPr id="59" name="图片 58" descr="杭州闻莺教育集团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173094" y="3527256"/>
            <a:ext cx="1261026" cy="1029983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21765" y="1433136"/>
            <a:ext cx="1168609" cy="1079540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00668" y="1509481"/>
            <a:ext cx="928190" cy="926181"/>
          </a:xfrm>
          <a:prstGeom prst="rect">
            <a:avLst/>
          </a:prstGeom>
        </p:spPr>
      </p:pic>
      <p:sp>
        <p:nvSpPr>
          <p:cNvPr id="62" name="TextBox 76"/>
          <p:cNvSpPr txBox="1"/>
          <p:nvPr/>
        </p:nvSpPr>
        <p:spPr>
          <a:xfrm>
            <a:off x="4183591" y="4829784"/>
            <a:ext cx="1611011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rgbClr val="E9F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永康中学</a:t>
            </a:r>
            <a:endParaRPr lang="zh-CN" altLang="en-US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5" name="图片 64" descr="永康中学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375436" y="3452921"/>
            <a:ext cx="1178654" cy="1178654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316807" y="556855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轻松教育校园案例</a:t>
            </a:r>
            <a:endParaRPr lang="zh-CN" altLang="en-US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8" name="组 27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29" name="矩形 28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成都市武侯祠中学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996876" y="1440800"/>
            <a:ext cx="1331716" cy="1331716"/>
          </a:xfrm>
          <a:prstGeom prst="rect">
            <a:avLst/>
          </a:prstGeom>
        </p:spPr>
      </p:pic>
      <p:sp>
        <p:nvSpPr>
          <p:cNvPr id="14" name="TextBox 76"/>
          <p:cNvSpPr txBox="1"/>
          <p:nvPr/>
        </p:nvSpPr>
        <p:spPr>
          <a:xfrm>
            <a:off x="3715716" y="2841643"/>
            <a:ext cx="1894035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chemeClr val="bg1"/>
                </a:solidFill>
                <a:sym typeface="+mn-ea"/>
              </a:rPr>
              <a:t>成都市武侯实验中学</a:t>
            </a:r>
            <a:endParaRPr lang="zh-CN" altLang="en-US" sz="1475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15" name="图片 14" descr="青田县高湖镇小学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5820" y="1456575"/>
            <a:ext cx="1315940" cy="1315940"/>
          </a:xfrm>
          <a:prstGeom prst="rect">
            <a:avLst/>
          </a:prstGeom>
        </p:spPr>
      </p:pic>
      <p:sp>
        <p:nvSpPr>
          <p:cNvPr id="16" name="TextBox 76"/>
          <p:cNvSpPr txBox="1"/>
          <p:nvPr/>
        </p:nvSpPr>
        <p:spPr>
          <a:xfrm>
            <a:off x="1659932" y="2845469"/>
            <a:ext cx="1747716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rgbClr val="E9F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青田县高湖镇小学</a:t>
            </a:r>
            <a:endParaRPr lang="zh-CN" altLang="en-US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图片 35" descr="宁波江口中学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6133" y="1490102"/>
            <a:ext cx="1282414" cy="1282414"/>
          </a:xfrm>
          <a:prstGeom prst="rect">
            <a:avLst/>
          </a:prstGeom>
        </p:spPr>
      </p:pic>
      <p:sp>
        <p:nvSpPr>
          <p:cNvPr id="17" name="TextBox 76"/>
          <p:cNvSpPr txBox="1"/>
          <p:nvPr/>
        </p:nvSpPr>
        <p:spPr>
          <a:xfrm>
            <a:off x="5986269" y="2802702"/>
            <a:ext cx="1362141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rgbClr val="E9F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宁波江口中学</a:t>
            </a:r>
            <a:endParaRPr lang="zh-CN" altLang="en-US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 descr="舟山第三小学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6144" y="3283519"/>
            <a:ext cx="1422392" cy="1422392"/>
          </a:xfrm>
          <a:prstGeom prst="rect">
            <a:avLst/>
          </a:prstGeom>
        </p:spPr>
      </p:pic>
      <p:sp>
        <p:nvSpPr>
          <p:cNvPr id="21" name="TextBox 76"/>
          <p:cNvSpPr txBox="1"/>
          <p:nvPr/>
        </p:nvSpPr>
        <p:spPr>
          <a:xfrm>
            <a:off x="6001936" y="4858748"/>
            <a:ext cx="1330808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zh-CN" sz="1475" dirty="0">
                <a:solidFill>
                  <a:schemeClr val="bg1"/>
                </a:solidFill>
                <a:sym typeface="+mn-ea"/>
              </a:rPr>
              <a:t>舟山第二小学</a:t>
            </a:r>
            <a:endParaRPr lang="zh-CN" altLang="en-US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 descr="昌岗中路小学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68658" y="3329483"/>
            <a:ext cx="1388151" cy="1376428"/>
          </a:xfrm>
          <a:prstGeom prst="rect">
            <a:avLst/>
          </a:prstGeom>
        </p:spPr>
      </p:pic>
      <p:sp>
        <p:nvSpPr>
          <p:cNvPr id="25" name="TextBox 76"/>
          <p:cNvSpPr txBox="1"/>
          <p:nvPr/>
        </p:nvSpPr>
        <p:spPr>
          <a:xfrm>
            <a:off x="3717878" y="4829091"/>
            <a:ext cx="1889712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 smtClean="0">
                <a:solidFill>
                  <a:schemeClr val="bg1"/>
                </a:solidFill>
                <a:sym typeface="+mn-ea"/>
              </a:rPr>
              <a:t>广州昌岗中路小学</a:t>
            </a:r>
            <a:endParaRPr lang="zh-CN" altLang="en-US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图片 28" descr="奉化龙津实验学校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40708" y="3319747"/>
            <a:ext cx="1386163" cy="1386163"/>
          </a:xfrm>
          <a:prstGeom prst="rect">
            <a:avLst/>
          </a:prstGeom>
        </p:spPr>
      </p:pic>
      <p:sp>
        <p:nvSpPr>
          <p:cNvPr id="31" name="TextBox 76"/>
          <p:cNvSpPr txBox="1"/>
          <p:nvPr/>
        </p:nvSpPr>
        <p:spPr>
          <a:xfrm>
            <a:off x="1685158" y="4831804"/>
            <a:ext cx="1697262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rgbClr val="E9F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奉化龙津实验学校</a:t>
            </a:r>
            <a:endParaRPr lang="zh-CN" altLang="en-US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76"/>
          <p:cNvSpPr txBox="1"/>
          <p:nvPr/>
        </p:nvSpPr>
        <p:spPr>
          <a:xfrm>
            <a:off x="7515612" y="4805694"/>
            <a:ext cx="2011748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rgbClr val="E9F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天台始丰小学</a:t>
            </a:r>
            <a:endParaRPr lang="zh-CN" altLang="en-US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76"/>
          <p:cNvSpPr txBox="1"/>
          <p:nvPr/>
        </p:nvSpPr>
        <p:spPr>
          <a:xfrm>
            <a:off x="7869150" y="6842212"/>
            <a:ext cx="1697262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rgbClr val="E9F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舟山普陀台门学校</a:t>
            </a:r>
            <a:endParaRPr lang="zh-CN" altLang="en-US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76"/>
          <p:cNvSpPr txBox="1"/>
          <p:nvPr/>
        </p:nvSpPr>
        <p:spPr>
          <a:xfrm>
            <a:off x="7537491" y="2841416"/>
            <a:ext cx="1709490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rgbClr val="E9F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黄山市长干小学</a:t>
            </a:r>
            <a:endParaRPr lang="zh-CN" altLang="en-US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85163" y="3323001"/>
            <a:ext cx="1472648" cy="138290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10059" y="5329392"/>
            <a:ext cx="1348086" cy="1344737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66962" y="1400321"/>
            <a:ext cx="1451888" cy="1372194"/>
          </a:xfrm>
          <a:prstGeom prst="rect">
            <a:avLst/>
          </a:prstGeom>
        </p:spPr>
      </p:pic>
      <p:sp>
        <p:nvSpPr>
          <p:cNvPr id="44" name="TextBox 76"/>
          <p:cNvSpPr txBox="1"/>
          <p:nvPr/>
        </p:nvSpPr>
        <p:spPr>
          <a:xfrm>
            <a:off x="9343455" y="2802801"/>
            <a:ext cx="1894035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chemeClr val="bg1"/>
                </a:solidFill>
                <a:sym typeface="+mn-ea"/>
              </a:rPr>
              <a:t>景宁鹤溪小学</a:t>
            </a:r>
            <a:endParaRPr lang="zh-CN" altLang="en-US" sz="1475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45" name="TextBox 76"/>
          <p:cNvSpPr txBox="1"/>
          <p:nvPr/>
        </p:nvSpPr>
        <p:spPr>
          <a:xfrm>
            <a:off x="9625601" y="4805675"/>
            <a:ext cx="1611011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rgbClr val="E9F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宁波武岭中学</a:t>
            </a:r>
            <a:endParaRPr lang="en-US" altLang="zh-CN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607053" y="1506132"/>
            <a:ext cx="1540956" cy="116124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820684" y="3461627"/>
            <a:ext cx="1113024" cy="1113024"/>
          </a:xfrm>
          <a:prstGeom prst="rect">
            <a:avLst/>
          </a:prstGeom>
        </p:spPr>
      </p:pic>
      <p:sp>
        <p:nvSpPr>
          <p:cNvPr id="54" name="TextBox 76"/>
          <p:cNvSpPr txBox="1"/>
          <p:nvPr/>
        </p:nvSpPr>
        <p:spPr>
          <a:xfrm>
            <a:off x="1588934" y="6872315"/>
            <a:ext cx="1889712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 smtClean="0">
                <a:solidFill>
                  <a:schemeClr val="bg1"/>
                </a:solidFill>
                <a:sym typeface="+mn-ea"/>
              </a:rPr>
              <a:t>黄山市龙山实验小学</a:t>
            </a:r>
            <a:endParaRPr lang="zh-CN" altLang="en-US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64985" y="5224920"/>
            <a:ext cx="1537608" cy="1451218"/>
          </a:xfrm>
          <a:prstGeom prst="rect">
            <a:avLst/>
          </a:prstGeom>
        </p:spPr>
      </p:pic>
      <p:sp>
        <p:nvSpPr>
          <p:cNvPr id="59" name="TextBox 76"/>
          <p:cNvSpPr txBox="1"/>
          <p:nvPr/>
        </p:nvSpPr>
        <p:spPr>
          <a:xfrm>
            <a:off x="3577166" y="6842221"/>
            <a:ext cx="2029830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chemeClr val="bg1"/>
                </a:solidFill>
                <a:sym typeface="+mn-ea"/>
              </a:rPr>
              <a:t>广州市科峻小学</a:t>
            </a:r>
            <a:endParaRPr lang="zh-CN" altLang="en-US" sz="1475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60" name="TextBox 76"/>
          <p:cNvSpPr txBox="1"/>
          <p:nvPr/>
        </p:nvSpPr>
        <p:spPr>
          <a:xfrm>
            <a:off x="5688364" y="6832845"/>
            <a:ext cx="2095459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rgbClr val="E9F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广州市东风西路小学</a:t>
            </a:r>
            <a:endParaRPr lang="zh-CN" altLang="en-US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2" name="图片 61" descr="广州市黄埔区科峻小学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901296" y="5245011"/>
            <a:ext cx="1524214" cy="1524214"/>
          </a:xfrm>
          <a:prstGeom prst="rect">
            <a:avLst/>
          </a:prstGeom>
        </p:spPr>
      </p:pic>
      <p:pic>
        <p:nvPicPr>
          <p:cNvPr id="63" name="图片 62" descr="广州市东风西路小学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26222" y="5434533"/>
            <a:ext cx="1281786" cy="1281786"/>
          </a:xfrm>
          <a:prstGeom prst="rect">
            <a:avLst/>
          </a:prstGeom>
        </p:spPr>
      </p:pic>
      <p:sp>
        <p:nvSpPr>
          <p:cNvPr id="66" name="TextBox 76"/>
          <p:cNvSpPr txBox="1"/>
          <p:nvPr/>
        </p:nvSpPr>
        <p:spPr>
          <a:xfrm>
            <a:off x="9606739" y="6832826"/>
            <a:ext cx="1611011" cy="318770"/>
          </a:xfrm>
          <a:prstGeom prst="rect">
            <a:avLst/>
          </a:prstGeom>
          <a:solidFill>
            <a:srgbClr val="984A5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75" dirty="0">
                <a:solidFill>
                  <a:srgbClr val="E9F0F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苏州科技城小学</a:t>
            </a:r>
            <a:endParaRPr lang="zh-CN" altLang="en-US" sz="1475" dirty="0">
              <a:solidFill>
                <a:srgbClr val="E9F0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854169" y="5424488"/>
            <a:ext cx="1154545" cy="1154545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1316807" y="556855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轻松教育校园案例</a:t>
            </a:r>
            <a:endParaRPr lang="zh-CN" altLang="en-US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8" name="组 37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39" name="矩形 38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6"/>
          <p:cNvSpPr txBox="1"/>
          <p:nvPr/>
        </p:nvSpPr>
        <p:spPr>
          <a:xfrm>
            <a:off x="597397" y="2193790"/>
            <a:ext cx="1237132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温州市洞头区城关第三小学、温州市洞头区大门镇中心小学、温州市洞头区教育幼儿园等区县整体接入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TextBox 76"/>
          <p:cNvSpPr txBox="1"/>
          <p:nvPr/>
        </p:nvSpPr>
        <p:spPr>
          <a:xfrm>
            <a:off x="597397" y="1528788"/>
            <a:ext cx="1237132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温州市洞头区城关第二小学、温州市洞头区元觉义务教育学校、温州市洞头区鹿西中心小学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76"/>
          <p:cNvSpPr txBox="1"/>
          <p:nvPr/>
        </p:nvSpPr>
        <p:spPr>
          <a:xfrm>
            <a:off x="596727" y="4069592"/>
            <a:ext cx="1237132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泾阳县教育局、泾阳县云阳镇中心校、泾阳县兴隆镇中心校、泾阳县三渠镇中心校 等区县整体接入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76"/>
          <p:cNvSpPr txBox="1"/>
          <p:nvPr/>
        </p:nvSpPr>
        <p:spPr>
          <a:xfrm>
            <a:off x="596727" y="4734593"/>
            <a:ext cx="1237132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安徽淮南文汇学校、苏州科技城小学、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西安第五十中学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、哈尔滨师范大学附属小学、杭州二中白马湖学校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76"/>
          <p:cNvSpPr txBox="1"/>
          <p:nvPr/>
        </p:nvSpPr>
        <p:spPr>
          <a:xfrm>
            <a:off x="596727" y="5399595"/>
            <a:ext cx="1237132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甘谷县模范初级中学、甘谷县康庄路初级中学、甘谷县大像山镇南街小学、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赣州市滨江二小、景宁城北中学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76"/>
          <p:cNvSpPr txBox="1"/>
          <p:nvPr/>
        </p:nvSpPr>
        <p:spPr>
          <a:xfrm>
            <a:off x="596727" y="6064597"/>
            <a:ext cx="1237132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温州育英外国语学校、温州第三中学、里仁职业技术学校、平阳昆阳二小、温州第三中学、龙里教育局整体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76"/>
          <p:cNvSpPr txBox="1"/>
          <p:nvPr/>
        </p:nvSpPr>
        <p:spPr>
          <a:xfrm>
            <a:off x="227935" y="6573392"/>
            <a:ext cx="1889712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76"/>
          <p:cNvSpPr txBox="1"/>
          <p:nvPr/>
        </p:nvSpPr>
        <p:spPr>
          <a:xfrm>
            <a:off x="597397" y="2844059"/>
            <a:ext cx="1237132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重庆巴蜀常春藤学校、成都棕北中学西区实验学校、成都市龙江路小学、黑龙江省引龙江农场学校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76"/>
          <p:cNvSpPr txBox="1"/>
          <p:nvPr/>
        </p:nvSpPr>
        <p:spPr>
          <a:xfrm>
            <a:off x="597397" y="3509061"/>
            <a:ext cx="1237132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石家庄市第四十四中学、石家庄国际城小学、石家庄市金马小学、浙江师范大学附属丁蕙实验小学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316807" y="55685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更多用户</a:t>
            </a:r>
            <a:endParaRPr lang="zh-CN" altLang="en-US" sz="3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9" name="组 18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20" name="矩形 19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 bwMode="auto">
          <a:xfrm>
            <a:off x="1616766" y="198"/>
            <a:ext cx="4304603" cy="2947648"/>
          </a:xfrm>
          <a:custGeom>
            <a:avLst/>
            <a:gdLst>
              <a:gd name="T0" fmla="*/ 0 w 1509"/>
              <a:gd name="T1" fmla="*/ 0 h 1303"/>
              <a:gd name="T2" fmla="*/ 1509 w 1509"/>
              <a:gd name="T3" fmla="*/ 0 h 1303"/>
              <a:gd name="T4" fmla="*/ 1132 w 1509"/>
              <a:gd name="T5" fmla="*/ 651 h 1303"/>
              <a:gd name="T6" fmla="*/ 754 w 1509"/>
              <a:gd name="T7" fmla="*/ 1303 h 1303"/>
              <a:gd name="T8" fmla="*/ 377 w 1509"/>
              <a:gd name="T9" fmla="*/ 651 h 1303"/>
              <a:gd name="T10" fmla="*/ 0 w 1509"/>
              <a:gd name="T11" fmla="*/ 0 h 1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09" h="1303">
                <a:moveTo>
                  <a:pt x="0" y="0"/>
                </a:moveTo>
                <a:lnTo>
                  <a:pt x="1509" y="0"/>
                </a:lnTo>
                <a:lnTo>
                  <a:pt x="1132" y="651"/>
                </a:lnTo>
                <a:lnTo>
                  <a:pt x="754" y="1303"/>
                </a:lnTo>
                <a:lnTo>
                  <a:pt x="377" y="6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Freeform 28"/>
          <p:cNvSpPr/>
          <p:nvPr/>
        </p:nvSpPr>
        <p:spPr bwMode="auto">
          <a:xfrm>
            <a:off x="650298" y="2947848"/>
            <a:ext cx="6237539" cy="4284604"/>
          </a:xfrm>
          <a:custGeom>
            <a:avLst/>
            <a:gdLst>
              <a:gd name="T0" fmla="*/ 276 w 553"/>
              <a:gd name="T1" fmla="*/ 0 h 479"/>
              <a:gd name="T2" fmla="*/ 415 w 553"/>
              <a:gd name="T3" fmla="*/ 239 h 479"/>
              <a:gd name="T4" fmla="*/ 553 w 553"/>
              <a:gd name="T5" fmla="*/ 479 h 479"/>
              <a:gd name="T6" fmla="*/ 0 w 553"/>
              <a:gd name="T7" fmla="*/ 479 h 479"/>
              <a:gd name="T8" fmla="*/ 137 w 553"/>
              <a:gd name="T9" fmla="*/ 239 h 479"/>
              <a:gd name="T10" fmla="*/ 276 w 553"/>
              <a:gd name="T11" fmla="*/ 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3" h="479">
                <a:moveTo>
                  <a:pt x="276" y="0"/>
                </a:moveTo>
                <a:lnTo>
                  <a:pt x="415" y="239"/>
                </a:lnTo>
                <a:lnTo>
                  <a:pt x="553" y="479"/>
                </a:lnTo>
                <a:lnTo>
                  <a:pt x="0" y="479"/>
                </a:lnTo>
                <a:lnTo>
                  <a:pt x="137" y="239"/>
                </a:lnTo>
                <a:lnTo>
                  <a:pt x="276" y="0"/>
                </a:lnTo>
                <a:close/>
              </a:path>
            </a:pathLst>
          </a:cu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  <a:prstDash val="solid"/>
            <a:round/>
          </a:ln>
        </p:spPr>
        <p:txBody>
          <a:bodyPr vert="horz" wrap="square" lIns="128573" tIns="64286" rIns="128573" bIns="64286" numCol="1" anchor="t" anchorCtr="0" compatLnSpc="1"/>
          <a:lstStyle/>
          <a:p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矩形 259"/>
          <p:cNvSpPr>
            <a:spLocks noChangeArrowheads="1"/>
          </p:cNvSpPr>
          <p:nvPr/>
        </p:nvSpPr>
        <p:spPr bwMode="auto">
          <a:xfrm>
            <a:off x="661148" y="2297301"/>
            <a:ext cx="2724150" cy="147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96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201</a:t>
            </a:r>
            <a:r>
              <a:rPr lang="en-US" sz="9600" dirty="0" smtClean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9</a:t>
            </a:r>
            <a:endParaRPr lang="en-US" sz="72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组 3"/>
          <p:cNvGrpSpPr/>
          <p:nvPr/>
        </p:nvGrpSpPr>
        <p:grpSpPr>
          <a:xfrm>
            <a:off x="8589615" y="4264397"/>
            <a:ext cx="3479007" cy="2206881"/>
            <a:chOff x="9548524" y="4647179"/>
            <a:chExt cx="3479007" cy="2206881"/>
          </a:xfrm>
        </p:grpSpPr>
        <p:sp>
          <p:nvSpPr>
            <p:cNvPr id="10" name="Shape 1573"/>
            <p:cNvSpPr/>
            <p:nvPr/>
          </p:nvSpPr>
          <p:spPr>
            <a:xfrm>
              <a:off x="9548524" y="4647179"/>
              <a:ext cx="2913878" cy="276999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>
              <a:lvl1pPr algn="ctr">
                <a:defRPr sz="2400">
                  <a:solidFill>
                    <a:srgbClr val="7B1B1B"/>
                  </a:solidFill>
                  <a:latin typeface="Adobe 繁黑體 Std B" panose="020B0700000000000000" charset="-120"/>
                  <a:ea typeface="Adobe 繁黑體 Std B" panose="020B0700000000000000" charset="-120"/>
                  <a:cs typeface="Adobe 繁黑體 Std B" panose="020B0700000000000000" charset="-120"/>
                  <a:sym typeface="Adobe 繁黑體 Std B" panose="020B0700000000000000" charset="-120"/>
                </a:defRPr>
              </a:lvl1pPr>
            </a:lstStyle>
            <a:p>
              <a:r>
                <a:rPr sz="180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杭州轻松教育科技有限公司</a:t>
              </a:r>
              <a:endParaRPr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" name="组 2"/>
            <p:cNvGrpSpPr/>
            <p:nvPr/>
          </p:nvGrpSpPr>
          <p:grpSpPr>
            <a:xfrm>
              <a:off x="9641711" y="5056485"/>
              <a:ext cx="3385820" cy="1797575"/>
              <a:chOff x="9641711" y="5056485"/>
              <a:chExt cx="3385820" cy="1797575"/>
            </a:xfrm>
          </p:grpSpPr>
          <p:grpSp>
            <p:nvGrpSpPr>
              <p:cNvPr id="7" name="Group 1572"/>
              <p:cNvGrpSpPr/>
              <p:nvPr/>
            </p:nvGrpSpPr>
            <p:grpSpPr>
              <a:xfrm>
                <a:off x="10029775" y="5056485"/>
                <a:ext cx="2376264" cy="400110"/>
                <a:chOff x="-30188" y="200683"/>
                <a:chExt cx="2376263" cy="400108"/>
              </a:xfrm>
            </p:grpSpPr>
            <p:sp>
              <p:nvSpPr>
                <p:cNvPr id="8" name="Shape 1570"/>
                <p:cNvSpPr/>
                <p:nvPr/>
              </p:nvSpPr>
              <p:spPr>
                <a:xfrm>
                  <a:off x="-30188" y="200684"/>
                  <a:ext cx="2376263" cy="400107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defRPr>
                  </a:pPr>
                  <a:endParaRPr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9" name="Shape 1571"/>
                <p:cNvSpPr/>
                <p:nvPr/>
              </p:nvSpPr>
              <p:spPr>
                <a:xfrm>
                  <a:off x="-3228" y="200683"/>
                  <a:ext cx="2349303" cy="40010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480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  <a:sym typeface="微软雅黑" panose="020B0503020204020204" pitchFamily="34" charset="-122"/>
                    </a:defRPr>
                  </a:lvl1pPr>
                </a:lstStyle>
                <a:p>
                  <a:r>
                    <a:rPr sz="2000" dirty="0">
                      <a:solidFill>
                        <a:schemeClr val="bg1"/>
                      </a:solidFill>
                    </a:rPr>
                    <a:t>联系我们</a:t>
                  </a:r>
                  <a:endParaRPr sz="20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" name="文本框 1"/>
              <p:cNvSpPr txBox="1"/>
              <p:nvPr/>
            </p:nvSpPr>
            <p:spPr>
              <a:xfrm>
                <a:off x="9641711" y="5531990"/>
                <a:ext cx="3385820" cy="1322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kumimoji="1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algn="l"/>
                <a:r>
                  <a:rPr kumimoji="1" 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地址：</a:t>
                </a:r>
                <a:r>
                  <a:rPr kumimoji="1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杭州市西湖区天目山路313号</a:t>
                </a:r>
                <a:br>
                  <a:rPr kumimoji="1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</a:br>
                <a:r>
                  <a:rPr kumimoji="1" lang="zh-CN" altLang="nb-NO" sz="1600" dirty="0" err="1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电话：</a:t>
                </a:r>
                <a:r>
                  <a:rPr kumimoji="1" lang="nb-NO" altLang="zh-CN" sz="1600" dirty="0" err="1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0571-28120107</a:t>
                </a:r>
                <a:endParaRPr kumimoji="1" lang="nb-NO" altLang="zh-CN" sz="1600" dirty="0" err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algn="r"/>
                <a:endParaRPr kumimoji="1" lang="nb-NO" altLang="zh-CN" sz="1600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algn="r"/>
                <a:endParaRPr kumimoji="1" lang="zh-CN" altLang="en-US" sz="16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</p:grpSp>
      <p:sp>
        <p:nvSpPr>
          <p:cNvPr id="5" name="文本框 4"/>
          <p:cNvSpPr txBox="1"/>
          <p:nvPr/>
        </p:nvSpPr>
        <p:spPr>
          <a:xfrm>
            <a:off x="4525010" y="2297430"/>
            <a:ext cx="8044815" cy="14039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6503" tIns="56503" rIns="56503" bIns="56503" numCol="1" spcCol="38100" rtlCol="0" anchor="ctr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800" noProof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帮助中国</a:t>
            </a:r>
            <a:r>
              <a:rPr lang="en-US" altLang="zh-CN" sz="2800" b="1" noProof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</a:t>
            </a:r>
            <a:r>
              <a:rPr lang="zh-CN" altLang="en-US" sz="2800" b="1" noProof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万所学校</a:t>
            </a:r>
            <a:r>
              <a:rPr lang="zh-CN" altLang="en-US" sz="2800" noProof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实现与</a:t>
            </a:r>
            <a:r>
              <a:rPr lang="en-US" altLang="zh-CN" sz="2800" noProof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3.0</a:t>
            </a:r>
            <a:r>
              <a:rPr lang="zh-CN" altLang="en-US" sz="2800" b="1" noProof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亿家长</a:t>
            </a:r>
            <a:r>
              <a:rPr lang="zh-CN" altLang="en-US" sz="2800" noProof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</a:t>
            </a:r>
            <a:r>
              <a:rPr lang="zh-CN" altLang="en-US" sz="2800" b="1" noProof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智能连接</a:t>
            </a:r>
            <a:r>
              <a:rPr lang="zh-CN" altLang="en-US" sz="2800" noProof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，加快推进教育云和移动时代的到来</a:t>
            </a:r>
            <a:r>
              <a:rPr lang="zh-CN" altLang="en-US" sz="2800" noProof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800" noProof="1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crush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50854" y="4015428"/>
            <a:ext cx="9644063" cy="1746216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1480800" y="1672109"/>
            <a:ext cx="1486711" cy="450701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435" tIns="48217" rIns="96435" bIns="48217" numCol="1" rtlCol="0" anchor="t" anchorCtr="0" compatLnSpc="1"/>
          <a:lstStyle/>
          <a:p>
            <a:pPr algn="ctr"/>
            <a:r>
              <a:rPr lang="zh-CN" altLang="en-US" sz="18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教师管理</a:t>
            </a:r>
            <a:endParaRPr lang="zh-CN" altLang="en-US" sz="18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500584" y="1672109"/>
            <a:ext cx="1486711" cy="450701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435" tIns="48217" rIns="96435" bIns="48217" numCol="1" rtlCol="0" anchor="t" anchorCtr="0" compatLnSpc="1"/>
          <a:lstStyle/>
          <a:p>
            <a:pPr algn="ctr"/>
            <a:r>
              <a:rPr lang="zh-CN" altLang="en-US" sz="18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学生管理</a:t>
            </a:r>
            <a:endParaRPr lang="zh-CN" altLang="en-US" sz="18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520369" y="1672109"/>
            <a:ext cx="1486711" cy="450701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435" tIns="48217" rIns="96435" bIns="48217" numCol="1" rtlCol="0" anchor="t" anchorCtr="0" compatLnSpc="1"/>
          <a:lstStyle/>
          <a:p>
            <a:pPr algn="ctr"/>
            <a:r>
              <a:rPr lang="zh-CN" altLang="en-US" sz="18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endParaRPr lang="zh-CN" altLang="en-US" sz="18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670073" y="1672109"/>
            <a:ext cx="1486711" cy="450701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435" tIns="48217" rIns="96435" bIns="48217" numCol="1" rtlCol="0" anchor="t" anchorCtr="0" compatLnSpc="1"/>
          <a:lstStyle/>
          <a:p>
            <a:pPr algn="ctr"/>
            <a:r>
              <a:rPr lang="zh-CN" altLang="en-US" sz="18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报表</a:t>
            </a:r>
            <a:endParaRPr lang="zh-CN" altLang="en-US" sz="18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9836520" y="1672109"/>
            <a:ext cx="1486711" cy="450701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435" tIns="48217" rIns="96435" bIns="48217" numCol="1" rtlCol="0" anchor="t" anchorCtr="0" compatLnSpc="1"/>
          <a:lstStyle/>
          <a:p>
            <a:pPr algn="ctr"/>
            <a:r>
              <a:rPr lang="zh-CN" altLang="en-US" sz="18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设置</a:t>
            </a:r>
            <a:endParaRPr lang="zh-CN" altLang="en-US" sz="18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06228" y="2350244"/>
            <a:ext cx="10332644" cy="452509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1316807" y="556855"/>
            <a:ext cx="3106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PC</a:t>
            </a:r>
            <a:r>
              <a:rPr lang="zh-CN" altLang="en-US" sz="3600" b="1" dirty="0" smtClean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端管理后台</a:t>
            </a:r>
            <a:endParaRPr lang="zh-CN" altLang="en-US" sz="3600" b="1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3" name="组 12"/>
          <p:cNvGrpSpPr/>
          <p:nvPr/>
        </p:nvGrpSpPr>
        <p:grpSpPr>
          <a:xfrm>
            <a:off x="596727" y="500838"/>
            <a:ext cx="576064" cy="595207"/>
            <a:chOff x="380703" y="393385"/>
            <a:chExt cx="576064" cy="595207"/>
          </a:xfrm>
        </p:grpSpPr>
        <p:sp>
          <p:nvSpPr>
            <p:cNvPr id="14" name="矩形 13"/>
            <p:cNvSpPr/>
            <p:nvPr/>
          </p:nvSpPr>
          <p:spPr>
            <a:xfrm>
              <a:off x="380703" y="393385"/>
              <a:ext cx="432048" cy="43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524719" y="556544"/>
              <a:ext cx="432048" cy="432048"/>
            </a:xfrm>
            <a:prstGeom prst="rect">
              <a:avLst/>
            </a:prstGeom>
            <a:solidFill>
              <a:schemeClr val="accent6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DIAGRAM_GROUP_CODE" val="l1_1"/>
  <p:tag name="KSO_WM_TAG_VERSION" val="1.0"/>
  <p:tag name="KSO_WM_BEAUTIFY_FLAG" val="#wm#"/>
  <p:tag name="KSO_WM_UNIT_TYPE" val="i"/>
  <p:tag name="KSO_WM_UNIT_ID" val="custom20188997_4*i*2"/>
  <p:tag name="KSO_WM_TEMPLATE_CATEGORY" val="custom"/>
  <p:tag name="KSO_WM_TEMPLATE_INDEX" val="20188997"/>
  <p:tag name="KSO_WM_UNIT_INDEX" val="2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396"/>
  <p:tag name="KSO_WM_UNIT_TYPE" val="n_i"/>
  <p:tag name="KSO_WM_UNIT_INDEX" val="1_7"/>
  <p:tag name="KSO_WM_UNIT_ID" val="custom160396_18*n_i*1_7"/>
  <p:tag name="KSO_WM_UNIT_CLEAR" val="1"/>
  <p:tag name="KSO_WM_UNIT_LAYERLEVEL" val="1_1"/>
  <p:tag name="KSO_WM_DIAGRAM_GROUP_CODE" val="n1-1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396"/>
  <p:tag name="KSO_WM_UNIT_TYPE" val="n_i"/>
  <p:tag name="KSO_WM_UNIT_INDEX" val="1_8"/>
  <p:tag name="KSO_WM_UNIT_ID" val="custom160396_18*n_i*1_8"/>
  <p:tag name="KSO_WM_UNIT_CLEAR" val="1"/>
  <p:tag name="KSO_WM_UNIT_LAYERLEVEL" val="1_1"/>
  <p:tag name="KSO_WM_DIAGRAM_GROUP_CODE" val="n1-1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396"/>
  <p:tag name="KSO_WM_UNIT_TYPE" val="n_h_f"/>
  <p:tag name="KSO_WM_UNIT_INDEX" val="1_2_4"/>
  <p:tag name="KSO_WM_UNIT_ID" val="custom160396_18*n_h_f*1_2_4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3"/>
  <p:tag name="KSO_WM_DIAGRAM_GROUP_CODE" val="n1-1"/>
  <p:tag name="KSO_WM_UNIT_PRESET_TEXT_LEN" val="17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396"/>
  <p:tag name="KSO_WM_UNIT_TYPE" val="n_h_f"/>
  <p:tag name="KSO_WM_UNIT_INDEX" val="1_2_2"/>
  <p:tag name="KSO_WM_UNIT_ID" val="custom160396_18*n_h_f*1_2_2"/>
  <p:tag name="KSO_WM_UNIT_CLEAR" val="1"/>
  <p:tag name="KSO_WM_UNIT_LAYERLEVEL" val="1_1_1"/>
  <p:tag name="KSO_WM_UNIT_VALUE" val="16"/>
  <p:tag name="KSO_WM_UNIT_HIGHLIGHT" val="0"/>
  <p:tag name="KSO_WM_UNIT_COMPATIBLE" val="0"/>
  <p:tag name="KSO_WM_UNIT_PRESET_TEXT_INDEX" val="3"/>
  <p:tag name="KSO_WM_DIAGRAM_GROUP_CODE" val="n1-1"/>
  <p:tag name="KSO_WM_UNIT_PRESET_TEXT_LEN" val="17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396"/>
  <p:tag name="KSO_WM_UNIT_TYPE" val="n_h_f"/>
  <p:tag name="KSO_WM_UNIT_INDEX" val="1_2_1"/>
  <p:tag name="KSO_WM_UNIT_ID" val="custom160396_18*n_h_f*1_2_1"/>
  <p:tag name="KSO_WM_UNIT_CLEAR" val="1"/>
  <p:tag name="KSO_WM_UNIT_LAYERLEVEL" val="1_1_1"/>
  <p:tag name="KSO_WM_UNIT_VALUE" val="18"/>
  <p:tag name="KSO_WM_UNIT_HIGHLIGHT" val="0"/>
  <p:tag name="KSO_WM_UNIT_COMPATIBLE" val="0"/>
  <p:tag name="KSO_WM_UNIT_PRESET_TEXT_INDEX" val="3"/>
  <p:tag name="KSO_WM_DIAGRAM_GROUP_CODE" val="n1-1"/>
  <p:tag name="KSO_WM_UNIT_PRESET_TEXT_LEN" val="17"/>
</p:tagLst>
</file>

<file path=ppt/tags/tag2.xml><?xml version="1.0" encoding="utf-8"?>
<p:tagLst xmlns:p="http://schemas.openxmlformats.org/presentationml/2006/main">
  <p:tag name="KSO_WM_DIAGRAM_GROUP_CODE" val="l1_1"/>
  <p:tag name="KSO_WM_TAG_VERSION" val="1.0"/>
  <p:tag name="KSO_WM_BEAUTIFY_FLAG" val="#wm#"/>
  <p:tag name="KSO_WM_UNIT_TYPE" val="i"/>
  <p:tag name="KSO_WM_UNIT_ID" val="custom20188997_4*i*4"/>
  <p:tag name="KSO_WM_TEMPLATE_CATEGORY" val="custom"/>
  <p:tag name="KSO_WM_TEMPLATE_INDEX" val="20188997"/>
  <p:tag name="KSO_WM_UNIT_INDEX" val="4"/>
</p:tagLst>
</file>

<file path=ppt/tags/tag3.xml><?xml version="1.0" encoding="utf-8"?>
<p:tagLst xmlns:p="http://schemas.openxmlformats.org/presentationml/2006/main">
  <p:tag name="KSO_WM_TEMPLATE_CATEGORY" val="custom"/>
  <p:tag name="KSO_WM_TEMPLATE_INDEX" val="20188997"/>
  <p:tag name="KSO_WM_TAG_VERSION" val="1.0"/>
  <p:tag name="KSO_WM_UNIT_TYPE" val="l_h_a"/>
  <p:tag name="KSO_WM_UNIT_INDEX" val="1_2_1"/>
  <p:tag name="KSO_WM_UNIT_LAYERLEVEL" val="1_1_1"/>
  <p:tag name="KSO_WM_UNIT_VALUE" val="18"/>
  <p:tag name="KSO_WM_UNIT_HIGHLIGHT" val="0"/>
  <p:tag name="KSO_WM_UNIT_COMPATIBLE" val="0"/>
  <p:tag name="KSO_WM_UNIT_CLEAR" val="0"/>
  <p:tag name="KSO_WM_BEAUTIFY_FLAG" val="#wm#"/>
  <p:tag name="KSO_WM_DIAGRAM_GROUP_CODE" val="l1-2"/>
  <p:tag name="KSO_WM_UNIT_ID" val="custom20188997_4*l_h_a*1_2_1"/>
  <p:tag name="KSO_WM_UNIT_PRESET_TEXT" val="背景2"/>
</p:tagLst>
</file>

<file path=ppt/tags/tag4.xml><?xml version="1.0" encoding="utf-8"?>
<p:tagLst xmlns:p="http://schemas.openxmlformats.org/presentationml/2006/main">
  <p:tag name="KSO_WM_TEMPLATE_CATEGORY" val="custom"/>
  <p:tag name="KSO_WM_TEMPLATE_INDEX" val="20188997"/>
  <p:tag name="KSO_WM_TAG_VERSION" val="1.0"/>
  <p:tag name="KSO_WM_UNIT_TYPE" val="l_h_f"/>
  <p:tag name="KSO_WM_UNIT_INDEX" val="1_2_1"/>
  <p:tag name="KSO_WM_UNIT_LAYERLEVEL" val="1_1_1"/>
  <p:tag name="KSO_WM_UNIT_VALUE" val="69"/>
  <p:tag name="KSO_WM_UNIT_HIGHLIGHT" val="0"/>
  <p:tag name="KSO_WM_UNIT_COMPATIBLE" val="0"/>
  <p:tag name="KSO_WM_UNIT_CLEAR" val="0"/>
  <p:tag name="KSO_WM_BEAUTIFY_FLAG" val="#wm#"/>
  <p:tag name="KSO_WM_DIAGRAM_GROUP_CODE" val="l1-2"/>
  <p:tag name="KSO_WM_UNIT_ID" val="custom20188997_4*l_h_f*1_2_1"/>
  <p:tag name="KSO_WM_UNIT_PRESET_TEXT" val="点击输入本栏的具体文字，简明扼要地说明分项内容。作为概念的解说，请根据您的具体内容酌情进行修改，以便于让阅读者更容易理解。"/>
</p:tagLst>
</file>

<file path=ppt/tags/tag5.xml><?xml version="1.0" encoding="utf-8"?>
<p:tagLst xmlns:p="http://schemas.openxmlformats.org/presentationml/2006/main">
  <p:tag name="KSO_WM_TEMPLATE_CATEGORY" val="custom"/>
  <p:tag name="KSO_WM_TEMPLATE_INDEX" val="20188997"/>
  <p:tag name="KSO_WM_TAG_VERSION" val="1.0"/>
  <p:tag name="KSO_WM_UNIT_TYPE" val="l_h_a"/>
  <p:tag name="KSO_WM_UNIT_INDEX" val="1_1_1"/>
  <p:tag name="KSO_WM_UNIT_LAYERLEVEL" val="1_1_1"/>
  <p:tag name="KSO_WM_UNIT_VALUE" val="18"/>
  <p:tag name="KSO_WM_UNIT_HIGHLIGHT" val="0"/>
  <p:tag name="KSO_WM_UNIT_COMPATIBLE" val="0"/>
  <p:tag name="KSO_WM_UNIT_CLEAR" val="0"/>
  <p:tag name="KSO_WM_BEAUTIFY_FLAG" val="#wm#"/>
  <p:tag name="KSO_WM_DIAGRAM_GROUP_CODE" val="l1-2"/>
  <p:tag name="KSO_WM_UNIT_ID" val="custom20188997_4*l_h_a*1_1_1"/>
  <p:tag name="KSO_WM_UNIT_PRESET_TEXT" val="背景1"/>
</p:tagLst>
</file>

<file path=ppt/tags/tag6.xml><?xml version="1.0" encoding="utf-8"?>
<p:tagLst xmlns:p="http://schemas.openxmlformats.org/presentationml/2006/main">
  <p:tag name="KSO_WM_TEMPLATE_CATEGORY" val="custom"/>
  <p:tag name="KSO_WM_TEMPLATE_INDEX" val="20188997"/>
  <p:tag name="KSO_WM_TAG_VERSION" val="1.0"/>
  <p:tag name="KSO_WM_UNIT_TYPE" val="l_h_f"/>
  <p:tag name="KSO_WM_UNIT_INDEX" val="1_1_1"/>
  <p:tag name="KSO_WM_UNIT_LAYERLEVEL" val="1_1_1"/>
  <p:tag name="KSO_WM_UNIT_VALUE" val="69"/>
  <p:tag name="KSO_WM_UNIT_HIGHLIGHT" val="0"/>
  <p:tag name="KSO_WM_UNIT_COMPATIBLE" val="0"/>
  <p:tag name="KSO_WM_UNIT_CLEAR" val="0"/>
  <p:tag name="KSO_WM_BEAUTIFY_FLAG" val="#wm#"/>
  <p:tag name="KSO_WM_DIAGRAM_GROUP_CODE" val="l1-2"/>
  <p:tag name="KSO_WM_UNIT_ID" val="custom20188997_4*l_h_f*1_1_1"/>
  <p:tag name="KSO_WM_UNIT_PRESET_TEXT" val="点击输入本栏的具体文字，简明扼要地说明分项内容。作为概念的解说，请根据您的具体内容酌情进行修改，以便于让阅读者更容易理解。"/>
</p:tagLst>
</file>

<file path=ppt/tags/tag7.xml><?xml version="1.0" encoding="utf-8"?>
<p:tagLst xmlns:p="http://schemas.openxmlformats.org/presentationml/2006/main">
  <p:tag name="KSO_WM_TAG_VERSION" val="1.0"/>
  <p:tag name="KSO_WM_SLIDE_ITEM_CNT" val="2"/>
  <p:tag name="KSO_WM_SLIDE_LAYOUT" val="a_l_h"/>
  <p:tag name="KSO_WM_SLIDE_LAYOUT_CNT" val="1_1_1"/>
  <p:tag name="KSO_WM_SLIDE_TYPE" val="text"/>
  <p:tag name="KSO_WM_SLIDE_SUBTYPE" val="diag"/>
  <p:tag name="KSO_WM_BEAUTIFY_FLAG" val="#wm#"/>
  <p:tag name="KSO_WM_SLIDE_POSITION" val="50*160"/>
  <p:tag name="KSO_WM_SLIDE_SIZE" val="844*321"/>
  <p:tag name="KSO_WM_COMBINE_RELATE_SLIDE_ID" val="background20185107_4"/>
  <p:tag name="KSO_WM_TEMPLATE_CATEGORY" val="custom"/>
  <p:tag name="KSO_WM_TEMPLATE_INDEX" val="20188997"/>
  <p:tag name="KSO_WM_SLIDE_ID" val="custom20188997_4"/>
  <p:tag name="KSO_WM_SLIDE_INDEX" val="4"/>
  <p:tag name="KSO_WM_DIAGRAM_GROUP_CODE" val="l1-2"/>
  <p:tag name="KSO_WM_TEMPLATE_SUBCATEGORY" val="combine"/>
</p:tagLst>
</file>

<file path=ppt/tags/tag8.xml><?xml version="1.0" encoding="utf-8"?>
<p:tagLst xmlns:p="http://schemas.openxmlformats.org/presentationml/2006/main">
  <p:tag name="KSO_WM_TAG_VERSION" val="1.0"/>
  <p:tag name="KSO_WM_SLIDE_ITEM_CNT" val="2"/>
  <p:tag name="KSO_WM_SLIDE_LAYOUT" val="a_l_h"/>
  <p:tag name="KSO_WM_SLIDE_LAYOUT_CNT" val="1_1_1"/>
  <p:tag name="KSO_WM_SLIDE_TYPE" val="text"/>
  <p:tag name="KSO_WM_SLIDE_SUBTYPE" val="diag"/>
  <p:tag name="KSO_WM_BEAUTIFY_FLAG" val="#wm#"/>
  <p:tag name="KSO_WM_SLIDE_POSITION" val="50*160"/>
  <p:tag name="KSO_WM_SLIDE_SIZE" val="844*321"/>
  <p:tag name="KSO_WM_COMBINE_RELATE_SLIDE_ID" val="background20185107_4"/>
  <p:tag name="KSO_WM_TEMPLATE_CATEGORY" val="custom"/>
  <p:tag name="KSO_WM_TEMPLATE_INDEX" val="20188997"/>
  <p:tag name="KSO_WM_SLIDE_ID" val="custom20188997_4"/>
  <p:tag name="KSO_WM_SLIDE_INDEX" val="4"/>
  <p:tag name="KSO_WM_DIAGRAM_GROUP_CODE" val="l1-2"/>
  <p:tag name="KSO_WM_TEMPLATE_SUBCATEGORY" val="combine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396"/>
  <p:tag name="KSO_WM_UNIT_TYPE" val="n_i"/>
  <p:tag name="KSO_WM_UNIT_INDEX" val="1_6"/>
  <p:tag name="KSO_WM_UNIT_ID" val="custom160396_18*n_i*1_6"/>
  <p:tag name="KSO_WM_UNIT_CLEAR" val="1"/>
  <p:tag name="KSO_WM_UNIT_LAYERLEVEL" val="1_1"/>
  <p:tag name="KSO_WM_DIAGRAM_GROUP_CODE" val="n1-1"/>
</p:tagLst>
</file>

<file path=ppt/theme/theme1.xml><?xml version="1.0" encoding="utf-8"?>
<a:theme xmlns:a="http://schemas.openxmlformats.org/drawingml/2006/main" name="自定义设计方案">
  <a:themeElements>
    <a:clrScheme name="自定义 16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AADE"/>
      </a:accent1>
      <a:accent2>
        <a:srgbClr val="8FD33E"/>
      </a:accent2>
      <a:accent3>
        <a:srgbClr val="38AADE"/>
      </a:accent3>
      <a:accent4>
        <a:srgbClr val="8FD33E"/>
      </a:accent4>
      <a:accent5>
        <a:srgbClr val="38AADE"/>
      </a:accent5>
      <a:accent6>
        <a:srgbClr val="8FD33E"/>
      </a:accent6>
      <a:hlink>
        <a:srgbClr val="38AADE"/>
      </a:hlink>
      <a:folHlink>
        <a:srgbClr val="8FD33E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8877</Words>
  <Application>WPS 演示</Application>
  <PresentationFormat>自定义</PresentationFormat>
  <Paragraphs>1260</Paragraphs>
  <Slides>86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86</vt:i4>
      </vt:variant>
    </vt:vector>
  </HeadingPairs>
  <TitlesOfParts>
    <vt:vector size="110" baseType="lpstr">
      <vt:lpstr>Arial</vt:lpstr>
      <vt:lpstr>宋体</vt:lpstr>
      <vt:lpstr>Wingdings</vt:lpstr>
      <vt:lpstr>Calibri</vt:lpstr>
      <vt:lpstr>微软雅黑</vt:lpstr>
      <vt:lpstr>Impact</vt:lpstr>
      <vt:lpstr>黑体</vt:lpstr>
      <vt:lpstr>等线</vt:lpstr>
      <vt:lpstr>Helvetica Neue</vt:lpstr>
      <vt:lpstr>Arial Unicode MS</vt:lpstr>
      <vt:lpstr>Calibri Light</vt:lpstr>
      <vt:lpstr>Wingdings</vt:lpstr>
      <vt:lpstr>Gill Sans</vt:lpstr>
      <vt:lpstr>幼圆</vt:lpstr>
      <vt:lpstr>Open Sans</vt:lpstr>
      <vt:lpstr>Open Sans</vt:lpstr>
      <vt:lpstr>Arial</vt:lpstr>
      <vt:lpstr>Adobe 繁黑體 Std B</vt:lpstr>
      <vt:lpstr>Calibri</vt:lpstr>
      <vt:lpstr>Segoe Print</vt:lpstr>
      <vt:lpstr>华文行楷</vt:lpstr>
      <vt:lpstr>隶书</vt:lpstr>
      <vt:lpstr>华文细黑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bt267</dc:title>
  <dc:creator/>
  <cp:lastModifiedBy>QWA</cp:lastModifiedBy>
  <cp:revision>57</cp:revision>
  <dcterms:created xsi:type="dcterms:W3CDTF">2016-12-12T17:44:00Z</dcterms:created>
  <dcterms:modified xsi:type="dcterms:W3CDTF">2019-05-14T04:04:45Z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2052-11.1.0.8661</vt:lpwstr>
  </property>
</Properties>
</file>