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62" r:id="rId3"/>
    <p:sldId id="426" r:id="rId4"/>
    <p:sldId id="260" r:id="rId5"/>
    <p:sldId id="386" r:id="rId7"/>
    <p:sldId id="350" r:id="rId8"/>
    <p:sldId id="389" r:id="rId9"/>
    <p:sldId id="390" r:id="rId10"/>
    <p:sldId id="427" r:id="rId11"/>
    <p:sldId id="448" r:id="rId12"/>
    <p:sldId id="449" r:id="rId13"/>
    <p:sldId id="450" r:id="rId14"/>
    <p:sldId id="423" r:id="rId15"/>
    <p:sldId id="424" r:id="rId16"/>
    <p:sldId id="451" r:id="rId17"/>
    <p:sldId id="419" r:id="rId18"/>
    <p:sldId id="420" r:id="rId19"/>
    <p:sldId id="421" r:id="rId20"/>
    <p:sldId id="422" r:id="rId21"/>
    <p:sldId id="391" r:id="rId22"/>
    <p:sldId id="394" r:id="rId23"/>
    <p:sldId id="393" r:id="rId24"/>
    <p:sldId id="395" r:id="rId25"/>
    <p:sldId id="476" r:id="rId26"/>
    <p:sldId id="477" r:id="rId27"/>
    <p:sldId id="478" r:id="rId28"/>
    <p:sldId id="465" r:id="rId29"/>
    <p:sldId id="466" r:id="rId30"/>
    <p:sldId id="467" r:id="rId31"/>
    <p:sldId id="468" r:id="rId32"/>
    <p:sldId id="469" r:id="rId33"/>
    <p:sldId id="470" r:id="rId34"/>
    <p:sldId id="471" r:id="rId35"/>
    <p:sldId id="473" r:id="rId36"/>
    <p:sldId id="452" r:id="rId37"/>
    <p:sldId id="261" r:id="rId38"/>
  </p:sldIdLst>
  <p:sldSz cx="12192000" cy="6858000"/>
  <p:notesSz cx="7103745" cy="10234295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6DAD"/>
    <a:srgbClr val="5B9BD5"/>
    <a:srgbClr val="0DA3B7"/>
    <a:srgbClr val="8E8E8E"/>
    <a:srgbClr val="D9D9D9"/>
    <a:srgbClr val="B686DA"/>
    <a:srgbClr val="FFFF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19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250" y="48"/>
      </p:cViewPr>
      <p:guideLst>
        <p:guide orient="horz" pos="2064"/>
        <p:guide pos="30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6508866"/>
            <a:ext cx="12192000" cy="3491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/>
          <p:cNvSpPr/>
          <p:nvPr userDrawn="1"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8" name="Oval 58"/>
          <p:cNvSpPr/>
          <p:nvPr userDrawn="1"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0" y="6508866"/>
            <a:ext cx="612516" cy="3491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6508866"/>
            <a:ext cx="12192000" cy="3491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0" y="6508866"/>
            <a:ext cx="612516" cy="3491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45431" y="1498600"/>
            <a:ext cx="2666200" cy="45332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/>
            <a:r>
              <a:rPr lang="en-US" strike="noStrike" noProof="1"/>
              <a:t>Image Holder</a:t>
            </a:r>
            <a:endParaRPr lang="en-US" strike="noStrike" noProof="1"/>
          </a:p>
        </p:txBody>
      </p:sp>
      <p:sp>
        <p:nvSpPr>
          <p:cNvPr id="75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3355717" y="1498600"/>
            <a:ext cx="2666200" cy="45332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/>
            <a:r>
              <a:rPr lang="en-US" strike="noStrike" noProof="1"/>
              <a:t>Image Holder</a:t>
            </a:r>
            <a:endParaRPr lang="en-US" strike="noStrike" noProof="1"/>
          </a:p>
        </p:txBody>
      </p:sp>
      <p:sp>
        <p:nvSpPr>
          <p:cNvPr id="89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6166004" y="1498600"/>
            <a:ext cx="2666200" cy="45332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/>
            <a:r>
              <a:rPr lang="en-US" strike="noStrike" noProof="1"/>
              <a:t>Image Holder</a:t>
            </a:r>
            <a:endParaRPr lang="en-US" strike="noStrike" noProof="1"/>
          </a:p>
        </p:txBody>
      </p:sp>
      <p:sp>
        <p:nvSpPr>
          <p:cNvPr id="94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8976289" y="1498600"/>
            <a:ext cx="2666200" cy="45332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/>
            <a:r>
              <a:rPr lang="en-US" strike="noStrike" noProof="1"/>
              <a:t>Image Holder</a:t>
            </a:r>
            <a:endParaRPr lang="en-US" strike="noStrike" noProof="1"/>
          </a:p>
        </p:txBody>
      </p:sp>
      <p:sp>
        <p:nvSpPr>
          <p:cNvPr id="7" name="椭圆 6"/>
          <p:cNvSpPr/>
          <p:nvPr userDrawn="1"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8" name="Oval 58"/>
          <p:cNvSpPr/>
          <p:nvPr userDrawn="1"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0" y="6508866"/>
            <a:ext cx="612516" cy="3491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D599-58A5-43F1-BCDF-2BA929CAEA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F921A-958D-446B-A8D8-A4F069FB0734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0" y="6508866"/>
            <a:ext cx="612516" cy="3491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49379"/>
            <a:ext cx="96982" cy="498764"/>
          </a:xfrm>
          <a:prstGeom prst="rect">
            <a:avLst/>
          </a:prstGeom>
          <a:solidFill>
            <a:srgbClr val="007DD2"/>
          </a:solidFill>
          <a:ln>
            <a:solidFill>
              <a:srgbClr val="007D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96982" y="249379"/>
            <a:ext cx="10515600" cy="49876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7DD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0" y="6508866"/>
            <a:ext cx="612516" cy="3491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1104" y="3703320"/>
            <a:ext cx="11338560" cy="33832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320"/>
              </a:spcBef>
              <a:buNone/>
              <a:defRPr sz="2200">
                <a:solidFill>
                  <a:schemeClr val="tx2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451104" y="3007925"/>
            <a:ext cx="11338560" cy="677108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0B0DA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6508866"/>
            <a:ext cx="12192000" cy="3491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0" y="6508866"/>
            <a:ext cx="612516" cy="3491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tags" Target="../tags/tag1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png"/><Relationship Id="rId2" Type="http://schemas.openxmlformats.org/officeDocument/2006/relationships/image" Target="../media/image1.tiff"/><Relationship Id="rId1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image" Target="../media/image2.tiff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3" Type="http://schemas.openxmlformats.org/officeDocument/2006/relationships/slideLayout" Target="../slideLayouts/slideLayout2.xml"/><Relationship Id="rId32" Type="http://schemas.openxmlformats.org/officeDocument/2006/relationships/image" Target="../media/image101.png"/><Relationship Id="rId31" Type="http://schemas.openxmlformats.org/officeDocument/2006/relationships/image" Target="../media/image100.png"/><Relationship Id="rId30" Type="http://schemas.openxmlformats.org/officeDocument/2006/relationships/image" Target="../media/image99.png"/><Relationship Id="rId3" Type="http://schemas.openxmlformats.org/officeDocument/2006/relationships/image" Target="../media/image72.png"/><Relationship Id="rId29" Type="http://schemas.openxmlformats.org/officeDocument/2006/relationships/image" Target="../media/image98.png"/><Relationship Id="rId28" Type="http://schemas.openxmlformats.org/officeDocument/2006/relationships/image" Target="../media/image97.png"/><Relationship Id="rId27" Type="http://schemas.openxmlformats.org/officeDocument/2006/relationships/image" Target="../media/image96.png"/><Relationship Id="rId26" Type="http://schemas.openxmlformats.org/officeDocument/2006/relationships/image" Target="../media/image95.png"/><Relationship Id="rId25" Type="http://schemas.openxmlformats.org/officeDocument/2006/relationships/image" Target="../media/image94.png"/><Relationship Id="rId24" Type="http://schemas.openxmlformats.org/officeDocument/2006/relationships/image" Target="../media/image93.png"/><Relationship Id="rId23" Type="http://schemas.openxmlformats.org/officeDocument/2006/relationships/image" Target="../media/image92.png"/><Relationship Id="rId22" Type="http://schemas.openxmlformats.org/officeDocument/2006/relationships/image" Target="../media/image91.png"/><Relationship Id="rId21" Type="http://schemas.openxmlformats.org/officeDocument/2006/relationships/image" Target="../media/image90.png"/><Relationship Id="rId20" Type="http://schemas.openxmlformats.org/officeDocument/2006/relationships/image" Target="../media/image89.png"/><Relationship Id="rId2" Type="http://schemas.openxmlformats.org/officeDocument/2006/relationships/image" Target="../media/image71.png"/><Relationship Id="rId19" Type="http://schemas.openxmlformats.org/officeDocument/2006/relationships/image" Target="../media/image88.png"/><Relationship Id="rId18" Type="http://schemas.openxmlformats.org/officeDocument/2006/relationships/image" Target="../media/image87.png"/><Relationship Id="rId17" Type="http://schemas.openxmlformats.org/officeDocument/2006/relationships/image" Target="../media/image86.png"/><Relationship Id="rId16" Type="http://schemas.openxmlformats.org/officeDocument/2006/relationships/image" Target="../media/image85.png"/><Relationship Id="rId15" Type="http://schemas.openxmlformats.org/officeDocument/2006/relationships/image" Target="../media/image84.png"/><Relationship Id="rId14" Type="http://schemas.openxmlformats.org/officeDocument/2006/relationships/image" Target="../media/image83.png"/><Relationship Id="rId13" Type="http://schemas.openxmlformats.org/officeDocument/2006/relationships/image" Target="../media/image82.png"/><Relationship Id="rId12" Type="http://schemas.openxmlformats.org/officeDocument/2006/relationships/image" Target="../media/image81.png"/><Relationship Id="rId11" Type="http://schemas.openxmlformats.org/officeDocument/2006/relationships/image" Target="../media/image80.png"/><Relationship Id="rId10" Type="http://schemas.openxmlformats.org/officeDocument/2006/relationships/image" Target="../media/image79.png"/><Relationship Id="rId1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571924" y="3991692"/>
            <a:ext cx="7192963" cy="944963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南京诚勤教育科技有限公司</a:t>
            </a:r>
            <a:endParaRPr lang="en-US" altLang="zh-CN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929130" y="3277234"/>
            <a:ext cx="8815085" cy="677108"/>
          </a:xfrm>
        </p:spPr>
        <p:txBody>
          <a:bodyPr/>
          <a:lstStyle/>
          <a:p>
            <a:pPr algn="ctr"/>
            <a:r>
              <a:rPr lang="zh-CN" altLang="en-US" sz="3735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校园数据分析模型方案</a:t>
            </a:r>
            <a:r>
              <a:rPr lang="en-US" altLang="zh-CN" sz="3735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V2.0</a:t>
            </a:r>
            <a:endParaRPr kumimoji="1" lang="en-US" altLang="zh-CN" sz="3735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 descr="y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912779" y="185885"/>
            <a:ext cx="2394597" cy="2076968"/>
          </a:xfrm>
          <a:prstGeom prst="rect">
            <a:avLst/>
          </a:prstGeom>
        </p:spPr>
      </p:pic>
      <p:pic>
        <p:nvPicPr>
          <p:cNvPr id="7" name="图片 6" descr="green1.png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-233382" y="-162850"/>
            <a:ext cx="1726385" cy="1257956"/>
          </a:xfrm>
          <a:prstGeom prst="rect">
            <a:avLst/>
          </a:prstGeom>
        </p:spPr>
      </p:pic>
      <p:pic>
        <p:nvPicPr>
          <p:cNvPr id="8" name="图片 7" descr="blue.png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 rot="5400000">
            <a:off x="1660161" y="-122392"/>
            <a:ext cx="1214900" cy="925591"/>
          </a:xfrm>
          <a:prstGeom prst="rect">
            <a:avLst/>
          </a:prstGeom>
        </p:spPr>
      </p:pic>
      <p:pic>
        <p:nvPicPr>
          <p:cNvPr id="11" name="图片 10" descr="blue.png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-331573" y="1336656"/>
            <a:ext cx="1004055" cy="2476387"/>
          </a:xfrm>
          <a:prstGeom prst="rect">
            <a:avLst/>
          </a:prstGeom>
        </p:spPr>
      </p:pic>
      <p:pic>
        <p:nvPicPr>
          <p:cNvPr id="12" name="图片 11" descr="blue.png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 rot="5400000">
            <a:off x="2166149" y="-898064"/>
            <a:ext cx="1214900" cy="844027"/>
          </a:xfrm>
          <a:prstGeom prst="rect">
            <a:avLst/>
          </a:prstGeom>
        </p:spPr>
      </p:pic>
      <p:pic>
        <p:nvPicPr>
          <p:cNvPr id="13" name="图片 12" descr="y.png"/>
          <p:cNvPicPr>
            <a:picLocks noChangeAspect="1"/>
          </p:cNvPicPr>
          <p:nvPr/>
        </p:nvPicPr>
        <p:blipFill>
          <a:blip r:embed="rId6" cstate="email">
            <a:alphaModFix amt="86000"/>
          </a:blip>
          <a:stretch>
            <a:fillRect/>
          </a:stretch>
        </p:blipFill>
        <p:spPr>
          <a:xfrm>
            <a:off x="10792405" y="3621022"/>
            <a:ext cx="1525529" cy="1865413"/>
          </a:xfrm>
          <a:prstGeom prst="rect">
            <a:avLst/>
          </a:prstGeom>
        </p:spPr>
      </p:pic>
      <p:pic>
        <p:nvPicPr>
          <p:cNvPr id="14" name="图片 13" descr="green.png"/>
          <p:cNvPicPr>
            <a:picLocks noChangeAspect="1"/>
          </p:cNvPicPr>
          <p:nvPr/>
        </p:nvPicPr>
        <p:blipFill>
          <a:blip r:embed="rId7" cstate="email">
            <a:alphaModFix amt="69000"/>
          </a:blip>
          <a:stretch>
            <a:fillRect/>
          </a:stretch>
        </p:blipFill>
        <p:spPr>
          <a:xfrm>
            <a:off x="11472598" y="2756926"/>
            <a:ext cx="1217375" cy="1234767"/>
          </a:xfrm>
          <a:prstGeom prst="rect">
            <a:avLst/>
          </a:prstGeom>
        </p:spPr>
      </p:pic>
      <p:pic>
        <p:nvPicPr>
          <p:cNvPr id="15" name="图片 14" descr="blue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9168341" y="5317254"/>
            <a:ext cx="2618128" cy="1924789"/>
          </a:xfrm>
          <a:prstGeom prst="rect">
            <a:avLst/>
          </a:prstGeom>
        </p:spPr>
      </p:pic>
      <p:pic>
        <p:nvPicPr>
          <p:cNvPr id="16" name="图片 15" descr="y2.png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0970149" y="5499502"/>
            <a:ext cx="2038620" cy="161434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341007" y="2276873"/>
            <a:ext cx="4040993" cy="410417"/>
          </a:xfrm>
          <a:prstGeom prst="rect">
            <a:avLst/>
          </a:prstGeom>
          <a:effectLst/>
        </p:spPr>
        <p:txBody>
          <a:bodyPr wrap="square" lIns="121903" tIns="60952" rIns="121903" bIns="60952">
            <a:spAutoFit/>
          </a:bodyPr>
          <a:lstStyle/>
          <a:p>
            <a:r>
              <a:rPr lang="zh-CN" altLang="en-US" sz="1865" spc="1067" dirty="0">
                <a:solidFill>
                  <a:srgbClr val="2B84E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新兴教育大数据服务商</a:t>
            </a:r>
            <a:endParaRPr lang="zh-CN" altLang="en-US" sz="1865" spc="1067" dirty="0">
              <a:solidFill>
                <a:srgbClr val="2B84E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6003" y="1625053"/>
            <a:ext cx="1293638" cy="578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64235" y="360680"/>
            <a:ext cx="659874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常州工程职业技术学院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教学诊改数据可视化中心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050" y="1465580"/>
            <a:ext cx="9537700" cy="5067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280" y="1465580"/>
            <a:ext cx="9187815" cy="48812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13130" y="937895"/>
            <a:ext cx="1025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个主题，近</a:t>
            </a:r>
            <a:r>
              <a:rPr lang="en-US" altLang="zh-CN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张图表、报表 ，数据基于智慧校园信息化系统的运营实时变化，真正把数据用起来！。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ac78a07a0dbc2b73057ced076845f2f5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72070" y="256540"/>
            <a:ext cx="3761105" cy="6496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64235" y="360680"/>
            <a:ext cx="659874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常州工程职业技术学院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教学诊改数据可视化中心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0610" y="1285875"/>
            <a:ext cx="9650095" cy="5126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95" y="1200785"/>
            <a:ext cx="9650730" cy="51269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30" y="1200785"/>
            <a:ext cx="9558655" cy="50780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610" y="1200785"/>
            <a:ext cx="9933305" cy="5277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85900" y="1836738"/>
            <a:ext cx="3581400" cy="3581400"/>
            <a:chOff x="7597226" y="2609850"/>
            <a:chExt cx="3581950" cy="358195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 cstate="email"/>
            <a:srcRect/>
            <a:stretch>
              <a:fillRect/>
            </a:stretch>
          </p:blipFill>
          <p:spPr>
            <a:xfrm>
              <a:off x="7677869" y="2685677"/>
              <a:ext cx="3366000" cy="3366000"/>
            </a:xfrm>
            <a:prstGeom prst="ellipse">
              <a:avLst/>
            </a:prstGeom>
            <a:ln w="225425"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2" name="椭圆 1"/>
            <p:cNvSpPr/>
            <p:nvPr/>
          </p:nvSpPr>
          <p:spPr>
            <a:xfrm>
              <a:off x="7597226" y="2609850"/>
              <a:ext cx="3581950" cy="3581950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33" name="椭圆 32"/>
          <p:cNvSpPr/>
          <p:nvPr/>
        </p:nvSpPr>
        <p:spPr>
          <a:xfrm>
            <a:off x="6713538" y="1638300"/>
            <a:ext cx="5487988" cy="5489575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" name="椭圆 2"/>
          <p:cNvSpPr/>
          <p:nvPr/>
        </p:nvSpPr>
        <p:spPr>
          <a:xfrm>
            <a:off x="7210425" y="2180431"/>
            <a:ext cx="4494213" cy="4495800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" name="椭圆 4"/>
          <p:cNvSpPr/>
          <p:nvPr/>
        </p:nvSpPr>
        <p:spPr>
          <a:xfrm>
            <a:off x="4702175" y="2259013"/>
            <a:ext cx="677863" cy="704850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9" name="Oval 58"/>
          <p:cNvSpPr/>
          <p:nvPr/>
        </p:nvSpPr>
        <p:spPr>
          <a:xfrm>
            <a:off x="4156075" y="1638300"/>
            <a:ext cx="1082675" cy="108426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1" name="Oval 60"/>
          <p:cNvSpPr/>
          <p:nvPr/>
        </p:nvSpPr>
        <p:spPr>
          <a:xfrm>
            <a:off x="1565275" y="4225925"/>
            <a:ext cx="708025" cy="706438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3" name="Oval 62"/>
          <p:cNvSpPr/>
          <p:nvPr/>
        </p:nvSpPr>
        <p:spPr>
          <a:xfrm>
            <a:off x="1385888" y="4073525"/>
            <a:ext cx="461963" cy="461963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4" name="Oval 63"/>
          <p:cNvSpPr/>
          <p:nvPr/>
        </p:nvSpPr>
        <p:spPr>
          <a:xfrm>
            <a:off x="939800" y="4743450"/>
            <a:ext cx="461963" cy="461963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7" name="文本框 5"/>
          <p:cNvSpPr txBox="1"/>
          <p:nvPr/>
        </p:nvSpPr>
        <p:spPr>
          <a:xfrm>
            <a:off x="5816600" y="2489200"/>
            <a:ext cx="615061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>
              <a:lnSpc>
                <a:spcPct val="150000"/>
              </a:lnSpc>
            </a:pP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03. </a:t>
            </a: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预警类模型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r">
              <a:lnSpc>
                <a:spcPct val="150000"/>
              </a:lnSpc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64235" y="360680"/>
            <a:ext cx="6598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江苏农林职业技术学院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学生疑似不在校模型分析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2651" y="1211119"/>
            <a:ext cx="9822840" cy="482444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992591" y="1586057"/>
            <a:ext cx="1866034" cy="329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从学生的</a:t>
            </a:r>
            <a:r>
              <a:rPr lang="en-US" altLang="zh-CN" sz="1600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endParaRPr lang="en-US" altLang="zh-CN" sz="1600" b="1" dirty="0">
              <a:solidFill>
                <a:srgbClr val="496D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一卡通消费记录</a:t>
            </a:r>
            <a:endParaRPr lang="en-US" altLang="zh-CN" sz="1600" b="1" dirty="0">
              <a:solidFill>
                <a:srgbClr val="496D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上网日志</a:t>
            </a:r>
            <a:endParaRPr lang="en-US" altLang="zh-CN" sz="1600" b="1" dirty="0">
              <a:solidFill>
                <a:srgbClr val="496D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图书借阅</a:t>
            </a:r>
            <a:endParaRPr lang="en-US" altLang="zh-CN" sz="1600" b="1" dirty="0">
              <a:solidFill>
                <a:srgbClr val="496D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各类门禁</a:t>
            </a:r>
            <a:endParaRPr lang="en-US" altLang="zh-CN" sz="1600" b="1" dirty="0">
              <a:solidFill>
                <a:srgbClr val="496D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课程签到</a:t>
            </a:r>
            <a:endParaRPr lang="en-US" altLang="zh-CN" sz="1600" b="1" dirty="0">
              <a:solidFill>
                <a:srgbClr val="496D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跑操打卡</a:t>
            </a:r>
            <a:endParaRPr lang="en-US" altLang="zh-CN" sz="1600" b="1" dirty="0">
              <a:solidFill>
                <a:srgbClr val="496D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数据维度构建分析模型</a:t>
            </a:r>
            <a:endParaRPr lang="en-US" altLang="zh-CN" sz="1600" b="1" dirty="0">
              <a:solidFill>
                <a:srgbClr val="496D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dirty="0">
              <a:solidFill>
                <a:srgbClr val="496D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通过刷卡时间段区间为指标</a:t>
            </a:r>
            <a:endParaRPr lang="en-US" altLang="zh-CN" sz="1600" b="1" dirty="0">
              <a:solidFill>
                <a:srgbClr val="496D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计算学生是否在校</a:t>
            </a:r>
            <a:endParaRPr lang="zh-CN" altLang="en-US" sz="1600" b="1" dirty="0">
              <a:solidFill>
                <a:srgbClr val="496D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631" y="1211119"/>
            <a:ext cx="5781675" cy="4824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76799" y="383589"/>
            <a:ext cx="6598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南京晓庄学院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一卡通数据分析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058" y="1186901"/>
            <a:ext cx="10991532" cy="545814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54" y="1087841"/>
            <a:ext cx="11315201" cy="5557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85900" y="1836738"/>
            <a:ext cx="3581400" cy="3581400"/>
            <a:chOff x="7597226" y="2609850"/>
            <a:chExt cx="3581950" cy="358195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 cstate="email"/>
            <a:srcRect/>
            <a:stretch>
              <a:fillRect/>
            </a:stretch>
          </p:blipFill>
          <p:spPr>
            <a:xfrm>
              <a:off x="7677869" y="2685677"/>
              <a:ext cx="3366000" cy="3366000"/>
            </a:xfrm>
            <a:prstGeom prst="ellipse">
              <a:avLst/>
            </a:prstGeom>
            <a:ln w="225425"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2" name="椭圆 1"/>
            <p:cNvSpPr/>
            <p:nvPr/>
          </p:nvSpPr>
          <p:spPr>
            <a:xfrm>
              <a:off x="7597226" y="2609850"/>
              <a:ext cx="3581950" cy="3581950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33" name="椭圆 32"/>
          <p:cNvSpPr/>
          <p:nvPr/>
        </p:nvSpPr>
        <p:spPr>
          <a:xfrm>
            <a:off x="6713538" y="1638300"/>
            <a:ext cx="5487988" cy="5489575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" name="椭圆 2"/>
          <p:cNvSpPr/>
          <p:nvPr/>
        </p:nvSpPr>
        <p:spPr>
          <a:xfrm>
            <a:off x="7210425" y="2180431"/>
            <a:ext cx="4494213" cy="4495800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" name="椭圆 4"/>
          <p:cNvSpPr/>
          <p:nvPr/>
        </p:nvSpPr>
        <p:spPr>
          <a:xfrm>
            <a:off x="4702175" y="2259013"/>
            <a:ext cx="677863" cy="704850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9" name="Oval 58"/>
          <p:cNvSpPr/>
          <p:nvPr/>
        </p:nvSpPr>
        <p:spPr>
          <a:xfrm>
            <a:off x="4156075" y="1638300"/>
            <a:ext cx="1082675" cy="108426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1" name="Oval 60"/>
          <p:cNvSpPr/>
          <p:nvPr/>
        </p:nvSpPr>
        <p:spPr>
          <a:xfrm>
            <a:off x="1565275" y="4225925"/>
            <a:ext cx="708025" cy="706438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3" name="Oval 62"/>
          <p:cNvSpPr/>
          <p:nvPr/>
        </p:nvSpPr>
        <p:spPr>
          <a:xfrm>
            <a:off x="1385888" y="4073525"/>
            <a:ext cx="461963" cy="461963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4" name="Oval 63"/>
          <p:cNvSpPr/>
          <p:nvPr/>
        </p:nvSpPr>
        <p:spPr>
          <a:xfrm>
            <a:off x="939800" y="4743450"/>
            <a:ext cx="461963" cy="461963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7" name="文本框 5"/>
          <p:cNvSpPr txBox="1"/>
          <p:nvPr/>
        </p:nvSpPr>
        <p:spPr>
          <a:xfrm>
            <a:off x="5816600" y="2489200"/>
            <a:ext cx="615061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04. 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迎新毕业服务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r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快捷响应、灵活调整、多端服务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532890" y="1910715"/>
            <a:ext cx="3432810" cy="336613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76799" y="383589"/>
            <a:ext cx="6598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南京邮电大学</a:t>
            </a:r>
            <a:r>
              <a:rPr lang="en-US" altLang="zh-CN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-</a:t>
            </a:r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迎新数据大屏</a:t>
            </a:r>
            <a:endParaRPr lang="zh-CN" altLang="en-US" sz="20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4256" y="1088102"/>
            <a:ext cx="9882909" cy="5145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76799" y="383589"/>
            <a:ext cx="659874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杭州师范大学</a:t>
            </a:r>
            <a:r>
              <a:rPr lang="en-US" altLang="zh-CN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-2019</a:t>
            </a:r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官微新生大数据报告</a:t>
            </a:r>
            <a:endParaRPr lang="zh-CN" altLang="en-US" sz="20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3" name="图片 2" descr="第三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815" y="1166495"/>
            <a:ext cx="2934335" cy="5149215"/>
          </a:xfrm>
          <a:prstGeom prst="rect">
            <a:avLst/>
          </a:prstGeom>
        </p:spPr>
      </p:pic>
      <p:pic>
        <p:nvPicPr>
          <p:cNvPr id="4" name="图片 3" descr="第四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675" y="1166495"/>
            <a:ext cx="2870835" cy="5149215"/>
          </a:xfrm>
          <a:prstGeom prst="rect">
            <a:avLst/>
          </a:prstGeom>
        </p:spPr>
      </p:pic>
      <p:pic>
        <p:nvPicPr>
          <p:cNvPr id="5" name="图片 4" descr="第五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105" y="1165860"/>
            <a:ext cx="2918460" cy="5189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76799" y="383589"/>
            <a:ext cx="6598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南京晓庄学院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-《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我的大学时光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》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毕业生数据报告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799" y="1088495"/>
            <a:ext cx="2900641" cy="53859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464" y="1088495"/>
            <a:ext cx="2888100" cy="53859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855" y="1088495"/>
            <a:ext cx="2888572" cy="5385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85900" y="1836738"/>
            <a:ext cx="3581400" cy="3581400"/>
            <a:chOff x="7597226" y="2609850"/>
            <a:chExt cx="3581950" cy="358195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 cstate="email"/>
            <a:srcRect/>
            <a:stretch>
              <a:fillRect/>
            </a:stretch>
          </p:blipFill>
          <p:spPr>
            <a:xfrm>
              <a:off x="7677869" y="2685677"/>
              <a:ext cx="3366000" cy="3366000"/>
            </a:xfrm>
            <a:prstGeom prst="ellipse">
              <a:avLst/>
            </a:prstGeom>
            <a:ln w="225425"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2" name="椭圆 1"/>
            <p:cNvSpPr/>
            <p:nvPr/>
          </p:nvSpPr>
          <p:spPr>
            <a:xfrm>
              <a:off x="7597226" y="2609850"/>
              <a:ext cx="3581950" cy="3581950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6" name="椭圆 5"/>
          <p:cNvSpPr/>
          <p:nvPr/>
        </p:nvSpPr>
        <p:spPr>
          <a:xfrm>
            <a:off x="1532890" y="1910715"/>
            <a:ext cx="3432810" cy="336613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713538" y="1638300"/>
            <a:ext cx="5487988" cy="5489575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" name="椭圆 2"/>
          <p:cNvSpPr/>
          <p:nvPr/>
        </p:nvSpPr>
        <p:spPr>
          <a:xfrm>
            <a:off x="7210425" y="2180431"/>
            <a:ext cx="4494213" cy="4495800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" name="椭圆 4"/>
          <p:cNvSpPr/>
          <p:nvPr/>
        </p:nvSpPr>
        <p:spPr>
          <a:xfrm>
            <a:off x="4702175" y="2259013"/>
            <a:ext cx="677863" cy="704850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9" name="Oval 58"/>
          <p:cNvSpPr/>
          <p:nvPr/>
        </p:nvSpPr>
        <p:spPr>
          <a:xfrm>
            <a:off x="4156075" y="1638300"/>
            <a:ext cx="1082675" cy="108426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1" name="Oval 60"/>
          <p:cNvSpPr/>
          <p:nvPr/>
        </p:nvSpPr>
        <p:spPr>
          <a:xfrm>
            <a:off x="1565275" y="4225925"/>
            <a:ext cx="708025" cy="706438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3" name="Oval 62"/>
          <p:cNvSpPr/>
          <p:nvPr/>
        </p:nvSpPr>
        <p:spPr>
          <a:xfrm>
            <a:off x="1385888" y="4073525"/>
            <a:ext cx="461963" cy="461963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4" name="Oval 63"/>
          <p:cNvSpPr/>
          <p:nvPr/>
        </p:nvSpPr>
        <p:spPr>
          <a:xfrm>
            <a:off x="939800" y="4743450"/>
            <a:ext cx="461963" cy="461963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7" name="文本框 5"/>
          <p:cNvSpPr txBox="1"/>
          <p:nvPr/>
        </p:nvSpPr>
        <p:spPr>
          <a:xfrm>
            <a:off x="5816600" y="2489200"/>
            <a:ext cx="615061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05. 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招生数据报告服务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r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让每年全校及学院招生情况分析报告输出更加简单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6" name="Straight Connector 21"/>
          <p:cNvCxnSpPr/>
          <p:nvPr/>
        </p:nvCxnSpPr>
        <p:spPr>
          <a:xfrm>
            <a:off x="-52087" y="1632236"/>
            <a:ext cx="2260600" cy="0"/>
          </a:xfrm>
          <a:prstGeom prst="line">
            <a:avLst/>
          </a:prstGeom>
          <a:ln w="1016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875805" y="657642"/>
            <a:ext cx="6500355" cy="877688"/>
            <a:chOff x="914398" y="1103313"/>
            <a:chExt cx="6500355" cy="877688"/>
          </a:xfrm>
        </p:grpSpPr>
        <p:sp>
          <p:nvSpPr>
            <p:cNvPr id="28" name="TextBox 6"/>
            <p:cNvSpPr txBox="1"/>
            <p:nvPr/>
          </p:nvSpPr>
          <p:spPr>
            <a:xfrm>
              <a:off x="914398" y="1103313"/>
              <a:ext cx="6071235" cy="58928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spc="300" dirty="0">
                  <a:solidFill>
                    <a:srgbClr val="27C4B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工具</a:t>
              </a:r>
              <a:r>
                <a:rPr lang="en-US" altLang="zh-CN" sz="3600" spc="300" dirty="0">
                  <a:solidFill>
                    <a:srgbClr val="27C4B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3600" spc="300" dirty="0">
                  <a:solidFill>
                    <a:srgbClr val="27C4B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数据服务</a:t>
              </a:r>
              <a:endParaRPr lang="zh-CN" altLang="en-US" sz="3600" spc="300" dirty="0">
                <a:solidFill>
                  <a:srgbClr val="27C4B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6"/>
            <p:cNvSpPr txBox="1"/>
            <p:nvPr/>
          </p:nvSpPr>
          <p:spPr>
            <a:xfrm>
              <a:off x="914398" y="1641276"/>
              <a:ext cx="6500355" cy="339725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75000"/>
                    </a:schemeClr>
                  </a:solidFill>
                </a:rPr>
                <a:t>Tools &amp; Data Servies</a:t>
              </a:r>
              <a:endParaRPr lang="en-US" altLang="zh-CN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9" name="Shape 4676"/>
          <p:cNvSpPr/>
          <p:nvPr/>
        </p:nvSpPr>
        <p:spPr>
          <a:xfrm>
            <a:off x="345440" y="1929765"/>
            <a:ext cx="3626485" cy="284607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spAutoFit/>
          </a:bodyPr>
          <a:lstStyle>
            <a:lvl1pPr>
              <a:defRPr sz="35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zh-CN" altLang="en-US" sz="1800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特点：</a:t>
            </a:r>
            <a:endParaRPr lang="zh-CN" altLang="en-US" sz="1800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zh-CN" altLang="en-US" sz="1800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1）工具灵活可插拔，不会成为负资产。</a:t>
            </a:r>
            <a:endParaRPr lang="zh-CN" altLang="en-US" sz="1800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endParaRPr lang="zh-CN" altLang="en-US" sz="1800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zh-CN" altLang="en-US" sz="1800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2）投入小，见效快，可快速</a:t>
            </a:r>
            <a:endParaRPr lang="zh-CN" altLang="en-US" sz="1800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zh-CN" altLang="en-US" sz="1800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开展基于学校现有信息化建设</a:t>
            </a:r>
            <a:endParaRPr lang="zh-CN" altLang="en-US" sz="1800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zh-CN" altLang="en-US" sz="1800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状态下的数据分析应用。</a:t>
            </a:r>
            <a:endParaRPr lang="zh-CN" altLang="en-US" sz="1800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endParaRPr lang="zh-CN" altLang="en-US" sz="1800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zh-CN" altLang="en-US" sz="1800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3）数据服务碎片化，基于业务</a:t>
            </a:r>
            <a:endParaRPr lang="zh-CN" altLang="en-US" sz="1800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zh-CN" altLang="en-US" sz="1800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需要进行选择。</a:t>
            </a:r>
            <a:endParaRPr lang="zh-CN" altLang="en-US" sz="1800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4130" y="1189990"/>
            <a:ext cx="7979410" cy="53657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hape 4673"/>
          <p:cNvSpPr/>
          <p:nvPr/>
        </p:nvSpPr>
        <p:spPr>
          <a:xfrm>
            <a:off x="683260" y="1864995"/>
            <a:ext cx="10824845" cy="3927475"/>
          </a:xfrm>
          <a:prstGeom prst="rect">
            <a:avLst/>
          </a:prstGeom>
          <a:solidFill>
            <a:srgbClr val="F4F5F7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Shape 4675"/>
          <p:cNvSpPr/>
          <p:nvPr/>
        </p:nvSpPr>
        <p:spPr>
          <a:xfrm>
            <a:off x="1170305" y="3858260"/>
            <a:ext cx="2725420" cy="216662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【我们如何思考解决？】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简单便捷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，只要上传基于高招网导出的</a:t>
            </a:r>
            <a:r>
              <a:rPr lang="en-US" altLang="zh-CN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Excel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，即自动产生当前招生数据报告。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统计准确高，避免人为错误。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Shape 4676"/>
          <p:cNvSpPr/>
          <p:nvPr/>
        </p:nvSpPr>
        <p:spPr>
          <a:xfrm>
            <a:off x="1206997" y="3416855"/>
            <a:ext cx="2712085" cy="38354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none" lIns="38100" tIns="38100" rIns="38100" bIns="38100" numCol="1" anchor="ctr">
            <a:spAutoFit/>
          </a:bodyPr>
          <a:lstStyle>
            <a:lvl1pPr>
              <a:defRPr sz="35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altLang="zh-CN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人工处理，工作量大</a:t>
            </a:r>
            <a:endParaRPr lang="zh-CN" altLang="en-US" sz="2000" spc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Shape 4696"/>
          <p:cNvSpPr/>
          <p:nvPr/>
        </p:nvSpPr>
        <p:spPr>
          <a:xfrm>
            <a:off x="4613514" y="3388915"/>
            <a:ext cx="2445385" cy="38354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none" lIns="38100" tIns="38100" rIns="38100" bIns="38100" numCol="1" anchor="ctr">
            <a:spAutoFit/>
          </a:bodyPr>
          <a:lstStyle>
            <a:lvl1pPr>
              <a:defRPr sz="35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altLang="zh-CN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缺少数据融合交叉</a:t>
            </a:r>
            <a:endParaRPr lang="zh-CN" sz="2000" spc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Straight Connector 21"/>
          <p:cNvCxnSpPr/>
          <p:nvPr/>
        </p:nvCxnSpPr>
        <p:spPr>
          <a:xfrm>
            <a:off x="-52087" y="1632236"/>
            <a:ext cx="2260600" cy="0"/>
          </a:xfrm>
          <a:prstGeom prst="line">
            <a:avLst/>
          </a:prstGeom>
          <a:ln w="1016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875805" y="657642"/>
            <a:ext cx="6500355" cy="822443"/>
            <a:chOff x="914398" y="1103313"/>
            <a:chExt cx="6500355" cy="822443"/>
          </a:xfrm>
        </p:grpSpPr>
        <p:sp>
          <p:nvSpPr>
            <p:cNvPr id="28" name="TextBox 6"/>
            <p:cNvSpPr txBox="1"/>
            <p:nvPr/>
          </p:nvSpPr>
          <p:spPr>
            <a:xfrm>
              <a:off x="914398" y="1103313"/>
              <a:ext cx="6071235" cy="58928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spc="300" dirty="0">
                  <a:solidFill>
                    <a:srgbClr val="27C4B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学校招生数据服务</a:t>
              </a:r>
              <a:endParaRPr lang="zh-CN" altLang="en-US" sz="3600" spc="300" dirty="0">
                <a:solidFill>
                  <a:srgbClr val="27C4B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6"/>
            <p:cNvSpPr txBox="1"/>
            <p:nvPr/>
          </p:nvSpPr>
          <p:spPr>
            <a:xfrm>
              <a:off x="914398" y="1641276"/>
              <a:ext cx="6500355" cy="28448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School Enrollment Data Service</a:t>
              </a:r>
              <a:endParaRPr lang="en-US" sz="14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椭圆 29"/>
          <p:cNvSpPr/>
          <p:nvPr/>
        </p:nvSpPr>
        <p:spPr>
          <a:xfrm>
            <a:off x="4613197" y="2120255"/>
            <a:ext cx="1219200" cy="1219200"/>
          </a:xfrm>
          <a:prstGeom prst="ellipse">
            <a:avLst/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978998" y="2120255"/>
            <a:ext cx="1219200" cy="1219200"/>
          </a:xfrm>
          <a:prstGeom prst="ellipse">
            <a:avLst/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220413" y="2120255"/>
            <a:ext cx="1219200" cy="1219200"/>
          </a:xfrm>
          <a:prstGeom prst="ellipse">
            <a:avLst/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bank_244963"/>
          <p:cNvSpPr>
            <a:spLocks noChangeAspect="1"/>
          </p:cNvSpPr>
          <p:nvPr/>
        </p:nvSpPr>
        <p:spPr bwMode="auto">
          <a:xfrm>
            <a:off x="1591879" y="2408470"/>
            <a:ext cx="476267" cy="609685"/>
          </a:xfrm>
          <a:custGeom>
            <a:avLst/>
            <a:gdLst>
              <a:gd name="connsiteX0" fmla="*/ 11784 w 473070"/>
              <a:gd name="connsiteY0" fmla="*/ 563888 h 605592"/>
              <a:gd name="connsiteX1" fmla="*/ 461073 w 473070"/>
              <a:gd name="connsiteY1" fmla="*/ 563888 h 605592"/>
              <a:gd name="connsiteX2" fmla="*/ 461073 w 473070"/>
              <a:gd name="connsiteY2" fmla="*/ 605592 h 605592"/>
              <a:gd name="connsiteX3" fmla="*/ 11784 w 473070"/>
              <a:gd name="connsiteY3" fmla="*/ 605592 h 605592"/>
              <a:gd name="connsiteX4" fmla="*/ 11784 w 473070"/>
              <a:gd name="connsiteY4" fmla="*/ 500661 h 605592"/>
              <a:gd name="connsiteX5" fmla="*/ 461073 w 473070"/>
              <a:gd name="connsiteY5" fmla="*/ 500661 h 605592"/>
              <a:gd name="connsiteX6" fmla="*/ 461073 w 473070"/>
              <a:gd name="connsiteY6" fmla="*/ 542506 h 605592"/>
              <a:gd name="connsiteX7" fmla="*/ 11784 w 473070"/>
              <a:gd name="connsiteY7" fmla="*/ 542506 h 605592"/>
              <a:gd name="connsiteX8" fmla="*/ 365246 w 473070"/>
              <a:gd name="connsiteY8" fmla="*/ 196807 h 605592"/>
              <a:gd name="connsiteX9" fmla="*/ 407162 w 473070"/>
              <a:gd name="connsiteY9" fmla="*/ 196807 h 605592"/>
              <a:gd name="connsiteX10" fmla="*/ 407162 w 473070"/>
              <a:gd name="connsiteY10" fmla="*/ 467496 h 605592"/>
              <a:gd name="connsiteX11" fmla="*/ 365246 w 473070"/>
              <a:gd name="connsiteY11" fmla="*/ 467496 h 605592"/>
              <a:gd name="connsiteX12" fmla="*/ 215507 w 473070"/>
              <a:gd name="connsiteY12" fmla="*/ 196807 h 605592"/>
              <a:gd name="connsiteX13" fmla="*/ 257352 w 473070"/>
              <a:gd name="connsiteY13" fmla="*/ 196807 h 605592"/>
              <a:gd name="connsiteX14" fmla="*/ 257352 w 473070"/>
              <a:gd name="connsiteY14" fmla="*/ 467496 h 605592"/>
              <a:gd name="connsiteX15" fmla="*/ 215507 w 473070"/>
              <a:gd name="connsiteY15" fmla="*/ 467496 h 605592"/>
              <a:gd name="connsiteX16" fmla="*/ 65767 w 473070"/>
              <a:gd name="connsiteY16" fmla="*/ 196807 h 605592"/>
              <a:gd name="connsiteX17" fmla="*/ 107612 w 473070"/>
              <a:gd name="connsiteY17" fmla="*/ 196807 h 605592"/>
              <a:gd name="connsiteX18" fmla="*/ 107612 w 473070"/>
              <a:gd name="connsiteY18" fmla="*/ 467496 h 605592"/>
              <a:gd name="connsiteX19" fmla="*/ 65767 w 473070"/>
              <a:gd name="connsiteY19" fmla="*/ 467496 h 605592"/>
              <a:gd name="connsiteX20" fmla="*/ 236581 w 473070"/>
              <a:gd name="connsiteY20" fmla="*/ 0 h 605592"/>
              <a:gd name="connsiteX21" fmla="*/ 473070 w 473070"/>
              <a:gd name="connsiteY21" fmla="*/ 164833 h 605592"/>
              <a:gd name="connsiteX22" fmla="*/ 449115 w 473070"/>
              <a:gd name="connsiteY22" fmla="*/ 199135 h 605592"/>
              <a:gd name="connsiteX23" fmla="*/ 236303 w 473070"/>
              <a:gd name="connsiteY23" fmla="*/ 50711 h 605592"/>
              <a:gd name="connsiteX24" fmla="*/ 23491 w 473070"/>
              <a:gd name="connsiteY24" fmla="*/ 194963 h 605592"/>
              <a:gd name="connsiteX25" fmla="*/ 0 w 473070"/>
              <a:gd name="connsiteY25" fmla="*/ 160383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3070" h="605592">
                <a:moveTo>
                  <a:pt x="11784" y="563888"/>
                </a:moveTo>
                <a:lnTo>
                  <a:pt x="461073" y="563888"/>
                </a:lnTo>
                <a:lnTo>
                  <a:pt x="461073" y="605592"/>
                </a:lnTo>
                <a:lnTo>
                  <a:pt x="11784" y="605592"/>
                </a:lnTo>
                <a:close/>
                <a:moveTo>
                  <a:pt x="11784" y="500661"/>
                </a:moveTo>
                <a:lnTo>
                  <a:pt x="461073" y="500661"/>
                </a:lnTo>
                <a:lnTo>
                  <a:pt x="461073" y="542506"/>
                </a:lnTo>
                <a:lnTo>
                  <a:pt x="11784" y="542506"/>
                </a:lnTo>
                <a:close/>
                <a:moveTo>
                  <a:pt x="365246" y="196807"/>
                </a:moveTo>
                <a:lnTo>
                  <a:pt x="407162" y="196807"/>
                </a:lnTo>
                <a:lnTo>
                  <a:pt x="407162" y="467496"/>
                </a:lnTo>
                <a:lnTo>
                  <a:pt x="365246" y="467496"/>
                </a:lnTo>
                <a:close/>
                <a:moveTo>
                  <a:pt x="215507" y="196807"/>
                </a:moveTo>
                <a:lnTo>
                  <a:pt x="257352" y="196807"/>
                </a:lnTo>
                <a:lnTo>
                  <a:pt x="257352" y="467496"/>
                </a:lnTo>
                <a:lnTo>
                  <a:pt x="215507" y="467496"/>
                </a:lnTo>
                <a:close/>
                <a:moveTo>
                  <a:pt x="65767" y="196807"/>
                </a:moveTo>
                <a:lnTo>
                  <a:pt x="107612" y="196807"/>
                </a:lnTo>
                <a:lnTo>
                  <a:pt x="107612" y="467496"/>
                </a:lnTo>
                <a:lnTo>
                  <a:pt x="65767" y="467496"/>
                </a:lnTo>
                <a:close/>
                <a:moveTo>
                  <a:pt x="236581" y="0"/>
                </a:moveTo>
                <a:lnTo>
                  <a:pt x="473070" y="164833"/>
                </a:lnTo>
                <a:lnTo>
                  <a:pt x="449115" y="199135"/>
                </a:lnTo>
                <a:lnTo>
                  <a:pt x="236303" y="50711"/>
                </a:lnTo>
                <a:lnTo>
                  <a:pt x="23491" y="194963"/>
                </a:lnTo>
                <a:lnTo>
                  <a:pt x="0" y="160383"/>
                </a:lnTo>
                <a:close/>
              </a:path>
            </a:pathLst>
          </a:custGeom>
          <a:solidFill>
            <a:srgbClr val="27C4B3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bank_244963"/>
          <p:cNvSpPr>
            <a:spLocks noChangeAspect="1"/>
          </p:cNvSpPr>
          <p:nvPr/>
        </p:nvSpPr>
        <p:spPr bwMode="auto">
          <a:xfrm>
            <a:off x="4917954" y="2437479"/>
            <a:ext cx="609685" cy="551667"/>
          </a:xfrm>
          <a:custGeom>
            <a:avLst/>
            <a:gdLst>
              <a:gd name="connsiteX0" fmla="*/ 407586 w 606580"/>
              <a:gd name="connsiteY0" fmla="*/ 252695 h 548858"/>
              <a:gd name="connsiteX1" fmla="*/ 502285 w 606580"/>
              <a:gd name="connsiteY1" fmla="*/ 252695 h 548858"/>
              <a:gd name="connsiteX2" fmla="*/ 502285 w 606580"/>
              <a:gd name="connsiteY2" fmla="*/ 346759 h 548858"/>
              <a:gd name="connsiteX3" fmla="*/ 407586 w 606580"/>
              <a:gd name="connsiteY3" fmla="*/ 346759 h 548858"/>
              <a:gd name="connsiteX4" fmla="*/ 104296 w 606580"/>
              <a:gd name="connsiteY4" fmla="*/ 205698 h 548858"/>
              <a:gd name="connsiteX5" fmla="*/ 199065 w 606580"/>
              <a:gd name="connsiteY5" fmla="*/ 205698 h 548858"/>
              <a:gd name="connsiteX6" fmla="*/ 199065 w 606580"/>
              <a:gd name="connsiteY6" fmla="*/ 346758 h 548858"/>
              <a:gd name="connsiteX7" fmla="*/ 104296 w 606580"/>
              <a:gd name="connsiteY7" fmla="*/ 346758 h 548858"/>
              <a:gd name="connsiteX8" fmla="*/ 255870 w 606580"/>
              <a:gd name="connsiteY8" fmla="*/ 96040 h 548858"/>
              <a:gd name="connsiteX9" fmla="*/ 350710 w 606580"/>
              <a:gd name="connsiteY9" fmla="*/ 96040 h 548858"/>
              <a:gd name="connsiteX10" fmla="*/ 350710 w 606580"/>
              <a:gd name="connsiteY10" fmla="*/ 346759 h 548858"/>
              <a:gd name="connsiteX11" fmla="*/ 255870 w 606580"/>
              <a:gd name="connsiteY11" fmla="*/ 346759 h 548858"/>
              <a:gd name="connsiteX12" fmla="*/ 37882 w 606580"/>
              <a:gd name="connsiteY12" fmla="*/ 37913 h 548858"/>
              <a:gd name="connsiteX13" fmla="*/ 37882 w 606580"/>
              <a:gd name="connsiteY13" fmla="*/ 405363 h 548858"/>
              <a:gd name="connsiteX14" fmla="*/ 568698 w 606580"/>
              <a:gd name="connsiteY14" fmla="*/ 405363 h 548858"/>
              <a:gd name="connsiteX15" fmla="*/ 568698 w 606580"/>
              <a:gd name="connsiteY15" fmla="*/ 37913 h 548858"/>
              <a:gd name="connsiteX16" fmla="*/ 18941 w 606580"/>
              <a:gd name="connsiteY16" fmla="*/ 0 h 548858"/>
              <a:gd name="connsiteX17" fmla="*/ 587639 w 606580"/>
              <a:gd name="connsiteY17" fmla="*/ 0 h 548858"/>
              <a:gd name="connsiteX18" fmla="*/ 606580 w 606580"/>
              <a:gd name="connsiteY18" fmla="*/ 18910 h 548858"/>
              <a:gd name="connsiteX19" fmla="*/ 606580 w 606580"/>
              <a:gd name="connsiteY19" fmla="*/ 424274 h 548858"/>
              <a:gd name="connsiteX20" fmla="*/ 587639 w 606580"/>
              <a:gd name="connsiteY20" fmla="*/ 443184 h 548858"/>
              <a:gd name="connsiteX21" fmla="*/ 322278 w 606580"/>
              <a:gd name="connsiteY21" fmla="*/ 443184 h 548858"/>
              <a:gd name="connsiteX22" fmla="*/ 322278 w 606580"/>
              <a:gd name="connsiteY22" fmla="*/ 511038 h 548858"/>
              <a:gd name="connsiteX23" fmla="*/ 450223 w 606580"/>
              <a:gd name="connsiteY23" fmla="*/ 511038 h 548858"/>
              <a:gd name="connsiteX24" fmla="*/ 450223 w 606580"/>
              <a:gd name="connsiteY24" fmla="*/ 548858 h 548858"/>
              <a:gd name="connsiteX25" fmla="*/ 156357 w 606580"/>
              <a:gd name="connsiteY25" fmla="*/ 548858 h 548858"/>
              <a:gd name="connsiteX26" fmla="*/ 156357 w 606580"/>
              <a:gd name="connsiteY26" fmla="*/ 511038 h 548858"/>
              <a:gd name="connsiteX27" fmla="*/ 284302 w 606580"/>
              <a:gd name="connsiteY27" fmla="*/ 511038 h 548858"/>
              <a:gd name="connsiteX28" fmla="*/ 284302 w 606580"/>
              <a:gd name="connsiteY28" fmla="*/ 443184 h 548858"/>
              <a:gd name="connsiteX29" fmla="*/ 18941 w 606580"/>
              <a:gd name="connsiteY29" fmla="*/ 443184 h 548858"/>
              <a:gd name="connsiteX30" fmla="*/ 0 w 606580"/>
              <a:gd name="connsiteY30" fmla="*/ 424274 h 548858"/>
              <a:gd name="connsiteX31" fmla="*/ 0 w 606580"/>
              <a:gd name="connsiteY31" fmla="*/ 18910 h 548858"/>
              <a:gd name="connsiteX32" fmla="*/ 18941 w 606580"/>
              <a:gd name="connsiteY32" fmla="*/ 0 h 54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580" h="548858">
                <a:moveTo>
                  <a:pt x="407586" y="252695"/>
                </a:moveTo>
                <a:lnTo>
                  <a:pt x="502285" y="252695"/>
                </a:lnTo>
                <a:lnTo>
                  <a:pt x="502285" y="346759"/>
                </a:lnTo>
                <a:lnTo>
                  <a:pt x="407586" y="346759"/>
                </a:lnTo>
                <a:close/>
                <a:moveTo>
                  <a:pt x="104296" y="205698"/>
                </a:moveTo>
                <a:lnTo>
                  <a:pt x="199065" y="205698"/>
                </a:lnTo>
                <a:lnTo>
                  <a:pt x="199065" y="346758"/>
                </a:lnTo>
                <a:lnTo>
                  <a:pt x="104296" y="346758"/>
                </a:lnTo>
                <a:close/>
                <a:moveTo>
                  <a:pt x="255870" y="96040"/>
                </a:moveTo>
                <a:lnTo>
                  <a:pt x="350710" y="96040"/>
                </a:lnTo>
                <a:lnTo>
                  <a:pt x="350710" y="346759"/>
                </a:lnTo>
                <a:lnTo>
                  <a:pt x="255870" y="346759"/>
                </a:lnTo>
                <a:close/>
                <a:moveTo>
                  <a:pt x="37882" y="37913"/>
                </a:moveTo>
                <a:lnTo>
                  <a:pt x="37882" y="405363"/>
                </a:lnTo>
                <a:lnTo>
                  <a:pt x="568698" y="405363"/>
                </a:lnTo>
                <a:lnTo>
                  <a:pt x="568698" y="37913"/>
                </a:lnTo>
                <a:close/>
                <a:moveTo>
                  <a:pt x="18941" y="0"/>
                </a:moveTo>
                <a:lnTo>
                  <a:pt x="587639" y="0"/>
                </a:lnTo>
                <a:cubicBezTo>
                  <a:pt x="598038" y="0"/>
                  <a:pt x="606580" y="8528"/>
                  <a:pt x="606580" y="18910"/>
                </a:cubicBezTo>
                <a:lnTo>
                  <a:pt x="606580" y="424274"/>
                </a:lnTo>
                <a:cubicBezTo>
                  <a:pt x="606580" y="434656"/>
                  <a:pt x="598038" y="443184"/>
                  <a:pt x="587639" y="443184"/>
                </a:cubicBezTo>
                <a:lnTo>
                  <a:pt x="322278" y="443184"/>
                </a:lnTo>
                <a:lnTo>
                  <a:pt x="322278" y="511038"/>
                </a:lnTo>
                <a:lnTo>
                  <a:pt x="450223" y="511038"/>
                </a:lnTo>
                <a:lnTo>
                  <a:pt x="450223" y="548858"/>
                </a:lnTo>
                <a:lnTo>
                  <a:pt x="156357" y="548858"/>
                </a:lnTo>
                <a:lnTo>
                  <a:pt x="156357" y="511038"/>
                </a:lnTo>
                <a:lnTo>
                  <a:pt x="284302" y="511038"/>
                </a:lnTo>
                <a:lnTo>
                  <a:pt x="284302" y="443184"/>
                </a:lnTo>
                <a:lnTo>
                  <a:pt x="18941" y="443184"/>
                </a:lnTo>
                <a:cubicBezTo>
                  <a:pt x="8542" y="443184"/>
                  <a:pt x="0" y="434656"/>
                  <a:pt x="0" y="424274"/>
                </a:cubicBezTo>
                <a:lnTo>
                  <a:pt x="0" y="18910"/>
                </a:lnTo>
                <a:cubicBezTo>
                  <a:pt x="0" y="8528"/>
                  <a:pt x="8542" y="0"/>
                  <a:pt x="18941" y="0"/>
                </a:cubicBezTo>
                <a:close/>
              </a:path>
            </a:pathLst>
          </a:custGeom>
          <a:solidFill>
            <a:srgbClr val="27C4B3"/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9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bank_244963"/>
          <p:cNvSpPr>
            <a:spLocks noChangeAspect="1"/>
          </p:cNvSpPr>
          <p:nvPr/>
        </p:nvSpPr>
        <p:spPr bwMode="auto">
          <a:xfrm>
            <a:off x="8283755" y="2420831"/>
            <a:ext cx="609685" cy="584963"/>
          </a:xfrm>
          <a:custGeom>
            <a:avLst/>
            <a:gdLst>
              <a:gd name="connsiteX0" fmla="*/ 427522 w 607356"/>
              <a:gd name="connsiteY0" fmla="*/ 464667 h 582729"/>
              <a:gd name="connsiteX1" fmla="*/ 427522 w 607356"/>
              <a:gd name="connsiteY1" fmla="*/ 557525 h 582729"/>
              <a:gd name="connsiteX2" fmla="*/ 463773 w 607356"/>
              <a:gd name="connsiteY2" fmla="*/ 557525 h 582729"/>
              <a:gd name="connsiteX3" fmla="*/ 463773 w 607356"/>
              <a:gd name="connsiteY3" fmla="*/ 464667 h 582729"/>
              <a:gd name="connsiteX4" fmla="*/ 318672 w 607356"/>
              <a:gd name="connsiteY4" fmla="*/ 407910 h 582729"/>
              <a:gd name="connsiteX5" fmla="*/ 318672 w 607356"/>
              <a:gd name="connsiteY5" fmla="*/ 557525 h 582729"/>
              <a:gd name="connsiteX6" fmla="*/ 354924 w 607356"/>
              <a:gd name="connsiteY6" fmla="*/ 557525 h 582729"/>
              <a:gd name="connsiteX7" fmla="*/ 354924 w 607356"/>
              <a:gd name="connsiteY7" fmla="*/ 407910 h 582729"/>
              <a:gd name="connsiteX8" fmla="*/ 200428 w 607356"/>
              <a:gd name="connsiteY8" fmla="*/ 346511 h 582729"/>
              <a:gd name="connsiteX9" fmla="*/ 200428 w 607356"/>
              <a:gd name="connsiteY9" fmla="*/ 557525 h 582729"/>
              <a:gd name="connsiteX10" fmla="*/ 236584 w 607356"/>
              <a:gd name="connsiteY10" fmla="*/ 557525 h 582729"/>
              <a:gd name="connsiteX11" fmla="*/ 236584 w 607356"/>
              <a:gd name="connsiteY11" fmla="*/ 346511 h 582729"/>
              <a:gd name="connsiteX12" fmla="*/ 82088 w 607356"/>
              <a:gd name="connsiteY12" fmla="*/ 247305 h 582729"/>
              <a:gd name="connsiteX13" fmla="*/ 82088 w 607356"/>
              <a:gd name="connsiteY13" fmla="*/ 557525 h 582729"/>
              <a:gd name="connsiteX14" fmla="*/ 118340 w 607356"/>
              <a:gd name="connsiteY14" fmla="*/ 557525 h 582729"/>
              <a:gd name="connsiteX15" fmla="*/ 118340 w 607356"/>
              <a:gd name="connsiteY15" fmla="*/ 247305 h 582729"/>
              <a:gd name="connsiteX16" fmla="*/ 126248 w 607356"/>
              <a:gd name="connsiteY16" fmla="*/ 108462 h 582729"/>
              <a:gd name="connsiteX17" fmla="*/ 135809 w 607356"/>
              <a:gd name="connsiteY17" fmla="*/ 110203 h 582729"/>
              <a:gd name="connsiteX18" fmla="*/ 466717 w 607356"/>
              <a:gd name="connsiteY18" fmla="*/ 325367 h 582729"/>
              <a:gd name="connsiteX19" fmla="*/ 463111 w 607356"/>
              <a:gd name="connsiteY19" fmla="*/ 306324 h 582729"/>
              <a:gd name="connsiteX20" fmla="*/ 473265 w 607356"/>
              <a:gd name="connsiteY20" fmla="*/ 291638 h 582729"/>
              <a:gd name="connsiteX21" fmla="*/ 487974 w 607356"/>
              <a:gd name="connsiteY21" fmla="*/ 301681 h 582729"/>
              <a:gd name="connsiteX22" fmla="*/ 496894 w 607356"/>
              <a:gd name="connsiteY22" fmla="*/ 349148 h 582729"/>
              <a:gd name="connsiteX23" fmla="*/ 497274 w 607356"/>
              <a:gd name="connsiteY23" fmla="*/ 351232 h 582729"/>
              <a:gd name="connsiteX24" fmla="*/ 497274 w 607356"/>
              <a:gd name="connsiteY24" fmla="*/ 351327 h 582729"/>
              <a:gd name="connsiteX25" fmla="*/ 497274 w 607356"/>
              <a:gd name="connsiteY25" fmla="*/ 352180 h 582729"/>
              <a:gd name="connsiteX26" fmla="*/ 497274 w 607356"/>
              <a:gd name="connsiteY26" fmla="*/ 353033 h 582729"/>
              <a:gd name="connsiteX27" fmla="*/ 497274 w 607356"/>
              <a:gd name="connsiteY27" fmla="*/ 353127 h 582729"/>
              <a:gd name="connsiteX28" fmla="*/ 487025 w 607356"/>
              <a:gd name="connsiteY28" fmla="*/ 364686 h 582729"/>
              <a:gd name="connsiteX29" fmla="*/ 437299 w 607356"/>
              <a:gd name="connsiteY29" fmla="*/ 374161 h 582729"/>
              <a:gd name="connsiteX30" fmla="*/ 434926 w 607356"/>
              <a:gd name="connsiteY30" fmla="*/ 374350 h 582729"/>
              <a:gd name="connsiteX31" fmla="*/ 422495 w 607356"/>
              <a:gd name="connsiteY31" fmla="*/ 364118 h 582729"/>
              <a:gd name="connsiteX32" fmla="*/ 432554 w 607356"/>
              <a:gd name="connsiteY32" fmla="*/ 349338 h 582729"/>
              <a:gd name="connsiteX33" fmla="*/ 451628 w 607356"/>
              <a:gd name="connsiteY33" fmla="*/ 345737 h 582729"/>
              <a:gd name="connsiteX34" fmla="*/ 121954 w 607356"/>
              <a:gd name="connsiteY34" fmla="*/ 131426 h 582729"/>
              <a:gd name="connsiteX35" fmla="*/ 118253 w 607356"/>
              <a:gd name="connsiteY35" fmla="*/ 113898 h 582729"/>
              <a:gd name="connsiteX36" fmla="*/ 126248 w 607356"/>
              <a:gd name="connsiteY36" fmla="*/ 108462 h 582729"/>
              <a:gd name="connsiteX37" fmla="*/ 12622 w 607356"/>
              <a:gd name="connsiteY37" fmla="*/ 0 h 582729"/>
              <a:gd name="connsiteX38" fmla="*/ 25338 w 607356"/>
              <a:gd name="connsiteY38" fmla="*/ 12602 h 582729"/>
              <a:gd name="connsiteX39" fmla="*/ 25338 w 607356"/>
              <a:gd name="connsiteY39" fmla="*/ 557525 h 582729"/>
              <a:gd name="connsiteX40" fmla="*/ 56750 w 607356"/>
              <a:gd name="connsiteY40" fmla="*/ 557525 h 582729"/>
              <a:gd name="connsiteX41" fmla="*/ 56750 w 607356"/>
              <a:gd name="connsiteY41" fmla="*/ 234702 h 582729"/>
              <a:gd name="connsiteX42" fmla="*/ 69466 w 607356"/>
              <a:gd name="connsiteY42" fmla="*/ 222006 h 582729"/>
              <a:gd name="connsiteX43" fmla="*/ 130961 w 607356"/>
              <a:gd name="connsiteY43" fmla="*/ 222006 h 582729"/>
              <a:gd name="connsiteX44" fmla="*/ 143583 w 607356"/>
              <a:gd name="connsiteY44" fmla="*/ 234702 h 582729"/>
              <a:gd name="connsiteX45" fmla="*/ 143583 w 607356"/>
              <a:gd name="connsiteY45" fmla="*/ 557525 h 582729"/>
              <a:gd name="connsiteX46" fmla="*/ 175089 w 607356"/>
              <a:gd name="connsiteY46" fmla="*/ 557525 h 582729"/>
              <a:gd name="connsiteX47" fmla="*/ 175089 w 607356"/>
              <a:gd name="connsiteY47" fmla="*/ 333908 h 582729"/>
              <a:gd name="connsiteX48" fmla="*/ 187711 w 607356"/>
              <a:gd name="connsiteY48" fmla="*/ 321212 h 582729"/>
              <a:gd name="connsiteX49" fmla="*/ 249301 w 607356"/>
              <a:gd name="connsiteY49" fmla="*/ 321212 h 582729"/>
              <a:gd name="connsiteX50" fmla="*/ 261922 w 607356"/>
              <a:gd name="connsiteY50" fmla="*/ 333908 h 582729"/>
              <a:gd name="connsiteX51" fmla="*/ 261922 w 607356"/>
              <a:gd name="connsiteY51" fmla="*/ 557525 h 582729"/>
              <a:gd name="connsiteX52" fmla="*/ 293429 w 607356"/>
              <a:gd name="connsiteY52" fmla="*/ 557525 h 582729"/>
              <a:gd name="connsiteX53" fmla="*/ 293429 w 607356"/>
              <a:gd name="connsiteY53" fmla="*/ 395308 h 582729"/>
              <a:gd name="connsiteX54" fmla="*/ 306051 w 607356"/>
              <a:gd name="connsiteY54" fmla="*/ 382706 h 582729"/>
              <a:gd name="connsiteX55" fmla="*/ 367545 w 607356"/>
              <a:gd name="connsiteY55" fmla="*/ 382706 h 582729"/>
              <a:gd name="connsiteX56" fmla="*/ 380262 w 607356"/>
              <a:gd name="connsiteY56" fmla="*/ 395308 h 582729"/>
              <a:gd name="connsiteX57" fmla="*/ 380262 w 607356"/>
              <a:gd name="connsiteY57" fmla="*/ 557525 h 582729"/>
              <a:gd name="connsiteX58" fmla="*/ 402184 w 607356"/>
              <a:gd name="connsiteY58" fmla="*/ 557525 h 582729"/>
              <a:gd name="connsiteX59" fmla="*/ 402184 w 607356"/>
              <a:gd name="connsiteY59" fmla="*/ 451970 h 582729"/>
              <a:gd name="connsiteX60" fmla="*/ 414900 w 607356"/>
              <a:gd name="connsiteY60" fmla="*/ 439368 h 582729"/>
              <a:gd name="connsiteX61" fmla="*/ 476395 w 607356"/>
              <a:gd name="connsiteY61" fmla="*/ 439368 h 582729"/>
              <a:gd name="connsiteX62" fmla="*/ 489016 w 607356"/>
              <a:gd name="connsiteY62" fmla="*/ 451970 h 582729"/>
              <a:gd name="connsiteX63" fmla="*/ 489016 w 607356"/>
              <a:gd name="connsiteY63" fmla="*/ 557525 h 582729"/>
              <a:gd name="connsiteX64" fmla="*/ 594734 w 607356"/>
              <a:gd name="connsiteY64" fmla="*/ 557525 h 582729"/>
              <a:gd name="connsiteX65" fmla="*/ 607356 w 607356"/>
              <a:gd name="connsiteY65" fmla="*/ 570127 h 582729"/>
              <a:gd name="connsiteX66" fmla="*/ 594734 w 607356"/>
              <a:gd name="connsiteY66" fmla="*/ 582729 h 582729"/>
              <a:gd name="connsiteX67" fmla="*/ 476395 w 607356"/>
              <a:gd name="connsiteY67" fmla="*/ 582729 h 582729"/>
              <a:gd name="connsiteX68" fmla="*/ 414900 w 607356"/>
              <a:gd name="connsiteY68" fmla="*/ 582729 h 582729"/>
              <a:gd name="connsiteX69" fmla="*/ 367545 w 607356"/>
              <a:gd name="connsiteY69" fmla="*/ 582729 h 582729"/>
              <a:gd name="connsiteX70" fmla="*/ 306051 w 607356"/>
              <a:gd name="connsiteY70" fmla="*/ 582729 h 582729"/>
              <a:gd name="connsiteX71" fmla="*/ 249301 w 607356"/>
              <a:gd name="connsiteY71" fmla="*/ 582729 h 582729"/>
              <a:gd name="connsiteX72" fmla="*/ 187711 w 607356"/>
              <a:gd name="connsiteY72" fmla="*/ 582729 h 582729"/>
              <a:gd name="connsiteX73" fmla="*/ 130961 w 607356"/>
              <a:gd name="connsiteY73" fmla="*/ 582729 h 582729"/>
              <a:gd name="connsiteX74" fmla="*/ 69466 w 607356"/>
              <a:gd name="connsiteY74" fmla="*/ 582729 h 582729"/>
              <a:gd name="connsiteX75" fmla="*/ 12622 w 607356"/>
              <a:gd name="connsiteY75" fmla="*/ 582729 h 582729"/>
              <a:gd name="connsiteX76" fmla="*/ 0 w 607356"/>
              <a:gd name="connsiteY76" fmla="*/ 570127 h 582729"/>
              <a:gd name="connsiteX77" fmla="*/ 0 w 607356"/>
              <a:gd name="connsiteY77" fmla="*/ 12602 h 582729"/>
              <a:gd name="connsiteX78" fmla="*/ 12622 w 607356"/>
              <a:gd name="connsiteY78" fmla="*/ 0 h 58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7356" h="582729">
                <a:moveTo>
                  <a:pt x="427522" y="464667"/>
                </a:moveTo>
                <a:lnTo>
                  <a:pt x="427522" y="557525"/>
                </a:lnTo>
                <a:lnTo>
                  <a:pt x="463773" y="557525"/>
                </a:lnTo>
                <a:lnTo>
                  <a:pt x="463773" y="464667"/>
                </a:lnTo>
                <a:close/>
                <a:moveTo>
                  <a:pt x="318672" y="407910"/>
                </a:moveTo>
                <a:lnTo>
                  <a:pt x="318672" y="557525"/>
                </a:lnTo>
                <a:lnTo>
                  <a:pt x="354924" y="557525"/>
                </a:lnTo>
                <a:lnTo>
                  <a:pt x="354924" y="407910"/>
                </a:lnTo>
                <a:close/>
                <a:moveTo>
                  <a:pt x="200428" y="346511"/>
                </a:moveTo>
                <a:lnTo>
                  <a:pt x="200428" y="557525"/>
                </a:lnTo>
                <a:lnTo>
                  <a:pt x="236584" y="557525"/>
                </a:lnTo>
                <a:lnTo>
                  <a:pt x="236584" y="346511"/>
                </a:lnTo>
                <a:close/>
                <a:moveTo>
                  <a:pt x="82088" y="247305"/>
                </a:moveTo>
                <a:lnTo>
                  <a:pt x="82088" y="557525"/>
                </a:lnTo>
                <a:lnTo>
                  <a:pt x="118340" y="557525"/>
                </a:lnTo>
                <a:lnTo>
                  <a:pt x="118340" y="247305"/>
                </a:lnTo>
                <a:close/>
                <a:moveTo>
                  <a:pt x="126248" y="108462"/>
                </a:moveTo>
                <a:cubicBezTo>
                  <a:pt x="129427" y="107787"/>
                  <a:pt x="132867" y="108308"/>
                  <a:pt x="135809" y="110203"/>
                </a:cubicBezTo>
                <a:lnTo>
                  <a:pt x="466717" y="325367"/>
                </a:lnTo>
                <a:lnTo>
                  <a:pt x="463111" y="306324"/>
                </a:lnTo>
                <a:cubicBezTo>
                  <a:pt x="461877" y="299502"/>
                  <a:pt x="466337" y="292870"/>
                  <a:pt x="473265" y="291638"/>
                </a:cubicBezTo>
                <a:cubicBezTo>
                  <a:pt x="480098" y="290312"/>
                  <a:pt x="486740" y="294860"/>
                  <a:pt x="487974" y="301681"/>
                </a:cubicBezTo>
                <a:lnTo>
                  <a:pt x="496894" y="349148"/>
                </a:lnTo>
                <a:cubicBezTo>
                  <a:pt x="497084" y="349811"/>
                  <a:pt x="497179" y="350474"/>
                  <a:pt x="497274" y="351232"/>
                </a:cubicBezTo>
                <a:cubicBezTo>
                  <a:pt x="497274" y="351232"/>
                  <a:pt x="497274" y="351232"/>
                  <a:pt x="497274" y="351327"/>
                </a:cubicBezTo>
                <a:cubicBezTo>
                  <a:pt x="497274" y="351611"/>
                  <a:pt x="497274" y="351896"/>
                  <a:pt x="497274" y="352180"/>
                </a:cubicBezTo>
                <a:cubicBezTo>
                  <a:pt x="497274" y="352464"/>
                  <a:pt x="497274" y="352748"/>
                  <a:pt x="497274" y="353033"/>
                </a:cubicBezTo>
                <a:cubicBezTo>
                  <a:pt x="497274" y="353127"/>
                  <a:pt x="497274" y="353127"/>
                  <a:pt x="497274" y="353127"/>
                </a:cubicBezTo>
                <a:cubicBezTo>
                  <a:pt x="496800" y="358717"/>
                  <a:pt x="492719" y="363549"/>
                  <a:pt x="487025" y="364686"/>
                </a:cubicBezTo>
                <a:lnTo>
                  <a:pt x="437299" y="374161"/>
                </a:lnTo>
                <a:cubicBezTo>
                  <a:pt x="436445" y="374350"/>
                  <a:pt x="435685" y="374350"/>
                  <a:pt x="434926" y="374350"/>
                </a:cubicBezTo>
                <a:cubicBezTo>
                  <a:pt x="428948" y="374350"/>
                  <a:pt x="423633" y="370181"/>
                  <a:pt x="422495" y="364118"/>
                </a:cubicBezTo>
                <a:cubicBezTo>
                  <a:pt x="421166" y="357296"/>
                  <a:pt x="425626" y="350664"/>
                  <a:pt x="432554" y="349338"/>
                </a:cubicBezTo>
                <a:lnTo>
                  <a:pt x="451628" y="345737"/>
                </a:lnTo>
                <a:lnTo>
                  <a:pt x="121954" y="131426"/>
                </a:lnTo>
                <a:cubicBezTo>
                  <a:pt x="116070" y="127636"/>
                  <a:pt x="114457" y="119772"/>
                  <a:pt x="118253" y="113898"/>
                </a:cubicBezTo>
                <a:cubicBezTo>
                  <a:pt x="120151" y="111008"/>
                  <a:pt x="123069" y="109137"/>
                  <a:pt x="126248" y="108462"/>
                </a:cubicBezTo>
                <a:close/>
                <a:moveTo>
                  <a:pt x="12622" y="0"/>
                </a:moveTo>
                <a:cubicBezTo>
                  <a:pt x="19644" y="0"/>
                  <a:pt x="25338" y="5590"/>
                  <a:pt x="25338" y="12602"/>
                </a:cubicBezTo>
                <a:lnTo>
                  <a:pt x="25338" y="557525"/>
                </a:lnTo>
                <a:lnTo>
                  <a:pt x="56750" y="557525"/>
                </a:lnTo>
                <a:lnTo>
                  <a:pt x="56750" y="234702"/>
                </a:lnTo>
                <a:cubicBezTo>
                  <a:pt x="56750" y="227691"/>
                  <a:pt x="62444" y="222006"/>
                  <a:pt x="69466" y="222006"/>
                </a:cubicBezTo>
                <a:lnTo>
                  <a:pt x="130961" y="222006"/>
                </a:lnTo>
                <a:cubicBezTo>
                  <a:pt x="137984" y="222006"/>
                  <a:pt x="143583" y="227691"/>
                  <a:pt x="143583" y="234702"/>
                </a:cubicBezTo>
                <a:lnTo>
                  <a:pt x="143583" y="557525"/>
                </a:lnTo>
                <a:lnTo>
                  <a:pt x="175089" y="557525"/>
                </a:lnTo>
                <a:lnTo>
                  <a:pt x="175089" y="333908"/>
                </a:lnTo>
                <a:cubicBezTo>
                  <a:pt x="175089" y="326897"/>
                  <a:pt x="180783" y="321212"/>
                  <a:pt x="187711" y="321212"/>
                </a:cubicBezTo>
                <a:lnTo>
                  <a:pt x="249301" y="321212"/>
                </a:lnTo>
                <a:cubicBezTo>
                  <a:pt x="256228" y="321212"/>
                  <a:pt x="261922" y="326897"/>
                  <a:pt x="261922" y="333908"/>
                </a:cubicBezTo>
                <a:lnTo>
                  <a:pt x="261922" y="557525"/>
                </a:lnTo>
                <a:lnTo>
                  <a:pt x="293429" y="557525"/>
                </a:lnTo>
                <a:lnTo>
                  <a:pt x="293429" y="395308"/>
                </a:lnTo>
                <a:cubicBezTo>
                  <a:pt x="293429" y="388297"/>
                  <a:pt x="299028" y="382706"/>
                  <a:pt x="306051" y="382706"/>
                </a:cubicBezTo>
                <a:lnTo>
                  <a:pt x="367545" y="382706"/>
                </a:lnTo>
                <a:cubicBezTo>
                  <a:pt x="374568" y="382706"/>
                  <a:pt x="380262" y="388297"/>
                  <a:pt x="380262" y="395308"/>
                </a:cubicBezTo>
                <a:lnTo>
                  <a:pt x="380262" y="557525"/>
                </a:lnTo>
                <a:lnTo>
                  <a:pt x="402184" y="557525"/>
                </a:lnTo>
                <a:lnTo>
                  <a:pt x="402184" y="451970"/>
                </a:lnTo>
                <a:cubicBezTo>
                  <a:pt x="402184" y="445053"/>
                  <a:pt x="407878" y="439368"/>
                  <a:pt x="414900" y="439368"/>
                </a:cubicBezTo>
                <a:lnTo>
                  <a:pt x="476395" y="439368"/>
                </a:lnTo>
                <a:cubicBezTo>
                  <a:pt x="483417" y="439368"/>
                  <a:pt x="489016" y="445053"/>
                  <a:pt x="489016" y="451970"/>
                </a:cubicBezTo>
                <a:lnTo>
                  <a:pt x="489016" y="557525"/>
                </a:lnTo>
                <a:lnTo>
                  <a:pt x="594734" y="557525"/>
                </a:lnTo>
                <a:cubicBezTo>
                  <a:pt x="601662" y="557525"/>
                  <a:pt x="607356" y="563115"/>
                  <a:pt x="607356" y="570127"/>
                </a:cubicBezTo>
                <a:cubicBezTo>
                  <a:pt x="607356" y="577139"/>
                  <a:pt x="601662" y="582729"/>
                  <a:pt x="594734" y="582729"/>
                </a:cubicBezTo>
                <a:lnTo>
                  <a:pt x="476395" y="582729"/>
                </a:lnTo>
                <a:lnTo>
                  <a:pt x="414900" y="582729"/>
                </a:lnTo>
                <a:lnTo>
                  <a:pt x="367545" y="582729"/>
                </a:lnTo>
                <a:lnTo>
                  <a:pt x="306051" y="582729"/>
                </a:lnTo>
                <a:lnTo>
                  <a:pt x="249301" y="582729"/>
                </a:lnTo>
                <a:lnTo>
                  <a:pt x="187711" y="582729"/>
                </a:lnTo>
                <a:lnTo>
                  <a:pt x="130961" y="582729"/>
                </a:lnTo>
                <a:lnTo>
                  <a:pt x="69466" y="582729"/>
                </a:lnTo>
                <a:lnTo>
                  <a:pt x="12622" y="582729"/>
                </a:lnTo>
                <a:cubicBezTo>
                  <a:pt x="5694" y="582729"/>
                  <a:pt x="0" y="577139"/>
                  <a:pt x="0" y="570127"/>
                </a:cubicBezTo>
                <a:lnTo>
                  <a:pt x="0" y="12602"/>
                </a:lnTo>
                <a:cubicBezTo>
                  <a:pt x="0" y="5590"/>
                  <a:pt x="5694" y="0"/>
                  <a:pt x="12622" y="0"/>
                </a:cubicBezTo>
                <a:close/>
              </a:path>
            </a:pathLst>
          </a:custGeom>
          <a:solidFill>
            <a:srgbClr val="27C4B3"/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9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Shape 4696"/>
          <p:cNvSpPr/>
          <p:nvPr/>
        </p:nvSpPr>
        <p:spPr>
          <a:xfrm>
            <a:off x="7979014" y="3379390"/>
            <a:ext cx="1911985" cy="38354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none" lIns="38100" tIns="38100" rIns="38100" bIns="38100" numCol="1" anchor="ctr">
            <a:spAutoFit/>
          </a:bodyPr>
          <a:lstStyle>
            <a:lvl1pPr>
              <a:defRPr sz="35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altLang="zh-CN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历史招生数据</a:t>
            </a:r>
            <a:endParaRPr lang="zh-CN" sz="2000" spc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Shape 4675"/>
          <p:cNvSpPr/>
          <p:nvPr/>
        </p:nvSpPr>
        <p:spPr>
          <a:xfrm>
            <a:off x="4516120" y="3855085"/>
            <a:ext cx="2725420" cy="216662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Autofit/>
          </a:bodyPr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【我们如何思考解决？】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第一步还是先利用好部门现有数据，第二步则考虑跨部门数据交叉融合。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招生与就业数据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的关联挖掘，了解具体生源地学生质量的长链条跟进。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与在校期间数据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的关联挖掘。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Shape 4675"/>
          <p:cNvSpPr/>
          <p:nvPr/>
        </p:nvSpPr>
        <p:spPr>
          <a:xfrm>
            <a:off x="7910195" y="3848735"/>
            <a:ext cx="2725420" cy="216662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Autofit/>
          </a:bodyPr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【我们如何思考解决？】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数据积累，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使用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了平台，即可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为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历年招生数据做二次分析。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76799" y="383589"/>
            <a:ext cx="659874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招生数据报告</a:t>
            </a:r>
            <a:endParaRPr lang="zh-CN" altLang="en-US" sz="20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2445" y="1245870"/>
            <a:ext cx="5876925" cy="31222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220" y="1156335"/>
            <a:ext cx="4908550" cy="4368800"/>
          </a:xfrm>
          <a:prstGeom prst="rect">
            <a:avLst/>
          </a:prstGeom>
        </p:spPr>
      </p:pic>
      <p:sp>
        <p:nvSpPr>
          <p:cNvPr id="25" name="Shape 4696"/>
          <p:cNvSpPr/>
          <p:nvPr/>
        </p:nvSpPr>
        <p:spPr>
          <a:xfrm>
            <a:off x="759699" y="4513500"/>
            <a:ext cx="3945255" cy="192278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none" lIns="38100" tIns="38100" rIns="38100" bIns="38100" numCol="1" anchor="ctr">
            <a:spAutoFit/>
          </a:bodyPr>
          <a:lstStyle>
            <a:lvl1pPr>
              <a:defRPr sz="35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zh-CN" altLang="en-US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示例：</a:t>
            </a:r>
            <a:endParaRPr lang="zh-CN" altLang="en-US" sz="2000" spc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数据来源：高招网录取名单</a:t>
            </a:r>
            <a:r>
              <a:rPr lang="en-US" altLang="zh-CN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Excel</a:t>
            </a:r>
            <a:endParaRPr lang="zh-CN" altLang="en-US" sz="2000" spc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输出：</a:t>
            </a:r>
            <a:endParaRPr lang="en-US" altLang="zh-CN" sz="2000" spc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校级招生图表、报表：</a:t>
            </a:r>
            <a:r>
              <a:rPr lang="en-US" altLang="zh-CN" sz="2000" b="1" spc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</a:t>
            </a:r>
            <a:endParaRPr lang="zh-CN" altLang="en-US" sz="2000" spc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每个二级学院：</a:t>
            </a:r>
            <a:r>
              <a:rPr lang="en-US" altLang="zh-CN" sz="2000" b="1" spc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</a:t>
            </a:r>
            <a:endParaRPr lang="zh-CN" altLang="en-US" sz="2000" spc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共计输出：</a:t>
            </a:r>
            <a:r>
              <a:rPr lang="en-US" altLang="zh-CN" sz="2000" b="1" spc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260</a:t>
            </a:r>
            <a:r>
              <a:rPr lang="zh-CN" altLang="en-US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</a:t>
            </a:r>
            <a:endParaRPr lang="zh-CN" altLang="en-US" sz="2000" spc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76799" y="383589"/>
            <a:ext cx="659874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招生数据报告</a:t>
            </a:r>
            <a:endParaRPr lang="zh-CN" altLang="en-US" sz="20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175" y="1149350"/>
            <a:ext cx="9725660" cy="46805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965" y="1149350"/>
            <a:ext cx="9370060" cy="45046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160" y="1149350"/>
            <a:ext cx="9671050" cy="4584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85900" y="1836738"/>
            <a:ext cx="3581400" cy="3581400"/>
            <a:chOff x="7597226" y="2609850"/>
            <a:chExt cx="3581950" cy="358195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 cstate="email"/>
            <a:srcRect/>
            <a:stretch>
              <a:fillRect/>
            </a:stretch>
          </p:blipFill>
          <p:spPr>
            <a:xfrm>
              <a:off x="7677869" y="2685677"/>
              <a:ext cx="3366000" cy="3366000"/>
            </a:xfrm>
            <a:prstGeom prst="ellipse">
              <a:avLst/>
            </a:prstGeom>
            <a:ln w="225425"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2" name="椭圆 1"/>
            <p:cNvSpPr/>
            <p:nvPr/>
          </p:nvSpPr>
          <p:spPr>
            <a:xfrm>
              <a:off x="7597226" y="2609850"/>
              <a:ext cx="3581950" cy="3581950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6" name="椭圆 5"/>
          <p:cNvSpPr/>
          <p:nvPr/>
        </p:nvSpPr>
        <p:spPr>
          <a:xfrm>
            <a:off x="1532890" y="1910715"/>
            <a:ext cx="3432810" cy="336613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713538" y="1638300"/>
            <a:ext cx="5487988" cy="5489575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" name="椭圆 2"/>
          <p:cNvSpPr/>
          <p:nvPr/>
        </p:nvSpPr>
        <p:spPr>
          <a:xfrm>
            <a:off x="7210425" y="2180431"/>
            <a:ext cx="4494213" cy="4495800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" name="椭圆 4"/>
          <p:cNvSpPr/>
          <p:nvPr/>
        </p:nvSpPr>
        <p:spPr>
          <a:xfrm>
            <a:off x="4702175" y="2259013"/>
            <a:ext cx="677863" cy="704850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9" name="Oval 58"/>
          <p:cNvSpPr/>
          <p:nvPr/>
        </p:nvSpPr>
        <p:spPr>
          <a:xfrm>
            <a:off x="4156075" y="1638300"/>
            <a:ext cx="1082675" cy="108426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1" name="Oval 60"/>
          <p:cNvSpPr/>
          <p:nvPr/>
        </p:nvSpPr>
        <p:spPr>
          <a:xfrm>
            <a:off x="1565275" y="4225925"/>
            <a:ext cx="708025" cy="706438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3" name="Oval 62"/>
          <p:cNvSpPr/>
          <p:nvPr/>
        </p:nvSpPr>
        <p:spPr>
          <a:xfrm>
            <a:off x="1385888" y="4073525"/>
            <a:ext cx="461963" cy="461963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4" name="Oval 63"/>
          <p:cNvSpPr/>
          <p:nvPr/>
        </p:nvSpPr>
        <p:spPr>
          <a:xfrm>
            <a:off x="939800" y="4743450"/>
            <a:ext cx="461963" cy="461963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7" name="文本框 5"/>
          <p:cNvSpPr txBox="1"/>
          <p:nvPr/>
        </p:nvSpPr>
        <p:spPr>
          <a:xfrm>
            <a:off x="5816600" y="2489200"/>
            <a:ext cx="615061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06. 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智慧校园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V2.0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数据可视化中心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r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形成全校智慧校园建设状态的常规化监控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7750" y="447040"/>
            <a:ext cx="8215630" cy="586422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76799" y="383589"/>
            <a:ext cx="659874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智慧校园</a:t>
            </a:r>
            <a:r>
              <a:rPr lang="en-US" altLang="zh-CN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2.0</a:t>
            </a:r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数据可视化中心</a:t>
            </a:r>
            <a:endParaRPr lang="zh-CN" altLang="en-US" sz="20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9" name="Shape 4676"/>
          <p:cNvSpPr/>
          <p:nvPr/>
        </p:nvSpPr>
        <p:spPr>
          <a:xfrm>
            <a:off x="713105" y="2249806"/>
            <a:ext cx="2423795" cy="204597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spAutoFit/>
          </a:bodyPr>
          <a:lstStyle>
            <a:lvl1pPr>
              <a:defRPr sz="35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zh-CN" altLang="en-US" sz="2000" b="1" kern="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注意点：</a:t>
            </a:r>
            <a:endParaRPr lang="zh-CN" altLang="en-US" sz="2000" b="1" kern="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zh-CN" altLang="en-US" sz="1800" kern="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可基于当前学校建设状态灵活调整，智慧校园可视化中心覆盖当前全校信息化建设的各个方面，具备随时添加、删减主题的能力。</a:t>
            </a:r>
            <a:endParaRPr lang="zh-CN" altLang="en-US" sz="1800" kern="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76799" y="383589"/>
            <a:ext cx="659874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智慧校园</a:t>
            </a:r>
            <a:r>
              <a:rPr lang="en-US" altLang="zh-CN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2.0</a:t>
            </a:r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数据可视化中心</a:t>
            </a:r>
            <a:endParaRPr lang="zh-CN" altLang="en-US" sz="20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805" y="1266190"/>
            <a:ext cx="6750050" cy="49549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080" y="1220470"/>
            <a:ext cx="7139940" cy="495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85900" y="1836738"/>
            <a:ext cx="3581400" cy="3581400"/>
            <a:chOff x="7597226" y="2609850"/>
            <a:chExt cx="3581950" cy="358195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 cstate="email"/>
            <a:srcRect/>
            <a:stretch>
              <a:fillRect/>
            </a:stretch>
          </p:blipFill>
          <p:spPr>
            <a:xfrm>
              <a:off x="7677869" y="2685677"/>
              <a:ext cx="3366000" cy="3366000"/>
            </a:xfrm>
            <a:prstGeom prst="ellipse">
              <a:avLst/>
            </a:prstGeom>
            <a:ln w="225425"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2" name="椭圆 1"/>
            <p:cNvSpPr/>
            <p:nvPr/>
          </p:nvSpPr>
          <p:spPr>
            <a:xfrm>
              <a:off x="7597226" y="2609850"/>
              <a:ext cx="3581950" cy="3581950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6" name="椭圆 5"/>
          <p:cNvSpPr/>
          <p:nvPr/>
        </p:nvSpPr>
        <p:spPr>
          <a:xfrm>
            <a:off x="1532890" y="1910715"/>
            <a:ext cx="3432810" cy="336613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713538" y="1638300"/>
            <a:ext cx="5487988" cy="5489575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" name="椭圆 2"/>
          <p:cNvSpPr/>
          <p:nvPr/>
        </p:nvSpPr>
        <p:spPr>
          <a:xfrm>
            <a:off x="7210425" y="2180431"/>
            <a:ext cx="4494213" cy="4495800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" name="椭圆 4"/>
          <p:cNvSpPr/>
          <p:nvPr/>
        </p:nvSpPr>
        <p:spPr>
          <a:xfrm>
            <a:off x="4702175" y="2259013"/>
            <a:ext cx="677863" cy="704850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9" name="Oval 58"/>
          <p:cNvSpPr/>
          <p:nvPr/>
        </p:nvSpPr>
        <p:spPr>
          <a:xfrm>
            <a:off x="4156075" y="1638300"/>
            <a:ext cx="1082675" cy="108426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1" name="Oval 60"/>
          <p:cNvSpPr/>
          <p:nvPr/>
        </p:nvSpPr>
        <p:spPr>
          <a:xfrm>
            <a:off x="1565275" y="4225925"/>
            <a:ext cx="708025" cy="706438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3" name="Oval 62"/>
          <p:cNvSpPr/>
          <p:nvPr/>
        </p:nvSpPr>
        <p:spPr>
          <a:xfrm>
            <a:off x="1385888" y="4073525"/>
            <a:ext cx="461963" cy="461963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4" name="Oval 63"/>
          <p:cNvSpPr/>
          <p:nvPr/>
        </p:nvSpPr>
        <p:spPr>
          <a:xfrm>
            <a:off x="939800" y="4743450"/>
            <a:ext cx="461963" cy="461963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5132" name="文本框 5"/>
          <p:cNvSpPr txBox="1"/>
          <p:nvPr/>
        </p:nvSpPr>
        <p:spPr>
          <a:xfrm>
            <a:off x="5668645" y="2898775"/>
            <a:ext cx="6729413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诚勤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PrismData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53160" y="2495891"/>
            <a:ext cx="6097942" cy="3178191"/>
          </a:xfrm>
          <a:prstGeom prst="roundRect">
            <a:avLst>
              <a:gd name="adj" fmla="val 464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标题 2"/>
          <p:cNvSpPr>
            <a:spLocks noGrp="1"/>
          </p:cNvSpPr>
          <p:nvPr/>
        </p:nvSpPr>
        <p:spPr>
          <a:xfrm>
            <a:off x="1032000" y="299326"/>
            <a:ext cx="11160000" cy="644525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造字工房悦圆（非商用）常规体" pitchFamily="50" charset="-122"/>
                <a:ea typeface="造字工房悦圆（非商用）常规体" pitchFamily="50" charset="-122"/>
                <a:cs typeface="+mj-cs"/>
              </a:defRPr>
            </a:lvl1pPr>
          </a:lstStyle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诚勤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PrismData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数据全产品线架构 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36129" y="6089708"/>
            <a:ext cx="10503448" cy="369332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客户系统</a:t>
            </a:r>
            <a:r>
              <a:rPr kumimoji="1" lang="en-US" altLang="zh-CN" dirty="0"/>
              <a:t>API</a:t>
            </a:r>
            <a:r>
              <a:rPr kumimoji="1" lang="zh-CN" altLang="en-US" dirty="0"/>
              <a:t>，跑批结果文件，</a:t>
            </a:r>
            <a:r>
              <a:rPr kumimoji="1" lang="en-US" altLang="zh-CN" dirty="0"/>
              <a:t>Kafka</a:t>
            </a:r>
            <a:r>
              <a:rPr kumimoji="1" lang="zh-CN" altLang="en-US" dirty="0"/>
              <a:t>消息管线，客户数据库，公网数据等数据源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2899918" y="5063611"/>
            <a:ext cx="5808618" cy="398780"/>
          </a:xfrm>
          <a:prstGeom prst="rect">
            <a:avLst/>
          </a:prstGeom>
          <a:solidFill>
            <a:srgbClr val="FF912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 err="1"/>
              <a:t>PrismDataI</a:t>
            </a:r>
            <a:r>
              <a:rPr kumimoji="1" lang="zh-CN" altLang="en-US" sz="2000" dirty="0"/>
              <a:t> 数据接入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2910496" y="4061967"/>
            <a:ext cx="5808618" cy="645160"/>
          </a:xfrm>
          <a:prstGeom prst="rect">
            <a:avLst/>
          </a:prstGeom>
          <a:solidFill>
            <a:srgbClr val="3D9FA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 err="1"/>
              <a:t>PrismDataE</a:t>
            </a:r>
            <a:r>
              <a:rPr kumimoji="1" lang="zh-CN" altLang="en-US" b="1" dirty="0"/>
              <a:t> 数据清洗</a:t>
            </a:r>
            <a:endParaRPr kumimoji="1" lang="en-US" altLang="zh-CN" b="1" dirty="0"/>
          </a:p>
          <a:p>
            <a:pPr algn="ctr"/>
            <a:r>
              <a:rPr kumimoji="1" lang="en-US" altLang="zh-CN" b="1" dirty="0" err="1"/>
              <a:t>PrismDataC</a:t>
            </a:r>
            <a:r>
              <a:rPr kumimoji="1" lang="zh-CN" altLang="en-US" b="1" dirty="0"/>
              <a:t> 数据计算 </a:t>
            </a:r>
            <a:endParaRPr kumimoji="1" lang="zh-CN" altLang="en-US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9651904" y="4095502"/>
            <a:ext cx="2096477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34925">
            <a:solidFill>
              <a:srgbClr val="284C8B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1600" dirty="0"/>
              <a:t>目标客户系统</a:t>
            </a:r>
            <a:endParaRPr kumimoji="1" lang="en-US" altLang="zh-CN" sz="1600" dirty="0"/>
          </a:p>
          <a:p>
            <a:pPr algn="ctr">
              <a:lnSpc>
                <a:spcPct val="200000"/>
              </a:lnSpc>
            </a:pPr>
            <a:r>
              <a:rPr kumimoji="1" lang="zh-CN" altLang="en-US" sz="1600"/>
              <a:t>目标数据源</a:t>
            </a:r>
            <a:endParaRPr kumimoji="1" lang="en-US" altLang="zh-CN" sz="1600"/>
          </a:p>
          <a:p>
            <a:pPr algn="ctr">
              <a:lnSpc>
                <a:spcPct val="200000"/>
              </a:lnSpc>
            </a:pPr>
            <a:r>
              <a:rPr kumimoji="1" lang="zh-CN" altLang="en-US" sz="1600"/>
              <a:t>跑批结果</a:t>
            </a:r>
            <a:endParaRPr kumimoji="1" lang="en-US" altLang="zh-CN" sz="1600"/>
          </a:p>
        </p:txBody>
      </p:sp>
      <p:sp>
        <p:nvSpPr>
          <p:cNvPr id="23" name="文本框 22"/>
          <p:cNvSpPr txBox="1"/>
          <p:nvPr/>
        </p:nvSpPr>
        <p:spPr>
          <a:xfrm>
            <a:off x="2910495" y="2720136"/>
            <a:ext cx="5808617" cy="506730"/>
          </a:xfrm>
          <a:prstGeom prst="rect">
            <a:avLst/>
          </a:prstGeom>
          <a:solidFill>
            <a:srgbClr val="20427F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b="1" dirty="0"/>
              <a:t>           </a:t>
            </a:r>
            <a:r>
              <a:rPr kumimoji="1" lang="en-US" altLang="zh-CN" b="1" dirty="0" err="1"/>
              <a:t>Prism</a:t>
            </a:r>
            <a:r>
              <a:rPr kumimoji="1" lang="en-US" altLang="zh-CN" b="1" dirty="0" err="1"/>
              <a:t>DataV</a:t>
            </a:r>
            <a:r>
              <a:rPr kumimoji="1" lang="en-US" altLang="zh-CN" b="1" dirty="0"/>
              <a:t> </a:t>
            </a:r>
            <a:r>
              <a:rPr kumimoji="1" lang="zh-CN" altLang="en-US" b="1" dirty="0"/>
              <a:t>数据分析报告</a:t>
            </a:r>
            <a:endParaRPr kumimoji="1" lang="zh-CN" altLang="en-US" b="1" dirty="0"/>
          </a:p>
        </p:txBody>
      </p:sp>
      <p:sp>
        <p:nvSpPr>
          <p:cNvPr id="24" name="文本框 23"/>
          <p:cNvSpPr txBox="1"/>
          <p:nvPr/>
        </p:nvSpPr>
        <p:spPr>
          <a:xfrm>
            <a:off x="9651904" y="2531340"/>
            <a:ext cx="211238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34925">
            <a:solidFill>
              <a:schemeClr val="accent5">
                <a:lumMod val="75000"/>
              </a:scheme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600" dirty="0"/>
              <a:t>内部业务系统</a:t>
            </a:r>
            <a:endParaRPr kumimoji="1" lang="en-US" altLang="zh-CN" sz="1600" dirty="0"/>
          </a:p>
          <a:p>
            <a:pPr algn="ctr">
              <a:lnSpc>
                <a:spcPct val="150000"/>
              </a:lnSpc>
            </a:pPr>
            <a:r>
              <a:rPr kumimoji="1" lang="zh-CN" altLang="en-US" sz="1600" dirty="0"/>
              <a:t>外部业务系统</a:t>
            </a:r>
            <a:endParaRPr kumimoji="1" lang="en-US" altLang="zh-CN" sz="1600" dirty="0"/>
          </a:p>
          <a:p>
            <a:pPr algn="ctr">
              <a:lnSpc>
                <a:spcPct val="150000"/>
              </a:lnSpc>
            </a:pPr>
            <a:r>
              <a:rPr kumimoji="1" lang="zh-CN" altLang="en-US" sz="1600" dirty="0"/>
              <a:t>开放</a:t>
            </a:r>
            <a:r>
              <a:rPr kumimoji="1" lang="en-US" altLang="zh-CN" sz="1600" dirty="0"/>
              <a:t>API</a:t>
            </a:r>
            <a:r>
              <a:rPr kumimoji="1" lang="zh-CN" altLang="en-US" sz="1600" dirty="0"/>
              <a:t>与开放平台</a:t>
            </a:r>
            <a:endParaRPr kumimoji="1" lang="zh-CN" altLang="en-US" sz="1600" dirty="0"/>
          </a:p>
        </p:txBody>
      </p:sp>
      <p:pic>
        <p:nvPicPr>
          <p:cNvPr id="2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43" y="931999"/>
            <a:ext cx="3393795" cy="122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上箭头 28"/>
          <p:cNvSpPr/>
          <p:nvPr/>
        </p:nvSpPr>
        <p:spPr>
          <a:xfrm>
            <a:off x="5706398" y="5709531"/>
            <a:ext cx="216813" cy="3161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上箭头 34"/>
          <p:cNvSpPr/>
          <p:nvPr/>
        </p:nvSpPr>
        <p:spPr>
          <a:xfrm>
            <a:off x="5672104" y="4747476"/>
            <a:ext cx="216813" cy="3161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上箭头 37"/>
          <p:cNvSpPr/>
          <p:nvPr/>
        </p:nvSpPr>
        <p:spPr>
          <a:xfrm>
            <a:off x="5655441" y="3522177"/>
            <a:ext cx="216814" cy="3280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上箭头 42"/>
          <p:cNvSpPr/>
          <p:nvPr/>
        </p:nvSpPr>
        <p:spPr>
          <a:xfrm rot="5400000">
            <a:off x="9055660" y="2793498"/>
            <a:ext cx="416084" cy="6836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423039" y="3272402"/>
            <a:ext cx="1554119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 w="34925">
            <a:solidFill>
              <a:srgbClr val="7030A0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kumimoji="1" lang="en-US" altLang="zh-CN" dirty="0"/>
          </a:p>
          <a:p>
            <a:pPr algn="ctr"/>
            <a:endParaRPr kumimoji="1" lang="en-US" altLang="zh-CN" dirty="0"/>
          </a:p>
          <a:p>
            <a:pPr algn="ctr"/>
            <a:r>
              <a:rPr kumimoji="1" lang="zh-CN" altLang="en-US" dirty="0"/>
              <a:t>外部大数据工具</a:t>
            </a:r>
            <a:r>
              <a:rPr kumimoji="1" lang="en-US" altLang="zh-CN" dirty="0"/>
              <a:t>ET</a:t>
            </a:r>
            <a:r>
              <a:rPr kumimoji="1" lang="zh-CN" altLang="en-US" dirty="0"/>
              <a:t>平台</a:t>
            </a:r>
            <a:endParaRPr kumimoji="1" lang="en-US" altLang="zh-CN" dirty="0"/>
          </a:p>
          <a:p>
            <a:pPr algn="ctr"/>
            <a:endParaRPr kumimoji="1" lang="en-US" altLang="zh-CN" dirty="0"/>
          </a:p>
          <a:p>
            <a:pPr algn="ctr"/>
            <a:endParaRPr kumimoji="1" lang="en-US" altLang="zh-CN" dirty="0"/>
          </a:p>
        </p:txBody>
      </p:sp>
      <p:sp>
        <p:nvSpPr>
          <p:cNvPr id="45" name="上箭头 44"/>
          <p:cNvSpPr/>
          <p:nvPr/>
        </p:nvSpPr>
        <p:spPr>
          <a:xfrm rot="5400000">
            <a:off x="2231442" y="4080959"/>
            <a:ext cx="314604" cy="5989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上箭头 47"/>
          <p:cNvSpPr/>
          <p:nvPr/>
        </p:nvSpPr>
        <p:spPr>
          <a:xfrm>
            <a:off x="5670544" y="2272324"/>
            <a:ext cx="216813" cy="3161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954" y="3376981"/>
            <a:ext cx="984679" cy="572704"/>
          </a:xfrm>
          <a:prstGeom prst="rect">
            <a:avLst/>
          </a:prstGeom>
        </p:spPr>
      </p:pic>
      <p:sp>
        <p:nvSpPr>
          <p:cNvPr id="2" name="左右箭头 1"/>
          <p:cNvSpPr/>
          <p:nvPr/>
        </p:nvSpPr>
        <p:spPr>
          <a:xfrm>
            <a:off x="8884643" y="4176853"/>
            <a:ext cx="676491" cy="31460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8916039" y="3552641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b="1">
                <a:solidFill>
                  <a:srgbClr val="284C8B"/>
                </a:solidFill>
              </a:rPr>
              <a:t>嵌入</a:t>
            </a:r>
            <a:endParaRPr lang="en-US"/>
          </a:p>
        </p:txBody>
      </p:sp>
      <p:sp>
        <p:nvSpPr>
          <p:cNvPr id="34" name="折角形 9"/>
          <p:cNvSpPr/>
          <p:nvPr/>
        </p:nvSpPr>
        <p:spPr>
          <a:xfrm>
            <a:off x="10571016" y="138669"/>
            <a:ext cx="1462120" cy="408412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/>
              <a:t>整体架构</a:t>
            </a:r>
            <a:endParaRPr lang="en-US" altLang="zh-CN" dirty="0"/>
          </a:p>
        </p:txBody>
      </p:sp>
      <p:sp>
        <p:nvSpPr>
          <p:cNvPr id="26" name="椭圆 25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272" y="3451534"/>
            <a:ext cx="1283813" cy="446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64235" y="360680"/>
            <a:ext cx="6598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产品技术特点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6" y="810448"/>
            <a:ext cx="10562481" cy="5686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61091"/>
            <a:ext cx="12192000" cy="3535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410" y="1455385"/>
            <a:ext cx="6980590" cy="3947229"/>
          </a:xfrm>
          <a:prstGeom prst="rect">
            <a:avLst/>
          </a:prstGeom>
        </p:spPr>
      </p:pic>
      <p:sp>
        <p:nvSpPr>
          <p:cNvPr id="27" name="椭圆 26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64235" y="360680"/>
            <a:ext cx="6598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数据采集与接入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1120" y="6474411"/>
            <a:ext cx="2245360" cy="33710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扫一扫，解锁更多精彩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" y="6166044"/>
            <a:ext cx="691956" cy="691956"/>
          </a:xfrm>
          <a:prstGeom prst="rect">
            <a:avLst/>
          </a:prstGeom>
          <a:ln w="3810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85900" y="1836738"/>
            <a:ext cx="3581400" cy="3581400"/>
            <a:chOff x="7597226" y="2609850"/>
            <a:chExt cx="3581950" cy="358195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 cstate="email"/>
            <a:srcRect/>
            <a:stretch>
              <a:fillRect/>
            </a:stretch>
          </p:blipFill>
          <p:spPr>
            <a:xfrm>
              <a:off x="7677869" y="2685677"/>
              <a:ext cx="3366000" cy="3366000"/>
            </a:xfrm>
            <a:prstGeom prst="ellipse">
              <a:avLst/>
            </a:prstGeom>
            <a:ln w="225425"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2" name="椭圆 1"/>
            <p:cNvSpPr/>
            <p:nvPr/>
          </p:nvSpPr>
          <p:spPr>
            <a:xfrm>
              <a:off x="7597226" y="2609850"/>
              <a:ext cx="3581950" cy="3581950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6" name="椭圆 5"/>
          <p:cNvSpPr/>
          <p:nvPr/>
        </p:nvSpPr>
        <p:spPr>
          <a:xfrm>
            <a:off x="1532890" y="1910715"/>
            <a:ext cx="3432810" cy="336613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713538" y="1638300"/>
            <a:ext cx="5487988" cy="5489575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" name="椭圆 2"/>
          <p:cNvSpPr/>
          <p:nvPr/>
        </p:nvSpPr>
        <p:spPr>
          <a:xfrm>
            <a:off x="7194550" y="2120900"/>
            <a:ext cx="4494213" cy="4495800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" name="椭圆 4"/>
          <p:cNvSpPr/>
          <p:nvPr/>
        </p:nvSpPr>
        <p:spPr>
          <a:xfrm>
            <a:off x="4702175" y="2259013"/>
            <a:ext cx="677863" cy="704850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9" name="Oval 58"/>
          <p:cNvSpPr/>
          <p:nvPr/>
        </p:nvSpPr>
        <p:spPr>
          <a:xfrm>
            <a:off x="4156075" y="1638300"/>
            <a:ext cx="1082675" cy="108426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1" name="Oval 60"/>
          <p:cNvSpPr/>
          <p:nvPr/>
        </p:nvSpPr>
        <p:spPr>
          <a:xfrm>
            <a:off x="1565275" y="4225925"/>
            <a:ext cx="708025" cy="706438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3" name="Oval 62"/>
          <p:cNvSpPr/>
          <p:nvPr/>
        </p:nvSpPr>
        <p:spPr>
          <a:xfrm>
            <a:off x="1385888" y="4073525"/>
            <a:ext cx="461963" cy="461963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4" name="Oval 63"/>
          <p:cNvSpPr/>
          <p:nvPr/>
        </p:nvSpPr>
        <p:spPr>
          <a:xfrm>
            <a:off x="939800" y="4743450"/>
            <a:ext cx="461963" cy="461963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5132" name="文本框 5"/>
          <p:cNvSpPr txBox="1"/>
          <p:nvPr/>
        </p:nvSpPr>
        <p:spPr>
          <a:xfrm>
            <a:off x="5816600" y="2489200"/>
            <a:ext cx="532245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01. </a:t>
            </a: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校园印记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r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为每位师生留下学校专属记忆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椭圆 26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64235" y="360680"/>
            <a:ext cx="6598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数据在线清洗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1120" y="6474411"/>
            <a:ext cx="2245360" cy="33710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扫一扫，解锁更多精彩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" y="6166044"/>
            <a:ext cx="691956" cy="691956"/>
          </a:xfrm>
          <a:prstGeom prst="rect">
            <a:avLst/>
          </a:prstGeom>
          <a:ln w="38100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848483"/>
            <a:ext cx="5755962" cy="31610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402" y="1848483"/>
            <a:ext cx="6436037" cy="3161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椭圆 26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64235" y="360680"/>
            <a:ext cx="6598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全可视化、自然语言建模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1120" y="6474411"/>
            <a:ext cx="2245360" cy="33710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扫一扫，解锁更多精彩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3680" y="1379299"/>
            <a:ext cx="8066035" cy="39616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4800" y="1807360"/>
            <a:ext cx="3789680" cy="1361455"/>
            <a:chOff x="5806229" y="1740622"/>
            <a:chExt cx="4500518" cy="1613293"/>
          </a:xfrm>
        </p:grpSpPr>
        <p:sp>
          <p:nvSpPr>
            <p:cNvPr id="13" name="椭圆 12"/>
            <p:cNvSpPr/>
            <p:nvPr/>
          </p:nvSpPr>
          <p:spPr>
            <a:xfrm>
              <a:off x="5806229" y="1784293"/>
              <a:ext cx="526470" cy="526470"/>
            </a:xfrm>
            <a:prstGeom prst="ellipse">
              <a:avLst/>
            </a:pr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i="1" dirty="0">
                  <a:cs typeface="+mn-ea"/>
                  <a:sym typeface="+mn-lt"/>
                </a:rPr>
                <a:t>1</a:t>
              </a:r>
              <a:endParaRPr lang="zh-CN" altLang="en-US" sz="1600" i="1" dirty="0">
                <a:cs typeface="+mn-ea"/>
                <a:sym typeface="+mn-lt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591996" y="1740622"/>
              <a:ext cx="3714751" cy="1613293"/>
              <a:chOff x="5680777" y="1596454"/>
              <a:chExt cx="3714751" cy="1613293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5680777" y="1596454"/>
                <a:ext cx="3231741" cy="401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2539C"/>
                  </a:buClr>
                  <a:buSzPct val="60000"/>
                </a:pPr>
                <a:r>
                  <a:rPr kumimoji="1" lang="en-US" altLang="zh-CN" sz="1600" dirty="0">
                    <a:solidFill>
                      <a:srgbClr val="007DD2"/>
                    </a:solidFill>
                    <a:cs typeface="+mn-ea"/>
                    <a:sym typeface="+mn-lt"/>
                  </a:rPr>
                  <a:t>1.</a:t>
                </a:r>
                <a:r>
                  <a:rPr kumimoji="1" lang="zh-CN" altLang="en-US" sz="1600" dirty="0">
                    <a:solidFill>
                      <a:srgbClr val="007DD2"/>
                    </a:solidFill>
                    <a:cs typeface="+mn-ea"/>
                    <a:sym typeface="+mn-lt"/>
                  </a:rPr>
                  <a:t> 分析图表构建</a:t>
                </a:r>
                <a:endParaRPr kumimoji="1" lang="zh-CN" altLang="en-US" sz="1600" dirty="0">
                  <a:solidFill>
                    <a:srgbClr val="007DD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680778" y="1933268"/>
                <a:ext cx="3714750" cy="1276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latin typeface="+mn-ea"/>
                  </a:rPr>
                  <a:t>像聊天一样完成分析逻辑建模 零学习使用成本 无需任何</a:t>
                </a:r>
                <a:r>
                  <a:rPr lang="en-US" altLang="zh-CN" sz="1600" dirty="0">
                    <a:latin typeface="+mn-ea"/>
                  </a:rPr>
                  <a:t>IT</a:t>
                </a:r>
                <a:r>
                  <a:rPr lang="zh-CN" altLang="en-US" sz="1600" dirty="0">
                    <a:latin typeface="+mn-ea"/>
                  </a:rPr>
                  <a:t>背景也可顺畅对话数据，实现自助式分析</a:t>
                </a:r>
                <a:endParaRPr lang="zh-CN" altLang="en-US" sz="1600" dirty="0">
                  <a:latin typeface="+mn-ea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304800" y="3567827"/>
            <a:ext cx="3783050" cy="1118470"/>
            <a:chOff x="5806229" y="2790261"/>
            <a:chExt cx="4492644" cy="1330501"/>
          </a:xfrm>
        </p:grpSpPr>
        <p:sp>
          <p:nvSpPr>
            <p:cNvPr id="18" name="椭圆 17"/>
            <p:cNvSpPr/>
            <p:nvPr/>
          </p:nvSpPr>
          <p:spPr>
            <a:xfrm>
              <a:off x="5806229" y="2928843"/>
              <a:ext cx="526470" cy="526470"/>
            </a:xfrm>
            <a:prstGeom prst="ellipse">
              <a:avLst/>
            </a:prstGeom>
            <a:solidFill>
              <a:schemeClr val="accent1">
                <a:lumMod val="5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i="1" dirty="0">
                  <a:cs typeface="+mn-ea"/>
                  <a:sym typeface="+mn-lt"/>
                </a:rPr>
                <a:t>2</a:t>
              </a:r>
              <a:endParaRPr lang="zh-CN" altLang="en-US" sz="1600" i="1" dirty="0">
                <a:cs typeface="+mn-ea"/>
                <a:sym typeface="+mn-lt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6591996" y="2790261"/>
              <a:ext cx="3706877" cy="1330501"/>
              <a:chOff x="5686594" y="2840807"/>
              <a:chExt cx="3706877" cy="1330501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5686594" y="2840807"/>
                <a:ext cx="2975930" cy="40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2539C"/>
                  </a:buClr>
                  <a:buSzPct val="60000"/>
                </a:pPr>
                <a:r>
                  <a:rPr kumimoji="1" lang="en-US" altLang="zh-CN" sz="1600" dirty="0">
                    <a:solidFill>
                      <a:srgbClr val="007DD2"/>
                    </a:solidFill>
                    <a:cs typeface="+mn-ea"/>
                    <a:sym typeface="+mn-lt"/>
                  </a:rPr>
                  <a:t>2.</a:t>
                </a:r>
                <a:r>
                  <a:rPr kumimoji="1" lang="zh-CN" altLang="en-US" sz="1600" dirty="0">
                    <a:solidFill>
                      <a:srgbClr val="007DD2"/>
                    </a:solidFill>
                    <a:cs typeface="+mn-ea"/>
                  </a:rPr>
                  <a:t>仪表板</a:t>
                </a:r>
                <a:r>
                  <a:rPr kumimoji="1" lang="en-US" altLang="zh-CN" sz="1600" dirty="0">
                    <a:solidFill>
                      <a:srgbClr val="007DD2"/>
                    </a:solidFill>
                    <a:cs typeface="+mn-ea"/>
                  </a:rPr>
                  <a:t>/</a:t>
                </a:r>
                <a:r>
                  <a:rPr kumimoji="1" lang="zh-CN" altLang="en-US" sz="1600" dirty="0">
                    <a:solidFill>
                      <a:srgbClr val="007DD2"/>
                    </a:solidFill>
                    <a:cs typeface="+mn-ea"/>
                  </a:rPr>
                  <a:t>商业报表构建</a:t>
                </a:r>
                <a:endParaRPr kumimoji="1" lang="zh-CN" altLang="en-US" sz="1600" dirty="0">
                  <a:solidFill>
                    <a:srgbClr val="007DD2"/>
                  </a:solidFill>
                  <a:cs typeface="+mn-ea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5686594" y="3182777"/>
                <a:ext cx="3706877" cy="988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/>
                  <a:t>全可视化组合分析图表 构造分析仪表板</a:t>
                </a:r>
                <a:r>
                  <a:rPr lang="en-US" altLang="zh-CN" sz="1600" dirty="0"/>
                  <a:t>/</a:t>
                </a:r>
                <a:r>
                  <a:rPr lang="zh-CN" altLang="en-US" sz="1600" dirty="0"/>
                  <a:t>报表 灵活配置常用使用方式和参数</a:t>
                </a:r>
                <a:endParaRPr lang="zh-CN" altLang="en-US" sz="1600" dirty="0"/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" y="6165850"/>
            <a:ext cx="670560" cy="670560"/>
          </a:xfrm>
          <a:prstGeom prst="rect">
            <a:avLst/>
          </a:prstGeom>
          <a:ln w="38100">
            <a:noFill/>
          </a:ln>
        </p:spPr>
      </p:pic>
      <p:sp>
        <p:nvSpPr>
          <p:cNvPr id="6" name="折角形 15"/>
          <p:cNvSpPr/>
          <p:nvPr/>
        </p:nvSpPr>
        <p:spPr>
          <a:xfrm>
            <a:off x="5664835" y="2803525"/>
            <a:ext cx="1687513" cy="663575"/>
          </a:xfrm>
          <a:prstGeom prst="foldedCorner">
            <a:avLst/>
          </a:prstGeom>
          <a:solidFill>
            <a:srgbClr val="FF91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拖拽字段完成维度和计算配置</a:t>
            </a:r>
            <a:endParaRPr kumimoji="1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7850" y="1753237"/>
            <a:ext cx="8045344" cy="3951437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64235" y="360680"/>
            <a:ext cx="6598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搜索式分析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像百度一样的搜索式分析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33680" y="1594000"/>
            <a:ext cx="3789680" cy="1207567"/>
            <a:chOff x="5806229" y="1740622"/>
            <a:chExt cx="4500518" cy="1430939"/>
          </a:xfrm>
        </p:grpSpPr>
        <p:sp>
          <p:nvSpPr>
            <p:cNvPr id="15" name="椭圆 14"/>
            <p:cNvSpPr/>
            <p:nvPr/>
          </p:nvSpPr>
          <p:spPr>
            <a:xfrm>
              <a:off x="5806229" y="1784293"/>
              <a:ext cx="526470" cy="526470"/>
            </a:xfrm>
            <a:prstGeom prst="ellipse">
              <a:avLst/>
            </a:pr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i="1" dirty="0">
                  <a:cs typeface="+mn-ea"/>
                  <a:sym typeface="+mn-lt"/>
                </a:rPr>
                <a:t>1</a:t>
              </a:r>
              <a:endParaRPr lang="zh-CN" altLang="en-US" sz="1600" i="1" dirty="0">
                <a:cs typeface="+mn-ea"/>
                <a:sym typeface="+mn-lt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6591996" y="1740622"/>
              <a:ext cx="3714751" cy="1430939"/>
              <a:chOff x="5680777" y="1596454"/>
              <a:chExt cx="3714751" cy="1430939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5680777" y="1596454"/>
                <a:ext cx="3231741" cy="401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2539C"/>
                  </a:buClr>
                  <a:buSzPct val="60000"/>
                </a:pPr>
                <a:r>
                  <a:rPr kumimoji="1" lang="en-US" altLang="zh-CN" sz="1600" b="1" dirty="0">
                    <a:solidFill>
                      <a:srgbClr val="007DD2"/>
                    </a:solidFill>
                    <a:cs typeface="+mn-ea"/>
                    <a:sym typeface="+mn-lt"/>
                  </a:rPr>
                  <a:t>1.</a:t>
                </a:r>
                <a:r>
                  <a:rPr kumimoji="1" lang="zh-CN" altLang="en-US" sz="1600" b="1" dirty="0">
                    <a:solidFill>
                      <a:srgbClr val="007DD2"/>
                    </a:solidFill>
                    <a:cs typeface="+mn-ea"/>
                    <a:sym typeface="+mn-lt"/>
                  </a:rPr>
                  <a:t> 交互式数据查询</a:t>
                </a:r>
                <a:endParaRPr kumimoji="1" lang="zh-CN" altLang="en-US" sz="1600" b="1" dirty="0">
                  <a:solidFill>
                    <a:srgbClr val="007DD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5680778" y="1933268"/>
                <a:ext cx="3714750" cy="1094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数据报表中的点</a:t>
                </a:r>
                <a:r>
                  <a:rPr lang="en-US" altLang="zh-CN" dirty="0"/>
                  <a:t>/</a:t>
                </a:r>
                <a:r>
                  <a:rPr lang="zh-CN" altLang="en-US" dirty="0"/>
                  <a:t>线</a:t>
                </a:r>
                <a:r>
                  <a:rPr lang="en-US" altLang="zh-CN" dirty="0"/>
                  <a:t>/</a:t>
                </a:r>
                <a:r>
                  <a:rPr lang="zh-CN" altLang="en-US" dirty="0"/>
                  <a:t>面</a:t>
                </a:r>
                <a:r>
                  <a:rPr lang="en-US" altLang="zh-CN" dirty="0"/>
                  <a:t>/</a:t>
                </a:r>
                <a:r>
                  <a:rPr lang="zh-CN" altLang="en-US" dirty="0"/>
                  <a:t>块</a:t>
                </a:r>
                <a:r>
                  <a:rPr lang="en-US" altLang="zh-CN" dirty="0"/>
                  <a:t>, </a:t>
                </a:r>
                <a:r>
                  <a:rPr lang="zh-CN" altLang="en-US" dirty="0"/>
                  <a:t>均可点击</a:t>
                </a:r>
                <a:r>
                  <a:rPr lang="en-US" altLang="zh-CN" dirty="0"/>
                  <a:t>, </a:t>
                </a:r>
                <a:r>
                  <a:rPr lang="zh-CN" altLang="en-US" dirty="0"/>
                  <a:t>进行数据筛选</a:t>
                </a:r>
                <a:r>
                  <a:rPr lang="en-US" altLang="zh-CN" dirty="0"/>
                  <a:t>, </a:t>
                </a:r>
                <a:r>
                  <a:rPr lang="zh-CN" altLang="en-US" dirty="0"/>
                  <a:t>并可点击多个点组合筛选条件</a:t>
                </a:r>
                <a:endParaRPr lang="zh-CN" altLang="en-US" sz="1600" dirty="0">
                  <a:latin typeface="+mn-ea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243205" y="3085804"/>
            <a:ext cx="3783050" cy="1210803"/>
            <a:chOff x="5806229" y="2790261"/>
            <a:chExt cx="4492644" cy="1440338"/>
          </a:xfrm>
        </p:grpSpPr>
        <p:sp>
          <p:nvSpPr>
            <p:cNvPr id="24" name="椭圆 23"/>
            <p:cNvSpPr/>
            <p:nvPr/>
          </p:nvSpPr>
          <p:spPr>
            <a:xfrm>
              <a:off x="5806229" y="2928843"/>
              <a:ext cx="526470" cy="526470"/>
            </a:xfrm>
            <a:prstGeom prst="ellipse">
              <a:avLst/>
            </a:prstGeom>
            <a:solidFill>
              <a:schemeClr val="accent1">
                <a:lumMod val="5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i="1" dirty="0">
                  <a:cs typeface="+mn-ea"/>
                  <a:sym typeface="+mn-lt"/>
                </a:rPr>
                <a:t>2</a:t>
              </a:r>
              <a:endParaRPr lang="zh-CN" altLang="en-US" sz="1600" i="1" dirty="0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6591996" y="2790261"/>
              <a:ext cx="3706877" cy="1440338"/>
              <a:chOff x="5686594" y="2840807"/>
              <a:chExt cx="3706877" cy="1440338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5686594" y="2840807"/>
                <a:ext cx="3447579" cy="402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2539C"/>
                  </a:buClr>
                  <a:buSzPct val="60000"/>
                </a:pPr>
                <a:r>
                  <a:rPr kumimoji="1" lang="en-US" altLang="zh-CN" sz="1600" b="1" dirty="0">
                    <a:solidFill>
                      <a:srgbClr val="007DD2"/>
                    </a:solidFill>
                    <a:cs typeface="+mn-ea"/>
                    <a:sym typeface="+mn-lt"/>
                  </a:rPr>
                  <a:t>2.</a:t>
                </a:r>
                <a:r>
                  <a:rPr kumimoji="1" lang="zh-CN" altLang="en-US" sz="1600" b="1" dirty="0">
                    <a:solidFill>
                      <a:srgbClr val="007DD2"/>
                    </a:solidFill>
                    <a:cs typeface="+mn-ea"/>
                  </a:rPr>
                  <a:t>全定制化数据式数据分析</a:t>
                </a:r>
                <a:endParaRPr kumimoji="1" lang="zh-CN" altLang="en-US" sz="1600" b="1" dirty="0">
                  <a:solidFill>
                    <a:srgbClr val="007DD2"/>
                  </a:solidFill>
                  <a:cs typeface="+mn-ea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5686594" y="3182777"/>
                <a:ext cx="3706877" cy="1098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内置常用钻取方式</a:t>
                </a:r>
                <a:r>
                  <a:rPr lang="en-US" altLang="zh-CN" dirty="0"/>
                  <a:t>, </a:t>
                </a:r>
                <a:r>
                  <a:rPr lang="zh-CN" altLang="en-US" dirty="0"/>
                  <a:t>可自由配置钻取路径</a:t>
                </a:r>
                <a:r>
                  <a:rPr lang="en-US" altLang="zh-CN" dirty="0"/>
                  <a:t>, </a:t>
                </a:r>
                <a:r>
                  <a:rPr lang="zh-CN" altLang="en-US" dirty="0"/>
                  <a:t>完全不限制钻取的路径和层级</a:t>
                </a:r>
                <a:endParaRPr lang="zh-CN" altLang="en-US" sz="1600" dirty="0"/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33680" y="4422629"/>
            <a:ext cx="3783050" cy="1210803"/>
            <a:chOff x="5806229" y="2790261"/>
            <a:chExt cx="4492644" cy="1440338"/>
          </a:xfrm>
        </p:grpSpPr>
        <p:sp>
          <p:nvSpPr>
            <p:cNvPr id="29" name="椭圆 28"/>
            <p:cNvSpPr/>
            <p:nvPr/>
          </p:nvSpPr>
          <p:spPr>
            <a:xfrm>
              <a:off x="5806229" y="2928843"/>
              <a:ext cx="526470" cy="526470"/>
            </a:xfrm>
            <a:prstGeom prst="ellipse">
              <a:avLst/>
            </a:prstGeom>
            <a:solidFill>
              <a:srgbClr val="00206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i="1" dirty="0">
                  <a:cs typeface="+mn-ea"/>
                  <a:sym typeface="+mn-lt"/>
                </a:rPr>
                <a:t>3</a:t>
              </a:r>
              <a:endParaRPr lang="zh-CN" altLang="en-US" sz="1600" i="1" dirty="0">
                <a:cs typeface="+mn-ea"/>
                <a:sym typeface="+mn-lt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6591996" y="2790261"/>
              <a:ext cx="3706877" cy="1440338"/>
              <a:chOff x="5686594" y="2840807"/>
              <a:chExt cx="3706877" cy="1440338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5686594" y="2840807"/>
                <a:ext cx="3447579" cy="402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2539C"/>
                  </a:buClr>
                  <a:buSzPct val="60000"/>
                </a:pPr>
                <a:r>
                  <a:rPr kumimoji="1" lang="en-US" altLang="zh-CN" sz="1600" b="1" dirty="0">
                    <a:solidFill>
                      <a:srgbClr val="007DD2"/>
                    </a:solidFill>
                    <a:cs typeface="+mn-ea"/>
                    <a:sym typeface="+mn-lt"/>
                  </a:rPr>
                  <a:t>2.</a:t>
                </a:r>
                <a:r>
                  <a:rPr kumimoji="1" lang="zh-CN" altLang="en-US" sz="1600" b="1" dirty="0">
                    <a:solidFill>
                      <a:srgbClr val="007DD2"/>
                    </a:solidFill>
                    <a:cs typeface="+mn-ea"/>
                  </a:rPr>
                  <a:t>视图随意跳转</a:t>
                </a:r>
                <a:endParaRPr kumimoji="1" lang="zh-CN" altLang="en-US" sz="1600" b="1" dirty="0">
                  <a:solidFill>
                    <a:srgbClr val="007DD2"/>
                  </a:solidFill>
                  <a:cs typeface="+mn-ea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5686594" y="3182777"/>
                <a:ext cx="3706877" cy="1098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不同视图间自由跳转</a:t>
                </a:r>
                <a:r>
                  <a:rPr lang="en-US" altLang="zh-CN" dirty="0"/>
                  <a:t>, </a:t>
                </a:r>
                <a:r>
                  <a:rPr lang="zh-CN" altLang="en-US" dirty="0"/>
                  <a:t>按您最舒适的方式对话数据分析结果</a:t>
                </a:r>
                <a:endParaRPr lang="zh-CN" altLang="en-US" sz="1600" dirty="0"/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71120" y="6474411"/>
            <a:ext cx="2245360" cy="33710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扫一扫，解锁更多精彩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137275" y="3588385"/>
            <a:ext cx="5660390" cy="1401445"/>
            <a:chOff x="6308034" y="2948491"/>
            <a:chExt cx="5883965" cy="1470991"/>
          </a:xfrm>
        </p:grpSpPr>
        <p:sp>
          <p:nvSpPr>
            <p:cNvPr id="4" name="矩形 3"/>
            <p:cNvSpPr/>
            <p:nvPr/>
          </p:nvSpPr>
          <p:spPr>
            <a:xfrm>
              <a:off x="6308034" y="2948491"/>
              <a:ext cx="5883965" cy="1470991"/>
            </a:xfrm>
            <a:prstGeom prst="rect">
              <a:avLst/>
            </a:prstGeom>
            <a:solidFill>
              <a:srgbClr val="20427F"/>
            </a:solidFill>
            <a:ln>
              <a:solidFill>
                <a:srgbClr val="13AB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 dirty="0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384158" y="3165504"/>
              <a:ext cx="5807841" cy="967775"/>
            </a:xfrm>
            <a:prstGeom prst="rect">
              <a:avLst/>
            </a:prstGeom>
            <a:solidFill>
              <a:srgbClr val="20427F"/>
            </a:solidFill>
            <a:ln w="38100">
              <a:noFill/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dirty="0">
                  <a:solidFill>
                    <a:schemeClr val="bg1"/>
                  </a:solidFill>
                </a:rPr>
                <a:t>基于搜索引擎</a:t>
              </a:r>
              <a:r>
                <a:rPr kumimoji="1" lang="en-US" altLang="zh-CN" dirty="0">
                  <a:solidFill>
                    <a:schemeClr val="bg1"/>
                  </a:solidFill>
                </a:rPr>
                <a:t>/</a:t>
              </a:r>
              <a:r>
                <a:rPr kumimoji="1" lang="zh-CN" altLang="en-US" dirty="0">
                  <a:solidFill>
                    <a:schemeClr val="bg1"/>
                  </a:solidFill>
                </a:rPr>
                <a:t>大数据平台列式库的实时搜索</a:t>
              </a:r>
              <a:endParaRPr kumimoji="1" lang="en-US" altLang="zh-CN" dirty="0">
                <a:solidFill>
                  <a:schemeClr val="bg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dirty="0">
                  <a:solidFill>
                    <a:schemeClr val="bg1"/>
                  </a:solidFill>
                </a:rPr>
                <a:t>轻松做到</a:t>
              </a:r>
              <a:r>
                <a:rPr kumimoji="1" lang="zh-CN" altLang="en-US" b="1" dirty="0">
                  <a:solidFill>
                    <a:srgbClr val="FF912E"/>
                  </a:solidFill>
                </a:rPr>
                <a:t>亿级数据量</a:t>
              </a:r>
              <a:r>
                <a:rPr kumimoji="1" lang="zh-CN" altLang="en-US" dirty="0">
                  <a:solidFill>
                    <a:srgbClr val="FF912E"/>
                  </a:solidFill>
                </a:rPr>
                <a:t>，</a:t>
              </a:r>
              <a:r>
                <a:rPr kumimoji="1" lang="zh-CN" altLang="en-US" b="1" dirty="0">
                  <a:solidFill>
                    <a:srgbClr val="FF912E"/>
                  </a:solidFill>
                </a:rPr>
                <a:t>秒级分析响应</a:t>
              </a:r>
              <a:endParaRPr kumimoji="1" lang="zh-CN" altLang="en-US" b="1" dirty="0">
                <a:solidFill>
                  <a:srgbClr val="FF912E"/>
                </a:solidFill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" y="6170295"/>
            <a:ext cx="641350" cy="641350"/>
          </a:xfrm>
          <a:prstGeom prst="rect">
            <a:avLst/>
          </a:prstGeom>
          <a:ln w="3810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64235" y="360680"/>
            <a:ext cx="659874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一端配置，多端适配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1120" y="6474411"/>
            <a:ext cx="2245360" cy="33710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扫一扫，解锁更多精彩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"/>
          <a:srcRect l="12507" t="4896" r="14873" b="4593"/>
          <a:stretch>
            <a:fillRect/>
          </a:stretch>
        </p:blipFill>
        <p:spPr>
          <a:xfrm>
            <a:off x="5161042" y="2085436"/>
            <a:ext cx="1845520" cy="3752903"/>
          </a:xfrm>
          <a:prstGeom prst="roundRect">
            <a:avLst>
              <a:gd name="adj" fmla="val 14432"/>
            </a:avLst>
          </a:prstGeom>
          <a:effectLst>
            <a:reflection blurRad="6350" stA="52000" endA="300" endPos="18000" dir="5400000" sy="-100000" algn="bl" rotWithShape="0"/>
          </a:effectLst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/>
          <a:srcRect l="11824" t="4690" r="15046" b="4623"/>
          <a:stretch>
            <a:fillRect/>
          </a:stretch>
        </p:blipFill>
        <p:spPr>
          <a:xfrm>
            <a:off x="2896725" y="2085436"/>
            <a:ext cx="1788726" cy="3631508"/>
          </a:xfrm>
          <a:prstGeom prst="roundRect">
            <a:avLst>
              <a:gd name="adj" fmla="val 14074"/>
            </a:avLst>
          </a:prstGeom>
          <a:effectLst>
            <a:reflection blurRad="6350" stA="52000" endA="300" endPos="18000" dir="5400000" sy="-100000" algn="bl" rotWithShape="0"/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/>
          <a:srcRect l="9324" t="3397" r="9161" b="3686"/>
          <a:stretch>
            <a:fillRect/>
          </a:stretch>
        </p:blipFill>
        <p:spPr>
          <a:xfrm>
            <a:off x="653733" y="2130683"/>
            <a:ext cx="1769832" cy="3591414"/>
          </a:xfrm>
          <a:prstGeom prst="roundRect">
            <a:avLst>
              <a:gd name="adj" fmla="val 13743"/>
            </a:avLst>
          </a:prstGeom>
          <a:effectLst>
            <a:reflection blurRad="6350" stA="52000" endA="300" endPos="18000" dir="5400000" sy="-100000" algn="bl" rotWithShape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755" y="1382504"/>
            <a:ext cx="2498419" cy="142240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769" y="3043292"/>
            <a:ext cx="2285152" cy="128539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624" y="4597557"/>
            <a:ext cx="2277855" cy="1197111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8" name="文本框 37"/>
          <p:cNvSpPr txBox="1"/>
          <p:nvPr/>
        </p:nvSpPr>
        <p:spPr>
          <a:xfrm>
            <a:off x="696084" y="840814"/>
            <a:ext cx="8519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手机、大屏、实时监控、动态效果，统筹指挥、参观宣传</a:t>
            </a:r>
            <a:endParaRPr lang="zh-CN" altLang="en-US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6098540"/>
            <a:ext cx="713105" cy="713105"/>
          </a:xfrm>
          <a:prstGeom prst="rect">
            <a:avLst/>
          </a:prstGeom>
          <a:ln w="3810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76799" y="383589"/>
            <a:ext cx="659874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公司合作伙伴</a:t>
            </a:r>
            <a:endParaRPr lang="zh-CN" altLang="en-US" sz="20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7385" y="1009015"/>
            <a:ext cx="995680" cy="9956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345" y="930275"/>
            <a:ext cx="904875" cy="11010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470" y="1011555"/>
            <a:ext cx="909955" cy="90995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215" y="1052195"/>
            <a:ext cx="838200" cy="8763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660" y="1018540"/>
            <a:ext cx="941070" cy="94107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015" y="2149475"/>
            <a:ext cx="851535" cy="85153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2790" y="2139315"/>
            <a:ext cx="850900" cy="85090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3590" y="2031365"/>
            <a:ext cx="894715" cy="89471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7230" y="2058670"/>
            <a:ext cx="956310" cy="95631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2470" y="3089910"/>
            <a:ext cx="909955" cy="90995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615" y="3144520"/>
            <a:ext cx="924560" cy="92456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1835" y="4151630"/>
            <a:ext cx="892175" cy="89217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9140" y="3150870"/>
            <a:ext cx="907415" cy="89789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1345" y="3150870"/>
            <a:ext cx="945515" cy="86169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91370" y="2056765"/>
            <a:ext cx="933450" cy="9334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79770" y="2056130"/>
            <a:ext cx="934085" cy="93408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03590" y="4187190"/>
            <a:ext cx="933450" cy="94551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49140" y="2082800"/>
            <a:ext cx="907415" cy="90741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28970" y="3094990"/>
            <a:ext cx="1016000" cy="100457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98955" y="4121785"/>
            <a:ext cx="1049020" cy="106553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56115" y="930275"/>
            <a:ext cx="1068705" cy="104521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691370" y="3147695"/>
            <a:ext cx="942340" cy="94234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47075" y="3105785"/>
            <a:ext cx="1047115" cy="1016000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71345" y="5473700"/>
            <a:ext cx="1615440" cy="46164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38980" y="4162425"/>
            <a:ext cx="941705" cy="94170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67070" y="4206875"/>
            <a:ext cx="925830" cy="92583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922395" y="5492115"/>
            <a:ext cx="1012190" cy="48514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370195" y="5556885"/>
            <a:ext cx="1188720" cy="354965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24040" y="5537835"/>
            <a:ext cx="1011555" cy="49530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18500" y="5588635"/>
            <a:ext cx="1506855" cy="37401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71360" y="4182110"/>
            <a:ext cx="970280" cy="970280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807075" y="1002030"/>
            <a:ext cx="886460" cy="899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2685974">
            <a:off x="11228888" y="2833451"/>
            <a:ext cx="462131" cy="453340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zh-CN" altLang="en-US" sz="3200"/>
          </a:p>
        </p:txBody>
      </p:sp>
      <p:sp>
        <p:nvSpPr>
          <p:cNvPr id="5" name="矩形 4"/>
          <p:cNvSpPr/>
          <p:nvPr/>
        </p:nvSpPr>
        <p:spPr>
          <a:xfrm rot="2657183">
            <a:off x="9623224" y="1307587"/>
            <a:ext cx="575656" cy="560245"/>
          </a:xfrm>
          <a:prstGeom prst="rect">
            <a:avLst/>
          </a:prstGeom>
          <a:solidFill>
            <a:srgbClr val="71B51C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zh-CN" altLang="en-US" sz="3200"/>
          </a:p>
        </p:txBody>
      </p:sp>
      <p:sp>
        <p:nvSpPr>
          <p:cNvPr id="6" name="矩形 5"/>
          <p:cNvSpPr/>
          <p:nvPr/>
        </p:nvSpPr>
        <p:spPr>
          <a:xfrm rot="2685974">
            <a:off x="8412138" y="878402"/>
            <a:ext cx="359141" cy="352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zh-CN" altLang="en-US" sz="3200"/>
          </a:p>
        </p:txBody>
      </p:sp>
      <p:sp>
        <p:nvSpPr>
          <p:cNvPr id="7" name="矩形 6"/>
          <p:cNvSpPr/>
          <p:nvPr/>
        </p:nvSpPr>
        <p:spPr>
          <a:xfrm rot="2685974">
            <a:off x="8381551" y="256748"/>
            <a:ext cx="174100" cy="17078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zh-CN" altLang="en-US" sz="3200"/>
          </a:p>
        </p:txBody>
      </p:sp>
      <p:sp>
        <p:nvSpPr>
          <p:cNvPr id="8" name="矩形 7"/>
          <p:cNvSpPr/>
          <p:nvPr/>
        </p:nvSpPr>
        <p:spPr>
          <a:xfrm rot="2685974">
            <a:off x="11215958" y="3778540"/>
            <a:ext cx="174100" cy="17078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zh-CN" altLang="en-US" sz="3200"/>
          </a:p>
        </p:txBody>
      </p:sp>
      <p:sp>
        <p:nvSpPr>
          <p:cNvPr id="9" name="矩形 8"/>
          <p:cNvSpPr/>
          <p:nvPr/>
        </p:nvSpPr>
        <p:spPr>
          <a:xfrm rot="2685974">
            <a:off x="9360284" y="2783906"/>
            <a:ext cx="462131" cy="453340"/>
          </a:xfrm>
          <a:prstGeom prst="rect">
            <a:avLst/>
          </a:prstGeom>
          <a:solidFill>
            <a:srgbClr val="F5B10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zh-CN" altLang="en-US" sz="3200"/>
          </a:p>
        </p:txBody>
      </p:sp>
      <p:sp>
        <p:nvSpPr>
          <p:cNvPr id="10" name="矩形 9"/>
          <p:cNvSpPr/>
          <p:nvPr/>
        </p:nvSpPr>
        <p:spPr>
          <a:xfrm rot="2685974">
            <a:off x="8953701" y="2925182"/>
            <a:ext cx="174100" cy="17078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zh-CN" altLang="en-US" sz="3200"/>
          </a:p>
        </p:txBody>
      </p:sp>
      <p:sp>
        <p:nvSpPr>
          <p:cNvPr id="11" name="TextBox 26"/>
          <p:cNvSpPr txBox="1"/>
          <p:nvPr/>
        </p:nvSpPr>
        <p:spPr>
          <a:xfrm>
            <a:off x="3274483" y="2603460"/>
            <a:ext cx="5590599" cy="1600422"/>
          </a:xfrm>
          <a:prstGeom prst="rect">
            <a:avLst/>
          </a:prstGeom>
          <a:noFill/>
        </p:spPr>
        <p:txBody>
          <a:bodyPr wrap="none" lIns="121903" tIns="60952" rIns="121903" bIns="60952" rtlCol="0">
            <a:spAutoFit/>
          </a:bodyPr>
          <a:lstStyle/>
          <a:p>
            <a:r>
              <a:rPr lang="en-US" altLang="zh-CN" sz="9600" b="1" dirty="0">
                <a:solidFill>
                  <a:srgbClr val="2B84E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9600" b="1" dirty="0">
              <a:solidFill>
                <a:srgbClr val="2B84E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0"/>
          <p:cNvSpPr/>
          <p:nvPr/>
        </p:nvSpPr>
        <p:spPr>
          <a:xfrm>
            <a:off x="4464784" y="4765333"/>
            <a:ext cx="3262432" cy="54631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诚勤教育</a:t>
            </a:r>
            <a:r>
              <a:rPr lang="en-US" altLang="zh-CN" b="1" dirty="0"/>
              <a:t>  </a:t>
            </a:r>
            <a:r>
              <a:rPr lang="zh-CN" altLang="en-US" b="1" dirty="0"/>
              <a:t>尹源  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18118806275</a:t>
            </a:r>
            <a:endParaRPr lang="en-US" altLang="zh-CN" sz="1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hape 4673"/>
          <p:cNvSpPr/>
          <p:nvPr/>
        </p:nvSpPr>
        <p:spPr>
          <a:xfrm>
            <a:off x="683260" y="1864995"/>
            <a:ext cx="10824845" cy="3927475"/>
          </a:xfrm>
          <a:prstGeom prst="rect">
            <a:avLst/>
          </a:prstGeom>
          <a:solidFill>
            <a:srgbClr val="F4F5F7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Shape 4675"/>
          <p:cNvSpPr/>
          <p:nvPr/>
        </p:nvSpPr>
        <p:spPr>
          <a:xfrm>
            <a:off x="1170305" y="3858260"/>
            <a:ext cx="2725420" cy="216662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【我们如何思考解决？】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纵向时间维度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形成周报、月报，让学生定期关注自己。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横向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对应范围学生数据维度对比。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数据的</a:t>
            </a:r>
            <a:r>
              <a:rPr lang="zh-CN" altLang="en-US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主动与被动。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Shape 4676"/>
          <p:cNvSpPr/>
          <p:nvPr/>
        </p:nvSpPr>
        <p:spPr>
          <a:xfrm>
            <a:off x="1206997" y="3416855"/>
            <a:ext cx="1645285" cy="38354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none" lIns="38100" tIns="38100" rIns="38100" bIns="38100" numCol="1" anchor="ctr">
            <a:spAutoFit/>
          </a:bodyPr>
          <a:lstStyle>
            <a:lvl1pPr>
              <a:defRPr sz="35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altLang="zh-CN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偏静态查看</a:t>
            </a:r>
            <a:endParaRPr lang="en-US" altLang="zh-CN" sz="2000" spc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Shape 4696"/>
          <p:cNvSpPr/>
          <p:nvPr/>
        </p:nvSpPr>
        <p:spPr>
          <a:xfrm>
            <a:off x="4613514" y="3379390"/>
            <a:ext cx="1645285" cy="38354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none" lIns="38100" tIns="38100" rIns="38100" bIns="38100" numCol="1" anchor="ctr">
            <a:spAutoFit/>
          </a:bodyPr>
          <a:lstStyle>
            <a:lvl1pPr>
              <a:defRPr sz="35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altLang="zh-CN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缺少移动端</a:t>
            </a:r>
            <a:endParaRPr lang="zh-CN" sz="2000" spc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Straight Connector 21"/>
          <p:cNvCxnSpPr/>
          <p:nvPr/>
        </p:nvCxnSpPr>
        <p:spPr>
          <a:xfrm>
            <a:off x="-52087" y="1632236"/>
            <a:ext cx="2260600" cy="0"/>
          </a:xfrm>
          <a:prstGeom prst="line">
            <a:avLst/>
          </a:prstGeom>
          <a:ln w="1016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875805" y="657642"/>
            <a:ext cx="6500355" cy="877688"/>
            <a:chOff x="914398" y="1103313"/>
            <a:chExt cx="6500355" cy="877688"/>
          </a:xfrm>
        </p:grpSpPr>
        <p:sp>
          <p:nvSpPr>
            <p:cNvPr id="28" name="TextBox 6"/>
            <p:cNvSpPr txBox="1"/>
            <p:nvPr/>
          </p:nvSpPr>
          <p:spPr>
            <a:xfrm>
              <a:off x="914398" y="1103313"/>
              <a:ext cx="6071235" cy="58928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spc="300" dirty="0">
                  <a:solidFill>
                    <a:srgbClr val="27C4B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师生画像方案存在问题</a:t>
              </a:r>
              <a:endParaRPr lang="zh-CN" altLang="en-US" sz="3600" spc="300" dirty="0">
                <a:solidFill>
                  <a:srgbClr val="27C4B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6"/>
            <p:cNvSpPr txBox="1"/>
            <p:nvPr/>
          </p:nvSpPr>
          <p:spPr>
            <a:xfrm>
              <a:off x="914398" y="1641276"/>
              <a:ext cx="6500355" cy="339725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75000"/>
                    </a:schemeClr>
                  </a:solidFill>
                </a:rPr>
                <a:t>The Teachers And Students Portrait</a:t>
              </a:r>
              <a:endParaRPr lang="en-US" altLang="zh-CN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30" name="椭圆 29"/>
          <p:cNvSpPr/>
          <p:nvPr/>
        </p:nvSpPr>
        <p:spPr>
          <a:xfrm>
            <a:off x="4613197" y="2120255"/>
            <a:ext cx="1219200" cy="1219200"/>
          </a:xfrm>
          <a:prstGeom prst="ellipse">
            <a:avLst/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978998" y="2120255"/>
            <a:ext cx="1219200" cy="1219200"/>
          </a:xfrm>
          <a:prstGeom prst="ellipse">
            <a:avLst/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220413" y="2120255"/>
            <a:ext cx="1219200" cy="1219200"/>
          </a:xfrm>
          <a:prstGeom prst="ellipse">
            <a:avLst/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bank_244963"/>
          <p:cNvSpPr>
            <a:spLocks noChangeAspect="1"/>
          </p:cNvSpPr>
          <p:nvPr/>
        </p:nvSpPr>
        <p:spPr bwMode="auto">
          <a:xfrm>
            <a:off x="1591879" y="2408470"/>
            <a:ext cx="476267" cy="609685"/>
          </a:xfrm>
          <a:custGeom>
            <a:avLst/>
            <a:gdLst>
              <a:gd name="connsiteX0" fmla="*/ 11784 w 473070"/>
              <a:gd name="connsiteY0" fmla="*/ 563888 h 605592"/>
              <a:gd name="connsiteX1" fmla="*/ 461073 w 473070"/>
              <a:gd name="connsiteY1" fmla="*/ 563888 h 605592"/>
              <a:gd name="connsiteX2" fmla="*/ 461073 w 473070"/>
              <a:gd name="connsiteY2" fmla="*/ 605592 h 605592"/>
              <a:gd name="connsiteX3" fmla="*/ 11784 w 473070"/>
              <a:gd name="connsiteY3" fmla="*/ 605592 h 605592"/>
              <a:gd name="connsiteX4" fmla="*/ 11784 w 473070"/>
              <a:gd name="connsiteY4" fmla="*/ 500661 h 605592"/>
              <a:gd name="connsiteX5" fmla="*/ 461073 w 473070"/>
              <a:gd name="connsiteY5" fmla="*/ 500661 h 605592"/>
              <a:gd name="connsiteX6" fmla="*/ 461073 w 473070"/>
              <a:gd name="connsiteY6" fmla="*/ 542506 h 605592"/>
              <a:gd name="connsiteX7" fmla="*/ 11784 w 473070"/>
              <a:gd name="connsiteY7" fmla="*/ 542506 h 605592"/>
              <a:gd name="connsiteX8" fmla="*/ 365246 w 473070"/>
              <a:gd name="connsiteY8" fmla="*/ 196807 h 605592"/>
              <a:gd name="connsiteX9" fmla="*/ 407162 w 473070"/>
              <a:gd name="connsiteY9" fmla="*/ 196807 h 605592"/>
              <a:gd name="connsiteX10" fmla="*/ 407162 w 473070"/>
              <a:gd name="connsiteY10" fmla="*/ 467496 h 605592"/>
              <a:gd name="connsiteX11" fmla="*/ 365246 w 473070"/>
              <a:gd name="connsiteY11" fmla="*/ 467496 h 605592"/>
              <a:gd name="connsiteX12" fmla="*/ 215507 w 473070"/>
              <a:gd name="connsiteY12" fmla="*/ 196807 h 605592"/>
              <a:gd name="connsiteX13" fmla="*/ 257352 w 473070"/>
              <a:gd name="connsiteY13" fmla="*/ 196807 h 605592"/>
              <a:gd name="connsiteX14" fmla="*/ 257352 w 473070"/>
              <a:gd name="connsiteY14" fmla="*/ 467496 h 605592"/>
              <a:gd name="connsiteX15" fmla="*/ 215507 w 473070"/>
              <a:gd name="connsiteY15" fmla="*/ 467496 h 605592"/>
              <a:gd name="connsiteX16" fmla="*/ 65767 w 473070"/>
              <a:gd name="connsiteY16" fmla="*/ 196807 h 605592"/>
              <a:gd name="connsiteX17" fmla="*/ 107612 w 473070"/>
              <a:gd name="connsiteY17" fmla="*/ 196807 h 605592"/>
              <a:gd name="connsiteX18" fmla="*/ 107612 w 473070"/>
              <a:gd name="connsiteY18" fmla="*/ 467496 h 605592"/>
              <a:gd name="connsiteX19" fmla="*/ 65767 w 473070"/>
              <a:gd name="connsiteY19" fmla="*/ 467496 h 605592"/>
              <a:gd name="connsiteX20" fmla="*/ 236581 w 473070"/>
              <a:gd name="connsiteY20" fmla="*/ 0 h 605592"/>
              <a:gd name="connsiteX21" fmla="*/ 473070 w 473070"/>
              <a:gd name="connsiteY21" fmla="*/ 164833 h 605592"/>
              <a:gd name="connsiteX22" fmla="*/ 449115 w 473070"/>
              <a:gd name="connsiteY22" fmla="*/ 199135 h 605592"/>
              <a:gd name="connsiteX23" fmla="*/ 236303 w 473070"/>
              <a:gd name="connsiteY23" fmla="*/ 50711 h 605592"/>
              <a:gd name="connsiteX24" fmla="*/ 23491 w 473070"/>
              <a:gd name="connsiteY24" fmla="*/ 194963 h 605592"/>
              <a:gd name="connsiteX25" fmla="*/ 0 w 473070"/>
              <a:gd name="connsiteY25" fmla="*/ 160383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3070" h="605592">
                <a:moveTo>
                  <a:pt x="11784" y="563888"/>
                </a:moveTo>
                <a:lnTo>
                  <a:pt x="461073" y="563888"/>
                </a:lnTo>
                <a:lnTo>
                  <a:pt x="461073" y="605592"/>
                </a:lnTo>
                <a:lnTo>
                  <a:pt x="11784" y="605592"/>
                </a:lnTo>
                <a:close/>
                <a:moveTo>
                  <a:pt x="11784" y="500661"/>
                </a:moveTo>
                <a:lnTo>
                  <a:pt x="461073" y="500661"/>
                </a:lnTo>
                <a:lnTo>
                  <a:pt x="461073" y="542506"/>
                </a:lnTo>
                <a:lnTo>
                  <a:pt x="11784" y="542506"/>
                </a:lnTo>
                <a:close/>
                <a:moveTo>
                  <a:pt x="365246" y="196807"/>
                </a:moveTo>
                <a:lnTo>
                  <a:pt x="407162" y="196807"/>
                </a:lnTo>
                <a:lnTo>
                  <a:pt x="407162" y="467496"/>
                </a:lnTo>
                <a:lnTo>
                  <a:pt x="365246" y="467496"/>
                </a:lnTo>
                <a:close/>
                <a:moveTo>
                  <a:pt x="215507" y="196807"/>
                </a:moveTo>
                <a:lnTo>
                  <a:pt x="257352" y="196807"/>
                </a:lnTo>
                <a:lnTo>
                  <a:pt x="257352" y="467496"/>
                </a:lnTo>
                <a:lnTo>
                  <a:pt x="215507" y="467496"/>
                </a:lnTo>
                <a:close/>
                <a:moveTo>
                  <a:pt x="65767" y="196807"/>
                </a:moveTo>
                <a:lnTo>
                  <a:pt x="107612" y="196807"/>
                </a:lnTo>
                <a:lnTo>
                  <a:pt x="107612" y="467496"/>
                </a:lnTo>
                <a:lnTo>
                  <a:pt x="65767" y="467496"/>
                </a:lnTo>
                <a:close/>
                <a:moveTo>
                  <a:pt x="236581" y="0"/>
                </a:moveTo>
                <a:lnTo>
                  <a:pt x="473070" y="164833"/>
                </a:lnTo>
                <a:lnTo>
                  <a:pt x="449115" y="199135"/>
                </a:lnTo>
                <a:lnTo>
                  <a:pt x="236303" y="50711"/>
                </a:lnTo>
                <a:lnTo>
                  <a:pt x="23491" y="194963"/>
                </a:lnTo>
                <a:lnTo>
                  <a:pt x="0" y="160383"/>
                </a:lnTo>
                <a:close/>
              </a:path>
            </a:pathLst>
          </a:custGeom>
          <a:solidFill>
            <a:srgbClr val="27C4B3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bank_244963"/>
          <p:cNvSpPr>
            <a:spLocks noChangeAspect="1"/>
          </p:cNvSpPr>
          <p:nvPr/>
        </p:nvSpPr>
        <p:spPr bwMode="auto">
          <a:xfrm>
            <a:off x="4917954" y="2437479"/>
            <a:ext cx="609685" cy="551667"/>
          </a:xfrm>
          <a:custGeom>
            <a:avLst/>
            <a:gdLst>
              <a:gd name="connsiteX0" fmla="*/ 407586 w 606580"/>
              <a:gd name="connsiteY0" fmla="*/ 252695 h 548858"/>
              <a:gd name="connsiteX1" fmla="*/ 502285 w 606580"/>
              <a:gd name="connsiteY1" fmla="*/ 252695 h 548858"/>
              <a:gd name="connsiteX2" fmla="*/ 502285 w 606580"/>
              <a:gd name="connsiteY2" fmla="*/ 346759 h 548858"/>
              <a:gd name="connsiteX3" fmla="*/ 407586 w 606580"/>
              <a:gd name="connsiteY3" fmla="*/ 346759 h 548858"/>
              <a:gd name="connsiteX4" fmla="*/ 104296 w 606580"/>
              <a:gd name="connsiteY4" fmla="*/ 205698 h 548858"/>
              <a:gd name="connsiteX5" fmla="*/ 199065 w 606580"/>
              <a:gd name="connsiteY5" fmla="*/ 205698 h 548858"/>
              <a:gd name="connsiteX6" fmla="*/ 199065 w 606580"/>
              <a:gd name="connsiteY6" fmla="*/ 346758 h 548858"/>
              <a:gd name="connsiteX7" fmla="*/ 104296 w 606580"/>
              <a:gd name="connsiteY7" fmla="*/ 346758 h 548858"/>
              <a:gd name="connsiteX8" fmla="*/ 255870 w 606580"/>
              <a:gd name="connsiteY8" fmla="*/ 96040 h 548858"/>
              <a:gd name="connsiteX9" fmla="*/ 350710 w 606580"/>
              <a:gd name="connsiteY9" fmla="*/ 96040 h 548858"/>
              <a:gd name="connsiteX10" fmla="*/ 350710 w 606580"/>
              <a:gd name="connsiteY10" fmla="*/ 346759 h 548858"/>
              <a:gd name="connsiteX11" fmla="*/ 255870 w 606580"/>
              <a:gd name="connsiteY11" fmla="*/ 346759 h 548858"/>
              <a:gd name="connsiteX12" fmla="*/ 37882 w 606580"/>
              <a:gd name="connsiteY12" fmla="*/ 37913 h 548858"/>
              <a:gd name="connsiteX13" fmla="*/ 37882 w 606580"/>
              <a:gd name="connsiteY13" fmla="*/ 405363 h 548858"/>
              <a:gd name="connsiteX14" fmla="*/ 568698 w 606580"/>
              <a:gd name="connsiteY14" fmla="*/ 405363 h 548858"/>
              <a:gd name="connsiteX15" fmla="*/ 568698 w 606580"/>
              <a:gd name="connsiteY15" fmla="*/ 37913 h 548858"/>
              <a:gd name="connsiteX16" fmla="*/ 18941 w 606580"/>
              <a:gd name="connsiteY16" fmla="*/ 0 h 548858"/>
              <a:gd name="connsiteX17" fmla="*/ 587639 w 606580"/>
              <a:gd name="connsiteY17" fmla="*/ 0 h 548858"/>
              <a:gd name="connsiteX18" fmla="*/ 606580 w 606580"/>
              <a:gd name="connsiteY18" fmla="*/ 18910 h 548858"/>
              <a:gd name="connsiteX19" fmla="*/ 606580 w 606580"/>
              <a:gd name="connsiteY19" fmla="*/ 424274 h 548858"/>
              <a:gd name="connsiteX20" fmla="*/ 587639 w 606580"/>
              <a:gd name="connsiteY20" fmla="*/ 443184 h 548858"/>
              <a:gd name="connsiteX21" fmla="*/ 322278 w 606580"/>
              <a:gd name="connsiteY21" fmla="*/ 443184 h 548858"/>
              <a:gd name="connsiteX22" fmla="*/ 322278 w 606580"/>
              <a:gd name="connsiteY22" fmla="*/ 511038 h 548858"/>
              <a:gd name="connsiteX23" fmla="*/ 450223 w 606580"/>
              <a:gd name="connsiteY23" fmla="*/ 511038 h 548858"/>
              <a:gd name="connsiteX24" fmla="*/ 450223 w 606580"/>
              <a:gd name="connsiteY24" fmla="*/ 548858 h 548858"/>
              <a:gd name="connsiteX25" fmla="*/ 156357 w 606580"/>
              <a:gd name="connsiteY25" fmla="*/ 548858 h 548858"/>
              <a:gd name="connsiteX26" fmla="*/ 156357 w 606580"/>
              <a:gd name="connsiteY26" fmla="*/ 511038 h 548858"/>
              <a:gd name="connsiteX27" fmla="*/ 284302 w 606580"/>
              <a:gd name="connsiteY27" fmla="*/ 511038 h 548858"/>
              <a:gd name="connsiteX28" fmla="*/ 284302 w 606580"/>
              <a:gd name="connsiteY28" fmla="*/ 443184 h 548858"/>
              <a:gd name="connsiteX29" fmla="*/ 18941 w 606580"/>
              <a:gd name="connsiteY29" fmla="*/ 443184 h 548858"/>
              <a:gd name="connsiteX30" fmla="*/ 0 w 606580"/>
              <a:gd name="connsiteY30" fmla="*/ 424274 h 548858"/>
              <a:gd name="connsiteX31" fmla="*/ 0 w 606580"/>
              <a:gd name="connsiteY31" fmla="*/ 18910 h 548858"/>
              <a:gd name="connsiteX32" fmla="*/ 18941 w 606580"/>
              <a:gd name="connsiteY32" fmla="*/ 0 h 54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580" h="548858">
                <a:moveTo>
                  <a:pt x="407586" y="252695"/>
                </a:moveTo>
                <a:lnTo>
                  <a:pt x="502285" y="252695"/>
                </a:lnTo>
                <a:lnTo>
                  <a:pt x="502285" y="346759"/>
                </a:lnTo>
                <a:lnTo>
                  <a:pt x="407586" y="346759"/>
                </a:lnTo>
                <a:close/>
                <a:moveTo>
                  <a:pt x="104296" y="205698"/>
                </a:moveTo>
                <a:lnTo>
                  <a:pt x="199065" y="205698"/>
                </a:lnTo>
                <a:lnTo>
                  <a:pt x="199065" y="346758"/>
                </a:lnTo>
                <a:lnTo>
                  <a:pt x="104296" y="346758"/>
                </a:lnTo>
                <a:close/>
                <a:moveTo>
                  <a:pt x="255870" y="96040"/>
                </a:moveTo>
                <a:lnTo>
                  <a:pt x="350710" y="96040"/>
                </a:lnTo>
                <a:lnTo>
                  <a:pt x="350710" y="346759"/>
                </a:lnTo>
                <a:lnTo>
                  <a:pt x="255870" y="346759"/>
                </a:lnTo>
                <a:close/>
                <a:moveTo>
                  <a:pt x="37882" y="37913"/>
                </a:moveTo>
                <a:lnTo>
                  <a:pt x="37882" y="405363"/>
                </a:lnTo>
                <a:lnTo>
                  <a:pt x="568698" y="405363"/>
                </a:lnTo>
                <a:lnTo>
                  <a:pt x="568698" y="37913"/>
                </a:lnTo>
                <a:close/>
                <a:moveTo>
                  <a:pt x="18941" y="0"/>
                </a:moveTo>
                <a:lnTo>
                  <a:pt x="587639" y="0"/>
                </a:lnTo>
                <a:cubicBezTo>
                  <a:pt x="598038" y="0"/>
                  <a:pt x="606580" y="8528"/>
                  <a:pt x="606580" y="18910"/>
                </a:cubicBezTo>
                <a:lnTo>
                  <a:pt x="606580" y="424274"/>
                </a:lnTo>
                <a:cubicBezTo>
                  <a:pt x="606580" y="434656"/>
                  <a:pt x="598038" y="443184"/>
                  <a:pt x="587639" y="443184"/>
                </a:cubicBezTo>
                <a:lnTo>
                  <a:pt x="322278" y="443184"/>
                </a:lnTo>
                <a:lnTo>
                  <a:pt x="322278" y="511038"/>
                </a:lnTo>
                <a:lnTo>
                  <a:pt x="450223" y="511038"/>
                </a:lnTo>
                <a:lnTo>
                  <a:pt x="450223" y="548858"/>
                </a:lnTo>
                <a:lnTo>
                  <a:pt x="156357" y="548858"/>
                </a:lnTo>
                <a:lnTo>
                  <a:pt x="156357" y="511038"/>
                </a:lnTo>
                <a:lnTo>
                  <a:pt x="284302" y="511038"/>
                </a:lnTo>
                <a:lnTo>
                  <a:pt x="284302" y="443184"/>
                </a:lnTo>
                <a:lnTo>
                  <a:pt x="18941" y="443184"/>
                </a:lnTo>
                <a:cubicBezTo>
                  <a:pt x="8542" y="443184"/>
                  <a:pt x="0" y="434656"/>
                  <a:pt x="0" y="424274"/>
                </a:cubicBezTo>
                <a:lnTo>
                  <a:pt x="0" y="18910"/>
                </a:lnTo>
                <a:cubicBezTo>
                  <a:pt x="0" y="8528"/>
                  <a:pt x="8542" y="0"/>
                  <a:pt x="18941" y="0"/>
                </a:cubicBezTo>
                <a:close/>
              </a:path>
            </a:pathLst>
          </a:custGeom>
          <a:solidFill>
            <a:srgbClr val="27C4B3"/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9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bank_244963"/>
          <p:cNvSpPr>
            <a:spLocks noChangeAspect="1"/>
          </p:cNvSpPr>
          <p:nvPr/>
        </p:nvSpPr>
        <p:spPr bwMode="auto">
          <a:xfrm>
            <a:off x="8283755" y="2420831"/>
            <a:ext cx="609685" cy="584963"/>
          </a:xfrm>
          <a:custGeom>
            <a:avLst/>
            <a:gdLst>
              <a:gd name="connsiteX0" fmla="*/ 427522 w 607356"/>
              <a:gd name="connsiteY0" fmla="*/ 464667 h 582729"/>
              <a:gd name="connsiteX1" fmla="*/ 427522 w 607356"/>
              <a:gd name="connsiteY1" fmla="*/ 557525 h 582729"/>
              <a:gd name="connsiteX2" fmla="*/ 463773 w 607356"/>
              <a:gd name="connsiteY2" fmla="*/ 557525 h 582729"/>
              <a:gd name="connsiteX3" fmla="*/ 463773 w 607356"/>
              <a:gd name="connsiteY3" fmla="*/ 464667 h 582729"/>
              <a:gd name="connsiteX4" fmla="*/ 318672 w 607356"/>
              <a:gd name="connsiteY4" fmla="*/ 407910 h 582729"/>
              <a:gd name="connsiteX5" fmla="*/ 318672 w 607356"/>
              <a:gd name="connsiteY5" fmla="*/ 557525 h 582729"/>
              <a:gd name="connsiteX6" fmla="*/ 354924 w 607356"/>
              <a:gd name="connsiteY6" fmla="*/ 557525 h 582729"/>
              <a:gd name="connsiteX7" fmla="*/ 354924 w 607356"/>
              <a:gd name="connsiteY7" fmla="*/ 407910 h 582729"/>
              <a:gd name="connsiteX8" fmla="*/ 200428 w 607356"/>
              <a:gd name="connsiteY8" fmla="*/ 346511 h 582729"/>
              <a:gd name="connsiteX9" fmla="*/ 200428 w 607356"/>
              <a:gd name="connsiteY9" fmla="*/ 557525 h 582729"/>
              <a:gd name="connsiteX10" fmla="*/ 236584 w 607356"/>
              <a:gd name="connsiteY10" fmla="*/ 557525 h 582729"/>
              <a:gd name="connsiteX11" fmla="*/ 236584 w 607356"/>
              <a:gd name="connsiteY11" fmla="*/ 346511 h 582729"/>
              <a:gd name="connsiteX12" fmla="*/ 82088 w 607356"/>
              <a:gd name="connsiteY12" fmla="*/ 247305 h 582729"/>
              <a:gd name="connsiteX13" fmla="*/ 82088 w 607356"/>
              <a:gd name="connsiteY13" fmla="*/ 557525 h 582729"/>
              <a:gd name="connsiteX14" fmla="*/ 118340 w 607356"/>
              <a:gd name="connsiteY14" fmla="*/ 557525 h 582729"/>
              <a:gd name="connsiteX15" fmla="*/ 118340 w 607356"/>
              <a:gd name="connsiteY15" fmla="*/ 247305 h 582729"/>
              <a:gd name="connsiteX16" fmla="*/ 126248 w 607356"/>
              <a:gd name="connsiteY16" fmla="*/ 108462 h 582729"/>
              <a:gd name="connsiteX17" fmla="*/ 135809 w 607356"/>
              <a:gd name="connsiteY17" fmla="*/ 110203 h 582729"/>
              <a:gd name="connsiteX18" fmla="*/ 466717 w 607356"/>
              <a:gd name="connsiteY18" fmla="*/ 325367 h 582729"/>
              <a:gd name="connsiteX19" fmla="*/ 463111 w 607356"/>
              <a:gd name="connsiteY19" fmla="*/ 306324 h 582729"/>
              <a:gd name="connsiteX20" fmla="*/ 473265 w 607356"/>
              <a:gd name="connsiteY20" fmla="*/ 291638 h 582729"/>
              <a:gd name="connsiteX21" fmla="*/ 487974 w 607356"/>
              <a:gd name="connsiteY21" fmla="*/ 301681 h 582729"/>
              <a:gd name="connsiteX22" fmla="*/ 496894 w 607356"/>
              <a:gd name="connsiteY22" fmla="*/ 349148 h 582729"/>
              <a:gd name="connsiteX23" fmla="*/ 497274 w 607356"/>
              <a:gd name="connsiteY23" fmla="*/ 351232 h 582729"/>
              <a:gd name="connsiteX24" fmla="*/ 497274 w 607356"/>
              <a:gd name="connsiteY24" fmla="*/ 351327 h 582729"/>
              <a:gd name="connsiteX25" fmla="*/ 497274 w 607356"/>
              <a:gd name="connsiteY25" fmla="*/ 352180 h 582729"/>
              <a:gd name="connsiteX26" fmla="*/ 497274 w 607356"/>
              <a:gd name="connsiteY26" fmla="*/ 353033 h 582729"/>
              <a:gd name="connsiteX27" fmla="*/ 497274 w 607356"/>
              <a:gd name="connsiteY27" fmla="*/ 353127 h 582729"/>
              <a:gd name="connsiteX28" fmla="*/ 487025 w 607356"/>
              <a:gd name="connsiteY28" fmla="*/ 364686 h 582729"/>
              <a:gd name="connsiteX29" fmla="*/ 437299 w 607356"/>
              <a:gd name="connsiteY29" fmla="*/ 374161 h 582729"/>
              <a:gd name="connsiteX30" fmla="*/ 434926 w 607356"/>
              <a:gd name="connsiteY30" fmla="*/ 374350 h 582729"/>
              <a:gd name="connsiteX31" fmla="*/ 422495 w 607356"/>
              <a:gd name="connsiteY31" fmla="*/ 364118 h 582729"/>
              <a:gd name="connsiteX32" fmla="*/ 432554 w 607356"/>
              <a:gd name="connsiteY32" fmla="*/ 349338 h 582729"/>
              <a:gd name="connsiteX33" fmla="*/ 451628 w 607356"/>
              <a:gd name="connsiteY33" fmla="*/ 345737 h 582729"/>
              <a:gd name="connsiteX34" fmla="*/ 121954 w 607356"/>
              <a:gd name="connsiteY34" fmla="*/ 131426 h 582729"/>
              <a:gd name="connsiteX35" fmla="*/ 118253 w 607356"/>
              <a:gd name="connsiteY35" fmla="*/ 113898 h 582729"/>
              <a:gd name="connsiteX36" fmla="*/ 126248 w 607356"/>
              <a:gd name="connsiteY36" fmla="*/ 108462 h 582729"/>
              <a:gd name="connsiteX37" fmla="*/ 12622 w 607356"/>
              <a:gd name="connsiteY37" fmla="*/ 0 h 582729"/>
              <a:gd name="connsiteX38" fmla="*/ 25338 w 607356"/>
              <a:gd name="connsiteY38" fmla="*/ 12602 h 582729"/>
              <a:gd name="connsiteX39" fmla="*/ 25338 w 607356"/>
              <a:gd name="connsiteY39" fmla="*/ 557525 h 582729"/>
              <a:gd name="connsiteX40" fmla="*/ 56750 w 607356"/>
              <a:gd name="connsiteY40" fmla="*/ 557525 h 582729"/>
              <a:gd name="connsiteX41" fmla="*/ 56750 w 607356"/>
              <a:gd name="connsiteY41" fmla="*/ 234702 h 582729"/>
              <a:gd name="connsiteX42" fmla="*/ 69466 w 607356"/>
              <a:gd name="connsiteY42" fmla="*/ 222006 h 582729"/>
              <a:gd name="connsiteX43" fmla="*/ 130961 w 607356"/>
              <a:gd name="connsiteY43" fmla="*/ 222006 h 582729"/>
              <a:gd name="connsiteX44" fmla="*/ 143583 w 607356"/>
              <a:gd name="connsiteY44" fmla="*/ 234702 h 582729"/>
              <a:gd name="connsiteX45" fmla="*/ 143583 w 607356"/>
              <a:gd name="connsiteY45" fmla="*/ 557525 h 582729"/>
              <a:gd name="connsiteX46" fmla="*/ 175089 w 607356"/>
              <a:gd name="connsiteY46" fmla="*/ 557525 h 582729"/>
              <a:gd name="connsiteX47" fmla="*/ 175089 w 607356"/>
              <a:gd name="connsiteY47" fmla="*/ 333908 h 582729"/>
              <a:gd name="connsiteX48" fmla="*/ 187711 w 607356"/>
              <a:gd name="connsiteY48" fmla="*/ 321212 h 582729"/>
              <a:gd name="connsiteX49" fmla="*/ 249301 w 607356"/>
              <a:gd name="connsiteY49" fmla="*/ 321212 h 582729"/>
              <a:gd name="connsiteX50" fmla="*/ 261922 w 607356"/>
              <a:gd name="connsiteY50" fmla="*/ 333908 h 582729"/>
              <a:gd name="connsiteX51" fmla="*/ 261922 w 607356"/>
              <a:gd name="connsiteY51" fmla="*/ 557525 h 582729"/>
              <a:gd name="connsiteX52" fmla="*/ 293429 w 607356"/>
              <a:gd name="connsiteY52" fmla="*/ 557525 h 582729"/>
              <a:gd name="connsiteX53" fmla="*/ 293429 w 607356"/>
              <a:gd name="connsiteY53" fmla="*/ 395308 h 582729"/>
              <a:gd name="connsiteX54" fmla="*/ 306051 w 607356"/>
              <a:gd name="connsiteY54" fmla="*/ 382706 h 582729"/>
              <a:gd name="connsiteX55" fmla="*/ 367545 w 607356"/>
              <a:gd name="connsiteY55" fmla="*/ 382706 h 582729"/>
              <a:gd name="connsiteX56" fmla="*/ 380262 w 607356"/>
              <a:gd name="connsiteY56" fmla="*/ 395308 h 582729"/>
              <a:gd name="connsiteX57" fmla="*/ 380262 w 607356"/>
              <a:gd name="connsiteY57" fmla="*/ 557525 h 582729"/>
              <a:gd name="connsiteX58" fmla="*/ 402184 w 607356"/>
              <a:gd name="connsiteY58" fmla="*/ 557525 h 582729"/>
              <a:gd name="connsiteX59" fmla="*/ 402184 w 607356"/>
              <a:gd name="connsiteY59" fmla="*/ 451970 h 582729"/>
              <a:gd name="connsiteX60" fmla="*/ 414900 w 607356"/>
              <a:gd name="connsiteY60" fmla="*/ 439368 h 582729"/>
              <a:gd name="connsiteX61" fmla="*/ 476395 w 607356"/>
              <a:gd name="connsiteY61" fmla="*/ 439368 h 582729"/>
              <a:gd name="connsiteX62" fmla="*/ 489016 w 607356"/>
              <a:gd name="connsiteY62" fmla="*/ 451970 h 582729"/>
              <a:gd name="connsiteX63" fmla="*/ 489016 w 607356"/>
              <a:gd name="connsiteY63" fmla="*/ 557525 h 582729"/>
              <a:gd name="connsiteX64" fmla="*/ 594734 w 607356"/>
              <a:gd name="connsiteY64" fmla="*/ 557525 h 582729"/>
              <a:gd name="connsiteX65" fmla="*/ 607356 w 607356"/>
              <a:gd name="connsiteY65" fmla="*/ 570127 h 582729"/>
              <a:gd name="connsiteX66" fmla="*/ 594734 w 607356"/>
              <a:gd name="connsiteY66" fmla="*/ 582729 h 582729"/>
              <a:gd name="connsiteX67" fmla="*/ 476395 w 607356"/>
              <a:gd name="connsiteY67" fmla="*/ 582729 h 582729"/>
              <a:gd name="connsiteX68" fmla="*/ 414900 w 607356"/>
              <a:gd name="connsiteY68" fmla="*/ 582729 h 582729"/>
              <a:gd name="connsiteX69" fmla="*/ 367545 w 607356"/>
              <a:gd name="connsiteY69" fmla="*/ 582729 h 582729"/>
              <a:gd name="connsiteX70" fmla="*/ 306051 w 607356"/>
              <a:gd name="connsiteY70" fmla="*/ 582729 h 582729"/>
              <a:gd name="connsiteX71" fmla="*/ 249301 w 607356"/>
              <a:gd name="connsiteY71" fmla="*/ 582729 h 582729"/>
              <a:gd name="connsiteX72" fmla="*/ 187711 w 607356"/>
              <a:gd name="connsiteY72" fmla="*/ 582729 h 582729"/>
              <a:gd name="connsiteX73" fmla="*/ 130961 w 607356"/>
              <a:gd name="connsiteY73" fmla="*/ 582729 h 582729"/>
              <a:gd name="connsiteX74" fmla="*/ 69466 w 607356"/>
              <a:gd name="connsiteY74" fmla="*/ 582729 h 582729"/>
              <a:gd name="connsiteX75" fmla="*/ 12622 w 607356"/>
              <a:gd name="connsiteY75" fmla="*/ 582729 h 582729"/>
              <a:gd name="connsiteX76" fmla="*/ 0 w 607356"/>
              <a:gd name="connsiteY76" fmla="*/ 570127 h 582729"/>
              <a:gd name="connsiteX77" fmla="*/ 0 w 607356"/>
              <a:gd name="connsiteY77" fmla="*/ 12602 h 582729"/>
              <a:gd name="connsiteX78" fmla="*/ 12622 w 607356"/>
              <a:gd name="connsiteY78" fmla="*/ 0 h 58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7356" h="582729">
                <a:moveTo>
                  <a:pt x="427522" y="464667"/>
                </a:moveTo>
                <a:lnTo>
                  <a:pt x="427522" y="557525"/>
                </a:lnTo>
                <a:lnTo>
                  <a:pt x="463773" y="557525"/>
                </a:lnTo>
                <a:lnTo>
                  <a:pt x="463773" y="464667"/>
                </a:lnTo>
                <a:close/>
                <a:moveTo>
                  <a:pt x="318672" y="407910"/>
                </a:moveTo>
                <a:lnTo>
                  <a:pt x="318672" y="557525"/>
                </a:lnTo>
                <a:lnTo>
                  <a:pt x="354924" y="557525"/>
                </a:lnTo>
                <a:lnTo>
                  <a:pt x="354924" y="407910"/>
                </a:lnTo>
                <a:close/>
                <a:moveTo>
                  <a:pt x="200428" y="346511"/>
                </a:moveTo>
                <a:lnTo>
                  <a:pt x="200428" y="557525"/>
                </a:lnTo>
                <a:lnTo>
                  <a:pt x="236584" y="557525"/>
                </a:lnTo>
                <a:lnTo>
                  <a:pt x="236584" y="346511"/>
                </a:lnTo>
                <a:close/>
                <a:moveTo>
                  <a:pt x="82088" y="247305"/>
                </a:moveTo>
                <a:lnTo>
                  <a:pt x="82088" y="557525"/>
                </a:lnTo>
                <a:lnTo>
                  <a:pt x="118340" y="557525"/>
                </a:lnTo>
                <a:lnTo>
                  <a:pt x="118340" y="247305"/>
                </a:lnTo>
                <a:close/>
                <a:moveTo>
                  <a:pt x="126248" y="108462"/>
                </a:moveTo>
                <a:cubicBezTo>
                  <a:pt x="129427" y="107787"/>
                  <a:pt x="132867" y="108308"/>
                  <a:pt x="135809" y="110203"/>
                </a:cubicBezTo>
                <a:lnTo>
                  <a:pt x="466717" y="325367"/>
                </a:lnTo>
                <a:lnTo>
                  <a:pt x="463111" y="306324"/>
                </a:lnTo>
                <a:cubicBezTo>
                  <a:pt x="461877" y="299502"/>
                  <a:pt x="466337" y="292870"/>
                  <a:pt x="473265" y="291638"/>
                </a:cubicBezTo>
                <a:cubicBezTo>
                  <a:pt x="480098" y="290312"/>
                  <a:pt x="486740" y="294860"/>
                  <a:pt x="487974" y="301681"/>
                </a:cubicBezTo>
                <a:lnTo>
                  <a:pt x="496894" y="349148"/>
                </a:lnTo>
                <a:cubicBezTo>
                  <a:pt x="497084" y="349811"/>
                  <a:pt x="497179" y="350474"/>
                  <a:pt x="497274" y="351232"/>
                </a:cubicBezTo>
                <a:cubicBezTo>
                  <a:pt x="497274" y="351232"/>
                  <a:pt x="497274" y="351232"/>
                  <a:pt x="497274" y="351327"/>
                </a:cubicBezTo>
                <a:cubicBezTo>
                  <a:pt x="497274" y="351611"/>
                  <a:pt x="497274" y="351896"/>
                  <a:pt x="497274" y="352180"/>
                </a:cubicBezTo>
                <a:cubicBezTo>
                  <a:pt x="497274" y="352464"/>
                  <a:pt x="497274" y="352748"/>
                  <a:pt x="497274" y="353033"/>
                </a:cubicBezTo>
                <a:cubicBezTo>
                  <a:pt x="497274" y="353127"/>
                  <a:pt x="497274" y="353127"/>
                  <a:pt x="497274" y="353127"/>
                </a:cubicBezTo>
                <a:cubicBezTo>
                  <a:pt x="496800" y="358717"/>
                  <a:pt x="492719" y="363549"/>
                  <a:pt x="487025" y="364686"/>
                </a:cubicBezTo>
                <a:lnTo>
                  <a:pt x="437299" y="374161"/>
                </a:lnTo>
                <a:cubicBezTo>
                  <a:pt x="436445" y="374350"/>
                  <a:pt x="435685" y="374350"/>
                  <a:pt x="434926" y="374350"/>
                </a:cubicBezTo>
                <a:cubicBezTo>
                  <a:pt x="428948" y="374350"/>
                  <a:pt x="423633" y="370181"/>
                  <a:pt x="422495" y="364118"/>
                </a:cubicBezTo>
                <a:cubicBezTo>
                  <a:pt x="421166" y="357296"/>
                  <a:pt x="425626" y="350664"/>
                  <a:pt x="432554" y="349338"/>
                </a:cubicBezTo>
                <a:lnTo>
                  <a:pt x="451628" y="345737"/>
                </a:lnTo>
                <a:lnTo>
                  <a:pt x="121954" y="131426"/>
                </a:lnTo>
                <a:cubicBezTo>
                  <a:pt x="116070" y="127636"/>
                  <a:pt x="114457" y="119772"/>
                  <a:pt x="118253" y="113898"/>
                </a:cubicBezTo>
                <a:cubicBezTo>
                  <a:pt x="120151" y="111008"/>
                  <a:pt x="123069" y="109137"/>
                  <a:pt x="126248" y="108462"/>
                </a:cubicBezTo>
                <a:close/>
                <a:moveTo>
                  <a:pt x="12622" y="0"/>
                </a:moveTo>
                <a:cubicBezTo>
                  <a:pt x="19644" y="0"/>
                  <a:pt x="25338" y="5590"/>
                  <a:pt x="25338" y="12602"/>
                </a:cubicBezTo>
                <a:lnTo>
                  <a:pt x="25338" y="557525"/>
                </a:lnTo>
                <a:lnTo>
                  <a:pt x="56750" y="557525"/>
                </a:lnTo>
                <a:lnTo>
                  <a:pt x="56750" y="234702"/>
                </a:lnTo>
                <a:cubicBezTo>
                  <a:pt x="56750" y="227691"/>
                  <a:pt x="62444" y="222006"/>
                  <a:pt x="69466" y="222006"/>
                </a:cubicBezTo>
                <a:lnTo>
                  <a:pt x="130961" y="222006"/>
                </a:lnTo>
                <a:cubicBezTo>
                  <a:pt x="137984" y="222006"/>
                  <a:pt x="143583" y="227691"/>
                  <a:pt x="143583" y="234702"/>
                </a:cubicBezTo>
                <a:lnTo>
                  <a:pt x="143583" y="557525"/>
                </a:lnTo>
                <a:lnTo>
                  <a:pt x="175089" y="557525"/>
                </a:lnTo>
                <a:lnTo>
                  <a:pt x="175089" y="333908"/>
                </a:lnTo>
                <a:cubicBezTo>
                  <a:pt x="175089" y="326897"/>
                  <a:pt x="180783" y="321212"/>
                  <a:pt x="187711" y="321212"/>
                </a:cubicBezTo>
                <a:lnTo>
                  <a:pt x="249301" y="321212"/>
                </a:lnTo>
                <a:cubicBezTo>
                  <a:pt x="256228" y="321212"/>
                  <a:pt x="261922" y="326897"/>
                  <a:pt x="261922" y="333908"/>
                </a:cubicBezTo>
                <a:lnTo>
                  <a:pt x="261922" y="557525"/>
                </a:lnTo>
                <a:lnTo>
                  <a:pt x="293429" y="557525"/>
                </a:lnTo>
                <a:lnTo>
                  <a:pt x="293429" y="395308"/>
                </a:lnTo>
                <a:cubicBezTo>
                  <a:pt x="293429" y="388297"/>
                  <a:pt x="299028" y="382706"/>
                  <a:pt x="306051" y="382706"/>
                </a:cubicBezTo>
                <a:lnTo>
                  <a:pt x="367545" y="382706"/>
                </a:lnTo>
                <a:cubicBezTo>
                  <a:pt x="374568" y="382706"/>
                  <a:pt x="380262" y="388297"/>
                  <a:pt x="380262" y="395308"/>
                </a:cubicBezTo>
                <a:lnTo>
                  <a:pt x="380262" y="557525"/>
                </a:lnTo>
                <a:lnTo>
                  <a:pt x="402184" y="557525"/>
                </a:lnTo>
                <a:lnTo>
                  <a:pt x="402184" y="451970"/>
                </a:lnTo>
                <a:cubicBezTo>
                  <a:pt x="402184" y="445053"/>
                  <a:pt x="407878" y="439368"/>
                  <a:pt x="414900" y="439368"/>
                </a:cubicBezTo>
                <a:lnTo>
                  <a:pt x="476395" y="439368"/>
                </a:lnTo>
                <a:cubicBezTo>
                  <a:pt x="483417" y="439368"/>
                  <a:pt x="489016" y="445053"/>
                  <a:pt x="489016" y="451970"/>
                </a:cubicBezTo>
                <a:lnTo>
                  <a:pt x="489016" y="557525"/>
                </a:lnTo>
                <a:lnTo>
                  <a:pt x="594734" y="557525"/>
                </a:lnTo>
                <a:cubicBezTo>
                  <a:pt x="601662" y="557525"/>
                  <a:pt x="607356" y="563115"/>
                  <a:pt x="607356" y="570127"/>
                </a:cubicBezTo>
                <a:cubicBezTo>
                  <a:pt x="607356" y="577139"/>
                  <a:pt x="601662" y="582729"/>
                  <a:pt x="594734" y="582729"/>
                </a:cubicBezTo>
                <a:lnTo>
                  <a:pt x="476395" y="582729"/>
                </a:lnTo>
                <a:lnTo>
                  <a:pt x="414900" y="582729"/>
                </a:lnTo>
                <a:lnTo>
                  <a:pt x="367545" y="582729"/>
                </a:lnTo>
                <a:lnTo>
                  <a:pt x="306051" y="582729"/>
                </a:lnTo>
                <a:lnTo>
                  <a:pt x="249301" y="582729"/>
                </a:lnTo>
                <a:lnTo>
                  <a:pt x="187711" y="582729"/>
                </a:lnTo>
                <a:lnTo>
                  <a:pt x="130961" y="582729"/>
                </a:lnTo>
                <a:lnTo>
                  <a:pt x="69466" y="582729"/>
                </a:lnTo>
                <a:lnTo>
                  <a:pt x="12622" y="582729"/>
                </a:lnTo>
                <a:cubicBezTo>
                  <a:pt x="5694" y="582729"/>
                  <a:pt x="0" y="577139"/>
                  <a:pt x="0" y="570127"/>
                </a:cubicBezTo>
                <a:lnTo>
                  <a:pt x="0" y="12602"/>
                </a:lnTo>
                <a:cubicBezTo>
                  <a:pt x="0" y="5590"/>
                  <a:pt x="5694" y="0"/>
                  <a:pt x="12622" y="0"/>
                </a:cubicBezTo>
                <a:close/>
              </a:path>
            </a:pathLst>
          </a:custGeom>
          <a:solidFill>
            <a:srgbClr val="27C4B3"/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Montserrat Light"/>
                <a:ea typeface="+mn-ea"/>
                <a:cs typeface="+mn-cs"/>
              </a:defRPr>
            </a:lvl9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Shape 4696"/>
          <p:cNvSpPr/>
          <p:nvPr/>
        </p:nvSpPr>
        <p:spPr>
          <a:xfrm>
            <a:off x="7979014" y="3379390"/>
            <a:ext cx="2178685" cy="38354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none" lIns="38100" tIns="38100" rIns="38100" bIns="38100" numCol="1" anchor="ctr">
            <a:spAutoFit/>
          </a:bodyPr>
          <a:lstStyle>
            <a:lvl1pPr>
              <a:defRPr sz="35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n-US" altLang="zh-CN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sz="2000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数据隐私性问题</a:t>
            </a:r>
            <a:endParaRPr lang="zh-CN" sz="2000" spc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Shape 4675"/>
          <p:cNvSpPr/>
          <p:nvPr/>
        </p:nvSpPr>
        <p:spPr>
          <a:xfrm>
            <a:off x="4516120" y="3855085"/>
            <a:ext cx="2725420" cy="216662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Autofit/>
          </a:bodyPr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【我们如何思考解决？】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学生以移动端为主，兼容</a:t>
            </a:r>
            <a:r>
              <a:rPr lang="zh-CN" altLang="en-US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微信企业号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微信服务号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以及</a:t>
            </a:r>
            <a:r>
              <a:rPr lang="zh-CN" altLang="en-US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r>
              <a:rPr lang="en-US" altLang="zh-CN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面向学生的交付更多是以</a:t>
            </a:r>
            <a:r>
              <a:rPr lang="zh-CN" altLang="en-US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学生为中心，简单易用。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Shape 4675"/>
          <p:cNvSpPr/>
          <p:nvPr/>
        </p:nvSpPr>
        <p:spPr>
          <a:xfrm>
            <a:off x="7910195" y="3848735"/>
            <a:ext cx="2725420" cy="216662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t">
            <a:noAutofit/>
          </a:bodyPr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【我们如何思考解决？】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趣玩数据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，拿捏好数据边界，屏蔽个人隐私风险。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FF000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公共数据授权的灵活性</a:t>
            </a:r>
            <a:r>
              <a:rPr lang="zh-CN" altLang="en-US" sz="1200" dirty="0">
                <a:solidFill>
                  <a:schemeClr val="tx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，以便针对模型所有发布的数据服务，可以随时开启使用。</a:t>
            </a: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tx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76799" y="383589"/>
            <a:ext cx="659874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校园印记</a:t>
            </a:r>
            <a:r>
              <a:rPr lang="en-US" altLang="zh-CN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-</a:t>
            </a:r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学生版</a:t>
            </a:r>
            <a:endParaRPr lang="zh-CN" altLang="en-US" sz="20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3" name="图片 2" descr="校园印记-PC-首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050" y="845820"/>
            <a:ext cx="6424295" cy="5671185"/>
          </a:xfrm>
          <a:prstGeom prst="rect">
            <a:avLst/>
          </a:prstGeom>
        </p:spPr>
      </p:pic>
      <p:pic>
        <p:nvPicPr>
          <p:cNvPr id="4" name="图片 3" descr="校园印记-PC-消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35" y="782320"/>
            <a:ext cx="7847330" cy="6036945"/>
          </a:xfrm>
          <a:prstGeom prst="rect">
            <a:avLst/>
          </a:prstGeom>
        </p:spPr>
      </p:pic>
      <p:pic>
        <p:nvPicPr>
          <p:cNvPr id="6" name="图片 5" descr="校园印记-PC-新增-科研比赛项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245" y="731520"/>
            <a:ext cx="9581515" cy="539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76799" y="383589"/>
            <a:ext cx="659874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校园印记</a:t>
            </a:r>
            <a:r>
              <a:rPr lang="en-US" altLang="zh-CN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-</a:t>
            </a:r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学生版</a:t>
            </a:r>
            <a:endParaRPr lang="zh-CN" altLang="en-US" sz="20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764540"/>
            <a:ext cx="2957830" cy="4551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30" y="5254625"/>
            <a:ext cx="2736215" cy="3108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270" y="845820"/>
            <a:ext cx="3150870" cy="51231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685" y="782320"/>
            <a:ext cx="3245485" cy="5811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76799" y="383589"/>
            <a:ext cx="659874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校园印记</a:t>
            </a:r>
            <a:r>
              <a:rPr lang="en-US" altLang="zh-CN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-</a:t>
            </a:r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教师</a:t>
            </a:r>
            <a:r>
              <a:rPr lang="zh-CN" altLang="en-US" sz="20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版</a:t>
            </a:r>
            <a:endParaRPr lang="zh-CN" altLang="en-US" sz="20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60" y="1214120"/>
            <a:ext cx="8717280" cy="4903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088390"/>
            <a:ext cx="8702675" cy="52990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340" y="1088390"/>
            <a:ext cx="8201660" cy="5377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85900" y="1836738"/>
            <a:ext cx="3581400" cy="3581400"/>
            <a:chOff x="7597226" y="2609850"/>
            <a:chExt cx="3581950" cy="358195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 cstate="email"/>
            <a:srcRect/>
            <a:stretch>
              <a:fillRect/>
            </a:stretch>
          </p:blipFill>
          <p:spPr>
            <a:xfrm>
              <a:off x="7677869" y="2685677"/>
              <a:ext cx="3366000" cy="3366000"/>
            </a:xfrm>
            <a:prstGeom prst="ellipse">
              <a:avLst/>
            </a:prstGeom>
            <a:ln w="225425"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2" name="椭圆 1"/>
            <p:cNvSpPr/>
            <p:nvPr/>
          </p:nvSpPr>
          <p:spPr>
            <a:xfrm>
              <a:off x="7597226" y="2609850"/>
              <a:ext cx="3581950" cy="3581950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33" name="椭圆 32"/>
          <p:cNvSpPr/>
          <p:nvPr/>
        </p:nvSpPr>
        <p:spPr>
          <a:xfrm>
            <a:off x="6713538" y="1638300"/>
            <a:ext cx="5487988" cy="5489575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" name="椭圆 2"/>
          <p:cNvSpPr/>
          <p:nvPr/>
        </p:nvSpPr>
        <p:spPr>
          <a:xfrm>
            <a:off x="7194550" y="2120900"/>
            <a:ext cx="4494213" cy="4495800"/>
          </a:xfrm>
          <a:prstGeom prst="ellipse">
            <a:avLst/>
          </a:prstGeom>
          <a:noFill/>
          <a:ln>
            <a:solidFill>
              <a:schemeClr val="bg1">
                <a:lumMod val="95000"/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" name="椭圆 4"/>
          <p:cNvSpPr/>
          <p:nvPr/>
        </p:nvSpPr>
        <p:spPr>
          <a:xfrm>
            <a:off x="4702175" y="2259013"/>
            <a:ext cx="677863" cy="704850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64" name="Oval 63"/>
          <p:cNvSpPr/>
          <p:nvPr/>
        </p:nvSpPr>
        <p:spPr>
          <a:xfrm>
            <a:off x="939800" y="4743450"/>
            <a:ext cx="461963" cy="461963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5132" name="文本框 5"/>
          <p:cNvSpPr txBox="1"/>
          <p:nvPr/>
        </p:nvSpPr>
        <p:spPr>
          <a:xfrm>
            <a:off x="5816600" y="2489200"/>
            <a:ext cx="532245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02. </a:t>
            </a: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教学质量改进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r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以常态化数据驱动的教诊改模型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532890" y="1910715"/>
            <a:ext cx="3432810" cy="336613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Oval 60"/>
          <p:cNvSpPr/>
          <p:nvPr/>
        </p:nvSpPr>
        <p:spPr>
          <a:xfrm>
            <a:off x="1566545" y="4225925"/>
            <a:ext cx="708025" cy="706438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59" name="Oval 58"/>
          <p:cNvSpPr/>
          <p:nvPr/>
        </p:nvSpPr>
        <p:spPr>
          <a:xfrm>
            <a:off x="4156075" y="1638300"/>
            <a:ext cx="1082675" cy="108426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63" name="Oval 62"/>
          <p:cNvSpPr/>
          <p:nvPr/>
        </p:nvSpPr>
        <p:spPr>
          <a:xfrm>
            <a:off x="1385888" y="4073525"/>
            <a:ext cx="461963" cy="461963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25082" y="383589"/>
            <a:ext cx="678815" cy="704906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-571817" y="-238125"/>
            <a:ext cx="1083945" cy="1084031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64235" y="360680"/>
            <a:ext cx="659874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常州工程职业技术学院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教学诊改数据可视化中心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56640" y="1144905"/>
            <a:ext cx="102501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【建设定位】：</a:t>
            </a: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）按照教诊改复核要求，搭建五个层数据可视化中心：</a:t>
            </a:r>
            <a:r>
              <a:rPr lang="zh-CN" altLang="en-US" sz="1600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学校层面、专业层面、课程层面、教师层面、学生层面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）能够对接学校现有信息化建设成果，数据中心平台以及各业务系统数据，不能做反复工作。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）数据展现要求：</a:t>
            </a:r>
            <a:r>
              <a:rPr lang="zh-CN" altLang="en-US" sz="1600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一端配置，多端使用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Web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，微信端均可灵活适配。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基于</a:t>
            </a:r>
            <a:r>
              <a:rPr lang="zh-CN" altLang="en-US" sz="1600" b="1" dirty="0">
                <a:solidFill>
                  <a:srgbClr val="496D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常态化数据驱动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的教学诊断改进，不是依赖于某个系统来解决，是一个数据梳理的过程：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375" y="2770505"/>
            <a:ext cx="10172700" cy="5353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MEDIACOVER_FLAG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2116</Words>
  <Application>WPS 演示</Application>
  <PresentationFormat>宽屏</PresentationFormat>
  <Paragraphs>245</Paragraphs>
  <Slides>35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Arial</vt:lpstr>
      <vt:lpstr>宋体</vt:lpstr>
      <vt:lpstr>Wingdings</vt:lpstr>
      <vt:lpstr>Calibri</vt:lpstr>
      <vt:lpstr>微软雅黑</vt:lpstr>
      <vt:lpstr>Lato Regular</vt:lpstr>
      <vt:lpstr>Helvetica Light</vt:lpstr>
      <vt:lpstr>Montserrat Light</vt:lpstr>
      <vt:lpstr>Arial Unicode MS</vt:lpstr>
      <vt:lpstr>Calibri Light</vt:lpstr>
      <vt:lpstr>造字工房悦圆（非商用）常规体</vt:lpstr>
      <vt:lpstr>黑体</vt:lpstr>
      <vt:lpstr>Segoe Print</vt:lpstr>
      <vt:lpstr>第一PPT，www.1ppt.com</vt:lpstr>
      <vt:lpstr>校园数据分析模型方案V2.0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欧美杂志</dc:title>
  <dc:creator>第一PPT模板网-WWW.1PPT.COM</dc:creator>
  <cp:keywords>第一PPT模板网-WWW.1PPT.COM</cp:keywords>
  <cp:lastModifiedBy>jercy</cp:lastModifiedBy>
  <cp:revision>534</cp:revision>
  <dcterms:created xsi:type="dcterms:W3CDTF">2017-03-07T08:54:00Z</dcterms:created>
  <dcterms:modified xsi:type="dcterms:W3CDTF">2019-10-24T06:39:26Z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2052-11.3.0.8632</vt:lpwstr>
  </property>
</Properties>
</file>