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25"/>
  </p:handoutMasterIdLst>
  <p:sldIdLst>
    <p:sldId id="393" r:id="rId3"/>
    <p:sldId id="537" r:id="rId5"/>
    <p:sldId id="569" r:id="rId6"/>
    <p:sldId id="542" r:id="rId7"/>
    <p:sldId id="539" r:id="rId8"/>
    <p:sldId id="597" r:id="rId9"/>
    <p:sldId id="598" r:id="rId10"/>
    <p:sldId id="599" r:id="rId11"/>
    <p:sldId id="600" r:id="rId12"/>
    <p:sldId id="601" r:id="rId13"/>
    <p:sldId id="602" r:id="rId14"/>
    <p:sldId id="603" r:id="rId15"/>
    <p:sldId id="604" r:id="rId16"/>
    <p:sldId id="605" r:id="rId17"/>
    <p:sldId id="516" r:id="rId18"/>
    <p:sldId id="507" r:id="rId19"/>
    <p:sldId id="559" r:id="rId20"/>
    <p:sldId id="568" r:id="rId21"/>
    <p:sldId id="557" r:id="rId22"/>
    <p:sldId id="560" r:id="rId23"/>
    <p:sldId id="423" r:id="rId24"/>
  </p:sldIdLst>
  <p:sldSz cx="10691495" cy="7559675"/>
  <p:notesSz cx="10234295" cy="710374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E3"/>
    <a:srgbClr val="F4F4F4"/>
    <a:srgbClr val="EDEDED"/>
    <a:srgbClr val="7030A0"/>
    <a:srgbClr val="FFC000"/>
    <a:srgbClr val="4EA3ED"/>
    <a:srgbClr val="5AB3DE"/>
    <a:srgbClr val="C5E0B4"/>
    <a:srgbClr val="F8CBAD"/>
    <a:srgbClr val="77F5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33" autoAdjust="0"/>
    <p:restoredTop sz="76786" autoAdjust="0"/>
  </p:normalViewPr>
  <p:slideViewPr>
    <p:cSldViewPr snapToGrid="0" snapToObjects="1">
      <p:cViewPr>
        <p:scale>
          <a:sx n="80" d="100"/>
          <a:sy n="80" d="100"/>
        </p:scale>
        <p:origin x="72" y="352"/>
      </p:cViewPr>
      <p:guideLst>
        <p:guide orient="horz" pos="2363"/>
        <p:guide pos="3364"/>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062D5C5-C157-4675-8D69-905DCB0DB5F6}"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zh-CN" altLang="en-US"/>
        </a:p>
      </dgm:t>
    </dgm:pt>
    <dgm:pt modelId="{6F29371B-88BD-4FA2-BA49-0FD4F748329F}">
      <dgm:prSet phldrT="[文本]" custT="1"/>
      <dgm:spPr>
        <a:solidFill>
          <a:schemeClr val="accent1"/>
        </a:solidFill>
      </dgm:spPr>
      <dgm:t>
        <a:bodyPr/>
        <a:lstStyle/>
        <a:p>
          <a:r>
            <a:rPr lang="zh-CN" altLang="en-US" sz="2000" dirty="0" smtClean="0">
              <a:latin typeface="微软雅黑" panose="020B0503020204020204" charset="-122"/>
              <a:ea typeface="微软雅黑" panose="020B0503020204020204" charset="-122"/>
            </a:rPr>
            <a:t>走班制考勤</a:t>
          </a:r>
          <a:endParaRPr lang="zh-CN" altLang="en-US" sz="2000" dirty="0">
            <a:latin typeface="微软雅黑" panose="020B0503020204020204" charset="-122"/>
            <a:ea typeface="微软雅黑" panose="020B0503020204020204" charset="-122"/>
          </a:endParaRPr>
        </a:p>
      </dgm:t>
    </dgm:pt>
    <dgm:pt modelId="{CF61E7E5-03D8-4BF1-A1BE-2A691298B710}" cxnId="{1A87EAC2-C920-4E9B-97C0-494291D585AB}" type="parTrans">
      <dgm:prSet/>
      <dgm:spPr/>
      <dgm:t>
        <a:bodyPr/>
        <a:lstStyle/>
        <a:p>
          <a:endParaRPr lang="zh-CN" altLang="en-US" sz="2000">
            <a:latin typeface="微软雅黑" panose="020B0503020204020204" charset="-122"/>
            <a:ea typeface="微软雅黑" panose="020B0503020204020204" charset="-122"/>
          </a:endParaRPr>
        </a:p>
      </dgm:t>
    </dgm:pt>
    <dgm:pt modelId="{A6258BC2-DBD3-4E76-9B37-0F6287AB214D}" cxnId="{1A87EAC2-C920-4E9B-97C0-494291D585AB}" type="sibTrans">
      <dgm:prSet/>
      <dgm:spPr/>
      <dgm:t>
        <a:bodyPr/>
        <a:lstStyle/>
        <a:p>
          <a:endParaRPr lang="zh-CN" altLang="en-US" sz="2000">
            <a:latin typeface="微软雅黑" panose="020B0503020204020204" charset="-122"/>
            <a:ea typeface="微软雅黑" panose="020B0503020204020204" charset="-122"/>
          </a:endParaRPr>
        </a:p>
      </dgm:t>
    </dgm:pt>
    <dgm:pt modelId="{691B0D4E-4DF5-40BF-8BE1-04BD402F729E}">
      <dgm:prSet phldrT="[文本]" custT="1"/>
      <dgm:spPr/>
      <dgm:t>
        <a:bodyPr/>
        <a:lstStyle/>
        <a:p>
          <a:r>
            <a:rPr lang="zh-CN" altLang="en-US" sz="2000" dirty="0" smtClean="0">
              <a:latin typeface="微软雅黑" panose="020B0503020204020204" charset="-122"/>
              <a:ea typeface="微软雅黑" panose="020B0503020204020204" charset="-122"/>
            </a:rPr>
            <a:t>新高考改革下的走班式教学，打破了传统教学中学生、教师、教室相对固定的局限，学生变化频繁，统计考勤难度大，对学生考勤带来新的挑战。</a:t>
          </a:r>
          <a:endParaRPr lang="zh-CN" altLang="en-US" sz="2000" dirty="0">
            <a:latin typeface="微软雅黑" panose="020B0503020204020204" charset="-122"/>
            <a:ea typeface="微软雅黑" panose="020B0503020204020204" charset="-122"/>
          </a:endParaRPr>
        </a:p>
      </dgm:t>
    </dgm:pt>
    <dgm:pt modelId="{9F68561D-51CE-4D39-95F2-91B066733D57}" cxnId="{4CDBAD78-6BF7-4939-B7AB-CFE7C476431F}" type="parTrans">
      <dgm:prSet/>
      <dgm:spPr/>
      <dgm:t>
        <a:bodyPr/>
        <a:lstStyle/>
        <a:p>
          <a:endParaRPr lang="zh-CN" altLang="en-US" sz="2000">
            <a:latin typeface="微软雅黑" panose="020B0503020204020204" charset="-122"/>
            <a:ea typeface="微软雅黑" panose="020B0503020204020204" charset="-122"/>
          </a:endParaRPr>
        </a:p>
      </dgm:t>
    </dgm:pt>
    <dgm:pt modelId="{ACEFCDE2-ECAC-4D49-802E-10A7E5C5F0D1}" cxnId="{4CDBAD78-6BF7-4939-B7AB-CFE7C476431F}" type="sibTrans">
      <dgm:prSet/>
      <dgm:spPr/>
      <dgm:t>
        <a:bodyPr/>
        <a:lstStyle/>
        <a:p>
          <a:endParaRPr lang="zh-CN" altLang="en-US" sz="2000">
            <a:latin typeface="微软雅黑" panose="020B0503020204020204" charset="-122"/>
            <a:ea typeface="微软雅黑" panose="020B0503020204020204" charset="-122"/>
          </a:endParaRPr>
        </a:p>
      </dgm:t>
    </dgm:pt>
    <dgm:pt modelId="{4699F14D-56C1-430B-92A5-6AC855A07E06}">
      <dgm:prSet phldrT="[文本]" custT="1"/>
      <dgm:spPr>
        <a:solidFill>
          <a:schemeClr val="accent1"/>
        </a:solidFill>
      </dgm:spPr>
      <dgm:t>
        <a:bodyPr/>
        <a:lstStyle/>
        <a:p>
          <a:r>
            <a:rPr lang="zh-CN" altLang="en-US" sz="2000" dirty="0" smtClean="0">
              <a:latin typeface="微软雅黑" panose="020B0503020204020204" charset="-122"/>
              <a:ea typeface="微软雅黑" panose="020B0503020204020204" charset="-122"/>
            </a:rPr>
            <a:t>卡式考勤</a:t>
          </a:r>
          <a:endParaRPr lang="zh-CN" altLang="en-US" sz="2000" dirty="0">
            <a:latin typeface="微软雅黑" panose="020B0503020204020204" charset="-122"/>
            <a:ea typeface="微软雅黑" panose="020B0503020204020204" charset="-122"/>
          </a:endParaRPr>
        </a:p>
      </dgm:t>
    </dgm:pt>
    <dgm:pt modelId="{41BE3A53-45E5-457B-BF09-ED349244419A}" cxnId="{3662DD63-69DE-4950-A8FA-E95848146C2E}" type="parTrans">
      <dgm:prSet/>
      <dgm:spPr/>
      <dgm:t>
        <a:bodyPr/>
        <a:lstStyle/>
        <a:p>
          <a:endParaRPr lang="zh-CN" altLang="en-US" sz="2000">
            <a:latin typeface="微软雅黑" panose="020B0503020204020204" charset="-122"/>
            <a:ea typeface="微软雅黑" panose="020B0503020204020204" charset="-122"/>
          </a:endParaRPr>
        </a:p>
      </dgm:t>
    </dgm:pt>
    <dgm:pt modelId="{34ABDE6F-2507-4D17-B937-161803F0662D}" cxnId="{3662DD63-69DE-4950-A8FA-E95848146C2E}" type="sibTrans">
      <dgm:prSet/>
      <dgm:spPr/>
      <dgm:t>
        <a:bodyPr/>
        <a:lstStyle/>
        <a:p>
          <a:endParaRPr lang="zh-CN" altLang="en-US" sz="2000">
            <a:latin typeface="微软雅黑" panose="020B0503020204020204" charset="-122"/>
            <a:ea typeface="微软雅黑" panose="020B0503020204020204" charset="-122"/>
          </a:endParaRPr>
        </a:p>
      </dgm:t>
    </dgm:pt>
    <dgm:pt modelId="{0A178927-6903-431B-A909-13477C2D92DE}">
      <dgm:prSet phldrT="[文本]" custT="1"/>
      <dgm:spPr/>
      <dgm:t>
        <a:bodyPr/>
        <a:lstStyle/>
        <a:p>
          <a:r>
            <a:rPr lang="zh-CN" altLang="en-US" sz="2000" dirty="0" smtClean="0">
              <a:latin typeface="微软雅黑" panose="020B0503020204020204" charset="-122"/>
              <a:ea typeface="微软雅黑" panose="020B0503020204020204" charset="-122"/>
            </a:rPr>
            <a:t>传统的打卡考勤存在替打卡、忘带卡、卡丢失等各种不便，异常处理费时费力、降低工作效率，给教师增加工作量。</a:t>
          </a:r>
          <a:endParaRPr lang="zh-CN" altLang="en-US" sz="2000" dirty="0">
            <a:latin typeface="微软雅黑" panose="020B0503020204020204" charset="-122"/>
            <a:ea typeface="微软雅黑" panose="020B0503020204020204" charset="-122"/>
          </a:endParaRPr>
        </a:p>
      </dgm:t>
    </dgm:pt>
    <dgm:pt modelId="{E39E2889-1F96-410A-BCC7-2EA33355E3E9}" cxnId="{2AA711F8-E6D0-4A7E-81DB-AFCF058E1194}" type="parTrans">
      <dgm:prSet/>
      <dgm:spPr/>
      <dgm:t>
        <a:bodyPr/>
        <a:lstStyle/>
        <a:p>
          <a:endParaRPr lang="zh-CN" altLang="en-US" sz="2000">
            <a:latin typeface="微软雅黑" panose="020B0503020204020204" charset="-122"/>
            <a:ea typeface="微软雅黑" panose="020B0503020204020204" charset="-122"/>
          </a:endParaRPr>
        </a:p>
      </dgm:t>
    </dgm:pt>
    <dgm:pt modelId="{B4ABA1AB-3700-4107-AA56-52B6D3420BF9}" cxnId="{2AA711F8-E6D0-4A7E-81DB-AFCF058E1194}" type="sibTrans">
      <dgm:prSet/>
      <dgm:spPr/>
      <dgm:t>
        <a:bodyPr/>
        <a:lstStyle/>
        <a:p>
          <a:endParaRPr lang="zh-CN" altLang="en-US" sz="2000">
            <a:latin typeface="微软雅黑" panose="020B0503020204020204" charset="-122"/>
            <a:ea typeface="微软雅黑" panose="020B0503020204020204" charset="-122"/>
          </a:endParaRPr>
        </a:p>
      </dgm:t>
    </dgm:pt>
    <dgm:pt modelId="{6CA4A2D8-00FD-47E1-AA3C-DE598BAAAB51}">
      <dgm:prSet phldrT="[文本]" custT="1"/>
      <dgm:spPr>
        <a:solidFill>
          <a:schemeClr val="accent1"/>
        </a:solidFill>
      </dgm:spPr>
      <dgm:t>
        <a:bodyPr/>
        <a:lstStyle/>
        <a:p>
          <a:r>
            <a:rPr lang="zh-CN" altLang="en-US" sz="2000" dirty="0" smtClean="0">
              <a:latin typeface="微软雅黑" panose="020B0503020204020204" charset="-122"/>
              <a:ea typeface="微软雅黑" panose="020B0503020204020204" charset="-122"/>
            </a:rPr>
            <a:t>宿舍考勤</a:t>
          </a:r>
          <a:endParaRPr lang="zh-CN" altLang="en-US" sz="2000" dirty="0">
            <a:latin typeface="微软雅黑" panose="020B0503020204020204" charset="-122"/>
            <a:ea typeface="微软雅黑" panose="020B0503020204020204" charset="-122"/>
          </a:endParaRPr>
        </a:p>
      </dgm:t>
    </dgm:pt>
    <dgm:pt modelId="{801865FF-EB97-40A1-B667-D74C08C91586}" cxnId="{7BD5D4E1-2F1A-4604-9BFE-FD6A3AACA060}" type="parTrans">
      <dgm:prSet/>
      <dgm:spPr/>
      <dgm:t>
        <a:bodyPr/>
        <a:lstStyle/>
        <a:p>
          <a:endParaRPr lang="zh-CN" altLang="en-US" sz="2000">
            <a:latin typeface="微软雅黑" panose="020B0503020204020204" charset="-122"/>
            <a:ea typeface="微软雅黑" panose="020B0503020204020204" charset="-122"/>
          </a:endParaRPr>
        </a:p>
      </dgm:t>
    </dgm:pt>
    <dgm:pt modelId="{D95EBD8D-D5E0-4A1B-9BD3-D6FBB4B0B768}" cxnId="{7BD5D4E1-2F1A-4604-9BFE-FD6A3AACA060}" type="sibTrans">
      <dgm:prSet/>
      <dgm:spPr/>
      <dgm:t>
        <a:bodyPr/>
        <a:lstStyle/>
        <a:p>
          <a:endParaRPr lang="zh-CN" altLang="en-US" sz="2000">
            <a:latin typeface="微软雅黑" panose="020B0503020204020204" charset="-122"/>
            <a:ea typeface="微软雅黑" panose="020B0503020204020204" charset="-122"/>
          </a:endParaRPr>
        </a:p>
      </dgm:t>
    </dgm:pt>
    <dgm:pt modelId="{971737F7-28FE-4E70-AEA5-F31F80E2C2AA}">
      <dgm:prSet phldrT="[文本]" custT="1"/>
      <dgm:spPr/>
      <dgm:t>
        <a:bodyPr/>
        <a:lstStyle/>
        <a:p>
          <a:r>
            <a:rPr lang="zh-CN" altLang="en-US" sz="2000" dirty="0" smtClean="0">
              <a:latin typeface="微软雅黑" panose="020B0503020204020204" charset="-122"/>
              <a:ea typeface="微软雅黑" panose="020B0503020204020204" charset="-122"/>
            </a:rPr>
            <a:t>对住校学生管理人工成本高， 无法了解学生晚归、 早归、不归和私自停留宿等情况，无法避免外来人员混入宿舍情况，存在安全隐患</a:t>
          </a:r>
          <a:endParaRPr lang="zh-CN" altLang="en-US" sz="2000" dirty="0">
            <a:latin typeface="微软雅黑" panose="020B0503020204020204" charset="-122"/>
            <a:ea typeface="微软雅黑" panose="020B0503020204020204" charset="-122"/>
          </a:endParaRPr>
        </a:p>
      </dgm:t>
    </dgm:pt>
    <dgm:pt modelId="{07AFF58D-DE7A-4A56-AB2F-ADE266CB9BBF}" cxnId="{6DE01919-819E-4B18-BE4E-99828EE09DDF}" type="parTrans">
      <dgm:prSet/>
      <dgm:spPr/>
      <dgm:t>
        <a:bodyPr/>
        <a:lstStyle/>
        <a:p>
          <a:endParaRPr lang="zh-CN" altLang="en-US" sz="2000">
            <a:latin typeface="微软雅黑" panose="020B0503020204020204" charset="-122"/>
            <a:ea typeface="微软雅黑" panose="020B0503020204020204" charset="-122"/>
          </a:endParaRPr>
        </a:p>
      </dgm:t>
    </dgm:pt>
    <dgm:pt modelId="{4E45DAC6-524A-48DD-95FD-EF460C438329}" cxnId="{6DE01919-819E-4B18-BE4E-99828EE09DDF}" type="sibTrans">
      <dgm:prSet/>
      <dgm:spPr/>
      <dgm:t>
        <a:bodyPr/>
        <a:lstStyle/>
        <a:p>
          <a:endParaRPr lang="zh-CN" altLang="en-US" sz="2000">
            <a:latin typeface="微软雅黑" panose="020B0503020204020204" charset="-122"/>
            <a:ea typeface="微软雅黑" panose="020B0503020204020204" charset="-122"/>
          </a:endParaRPr>
        </a:p>
      </dgm:t>
    </dgm:pt>
    <dgm:pt modelId="{6C7E087F-2604-4B14-B6D9-07A14BAB4E09}" type="pres">
      <dgm:prSet presAssocID="{A062D5C5-C157-4675-8D69-905DCB0DB5F6}" presName="linear" presStyleCnt="0">
        <dgm:presLayoutVars>
          <dgm:dir/>
          <dgm:animLvl val="lvl"/>
          <dgm:resizeHandles val="exact"/>
        </dgm:presLayoutVars>
      </dgm:prSet>
      <dgm:spPr/>
      <dgm:t>
        <a:bodyPr/>
        <a:lstStyle/>
        <a:p>
          <a:endParaRPr lang="zh-CN" altLang="en-US"/>
        </a:p>
      </dgm:t>
    </dgm:pt>
    <dgm:pt modelId="{56D75E64-BFBE-4AE0-8989-204C9591F83C}" type="pres">
      <dgm:prSet presAssocID="{6F29371B-88BD-4FA2-BA49-0FD4F748329F}" presName="parentLin" presStyleCnt="0"/>
      <dgm:spPr/>
    </dgm:pt>
    <dgm:pt modelId="{37FA6E3C-56AD-45EE-B8FB-DD19093F2645}" type="pres">
      <dgm:prSet presAssocID="{6F29371B-88BD-4FA2-BA49-0FD4F748329F}" presName="parentLeftMargin" presStyleLbl="node1" presStyleIdx="0" presStyleCnt="3"/>
      <dgm:spPr/>
      <dgm:t>
        <a:bodyPr/>
        <a:lstStyle/>
        <a:p>
          <a:endParaRPr lang="zh-CN" altLang="en-US"/>
        </a:p>
      </dgm:t>
    </dgm:pt>
    <dgm:pt modelId="{24A55D16-82F1-4A84-8C8A-C29F4A13AA91}" type="pres">
      <dgm:prSet presAssocID="{6F29371B-88BD-4FA2-BA49-0FD4F748329F}" presName="parentText" presStyleLbl="node1" presStyleIdx="0" presStyleCnt="3">
        <dgm:presLayoutVars>
          <dgm:chMax val="0"/>
          <dgm:bulletEnabled val="1"/>
        </dgm:presLayoutVars>
      </dgm:prSet>
      <dgm:spPr/>
      <dgm:t>
        <a:bodyPr/>
        <a:lstStyle/>
        <a:p>
          <a:endParaRPr lang="zh-CN" altLang="en-US"/>
        </a:p>
      </dgm:t>
    </dgm:pt>
    <dgm:pt modelId="{6F44FE4D-F4C3-4203-968C-39CF2C4918C5}" type="pres">
      <dgm:prSet presAssocID="{6F29371B-88BD-4FA2-BA49-0FD4F748329F}" presName="negativeSpace" presStyleCnt="0"/>
      <dgm:spPr/>
    </dgm:pt>
    <dgm:pt modelId="{3EDE7C64-B2C7-4BF9-97F7-A7C77DC1B992}" type="pres">
      <dgm:prSet presAssocID="{6F29371B-88BD-4FA2-BA49-0FD4F748329F}" presName="childText" presStyleLbl="conFgAcc1" presStyleIdx="0" presStyleCnt="3">
        <dgm:presLayoutVars>
          <dgm:bulletEnabled val="1"/>
        </dgm:presLayoutVars>
      </dgm:prSet>
      <dgm:spPr/>
      <dgm:t>
        <a:bodyPr/>
        <a:lstStyle/>
        <a:p>
          <a:endParaRPr lang="zh-CN" altLang="en-US"/>
        </a:p>
      </dgm:t>
    </dgm:pt>
    <dgm:pt modelId="{1C9B02BA-AE6E-443D-9DE0-58E43EBA3C67}" type="pres">
      <dgm:prSet presAssocID="{A6258BC2-DBD3-4E76-9B37-0F6287AB214D}" presName="spaceBetweenRectangles" presStyleCnt="0"/>
      <dgm:spPr/>
    </dgm:pt>
    <dgm:pt modelId="{0C4901D9-73F0-4444-B861-C8CFDBE442C5}" type="pres">
      <dgm:prSet presAssocID="{4699F14D-56C1-430B-92A5-6AC855A07E06}" presName="parentLin" presStyleCnt="0"/>
      <dgm:spPr/>
    </dgm:pt>
    <dgm:pt modelId="{0B407452-3A51-494F-BD78-11F54DF11914}" type="pres">
      <dgm:prSet presAssocID="{4699F14D-56C1-430B-92A5-6AC855A07E06}" presName="parentLeftMargin" presStyleLbl="node1" presStyleIdx="0" presStyleCnt="3"/>
      <dgm:spPr/>
      <dgm:t>
        <a:bodyPr/>
        <a:lstStyle/>
        <a:p>
          <a:endParaRPr lang="zh-CN" altLang="en-US"/>
        </a:p>
      </dgm:t>
    </dgm:pt>
    <dgm:pt modelId="{2A306F33-B657-40B1-B7CD-C502413FB510}" type="pres">
      <dgm:prSet presAssocID="{4699F14D-56C1-430B-92A5-6AC855A07E06}" presName="parentText" presStyleLbl="node1" presStyleIdx="1" presStyleCnt="3">
        <dgm:presLayoutVars>
          <dgm:chMax val="0"/>
          <dgm:bulletEnabled val="1"/>
        </dgm:presLayoutVars>
      </dgm:prSet>
      <dgm:spPr/>
      <dgm:t>
        <a:bodyPr/>
        <a:lstStyle/>
        <a:p>
          <a:endParaRPr lang="zh-CN" altLang="en-US"/>
        </a:p>
      </dgm:t>
    </dgm:pt>
    <dgm:pt modelId="{C7E95B55-4E3D-4167-B1C0-5CE2850B46F8}" type="pres">
      <dgm:prSet presAssocID="{4699F14D-56C1-430B-92A5-6AC855A07E06}" presName="negativeSpace" presStyleCnt="0"/>
      <dgm:spPr/>
    </dgm:pt>
    <dgm:pt modelId="{87ADB316-248E-49D4-B5DD-9659D486034F}" type="pres">
      <dgm:prSet presAssocID="{4699F14D-56C1-430B-92A5-6AC855A07E06}" presName="childText" presStyleLbl="conFgAcc1" presStyleIdx="1" presStyleCnt="3">
        <dgm:presLayoutVars>
          <dgm:bulletEnabled val="1"/>
        </dgm:presLayoutVars>
      </dgm:prSet>
      <dgm:spPr/>
      <dgm:t>
        <a:bodyPr/>
        <a:lstStyle/>
        <a:p>
          <a:endParaRPr lang="zh-CN" altLang="en-US"/>
        </a:p>
      </dgm:t>
    </dgm:pt>
    <dgm:pt modelId="{FB68961B-B7C8-4EE6-9997-FCACD04E413C}" type="pres">
      <dgm:prSet presAssocID="{34ABDE6F-2507-4D17-B937-161803F0662D}" presName="spaceBetweenRectangles" presStyleCnt="0"/>
      <dgm:spPr/>
    </dgm:pt>
    <dgm:pt modelId="{7E9B4913-8F63-4FDF-B437-3310A474B169}" type="pres">
      <dgm:prSet presAssocID="{6CA4A2D8-00FD-47E1-AA3C-DE598BAAAB51}" presName="parentLin" presStyleCnt="0"/>
      <dgm:spPr/>
    </dgm:pt>
    <dgm:pt modelId="{257ED9F6-4868-49A2-BBF6-0737E987FFEC}" type="pres">
      <dgm:prSet presAssocID="{6CA4A2D8-00FD-47E1-AA3C-DE598BAAAB51}" presName="parentLeftMargin" presStyleLbl="node1" presStyleIdx="1" presStyleCnt="3"/>
      <dgm:spPr/>
      <dgm:t>
        <a:bodyPr/>
        <a:lstStyle/>
        <a:p>
          <a:endParaRPr lang="zh-CN" altLang="en-US"/>
        </a:p>
      </dgm:t>
    </dgm:pt>
    <dgm:pt modelId="{B9322670-A5E3-4F49-AC17-8CC07389B702}" type="pres">
      <dgm:prSet presAssocID="{6CA4A2D8-00FD-47E1-AA3C-DE598BAAAB51}" presName="parentText" presStyleLbl="node1" presStyleIdx="2" presStyleCnt="3">
        <dgm:presLayoutVars>
          <dgm:chMax val="0"/>
          <dgm:bulletEnabled val="1"/>
        </dgm:presLayoutVars>
      </dgm:prSet>
      <dgm:spPr/>
      <dgm:t>
        <a:bodyPr/>
        <a:lstStyle/>
        <a:p>
          <a:endParaRPr lang="zh-CN" altLang="en-US"/>
        </a:p>
      </dgm:t>
    </dgm:pt>
    <dgm:pt modelId="{BA88B0ED-A92F-4DDF-9A02-4416B130013F}" type="pres">
      <dgm:prSet presAssocID="{6CA4A2D8-00FD-47E1-AA3C-DE598BAAAB51}" presName="negativeSpace" presStyleCnt="0"/>
      <dgm:spPr/>
    </dgm:pt>
    <dgm:pt modelId="{5FC08667-79D5-43ED-A99C-886A7BA5AE1A}" type="pres">
      <dgm:prSet presAssocID="{6CA4A2D8-00FD-47E1-AA3C-DE598BAAAB51}" presName="childText" presStyleLbl="conFgAcc1" presStyleIdx="2" presStyleCnt="3">
        <dgm:presLayoutVars>
          <dgm:bulletEnabled val="1"/>
        </dgm:presLayoutVars>
      </dgm:prSet>
      <dgm:spPr/>
      <dgm:t>
        <a:bodyPr/>
        <a:lstStyle/>
        <a:p>
          <a:endParaRPr lang="zh-CN" altLang="en-US"/>
        </a:p>
      </dgm:t>
    </dgm:pt>
  </dgm:ptLst>
  <dgm:cxnLst>
    <dgm:cxn modelId="{98C75473-9A80-4AAF-B0FB-4024C728F82F}" type="presOf" srcId="{971737F7-28FE-4E70-AEA5-F31F80E2C2AA}" destId="{5FC08667-79D5-43ED-A99C-886A7BA5AE1A}" srcOrd="0" destOrd="0" presId="urn:microsoft.com/office/officeart/2005/8/layout/list1"/>
    <dgm:cxn modelId="{3662DD63-69DE-4950-A8FA-E95848146C2E}" srcId="{A062D5C5-C157-4675-8D69-905DCB0DB5F6}" destId="{4699F14D-56C1-430B-92A5-6AC855A07E06}" srcOrd="1" destOrd="0" parTransId="{41BE3A53-45E5-457B-BF09-ED349244419A}" sibTransId="{34ABDE6F-2507-4D17-B937-161803F0662D}"/>
    <dgm:cxn modelId="{71D66934-B026-4CA8-B98E-80F7080754BA}" type="presOf" srcId="{6F29371B-88BD-4FA2-BA49-0FD4F748329F}" destId="{24A55D16-82F1-4A84-8C8A-C29F4A13AA91}" srcOrd="1" destOrd="0" presId="urn:microsoft.com/office/officeart/2005/8/layout/list1"/>
    <dgm:cxn modelId="{18BD654D-76A1-4451-A491-1A83B1DE9167}" type="presOf" srcId="{691B0D4E-4DF5-40BF-8BE1-04BD402F729E}" destId="{3EDE7C64-B2C7-4BF9-97F7-A7C77DC1B992}" srcOrd="0" destOrd="0" presId="urn:microsoft.com/office/officeart/2005/8/layout/list1"/>
    <dgm:cxn modelId="{BF73CA14-2BE4-4180-8F0D-7B432727AE5E}" type="presOf" srcId="{0A178927-6903-431B-A909-13477C2D92DE}" destId="{87ADB316-248E-49D4-B5DD-9659D486034F}" srcOrd="0" destOrd="0" presId="urn:microsoft.com/office/officeart/2005/8/layout/list1"/>
    <dgm:cxn modelId="{7BD5D4E1-2F1A-4604-9BFE-FD6A3AACA060}" srcId="{A062D5C5-C157-4675-8D69-905DCB0DB5F6}" destId="{6CA4A2D8-00FD-47E1-AA3C-DE598BAAAB51}" srcOrd="2" destOrd="0" parTransId="{801865FF-EB97-40A1-B667-D74C08C91586}" sibTransId="{D95EBD8D-D5E0-4A1B-9BD3-D6FBB4B0B768}"/>
    <dgm:cxn modelId="{1A87EAC2-C920-4E9B-97C0-494291D585AB}" srcId="{A062D5C5-C157-4675-8D69-905DCB0DB5F6}" destId="{6F29371B-88BD-4FA2-BA49-0FD4F748329F}" srcOrd="0" destOrd="0" parTransId="{CF61E7E5-03D8-4BF1-A1BE-2A691298B710}" sibTransId="{A6258BC2-DBD3-4E76-9B37-0F6287AB214D}"/>
    <dgm:cxn modelId="{1E72AC0F-E384-4070-9D9B-51508F699577}" type="presOf" srcId="{A062D5C5-C157-4675-8D69-905DCB0DB5F6}" destId="{6C7E087F-2604-4B14-B6D9-07A14BAB4E09}" srcOrd="0" destOrd="0" presId="urn:microsoft.com/office/officeart/2005/8/layout/list1"/>
    <dgm:cxn modelId="{51F52D4B-1284-417C-8AB7-95D1CD6E55C1}" type="presOf" srcId="{6CA4A2D8-00FD-47E1-AA3C-DE598BAAAB51}" destId="{B9322670-A5E3-4F49-AC17-8CC07389B702}" srcOrd="1" destOrd="0" presId="urn:microsoft.com/office/officeart/2005/8/layout/list1"/>
    <dgm:cxn modelId="{7B0C5E9C-ED39-41BE-B9FB-1FB40D5E7125}" type="presOf" srcId="{4699F14D-56C1-430B-92A5-6AC855A07E06}" destId="{0B407452-3A51-494F-BD78-11F54DF11914}" srcOrd="0" destOrd="0" presId="urn:microsoft.com/office/officeart/2005/8/layout/list1"/>
    <dgm:cxn modelId="{1B4749E7-1C9C-415B-9803-DE9A3A2067A9}" type="presOf" srcId="{6F29371B-88BD-4FA2-BA49-0FD4F748329F}" destId="{37FA6E3C-56AD-45EE-B8FB-DD19093F2645}" srcOrd="0" destOrd="0" presId="urn:microsoft.com/office/officeart/2005/8/layout/list1"/>
    <dgm:cxn modelId="{2AA711F8-E6D0-4A7E-81DB-AFCF058E1194}" srcId="{4699F14D-56C1-430B-92A5-6AC855A07E06}" destId="{0A178927-6903-431B-A909-13477C2D92DE}" srcOrd="0" destOrd="0" parTransId="{E39E2889-1F96-410A-BCC7-2EA33355E3E9}" sibTransId="{B4ABA1AB-3700-4107-AA56-52B6D3420BF9}"/>
    <dgm:cxn modelId="{21F9A292-811A-4C1C-846B-AE3082F9FBAE}" type="presOf" srcId="{6CA4A2D8-00FD-47E1-AA3C-DE598BAAAB51}" destId="{257ED9F6-4868-49A2-BBF6-0737E987FFEC}" srcOrd="0" destOrd="0" presId="urn:microsoft.com/office/officeart/2005/8/layout/list1"/>
    <dgm:cxn modelId="{1B5B87CC-7A06-4784-8D07-DAE1BAB9F25F}" type="presOf" srcId="{4699F14D-56C1-430B-92A5-6AC855A07E06}" destId="{2A306F33-B657-40B1-B7CD-C502413FB510}" srcOrd="1" destOrd="0" presId="urn:microsoft.com/office/officeart/2005/8/layout/list1"/>
    <dgm:cxn modelId="{4CDBAD78-6BF7-4939-B7AB-CFE7C476431F}" srcId="{6F29371B-88BD-4FA2-BA49-0FD4F748329F}" destId="{691B0D4E-4DF5-40BF-8BE1-04BD402F729E}" srcOrd="0" destOrd="0" parTransId="{9F68561D-51CE-4D39-95F2-91B066733D57}" sibTransId="{ACEFCDE2-ECAC-4D49-802E-10A7E5C5F0D1}"/>
    <dgm:cxn modelId="{6DE01919-819E-4B18-BE4E-99828EE09DDF}" srcId="{6CA4A2D8-00FD-47E1-AA3C-DE598BAAAB51}" destId="{971737F7-28FE-4E70-AEA5-F31F80E2C2AA}" srcOrd="0" destOrd="0" parTransId="{07AFF58D-DE7A-4A56-AB2F-ADE266CB9BBF}" sibTransId="{4E45DAC6-524A-48DD-95FD-EF460C438329}"/>
    <dgm:cxn modelId="{578D211E-DB40-45BF-B0EA-4C6F1BDAB6E5}" type="presParOf" srcId="{6C7E087F-2604-4B14-B6D9-07A14BAB4E09}" destId="{56D75E64-BFBE-4AE0-8989-204C9591F83C}" srcOrd="0" destOrd="0" presId="urn:microsoft.com/office/officeart/2005/8/layout/list1"/>
    <dgm:cxn modelId="{458E1032-46F8-4965-A7B6-221CB337C36D}" type="presParOf" srcId="{56D75E64-BFBE-4AE0-8989-204C9591F83C}" destId="{37FA6E3C-56AD-45EE-B8FB-DD19093F2645}" srcOrd="0" destOrd="0" presId="urn:microsoft.com/office/officeart/2005/8/layout/list1"/>
    <dgm:cxn modelId="{CB26952A-F9AD-48BF-80F0-336F8AC0B669}" type="presParOf" srcId="{56D75E64-BFBE-4AE0-8989-204C9591F83C}" destId="{24A55D16-82F1-4A84-8C8A-C29F4A13AA91}" srcOrd="1" destOrd="0" presId="urn:microsoft.com/office/officeart/2005/8/layout/list1"/>
    <dgm:cxn modelId="{98EEAA91-1CCC-40D5-9644-960652D4993A}" type="presParOf" srcId="{6C7E087F-2604-4B14-B6D9-07A14BAB4E09}" destId="{6F44FE4D-F4C3-4203-968C-39CF2C4918C5}" srcOrd="1" destOrd="0" presId="urn:microsoft.com/office/officeart/2005/8/layout/list1"/>
    <dgm:cxn modelId="{98662651-589C-4AEC-B993-6DDC789558AA}" type="presParOf" srcId="{6C7E087F-2604-4B14-B6D9-07A14BAB4E09}" destId="{3EDE7C64-B2C7-4BF9-97F7-A7C77DC1B992}" srcOrd="2" destOrd="0" presId="urn:microsoft.com/office/officeart/2005/8/layout/list1"/>
    <dgm:cxn modelId="{C57D9259-09B7-42DB-BC92-893C2A911A69}" type="presParOf" srcId="{6C7E087F-2604-4B14-B6D9-07A14BAB4E09}" destId="{1C9B02BA-AE6E-443D-9DE0-58E43EBA3C67}" srcOrd="3" destOrd="0" presId="urn:microsoft.com/office/officeart/2005/8/layout/list1"/>
    <dgm:cxn modelId="{E18F3843-2D47-4AF6-9F1F-385A4D1733A6}" type="presParOf" srcId="{6C7E087F-2604-4B14-B6D9-07A14BAB4E09}" destId="{0C4901D9-73F0-4444-B861-C8CFDBE442C5}" srcOrd="4" destOrd="0" presId="urn:microsoft.com/office/officeart/2005/8/layout/list1"/>
    <dgm:cxn modelId="{690A9CF6-78B6-46F7-9260-B804AF9D9598}" type="presParOf" srcId="{0C4901D9-73F0-4444-B861-C8CFDBE442C5}" destId="{0B407452-3A51-494F-BD78-11F54DF11914}" srcOrd="0" destOrd="0" presId="urn:microsoft.com/office/officeart/2005/8/layout/list1"/>
    <dgm:cxn modelId="{B865AA98-1826-4A20-B669-E6B5DC96CF00}" type="presParOf" srcId="{0C4901D9-73F0-4444-B861-C8CFDBE442C5}" destId="{2A306F33-B657-40B1-B7CD-C502413FB510}" srcOrd="1" destOrd="0" presId="urn:microsoft.com/office/officeart/2005/8/layout/list1"/>
    <dgm:cxn modelId="{376A0E49-C34F-4C5E-8812-58E4EA128D11}" type="presParOf" srcId="{6C7E087F-2604-4B14-B6D9-07A14BAB4E09}" destId="{C7E95B55-4E3D-4167-B1C0-5CE2850B46F8}" srcOrd="5" destOrd="0" presId="urn:microsoft.com/office/officeart/2005/8/layout/list1"/>
    <dgm:cxn modelId="{B5B5A996-BBD7-416C-B2E4-E3A244C81D59}" type="presParOf" srcId="{6C7E087F-2604-4B14-B6D9-07A14BAB4E09}" destId="{87ADB316-248E-49D4-B5DD-9659D486034F}" srcOrd="6" destOrd="0" presId="urn:microsoft.com/office/officeart/2005/8/layout/list1"/>
    <dgm:cxn modelId="{706AFC09-BB54-4D8A-A637-F8B6D85C8F3D}" type="presParOf" srcId="{6C7E087F-2604-4B14-B6D9-07A14BAB4E09}" destId="{FB68961B-B7C8-4EE6-9997-FCACD04E413C}" srcOrd="7" destOrd="0" presId="urn:microsoft.com/office/officeart/2005/8/layout/list1"/>
    <dgm:cxn modelId="{4635A79C-C244-494A-B757-769478B433D9}" type="presParOf" srcId="{6C7E087F-2604-4B14-B6D9-07A14BAB4E09}" destId="{7E9B4913-8F63-4FDF-B437-3310A474B169}" srcOrd="8" destOrd="0" presId="urn:microsoft.com/office/officeart/2005/8/layout/list1"/>
    <dgm:cxn modelId="{1B0417D4-E701-4EAA-871C-5C0F36C00F17}" type="presParOf" srcId="{7E9B4913-8F63-4FDF-B437-3310A474B169}" destId="{257ED9F6-4868-49A2-BBF6-0737E987FFEC}" srcOrd="0" destOrd="0" presId="urn:microsoft.com/office/officeart/2005/8/layout/list1"/>
    <dgm:cxn modelId="{756348F3-74B4-40DC-B122-D4DB26837C86}" type="presParOf" srcId="{7E9B4913-8F63-4FDF-B437-3310A474B169}" destId="{B9322670-A5E3-4F49-AC17-8CC07389B702}" srcOrd="1" destOrd="0" presId="urn:microsoft.com/office/officeart/2005/8/layout/list1"/>
    <dgm:cxn modelId="{D1820A9D-3D81-43BA-8D9D-C6602D128E3C}" type="presParOf" srcId="{6C7E087F-2604-4B14-B6D9-07A14BAB4E09}" destId="{BA88B0ED-A92F-4DDF-9A02-4416B130013F}" srcOrd="9" destOrd="0" presId="urn:microsoft.com/office/officeart/2005/8/layout/list1"/>
    <dgm:cxn modelId="{F3D836BF-4735-4941-9654-D464787D813A}" type="presParOf" srcId="{6C7E087F-2604-4B14-B6D9-07A14BAB4E09}" destId="{5FC08667-79D5-43ED-A99C-886A7BA5AE1A}"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660ED6-198B-4459-BC1F-2C64EDE3B61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D0AEB831-2496-47C3-8CD7-9D014696E7F1}">
      <dgm:prSet phldrT="[文本]"/>
      <dgm:spPr/>
      <dgm:t>
        <a:bodyPr/>
        <a:lstStyle/>
        <a:p>
          <a:r>
            <a:rPr lang="zh-CN" altLang="en-US" dirty="0" smtClean="0"/>
            <a:t>有卡校园</a:t>
          </a:r>
          <a:endParaRPr lang="zh-CN" altLang="en-US" dirty="0"/>
        </a:p>
      </dgm:t>
    </dgm:pt>
    <dgm:pt modelId="{55245A5E-5FD6-406C-B041-6180E0BA0026}" cxnId="{54B92DE3-D1E9-4B7B-AE72-4ACBBB996EBE}" type="parTrans">
      <dgm:prSet/>
      <dgm:spPr/>
      <dgm:t>
        <a:bodyPr/>
        <a:lstStyle/>
        <a:p>
          <a:endParaRPr lang="zh-CN" altLang="en-US"/>
        </a:p>
      </dgm:t>
    </dgm:pt>
    <dgm:pt modelId="{5A93022F-120D-4219-BA4F-D937955C560E}" cxnId="{54B92DE3-D1E9-4B7B-AE72-4ACBBB996EBE}" type="sibTrans">
      <dgm:prSet/>
      <dgm:spPr/>
      <dgm:t>
        <a:bodyPr/>
        <a:lstStyle/>
        <a:p>
          <a:endParaRPr lang="zh-CN" altLang="en-US"/>
        </a:p>
      </dgm:t>
    </dgm:pt>
    <dgm:pt modelId="{F56681E0-0D3E-4F70-875C-2C4C3EE69E95}">
      <dgm:prSet phldrT="[文本]"/>
      <dgm:spPr/>
      <dgm:t>
        <a:bodyPr/>
        <a:lstStyle/>
        <a:p>
          <a:r>
            <a:rPr lang="zh-CN" altLang="en-US" dirty="0" smtClean="0"/>
            <a:t>在前期教育信息化不断投入下，</a:t>
          </a:r>
          <a:r>
            <a:rPr lang="zh-CN" dirty="0" smtClean="0"/>
            <a:t>很多学校都建立了自己的智能卡应用系统</a:t>
          </a:r>
          <a:r>
            <a:rPr lang="zh-CN" altLang="en-US" dirty="0" smtClean="0"/>
            <a:t>，并涵盖校园就餐、水电管理、超市购物、签到卡、图书借阅等各种校园内生活场景，但当出现忘带卡、卡丢失等情况时，会严重影响校园生活。</a:t>
          </a:r>
          <a:endParaRPr lang="zh-CN" altLang="en-US" dirty="0"/>
        </a:p>
      </dgm:t>
    </dgm:pt>
    <dgm:pt modelId="{1F2671CB-DB94-415F-B395-4DB80AE4E583}" cxnId="{86085EE1-EE60-4EF9-B4CF-6C3CDD94A227}" type="parTrans">
      <dgm:prSet/>
      <dgm:spPr/>
      <dgm:t>
        <a:bodyPr/>
        <a:lstStyle/>
        <a:p>
          <a:endParaRPr lang="zh-CN" altLang="en-US"/>
        </a:p>
      </dgm:t>
    </dgm:pt>
    <dgm:pt modelId="{6F76BAB6-09B8-4FCF-8BF6-9D01E6550C6C}" cxnId="{86085EE1-EE60-4EF9-B4CF-6C3CDD94A227}" type="sibTrans">
      <dgm:prSet/>
      <dgm:spPr/>
      <dgm:t>
        <a:bodyPr/>
        <a:lstStyle/>
        <a:p>
          <a:endParaRPr lang="zh-CN" altLang="en-US"/>
        </a:p>
      </dgm:t>
    </dgm:pt>
    <dgm:pt modelId="{80B76470-6330-43C5-891F-758AEB7735E0}">
      <dgm:prSet phldrT="[文本]"/>
      <dgm:spPr/>
      <dgm:t>
        <a:bodyPr/>
        <a:lstStyle/>
        <a:p>
          <a:r>
            <a:rPr lang="zh-CN" altLang="en-US" dirty="0" smtClean="0"/>
            <a:t>无卡校园</a:t>
          </a:r>
          <a:endParaRPr lang="zh-CN" altLang="en-US" dirty="0"/>
        </a:p>
      </dgm:t>
    </dgm:pt>
    <dgm:pt modelId="{C40AD6D1-72E8-49E8-842A-0ECB57A5A6F4}" cxnId="{4C1E0335-B169-4C64-B313-695A4FA854D2}" type="parTrans">
      <dgm:prSet/>
      <dgm:spPr/>
      <dgm:t>
        <a:bodyPr/>
        <a:lstStyle/>
        <a:p>
          <a:endParaRPr lang="zh-CN" altLang="en-US"/>
        </a:p>
      </dgm:t>
    </dgm:pt>
    <dgm:pt modelId="{C38E52C7-1597-432D-AE02-62B5C4273F5A}" cxnId="{4C1E0335-B169-4C64-B313-695A4FA854D2}" type="sibTrans">
      <dgm:prSet/>
      <dgm:spPr/>
      <dgm:t>
        <a:bodyPr/>
        <a:lstStyle/>
        <a:p>
          <a:endParaRPr lang="zh-CN" altLang="en-US"/>
        </a:p>
      </dgm:t>
    </dgm:pt>
    <dgm:pt modelId="{D9838D3B-5EDD-4044-BF3E-ACC4BB6A5686}">
      <dgm:prSet phldrT="[文本]"/>
      <dgm:spPr/>
      <dgm:t>
        <a:bodyPr/>
        <a:lstStyle/>
        <a:p>
          <a:r>
            <a:rPr lang="zh-CN" dirty="0" smtClean="0"/>
            <a:t>随着国家加快推进信息智能化生活的步伐，未来学校会逐步进入无卡化是大势所趋，</a:t>
          </a:r>
          <a:r>
            <a:rPr lang="zh-CN" altLang="en-US" dirty="0" smtClean="0"/>
            <a:t>希望</a:t>
          </a:r>
          <a:r>
            <a:rPr lang="zh-CN" dirty="0" smtClean="0"/>
            <a:t>通过“虚拟校园卡”突破实体校园卡的物理形态，能有效减少丢卡、坏卡的情况，进而降低补卡、退卡的工作量，从而提升师生生活体验以及管理运营效率。</a:t>
          </a:r>
          <a:r>
            <a:rPr lang="zh-CN" altLang="en-US" dirty="0" smtClean="0"/>
            <a:t>但</a:t>
          </a:r>
          <a:r>
            <a:rPr lang="zh-CN" dirty="0" smtClean="0"/>
            <a:t>目前虚拟校园卡均必须依赖手机使用，一旦面临手机没电或者没有网络等情况，虚拟校园卡只是一张无用卡，同样存在使用不便的问题</a:t>
          </a:r>
          <a:endParaRPr lang="zh-CN" altLang="en-US" dirty="0"/>
        </a:p>
      </dgm:t>
    </dgm:pt>
    <dgm:pt modelId="{C3CD0AEA-43EB-4171-95AB-D83AC4EB841D}" cxnId="{1ECE88E6-2DE4-43EA-9CE2-DBD0E4FCCC19}" type="parTrans">
      <dgm:prSet/>
      <dgm:spPr/>
      <dgm:t>
        <a:bodyPr/>
        <a:lstStyle/>
        <a:p>
          <a:endParaRPr lang="zh-CN" altLang="en-US"/>
        </a:p>
      </dgm:t>
    </dgm:pt>
    <dgm:pt modelId="{5B3FFBD6-7FE1-4FE7-87F0-0B519BA167BF}" cxnId="{1ECE88E6-2DE4-43EA-9CE2-DBD0E4FCCC19}" type="sibTrans">
      <dgm:prSet/>
      <dgm:spPr/>
      <dgm:t>
        <a:bodyPr/>
        <a:lstStyle/>
        <a:p>
          <a:endParaRPr lang="zh-CN" altLang="en-US"/>
        </a:p>
      </dgm:t>
    </dgm:pt>
    <dgm:pt modelId="{CE6321B5-DA8F-4C97-97B0-F91BFA5FE1A3}" type="pres">
      <dgm:prSet presAssocID="{BE660ED6-198B-4459-BC1F-2C64EDE3B61B}" presName="linear" presStyleCnt="0">
        <dgm:presLayoutVars>
          <dgm:dir/>
          <dgm:animLvl val="lvl"/>
          <dgm:resizeHandles val="exact"/>
        </dgm:presLayoutVars>
      </dgm:prSet>
      <dgm:spPr/>
      <dgm:t>
        <a:bodyPr/>
        <a:lstStyle/>
        <a:p>
          <a:endParaRPr lang="zh-CN" altLang="en-US"/>
        </a:p>
      </dgm:t>
    </dgm:pt>
    <dgm:pt modelId="{365FDC35-724A-4FF9-87D5-BC5E1619899C}" type="pres">
      <dgm:prSet presAssocID="{D0AEB831-2496-47C3-8CD7-9D014696E7F1}" presName="parentLin" presStyleCnt="0"/>
      <dgm:spPr/>
    </dgm:pt>
    <dgm:pt modelId="{E57CF069-88C5-471B-AD6A-115ED9C8356C}" type="pres">
      <dgm:prSet presAssocID="{D0AEB831-2496-47C3-8CD7-9D014696E7F1}" presName="parentLeftMargin" presStyleLbl="node1" presStyleIdx="0" presStyleCnt="2"/>
      <dgm:spPr/>
      <dgm:t>
        <a:bodyPr/>
        <a:lstStyle/>
        <a:p>
          <a:endParaRPr lang="zh-CN" altLang="en-US"/>
        </a:p>
      </dgm:t>
    </dgm:pt>
    <dgm:pt modelId="{C555DDC7-92CC-4562-AC60-9E35F5D8DBE2}" type="pres">
      <dgm:prSet presAssocID="{D0AEB831-2496-47C3-8CD7-9D014696E7F1}" presName="parentText" presStyleLbl="node1" presStyleIdx="0" presStyleCnt="2">
        <dgm:presLayoutVars>
          <dgm:chMax val="0"/>
          <dgm:bulletEnabled val="1"/>
        </dgm:presLayoutVars>
      </dgm:prSet>
      <dgm:spPr/>
      <dgm:t>
        <a:bodyPr/>
        <a:lstStyle/>
        <a:p>
          <a:endParaRPr lang="zh-CN" altLang="en-US"/>
        </a:p>
      </dgm:t>
    </dgm:pt>
    <dgm:pt modelId="{2839DAFD-FF90-4023-8E42-EE66C2BED998}" type="pres">
      <dgm:prSet presAssocID="{D0AEB831-2496-47C3-8CD7-9D014696E7F1}" presName="negativeSpace" presStyleCnt="0"/>
      <dgm:spPr/>
    </dgm:pt>
    <dgm:pt modelId="{D52BE1BF-8D97-45EA-9E44-89A1DBB142E2}" type="pres">
      <dgm:prSet presAssocID="{D0AEB831-2496-47C3-8CD7-9D014696E7F1}" presName="childText" presStyleLbl="conFgAcc1" presStyleIdx="0" presStyleCnt="2">
        <dgm:presLayoutVars>
          <dgm:bulletEnabled val="1"/>
        </dgm:presLayoutVars>
      </dgm:prSet>
      <dgm:spPr/>
      <dgm:t>
        <a:bodyPr/>
        <a:lstStyle/>
        <a:p>
          <a:endParaRPr lang="zh-CN" altLang="en-US"/>
        </a:p>
      </dgm:t>
    </dgm:pt>
    <dgm:pt modelId="{76E67558-91C4-4B42-8DD3-484D499B6E17}" type="pres">
      <dgm:prSet presAssocID="{5A93022F-120D-4219-BA4F-D937955C560E}" presName="spaceBetweenRectangles" presStyleCnt="0"/>
      <dgm:spPr/>
    </dgm:pt>
    <dgm:pt modelId="{EE671263-209A-4D2C-8A2D-BAD2F3043B32}" type="pres">
      <dgm:prSet presAssocID="{80B76470-6330-43C5-891F-758AEB7735E0}" presName="parentLin" presStyleCnt="0"/>
      <dgm:spPr/>
    </dgm:pt>
    <dgm:pt modelId="{D7C7A1F0-C7B3-416B-B158-5A248DA77CD4}" type="pres">
      <dgm:prSet presAssocID="{80B76470-6330-43C5-891F-758AEB7735E0}" presName="parentLeftMargin" presStyleLbl="node1" presStyleIdx="0" presStyleCnt="2"/>
      <dgm:spPr/>
      <dgm:t>
        <a:bodyPr/>
        <a:lstStyle/>
        <a:p>
          <a:endParaRPr lang="zh-CN" altLang="en-US"/>
        </a:p>
      </dgm:t>
    </dgm:pt>
    <dgm:pt modelId="{28886966-9251-43BD-8259-81504C43866F}" type="pres">
      <dgm:prSet presAssocID="{80B76470-6330-43C5-891F-758AEB7735E0}" presName="parentText" presStyleLbl="node1" presStyleIdx="1" presStyleCnt="2">
        <dgm:presLayoutVars>
          <dgm:chMax val="0"/>
          <dgm:bulletEnabled val="1"/>
        </dgm:presLayoutVars>
      </dgm:prSet>
      <dgm:spPr/>
      <dgm:t>
        <a:bodyPr/>
        <a:lstStyle/>
        <a:p>
          <a:endParaRPr lang="zh-CN" altLang="en-US"/>
        </a:p>
      </dgm:t>
    </dgm:pt>
    <dgm:pt modelId="{87C3C920-BEAF-4535-B4A3-3C1215880494}" type="pres">
      <dgm:prSet presAssocID="{80B76470-6330-43C5-891F-758AEB7735E0}" presName="negativeSpace" presStyleCnt="0"/>
      <dgm:spPr/>
    </dgm:pt>
    <dgm:pt modelId="{A3A46834-6B20-4FD8-A540-1F67DBF35414}" type="pres">
      <dgm:prSet presAssocID="{80B76470-6330-43C5-891F-758AEB7735E0}" presName="childText" presStyleLbl="conFgAcc1" presStyleIdx="1" presStyleCnt="2">
        <dgm:presLayoutVars>
          <dgm:bulletEnabled val="1"/>
        </dgm:presLayoutVars>
      </dgm:prSet>
      <dgm:spPr/>
      <dgm:t>
        <a:bodyPr/>
        <a:lstStyle/>
        <a:p>
          <a:endParaRPr lang="zh-CN" altLang="en-US"/>
        </a:p>
      </dgm:t>
    </dgm:pt>
  </dgm:ptLst>
  <dgm:cxnLst>
    <dgm:cxn modelId="{4FDB82E9-FC1A-4A6E-B1E0-047ED5F4290A}" type="presOf" srcId="{BE660ED6-198B-4459-BC1F-2C64EDE3B61B}" destId="{CE6321B5-DA8F-4C97-97B0-F91BFA5FE1A3}" srcOrd="0" destOrd="0" presId="urn:microsoft.com/office/officeart/2005/8/layout/list1"/>
    <dgm:cxn modelId="{5E4717B1-801B-4620-8C6E-E0DA5DA1C536}" type="presOf" srcId="{D0AEB831-2496-47C3-8CD7-9D014696E7F1}" destId="{E57CF069-88C5-471B-AD6A-115ED9C8356C}" srcOrd="0" destOrd="0" presId="urn:microsoft.com/office/officeart/2005/8/layout/list1"/>
    <dgm:cxn modelId="{1ECE88E6-2DE4-43EA-9CE2-DBD0E4FCCC19}" srcId="{80B76470-6330-43C5-891F-758AEB7735E0}" destId="{D9838D3B-5EDD-4044-BF3E-ACC4BB6A5686}" srcOrd="0" destOrd="0" parTransId="{C3CD0AEA-43EB-4171-95AB-D83AC4EB841D}" sibTransId="{5B3FFBD6-7FE1-4FE7-87F0-0B519BA167BF}"/>
    <dgm:cxn modelId="{86085EE1-EE60-4EF9-B4CF-6C3CDD94A227}" srcId="{D0AEB831-2496-47C3-8CD7-9D014696E7F1}" destId="{F56681E0-0D3E-4F70-875C-2C4C3EE69E95}" srcOrd="0" destOrd="0" parTransId="{1F2671CB-DB94-415F-B395-4DB80AE4E583}" sibTransId="{6F76BAB6-09B8-4FCF-8BF6-9D01E6550C6C}"/>
    <dgm:cxn modelId="{9BD74953-477B-4F48-8E0E-2670DC14C1C1}" type="presOf" srcId="{D9838D3B-5EDD-4044-BF3E-ACC4BB6A5686}" destId="{A3A46834-6B20-4FD8-A540-1F67DBF35414}" srcOrd="0" destOrd="0" presId="urn:microsoft.com/office/officeart/2005/8/layout/list1"/>
    <dgm:cxn modelId="{4C1E0335-B169-4C64-B313-695A4FA854D2}" srcId="{BE660ED6-198B-4459-BC1F-2C64EDE3B61B}" destId="{80B76470-6330-43C5-891F-758AEB7735E0}" srcOrd="1" destOrd="0" parTransId="{C40AD6D1-72E8-49E8-842A-0ECB57A5A6F4}" sibTransId="{C38E52C7-1597-432D-AE02-62B5C4273F5A}"/>
    <dgm:cxn modelId="{A28341F6-A2D5-45DF-B42A-C6373F3977AC}" type="presOf" srcId="{80B76470-6330-43C5-891F-758AEB7735E0}" destId="{28886966-9251-43BD-8259-81504C43866F}" srcOrd="1" destOrd="0" presId="urn:microsoft.com/office/officeart/2005/8/layout/list1"/>
    <dgm:cxn modelId="{54B92DE3-D1E9-4B7B-AE72-4ACBBB996EBE}" srcId="{BE660ED6-198B-4459-BC1F-2C64EDE3B61B}" destId="{D0AEB831-2496-47C3-8CD7-9D014696E7F1}" srcOrd="0" destOrd="0" parTransId="{55245A5E-5FD6-406C-B041-6180E0BA0026}" sibTransId="{5A93022F-120D-4219-BA4F-D937955C560E}"/>
    <dgm:cxn modelId="{C81B280F-6394-4CF1-9023-6ED6DB8E56D1}" type="presOf" srcId="{D0AEB831-2496-47C3-8CD7-9D014696E7F1}" destId="{C555DDC7-92CC-4562-AC60-9E35F5D8DBE2}" srcOrd="1" destOrd="0" presId="urn:microsoft.com/office/officeart/2005/8/layout/list1"/>
    <dgm:cxn modelId="{EF0649E0-F081-47A0-88D2-594475BE02CD}" type="presOf" srcId="{80B76470-6330-43C5-891F-758AEB7735E0}" destId="{D7C7A1F0-C7B3-416B-B158-5A248DA77CD4}" srcOrd="0" destOrd="0" presId="urn:microsoft.com/office/officeart/2005/8/layout/list1"/>
    <dgm:cxn modelId="{2BDCB176-F17C-43C9-9C0C-DE73D4FB1CD9}" type="presOf" srcId="{F56681E0-0D3E-4F70-875C-2C4C3EE69E95}" destId="{D52BE1BF-8D97-45EA-9E44-89A1DBB142E2}" srcOrd="0" destOrd="0" presId="urn:microsoft.com/office/officeart/2005/8/layout/list1"/>
    <dgm:cxn modelId="{DFF37A93-4AE2-433A-8005-BDDE1A516232}" type="presParOf" srcId="{CE6321B5-DA8F-4C97-97B0-F91BFA5FE1A3}" destId="{365FDC35-724A-4FF9-87D5-BC5E1619899C}" srcOrd="0" destOrd="0" presId="urn:microsoft.com/office/officeart/2005/8/layout/list1"/>
    <dgm:cxn modelId="{C5415ED1-83B8-4823-B5F2-3EF97CC31F7C}" type="presParOf" srcId="{365FDC35-724A-4FF9-87D5-BC5E1619899C}" destId="{E57CF069-88C5-471B-AD6A-115ED9C8356C}" srcOrd="0" destOrd="0" presId="urn:microsoft.com/office/officeart/2005/8/layout/list1"/>
    <dgm:cxn modelId="{2DAEB87C-0429-4CD5-9FC7-BFA853617CE7}" type="presParOf" srcId="{365FDC35-724A-4FF9-87D5-BC5E1619899C}" destId="{C555DDC7-92CC-4562-AC60-9E35F5D8DBE2}" srcOrd="1" destOrd="0" presId="urn:microsoft.com/office/officeart/2005/8/layout/list1"/>
    <dgm:cxn modelId="{33F2B802-3415-4D53-84EC-3A1A06BE3C47}" type="presParOf" srcId="{CE6321B5-DA8F-4C97-97B0-F91BFA5FE1A3}" destId="{2839DAFD-FF90-4023-8E42-EE66C2BED998}" srcOrd="1" destOrd="0" presId="urn:microsoft.com/office/officeart/2005/8/layout/list1"/>
    <dgm:cxn modelId="{E463D475-DF5D-4B83-8EF6-19A2BE834437}" type="presParOf" srcId="{CE6321B5-DA8F-4C97-97B0-F91BFA5FE1A3}" destId="{D52BE1BF-8D97-45EA-9E44-89A1DBB142E2}" srcOrd="2" destOrd="0" presId="urn:microsoft.com/office/officeart/2005/8/layout/list1"/>
    <dgm:cxn modelId="{678A4F2C-E1DC-4DA5-BB2C-7D0A28A056D2}" type="presParOf" srcId="{CE6321B5-DA8F-4C97-97B0-F91BFA5FE1A3}" destId="{76E67558-91C4-4B42-8DD3-484D499B6E17}" srcOrd="3" destOrd="0" presId="urn:microsoft.com/office/officeart/2005/8/layout/list1"/>
    <dgm:cxn modelId="{90803BE8-9C8A-4D23-86DB-A6F5899406BC}" type="presParOf" srcId="{CE6321B5-DA8F-4C97-97B0-F91BFA5FE1A3}" destId="{EE671263-209A-4D2C-8A2D-BAD2F3043B32}" srcOrd="4" destOrd="0" presId="urn:microsoft.com/office/officeart/2005/8/layout/list1"/>
    <dgm:cxn modelId="{5623A700-C901-4449-9592-83FACE2E4047}" type="presParOf" srcId="{EE671263-209A-4D2C-8A2D-BAD2F3043B32}" destId="{D7C7A1F0-C7B3-416B-B158-5A248DA77CD4}" srcOrd="0" destOrd="0" presId="urn:microsoft.com/office/officeart/2005/8/layout/list1"/>
    <dgm:cxn modelId="{837394A5-34F0-4EED-A7AE-9BF4645100C3}" type="presParOf" srcId="{EE671263-209A-4D2C-8A2D-BAD2F3043B32}" destId="{28886966-9251-43BD-8259-81504C43866F}" srcOrd="1" destOrd="0" presId="urn:microsoft.com/office/officeart/2005/8/layout/list1"/>
    <dgm:cxn modelId="{C4A114A7-BD69-4BED-A6F9-BFD266B05E68}" type="presParOf" srcId="{CE6321B5-DA8F-4C97-97B0-F91BFA5FE1A3}" destId="{87C3C920-BEAF-4535-B4A3-3C1215880494}" srcOrd="5" destOrd="0" presId="urn:microsoft.com/office/officeart/2005/8/layout/list1"/>
    <dgm:cxn modelId="{87BF62D6-3A66-4D71-A753-CB35857277C9}" type="presParOf" srcId="{CE6321B5-DA8F-4C97-97B0-F91BFA5FE1A3}" destId="{A3A46834-6B20-4FD8-A540-1F67DBF35414}" srcOrd="6"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62D5C5-C157-4675-8D69-905DCB0DB5F6}"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zh-CN" altLang="en-US"/>
        </a:p>
      </dgm:t>
    </dgm:pt>
    <dgm:pt modelId="{6F29371B-88BD-4FA2-BA49-0FD4F748329F}">
      <dgm:prSet phldrT="[文本]" custT="1"/>
      <dgm:spPr>
        <a:solidFill>
          <a:schemeClr val="accent1"/>
        </a:solidFill>
      </dgm:spPr>
      <dgm:t>
        <a:bodyPr/>
        <a:lstStyle/>
        <a:p>
          <a:r>
            <a:rPr lang="zh-CN" altLang="en-US" sz="2000" dirty="0" smtClean="0">
              <a:latin typeface="微软雅黑" panose="020B0503020204020204" charset="-122"/>
              <a:ea typeface="微软雅黑" panose="020B0503020204020204" charset="-122"/>
            </a:rPr>
            <a:t>现状和问题</a:t>
          </a:r>
          <a:endParaRPr lang="zh-CN" altLang="en-US" sz="2000" dirty="0">
            <a:latin typeface="微软雅黑" panose="020B0503020204020204" charset="-122"/>
            <a:ea typeface="微软雅黑" panose="020B0503020204020204" charset="-122"/>
          </a:endParaRPr>
        </a:p>
      </dgm:t>
    </dgm:pt>
    <dgm:pt modelId="{CF61E7E5-03D8-4BF1-A1BE-2A691298B710}" cxnId="{1A87EAC2-C920-4E9B-97C0-494291D585AB}" type="parTrans">
      <dgm:prSet/>
      <dgm:spPr/>
      <dgm:t>
        <a:bodyPr/>
        <a:lstStyle/>
        <a:p>
          <a:endParaRPr lang="zh-CN" altLang="en-US" sz="2000">
            <a:latin typeface="微软雅黑" panose="020B0503020204020204" charset="-122"/>
            <a:ea typeface="微软雅黑" panose="020B0503020204020204" charset="-122"/>
          </a:endParaRPr>
        </a:p>
      </dgm:t>
    </dgm:pt>
    <dgm:pt modelId="{A6258BC2-DBD3-4E76-9B37-0F6287AB214D}" cxnId="{1A87EAC2-C920-4E9B-97C0-494291D585AB}" type="sibTrans">
      <dgm:prSet/>
      <dgm:spPr/>
      <dgm:t>
        <a:bodyPr/>
        <a:lstStyle/>
        <a:p>
          <a:endParaRPr lang="zh-CN" altLang="en-US" sz="2000">
            <a:latin typeface="微软雅黑" panose="020B0503020204020204" charset="-122"/>
            <a:ea typeface="微软雅黑" panose="020B0503020204020204" charset="-122"/>
          </a:endParaRPr>
        </a:p>
      </dgm:t>
    </dgm:pt>
    <dgm:pt modelId="{691B0D4E-4DF5-40BF-8BE1-04BD402F729E}">
      <dgm:prSet phldrT="[文本]" custT="1"/>
      <dgm:spPr/>
      <dgm:t>
        <a:bodyPr/>
        <a:lstStyle/>
        <a:p>
          <a:r>
            <a:rPr lang="zh-CN" altLang="en-US" sz="1400" dirty="0" smtClean="0">
              <a:latin typeface="微软雅黑" panose="020B0503020204020204" charset="-122"/>
              <a:ea typeface="微软雅黑" panose="020B0503020204020204" charset="-122"/>
            </a:rPr>
            <a:t>国家助学金政策是为了解决学生就学问题的一项民生政策，是促进教育公平和社会公正、构建和谐社会的重要举措。</a:t>
          </a:r>
          <a:endParaRPr lang="zh-CN" altLang="en-US" sz="1400" dirty="0">
            <a:latin typeface="微软雅黑" panose="020B0503020204020204" charset="-122"/>
            <a:ea typeface="微软雅黑" panose="020B0503020204020204" charset="-122"/>
          </a:endParaRPr>
        </a:p>
      </dgm:t>
    </dgm:pt>
    <dgm:pt modelId="{9F68561D-51CE-4D39-95F2-91B066733D57}" cxnId="{4CDBAD78-6BF7-4939-B7AB-CFE7C476431F}" type="parTrans">
      <dgm:prSet/>
      <dgm:spPr/>
      <dgm:t>
        <a:bodyPr/>
        <a:lstStyle/>
        <a:p>
          <a:endParaRPr lang="zh-CN" altLang="en-US" sz="2000">
            <a:latin typeface="微软雅黑" panose="020B0503020204020204" charset="-122"/>
            <a:ea typeface="微软雅黑" panose="020B0503020204020204" charset="-122"/>
          </a:endParaRPr>
        </a:p>
      </dgm:t>
    </dgm:pt>
    <dgm:pt modelId="{ACEFCDE2-ECAC-4D49-802E-10A7E5C5F0D1}" cxnId="{4CDBAD78-6BF7-4939-B7AB-CFE7C476431F}" type="sibTrans">
      <dgm:prSet/>
      <dgm:spPr/>
      <dgm:t>
        <a:bodyPr/>
        <a:lstStyle/>
        <a:p>
          <a:endParaRPr lang="zh-CN" altLang="en-US" sz="2000">
            <a:latin typeface="微软雅黑" panose="020B0503020204020204" charset="-122"/>
            <a:ea typeface="微软雅黑" panose="020B0503020204020204" charset="-122"/>
          </a:endParaRPr>
        </a:p>
      </dgm:t>
    </dgm:pt>
    <dgm:pt modelId="{4699F14D-56C1-430B-92A5-6AC855A07E06}">
      <dgm:prSet phldrT="[文本]" custT="1"/>
      <dgm:spPr>
        <a:solidFill>
          <a:schemeClr val="accent1"/>
        </a:solidFill>
      </dgm:spPr>
      <dgm:t>
        <a:bodyPr/>
        <a:lstStyle/>
        <a:p>
          <a:r>
            <a:rPr lang="zh-CN" altLang="en-US" sz="2000" dirty="0" smtClean="0">
              <a:latin typeface="微软雅黑" panose="020B0503020204020204" charset="-122"/>
              <a:ea typeface="微软雅黑" panose="020B0503020204020204" charset="-122"/>
            </a:rPr>
            <a:t>解决思路</a:t>
          </a:r>
          <a:endParaRPr lang="zh-CN" altLang="en-US" sz="2000" dirty="0">
            <a:latin typeface="微软雅黑" panose="020B0503020204020204" charset="-122"/>
            <a:ea typeface="微软雅黑" panose="020B0503020204020204" charset="-122"/>
          </a:endParaRPr>
        </a:p>
      </dgm:t>
    </dgm:pt>
    <dgm:pt modelId="{41BE3A53-45E5-457B-BF09-ED349244419A}" cxnId="{3662DD63-69DE-4950-A8FA-E95848146C2E}" type="parTrans">
      <dgm:prSet/>
      <dgm:spPr/>
      <dgm:t>
        <a:bodyPr/>
        <a:lstStyle/>
        <a:p>
          <a:endParaRPr lang="zh-CN" altLang="en-US" sz="2000">
            <a:latin typeface="微软雅黑" panose="020B0503020204020204" charset="-122"/>
            <a:ea typeface="微软雅黑" panose="020B0503020204020204" charset="-122"/>
          </a:endParaRPr>
        </a:p>
      </dgm:t>
    </dgm:pt>
    <dgm:pt modelId="{34ABDE6F-2507-4D17-B937-161803F0662D}" cxnId="{3662DD63-69DE-4950-A8FA-E95848146C2E}" type="sibTrans">
      <dgm:prSet/>
      <dgm:spPr/>
      <dgm:t>
        <a:bodyPr/>
        <a:lstStyle/>
        <a:p>
          <a:endParaRPr lang="zh-CN" altLang="en-US" sz="2000">
            <a:latin typeface="微软雅黑" panose="020B0503020204020204" charset="-122"/>
            <a:ea typeface="微软雅黑" panose="020B0503020204020204" charset="-122"/>
          </a:endParaRPr>
        </a:p>
      </dgm:t>
    </dgm:pt>
    <dgm:pt modelId="{0A178927-6903-431B-A909-13477C2D92DE}">
      <dgm:prSet phldrT="[文本]" custT="1"/>
      <dgm:spPr/>
      <dgm:t>
        <a:bodyPr/>
        <a:lstStyle/>
        <a:p>
          <a:r>
            <a:rPr lang="zh-CN" altLang="en-US" sz="1400" dirty="0" smtClean="0">
              <a:latin typeface="微软雅黑" panose="020B0503020204020204" charset="-122"/>
              <a:ea typeface="微软雅黑" panose="020B0503020204020204" charset="-122"/>
            </a:rPr>
            <a:t>通过建立统一的身份认证核查系统，实现学生在校期间的全过程管理，抓住关键时间点管理（新生注册、学期报到、成绩录入、学生毕业等），确保学生数据及时更新。</a:t>
          </a:r>
          <a:endParaRPr lang="zh-CN" altLang="en-US" sz="1400" dirty="0">
            <a:latin typeface="微软雅黑" panose="020B0503020204020204" charset="-122"/>
            <a:ea typeface="微软雅黑" panose="020B0503020204020204" charset="-122"/>
          </a:endParaRPr>
        </a:p>
      </dgm:t>
    </dgm:pt>
    <dgm:pt modelId="{E39E2889-1F96-410A-BCC7-2EA33355E3E9}" cxnId="{2AA711F8-E6D0-4A7E-81DB-AFCF058E1194}" type="parTrans">
      <dgm:prSet/>
      <dgm:spPr/>
      <dgm:t>
        <a:bodyPr/>
        <a:lstStyle/>
        <a:p>
          <a:endParaRPr lang="zh-CN" altLang="en-US" sz="2000">
            <a:latin typeface="微软雅黑" panose="020B0503020204020204" charset="-122"/>
            <a:ea typeface="微软雅黑" panose="020B0503020204020204" charset="-122"/>
          </a:endParaRPr>
        </a:p>
      </dgm:t>
    </dgm:pt>
    <dgm:pt modelId="{B4ABA1AB-3700-4107-AA56-52B6D3420BF9}" cxnId="{2AA711F8-E6D0-4A7E-81DB-AFCF058E1194}" type="sibTrans">
      <dgm:prSet/>
      <dgm:spPr/>
      <dgm:t>
        <a:bodyPr/>
        <a:lstStyle/>
        <a:p>
          <a:endParaRPr lang="zh-CN" altLang="en-US" sz="2000">
            <a:latin typeface="微软雅黑" panose="020B0503020204020204" charset="-122"/>
            <a:ea typeface="微软雅黑" panose="020B0503020204020204" charset="-122"/>
          </a:endParaRPr>
        </a:p>
      </dgm:t>
    </dgm:pt>
    <dgm:pt modelId="{02622BD4-3B60-45B7-91B8-A9F2F8F7790C}">
      <dgm:prSet custT="1"/>
      <dgm:spPr/>
      <dgm:t>
        <a:bodyPr/>
        <a:lstStyle/>
        <a:p>
          <a:r>
            <a:rPr lang="zh-CN" altLang="en-US" sz="1400" dirty="0" smtClean="0">
              <a:latin typeface="微软雅黑" panose="020B0503020204020204" charset="-122"/>
              <a:ea typeface="微软雅黑" panose="020B0503020204020204" charset="-122"/>
            </a:rPr>
            <a:t>近几年全国出现了部分学校及地区利用监管漏洞，虚报冒领甚至骗取助学金的行为，造成了国家财政的巨大损失及恶劣的社会影响。</a:t>
          </a:r>
          <a:endParaRPr lang="zh-CN" altLang="en-US" sz="1400" dirty="0">
            <a:latin typeface="微软雅黑" panose="020B0503020204020204" charset="-122"/>
            <a:ea typeface="微软雅黑" panose="020B0503020204020204" charset="-122"/>
          </a:endParaRPr>
        </a:p>
      </dgm:t>
    </dgm:pt>
    <dgm:pt modelId="{DAE65292-399C-4614-872E-DDB24DED33B5}" cxnId="{083FA44C-7361-4E09-82A2-7CA2E8748FDB}" type="parTrans">
      <dgm:prSet/>
      <dgm:spPr/>
      <dgm:t>
        <a:bodyPr/>
        <a:lstStyle/>
        <a:p>
          <a:endParaRPr lang="zh-CN" altLang="en-US"/>
        </a:p>
      </dgm:t>
    </dgm:pt>
    <dgm:pt modelId="{6E504221-B6D6-4F54-9F9C-DB1157A0D918}" cxnId="{083FA44C-7361-4E09-82A2-7CA2E8748FDB}" type="sibTrans">
      <dgm:prSet/>
      <dgm:spPr/>
      <dgm:t>
        <a:bodyPr/>
        <a:lstStyle/>
        <a:p>
          <a:endParaRPr lang="zh-CN" altLang="en-US"/>
        </a:p>
      </dgm:t>
    </dgm:pt>
    <dgm:pt modelId="{FE52A0E7-BDCC-45B3-8C71-158AD8F2F0B0}">
      <dgm:prSet custT="1"/>
      <dgm:spPr/>
      <dgm:t>
        <a:bodyPr/>
        <a:lstStyle/>
        <a:p>
          <a:r>
            <a:rPr lang="zh-CN" altLang="en-US" sz="1400" dirty="0" smtClean="0">
              <a:latin typeface="微软雅黑" panose="020B0503020204020204" charset="-122"/>
              <a:ea typeface="微软雅黑" panose="020B0503020204020204" charset="-122"/>
            </a:rPr>
            <a:t>使用生物特征识别技术，实现从“实名制”向“实人制”管理方式转变，保证学生数据的真实性。</a:t>
          </a:r>
          <a:endParaRPr lang="en-US" altLang="zh-CN" sz="1400" dirty="0">
            <a:latin typeface="微软雅黑" panose="020B0503020204020204" charset="-122"/>
            <a:ea typeface="微软雅黑" panose="020B0503020204020204" charset="-122"/>
          </a:endParaRPr>
        </a:p>
      </dgm:t>
    </dgm:pt>
    <dgm:pt modelId="{95AD0DE6-B84C-40D7-B4A8-7AA1B85919D6}" cxnId="{5649F053-222F-49AE-8BAA-32C0DD73FA25}" type="parTrans">
      <dgm:prSet/>
      <dgm:spPr/>
      <dgm:t>
        <a:bodyPr/>
        <a:lstStyle/>
        <a:p>
          <a:endParaRPr lang="zh-CN" altLang="en-US"/>
        </a:p>
      </dgm:t>
    </dgm:pt>
    <dgm:pt modelId="{ECFF52E3-5611-4011-8FCC-5C52A00D4512}" cxnId="{5649F053-222F-49AE-8BAA-32C0DD73FA25}" type="sibTrans">
      <dgm:prSet/>
      <dgm:spPr/>
      <dgm:t>
        <a:bodyPr/>
        <a:lstStyle/>
        <a:p>
          <a:endParaRPr lang="zh-CN" altLang="en-US"/>
        </a:p>
      </dgm:t>
    </dgm:pt>
    <dgm:pt modelId="{7F0FE2E5-CC7D-4F8E-BA31-457182F4D7ED}">
      <dgm:prSet custT="1"/>
      <dgm:spPr/>
      <dgm:t>
        <a:bodyPr/>
        <a:lstStyle/>
        <a:p>
          <a:r>
            <a:rPr lang="zh-CN" altLang="en-US" sz="1400" dirty="0" smtClean="0">
              <a:latin typeface="微软雅黑" panose="020B0503020204020204" charset="-122"/>
              <a:ea typeface="微软雅黑" panose="020B0503020204020204" charset="-122"/>
            </a:rPr>
            <a:t>利用信息技术，为各级管理机构提供更便捷有效的监管手段，确保国家助学金的有效使用及预防腐败行为发生。</a:t>
          </a:r>
          <a:endParaRPr lang="zh-CN" altLang="en-US" sz="1400" dirty="0">
            <a:latin typeface="微软雅黑" panose="020B0503020204020204" charset="-122"/>
            <a:ea typeface="微软雅黑" panose="020B0503020204020204" charset="-122"/>
          </a:endParaRPr>
        </a:p>
      </dgm:t>
    </dgm:pt>
    <dgm:pt modelId="{6E41C627-D405-4C46-9C68-E49EAB4CDD05}" cxnId="{0A129ACF-D216-4D14-988F-CE573D0484B5}" type="parTrans">
      <dgm:prSet/>
      <dgm:spPr/>
      <dgm:t>
        <a:bodyPr/>
        <a:lstStyle/>
        <a:p>
          <a:endParaRPr lang="zh-CN" altLang="en-US"/>
        </a:p>
      </dgm:t>
    </dgm:pt>
    <dgm:pt modelId="{31AA9976-0A01-4B8C-BCB8-2C38CE9B3FA4}" cxnId="{0A129ACF-D216-4D14-988F-CE573D0484B5}" type="sibTrans">
      <dgm:prSet/>
      <dgm:spPr/>
      <dgm:t>
        <a:bodyPr/>
        <a:lstStyle/>
        <a:p>
          <a:endParaRPr lang="zh-CN" altLang="en-US"/>
        </a:p>
      </dgm:t>
    </dgm:pt>
    <dgm:pt modelId="{0D05E146-20D3-40C9-A0D7-9E8AB1881D00}">
      <dgm:prSet custT="1"/>
      <dgm:spPr/>
      <dgm:t>
        <a:bodyPr/>
        <a:lstStyle/>
        <a:p>
          <a:r>
            <a:rPr lang="zh-CN" altLang="en-US" sz="1400" dirty="0" smtClean="0">
              <a:latin typeface="微软雅黑" panose="020B0503020204020204" charset="-122"/>
              <a:ea typeface="微软雅黑" panose="020B0503020204020204" charset="-122"/>
            </a:rPr>
            <a:t>每年教育部</a:t>
          </a:r>
          <a:r>
            <a:rPr lang="en-US" altLang="zh-CN"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厅均花费大量人力物力，开展学生学籍管理和资助工作专项治理工作，重点核查问题学籍、双重学籍、大龄人群、在籍不在校、以虚假信息注册学生学籍情况，主要采取人工抽查方式，数据真实性难以得到保证，核查效率低，给各级教育管理机构的决策及财政预算都带来困难。</a:t>
          </a:r>
          <a:endParaRPr lang="zh-CN" altLang="en-US" sz="1400" dirty="0">
            <a:latin typeface="微软雅黑" panose="020B0503020204020204" charset="-122"/>
            <a:ea typeface="微软雅黑" panose="020B0503020204020204" charset="-122"/>
          </a:endParaRPr>
        </a:p>
      </dgm:t>
    </dgm:pt>
    <dgm:pt modelId="{460462B2-F069-4A6F-B4D9-4E9266FCF321}" cxnId="{0CDFBB9E-488A-4AB6-BE1F-C288B519BA46}" type="parTrans">
      <dgm:prSet/>
      <dgm:spPr/>
      <dgm:t>
        <a:bodyPr/>
        <a:lstStyle/>
        <a:p>
          <a:endParaRPr lang="zh-CN" altLang="en-US"/>
        </a:p>
      </dgm:t>
    </dgm:pt>
    <dgm:pt modelId="{47AE04E7-AF26-4752-A7BD-7BBBD436F398}" cxnId="{0CDFBB9E-488A-4AB6-BE1F-C288B519BA46}" type="sibTrans">
      <dgm:prSet/>
      <dgm:spPr/>
      <dgm:t>
        <a:bodyPr/>
        <a:lstStyle/>
        <a:p>
          <a:endParaRPr lang="zh-CN" altLang="en-US"/>
        </a:p>
      </dgm:t>
    </dgm:pt>
    <dgm:pt modelId="{6C7E087F-2604-4B14-B6D9-07A14BAB4E09}" type="pres">
      <dgm:prSet presAssocID="{A062D5C5-C157-4675-8D69-905DCB0DB5F6}" presName="linear" presStyleCnt="0">
        <dgm:presLayoutVars>
          <dgm:dir/>
          <dgm:animLvl val="lvl"/>
          <dgm:resizeHandles val="exact"/>
        </dgm:presLayoutVars>
      </dgm:prSet>
      <dgm:spPr/>
      <dgm:t>
        <a:bodyPr/>
        <a:lstStyle/>
        <a:p>
          <a:endParaRPr lang="zh-CN" altLang="en-US"/>
        </a:p>
      </dgm:t>
    </dgm:pt>
    <dgm:pt modelId="{56D75E64-BFBE-4AE0-8989-204C9591F83C}" type="pres">
      <dgm:prSet presAssocID="{6F29371B-88BD-4FA2-BA49-0FD4F748329F}" presName="parentLin" presStyleCnt="0"/>
      <dgm:spPr/>
    </dgm:pt>
    <dgm:pt modelId="{37FA6E3C-56AD-45EE-B8FB-DD19093F2645}" type="pres">
      <dgm:prSet presAssocID="{6F29371B-88BD-4FA2-BA49-0FD4F748329F}" presName="parentLeftMargin" presStyleLbl="node1" presStyleIdx="0" presStyleCnt="2"/>
      <dgm:spPr/>
      <dgm:t>
        <a:bodyPr/>
        <a:lstStyle/>
        <a:p>
          <a:endParaRPr lang="zh-CN" altLang="en-US"/>
        </a:p>
      </dgm:t>
    </dgm:pt>
    <dgm:pt modelId="{24A55D16-82F1-4A84-8C8A-C29F4A13AA91}" type="pres">
      <dgm:prSet presAssocID="{6F29371B-88BD-4FA2-BA49-0FD4F748329F}" presName="parentText" presStyleLbl="node1" presStyleIdx="0" presStyleCnt="2">
        <dgm:presLayoutVars>
          <dgm:chMax val="0"/>
          <dgm:bulletEnabled val="1"/>
        </dgm:presLayoutVars>
      </dgm:prSet>
      <dgm:spPr/>
      <dgm:t>
        <a:bodyPr/>
        <a:lstStyle/>
        <a:p>
          <a:endParaRPr lang="zh-CN" altLang="en-US"/>
        </a:p>
      </dgm:t>
    </dgm:pt>
    <dgm:pt modelId="{6F44FE4D-F4C3-4203-968C-39CF2C4918C5}" type="pres">
      <dgm:prSet presAssocID="{6F29371B-88BD-4FA2-BA49-0FD4F748329F}" presName="negativeSpace" presStyleCnt="0"/>
      <dgm:spPr/>
    </dgm:pt>
    <dgm:pt modelId="{3EDE7C64-B2C7-4BF9-97F7-A7C77DC1B992}" type="pres">
      <dgm:prSet presAssocID="{6F29371B-88BD-4FA2-BA49-0FD4F748329F}" presName="childText" presStyleLbl="conFgAcc1" presStyleIdx="0" presStyleCnt="2">
        <dgm:presLayoutVars>
          <dgm:bulletEnabled val="1"/>
        </dgm:presLayoutVars>
      </dgm:prSet>
      <dgm:spPr/>
      <dgm:t>
        <a:bodyPr/>
        <a:lstStyle/>
        <a:p>
          <a:endParaRPr lang="zh-CN" altLang="en-US"/>
        </a:p>
      </dgm:t>
    </dgm:pt>
    <dgm:pt modelId="{1C9B02BA-AE6E-443D-9DE0-58E43EBA3C67}" type="pres">
      <dgm:prSet presAssocID="{A6258BC2-DBD3-4E76-9B37-0F6287AB214D}" presName="spaceBetweenRectangles" presStyleCnt="0"/>
      <dgm:spPr/>
    </dgm:pt>
    <dgm:pt modelId="{0C4901D9-73F0-4444-B861-C8CFDBE442C5}" type="pres">
      <dgm:prSet presAssocID="{4699F14D-56C1-430B-92A5-6AC855A07E06}" presName="parentLin" presStyleCnt="0"/>
      <dgm:spPr/>
    </dgm:pt>
    <dgm:pt modelId="{0B407452-3A51-494F-BD78-11F54DF11914}" type="pres">
      <dgm:prSet presAssocID="{4699F14D-56C1-430B-92A5-6AC855A07E06}" presName="parentLeftMargin" presStyleLbl="node1" presStyleIdx="0" presStyleCnt="2"/>
      <dgm:spPr/>
      <dgm:t>
        <a:bodyPr/>
        <a:lstStyle/>
        <a:p>
          <a:endParaRPr lang="zh-CN" altLang="en-US"/>
        </a:p>
      </dgm:t>
    </dgm:pt>
    <dgm:pt modelId="{2A306F33-B657-40B1-B7CD-C502413FB510}" type="pres">
      <dgm:prSet presAssocID="{4699F14D-56C1-430B-92A5-6AC855A07E06}" presName="parentText" presStyleLbl="node1" presStyleIdx="1" presStyleCnt="2">
        <dgm:presLayoutVars>
          <dgm:chMax val="0"/>
          <dgm:bulletEnabled val="1"/>
        </dgm:presLayoutVars>
      </dgm:prSet>
      <dgm:spPr/>
      <dgm:t>
        <a:bodyPr/>
        <a:lstStyle/>
        <a:p>
          <a:endParaRPr lang="zh-CN" altLang="en-US"/>
        </a:p>
      </dgm:t>
    </dgm:pt>
    <dgm:pt modelId="{C7E95B55-4E3D-4167-B1C0-5CE2850B46F8}" type="pres">
      <dgm:prSet presAssocID="{4699F14D-56C1-430B-92A5-6AC855A07E06}" presName="negativeSpace" presStyleCnt="0"/>
      <dgm:spPr/>
    </dgm:pt>
    <dgm:pt modelId="{87ADB316-248E-49D4-B5DD-9659D486034F}" type="pres">
      <dgm:prSet presAssocID="{4699F14D-56C1-430B-92A5-6AC855A07E06}" presName="childText" presStyleLbl="conFgAcc1" presStyleIdx="1" presStyleCnt="2">
        <dgm:presLayoutVars>
          <dgm:bulletEnabled val="1"/>
        </dgm:presLayoutVars>
      </dgm:prSet>
      <dgm:spPr/>
      <dgm:t>
        <a:bodyPr/>
        <a:lstStyle/>
        <a:p>
          <a:endParaRPr lang="zh-CN" altLang="en-US"/>
        </a:p>
      </dgm:t>
    </dgm:pt>
  </dgm:ptLst>
  <dgm:cxnLst>
    <dgm:cxn modelId="{3662DD63-69DE-4950-A8FA-E95848146C2E}" srcId="{A062D5C5-C157-4675-8D69-905DCB0DB5F6}" destId="{4699F14D-56C1-430B-92A5-6AC855A07E06}" srcOrd="1" destOrd="0" parTransId="{41BE3A53-45E5-457B-BF09-ED349244419A}" sibTransId="{34ABDE6F-2507-4D17-B937-161803F0662D}"/>
    <dgm:cxn modelId="{0C7A7312-3526-44FD-8B5A-4ADBDE9A372C}" type="presOf" srcId="{7F0FE2E5-CC7D-4F8E-BA31-457182F4D7ED}" destId="{87ADB316-248E-49D4-B5DD-9659D486034F}" srcOrd="0" destOrd="2" presId="urn:microsoft.com/office/officeart/2005/8/layout/list1"/>
    <dgm:cxn modelId="{71D66934-B026-4CA8-B98E-80F7080754BA}" type="presOf" srcId="{6F29371B-88BD-4FA2-BA49-0FD4F748329F}" destId="{24A55D16-82F1-4A84-8C8A-C29F4A13AA91}" srcOrd="1" destOrd="0" presId="urn:microsoft.com/office/officeart/2005/8/layout/list1"/>
    <dgm:cxn modelId="{18BD654D-76A1-4451-A491-1A83B1DE9167}" type="presOf" srcId="{691B0D4E-4DF5-40BF-8BE1-04BD402F729E}" destId="{3EDE7C64-B2C7-4BF9-97F7-A7C77DC1B992}" srcOrd="0" destOrd="0" presId="urn:microsoft.com/office/officeart/2005/8/layout/list1"/>
    <dgm:cxn modelId="{BF73CA14-2BE4-4180-8F0D-7B432727AE5E}" type="presOf" srcId="{0A178927-6903-431B-A909-13477C2D92DE}" destId="{87ADB316-248E-49D4-B5DD-9659D486034F}" srcOrd="0" destOrd="0" presId="urn:microsoft.com/office/officeart/2005/8/layout/list1"/>
    <dgm:cxn modelId="{1A87EAC2-C920-4E9B-97C0-494291D585AB}" srcId="{A062D5C5-C157-4675-8D69-905DCB0DB5F6}" destId="{6F29371B-88BD-4FA2-BA49-0FD4F748329F}" srcOrd="0" destOrd="0" parTransId="{CF61E7E5-03D8-4BF1-A1BE-2A691298B710}" sibTransId="{A6258BC2-DBD3-4E76-9B37-0F6287AB214D}"/>
    <dgm:cxn modelId="{1E72AC0F-E384-4070-9D9B-51508F699577}" type="presOf" srcId="{A062D5C5-C157-4675-8D69-905DCB0DB5F6}" destId="{6C7E087F-2604-4B14-B6D9-07A14BAB4E09}" srcOrd="0" destOrd="0" presId="urn:microsoft.com/office/officeart/2005/8/layout/list1"/>
    <dgm:cxn modelId="{D9016FD1-1C63-4C73-93AB-4213E3414BD1}" type="presOf" srcId="{0D05E146-20D3-40C9-A0D7-9E8AB1881D00}" destId="{3EDE7C64-B2C7-4BF9-97F7-A7C77DC1B992}" srcOrd="0" destOrd="2" presId="urn:microsoft.com/office/officeart/2005/8/layout/list1"/>
    <dgm:cxn modelId="{0A129ACF-D216-4D14-988F-CE573D0484B5}" srcId="{4699F14D-56C1-430B-92A5-6AC855A07E06}" destId="{7F0FE2E5-CC7D-4F8E-BA31-457182F4D7ED}" srcOrd="2" destOrd="0" parTransId="{6E41C627-D405-4C46-9C68-E49EAB4CDD05}" sibTransId="{31AA9976-0A01-4B8C-BCB8-2C38CE9B3FA4}"/>
    <dgm:cxn modelId="{7B0C5E9C-ED39-41BE-B9FB-1FB40D5E7125}" type="presOf" srcId="{4699F14D-56C1-430B-92A5-6AC855A07E06}" destId="{0B407452-3A51-494F-BD78-11F54DF11914}" srcOrd="0" destOrd="0" presId="urn:microsoft.com/office/officeart/2005/8/layout/list1"/>
    <dgm:cxn modelId="{0CDFBB9E-488A-4AB6-BE1F-C288B519BA46}" srcId="{6F29371B-88BD-4FA2-BA49-0FD4F748329F}" destId="{0D05E146-20D3-40C9-A0D7-9E8AB1881D00}" srcOrd="2" destOrd="0" parTransId="{460462B2-F069-4A6F-B4D9-4E9266FCF321}" sibTransId="{47AE04E7-AF26-4752-A7BD-7BBBD436F398}"/>
    <dgm:cxn modelId="{083FA44C-7361-4E09-82A2-7CA2E8748FDB}" srcId="{6F29371B-88BD-4FA2-BA49-0FD4F748329F}" destId="{02622BD4-3B60-45B7-91B8-A9F2F8F7790C}" srcOrd="1" destOrd="0" parTransId="{DAE65292-399C-4614-872E-DDB24DED33B5}" sibTransId="{6E504221-B6D6-4F54-9F9C-DB1157A0D918}"/>
    <dgm:cxn modelId="{1B4749E7-1C9C-415B-9803-DE9A3A2067A9}" type="presOf" srcId="{6F29371B-88BD-4FA2-BA49-0FD4F748329F}" destId="{37FA6E3C-56AD-45EE-B8FB-DD19093F2645}" srcOrd="0" destOrd="0" presId="urn:microsoft.com/office/officeart/2005/8/layout/list1"/>
    <dgm:cxn modelId="{5649F053-222F-49AE-8BAA-32C0DD73FA25}" srcId="{4699F14D-56C1-430B-92A5-6AC855A07E06}" destId="{FE52A0E7-BDCC-45B3-8C71-158AD8F2F0B0}" srcOrd="1" destOrd="0" parTransId="{95AD0DE6-B84C-40D7-B4A8-7AA1B85919D6}" sibTransId="{ECFF52E3-5611-4011-8FCC-5C52A00D4512}"/>
    <dgm:cxn modelId="{2AA711F8-E6D0-4A7E-81DB-AFCF058E1194}" srcId="{4699F14D-56C1-430B-92A5-6AC855A07E06}" destId="{0A178927-6903-431B-A909-13477C2D92DE}" srcOrd="0" destOrd="0" parTransId="{E39E2889-1F96-410A-BCC7-2EA33355E3E9}" sibTransId="{B4ABA1AB-3700-4107-AA56-52B6D3420BF9}"/>
    <dgm:cxn modelId="{71709590-491C-4787-AFEE-ABF56706BA95}" type="presOf" srcId="{02622BD4-3B60-45B7-91B8-A9F2F8F7790C}" destId="{3EDE7C64-B2C7-4BF9-97F7-A7C77DC1B992}" srcOrd="0" destOrd="1" presId="urn:microsoft.com/office/officeart/2005/8/layout/list1"/>
    <dgm:cxn modelId="{1B5B87CC-7A06-4784-8D07-DAE1BAB9F25F}" type="presOf" srcId="{4699F14D-56C1-430B-92A5-6AC855A07E06}" destId="{2A306F33-B657-40B1-B7CD-C502413FB510}" srcOrd="1" destOrd="0" presId="urn:microsoft.com/office/officeart/2005/8/layout/list1"/>
    <dgm:cxn modelId="{DAED0E5B-FEDE-4D1C-B09F-2890E80601C7}" type="presOf" srcId="{FE52A0E7-BDCC-45B3-8C71-158AD8F2F0B0}" destId="{87ADB316-248E-49D4-B5DD-9659D486034F}" srcOrd="0" destOrd="1" presId="urn:microsoft.com/office/officeart/2005/8/layout/list1"/>
    <dgm:cxn modelId="{4CDBAD78-6BF7-4939-B7AB-CFE7C476431F}" srcId="{6F29371B-88BD-4FA2-BA49-0FD4F748329F}" destId="{691B0D4E-4DF5-40BF-8BE1-04BD402F729E}" srcOrd="0" destOrd="0" parTransId="{9F68561D-51CE-4D39-95F2-91B066733D57}" sibTransId="{ACEFCDE2-ECAC-4D49-802E-10A7E5C5F0D1}"/>
    <dgm:cxn modelId="{578D211E-DB40-45BF-B0EA-4C6F1BDAB6E5}" type="presParOf" srcId="{6C7E087F-2604-4B14-B6D9-07A14BAB4E09}" destId="{56D75E64-BFBE-4AE0-8989-204C9591F83C}" srcOrd="0" destOrd="0" presId="urn:microsoft.com/office/officeart/2005/8/layout/list1"/>
    <dgm:cxn modelId="{458E1032-46F8-4965-A7B6-221CB337C36D}" type="presParOf" srcId="{56D75E64-BFBE-4AE0-8989-204C9591F83C}" destId="{37FA6E3C-56AD-45EE-B8FB-DD19093F2645}" srcOrd="0" destOrd="0" presId="urn:microsoft.com/office/officeart/2005/8/layout/list1"/>
    <dgm:cxn modelId="{CB26952A-F9AD-48BF-80F0-336F8AC0B669}" type="presParOf" srcId="{56D75E64-BFBE-4AE0-8989-204C9591F83C}" destId="{24A55D16-82F1-4A84-8C8A-C29F4A13AA91}" srcOrd="1" destOrd="0" presId="urn:microsoft.com/office/officeart/2005/8/layout/list1"/>
    <dgm:cxn modelId="{98EEAA91-1CCC-40D5-9644-960652D4993A}" type="presParOf" srcId="{6C7E087F-2604-4B14-B6D9-07A14BAB4E09}" destId="{6F44FE4D-F4C3-4203-968C-39CF2C4918C5}" srcOrd="1" destOrd="0" presId="urn:microsoft.com/office/officeart/2005/8/layout/list1"/>
    <dgm:cxn modelId="{98662651-589C-4AEC-B993-6DDC789558AA}" type="presParOf" srcId="{6C7E087F-2604-4B14-B6D9-07A14BAB4E09}" destId="{3EDE7C64-B2C7-4BF9-97F7-A7C77DC1B992}" srcOrd="2" destOrd="0" presId="urn:microsoft.com/office/officeart/2005/8/layout/list1"/>
    <dgm:cxn modelId="{C57D9259-09B7-42DB-BC92-893C2A911A69}" type="presParOf" srcId="{6C7E087F-2604-4B14-B6D9-07A14BAB4E09}" destId="{1C9B02BA-AE6E-443D-9DE0-58E43EBA3C67}" srcOrd="3" destOrd="0" presId="urn:microsoft.com/office/officeart/2005/8/layout/list1"/>
    <dgm:cxn modelId="{E18F3843-2D47-4AF6-9F1F-385A4D1733A6}" type="presParOf" srcId="{6C7E087F-2604-4B14-B6D9-07A14BAB4E09}" destId="{0C4901D9-73F0-4444-B861-C8CFDBE442C5}" srcOrd="4" destOrd="0" presId="urn:microsoft.com/office/officeart/2005/8/layout/list1"/>
    <dgm:cxn modelId="{690A9CF6-78B6-46F7-9260-B804AF9D9598}" type="presParOf" srcId="{0C4901D9-73F0-4444-B861-C8CFDBE442C5}" destId="{0B407452-3A51-494F-BD78-11F54DF11914}" srcOrd="0" destOrd="0" presId="urn:microsoft.com/office/officeart/2005/8/layout/list1"/>
    <dgm:cxn modelId="{B865AA98-1826-4A20-B669-E6B5DC96CF00}" type="presParOf" srcId="{0C4901D9-73F0-4444-B861-C8CFDBE442C5}" destId="{2A306F33-B657-40B1-B7CD-C502413FB510}" srcOrd="1" destOrd="0" presId="urn:microsoft.com/office/officeart/2005/8/layout/list1"/>
    <dgm:cxn modelId="{376A0E49-C34F-4C5E-8812-58E4EA128D11}" type="presParOf" srcId="{6C7E087F-2604-4B14-B6D9-07A14BAB4E09}" destId="{C7E95B55-4E3D-4167-B1C0-5CE2850B46F8}" srcOrd="5" destOrd="0" presId="urn:microsoft.com/office/officeart/2005/8/layout/list1"/>
    <dgm:cxn modelId="{B5B5A996-BBD7-416C-B2E4-E3A244C81D59}" type="presParOf" srcId="{6C7E087F-2604-4B14-B6D9-07A14BAB4E09}" destId="{87ADB316-248E-49D4-B5DD-9659D486034F}" srcOrd="6"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32AE0A-4C2A-481A-B9D2-2A31DA9ADC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327B8459-7258-4267-BAB1-38C380A77F18}">
      <dgm:prSet phldrT="[文本]"/>
      <dgm:spPr/>
      <dgm:t>
        <a:bodyPr/>
        <a:lstStyle/>
        <a:p>
          <a:r>
            <a:rPr lang="zh-CN" altLang="en-US" b="1" dirty="0" smtClean="0">
              <a:latin typeface="微软雅黑" panose="020B0503020204020204" charset="-122"/>
              <a:ea typeface="微软雅黑" panose="020B0503020204020204" charset="-122"/>
            </a:rPr>
            <a:t>新生入学</a:t>
          </a:r>
          <a:endParaRPr lang="zh-CN" altLang="en-US" dirty="0"/>
        </a:p>
      </dgm:t>
    </dgm:pt>
    <dgm:pt modelId="{45403982-A808-46FC-88DB-150C21579AEE}" cxnId="{6234A869-84D5-4938-A455-69063EFD77D1}" type="parTrans">
      <dgm:prSet/>
      <dgm:spPr/>
      <dgm:t>
        <a:bodyPr/>
        <a:lstStyle/>
        <a:p>
          <a:endParaRPr lang="zh-CN" altLang="en-US"/>
        </a:p>
      </dgm:t>
    </dgm:pt>
    <dgm:pt modelId="{338FB9A6-155A-4C3A-B61C-083CFAB57E9B}" cxnId="{6234A869-84D5-4938-A455-69063EFD77D1}" type="sibTrans">
      <dgm:prSet/>
      <dgm:spPr/>
      <dgm:t>
        <a:bodyPr/>
        <a:lstStyle/>
        <a:p>
          <a:endParaRPr lang="zh-CN" altLang="en-US"/>
        </a:p>
      </dgm:t>
    </dgm:pt>
    <dgm:pt modelId="{FBD6E6FB-DA1E-4A97-92A4-A6E9D1486C47}">
      <dgm:prSet phldrT="[文本]"/>
      <dgm:spPr/>
      <dgm:t>
        <a:bodyPr/>
        <a:lstStyle/>
        <a:p>
          <a:r>
            <a:rPr lang="zh-CN" altLang="en-US" b="1" dirty="0" smtClean="0">
              <a:latin typeface="微软雅黑" panose="020B0503020204020204" charset="-122"/>
              <a:ea typeface="微软雅黑" panose="020B0503020204020204" charset="-122"/>
            </a:rPr>
            <a:t>学期注册</a:t>
          </a:r>
          <a:endParaRPr lang="zh-CN" altLang="en-US" dirty="0"/>
        </a:p>
      </dgm:t>
    </dgm:pt>
    <dgm:pt modelId="{5313EF2D-8CE5-40F5-A21E-7747399C4865}" cxnId="{AD3B54BF-2C52-4259-86D0-9E951E4856FC}" type="parTrans">
      <dgm:prSet/>
      <dgm:spPr/>
      <dgm:t>
        <a:bodyPr/>
        <a:lstStyle/>
        <a:p>
          <a:endParaRPr lang="zh-CN" altLang="en-US"/>
        </a:p>
      </dgm:t>
    </dgm:pt>
    <dgm:pt modelId="{E0BEDA9C-852E-4162-9AD7-4B2BD21B7974}" cxnId="{AD3B54BF-2C52-4259-86D0-9E951E4856FC}" type="sibTrans">
      <dgm:prSet/>
      <dgm:spPr/>
      <dgm:t>
        <a:bodyPr/>
        <a:lstStyle/>
        <a:p>
          <a:endParaRPr lang="zh-CN" altLang="en-US"/>
        </a:p>
      </dgm:t>
    </dgm:pt>
    <dgm:pt modelId="{935516E5-1CC4-4194-B081-EF313B1B7F6E}">
      <dgm:prSet phldrT="[文本]"/>
      <dgm:spPr/>
      <dgm:t>
        <a:bodyPr/>
        <a:lstStyle/>
        <a:p>
          <a:r>
            <a:rPr lang="zh-CN" altLang="en-US" b="1" dirty="0" smtClean="0">
              <a:latin typeface="微软雅黑" panose="020B0503020204020204" charset="-122"/>
              <a:ea typeface="微软雅黑" panose="020B0503020204020204" charset="-122"/>
            </a:rPr>
            <a:t>在校生抽查</a:t>
          </a:r>
          <a:endParaRPr lang="zh-CN" altLang="en-US" dirty="0"/>
        </a:p>
      </dgm:t>
    </dgm:pt>
    <dgm:pt modelId="{EFCC9B0E-E7DB-4381-A797-02689FE05137}" cxnId="{0D8D44CE-3DA6-44C3-BABC-C149A57B6E38}" type="parTrans">
      <dgm:prSet/>
      <dgm:spPr/>
      <dgm:t>
        <a:bodyPr/>
        <a:lstStyle/>
        <a:p>
          <a:endParaRPr lang="zh-CN" altLang="en-US"/>
        </a:p>
      </dgm:t>
    </dgm:pt>
    <dgm:pt modelId="{6396DE8A-F71C-44C8-A20D-1350A06805FE}" cxnId="{0D8D44CE-3DA6-44C3-BABC-C149A57B6E38}" type="sibTrans">
      <dgm:prSet/>
      <dgm:spPr/>
      <dgm:t>
        <a:bodyPr/>
        <a:lstStyle/>
        <a:p>
          <a:endParaRPr lang="zh-CN" altLang="en-US"/>
        </a:p>
      </dgm:t>
    </dgm:pt>
    <dgm:pt modelId="{1989C196-195D-4556-B55B-A2503E293BE5}">
      <dgm:prSet phldrT="[文本]"/>
      <dgm:spPr/>
      <dgm:t>
        <a:bodyPr/>
        <a:lstStyle/>
        <a:p>
          <a:r>
            <a:rPr lang="zh-CN" altLang="en-US" dirty="0" smtClean="0">
              <a:latin typeface="微软雅黑" panose="020B0503020204020204" charset="-122"/>
              <a:ea typeface="微软雅黑" panose="020B0503020204020204" charset="-122"/>
            </a:rPr>
            <a:t>新生入学报道注册学籍时，通过智能人脸设备采集标准入学照片，减轻学校收集照片工作量，避免自选照片格式、清晰度、真实性的问题；建立统一的学生人脸基础库，并与学籍系统等完成信息同步</a:t>
          </a:r>
          <a:endParaRPr lang="zh-CN" altLang="en-US" dirty="0"/>
        </a:p>
      </dgm:t>
    </dgm:pt>
    <dgm:pt modelId="{424ACEFD-9648-4B27-A633-EAB3D3A90044}" cxnId="{2F23D0EA-664B-4010-86F2-D961AC92E2A9}" type="parTrans">
      <dgm:prSet/>
      <dgm:spPr/>
      <dgm:t>
        <a:bodyPr/>
        <a:lstStyle/>
        <a:p>
          <a:endParaRPr lang="zh-CN" altLang="en-US"/>
        </a:p>
      </dgm:t>
    </dgm:pt>
    <dgm:pt modelId="{869D03BA-8816-46F7-A688-2ACC63085977}" cxnId="{2F23D0EA-664B-4010-86F2-D961AC92E2A9}" type="sibTrans">
      <dgm:prSet/>
      <dgm:spPr/>
      <dgm:t>
        <a:bodyPr/>
        <a:lstStyle/>
        <a:p>
          <a:endParaRPr lang="zh-CN" altLang="en-US"/>
        </a:p>
      </dgm:t>
    </dgm:pt>
    <dgm:pt modelId="{C9CDB13E-90E3-4C35-AC37-DD7DD3FFA148}">
      <dgm:prSet phldrT="[文本]"/>
      <dgm:spPr/>
      <dgm:t>
        <a:bodyPr/>
        <a:lstStyle/>
        <a:p>
          <a:r>
            <a:rPr lang="zh-CN" altLang="en-US" smtClean="0">
              <a:latin typeface="微软雅黑" panose="020B0503020204020204" charset="-122"/>
              <a:ea typeface="微软雅黑" panose="020B0503020204020204" charset="-122"/>
            </a:rPr>
            <a:t>在校生每学期开学报道时需进行人脸识别完成学籍注册。通过智能人脸识别自助终端识别的人脸信息与学生信息库照片进行比对完成身份确认，并将学籍注册结果上传学籍系统；</a:t>
          </a:r>
          <a:endParaRPr lang="zh-CN" altLang="en-US" dirty="0"/>
        </a:p>
      </dgm:t>
    </dgm:pt>
    <dgm:pt modelId="{FEE27EF1-B63C-4AF9-95BA-6D188C510032}" cxnId="{EC0E4188-B51E-44E8-9995-3FD02A5FD048}" type="parTrans">
      <dgm:prSet/>
      <dgm:spPr/>
      <dgm:t>
        <a:bodyPr/>
        <a:lstStyle/>
        <a:p>
          <a:endParaRPr lang="zh-CN" altLang="en-US"/>
        </a:p>
      </dgm:t>
    </dgm:pt>
    <dgm:pt modelId="{EA817DE0-F0DE-4EF5-84FE-E15B9EBC4C2F}" cxnId="{EC0E4188-B51E-44E8-9995-3FD02A5FD048}" type="sibTrans">
      <dgm:prSet/>
      <dgm:spPr/>
      <dgm:t>
        <a:bodyPr/>
        <a:lstStyle/>
        <a:p>
          <a:endParaRPr lang="zh-CN" altLang="en-US"/>
        </a:p>
      </dgm:t>
    </dgm:pt>
    <dgm:pt modelId="{C7136B75-AAC4-4298-B628-3B1E7EE4D897}">
      <dgm:prSet phldrT="[文本]"/>
      <dgm:spPr/>
      <dgm:t>
        <a:bodyPr/>
        <a:lstStyle/>
        <a:p>
          <a:r>
            <a:rPr lang="zh-CN" altLang="en-US" smtClean="0">
              <a:latin typeface="微软雅黑" panose="020B0503020204020204" charset="-122"/>
              <a:ea typeface="微软雅黑" panose="020B0503020204020204" charset="-122"/>
            </a:rPr>
            <a:t>在校学习期间，随时进行在校生抽查工作。被抽查学校根据教育部要求，组织在校学生进行通过人脸识别自助终端，并将识别结果自动上传学籍系统</a:t>
          </a:r>
          <a:endParaRPr lang="zh-CN" altLang="en-US" dirty="0"/>
        </a:p>
      </dgm:t>
    </dgm:pt>
    <dgm:pt modelId="{FEF14620-D029-4ED9-8010-582D35D44726}" cxnId="{B3F0719A-5D7C-4C20-B5CA-85077EFFA063}" type="parTrans">
      <dgm:prSet/>
      <dgm:spPr/>
      <dgm:t>
        <a:bodyPr/>
        <a:lstStyle/>
        <a:p>
          <a:endParaRPr lang="zh-CN" altLang="en-US"/>
        </a:p>
      </dgm:t>
    </dgm:pt>
    <dgm:pt modelId="{6320110F-8353-4355-A899-9EC8AF0183C9}" cxnId="{B3F0719A-5D7C-4C20-B5CA-85077EFFA063}" type="sibTrans">
      <dgm:prSet/>
      <dgm:spPr/>
      <dgm:t>
        <a:bodyPr/>
        <a:lstStyle/>
        <a:p>
          <a:endParaRPr lang="zh-CN" altLang="en-US"/>
        </a:p>
      </dgm:t>
    </dgm:pt>
    <dgm:pt modelId="{AC93002B-DD57-43E9-8948-B5DB3C9CC019}" type="pres">
      <dgm:prSet presAssocID="{C932AE0A-4C2A-481A-B9D2-2A31DA9ADC65}" presName="linear" presStyleCnt="0">
        <dgm:presLayoutVars>
          <dgm:dir/>
          <dgm:animLvl val="lvl"/>
          <dgm:resizeHandles val="exact"/>
        </dgm:presLayoutVars>
      </dgm:prSet>
      <dgm:spPr/>
      <dgm:t>
        <a:bodyPr/>
        <a:lstStyle/>
        <a:p>
          <a:endParaRPr lang="zh-CN" altLang="en-US"/>
        </a:p>
      </dgm:t>
    </dgm:pt>
    <dgm:pt modelId="{AEE2893F-0D5B-4D28-9A31-27EDA36FE9B3}" type="pres">
      <dgm:prSet presAssocID="{327B8459-7258-4267-BAB1-38C380A77F18}" presName="parentLin" presStyleCnt="0"/>
      <dgm:spPr/>
    </dgm:pt>
    <dgm:pt modelId="{F00EC101-87BC-4DCD-B279-B5C1068D2E1E}" type="pres">
      <dgm:prSet presAssocID="{327B8459-7258-4267-BAB1-38C380A77F18}" presName="parentLeftMargin" presStyleLbl="node1" presStyleIdx="0" presStyleCnt="3"/>
      <dgm:spPr/>
      <dgm:t>
        <a:bodyPr/>
        <a:lstStyle/>
        <a:p>
          <a:endParaRPr lang="zh-CN" altLang="en-US"/>
        </a:p>
      </dgm:t>
    </dgm:pt>
    <dgm:pt modelId="{B557F7DD-5900-4261-A2D5-2F8790DABCFF}" type="pres">
      <dgm:prSet presAssocID="{327B8459-7258-4267-BAB1-38C380A77F18}" presName="parentText" presStyleLbl="node1" presStyleIdx="0" presStyleCnt="3">
        <dgm:presLayoutVars>
          <dgm:chMax val="0"/>
          <dgm:bulletEnabled val="1"/>
        </dgm:presLayoutVars>
      </dgm:prSet>
      <dgm:spPr/>
      <dgm:t>
        <a:bodyPr/>
        <a:lstStyle/>
        <a:p>
          <a:endParaRPr lang="zh-CN" altLang="en-US"/>
        </a:p>
      </dgm:t>
    </dgm:pt>
    <dgm:pt modelId="{980CF74A-E0D1-4723-9669-7F1E2DA9D4A3}" type="pres">
      <dgm:prSet presAssocID="{327B8459-7258-4267-BAB1-38C380A77F18}" presName="negativeSpace" presStyleCnt="0"/>
      <dgm:spPr/>
    </dgm:pt>
    <dgm:pt modelId="{ED73923E-FF87-467B-BEB0-1115E6B05E28}" type="pres">
      <dgm:prSet presAssocID="{327B8459-7258-4267-BAB1-38C380A77F18}" presName="childText" presStyleLbl="conFgAcc1" presStyleIdx="0" presStyleCnt="3">
        <dgm:presLayoutVars>
          <dgm:bulletEnabled val="1"/>
        </dgm:presLayoutVars>
      </dgm:prSet>
      <dgm:spPr/>
      <dgm:t>
        <a:bodyPr/>
        <a:lstStyle/>
        <a:p>
          <a:endParaRPr lang="zh-CN" altLang="en-US"/>
        </a:p>
      </dgm:t>
    </dgm:pt>
    <dgm:pt modelId="{F870D539-DA23-4AC0-827D-F154ECB1CCAC}" type="pres">
      <dgm:prSet presAssocID="{338FB9A6-155A-4C3A-B61C-083CFAB57E9B}" presName="spaceBetweenRectangles" presStyleCnt="0"/>
      <dgm:spPr/>
    </dgm:pt>
    <dgm:pt modelId="{4553032F-36A2-47DF-8E81-A5F37F2ABC03}" type="pres">
      <dgm:prSet presAssocID="{FBD6E6FB-DA1E-4A97-92A4-A6E9D1486C47}" presName="parentLin" presStyleCnt="0"/>
      <dgm:spPr/>
    </dgm:pt>
    <dgm:pt modelId="{DD7F39F9-8728-4EFE-83A5-0D575A3E5DEA}" type="pres">
      <dgm:prSet presAssocID="{FBD6E6FB-DA1E-4A97-92A4-A6E9D1486C47}" presName="parentLeftMargin" presStyleLbl="node1" presStyleIdx="0" presStyleCnt="3"/>
      <dgm:spPr/>
      <dgm:t>
        <a:bodyPr/>
        <a:lstStyle/>
        <a:p>
          <a:endParaRPr lang="zh-CN" altLang="en-US"/>
        </a:p>
      </dgm:t>
    </dgm:pt>
    <dgm:pt modelId="{E8ABEC42-F1AD-431C-A4D1-82F0AC59FAAC}" type="pres">
      <dgm:prSet presAssocID="{FBD6E6FB-DA1E-4A97-92A4-A6E9D1486C47}" presName="parentText" presStyleLbl="node1" presStyleIdx="1" presStyleCnt="3">
        <dgm:presLayoutVars>
          <dgm:chMax val="0"/>
          <dgm:bulletEnabled val="1"/>
        </dgm:presLayoutVars>
      </dgm:prSet>
      <dgm:spPr/>
      <dgm:t>
        <a:bodyPr/>
        <a:lstStyle/>
        <a:p>
          <a:endParaRPr lang="zh-CN" altLang="en-US"/>
        </a:p>
      </dgm:t>
    </dgm:pt>
    <dgm:pt modelId="{6F3FA4B8-0433-490F-9D83-9EA2F85244BA}" type="pres">
      <dgm:prSet presAssocID="{FBD6E6FB-DA1E-4A97-92A4-A6E9D1486C47}" presName="negativeSpace" presStyleCnt="0"/>
      <dgm:spPr/>
    </dgm:pt>
    <dgm:pt modelId="{D7E28CFA-1D9A-4748-A3B4-C675A8CEBAEE}" type="pres">
      <dgm:prSet presAssocID="{FBD6E6FB-DA1E-4A97-92A4-A6E9D1486C47}" presName="childText" presStyleLbl="conFgAcc1" presStyleIdx="1" presStyleCnt="3">
        <dgm:presLayoutVars>
          <dgm:bulletEnabled val="1"/>
        </dgm:presLayoutVars>
      </dgm:prSet>
      <dgm:spPr/>
      <dgm:t>
        <a:bodyPr/>
        <a:lstStyle/>
        <a:p>
          <a:endParaRPr lang="zh-CN" altLang="en-US"/>
        </a:p>
      </dgm:t>
    </dgm:pt>
    <dgm:pt modelId="{53AA72B0-AB33-47C2-A89F-500B3AC9ACDD}" type="pres">
      <dgm:prSet presAssocID="{E0BEDA9C-852E-4162-9AD7-4B2BD21B7974}" presName="spaceBetweenRectangles" presStyleCnt="0"/>
      <dgm:spPr/>
    </dgm:pt>
    <dgm:pt modelId="{D9CCE579-B01B-4AC2-8DC2-38F583B49F2F}" type="pres">
      <dgm:prSet presAssocID="{935516E5-1CC4-4194-B081-EF313B1B7F6E}" presName="parentLin" presStyleCnt="0"/>
      <dgm:spPr/>
    </dgm:pt>
    <dgm:pt modelId="{D631AA71-327C-480F-A785-E6F479E5F86F}" type="pres">
      <dgm:prSet presAssocID="{935516E5-1CC4-4194-B081-EF313B1B7F6E}" presName="parentLeftMargin" presStyleLbl="node1" presStyleIdx="1" presStyleCnt="3"/>
      <dgm:spPr/>
      <dgm:t>
        <a:bodyPr/>
        <a:lstStyle/>
        <a:p>
          <a:endParaRPr lang="zh-CN" altLang="en-US"/>
        </a:p>
      </dgm:t>
    </dgm:pt>
    <dgm:pt modelId="{5E7FB403-FB6C-4175-ADA0-7B97239329CE}" type="pres">
      <dgm:prSet presAssocID="{935516E5-1CC4-4194-B081-EF313B1B7F6E}" presName="parentText" presStyleLbl="node1" presStyleIdx="2" presStyleCnt="3">
        <dgm:presLayoutVars>
          <dgm:chMax val="0"/>
          <dgm:bulletEnabled val="1"/>
        </dgm:presLayoutVars>
      </dgm:prSet>
      <dgm:spPr/>
      <dgm:t>
        <a:bodyPr/>
        <a:lstStyle/>
        <a:p>
          <a:endParaRPr lang="zh-CN" altLang="en-US"/>
        </a:p>
      </dgm:t>
    </dgm:pt>
    <dgm:pt modelId="{C64DD41F-DE63-4141-BAD8-F894DE3D7542}" type="pres">
      <dgm:prSet presAssocID="{935516E5-1CC4-4194-B081-EF313B1B7F6E}" presName="negativeSpace" presStyleCnt="0"/>
      <dgm:spPr/>
    </dgm:pt>
    <dgm:pt modelId="{8788B8BD-BE2C-46AF-90C7-C449DAACD1B3}" type="pres">
      <dgm:prSet presAssocID="{935516E5-1CC4-4194-B081-EF313B1B7F6E}" presName="childText" presStyleLbl="conFgAcc1" presStyleIdx="2" presStyleCnt="3">
        <dgm:presLayoutVars>
          <dgm:bulletEnabled val="1"/>
        </dgm:presLayoutVars>
      </dgm:prSet>
      <dgm:spPr/>
      <dgm:t>
        <a:bodyPr/>
        <a:lstStyle/>
        <a:p>
          <a:endParaRPr lang="zh-CN" altLang="en-US"/>
        </a:p>
      </dgm:t>
    </dgm:pt>
  </dgm:ptLst>
  <dgm:cxnLst>
    <dgm:cxn modelId="{0C63A5CB-99E2-46B2-9690-7AABE341BBD3}" type="presOf" srcId="{1989C196-195D-4556-B55B-A2503E293BE5}" destId="{ED73923E-FF87-467B-BEB0-1115E6B05E28}" srcOrd="0" destOrd="0" presId="urn:microsoft.com/office/officeart/2005/8/layout/list1"/>
    <dgm:cxn modelId="{6BFC5037-859B-4FEF-83E2-CD576BEE846F}" type="presOf" srcId="{327B8459-7258-4267-BAB1-38C380A77F18}" destId="{B557F7DD-5900-4261-A2D5-2F8790DABCFF}" srcOrd="1" destOrd="0" presId="urn:microsoft.com/office/officeart/2005/8/layout/list1"/>
    <dgm:cxn modelId="{1148CD87-7D75-4178-AA8F-14C137CFC5B3}" type="presOf" srcId="{C932AE0A-4C2A-481A-B9D2-2A31DA9ADC65}" destId="{AC93002B-DD57-43E9-8948-B5DB3C9CC019}" srcOrd="0" destOrd="0" presId="urn:microsoft.com/office/officeart/2005/8/layout/list1"/>
    <dgm:cxn modelId="{6234A869-84D5-4938-A455-69063EFD77D1}" srcId="{C932AE0A-4C2A-481A-B9D2-2A31DA9ADC65}" destId="{327B8459-7258-4267-BAB1-38C380A77F18}" srcOrd="0" destOrd="0" parTransId="{45403982-A808-46FC-88DB-150C21579AEE}" sibTransId="{338FB9A6-155A-4C3A-B61C-083CFAB57E9B}"/>
    <dgm:cxn modelId="{2F23D0EA-664B-4010-86F2-D961AC92E2A9}" srcId="{327B8459-7258-4267-BAB1-38C380A77F18}" destId="{1989C196-195D-4556-B55B-A2503E293BE5}" srcOrd="0" destOrd="0" parTransId="{424ACEFD-9648-4B27-A633-EAB3D3A90044}" sibTransId="{869D03BA-8816-46F7-A688-2ACC63085977}"/>
    <dgm:cxn modelId="{8E986869-DFEC-446E-AA84-1BD3B6E39B26}" type="presOf" srcId="{FBD6E6FB-DA1E-4A97-92A4-A6E9D1486C47}" destId="{E8ABEC42-F1AD-431C-A4D1-82F0AC59FAAC}" srcOrd="1" destOrd="0" presId="urn:microsoft.com/office/officeart/2005/8/layout/list1"/>
    <dgm:cxn modelId="{0D8D44CE-3DA6-44C3-BABC-C149A57B6E38}" srcId="{C932AE0A-4C2A-481A-B9D2-2A31DA9ADC65}" destId="{935516E5-1CC4-4194-B081-EF313B1B7F6E}" srcOrd="2" destOrd="0" parTransId="{EFCC9B0E-E7DB-4381-A797-02689FE05137}" sibTransId="{6396DE8A-F71C-44C8-A20D-1350A06805FE}"/>
    <dgm:cxn modelId="{B3F0719A-5D7C-4C20-B5CA-85077EFFA063}" srcId="{935516E5-1CC4-4194-B081-EF313B1B7F6E}" destId="{C7136B75-AAC4-4298-B628-3B1E7EE4D897}" srcOrd="0" destOrd="0" parTransId="{FEF14620-D029-4ED9-8010-582D35D44726}" sibTransId="{6320110F-8353-4355-A899-9EC8AF0183C9}"/>
    <dgm:cxn modelId="{1CA100C7-4AB3-4BF9-A24C-B05B6B8D49D4}" type="presOf" srcId="{FBD6E6FB-DA1E-4A97-92A4-A6E9D1486C47}" destId="{DD7F39F9-8728-4EFE-83A5-0D575A3E5DEA}" srcOrd="0" destOrd="0" presId="urn:microsoft.com/office/officeart/2005/8/layout/list1"/>
    <dgm:cxn modelId="{F47E8288-7592-4268-9BC4-1754BFD40BA2}" type="presOf" srcId="{C7136B75-AAC4-4298-B628-3B1E7EE4D897}" destId="{8788B8BD-BE2C-46AF-90C7-C449DAACD1B3}" srcOrd="0" destOrd="0" presId="urn:microsoft.com/office/officeart/2005/8/layout/list1"/>
    <dgm:cxn modelId="{EC0E4188-B51E-44E8-9995-3FD02A5FD048}" srcId="{FBD6E6FB-DA1E-4A97-92A4-A6E9D1486C47}" destId="{C9CDB13E-90E3-4C35-AC37-DD7DD3FFA148}" srcOrd="0" destOrd="0" parTransId="{FEE27EF1-B63C-4AF9-95BA-6D188C510032}" sibTransId="{EA817DE0-F0DE-4EF5-84FE-E15B9EBC4C2F}"/>
    <dgm:cxn modelId="{BA3A3EF5-8962-4691-9BA5-83218D1E2791}" type="presOf" srcId="{935516E5-1CC4-4194-B081-EF313B1B7F6E}" destId="{D631AA71-327C-480F-A785-E6F479E5F86F}" srcOrd="0" destOrd="0" presId="urn:microsoft.com/office/officeart/2005/8/layout/list1"/>
    <dgm:cxn modelId="{E4CF9981-2F4B-42DD-A3AC-D02344B075A4}" type="presOf" srcId="{C9CDB13E-90E3-4C35-AC37-DD7DD3FFA148}" destId="{D7E28CFA-1D9A-4748-A3B4-C675A8CEBAEE}" srcOrd="0" destOrd="0" presId="urn:microsoft.com/office/officeart/2005/8/layout/list1"/>
    <dgm:cxn modelId="{49B85D6D-58C6-48A5-8276-9F1025834E2C}" type="presOf" srcId="{327B8459-7258-4267-BAB1-38C380A77F18}" destId="{F00EC101-87BC-4DCD-B279-B5C1068D2E1E}" srcOrd="0" destOrd="0" presId="urn:microsoft.com/office/officeart/2005/8/layout/list1"/>
    <dgm:cxn modelId="{AD3B54BF-2C52-4259-86D0-9E951E4856FC}" srcId="{C932AE0A-4C2A-481A-B9D2-2A31DA9ADC65}" destId="{FBD6E6FB-DA1E-4A97-92A4-A6E9D1486C47}" srcOrd="1" destOrd="0" parTransId="{5313EF2D-8CE5-40F5-A21E-7747399C4865}" sibTransId="{E0BEDA9C-852E-4162-9AD7-4B2BD21B7974}"/>
    <dgm:cxn modelId="{47AA15B6-E0DD-4D44-95BB-E114C5844676}" type="presOf" srcId="{935516E5-1CC4-4194-B081-EF313B1B7F6E}" destId="{5E7FB403-FB6C-4175-ADA0-7B97239329CE}" srcOrd="1" destOrd="0" presId="urn:microsoft.com/office/officeart/2005/8/layout/list1"/>
    <dgm:cxn modelId="{B5E768AC-2801-4615-BE52-3448960F47D8}" type="presParOf" srcId="{AC93002B-DD57-43E9-8948-B5DB3C9CC019}" destId="{AEE2893F-0D5B-4D28-9A31-27EDA36FE9B3}" srcOrd="0" destOrd="0" presId="urn:microsoft.com/office/officeart/2005/8/layout/list1"/>
    <dgm:cxn modelId="{14A45F32-1CE9-49B2-9D11-601B81C5B93B}" type="presParOf" srcId="{AEE2893F-0D5B-4D28-9A31-27EDA36FE9B3}" destId="{F00EC101-87BC-4DCD-B279-B5C1068D2E1E}" srcOrd="0" destOrd="0" presId="urn:microsoft.com/office/officeart/2005/8/layout/list1"/>
    <dgm:cxn modelId="{62FB569A-6647-4FD1-859D-4A499B27EADB}" type="presParOf" srcId="{AEE2893F-0D5B-4D28-9A31-27EDA36FE9B3}" destId="{B557F7DD-5900-4261-A2D5-2F8790DABCFF}" srcOrd="1" destOrd="0" presId="urn:microsoft.com/office/officeart/2005/8/layout/list1"/>
    <dgm:cxn modelId="{10D91E9B-848B-4F2F-A2DF-25B96FE6075E}" type="presParOf" srcId="{AC93002B-DD57-43E9-8948-B5DB3C9CC019}" destId="{980CF74A-E0D1-4723-9669-7F1E2DA9D4A3}" srcOrd="1" destOrd="0" presId="urn:microsoft.com/office/officeart/2005/8/layout/list1"/>
    <dgm:cxn modelId="{94BD01E9-B3E8-495F-A3D4-2E19FAC01378}" type="presParOf" srcId="{AC93002B-DD57-43E9-8948-B5DB3C9CC019}" destId="{ED73923E-FF87-467B-BEB0-1115E6B05E28}" srcOrd="2" destOrd="0" presId="urn:microsoft.com/office/officeart/2005/8/layout/list1"/>
    <dgm:cxn modelId="{7C6F5515-2989-4AA7-A79B-3746C6C65B5B}" type="presParOf" srcId="{AC93002B-DD57-43E9-8948-B5DB3C9CC019}" destId="{F870D539-DA23-4AC0-827D-F154ECB1CCAC}" srcOrd="3" destOrd="0" presId="urn:microsoft.com/office/officeart/2005/8/layout/list1"/>
    <dgm:cxn modelId="{BB62FAEF-5666-4D12-9DA4-316B1A2762E5}" type="presParOf" srcId="{AC93002B-DD57-43E9-8948-B5DB3C9CC019}" destId="{4553032F-36A2-47DF-8E81-A5F37F2ABC03}" srcOrd="4" destOrd="0" presId="urn:microsoft.com/office/officeart/2005/8/layout/list1"/>
    <dgm:cxn modelId="{54466556-1143-42F4-9A4E-973E84F8F0E5}" type="presParOf" srcId="{4553032F-36A2-47DF-8E81-A5F37F2ABC03}" destId="{DD7F39F9-8728-4EFE-83A5-0D575A3E5DEA}" srcOrd="0" destOrd="0" presId="urn:microsoft.com/office/officeart/2005/8/layout/list1"/>
    <dgm:cxn modelId="{7FE8BC10-0C5F-49CC-BA7B-1B4C0B9909BA}" type="presParOf" srcId="{4553032F-36A2-47DF-8E81-A5F37F2ABC03}" destId="{E8ABEC42-F1AD-431C-A4D1-82F0AC59FAAC}" srcOrd="1" destOrd="0" presId="urn:microsoft.com/office/officeart/2005/8/layout/list1"/>
    <dgm:cxn modelId="{F332663C-C85F-4CFC-ACED-1F6B39FE9788}" type="presParOf" srcId="{AC93002B-DD57-43E9-8948-B5DB3C9CC019}" destId="{6F3FA4B8-0433-490F-9D83-9EA2F85244BA}" srcOrd="5" destOrd="0" presId="urn:microsoft.com/office/officeart/2005/8/layout/list1"/>
    <dgm:cxn modelId="{85D1CC08-848A-4ADF-A1F9-A047A6C1B5D0}" type="presParOf" srcId="{AC93002B-DD57-43E9-8948-B5DB3C9CC019}" destId="{D7E28CFA-1D9A-4748-A3B4-C675A8CEBAEE}" srcOrd="6" destOrd="0" presId="urn:microsoft.com/office/officeart/2005/8/layout/list1"/>
    <dgm:cxn modelId="{A4178EEA-D6E4-4C53-B496-812E90428CA0}" type="presParOf" srcId="{AC93002B-DD57-43E9-8948-B5DB3C9CC019}" destId="{53AA72B0-AB33-47C2-A89F-500B3AC9ACDD}" srcOrd="7" destOrd="0" presId="urn:microsoft.com/office/officeart/2005/8/layout/list1"/>
    <dgm:cxn modelId="{6B3EFB7A-B76B-4323-AD41-8126AF6EAE77}" type="presParOf" srcId="{AC93002B-DD57-43E9-8948-B5DB3C9CC019}" destId="{D9CCE579-B01B-4AC2-8DC2-38F583B49F2F}" srcOrd="8" destOrd="0" presId="urn:microsoft.com/office/officeart/2005/8/layout/list1"/>
    <dgm:cxn modelId="{7908FB89-695F-4922-8C85-082492226901}" type="presParOf" srcId="{D9CCE579-B01B-4AC2-8DC2-38F583B49F2F}" destId="{D631AA71-327C-480F-A785-E6F479E5F86F}" srcOrd="0" destOrd="0" presId="urn:microsoft.com/office/officeart/2005/8/layout/list1"/>
    <dgm:cxn modelId="{8B338370-BCA0-4D64-BE7F-8E675514C374}" type="presParOf" srcId="{D9CCE579-B01B-4AC2-8DC2-38F583B49F2F}" destId="{5E7FB403-FB6C-4175-ADA0-7B97239329CE}" srcOrd="1" destOrd="0" presId="urn:microsoft.com/office/officeart/2005/8/layout/list1"/>
    <dgm:cxn modelId="{62EA5D43-7EA6-4876-B1BC-34F132EE8B51}" type="presParOf" srcId="{AC93002B-DD57-43E9-8948-B5DB3C9CC019}" destId="{C64DD41F-DE63-4141-BAD8-F894DE3D7542}" srcOrd="9" destOrd="0" presId="urn:microsoft.com/office/officeart/2005/8/layout/list1"/>
    <dgm:cxn modelId="{2F747D3B-FA9C-447D-9675-3DC69BA87274}" type="presParOf" srcId="{AC93002B-DD57-43E9-8948-B5DB3C9CC019}" destId="{8788B8BD-BE2C-46AF-90C7-C449DAACD1B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0D133B-B89F-48A0-B15C-FD54CF9A4EA9}" type="doc">
      <dgm:prSet loTypeId="list" loCatId="list" qsTypeId="urn:microsoft.com/office/officeart/2005/8/quickstyle/simple1" qsCatId="simple" csTypeId="urn:microsoft.com/office/officeart/2005/8/colors/accent1_2" csCatId="accent1" phldr="1"/>
      <dgm:spPr/>
      <dgm:t>
        <a:bodyPr/>
        <a:lstStyle/>
        <a:p>
          <a:endParaRPr lang="zh-CN" altLang="en-US"/>
        </a:p>
      </dgm:t>
    </dgm:pt>
    <dgm:pt modelId="{3031BF5D-7FF4-4E25-8184-5E19581A1234}">
      <dgm:prSet phldrT="[文本]" phldr="0" custT="0"/>
      <dgm:spPr/>
      <dgm:t>
        <a:bodyPr vert="horz" wrap="square"/>
        <a:p>
          <a:pPr>
            <a:lnSpc>
              <a:spcPct val="100000"/>
            </a:lnSpc>
            <a:spcBef>
              <a:spcPct val="0"/>
            </a:spcBef>
            <a:spcAft>
              <a:spcPct val="35000"/>
            </a:spcAft>
          </a:pPr>
          <a:r>
            <a:rPr lang="zh-CN" dirty="0" smtClean="0">
              <a:latin typeface="微软雅黑" panose="020B0503020204020204" charset="-122"/>
              <a:ea typeface="微软雅黑" panose="020B0503020204020204" charset="-122"/>
            </a:rPr>
            <a:t>人员通行</a:t>
          </a:r>
          <a:r>
            <a:rPr lang="zh-CN" altLang="en-US" dirty="0">
              <a:latin typeface="微软雅黑" panose="020B0503020204020204" charset="-122"/>
              <a:ea typeface="微软雅黑" panose="020B0503020204020204" charset="-122"/>
            </a:rPr>
            <a:t/>
          </a:r>
          <a:endParaRPr lang="zh-CN" altLang="en-US" dirty="0">
            <a:latin typeface="微软雅黑" panose="020B0503020204020204" charset="-122"/>
            <a:ea typeface="微软雅黑" panose="020B0503020204020204" charset="-122"/>
          </a:endParaRPr>
        </a:p>
      </dgm:t>
    </dgm:pt>
    <dgm:pt modelId="{D6BC0C84-A9F8-4DCA-B686-B6D63A812317}" cxnId="{A6829E1E-8D56-4CCA-9EFF-FF3905C55BC7}" type="parTrans">
      <dgm:prSet/>
      <dgm:spPr/>
      <dgm:t>
        <a:bodyPr/>
        <a:lstStyle/>
        <a:p>
          <a:endParaRPr lang="zh-CN" altLang="en-US"/>
        </a:p>
      </dgm:t>
    </dgm:pt>
    <dgm:pt modelId="{BDC7232E-F63E-4E73-A8DA-A3891B131A1D}" cxnId="{A6829E1E-8D56-4CCA-9EFF-FF3905C55BC7}" type="sibTrans">
      <dgm:prSet/>
      <dgm:spPr/>
      <dgm:t>
        <a:bodyPr/>
        <a:lstStyle/>
        <a:p>
          <a:endParaRPr lang="zh-CN" altLang="en-US"/>
        </a:p>
      </dgm:t>
    </dgm:pt>
    <dgm:pt modelId="{57B24C41-BE52-4BAD-BA80-A539A21C1ACC}">
      <dgm:prSet phldrT="[文本]" phldr="0" custT="0"/>
      <dgm:spPr/>
      <dgm:t>
        <a:bodyPr vert="horz" wrap="square"/>
        <a:p>
          <a:pPr>
            <a:lnSpc>
              <a:spcPct val="100000"/>
            </a:lnSpc>
            <a:spcBef>
              <a:spcPct val="0"/>
            </a:spcBef>
            <a:spcAft>
              <a:spcPct val="15000"/>
            </a:spcAft>
          </a:pPr>
          <a:r>
            <a:rPr lang="zh-CN" dirty="0" smtClean="0">
              <a:latin typeface="微软雅黑" panose="020B0503020204020204" charset="-122"/>
              <a:ea typeface="微软雅黑" panose="020B0503020204020204" charset="-122"/>
              <a:cs typeface="微软雅黑" panose="020B0503020204020204" charset="-122"/>
            </a:rPr>
            <a:t>重点区域的人员通行管理，比如学校大门、宿舍、体育场馆等。目前普遍采用校园 卡的方式进出，但无法解决忘带卡、冒用卡等方式带来的管理问题。采用基于人脸识别 的通行管理系统，可设置白名单，如教工和学生信息，白名单人员可直接刷脸通行，提升使用体验，避免忘带卡的尴尬和冒刷风险</a:t>
          </a:r>
          <a:r>
            <a:rPr lang="zh-CN" altLang="en-US" dirty="0">
              <a:latin typeface="微软雅黑" panose="020B0503020204020204" charset="-122"/>
              <a:ea typeface="微软雅黑" panose="020B0503020204020204" charset="-122"/>
              <a:cs typeface="微软雅黑" panose="020B0503020204020204" charset="-122"/>
            </a:rPr>
            <a:t/>
          </a:r>
          <a:endParaRPr lang="zh-CN" altLang="en-US" dirty="0">
            <a:latin typeface="微软雅黑" panose="020B0503020204020204" charset="-122"/>
            <a:ea typeface="微软雅黑" panose="020B0503020204020204" charset="-122"/>
            <a:cs typeface="微软雅黑" panose="020B0503020204020204" charset="-122"/>
          </a:endParaRPr>
        </a:p>
      </dgm:t>
    </dgm:pt>
    <dgm:pt modelId="{F4C2EC9E-8D4E-4A91-8B68-90AC46D481F9}" cxnId="{C8952630-98C4-4BA0-9EE3-122A949CEA46}" type="parTrans">
      <dgm:prSet/>
      <dgm:spPr/>
      <dgm:t>
        <a:bodyPr/>
        <a:lstStyle/>
        <a:p>
          <a:endParaRPr lang="zh-CN" altLang="en-US"/>
        </a:p>
      </dgm:t>
    </dgm:pt>
    <dgm:pt modelId="{8E2066CF-26FC-44E5-96E9-902B8E2EEC4D}" cxnId="{C8952630-98C4-4BA0-9EE3-122A949CEA46}" type="sibTrans">
      <dgm:prSet/>
      <dgm:spPr/>
      <dgm:t>
        <a:bodyPr/>
        <a:lstStyle/>
        <a:p>
          <a:endParaRPr lang="zh-CN" altLang="en-US"/>
        </a:p>
      </dgm:t>
    </dgm:pt>
    <dgm:pt modelId="{010C01BB-B77F-42F9-AF8E-6964790F3411}">
      <dgm:prSet phldrT="[文本]" phldr="0" custT="0"/>
      <dgm:spPr/>
      <dgm:t>
        <a:bodyPr vert="horz" wrap="square"/>
        <a:p>
          <a:pPr>
            <a:lnSpc>
              <a:spcPct val="100000"/>
            </a:lnSpc>
            <a:spcBef>
              <a:spcPct val="0"/>
            </a:spcBef>
            <a:spcAft>
              <a:spcPct val="35000"/>
            </a:spcAft>
          </a:pPr>
          <a:r>
            <a:rPr lang="zh-CN" dirty="0" smtClean="0">
              <a:latin typeface="微软雅黑" panose="020B0503020204020204" charset="-122"/>
              <a:ea typeface="微软雅黑" panose="020B0503020204020204" charset="-122"/>
            </a:rPr>
            <a:t>陌生人告警</a:t>
          </a:r>
          <a:r>
            <a:rPr lang="zh-CN" altLang="en-US" dirty="0">
              <a:latin typeface="微软雅黑" panose="020B0503020204020204" charset="-122"/>
              <a:ea typeface="微软雅黑" panose="020B0503020204020204" charset="-122"/>
            </a:rPr>
            <a:t/>
          </a:r>
          <a:endParaRPr lang="zh-CN" altLang="en-US" dirty="0">
            <a:latin typeface="微软雅黑" panose="020B0503020204020204" charset="-122"/>
            <a:ea typeface="微软雅黑" panose="020B0503020204020204" charset="-122"/>
          </a:endParaRPr>
        </a:p>
      </dgm:t>
    </dgm:pt>
    <dgm:pt modelId="{181B0480-FBDE-4D27-A0E0-53AD9FCB60EE}" cxnId="{FC4A93B7-EDFE-46D4-AA7F-D2788FC72AB6}" type="parTrans">
      <dgm:prSet/>
      <dgm:spPr/>
      <dgm:t>
        <a:bodyPr/>
        <a:lstStyle/>
        <a:p>
          <a:endParaRPr lang="zh-CN" altLang="en-US"/>
        </a:p>
      </dgm:t>
    </dgm:pt>
    <dgm:pt modelId="{E2F0A101-F03F-4800-9FD4-3A4A58A9B7D3}" cxnId="{FC4A93B7-EDFE-46D4-AA7F-D2788FC72AB6}" type="sibTrans">
      <dgm:prSet/>
      <dgm:spPr/>
      <dgm:t>
        <a:bodyPr/>
        <a:lstStyle/>
        <a:p>
          <a:endParaRPr lang="zh-CN" altLang="en-US"/>
        </a:p>
      </dgm:t>
    </dgm:pt>
    <dgm:pt modelId="{7F1555C2-CEA4-4644-A53F-C35A298195D6}">
      <dgm:prSet phldrT="[文本]" phldr="0" custT="0"/>
      <dgm:spPr/>
      <dgm:t>
        <a:bodyPr vert="horz" wrap="square"/>
        <a:p>
          <a:pPr>
            <a:lnSpc>
              <a:spcPct val="100000"/>
            </a:lnSpc>
            <a:spcBef>
              <a:spcPct val="0"/>
            </a:spcBef>
            <a:spcAft>
              <a:spcPct val="15000"/>
            </a:spcAft>
          </a:pPr>
          <a:r>
            <a:rPr lang="zh-CN" dirty="0" smtClean="0">
              <a:latin typeface="微软雅黑" panose="020B0503020204020204" charset="-122"/>
              <a:ea typeface="微软雅黑" panose="020B0503020204020204" charset="-122"/>
            </a:rPr>
            <a:t>学校重点区域，如</a:t>
          </a:r>
          <a:r>
            <a:rPr lang="zh-CN" altLang="en-US" dirty="0" smtClean="0">
              <a:latin typeface="微软雅黑" panose="020B0503020204020204" charset="-122"/>
              <a:ea typeface="微软雅黑" panose="020B0503020204020204" charset="-122"/>
            </a:rPr>
            <a:t>核心</a:t>
          </a:r>
          <a:r>
            <a:rPr lang="zh-CN" dirty="0" smtClean="0">
              <a:latin typeface="微软雅黑" panose="020B0503020204020204" charset="-122"/>
              <a:ea typeface="微软雅黑" panose="020B0503020204020204" charset="-122"/>
            </a:rPr>
            <a:t>实验室、</a:t>
          </a:r>
          <a:r>
            <a:rPr lang="zh-CN" altLang="en-US" dirty="0" smtClean="0">
              <a:latin typeface="微软雅黑" panose="020B0503020204020204" charset="-122"/>
              <a:ea typeface="微软雅黑" panose="020B0503020204020204" charset="-122"/>
            </a:rPr>
            <a:t>中心机房</a:t>
          </a:r>
          <a:r>
            <a:rPr lang="zh-CN" dirty="0" smtClean="0">
              <a:latin typeface="微软雅黑" panose="020B0503020204020204" charset="-122"/>
              <a:ea typeface="微软雅黑" panose="020B0503020204020204" charset="-122"/>
            </a:rPr>
            <a:t>等，需要严格控制准入权限，通过人脸识别系统对白名单之外的人员进行预警，避免非授权人员进入，引发风险</a:t>
          </a:r>
          <a:r>
            <a:rPr lang="zh-CN" altLang="en-US" dirty="0">
              <a:latin typeface="微软雅黑" panose="020B0503020204020204" charset="-122"/>
              <a:ea typeface="微软雅黑" panose="020B0503020204020204" charset="-122"/>
            </a:rPr>
            <a:t/>
          </a:r>
          <a:endParaRPr lang="zh-CN" altLang="en-US" dirty="0">
            <a:latin typeface="微软雅黑" panose="020B0503020204020204" charset="-122"/>
            <a:ea typeface="微软雅黑" panose="020B0503020204020204" charset="-122"/>
          </a:endParaRPr>
        </a:p>
      </dgm:t>
    </dgm:pt>
    <dgm:pt modelId="{21DCB8D9-9EC6-4D57-A137-FD361C4CB499}" cxnId="{241C6420-6DE9-4AF6-87D2-649646BD9A8C}" type="parTrans">
      <dgm:prSet/>
      <dgm:spPr/>
      <dgm:t>
        <a:bodyPr/>
        <a:lstStyle/>
        <a:p>
          <a:endParaRPr lang="zh-CN" altLang="en-US"/>
        </a:p>
      </dgm:t>
    </dgm:pt>
    <dgm:pt modelId="{66A1B565-D370-4ABA-AA3E-6D0E53ECD567}" cxnId="{241C6420-6DE9-4AF6-87D2-649646BD9A8C}" type="sibTrans">
      <dgm:prSet/>
      <dgm:spPr/>
      <dgm:t>
        <a:bodyPr/>
        <a:lstStyle/>
        <a:p>
          <a:endParaRPr lang="zh-CN" altLang="en-US"/>
        </a:p>
      </dgm:t>
    </dgm:pt>
    <dgm:pt modelId="{F0A5EA4C-08DF-47CA-BBE8-6522235A7856}">
      <dgm:prSet phldrT="[文本]" phldr="0" custT="0"/>
      <dgm:spPr/>
      <dgm:t>
        <a:bodyPr vert="horz" wrap="square"/>
        <a:p>
          <a:pPr>
            <a:lnSpc>
              <a:spcPct val="100000"/>
            </a:lnSpc>
            <a:spcBef>
              <a:spcPct val="0"/>
            </a:spcBef>
            <a:spcAft>
              <a:spcPct val="35000"/>
            </a:spcAft>
          </a:pPr>
          <a:r>
            <a:rPr lang="zh-CN" dirty="0" smtClean="0">
              <a:latin typeface="微软雅黑" panose="020B0503020204020204" charset="-122"/>
              <a:ea typeface="微软雅黑" panose="020B0503020204020204" charset="-122"/>
            </a:rPr>
            <a:t>黑名单识别</a:t>
          </a:r>
          <a:r>
            <a:rPr lang="zh-CN" altLang="en-US" dirty="0">
              <a:latin typeface="微软雅黑" panose="020B0503020204020204" charset="-122"/>
              <a:ea typeface="微软雅黑" panose="020B0503020204020204" charset="-122"/>
            </a:rPr>
            <a:t/>
          </a:r>
          <a:endParaRPr lang="zh-CN" altLang="en-US" dirty="0">
            <a:latin typeface="微软雅黑" panose="020B0503020204020204" charset="-122"/>
            <a:ea typeface="微软雅黑" panose="020B0503020204020204" charset="-122"/>
          </a:endParaRPr>
        </a:p>
      </dgm:t>
    </dgm:pt>
    <dgm:pt modelId="{4ECE4D99-14DC-4E2A-8D8C-CF8B012ED9FF}" cxnId="{1B4CDEA8-DFE1-4F8F-B2A6-3908FFDBCAD6}" type="parTrans">
      <dgm:prSet/>
      <dgm:spPr/>
      <dgm:t>
        <a:bodyPr/>
        <a:lstStyle/>
        <a:p>
          <a:endParaRPr lang="zh-CN" altLang="en-US"/>
        </a:p>
      </dgm:t>
    </dgm:pt>
    <dgm:pt modelId="{4F7A8370-1550-4142-B468-8B73268C6800}" cxnId="{1B4CDEA8-DFE1-4F8F-B2A6-3908FFDBCAD6}" type="sibTrans">
      <dgm:prSet/>
      <dgm:spPr/>
      <dgm:t>
        <a:bodyPr/>
        <a:lstStyle/>
        <a:p>
          <a:endParaRPr lang="zh-CN" altLang="en-US"/>
        </a:p>
      </dgm:t>
    </dgm:pt>
    <dgm:pt modelId="{047B8A8C-A87A-443E-833A-DC8478A108C5}">
      <dgm:prSet phldrT="[文本]" phldr="0" custT="0"/>
      <dgm:spPr/>
      <dgm:t>
        <a:bodyPr vert="horz" wrap="square"/>
        <a:p>
          <a:pPr>
            <a:lnSpc>
              <a:spcPct val="100000"/>
            </a:lnSpc>
            <a:spcBef>
              <a:spcPct val="0"/>
            </a:spcBef>
            <a:spcAft>
              <a:spcPct val="15000"/>
            </a:spcAft>
          </a:pPr>
          <a:r>
            <a:rPr lang="zh-CN" dirty="0" smtClean="0">
              <a:latin typeface="微软雅黑" panose="020B0503020204020204" charset="-122"/>
              <a:ea typeface="微软雅黑" panose="020B0503020204020204" charset="-122"/>
            </a:rPr>
            <a:t>学校是盗窃频发地，盗窃行为经常发生在宿舍、实验室、体育场等。而且盗窃者经常是惯犯、流窜犯</a:t>
          </a:r>
          <a:r>
            <a:rPr lang="zh-CN" altLang="en-US" dirty="0" smtClean="0">
              <a:latin typeface="微软雅黑" panose="020B0503020204020204" charset="-122"/>
              <a:ea typeface="微软雅黑" panose="020B0503020204020204" charset="-122"/>
            </a:rPr>
            <a:t>等</a:t>
          </a:r>
          <a:r>
            <a:rPr lang="zh-CN" dirty="0" smtClean="0">
              <a:latin typeface="微软雅黑" panose="020B0503020204020204" charset="-122"/>
              <a:ea typeface="微软雅黑" panose="020B0503020204020204" charset="-122"/>
            </a:rPr>
            <a:t>高危人员、敏感人员，学校安保部门和公安部门往往掌握了犯罪嫌疑人的相关资料，却无法及时发现和处理。通过在关键卡口处架设动态黑名单识别系统，布控黑名单人员，后续刻画典型关注人员轨迹，进行高危行为预警研判</a:t>
          </a:r>
          <a:r>
            <a:rPr lang="zh-CN" altLang="en-US" dirty="0" smtClean="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
          </a:r>
          <a:endParaRPr lang="zh-CN" altLang="en-US" dirty="0">
            <a:latin typeface="微软雅黑" panose="020B0503020204020204" charset="-122"/>
            <a:ea typeface="微软雅黑" panose="020B0503020204020204" charset="-122"/>
          </a:endParaRPr>
        </a:p>
      </dgm:t>
    </dgm:pt>
    <dgm:pt modelId="{C4143CA4-5F10-472F-A019-46F64E25A22B}" cxnId="{EFAD2139-F031-474F-9706-3BB5E082CFA8}" type="parTrans">
      <dgm:prSet/>
      <dgm:spPr/>
      <dgm:t>
        <a:bodyPr/>
        <a:lstStyle/>
        <a:p>
          <a:endParaRPr lang="zh-CN" altLang="en-US"/>
        </a:p>
      </dgm:t>
    </dgm:pt>
    <dgm:pt modelId="{3FC6D8E6-4D25-472D-B5AD-AAEA45F1503F}" cxnId="{EFAD2139-F031-474F-9706-3BB5E082CFA8}" type="sibTrans">
      <dgm:prSet/>
      <dgm:spPr/>
      <dgm:t>
        <a:bodyPr/>
        <a:lstStyle/>
        <a:p>
          <a:endParaRPr lang="zh-CN" altLang="en-US"/>
        </a:p>
      </dgm:t>
    </dgm:pt>
    <dgm:pt modelId="{906D1F35-B8E2-4156-A37B-65ABF44DA3CB}" type="pres">
      <dgm:prSet presAssocID="{880D133B-B89F-48A0-B15C-FD54CF9A4EA9}" presName="linear" presStyleCnt="0">
        <dgm:presLayoutVars>
          <dgm:dir/>
          <dgm:animLvl val="lvl"/>
          <dgm:resizeHandles val="exact"/>
        </dgm:presLayoutVars>
      </dgm:prSet>
      <dgm:spPr/>
      <dgm:t>
        <a:bodyPr/>
        <a:lstStyle/>
        <a:p>
          <a:endParaRPr lang="zh-CN" altLang="en-US"/>
        </a:p>
      </dgm:t>
    </dgm:pt>
    <dgm:pt modelId="{E4A02E49-04CF-479D-9A33-25ABDB9AE6A6}" type="pres">
      <dgm:prSet presAssocID="{3031BF5D-7FF4-4E25-8184-5E19581A1234}" presName="parentLin" presStyleCnt="0"/>
      <dgm:spPr/>
    </dgm:pt>
    <dgm:pt modelId="{E1240B06-9FE6-4E96-8B42-0E959BAF26DF}" type="pres">
      <dgm:prSet presAssocID="{3031BF5D-7FF4-4E25-8184-5E19581A1234}" presName="parentLeftMargin" presStyleCnt="0"/>
      <dgm:spPr/>
      <dgm:t>
        <a:bodyPr/>
        <a:lstStyle/>
        <a:p>
          <a:endParaRPr lang="zh-CN" altLang="en-US"/>
        </a:p>
      </dgm:t>
    </dgm:pt>
    <dgm:pt modelId="{2677A5BE-F1CC-46ED-8A88-50C762075E65}" type="pres">
      <dgm:prSet presAssocID="{3031BF5D-7FF4-4E25-8184-5E19581A1234}" presName="parentText" presStyleLbl="node1" presStyleIdx="0" presStyleCnt="3">
        <dgm:presLayoutVars>
          <dgm:chMax val="0"/>
          <dgm:bulletEnabled val="1"/>
        </dgm:presLayoutVars>
      </dgm:prSet>
      <dgm:spPr/>
      <dgm:t>
        <a:bodyPr/>
        <a:lstStyle/>
        <a:p>
          <a:endParaRPr lang="zh-CN" altLang="en-US"/>
        </a:p>
      </dgm:t>
    </dgm:pt>
    <dgm:pt modelId="{2551091D-8C9E-472D-AF33-E5D7D3C934FA}" type="pres">
      <dgm:prSet presAssocID="{3031BF5D-7FF4-4E25-8184-5E19581A1234}" presName="negativeSpace" presStyleCnt="0"/>
      <dgm:spPr/>
    </dgm:pt>
    <dgm:pt modelId="{B9B7B8D5-57A9-48CC-8849-5113FDCC5211}" type="pres">
      <dgm:prSet presAssocID="{3031BF5D-7FF4-4E25-8184-5E19581A1234}" presName="childText" presStyleLbl="conFgAcc1" presStyleIdx="0" presStyleCnt="3">
        <dgm:presLayoutVars>
          <dgm:bulletEnabled val="1"/>
        </dgm:presLayoutVars>
      </dgm:prSet>
      <dgm:spPr/>
      <dgm:t>
        <a:bodyPr/>
        <a:lstStyle/>
        <a:p>
          <a:endParaRPr lang="zh-CN" altLang="en-US"/>
        </a:p>
      </dgm:t>
    </dgm:pt>
    <dgm:pt modelId="{AF1549E1-D93E-4DD2-8777-15618889FFAB}" type="pres">
      <dgm:prSet presAssocID="{BDC7232E-F63E-4E73-A8DA-A3891B131A1D}" presName="spaceBetweenRectangles" presStyleCnt="0"/>
      <dgm:spPr/>
    </dgm:pt>
    <dgm:pt modelId="{BFB1424B-4097-451E-9D6D-C989C9175D32}" type="pres">
      <dgm:prSet presAssocID="{010C01BB-B77F-42F9-AF8E-6964790F3411}" presName="parentLin" presStyleCnt="0"/>
      <dgm:spPr/>
    </dgm:pt>
    <dgm:pt modelId="{2BBE9C3C-9995-452D-940F-E2633D832A30}" type="pres">
      <dgm:prSet presAssocID="{010C01BB-B77F-42F9-AF8E-6964790F3411}" presName="parentLeftMargin" presStyleCnt="0"/>
      <dgm:spPr/>
      <dgm:t>
        <a:bodyPr/>
        <a:lstStyle/>
        <a:p>
          <a:endParaRPr lang="zh-CN" altLang="en-US"/>
        </a:p>
      </dgm:t>
    </dgm:pt>
    <dgm:pt modelId="{E7A37402-2E56-408C-898D-6C4E2F1F0824}" type="pres">
      <dgm:prSet presAssocID="{010C01BB-B77F-42F9-AF8E-6964790F3411}" presName="parentText" presStyleLbl="node1" presStyleIdx="1" presStyleCnt="3">
        <dgm:presLayoutVars>
          <dgm:chMax val="0"/>
          <dgm:bulletEnabled val="1"/>
        </dgm:presLayoutVars>
      </dgm:prSet>
      <dgm:spPr/>
      <dgm:t>
        <a:bodyPr/>
        <a:lstStyle/>
        <a:p>
          <a:endParaRPr lang="zh-CN" altLang="en-US"/>
        </a:p>
      </dgm:t>
    </dgm:pt>
    <dgm:pt modelId="{800D10A3-932E-477E-9C3E-57E66EB51CB4}" type="pres">
      <dgm:prSet presAssocID="{010C01BB-B77F-42F9-AF8E-6964790F3411}" presName="negativeSpace" presStyleCnt="0"/>
      <dgm:spPr/>
    </dgm:pt>
    <dgm:pt modelId="{BBD897FB-F09D-489F-A83F-00E5B0101AC3}" type="pres">
      <dgm:prSet presAssocID="{010C01BB-B77F-42F9-AF8E-6964790F3411}" presName="childText" presStyleLbl="conFgAcc1" presStyleIdx="1" presStyleCnt="3">
        <dgm:presLayoutVars>
          <dgm:bulletEnabled val="1"/>
        </dgm:presLayoutVars>
      </dgm:prSet>
      <dgm:spPr/>
      <dgm:t>
        <a:bodyPr/>
        <a:lstStyle/>
        <a:p>
          <a:endParaRPr lang="zh-CN" altLang="en-US"/>
        </a:p>
      </dgm:t>
    </dgm:pt>
    <dgm:pt modelId="{7D9CEFEE-FDDD-4FC8-9F9E-3376F0FC30FE}" type="pres">
      <dgm:prSet presAssocID="{E2F0A101-F03F-4800-9FD4-3A4A58A9B7D3}" presName="spaceBetweenRectangles" presStyleCnt="0"/>
      <dgm:spPr/>
    </dgm:pt>
    <dgm:pt modelId="{74DED3EE-B10B-49EE-ACB8-0B6F11D3DB18}" type="pres">
      <dgm:prSet presAssocID="{F0A5EA4C-08DF-47CA-BBE8-6522235A7856}" presName="parentLin" presStyleCnt="0"/>
      <dgm:spPr/>
    </dgm:pt>
    <dgm:pt modelId="{62CAB4D9-69EF-46D5-AC36-8D371F30F6D0}" type="pres">
      <dgm:prSet presAssocID="{F0A5EA4C-08DF-47CA-BBE8-6522235A7856}" presName="parentLeftMargin" presStyleCnt="0"/>
      <dgm:spPr/>
      <dgm:t>
        <a:bodyPr/>
        <a:lstStyle/>
        <a:p>
          <a:endParaRPr lang="zh-CN" altLang="en-US"/>
        </a:p>
      </dgm:t>
    </dgm:pt>
    <dgm:pt modelId="{1963A4B3-C247-45BF-BC36-E6466D3F999B}" type="pres">
      <dgm:prSet presAssocID="{F0A5EA4C-08DF-47CA-BBE8-6522235A7856}" presName="parentText" presStyleLbl="node1" presStyleIdx="2" presStyleCnt="3">
        <dgm:presLayoutVars>
          <dgm:chMax val="0"/>
          <dgm:bulletEnabled val="1"/>
        </dgm:presLayoutVars>
      </dgm:prSet>
      <dgm:spPr/>
      <dgm:t>
        <a:bodyPr/>
        <a:lstStyle/>
        <a:p>
          <a:endParaRPr lang="zh-CN" altLang="en-US"/>
        </a:p>
      </dgm:t>
    </dgm:pt>
    <dgm:pt modelId="{95A9C3A5-615A-4C43-8216-BF0DBA595EF9}" type="pres">
      <dgm:prSet presAssocID="{F0A5EA4C-08DF-47CA-BBE8-6522235A7856}" presName="negativeSpace" presStyleCnt="0"/>
      <dgm:spPr/>
    </dgm:pt>
    <dgm:pt modelId="{EF29FEE0-4A18-4946-8BF7-33AF44F68BDB}" type="pres">
      <dgm:prSet presAssocID="{F0A5EA4C-08DF-47CA-BBE8-6522235A7856}" presName="childText" presStyleLbl="conFgAcc1" presStyleIdx="2" presStyleCnt="3">
        <dgm:presLayoutVars>
          <dgm:bulletEnabled val="1"/>
        </dgm:presLayoutVars>
      </dgm:prSet>
      <dgm:spPr/>
      <dgm:t>
        <a:bodyPr/>
        <a:lstStyle/>
        <a:p>
          <a:endParaRPr lang="zh-CN" altLang="en-US"/>
        </a:p>
      </dgm:t>
    </dgm:pt>
  </dgm:ptLst>
  <dgm:cxnLst>
    <dgm:cxn modelId="{A6829E1E-8D56-4CCA-9EFF-FF3905C55BC7}" srcId="{880D133B-B89F-48A0-B15C-FD54CF9A4EA9}" destId="{3031BF5D-7FF4-4E25-8184-5E19581A1234}" srcOrd="0" destOrd="0" parTransId="{D6BC0C84-A9F8-4DCA-B686-B6D63A812317}" sibTransId="{BDC7232E-F63E-4E73-A8DA-A3891B131A1D}"/>
    <dgm:cxn modelId="{C8952630-98C4-4BA0-9EE3-122A949CEA46}" srcId="{3031BF5D-7FF4-4E25-8184-5E19581A1234}" destId="{57B24C41-BE52-4BAD-BA80-A539A21C1ACC}" srcOrd="0" destOrd="0" parTransId="{F4C2EC9E-8D4E-4A91-8B68-90AC46D481F9}" sibTransId="{8E2066CF-26FC-44E5-96E9-902B8E2EEC4D}"/>
    <dgm:cxn modelId="{FC4A93B7-EDFE-46D4-AA7F-D2788FC72AB6}" srcId="{880D133B-B89F-48A0-B15C-FD54CF9A4EA9}" destId="{010C01BB-B77F-42F9-AF8E-6964790F3411}" srcOrd="1" destOrd="0" parTransId="{181B0480-FBDE-4D27-A0E0-53AD9FCB60EE}" sibTransId="{E2F0A101-F03F-4800-9FD4-3A4A58A9B7D3}"/>
    <dgm:cxn modelId="{241C6420-6DE9-4AF6-87D2-649646BD9A8C}" srcId="{010C01BB-B77F-42F9-AF8E-6964790F3411}" destId="{7F1555C2-CEA4-4644-A53F-C35A298195D6}" srcOrd="0" destOrd="1" parTransId="{21DCB8D9-9EC6-4D57-A137-FD361C4CB499}" sibTransId="{66A1B565-D370-4ABA-AA3E-6D0E53ECD567}"/>
    <dgm:cxn modelId="{1B4CDEA8-DFE1-4F8F-B2A6-3908FFDBCAD6}" srcId="{880D133B-B89F-48A0-B15C-FD54CF9A4EA9}" destId="{F0A5EA4C-08DF-47CA-BBE8-6522235A7856}" srcOrd="2" destOrd="0" parTransId="{4ECE4D99-14DC-4E2A-8D8C-CF8B012ED9FF}" sibTransId="{4F7A8370-1550-4142-B468-8B73268C6800}"/>
    <dgm:cxn modelId="{EFAD2139-F031-474F-9706-3BB5E082CFA8}" srcId="{F0A5EA4C-08DF-47CA-BBE8-6522235A7856}" destId="{047B8A8C-A87A-443E-833A-DC8478A108C5}" srcOrd="0" destOrd="2" parTransId="{C4143CA4-5F10-472F-A019-46F64E25A22B}" sibTransId="{3FC6D8E6-4D25-472D-B5AD-AAEA45F1503F}"/>
    <dgm:cxn modelId="{51EB4C23-6466-49AD-BED6-43B12295D31A}" type="presOf" srcId="{880D133B-B89F-48A0-B15C-FD54CF9A4EA9}" destId="{906D1F35-B8E2-4156-A37B-65ABF44DA3CB}" srcOrd="0" destOrd="0" presId="urn:microsoft.com/office/officeart/2005/8/layout/list1"/>
    <dgm:cxn modelId="{9007267F-920C-490A-8E91-9AB0B0DE002C}" type="presParOf" srcId="{906D1F35-B8E2-4156-A37B-65ABF44DA3CB}" destId="{E4A02E49-04CF-479D-9A33-25ABDB9AE6A6}" srcOrd="0" destOrd="0" presId="urn:microsoft.com/office/officeart/2005/8/layout/list1"/>
    <dgm:cxn modelId="{07C92E9B-B0A4-4BD0-8128-1583ED3C9EF1}" type="presParOf" srcId="{E4A02E49-04CF-479D-9A33-25ABDB9AE6A6}" destId="{E1240B06-9FE6-4E96-8B42-0E959BAF26DF}" srcOrd="0" destOrd="0" presId="urn:microsoft.com/office/officeart/2005/8/layout/list1"/>
    <dgm:cxn modelId="{312B7200-5203-4B1B-9587-DEC45005C3EE}" type="presOf" srcId="{3031BF5D-7FF4-4E25-8184-5E19581A1234}" destId="{E1240B06-9FE6-4E96-8B42-0E959BAF26DF}" srcOrd="0" destOrd="0" presId="urn:microsoft.com/office/officeart/2005/8/layout/list1"/>
    <dgm:cxn modelId="{DB83BD33-CEBB-4C19-84DA-3126FDBFE5C2}" type="presParOf" srcId="{E4A02E49-04CF-479D-9A33-25ABDB9AE6A6}" destId="{2677A5BE-F1CC-46ED-8A88-50C762075E65}" srcOrd="1" destOrd="0" presId="urn:microsoft.com/office/officeart/2005/8/layout/list1"/>
    <dgm:cxn modelId="{A41BF886-1604-4A50-9893-FC86070E0447}" type="presOf" srcId="{3031BF5D-7FF4-4E25-8184-5E19581A1234}" destId="{2677A5BE-F1CC-46ED-8A88-50C762075E65}" srcOrd="0" destOrd="0" presId="urn:microsoft.com/office/officeart/2005/8/layout/list1"/>
    <dgm:cxn modelId="{A2F049AD-29C5-47E0-B822-66B1F815257D}" type="presParOf" srcId="{906D1F35-B8E2-4156-A37B-65ABF44DA3CB}" destId="{2551091D-8C9E-472D-AF33-E5D7D3C934FA}" srcOrd="1" destOrd="0" presId="urn:microsoft.com/office/officeart/2005/8/layout/list1"/>
    <dgm:cxn modelId="{04454700-832A-4159-84B8-671DFC6CDB0C}" type="presParOf" srcId="{906D1F35-B8E2-4156-A37B-65ABF44DA3CB}" destId="{B9B7B8D5-57A9-48CC-8849-5113FDCC5211}" srcOrd="2" destOrd="0" presId="urn:microsoft.com/office/officeart/2005/8/layout/list1"/>
    <dgm:cxn modelId="{27A28E77-DFD9-4951-99B5-E7501E0282C9}" type="presOf" srcId="{57B24C41-BE52-4BAD-BA80-A539A21C1ACC}" destId="{B9B7B8D5-57A9-48CC-8849-5113FDCC5211}" srcOrd="0" destOrd="0" presId="urn:microsoft.com/office/officeart/2005/8/layout/list1"/>
    <dgm:cxn modelId="{23F46AE8-5655-4392-B60B-513A4D3E65D2}" type="presParOf" srcId="{906D1F35-B8E2-4156-A37B-65ABF44DA3CB}" destId="{AF1549E1-D93E-4DD2-8777-15618889FFAB}" srcOrd="3" destOrd="0" presId="urn:microsoft.com/office/officeart/2005/8/layout/list1"/>
    <dgm:cxn modelId="{6FE341E9-E8B2-49C0-9D7B-990AB0AA1B4E}" type="presParOf" srcId="{906D1F35-B8E2-4156-A37B-65ABF44DA3CB}" destId="{BFB1424B-4097-451E-9D6D-C989C9175D32}" srcOrd="4" destOrd="0" presId="urn:microsoft.com/office/officeart/2005/8/layout/list1"/>
    <dgm:cxn modelId="{5B247CF7-F648-4377-9809-CD661D1AC617}" type="presParOf" srcId="{BFB1424B-4097-451E-9D6D-C989C9175D32}" destId="{2BBE9C3C-9995-452D-940F-E2633D832A30}" srcOrd="0" destOrd="4" presId="urn:microsoft.com/office/officeart/2005/8/layout/list1"/>
    <dgm:cxn modelId="{3A8FCCAD-1044-415D-A0D3-6925E6AA4B54}" type="presOf" srcId="{010C01BB-B77F-42F9-AF8E-6964790F3411}" destId="{2BBE9C3C-9995-452D-940F-E2633D832A30}" srcOrd="0" destOrd="0" presId="urn:microsoft.com/office/officeart/2005/8/layout/list1"/>
    <dgm:cxn modelId="{11D93919-6207-44A1-9E80-89C468FB04C8}" type="presParOf" srcId="{BFB1424B-4097-451E-9D6D-C989C9175D32}" destId="{E7A37402-2E56-408C-898D-6C4E2F1F0824}" srcOrd="1" destOrd="4" presId="urn:microsoft.com/office/officeart/2005/8/layout/list1"/>
    <dgm:cxn modelId="{28A1BA58-97B5-4BF0-BEAA-57CA0D502BA3}" type="presOf" srcId="{010C01BB-B77F-42F9-AF8E-6964790F3411}" destId="{E7A37402-2E56-408C-898D-6C4E2F1F0824}" srcOrd="0" destOrd="0" presId="urn:microsoft.com/office/officeart/2005/8/layout/list1"/>
    <dgm:cxn modelId="{B2C32CC7-038C-461D-9B63-4F13041DB929}" type="presParOf" srcId="{906D1F35-B8E2-4156-A37B-65ABF44DA3CB}" destId="{800D10A3-932E-477E-9C3E-57E66EB51CB4}" srcOrd="5" destOrd="0" presId="urn:microsoft.com/office/officeart/2005/8/layout/list1"/>
    <dgm:cxn modelId="{361DCB39-B9CD-4A6C-A88E-7C1C99B8762C}" type="presParOf" srcId="{906D1F35-B8E2-4156-A37B-65ABF44DA3CB}" destId="{BBD897FB-F09D-489F-A83F-00E5B0101AC3}" srcOrd="6" destOrd="0" presId="urn:microsoft.com/office/officeart/2005/8/layout/list1"/>
    <dgm:cxn modelId="{E1F828F2-CD86-494E-9EB5-F660E4205BFB}" type="presOf" srcId="{7F1555C2-CEA4-4644-A53F-C35A298195D6}" destId="{BBD897FB-F09D-489F-A83F-00E5B0101AC3}" srcOrd="0" destOrd="0" presId="urn:microsoft.com/office/officeart/2005/8/layout/list1"/>
    <dgm:cxn modelId="{DF936FE1-613A-49A9-99C7-F223BF30E888}" type="presParOf" srcId="{906D1F35-B8E2-4156-A37B-65ABF44DA3CB}" destId="{7D9CEFEE-FDDD-4FC8-9F9E-3376F0FC30FE}" srcOrd="7" destOrd="0" presId="urn:microsoft.com/office/officeart/2005/8/layout/list1"/>
    <dgm:cxn modelId="{144DF84D-72C7-4D17-BF9D-7B52968FECB3}" type="presParOf" srcId="{906D1F35-B8E2-4156-A37B-65ABF44DA3CB}" destId="{74DED3EE-B10B-49EE-ACB8-0B6F11D3DB18}" srcOrd="8" destOrd="0" presId="urn:microsoft.com/office/officeart/2005/8/layout/list1"/>
    <dgm:cxn modelId="{FC52A626-E35C-472C-8BC1-637EFC3EED88}" type="presParOf" srcId="{74DED3EE-B10B-49EE-ACB8-0B6F11D3DB18}" destId="{62CAB4D9-69EF-46D5-AC36-8D371F30F6D0}" srcOrd="0" destOrd="8" presId="urn:microsoft.com/office/officeart/2005/8/layout/list1"/>
    <dgm:cxn modelId="{CE59482C-9BB4-4E79-BD33-23741CB509E7}" type="presOf" srcId="{F0A5EA4C-08DF-47CA-BBE8-6522235A7856}" destId="{62CAB4D9-69EF-46D5-AC36-8D371F30F6D0}" srcOrd="0" destOrd="0" presId="urn:microsoft.com/office/officeart/2005/8/layout/list1"/>
    <dgm:cxn modelId="{1DB0CA5C-521B-4330-8F79-FA483CCE6CAD}" type="presParOf" srcId="{74DED3EE-B10B-49EE-ACB8-0B6F11D3DB18}" destId="{1963A4B3-C247-45BF-BC36-E6466D3F999B}" srcOrd="1" destOrd="8" presId="urn:microsoft.com/office/officeart/2005/8/layout/list1"/>
    <dgm:cxn modelId="{58ADE3FF-1C1C-420E-A2B4-BA2AC3FD572A}" type="presOf" srcId="{F0A5EA4C-08DF-47CA-BBE8-6522235A7856}" destId="{1963A4B3-C247-45BF-BC36-E6466D3F999B}" srcOrd="0" destOrd="0" presId="urn:microsoft.com/office/officeart/2005/8/layout/list1"/>
    <dgm:cxn modelId="{C2AA5C5E-6ED8-4DC8-BABE-1841C71F5D8A}" type="presParOf" srcId="{906D1F35-B8E2-4156-A37B-65ABF44DA3CB}" destId="{95A9C3A5-615A-4C43-8216-BF0DBA595EF9}" srcOrd="9" destOrd="0" presId="urn:microsoft.com/office/officeart/2005/8/layout/list1"/>
    <dgm:cxn modelId="{1B98D510-7432-40E5-B9D4-B608F5DD2C06}" type="presParOf" srcId="{906D1F35-B8E2-4156-A37B-65ABF44DA3CB}" destId="{EF29FEE0-4A18-4946-8BF7-33AF44F68BDB}" srcOrd="10" destOrd="0" presId="urn:microsoft.com/office/officeart/2005/8/layout/list1"/>
    <dgm:cxn modelId="{E2484E8E-81C9-4703-812C-F8F864ED6EA9}" type="presOf" srcId="{047B8A8C-A87A-443E-833A-DC8478A108C5}" destId="{EF29FEE0-4A18-4946-8BF7-33AF44F68BDB}" srcOrd="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E7C64-B2C7-4BF9-97F7-A7C77DC1B992}">
      <dsp:nvSpPr>
        <dsp:cNvPr id="0" name=""/>
        <dsp:cNvSpPr/>
      </dsp:nvSpPr>
      <dsp:spPr>
        <a:xfrm>
          <a:off x="0" y="363139"/>
          <a:ext cx="9820695" cy="1524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195" tIns="458216" rIns="762195" bIns="142240"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smtClean="0">
              <a:latin typeface="微软雅黑" panose="020B0503020204020204" pitchFamily="34" charset="-122"/>
              <a:ea typeface="微软雅黑" panose="020B0503020204020204" pitchFamily="34" charset="-122"/>
            </a:rPr>
            <a:t>新高考改革下的走班式教学，打破了传统教学中学生、教师、教室相对固定的局限，学生变化频繁，统计考勤难度大，对学生考勤带来新的挑战。</a:t>
          </a:r>
          <a:endParaRPr lang="zh-CN" altLang="en-US" sz="2000" kern="1200" dirty="0">
            <a:latin typeface="微软雅黑" panose="020B0503020204020204" pitchFamily="34" charset="-122"/>
            <a:ea typeface="微软雅黑" panose="020B0503020204020204" pitchFamily="34" charset="-122"/>
          </a:endParaRPr>
        </a:p>
      </dsp:txBody>
      <dsp:txXfrm>
        <a:off x="0" y="363139"/>
        <a:ext cx="9820695" cy="1524600"/>
      </dsp:txXfrm>
    </dsp:sp>
    <dsp:sp modelId="{24A55D16-82F1-4A84-8C8A-C29F4A13AA91}">
      <dsp:nvSpPr>
        <dsp:cNvPr id="0" name=""/>
        <dsp:cNvSpPr/>
      </dsp:nvSpPr>
      <dsp:spPr>
        <a:xfrm>
          <a:off x="491034" y="38419"/>
          <a:ext cx="6874486" cy="6494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839" tIns="0" rIns="259839" bIns="0" numCol="1" spcCol="1270" anchor="ctr" anchorCtr="0">
          <a:noAutofit/>
        </a:bodyPr>
        <a:lstStyle/>
        <a:p>
          <a:pPr lvl="0" algn="l" defTabSz="889000">
            <a:lnSpc>
              <a:spcPct val="90000"/>
            </a:lnSpc>
            <a:spcBef>
              <a:spcPct val="0"/>
            </a:spcBef>
            <a:spcAft>
              <a:spcPct val="35000"/>
            </a:spcAft>
          </a:pPr>
          <a:r>
            <a:rPr lang="zh-CN" altLang="en-US" sz="2000" kern="1200" dirty="0" smtClean="0">
              <a:latin typeface="微软雅黑" panose="020B0503020204020204" pitchFamily="34" charset="-122"/>
              <a:ea typeface="微软雅黑" panose="020B0503020204020204" pitchFamily="34" charset="-122"/>
            </a:rPr>
            <a:t>走班制考勤</a:t>
          </a:r>
          <a:endParaRPr lang="zh-CN" altLang="en-US" sz="2000" kern="1200" dirty="0">
            <a:latin typeface="微软雅黑" panose="020B0503020204020204" pitchFamily="34" charset="-122"/>
            <a:ea typeface="微软雅黑" panose="020B0503020204020204" pitchFamily="34" charset="-122"/>
          </a:endParaRPr>
        </a:p>
      </dsp:txBody>
      <dsp:txXfrm>
        <a:off x="522737" y="70122"/>
        <a:ext cx="6811080" cy="586034"/>
      </dsp:txXfrm>
    </dsp:sp>
    <dsp:sp modelId="{87ADB316-248E-49D4-B5DD-9659D486034F}">
      <dsp:nvSpPr>
        <dsp:cNvPr id="0" name=""/>
        <dsp:cNvSpPr/>
      </dsp:nvSpPr>
      <dsp:spPr>
        <a:xfrm>
          <a:off x="0" y="2331259"/>
          <a:ext cx="9820695" cy="1212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195" tIns="458216" rIns="762195" bIns="142240"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smtClean="0">
              <a:latin typeface="微软雅黑" panose="020B0503020204020204" pitchFamily="34" charset="-122"/>
              <a:ea typeface="微软雅黑" panose="020B0503020204020204" pitchFamily="34" charset="-122"/>
            </a:rPr>
            <a:t>传统的打卡考勤存在替打卡、忘带卡、卡丢失等各种不便，异常处理费时费力、降低工作效率，给教师增加工作量。</a:t>
          </a:r>
          <a:endParaRPr lang="zh-CN" altLang="en-US" sz="2000" kern="1200" dirty="0">
            <a:latin typeface="微软雅黑" panose="020B0503020204020204" pitchFamily="34" charset="-122"/>
            <a:ea typeface="微软雅黑" panose="020B0503020204020204" pitchFamily="34" charset="-122"/>
          </a:endParaRPr>
        </a:p>
      </dsp:txBody>
      <dsp:txXfrm>
        <a:off x="0" y="2331259"/>
        <a:ext cx="9820695" cy="1212750"/>
      </dsp:txXfrm>
    </dsp:sp>
    <dsp:sp modelId="{2A306F33-B657-40B1-B7CD-C502413FB510}">
      <dsp:nvSpPr>
        <dsp:cNvPr id="0" name=""/>
        <dsp:cNvSpPr/>
      </dsp:nvSpPr>
      <dsp:spPr>
        <a:xfrm>
          <a:off x="491034" y="2006539"/>
          <a:ext cx="6874486" cy="6494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839" tIns="0" rIns="259839" bIns="0" numCol="1" spcCol="1270" anchor="ctr" anchorCtr="0">
          <a:noAutofit/>
        </a:bodyPr>
        <a:lstStyle/>
        <a:p>
          <a:pPr lvl="0" algn="l" defTabSz="889000">
            <a:lnSpc>
              <a:spcPct val="90000"/>
            </a:lnSpc>
            <a:spcBef>
              <a:spcPct val="0"/>
            </a:spcBef>
            <a:spcAft>
              <a:spcPct val="35000"/>
            </a:spcAft>
          </a:pPr>
          <a:r>
            <a:rPr lang="zh-CN" altLang="en-US" sz="2000" kern="1200" dirty="0" smtClean="0">
              <a:latin typeface="微软雅黑" panose="020B0503020204020204" pitchFamily="34" charset="-122"/>
              <a:ea typeface="微软雅黑" panose="020B0503020204020204" pitchFamily="34" charset="-122"/>
            </a:rPr>
            <a:t>卡式考勤</a:t>
          </a:r>
          <a:endParaRPr lang="zh-CN" altLang="en-US" sz="2000" kern="1200" dirty="0">
            <a:latin typeface="微软雅黑" panose="020B0503020204020204" pitchFamily="34" charset="-122"/>
            <a:ea typeface="微软雅黑" panose="020B0503020204020204" pitchFamily="34" charset="-122"/>
          </a:endParaRPr>
        </a:p>
      </dsp:txBody>
      <dsp:txXfrm>
        <a:off x="522737" y="2038242"/>
        <a:ext cx="6811080" cy="586034"/>
      </dsp:txXfrm>
    </dsp:sp>
    <dsp:sp modelId="{5FC08667-79D5-43ED-A99C-886A7BA5AE1A}">
      <dsp:nvSpPr>
        <dsp:cNvPr id="0" name=""/>
        <dsp:cNvSpPr/>
      </dsp:nvSpPr>
      <dsp:spPr>
        <a:xfrm>
          <a:off x="0" y="3987529"/>
          <a:ext cx="9820695" cy="1212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195" tIns="458216" rIns="762195" bIns="142240"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smtClean="0">
              <a:latin typeface="微软雅黑" panose="020B0503020204020204" pitchFamily="34" charset="-122"/>
              <a:ea typeface="微软雅黑" panose="020B0503020204020204" pitchFamily="34" charset="-122"/>
            </a:rPr>
            <a:t>对住校学生管理人工成本高， 无法了解学生晚归、 早归、不归和私自停留宿等情况，无法避免外来人员混入宿舍情况，存在安全隐患</a:t>
          </a:r>
          <a:endParaRPr lang="zh-CN" altLang="en-US" sz="2000" kern="1200" dirty="0">
            <a:latin typeface="微软雅黑" panose="020B0503020204020204" pitchFamily="34" charset="-122"/>
            <a:ea typeface="微软雅黑" panose="020B0503020204020204" pitchFamily="34" charset="-122"/>
          </a:endParaRPr>
        </a:p>
      </dsp:txBody>
      <dsp:txXfrm>
        <a:off x="0" y="3987529"/>
        <a:ext cx="9820695" cy="1212750"/>
      </dsp:txXfrm>
    </dsp:sp>
    <dsp:sp modelId="{B9322670-A5E3-4F49-AC17-8CC07389B702}">
      <dsp:nvSpPr>
        <dsp:cNvPr id="0" name=""/>
        <dsp:cNvSpPr/>
      </dsp:nvSpPr>
      <dsp:spPr>
        <a:xfrm>
          <a:off x="491034" y="3662809"/>
          <a:ext cx="6874486" cy="6494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839" tIns="0" rIns="259839" bIns="0" numCol="1" spcCol="1270" anchor="ctr" anchorCtr="0">
          <a:noAutofit/>
        </a:bodyPr>
        <a:lstStyle/>
        <a:p>
          <a:pPr lvl="0" algn="l" defTabSz="889000">
            <a:lnSpc>
              <a:spcPct val="90000"/>
            </a:lnSpc>
            <a:spcBef>
              <a:spcPct val="0"/>
            </a:spcBef>
            <a:spcAft>
              <a:spcPct val="35000"/>
            </a:spcAft>
          </a:pPr>
          <a:r>
            <a:rPr lang="zh-CN" altLang="en-US" sz="2000" kern="1200" dirty="0" smtClean="0">
              <a:latin typeface="微软雅黑" panose="020B0503020204020204" pitchFamily="34" charset="-122"/>
              <a:ea typeface="微软雅黑" panose="020B0503020204020204" pitchFamily="34" charset="-122"/>
            </a:rPr>
            <a:t>宿舍考勤</a:t>
          </a:r>
          <a:endParaRPr lang="zh-CN" altLang="en-US" sz="2000" kern="1200" dirty="0">
            <a:latin typeface="微软雅黑" panose="020B0503020204020204" pitchFamily="34" charset="-122"/>
            <a:ea typeface="微软雅黑" panose="020B0503020204020204" pitchFamily="34" charset="-122"/>
          </a:endParaRPr>
        </a:p>
      </dsp:txBody>
      <dsp:txXfrm>
        <a:off x="522737" y="3694512"/>
        <a:ext cx="6811080"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BE1BF-8D97-45EA-9E44-89A1DBB142E2}">
      <dsp:nvSpPr>
        <dsp:cNvPr id="0" name=""/>
        <dsp:cNvSpPr/>
      </dsp:nvSpPr>
      <dsp:spPr>
        <a:xfrm>
          <a:off x="0" y="387838"/>
          <a:ext cx="10021937" cy="189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7814" tIns="520700" rIns="777814" bIns="177800" numCol="1" spcCol="1270" anchor="t" anchorCtr="0">
          <a:noAutofit/>
        </a:bodyPr>
        <a:lstStyle/>
        <a:p>
          <a:pPr marL="228600" lvl="1" indent="-228600" algn="l" defTabSz="1111250">
            <a:lnSpc>
              <a:spcPct val="90000"/>
            </a:lnSpc>
            <a:spcBef>
              <a:spcPct val="0"/>
            </a:spcBef>
            <a:spcAft>
              <a:spcPct val="15000"/>
            </a:spcAft>
            <a:buChar char="••"/>
          </a:pPr>
          <a:r>
            <a:rPr lang="zh-CN" altLang="en-US" sz="2500" kern="1200" dirty="0" smtClean="0"/>
            <a:t>在前期教育信息化不断投入下，</a:t>
          </a:r>
          <a:r>
            <a:rPr lang="zh-CN" sz="2500" kern="1200" dirty="0" smtClean="0"/>
            <a:t>很多学校都建立了自己的智能卡应用系统</a:t>
          </a:r>
          <a:r>
            <a:rPr lang="zh-CN" altLang="en-US" sz="2500" kern="1200" dirty="0" smtClean="0"/>
            <a:t>，并涵盖校园就餐、水电管理、超市购物、签到卡、图书借阅等各种校园内生活场景，但当出现忘带卡、卡丢失等情况时，会严重影响校园生活。</a:t>
          </a:r>
          <a:endParaRPr lang="zh-CN" altLang="en-US" sz="2500" kern="1200" dirty="0"/>
        </a:p>
      </dsp:txBody>
      <dsp:txXfrm>
        <a:off x="0" y="387838"/>
        <a:ext cx="10021937" cy="1890000"/>
      </dsp:txXfrm>
    </dsp:sp>
    <dsp:sp modelId="{C555DDC7-92CC-4562-AC60-9E35F5D8DBE2}">
      <dsp:nvSpPr>
        <dsp:cNvPr id="0" name=""/>
        <dsp:cNvSpPr/>
      </dsp:nvSpPr>
      <dsp:spPr>
        <a:xfrm>
          <a:off x="501096" y="18838"/>
          <a:ext cx="7015355"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164" tIns="0" rIns="265164" bIns="0" numCol="1" spcCol="1270" anchor="ctr" anchorCtr="0">
          <a:noAutofit/>
        </a:bodyPr>
        <a:lstStyle/>
        <a:p>
          <a:pPr lvl="0" algn="l" defTabSz="1111250">
            <a:lnSpc>
              <a:spcPct val="90000"/>
            </a:lnSpc>
            <a:spcBef>
              <a:spcPct val="0"/>
            </a:spcBef>
            <a:spcAft>
              <a:spcPct val="35000"/>
            </a:spcAft>
          </a:pPr>
          <a:r>
            <a:rPr lang="zh-CN" altLang="en-US" sz="2500" kern="1200" dirty="0" smtClean="0"/>
            <a:t>有卡校园</a:t>
          </a:r>
          <a:endParaRPr lang="zh-CN" altLang="en-US" sz="2500" kern="1200" dirty="0"/>
        </a:p>
      </dsp:txBody>
      <dsp:txXfrm>
        <a:off x="537122" y="54864"/>
        <a:ext cx="6943303" cy="665948"/>
      </dsp:txXfrm>
    </dsp:sp>
    <dsp:sp modelId="{A3A46834-6B20-4FD8-A540-1F67DBF35414}">
      <dsp:nvSpPr>
        <dsp:cNvPr id="0" name=""/>
        <dsp:cNvSpPr/>
      </dsp:nvSpPr>
      <dsp:spPr>
        <a:xfrm>
          <a:off x="0" y="2781838"/>
          <a:ext cx="10021937" cy="2835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7814" tIns="520700" rIns="777814" bIns="177800" numCol="1" spcCol="1270" anchor="t" anchorCtr="0">
          <a:noAutofit/>
        </a:bodyPr>
        <a:lstStyle/>
        <a:p>
          <a:pPr marL="228600" lvl="1" indent="-228600" algn="l" defTabSz="1111250">
            <a:lnSpc>
              <a:spcPct val="90000"/>
            </a:lnSpc>
            <a:spcBef>
              <a:spcPct val="0"/>
            </a:spcBef>
            <a:spcAft>
              <a:spcPct val="15000"/>
            </a:spcAft>
            <a:buChar char="••"/>
          </a:pPr>
          <a:r>
            <a:rPr lang="zh-CN" sz="2500" kern="1200" dirty="0" smtClean="0"/>
            <a:t>随着国家加快推进信息智能化生活的步伐，未来学校会逐步进入无卡化是大势所趋，</a:t>
          </a:r>
          <a:r>
            <a:rPr lang="zh-CN" altLang="en-US" sz="2500" kern="1200" dirty="0" smtClean="0"/>
            <a:t>希望</a:t>
          </a:r>
          <a:r>
            <a:rPr lang="zh-CN" sz="2500" kern="1200" dirty="0" smtClean="0"/>
            <a:t>通过“虚拟校园卡”突破实体校园卡的物理形态，能有效减少丢卡、坏卡的情况，进而降低补卡、退卡的工作量，从而提升师生生活体验以及管理运营效率。</a:t>
          </a:r>
          <a:r>
            <a:rPr lang="zh-CN" altLang="en-US" sz="2500" kern="1200" dirty="0" smtClean="0"/>
            <a:t>但</a:t>
          </a:r>
          <a:r>
            <a:rPr lang="zh-CN" sz="2500" kern="1200" dirty="0" smtClean="0"/>
            <a:t>目前虚拟校园卡均必须依赖手机使用，一旦面临手机没电或者没有网络等情况，虚拟校园卡只是一张无用卡，同样存在使用不便的问题</a:t>
          </a:r>
          <a:endParaRPr lang="zh-CN" altLang="en-US" sz="2500" kern="1200" dirty="0"/>
        </a:p>
      </dsp:txBody>
      <dsp:txXfrm>
        <a:off x="0" y="2781838"/>
        <a:ext cx="10021937" cy="2835000"/>
      </dsp:txXfrm>
    </dsp:sp>
    <dsp:sp modelId="{28886966-9251-43BD-8259-81504C43866F}">
      <dsp:nvSpPr>
        <dsp:cNvPr id="0" name=""/>
        <dsp:cNvSpPr/>
      </dsp:nvSpPr>
      <dsp:spPr>
        <a:xfrm>
          <a:off x="501096" y="2412838"/>
          <a:ext cx="7015355"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164" tIns="0" rIns="265164" bIns="0" numCol="1" spcCol="1270" anchor="ctr" anchorCtr="0">
          <a:noAutofit/>
        </a:bodyPr>
        <a:lstStyle/>
        <a:p>
          <a:pPr lvl="0" algn="l" defTabSz="1111250">
            <a:lnSpc>
              <a:spcPct val="90000"/>
            </a:lnSpc>
            <a:spcBef>
              <a:spcPct val="0"/>
            </a:spcBef>
            <a:spcAft>
              <a:spcPct val="35000"/>
            </a:spcAft>
          </a:pPr>
          <a:r>
            <a:rPr lang="zh-CN" altLang="en-US" sz="2500" kern="1200" dirty="0" smtClean="0"/>
            <a:t>无卡校园</a:t>
          </a:r>
          <a:endParaRPr lang="zh-CN" altLang="en-US" sz="2500" kern="1200" dirty="0"/>
        </a:p>
      </dsp:txBody>
      <dsp:txXfrm>
        <a:off x="537122" y="2448864"/>
        <a:ext cx="6943303"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E7C64-B2C7-4BF9-97F7-A7C77DC1B992}">
      <dsp:nvSpPr>
        <dsp:cNvPr id="0" name=""/>
        <dsp:cNvSpPr/>
      </dsp:nvSpPr>
      <dsp:spPr>
        <a:xfrm>
          <a:off x="0" y="462836"/>
          <a:ext cx="9820695" cy="2283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195" tIns="604012" rIns="762195" bIns="99568"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smtClean="0">
              <a:latin typeface="微软雅黑" panose="020B0503020204020204" pitchFamily="34" charset="-122"/>
              <a:ea typeface="微软雅黑" panose="020B0503020204020204" pitchFamily="34" charset="-122"/>
            </a:rPr>
            <a:t>国家助学金政策是为了解决学生就学问题的一项民生政策，是促进教育公平和社会公正、构建和谐社会的重要举措。</a:t>
          </a:r>
          <a:endParaRPr lang="zh-CN" altLang="en-US" sz="1400" kern="1200" dirty="0">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15000"/>
            </a:spcAft>
            <a:buChar char="••"/>
          </a:pPr>
          <a:r>
            <a:rPr lang="zh-CN" altLang="en-US" sz="1400" kern="1200" dirty="0" smtClean="0">
              <a:latin typeface="微软雅黑" panose="020B0503020204020204" pitchFamily="34" charset="-122"/>
              <a:ea typeface="微软雅黑" panose="020B0503020204020204" pitchFamily="34" charset="-122"/>
            </a:rPr>
            <a:t>近几年全国出现了部分学校及地区利用监管漏洞，虚报冒领甚至骗取助学金的行为，造成了国家财政的巨大损失及恶劣的社会影响。</a:t>
          </a:r>
          <a:endParaRPr lang="zh-CN" altLang="en-US" sz="1400" kern="1200" dirty="0">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15000"/>
            </a:spcAft>
            <a:buChar char="••"/>
          </a:pPr>
          <a:r>
            <a:rPr lang="zh-CN" altLang="en-US" sz="1400" kern="1200" dirty="0" smtClean="0">
              <a:latin typeface="微软雅黑" panose="020B0503020204020204" pitchFamily="34" charset="-122"/>
              <a:ea typeface="微软雅黑" panose="020B0503020204020204" pitchFamily="34" charset="-122"/>
            </a:rPr>
            <a:t>每年教育部</a:t>
          </a:r>
          <a:r>
            <a:rPr lang="en-US" altLang="zh-CN" sz="1400" kern="1200" dirty="0" smtClean="0">
              <a:latin typeface="微软雅黑" panose="020B0503020204020204" pitchFamily="34" charset="-122"/>
              <a:ea typeface="微软雅黑" panose="020B0503020204020204" pitchFamily="34" charset="-122"/>
            </a:rPr>
            <a:t>/</a:t>
          </a:r>
          <a:r>
            <a:rPr lang="zh-CN" altLang="en-US" sz="1400" kern="1200" dirty="0" smtClean="0">
              <a:latin typeface="微软雅黑" panose="020B0503020204020204" pitchFamily="34" charset="-122"/>
              <a:ea typeface="微软雅黑" panose="020B0503020204020204" pitchFamily="34" charset="-122"/>
            </a:rPr>
            <a:t>厅均花费大量人力物力，开展学生学籍管理和资助工作专项治理工作，重点核查问题学籍、双重学籍、大龄人群、在籍不在校、以虚假信息注册学生学籍情况，主要采取人工抽查方式，数据真实性难以得到保证，核查效率低，给各级教育管理机构的决策及财政预算都带来困难。</a:t>
          </a:r>
          <a:endParaRPr lang="zh-CN" altLang="en-US" sz="1400" kern="1200" dirty="0">
            <a:latin typeface="微软雅黑" panose="020B0503020204020204" pitchFamily="34" charset="-122"/>
            <a:ea typeface="微软雅黑" panose="020B0503020204020204" pitchFamily="34" charset="-122"/>
          </a:endParaRPr>
        </a:p>
      </dsp:txBody>
      <dsp:txXfrm>
        <a:off x="0" y="462836"/>
        <a:ext cx="9820695" cy="2283750"/>
      </dsp:txXfrm>
    </dsp:sp>
    <dsp:sp modelId="{24A55D16-82F1-4A84-8C8A-C29F4A13AA91}">
      <dsp:nvSpPr>
        <dsp:cNvPr id="0" name=""/>
        <dsp:cNvSpPr/>
      </dsp:nvSpPr>
      <dsp:spPr>
        <a:xfrm>
          <a:off x="491034" y="34796"/>
          <a:ext cx="6874486" cy="85608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839" tIns="0" rIns="259839" bIns="0" numCol="1" spcCol="1270" anchor="ctr" anchorCtr="0">
          <a:noAutofit/>
        </a:bodyPr>
        <a:lstStyle/>
        <a:p>
          <a:pPr lvl="0" algn="l" defTabSz="889000">
            <a:lnSpc>
              <a:spcPct val="90000"/>
            </a:lnSpc>
            <a:spcBef>
              <a:spcPct val="0"/>
            </a:spcBef>
            <a:spcAft>
              <a:spcPct val="35000"/>
            </a:spcAft>
          </a:pPr>
          <a:r>
            <a:rPr lang="zh-CN" altLang="en-US" sz="2000" kern="1200" dirty="0" smtClean="0">
              <a:latin typeface="微软雅黑" panose="020B0503020204020204" pitchFamily="34" charset="-122"/>
              <a:ea typeface="微软雅黑" panose="020B0503020204020204" pitchFamily="34" charset="-122"/>
            </a:rPr>
            <a:t>现状和问题</a:t>
          </a:r>
          <a:endParaRPr lang="zh-CN" altLang="en-US" sz="2000" kern="1200" dirty="0">
            <a:latin typeface="微软雅黑" panose="020B0503020204020204" pitchFamily="34" charset="-122"/>
            <a:ea typeface="微软雅黑" panose="020B0503020204020204" pitchFamily="34" charset="-122"/>
          </a:endParaRPr>
        </a:p>
      </dsp:txBody>
      <dsp:txXfrm>
        <a:off x="532824" y="76586"/>
        <a:ext cx="6790906" cy="772500"/>
      </dsp:txXfrm>
    </dsp:sp>
    <dsp:sp modelId="{87ADB316-248E-49D4-B5DD-9659D486034F}">
      <dsp:nvSpPr>
        <dsp:cNvPr id="0" name=""/>
        <dsp:cNvSpPr/>
      </dsp:nvSpPr>
      <dsp:spPr>
        <a:xfrm>
          <a:off x="0" y="3331226"/>
          <a:ext cx="9820695" cy="187267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195" tIns="604012" rIns="762195" bIns="99568"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smtClean="0">
              <a:latin typeface="微软雅黑" panose="020B0503020204020204" pitchFamily="34" charset="-122"/>
              <a:ea typeface="微软雅黑" panose="020B0503020204020204" pitchFamily="34" charset="-122"/>
            </a:rPr>
            <a:t>通过建立统一的身份认证核查系统，实现学生在校期间的全过程管理，抓住关键时间点管理（新生注册、学期报到、成绩录入、学生毕业等），确保学生数据及时更新。</a:t>
          </a:r>
          <a:endParaRPr lang="zh-CN" altLang="en-US" sz="1400" kern="1200" dirty="0">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15000"/>
            </a:spcAft>
            <a:buChar char="••"/>
          </a:pPr>
          <a:r>
            <a:rPr lang="zh-CN" altLang="en-US" sz="1400" kern="1200" dirty="0" smtClean="0">
              <a:latin typeface="微软雅黑" panose="020B0503020204020204" pitchFamily="34" charset="-122"/>
              <a:ea typeface="微软雅黑" panose="020B0503020204020204" pitchFamily="34" charset="-122"/>
            </a:rPr>
            <a:t>使用生物特征识别技术，实现从“实名制”向“实人制”管理方式转变，保证学生数据的真实性。</a:t>
          </a:r>
          <a:endParaRPr lang="en-US" altLang="zh-CN" sz="1400" kern="1200" dirty="0">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15000"/>
            </a:spcAft>
            <a:buChar char="••"/>
          </a:pPr>
          <a:r>
            <a:rPr lang="zh-CN" altLang="en-US" sz="1400" kern="1200" dirty="0" smtClean="0">
              <a:latin typeface="微软雅黑" panose="020B0503020204020204" pitchFamily="34" charset="-122"/>
              <a:ea typeface="微软雅黑" panose="020B0503020204020204" pitchFamily="34" charset="-122"/>
            </a:rPr>
            <a:t>利用信息技术，为各级管理机构提供更便捷有效的监管手段，确保国家助学金的有效使用及预防腐败行为发生。</a:t>
          </a:r>
          <a:endParaRPr lang="zh-CN" altLang="en-US" sz="1400" kern="1200" dirty="0">
            <a:latin typeface="微软雅黑" panose="020B0503020204020204" pitchFamily="34" charset="-122"/>
            <a:ea typeface="微软雅黑" panose="020B0503020204020204" pitchFamily="34" charset="-122"/>
          </a:endParaRPr>
        </a:p>
      </dsp:txBody>
      <dsp:txXfrm>
        <a:off x="0" y="3331226"/>
        <a:ext cx="9820695" cy="1872675"/>
      </dsp:txXfrm>
    </dsp:sp>
    <dsp:sp modelId="{2A306F33-B657-40B1-B7CD-C502413FB510}">
      <dsp:nvSpPr>
        <dsp:cNvPr id="0" name=""/>
        <dsp:cNvSpPr/>
      </dsp:nvSpPr>
      <dsp:spPr>
        <a:xfrm>
          <a:off x="491034" y="2903186"/>
          <a:ext cx="6874486" cy="85608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839" tIns="0" rIns="259839" bIns="0" numCol="1" spcCol="1270" anchor="ctr" anchorCtr="0">
          <a:noAutofit/>
        </a:bodyPr>
        <a:lstStyle/>
        <a:p>
          <a:pPr lvl="0" algn="l" defTabSz="889000">
            <a:lnSpc>
              <a:spcPct val="90000"/>
            </a:lnSpc>
            <a:spcBef>
              <a:spcPct val="0"/>
            </a:spcBef>
            <a:spcAft>
              <a:spcPct val="35000"/>
            </a:spcAft>
          </a:pPr>
          <a:r>
            <a:rPr lang="zh-CN" altLang="en-US" sz="2000" kern="1200" dirty="0" smtClean="0">
              <a:latin typeface="微软雅黑" panose="020B0503020204020204" pitchFamily="34" charset="-122"/>
              <a:ea typeface="微软雅黑" panose="020B0503020204020204" pitchFamily="34" charset="-122"/>
            </a:rPr>
            <a:t>解决思路</a:t>
          </a:r>
          <a:endParaRPr lang="zh-CN" altLang="en-US" sz="2000" kern="1200" dirty="0">
            <a:latin typeface="微软雅黑" panose="020B0503020204020204" pitchFamily="34" charset="-122"/>
            <a:ea typeface="微软雅黑" panose="020B0503020204020204" pitchFamily="34" charset="-122"/>
          </a:endParaRPr>
        </a:p>
      </dsp:txBody>
      <dsp:txXfrm>
        <a:off x="532824" y="2944976"/>
        <a:ext cx="6790906" cy="77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3923E-FF87-467B-BEB0-1115E6B05E28}">
      <dsp:nvSpPr>
        <dsp:cNvPr id="0" name=""/>
        <dsp:cNvSpPr/>
      </dsp:nvSpPr>
      <dsp:spPr>
        <a:xfrm>
          <a:off x="0" y="275378"/>
          <a:ext cx="6612600" cy="15261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11" tIns="354076" rIns="513211" bIns="120904"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dirty="0" smtClean="0">
              <a:latin typeface="微软雅黑" panose="020B0503020204020204" pitchFamily="34" charset="-122"/>
              <a:ea typeface="微软雅黑" panose="020B0503020204020204" pitchFamily="34" charset="-122"/>
            </a:rPr>
            <a:t>新生入学报道注册学籍时，通过智能人脸设备采集标准入学照片，减轻学校收集照片工作量，避免自选照片格式、清晰度、真实性的问题；建立统一的学生人脸基础库，并与学籍系统等完成信息同步</a:t>
          </a:r>
          <a:endParaRPr lang="zh-CN" altLang="en-US" sz="1700" kern="1200" dirty="0"/>
        </a:p>
      </dsp:txBody>
      <dsp:txXfrm>
        <a:off x="0" y="275378"/>
        <a:ext cx="6612600" cy="1526175"/>
      </dsp:txXfrm>
    </dsp:sp>
    <dsp:sp modelId="{B557F7DD-5900-4261-A2D5-2F8790DABCFF}">
      <dsp:nvSpPr>
        <dsp:cNvPr id="0" name=""/>
        <dsp:cNvSpPr/>
      </dsp:nvSpPr>
      <dsp:spPr>
        <a:xfrm>
          <a:off x="330630" y="24458"/>
          <a:ext cx="462882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58" tIns="0" rIns="174958" bIns="0" numCol="1" spcCol="1270" anchor="ctr" anchorCtr="0">
          <a:noAutofit/>
        </a:bodyPr>
        <a:lstStyle/>
        <a:p>
          <a:pPr lvl="0" algn="l" defTabSz="755650">
            <a:lnSpc>
              <a:spcPct val="90000"/>
            </a:lnSpc>
            <a:spcBef>
              <a:spcPct val="0"/>
            </a:spcBef>
            <a:spcAft>
              <a:spcPct val="35000"/>
            </a:spcAft>
          </a:pPr>
          <a:r>
            <a:rPr lang="zh-CN" altLang="en-US" sz="1700" b="1" kern="1200" dirty="0" smtClean="0">
              <a:latin typeface="微软雅黑" panose="020B0503020204020204" pitchFamily="34" charset="-122"/>
              <a:ea typeface="微软雅黑" panose="020B0503020204020204" pitchFamily="34" charset="-122"/>
            </a:rPr>
            <a:t>新生入学</a:t>
          </a:r>
          <a:endParaRPr lang="zh-CN" altLang="en-US" sz="1700" kern="1200" dirty="0"/>
        </a:p>
      </dsp:txBody>
      <dsp:txXfrm>
        <a:off x="355128" y="48956"/>
        <a:ext cx="4579824" cy="452844"/>
      </dsp:txXfrm>
    </dsp:sp>
    <dsp:sp modelId="{D7E28CFA-1D9A-4748-A3B4-C675A8CEBAEE}">
      <dsp:nvSpPr>
        <dsp:cNvPr id="0" name=""/>
        <dsp:cNvSpPr/>
      </dsp:nvSpPr>
      <dsp:spPr>
        <a:xfrm>
          <a:off x="0" y="2144273"/>
          <a:ext cx="6612600" cy="15261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11" tIns="354076" rIns="513211" bIns="120904"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smtClean="0">
              <a:latin typeface="微软雅黑" panose="020B0503020204020204" pitchFamily="34" charset="-122"/>
              <a:ea typeface="微软雅黑" panose="020B0503020204020204" pitchFamily="34" charset="-122"/>
            </a:rPr>
            <a:t>在校生每学期开学报道时需进行人脸识别完成学籍注册。通过智能人脸识别自助终端识别的人脸信息与学生信息库照片进行比对完成身份确认，并将学籍注册结果上传学籍系统；</a:t>
          </a:r>
          <a:endParaRPr lang="zh-CN" altLang="en-US" sz="1700" kern="1200" dirty="0"/>
        </a:p>
      </dsp:txBody>
      <dsp:txXfrm>
        <a:off x="0" y="2144273"/>
        <a:ext cx="6612600" cy="1526175"/>
      </dsp:txXfrm>
    </dsp:sp>
    <dsp:sp modelId="{E8ABEC42-F1AD-431C-A4D1-82F0AC59FAAC}">
      <dsp:nvSpPr>
        <dsp:cNvPr id="0" name=""/>
        <dsp:cNvSpPr/>
      </dsp:nvSpPr>
      <dsp:spPr>
        <a:xfrm>
          <a:off x="330630" y="1893354"/>
          <a:ext cx="462882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58" tIns="0" rIns="174958" bIns="0" numCol="1" spcCol="1270" anchor="ctr" anchorCtr="0">
          <a:noAutofit/>
        </a:bodyPr>
        <a:lstStyle/>
        <a:p>
          <a:pPr lvl="0" algn="l" defTabSz="755650">
            <a:lnSpc>
              <a:spcPct val="90000"/>
            </a:lnSpc>
            <a:spcBef>
              <a:spcPct val="0"/>
            </a:spcBef>
            <a:spcAft>
              <a:spcPct val="35000"/>
            </a:spcAft>
          </a:pPr>
          <a:r>
            <a:rPr lang="zh-CN" altLang="en-US" sz="1700" b="1" kern="1200" dirty="0" smtClean="0">
              <a:latin typeface="微软雅黑" panose="020B0503020204020204" pitchFamily="34" charset="-122"/>
              <a:ea typeface="微软雅黑" panose="020B0503020204020204" pitchFamily="34" charset="-122"/>
            </a:rPr>
            <a:t>学期注册</a:t>
          </a:r>
          <a:endParaRPr lang="zh-CN" altLang="en-US" sz="1700" kern="1200" dirty="0"/>
        </a:p>
      </dsp:txBody>
      <dsp:txXfrm>
        <a:off x="355128" y="1917852"/>
        <a:ext cx="4579824" cy="452844"/>
      </dsp:txXfrm>
    </dsp:sp>
    <dsp:sp modelId="{8788B8BD-BE2C-46AF-90C7-C449DAACD1B3}">
      <dsp:nvSpPr>
        <dsp:cNvPr id="0" name=""/>
        <dsp:cNvSpPr/>
      </dsp:nvSpPr>
      <dsp:spPr>
        <a:xfrm>
          <a:off x="0" y="4013169"/>
          <a:ext cx="6612600" cy="12584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11" tIns="354076" rIns="513211" bIns="120904"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smtClean="0">
              <a:latin typeface="微软雅黑" panose="020B0503020204020204" pitchFamily="34" charset="-122"/>
              <a:ea typeface="微软雅黑" panose="020B0503020204020204" pitchFamily="34" charset="-122"/>
            </a:rPr>
            <a:t>在校学习期间，随时进行在校生抽查工作。被抽查学校根据教育部要求，组织在校学生进行通过人脸识别自助终端，并将识别结果自动上传学籍系统</a:t>
          </a:r>
          <a:endParaRPr lang="zh-CN" altLang="en-US" sz="1700" kern="1200" dirty="0"/>
        </a:p>
      </dsp:txBody>
      <dsp:txXfrm>
        <a:off x="0" y="4013169"/>
        <a:ext cx="6612600" cy="1258424"/>
      </dsp:txXfrm>
    </dsp:sp>
    <dsp:sp modelId="{5E7FB403-FB6C-4175-ADA0-7B97239329CE}">
      <dsp:nvSpPr>
        <dsp:cNvPr id="0" name=""/>
        <dsp:cNvSpPr/>
      </dsp:nvSpPr>
      <dsp:spPr>
        <a:xfrm>
          <a:off x="330630" y="3762249"/>
          <a:ext cx="462882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58" tIns="0" rIns="174958" bIns="0" numCol="1" spcCol="1270" anchor="ctr" anchorCtr="0">
          <a:noAutofit/>
        </a:bodyPr>
        <a:lstStyle/>
        <a:p>
          <a:pPr lvl="0" algn="l" defTabSz="755650">
            <a:lnSpc>
              <a:spcPct val="90000"/>
            </a:lnSpc>
            <a:spcBef>
              <a:spcPct val="0"/>
            </a:spcBef>
            <a:spcAft>
              <a:spcPct val="35000"/>
            </a:spcAft>
          </a:pPr>
          <a:r>
            <a:rPr lang="zh-CN" altLang="en-US" sz="1700" b="1" kern="1200" dirty="0" smtClean="0">
              <a:latin typeface="微软雅黑" panose="020B0503020204020204" pitchFamily="34" charset="-122"/>
              <a:ea typeface="微软雅黑" panose="020B0503020204020204" pitchFamily="34" charset="-122"/>
            </a:rPr>
            <a:t>在校生抽查</a:t>
          </a:r>
          <a:endParaRPr lang="zh-CN" altLang="en-US" sz="1700" kern="1200" dirty="0"/>
        </a:p>
      </dsp:txBody>
      <dsp:txXfrm>
        <a:off x="355128" y="3786747"/>
        <a:ext cx="4579824"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7B8D5-57A9-48CC-8849-5113FDCC5211}">
      <dsp:nvSpPr>
        <dsp:cNvPr id="0" name=""/>
        <dsp:cNvSpPr/>
      </dsp:nvSpPr>
      <dsp:spPr>
        <a:xfrm>
          <a:off x="0" y="307421"/>
          <a:ext cx="9695543" cy="1436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2482" tIns="395732" rIns="752482" bIns="135128" numCol="1" spcCol="1270" anchor="t" anchorCtr="0">
          <a:noAutofit/>
        </a:bodyPr>
        <a:lstStyle/>
        <a:p>
          <a:pPr marL="171450" lvl="1" indent="-171450" algn="l" defTabSz="844550">
            <a:lnSpc>
              <a:spcPct val="90000"/>
            </a:lnSpc>
            <a:spcBef>
              <a:spcPct val="0"/>
            </a:spcBef>
            <a:spcAft>
              <a:spcPct val="15000"/>
            </a:spcAft>
            <a:buChar char="••"/>
          </a:pPr>
          <a:r>
            <a:rPr lang="zh-CN" sz="1900" kern="1200" dirty="0" smtClean="0"/>
            <a:t>重点区域的人员通行管理，比如学校大门、宿舍、体育场馆等。目前普遍采用校园 卡的方式进出，但无法解决忘带卡、冒用卡等方式带来的管理问题。采用基于人脸识别 的通行管理系统，可设置白名单，如教工和学生信息，白名单人员可直接刷脸通行，提升使用体验，避免忘带卡的尴尬和冒刷风险</a:t>
          </a:r>
          <a:endParaRPr lang="zh-CN" altLang="en-US" sz="1900" kern="1200" dirty="0"/>
        </a:p>
      </dsp:txBody>
      <dsp:txXfrm>
        <a:off x="0" y="307421"/>
        <a:ext cx="9695543" cy="1436400"/>
      </dsp:txXfrm>
    </dsp:sp>
    <dsp:sp modelId="{2677A5BE-F1CC-46ED-8A88-50C762075E65}">
      <dsp:nvSpPr>
        <dsp:cNvPr id="0" name=""/>
        <dsp:cNvSpPr/>
      </dsp:nvSpPr>
      <dsp:spPr>
        <a:xfrm>
          <a:off x="484777" y="26981"/>
          <a:ext cx="678688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528" tIns="0" rIns="256528" bIns="0" numCol="1" spcCol="1270" anchor="ctr" anchorCtr="0">
          <a:noAutofit/>
        </a:bodyPr>
        <a:lstStyle/>
        <a:p>
          <a:pPr lvl="0" algn="l" defTabSz="844550">
            <a:lnSpc>
              <a:spcPct val="90000"/>
            </a:lnSpc>
            <a:spcBef>
              <a:spcPct val="0"/>
            </a:spcBef>
            <a:spcAft>
              <a:spcPct val="35000"/>
            </a:spcAft>
          </a:pPr>
          <a:r>
            <a:rPr lang="zh-CN" sz="1900" kern="1200" dirty="0" smtClean="0"/>
            <a:t>人员通行</a:t>
          </a:r>
          <a:endParaRPr lang="zh-CN" altLang="en-US" sz="1900" kern="1200" dirty="0"/>
        </a:p>
      </dsp:txBody>
      <dsp:txXfrm>
        <a:off x="512157" y="54361"/>
        <a:ext cx="6732120" cy="506120"/>
      </dsp:txXfrm>
    </dsp:sp>
    <dsp:sp modelId="{BBD897FB-F09D-489F-A83F-00E5B0101AC3}">
      <dsp:nvSpPr>
        <dsp:cNvPr id="0" name=""/>
        <dsp:cNvSpPr/>
      </dsp:nvSpPr>
      <dsp:spPr>
        <a:xfrm>
          <a:off x="0" y="2126861"/>
          <a:ext cx="9695543" cy="1226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2482" tIns="395732" rIns="752482" bIns="135128" numCol="1" spcCol="1270" anchor="t" anchorCtr="0">
          <a:noAutofit/>
        </a:bodyPr>
        <a:lstStyle/>
        <a:p>
          <a:pPr marL="171450" lvl="1" indent="-171450" algn="l" defTabSz="844550">
            <a:lnSpc>
              <a:spcPct val="90000"/>
            </a:lnSpc>
            <a:spcBef>
              <a:spcPct val="0"/>
            </a:spcBef>
            <a:spcAft>
              <a:spcPct val="15000"/>
            </a:spcAft>
            <a:buChar char="••"/>
          </a:pPr>
          <a:r>
            <a:rPr lang="zh-CN" sz="1900" kern="1200" dirty="0" smtClean="0"/>
            <a:t>学校重点区域，如</a:t>
          </a:r>
          <a:r>
            <a:rPr lang="zh-CN" altLang="en-US" sz="1900" kern="1200" dirty="0" smtClean="0"/>
            <a:t>核心</a:t>
          </a:r>
          <a:r>
            <a:rPr lang="zh-CN" sz="1900" kern="1200" dirty="0" smtClean="0"/>
            <a:t>实验室、</a:t>
          </a:r>
          <a:r>
            <a:rPr lang="zh-CN" altLang="en-US" sz="1900" kern="1200" dirty="0" smtClean="0"/>
            <a:t>中心机房</a:t>
          </a:r>
          <a:r>
            <a:rPr lang="zh-CN" sz="1900" kern="1200" dirty="0" smtClean="0"/>
            <a:t>等，需要严格控制准入权限，通过人脸识别系统对白名单之外的人员进行预警，避免非授权人员进入，引发风险</a:t>
          </a:r>
          <a:endParaRPr lang="zh-CN" altLang="en-US" sz="1900" kern="1200" dirty="0"/>
        </a:p>
      </dsp:txBody>
      <dsp:txXfrm>
        <a:off x="0" y="2126861"/>
        <a:ext cx="9695543" cy="1226925"/>
      </dsp:txXfrm>
    </dsp:sp>
    <dsp:sp modelId="{E7A37402-2E56-408C-898D-6C4E2F1F0824}">
      <dsp:nvSpPr>
        <dsp:cNvPr id="0" name=""/>
        <dsp:cNvSpPr/>
      </dsp:nvSpPr>
      <dsp:spPr>
        <a:xfrm>
          <a:off x="484777" y="1846421"/>
          <a:ext cx="678688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528" tIns="0" rIns="256528" bIns="0" numCol="1" spcCol="1270" anchor="ctr" anchorCtr="0">
          <a:noAutofit/>
        </a:bodyPr>
        <a:lstStyle/>
        <a:p>
          <a:pPr lvl="0" algn="l" defTabSz="844550">
            <a:lnSpc>
              <a:spcPct val="90000"/>
            </a:lnSpc>
            <a:spcBef>
              <a:spcPct val="0"/>
            </a:spcBef>
            <a:spcAft>
              <a:spcPct val="35000"/>
            </a:spcAft>
          </a:pPr>
          <a:r>
            <a:rPr lang="zh-CN" sz="1900" kern="1200" dirty="0" smtClean="0"/>
            <a:t>陌生人告警</a:t>
          </a:r>
          <a:endParaRPr lang="zh-CN" altLang="en-US" sz="1900" kern="1200" dirty="0"/>
        </a:p>
      </dsp:txBody>
      <dsp:txXfrm>
        <a:off x="512157" y="1873801"/>
        <a:ext cx="6732120" cy="506120"/>
      </dsp:txXfrm>
    </dsp:sp>
    <dsp:sp modelId="{EF29FEE0-4A18-4946-8BF7-33AF44F68BDB}">
      <dsp:nvSpPr>
        <dsp:cNvPr id="0" name=""/>
        <dsp:cNvSpPr/>
      </dsp:nvSpPr>
      <dsp:spPr>
        <a:xfrm>
          <a:off x="0" y="3736826"/>
          <a:ext cx="9695543" cy="1675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2482" tIns="395732" rIns="752482" bIns="135128" numCol="1" spcCol="1270" anchor="t" anchorCtr="0">
          <a:noAutofit/>
        </a:bodyPr>
        <a:lstStyle/>
        <a:p>
          <a:pPr marL="171450" lvl="1" indent="-171450" algn="l" defTabSz="844550">
            <a:lnSpc>
              <a:spcPct val="90000"/>
            </a:lnSpc>
            <a:spcBef>
              <a:spcPct val="0"/>
            </a:spcBef>
            <a:spcAft>
              <a:spcPct val="15000"/>
            </a:spcAft>
            <a:buChar char="••"/>
          </a:pPr>
          <a:r>
            <a:rPr lang="zh-CN" sz="1900" kern="1200" dirty="0" smtClean="0"/>
            <a:t>学校是盗窃频发地，盗窃行为经常发生在宿舍、实验室、体育场等。而且盗窃者经常是惯犯、流窜犯</a:t>
          </a:r>
          <a:r>
            <a:rPr lang="zh-CN" altLang="en-US" sz="1900" kern="1200" dirty="0" smtClean="0"/>
            <a:t>等</a:t>
          </a:r>
          <a:r>
            <a:rPr lang="zh-CN" sz="1900" kern="1200" dirty="0" smtClean="0"/>
            <a:t>高危人员、敏感人员，学校安保部门和公安部门往往掌握了犯罪嫌疑人的相关资料，却无法及时发现和处理。通过在关键卡口处架设动态黑名单识别系统，布控黑名单人员，后续刻画典型关注人员轨迹，进行高危行为预警研判</a:t>
          </a:r>
          <a:r>
            <a:rPr lang="zh-CN" altLang="en-US" sz="1900" kern="1200" dirty="0" smtClean="0"/>
            <a:t>。</a:t>
          </a:r>
          <a:endParaRPr lang="zh-CN" altLang="en-US" sz="1900" kern="1200" dirty="0"/>
        </a:p>
      </dsp:txBody>
      <dsp:txXfrm>
        <a:off x="0" y="3736826"/>
        <a:ext cx="9695543" cy="1675800"/>
      </dsp:txXfrm>
    </dsp:sp>
    <dsp:sp modelId="{1963A4B3-C247-45BF-BC36-E6466D3F999B}">
      <dsp:nvSpPr>
        <dsp:cNvPr id="0" name=""/>
        <dsp:cNvSpPr/>
      </dsp:nvSpPr>
      <dsp:spPr>
        <a:xfrm>
          <a:off x="484777" y="3456386"/>
          <a:ext cx="678688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528" tIns="0" rIns="256528" bIns="0" numCol="1" spcCol="1270" anchor="ctr" anchorCtr="0">
          <a:noAutofit/>
        </a:bodyPr>
        <a:lstStyle/>
        <a:p>
          <a:pPr lvl="0" algn="l" defTabSz="844550">
            <a:lnSpc>
              <a:spcPct val="90000"/>
            </a:lnSpc>
            <a:spcBef>
              <a:spcPct val="0"/>
            </a:spcBef>
            <a:spcAft>
              <a:spcPct val="35000"/>
            </a:spcAft>
          </a:pPr>
          <a:r>
            <a:rPr lang="zh-CN" sz="1900" kern="1200" dirty="0" smtClean="0"/>
            <a:t>黑名单识别</a:t>
          </a:r>
          <a:endParaRPr lang="zh-CN" altLang="en-US" sz="1900" kern="1200" dirty="0"/>
        </a:p>
      </dsp:txBody>
      <dsp:txXfrm>
        <a:off x="512157" y="3483766"/>
        <a:ext cx="6732120"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593777" cy="398919"/>
          </a:xfrm>
          <a:prstGeom prst="rect">
            <a:avLst/>
          </a:prstGeom>
        </p:spPr>
        <p:txBody>
          <a:bodyPr vert="horz" lIns="91440" tIns="45720" rIns="91440" bIns="45720" rtlCol="0"/>
          <a:lstStyle>
            <a:lvl1pPr algn="l">
              <a:defRPr sz="1720"/>
            </a:lvl1pPr>
          </a:lstStyle>
          <a:p>
            <a:endParaRPr lang="zh-CN" altLang="en-US"/>
          </a:p>
        </p:txBody>
      </p:sp>
      <p:sp>
        <p:nvSpPr>
          <p:cNvPr id="3" name="日期占位符 2"/>
          <p:cNvSpPr>
            <a:spLocks noGrp="1"/>
          </p:cNvSpPr>
          <p:nvPr>
            <p:ph type="dt" sz="quarter" idx="1"/>
          </p:nvPr>
        </p:nvSpPr>
        <p:spPr>
          <a:xfrm>
            <a:off x="6004793" y="0"/>
            <a:ext cx="4593777" cy="398919"/>
          </a:xfrm>
          <a:prstGeom prst="rect">
            <a:avLst/>
          </a:prstGeom>
        </p:spPr>
        <p:txBody>
          <a:bodyPr vert="horz" lIns="91440" tIns="45720" rIns="91440" bIns="45720" rtlCol="0"/>
          <a:lstStyle>
            <a:lvl1pPr algn="r">
              <a:defRPr sz="172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7551850"/>
            <a:ext cx="4593777" cy="398919"/>
          </a:xfrm>
          <a:prstGeom prst="rect">
            <a:avLst/>
          </a:prstGeom>
        </p:spPr>
        <p:txBody>
          <a:bodyPr vert="horz" lIns="91440" tIns="45720" rIns="91440" bIns="45720" rtlCol="0" anchor="b"/>
          <a:lstStyle>
            <a:lvl1pPr algn="l">
              <a:defRPr sz="1720"/>
            </a:lvl1pPr>
          </a:lstStyle>
          <a:p>
            <a:endParaRPr lang="zh-CN" altLang="en-US"/>
          </a:p>
        </p:txBody>
      </p:sp>
      <p:sp>
        <p:nvSpPr>
          <p:cNvPr id="5" name="灯片编号占位符 4"/>
          <p:cNvSpPr>
            <a:spLocks noGrp="1"/>
          </p:cNvSpPr>
          <p:nvPr>
            <p:ph type="sldNum" sz="quarter" idx="3"/>
          </p:nvPr>
        </p:nvSpPr>
        <p:spPr>
          <a:xfrm>
            <a:off x="6004793" y="7551850"/>
            <a:ext cx="4593777" cy="398919"/>
          </a:xfrm>
          <a:prstGeom prst="rect">
            <a:avLst/>
          </a:prstGeom>
        </p:spPr>
        <p:txBody>
          <a:bodyPr vert="horz" lIns="91440" tIns="45720" rIns="91440" bIns="45720" rtlCol="0" anchor="b"/>
          <a:lstStyle>
            <a:lvl1pPr algn="r">
              <a:defRPr sz="172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435059" cy="356432"/>
          </a:xfrm>
          <a:prstGeom prst="rect">
            <a:avLst/>
          </a:prstGeom>
        </p:spPr>
        <p:txBody>
          <a:bodyPr vert="horz" lIns="99075" tIns="49538" rIns="99075" bIns="49538" rtlCol="0"/>
          <a:lstStyle>
            <a:lvl1pPr algn="l">
              <a:defRPr sz="1300"/>
            </a:lvl1pPr>
          </a:lstStyle>
          <a:p>
            <a:endParaRPr kumimoji="1" lang="zh-CN" altLang="en-US"/>
          </a:p>
        </p:txBody>
      </p:sp>
      <p:sp>
        <p:nvSpPr>
          <p:cNvPr id="3" name="日期占位符 2"/>
          <p:cNvSpPr>
            <a:spLocks noGrp="1"/>
          </p:cNvSpPr>
          <p:nvPr>
            <p:ph type="dt" idx="1"/>
          </p:nvPr>
        </p:nvSpPr>
        <p:spPr>
          <a:xfrm>
            <a:off x="5797325" y="0"/>
            <a:ext cx="4435059" cy="356432"/>
          </a:xfrm>
          <a:prstGeom prst="rect">
            <a:avLst/>
          </a:prstGeom>
        </p:spPr>
        <p:txBody>
          <a:bodyPr vert="horz" lIns="99075" tIns="49538" rIns="99075" bIns="49538" rtlCol="0"/>
          <a:lstStyle>
            <a:lvl1pPr algn="r">
              <a:defRPr sz="1300"/>
            </a:lvl1pPr>
          </a:lstStyle>
          <a:p>
            <a:fld id="{8571D560-1C7F-4442-9625-6D46CE72777D}"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422975" y="888133"/>
            <a:ext cx="3391089" cy="2397740"/>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1023476" y="3418783"/>
            <a:ext cx="8187802" cy="2797187"/>
          </a:xfrm>
          <a:prstGeom prst="rect">
            <a:avLst/>
          </a:prstGeom>
        </p:spPr>
        <p:txBody>
          <a:bodyPr vert="horz" lIns="99075" tIns="49538" rIns="99075" bIns="49538" rtlCol="0"/>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6747535"/>
            <a:ext cx="4435059" cy="356431"/>
          </a:xfrm>
          <a:prstGeom prst="rect">
            <a:avLst/>
          </a:prstGeom>
        </p:spPr>
        <p:txBody>
          <a:bodyPr vert="horz" lIns="99075" tIns="49538" rIns="99075" bIns="49538" rtlCol="0" anchor="b"/>
          <a:lstStyle>
            <a:lvl1pPr algn="l">
              <a:defRPr sz="1300"/>
            </a:lvl1pPr>
          </a:lstStyle>
          <a:p>
            <a:endParaRPr kumimoji="1" lang="zh-CN" altLang="en-US"/>
          </a:p>
        </p:txBody>
      </p:sp>
      <p:sp>
        <p:nvSpPr>
          <p:cNvPr id="7" name="幻灯片编号占位符 6"/>
          <p:cNvSpPr>
            <a:spLocks noGrp="1"/>
          </p:cNvSpPr>
          <p:nvPr>
            <p:ph type="sldNum" sz="quarter" idx="5"/>
          </p:nvPr>
        </p:nvSpPr>
        <p:spPr>
          <a:xfrm>
            <a:off x="5797325" y="6747535"/>
            <a:ext cx="4435059" cy="356431"/>
          </a:xfrm>
          <a:prstGeom prst="rect">
            <a:avLst/>
          </a:prstGeom>
        </p:spPr>
        <p:txBody>
          <a:bodyPr vert="horz" lIns="99075" tIns="49538" rIns="99075" bIns="49538" rtlCol="0" anchor="b"/>
          <a:lstStyle>
            <a:lvl1pPr algn="r">
              <a:defRPr sz="1300"/>
            </a:lvl1pPr>
          </a:lstStyle>
          <a:p>
            <a:fld id="{657ABC88-1220-E343-AEAF-CCEDB478DB2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支付绑定</a:t>
            </a:r>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4F56F72-F86F-4221-AFC1-DD0BF1CB3FD8}" type="slidenum">
              <a:rPr lang="en-US" altLang="zh-CN"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4F56F72-F86F-4221-AFC1-DD0BF1CB3FD8}" type="slidenum">
              <a:rPr lang="en-US" altLang="zh-CN"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公司愿景</a:t>
            </a:r>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7ABC88-1220-E343-AEAF-CCEDB478DB2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36500" y="1237251"/>
            <a:ext cx="8019000" cy="2632000"/>
          </a:xfrm>
        </p:spPr>
        <p:txBody>
          <a:bodyPr anchor="b"/>
          <a:lstStyle>
            <a:lvl1pPr algn="ctr">
              <a:defRPr sz="496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36500" y="3970751"/>
            <a:ext cx="8019000" cy="1825249"/>
          </a:xfrm>
        </p:spPr>
        <p:txBody>
          <a:bodyPr/>
          <a:lstStyle>
            <a:lvl1pPr marL="0" indent="0" algn="ctr">
              <a:buNone/>
              <a:defRPr sz="1985"/>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89760" indent="0" algn="ctr">
              <a:buNone/>
              <a:defRPr sz="1325"/>
            </a:lvl6pPr>
            <a:lvl7pPr marL="2268220" indent="0" algn="ctr">
              <a:buNone/>
              <a:defRPr sz="1325"/>
            </a:lvl7pPr>
            <a:lvl8pPr marL="2646045" indent="0" algn="ctr">
              <a:buNone/>
              <a:defRPr sz="1325"/>
            </a:lvl8pPr>
            <a:lvl9pPr marL="3023870" indent="0" algn="ctr">
              <a:buNone/>
              <a:defRPr sz="1325"/>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pic>
        <p:nvPicPr>
          <p:cNvPr id="9" name="01.png"/>
          <p:cNvPicPr>
            <a:picLocks noChangeAspect="1"/>
          </p:cNvPicPr>
          <p:nvPr userDrawn="1"/>
        </p:nvPicPr>
        <p:blipFill>
          <a:blip r:embed="rId2" cstate="email"/>
          <a:stretch>
            <a:fillRect/>
          </a:stretch>
        </p:blipFill>
        <p:spPr>
          <a:xfrm>
            <a:off x="0" y="0"/>
            <a:ext cx="10692000" cy="7560000"/>
          </a:xfrm>
          <a:prstGeom prst="rect">
            <a:avLst/>
          </a:prstGeom>
          <a:ln w="12700">
            <a:miter lim="400000"/>
            <a:headEnd/>
            <a:tailEnd/>
          </a:ln>
        </p:spPr>
      </p:pic>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751700" y="302751"/>
            <a:ext cx="2405700" cy="64505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34600" y="302751"/>
            <a:ext cx="7077638" cy="64505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9507" y="1884751"/>
            <a:ext cx="9221850" cy="3144749"/>
          </a:xfrm>
        </p:spPr>
        <p:txBody>
          <a:bodyPr anchor="b"/>
          <a:lstStyle>
            <a:lvl1pPr>
              <a:defRPr sz="496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9507" y="5059251"/>
            <a:ext cx="9221850" cy="1653749"/>
          </a:xfrm>
        </p:spPr>
        <p:txBody>
          <a:bodyPr/>
          <a:lstStyle>
            <a:lvl1pPr marL="0" indent="0">
              <a:buNone/>
              <a:defRPr sz="1985">
                <a:solidFill>
                  <a:schemeClr val="tx1">
                    <a:tint val="75000"/>
                  </a:schemeClr>
                </a:solidFill>
              </a:defRPr>
            </a:lvl1pPr>
            <a:lvl2pPr marL="377825" indent="0">
              <a:buNone/>
              <a:defRPr sz="1655">
                <a:solidFill>
                  <a:schemeClr val="tx1">
                    <a:tint val="75000"/>
                  </a:schemeClr>
                </a:solidFill>
              </a:defRPr>
            </a:lvl2pPr>
            <a:lvl3pPr marL="756285" indent="0">
              <a:buNone/>
              <a:defRPr sz="1490">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89760"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3870" indent="0">
              <a:buNone/>
              <a:defRPr sz="132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4600" y="1764000"/>
            <a:ext cx="4715172" cy="498925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442228" y="1764000"/>
            <a:ext cx="4715172" cy="498925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36468" y="402500"/>
            <a:ext cx="9221850" cy="1461251"/>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40764" y="1960483"/>
            <a:ext cx="4273972" cy="908249"/>
          </a:xfrm>
        </p:spPr>
        <p:txBody>
          <a:bodyPr anchor="ctr" anchorCtr="0"/>
          <a:lstStyle>
            <a:lvl1pPr marL="0" indent="0">
              <a:buNone/>
              <a:defRPr sz="2315"/>
            </a:lvl1pPr>
            <a:lvl2pPr marL="377825" indent="0">
              <a:buNone/>
              <a:defRPr sz="1985"/>
            </a:lvl2pPr>
            <a:lvl3pPr marL="756285" indent="0">
              <a:buNone/>
              <a:defRPr sz="1655"/>
            </a:lvl3pPr>
            <a:lvl4pPr marL="1134110" indent="0">
              <a:buNone/>
              <a:defRPr sz="1490"/>
            </a:lvl4pPr>
            <a:lvl5pPr marL="1511935" indent="0">
              <a:buNone/>
              <a:defRPr sz="1490"/>
            </a:lvl5pPr>
            <a:lvl6pPr marL="1889760" indent="0">
              <a:buNone/>
              <a:defRPr sz="1490"/>
            </a:lvl6pPr>
            <a:lvl7pPr marL="2268220" indent="0">
              <a:buNone/>
              <a:defRPr sz="1490"/>
            </a:lvl7pPr>
            <a:lvl8pPr marL="2646045" indent="0">
              <a:buNone/>
              <a:defRPr sz="1490"/>
            </a:lvl8pPr>
            <a:lvl9pPr marL="3023870" indent="0">
              <a:buNone/>
              <a:defRPr sz="149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040764" y="2938213"/>
            <a:ext cx="4273972" cy="38850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487138" y="1960483"/>
            <a:ext cx="4295020" cy="908249"/>
          </a:xfrm>
        </p:spPr>
        <p:txBody>
          <a:bodyPr anchor="ctr" anchorCtr="0"/>
          <a:lstStyle>
            <a:lvl1pPr marL="0" indent="0">
              <a:buNone/>
              <a:defRPr sz="2315"/>
            </a:lvl1pPr>
            <a:lvl2pPr marL="377825" indent="0">
              <a:buNone/>
              <a:defRPr sz="1985"/>
            </a:lvl2pPr>
            <a:lvl3pPr marL="756285" indent="0">
              <a:buNone/>
              <a:defRPr sz="1655"/>
            </a:lvl3pPr>
            <a:lvl4pPr marL="1134110" indent="0">
              <a:buNone/>
              <a:defRPr sz="1490"/>
            </a:lvl4pPr>
            <a:lvl5pPr marL="1511935" indent="0">
              <a:buNone/>
              <a:defRPr sz="1490"/>
            </a:lvl5pPr>
            <a:lvl6pPr marL="1889760" indent="0">
              <a:buNone/>
              <a:defRPr sz="1490"/>
            </a:lvl6pPr>
            <a:lvl7pPr marL="2268220" indent="0">
              <a:buNone/>
              <a:defRPr sz="1490"/>
            </a:lvl7pPr>
            <a:lvl8pPr marL="2646045" indent="0">
              <a:buNone/>
              <a:defRPr sz="1490"/>
            </a:lvl8pPr>
            <a:lvl9pPr marL="3023870" indent="0">
              <a:buNone/>
              <a:defRPr sz="149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487138" y="2938213"/>
            <a:ext cx="4295020" cy="38850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36468" y="504000"/>
            <a:ext cx="3448448" cy="1764000"/>
          </a:xfrm>
        </p:spPr>
        <p:txBody>
          <a:bodyPr anchor="b"/>
          <a:lstStyle>
            <a:lvl1pPr>
              <a:defRPr sz="2645"/>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45493" y="1088500"/>
            <a:ext cx="5412825" cy="5372500"/>
          </a:xfrm>
        </p:spPr>
        <p:txBody>
          <a:bodyPr/>
          <a:lstStyle>
            <a:lvl1pPr>
              <a:defRPr sz="2645"/>
            </a:lvl1pPr>
            <a:lvl2pPr>
              <a:defRPr sz="2315"/>
            </a:lvl2pPr>
            <a:lvl3pPr>
              <a:defRPr sz="1985"/>
            </a:lvl3pPr>
            <a:lvl4pPr>
              <a:defRPr sz="1655"/>
            </a:lvl4pPr>
            <a:lvl5pPr>
              <a:defRPr sz="1655"/>
            </a:lvl5pPr>
            <a:lvl6pPr>
              <a:defRPr sz="1655"/>
            </a:lvl6pPr>
            <a:lvl7pPr>
              <a:defRPr sz="1655"/>
            </a:lvl7pPr>
            <a:lvl8pPr>
              <a:defRPr sz="1655"/>
            </a:lvl8pPr>
            <a:lvl9pPr>
              <a:defRPr sz="165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36468" y="2268000"/>
            <a:ext cx="3448448" cy="4201751"/>
          </a:xfrm>
        </p:spPr>
        <p:txBody>
          <a:bodyPr/>
          <a:lstStyle>
            <a:lvl1pPr marL="0" indent="0">
              <a:buNone/>
              <a:defRPr sz="1325"/>
            </a:lvl1pPr>
            <a:lvl2pPr marL="377825" indent="0">
              <a:buNone/>
              <a:defRPr sz="1155"/>
            </a:lvl2pPr>
            <a:lvl3pPr marL="756285" indent="0">
              <a:buNone/>
              <a:defRPr sz="990"/>
            </a:lvl3pPr>
            <a:lvl4pPr marL="1134110" indent="0">
              <a:buNone/>
              <a:defRPr sz="825"/>
            </a:lvl4pPr>
            <a:lvl5pPr marL="1511935" indent="0">
              <a:buNone/>
              <a:defRPr sz="825"/>
            </a:lvl5pPr>
            <a:lvl6pPr marL="1889760" indent="0">
              <a:buNone/>
              <a:defRPr sz="825"/>
            </a:lvl6pPr>
            <a:lvl7pPr marL="2268220" indent="0">
              <a:buNone/>
              <a:defRPr sz="825"/>
            </a:lvl7pPr>
            <a:lvl8pPr marL="2646045" indent="0">
              <a:buNone/>
              <a:defRPr sz="825"/>
            </a:lvl8pPr>
            <a:lvl9pPr marL="3023870" indent="0">
              <a:buNone/>
              <a:defRPr sz="82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36468" y="504000"/>
            <a:ext cx="3652880" cy="1764000"/>
          </a:xfrm>
        </p:spPr>
        <p:txBody>
          <a:bodyPr anchor="b"/>
          <a:lstStyle>
            <a:lvl1pPr>
              <a:defRPr sz="2645"/>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545493" y="504001"/>
            <a:ext cx="5412825" cy="5957000"/>
          </a:xfrm>
        </p:spPr>
        <p:txBody>
          <a:bodyPr/>
          <a:lstStyle>
            <a:lvl1pPr marL="0" indent="0">
              <a:buNone/>
              <a:defRPr sz="2645"/>
            </a:lvl1pPr>
            <a:lvl2pPr marL="377825" indent="0">
              <a:buNone/>
              <a:defRPr sz="2315"/>
            </a:lvl2pPr>
            <a:lvl3pPr marL="756285" indent="0">
              <a:buNone/>
              <a:defRPr sz="1985"/>
            </a:lvl3pPr>
            <a:lvl4pPr marL="1134110" indent="0">
              <a:buNone/>
              <a:defRPr sz="1655"/>
            </a:lvl4pPr>
            <a:lvl5pPr marL="1511935" indent="0">
              <a:buNone/>
              <a:defRPr sz="1655"/>
            </a:lvl5pPr>
            <a:lvl6pPr marL="1889760" indent="0">
              <a:buNone/>
              <a:defRPr sz="1655"/>
            </a:lvl6pPr>
            <a:lvl7pPr marL="2268220" indent="0">
              <a:buNone/>
              <a:defRPr sz="1655"/>
            </a:lvl7pPr>
            <a:lvl8pPr marL="2646045" indent="0">
              <a:buNone/>
              <a:defRPr sz="1655"/>
            </a:lvl8pPr>
            <a:lvl9pPr marL="3023870" indent="0">
              <a:buNone/>
              <a:defRPr sz="1655"/>
            </a:lvl9pPr>
          </a:lstStyle>
          <a:p>
            <a:endParaRPr lang="zh-CN" altLang="en-US"/>
          </a:p>
        </p:txBody>
      </p:sp>
      <p:sp>
        <p:nvSpPr>
          <p:cNvPr id="4" name="文本占位符 3"/>
          <p:cNvSpPr>
            <a:spLocks noGrp="1"/>
          </p:cNvSpPr>
          <p:nvPr>
            <p:ph type="body" sz="half" idx="2"/>
          </p:nvPr>
        </p:nvSpPr>
        <p:spPr>
          <a:xfrm>
            <a:off x="736468" y="2268000"/>
            <a:ext cx="3652880" cy="4201751"/>
          </a:xfrm>
        </p:spPr>
        <p:txBody>
          <a:bodyPr/>
          <a:lstStyle>
            <a:lvl1pPr marL="0" indent="0">
              <a:buNone/>
              <a:defRPr sz="1655"/>
            </a:lvl1pPr>
            <a:lvl2pPr marL="377825" indent="0">
              <a:buNone/>
              <a:defRPr sz="1490"/>
            </a:lvl2pPr>
            <a:lvl3pPr marL="756285" indent="0">
              <a:buNone/>
              <a:defRPr sz="1325"/>
            </a:lvl3pPr>
            <a:lvl4pPr marL="1134110" indent="0">
              <a:buNone/>
              <a:defRPr sz="1155"/>
            </a:lvl4pPr>
            <a:lvl5pPr marL="1511935" indent="0">
              <a:buNone/>
              <a:defRPr sz="1155"/>
            </a:lvl5pPr>
            <a:lvl6pPr marL="1889760" indent="0">
              <a:buNone/>
              <a:defRPr sz="1155"/>
            </a:lvl6pPr>
            <a:lvl7pPr marL="2268220" indent="0">
              <a:buNone/>
              <a:defRPr sz="1155"/>
            </a:lvl7pPr>
            <a:lvl8pPr marL="2646045" indent="0">
              <a:buNone/>
              <a:defRPr sz="1155"/>
            </a:lvl8pPr>
            <a:lvl9pPr marL="3023870" indent="0">
              <a:buNone/>
              <a:defRPr sz="115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146F10AD-7D63-ED46-88FA-FDCA05421FE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571847AE-D0C3-264E-A9E8-6991E7F6512D}" type="slidenum">
              <a:rPr kumimoji="1" lang="zh-CN" altLang="en-US" smtClean="0"/>
            </a:fld>
            <a:endParaRPr kumimoji="1"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Rectangle 2"/>
          <p:cNvSpPr>
            <a:spLocks noGrp="1"/>
          </p:cNvSpPr>
          <p:nvPr>
            <p:ph type="title"/>
          </p:nvPr>
        </p:nvSpPr>
        <p:spPr>
          <a:xfrm>
            <a:off x="534600" y="302751"/>
            <a:ext cx="9622800" cy="1260000"/>
          </a:xfrm>
          <a:prstGeom prst="rect">
            <a:avLst/>
          </a:prstGeom>
          <a:noFill/>
          <a:ln w="9525">
            <a:noFill/>
          </a:ln>
        </p:spPr>
        <p:txBody>
          <a:bodyPr anchor="ctr"/>
          <a:p>
            <a:pPr lvl="0"/>
            <a:r>
              <a:rPr lang="zh-CN" altLang="en-US"/>
              <a:t>单击此处编辑母版标题样式</a:t>
            </a:r>
            <a:endParaRPr lang="zh-CN" altLang="en-US"/>
          </a:p>
        </p:txBody>
      </p:sp>
      <p:sp>
        <p:nvSpPr>
          <p:cNvPr id="1027" name="Rectangle 3"/>
          <p:cNvSpPr>
            <a:spLocks noGrp="1"/>
          </p:cNvSpPr>
          <p:nvPr>
            <p:ph type="body" idx="1"/>
          </p:nvPr>
        </p:nvSpPr>
        <p:spPr>
          <a:xfrm>
            <a:off x="534600" y="1764000"/>
            <a:ext cx="9622800" cy="4989251"/>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534600" y="6884500"/>
            <a:ext cx="2494800" cy="525000"/>
          </a:xfrm>
          <a:prstGeom prst="rect">
            <a:avLst/>
          </a:prstGeom>
          <a:noFill/>
          <a:ln w="9525">
            <a:noFill/>
          </a:ln>
        </p:spPr>
        <p:txBody>
          <a:bodyPr/>
          <a:lstStyle>
            <a:lvl1pPr>
              <a:defRPr sz="1545"/>
            </a:lvl1pPr>
          </a:lstStyle>
          <a:p>
            <a:fld id="{146F10AD-7D63-ED46-88FA-FDCA05421FE1}" type="datetimeFigureOut">
              <a:rPr kumimoji="1" lang="zh-CN" altLang="en-US" smtClean="0"/>
            </a:fld>
            <a:endParaRPr kumimoji="1" lang="zh-CN" altLang="en-US"/>
          </a:p>
        </p:txBody>
      </p:sp>
      <p:sp>
        <p:nvSpPr>
          <p:cNvPr id="1029" name="Rectangle 5"/>
          <p:cNvSpPr>
            <a:spLocks noGrp="1"/>
          </p:cNvSpPr>
          <p:nvPr>
            <p:ph type="ftr" sz="quarter" idx="3"/>
          </p:nvPr>
        </p:nvSpPr>
        <p:spPr>
          <a:xfrm>
            <a:off x="3653100" y="6884500"/>
            <a:ext cx="3385800" cy="525000"/>
          </a:xfrm>
          <a:prstGeom prst="rect">
            <a:avLst/>
          </a:prstGeom>
          <a:noFill/>
          <a:ln w="9525">
            <a:noFill/>
          </a:ln>
        </p:spPr>
        <p:txBody>
          <a:bodyPr/>
          <a:lstStyle>
            <a:lvl1pPr algn="ctr">
              <a:defRPr sz="1545"/>
            </a:lvl1pPr>
          </a:lstStyle>
          <a:p>
            <a:endParaRPr kumimoji="1" lang="zh-CN" altLang="en-US"/>
          </a:p>
        </p:txBody>
      </p:sp>
      <p:sp>
        <p:nvSpPr>
          <p:cNvPr id="1030" name="Rectangle 6"/>
          <p:cNvSpPr>
            <a:spLocks noGrp="1"/>
          </p:cNvSpPr>
          <p:nvPr>
            <p:ph type="sldNum" sz="quarter" idx="4"/>
          </p:nvPr>
        </p:nvSpPr>
        <p:spPr>
          <a:xfrm>
            <a:off x="7662600" y="6884500"/>
            <a:ext cx="2494800" cy="525000"/>
          </a:xfrm>
          <a:prstGeom prst="rect">
            <a:avLst/>
          </a:prstGeom>
          <a:noFill/>
          <a:ln w="9525">
            <a:noFill/>
          </a:ln>
        </p:spPr>
        <p:txBody>
          <a:bodyPr/>
          <a:lstStyle>
            <a:lvl1pPr algn="r">
              <a:defRPr sz="1545"/>
            </a:lvl1pPr>
          </a:lstStyle>
          <a:p>
            <a:fld id="{571847AE-D0C3-264E-A9E8-6991E7F6512D}"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1007745" eaLnBrk="1" fontAlgn="base" latinLnBrk="0" hangingPunct="1">
        <a:lnSpc>
          <a:spcPct val="100000"/>
        </a:lnSpc>
        <a:spcBef>
          <a:spcPct val="0"/>
        </a:spcBef>
        <a:spcAft>
          <a:spcPct val="0"/>
        </a:spcAft>
        <a:buNone/>
        <a:defRPr sz="4850" b="0" i="0" u="none" kern="1200" baseline="0">
          <a:solidFill>
            <a:schemeClr val="tx2"/>
          </a:solidFill>
          <a:latin typeface="+mj-lt"/>
          <a:ea typeface="+mj-ea"/>
          <a:cs typeface="+mj-cs"/>
        </a:defRPr>
      </a:lvl1pPr>
    </p:titleStyle>
    <p:bodyStyle>
      <a:lvl1pPr marL="377825" lvl="0" indent="-377825" algn="l" defTabSz="1007745" eaLnBrk="1" fontAlgn="base" latinLnBrk="0" hangingPunct="1">
        <a:lnSpc>
          <a:spcPct val="100000"/>
        </a:lnSpc>
        <a:spcBef>
          <a:spcPct val="22000"/>
        </a:spcBef>
        <a:spcAft>
          <a:spcPct val="0"/>
        </a:spcAft>
        <a:buChar char="•"/>
        <a:defRPr sz="3530" b="0" i="0" u="none" kern="1200" baseline="0">
          <a:solidFill>
            <a:schemeClr val="tx1"/>
          </a:solidFill>
          <a:latin typeface="+mn-lt"/>
          <a:ea typeface="+mn-ea"/>
          <a:cs typeface="+mn-cs"/>
        </a:defRPr>
      </a:lvl1pPr>
      <a:lvl2pPr marL="819150" lvl="1" indent="-314960" algn="l" defTabSz="1007745" eaLnBrk="0" fontAlgn="base" latinLnBrk="0" hangingPunct="0">
        <a:lnSpc>
          <a:spcPct val="100000"/>
        </a:lnSpc>
        <a:spcBef>
          <a:spcPct val="22000"/>
        </a:spcBef>
        <a:spcAft>
          <a:spcPct val="0"/>
        </a:spcAft>
        <a:buChar char="–"/>
        <a:defRPr sz="3085" b="0" i="0" u="none" kern="1200" baseline="0">
          <a:solidFill>
            <a:schemeClr val="tx1"/>
          </a:solidFill>
          <a:latin typeface="+mn-lt"/>
          <a:ea typeface="+mn-ea"/>
          <a:cs typeface="+mn-cs"/>
        </a:defRPr>
      </a:lvl2pPr>
      <a:lvl3pPr marL="1259840" lvl="2" indent="-252095" algn="l" defTabSz="1007745" eaLnBrk="0" fontAlgn="base" latinLnBrk="0" hangingPunct="0">
        <a:lnSpc>
          <a:spcPct val="100000"/>
        </a:lnSpc>
        <a:spcBef>
          <a:spcPct val="22000"/>
        </a:spcBef>
        <a:spcAft>
          <a:spcPct val="0"/>
        </a:spcAft>
        <a:buChar char="•"/>
        <a:defRPr sz="2645" b="0" i="0" u="none" kern="1200" baseline="0">
          <a:solidFill>
            <a:schemeClr val="tx1"/>
          </a:solidFill>
          <a:latin typeface="+mn-lt"/>
          <a:ea typeface="+mn-ea"/>
          <a:cs typeface="+mn-cs"/>
        </a:defRPr>
      </a:lvl3pPr>
      <a:lvl4pPr marL="1764030" lvl="3" indent="-252095" algn="l" defTabSz="1007745" eaLnBrk="0" fontAlgn="base" latinLnBrk="0" hangingPunct="0">
        <a:lnSpc>
          <a:spcPct val="100000"/>
        </a:lnSpc>
        <a:spcBef>
          <a:spcPct val="22000"/>
        </a:spcBef>
        <a:spcAft>
          <a:spcPct val="0"/>
        </a:spcAft>
        <a:buChar char="–"/>
        <a:defRPr sz="2205" b="0" i="0" u="none" kern="1200" baseline="0">
          <a:solidFill>
            <a:schemeClr val="tx1"/>
          </a:solidFill>
          <a:latin typeface="+mn-lt"/>
          <a:ea typeface="+mn-ea"/>
          <a:cs typeface="+mn-cs"/>
        </a:defRPr>
      </a:lvl4pPr>
      <a:lvl5pPr marL="2268220" lvl="4" indent="-252095" algn="l" defTabSz="1007745" eaLnBrk="0" fontAlgn="base" latinLnBrk="0" hangingPunct="0">
        <a:lnSpc>
          <a:spcPct val="100000"/>
        </a:lnSpc>
        <a:spcBef>
          <a:spcPct val="22000"/>
        </a:spcBef>
        <a:spcAft>
          <a:spcPct val="0"/>
        </a:spcAft>
        <a:buChar char="»"/>
        <a:defRPr sz="2205" b="0" i="0" u="none" kern="1200" baseline="0">
          <a:solidFill>
            <a:schemeClr val="tx1"/>
          </a:solidFill>
          <a:latin typeface="+mn-lt"/>
          <a:ea typeface="+mn-ea"/>
          <a:cs typeface="+mn-cs"/>
        </a:defRPr>
      </a:lvl5pPr>
      <a:lvl6pPr marL="2771775" lvl="5" indent="-252095" algn="l" defTabSz="1007745" eaLnBrk="0" fontAlgn="base" latinLnBrk="0" hangingPunct="0">
        <a:lnSpc>
          <a:spcPct val="100000"/>
        </a:lnSpc>
        <a:spcBef>
          <a:spcPct val="22000"/>
        </a:spcBef>
        <a:spcAft>
          <a:spcPct val="0"/>
        </a:spcAft>
        <a:buChar char="»"/>
        <a:defRPr sz="2205" b="0" i="0" u="none" kern="1200" baseline="0">
          <a:solidFill>
            <a:schemeClr val="tx1"/>
          </a:solidFill>
          <a:latin typeface="+mn-lt"/>
          <a:ea typeface="+mn-ea"/>
          <a:cs typeface="+mn-cs"/>
        </a:defRPr>
      </a:lvl6pPr>
      <a:lvl7pPr marL="3275965" lvl="6" indent="-252095" algn="l" defTabSz="1007745" eaLnBrk="0" fontAlgn="base" latinLnBrk="0" hangingPunct="0">
        <a:lnSpc>
          <a:spcPct val="100000"/>
        </a:lnSpc>
        <a:spcBef>
          <a:spcPct val="22000"/>
        </a:spcBef>
        <a:spcAft>
          <a:spcPct val="0"/>
        </a:spcAft>
        <a:buChar char="»"/>
        <a:defRPr sz="2205" b="0" i="0" u="none" kern="1200" baseline="0">
          <a:solidFill>
            <a:schemeClr val="tx1"/>
          </a:solidFill>
          <a:latin typeface="+mn-lt"/>
          <a:ea typeface="+mn-ea"/>
          <a:cs typeface="+mn-cs"/>
        </a:defRPr>
      </a:lvl7pPr>
      <a:lvl8pPr marL="3780155" lvl="7" indent="-252095" algn="l" defTabSz="1007745" eaLnBrk="0" fontAlgn="base" latinLnBrk="0" hangingPunct="0">
        <a:lnSpc>
          <a:spcPct val="100000"/>
        </a:lnSpc>
        <a:spcBef>
          <a:spcPct val="22000"/>
        </a:spcBef>
        <a:spcAft>
          <a:spcPct val="0"/>
        </a:spcAft>
        <a:buChar char="»"/>
        <a:defRPr sz="2205" b="0" i="0" u="none" kern="1200" baseline="0">
          <a:solidFill>
            <a:schemeClr val="tx1"/>
          </a:solidFill>
          <a:latin typeface="+mn-lt"/>
          <a:ea typeface="+mn-ea"/>
          <a:cs typeface="+mn-cs"/>
        </a:defRPr>
      </a:lvl8pPr>
      <a:lvl9pPr marL="4283710" lvl="8" indent="-252095" algn="l" defTabSz="1007745" eaLnBrk="0" fontAlgn="base" latinLnBrk="0" hangingPunct="0">
        <a:lnSpc>
          <a:spcPct val="100000"/>
        </a:lnSpc>
        <a:spcBef>
          <a:spcPct val="22000"/>
        </a:spcBef>
        <a:spcAft>
          <a:spcPct val="0"/>
        </a:spcAft>
        <a:buChar char="»"/>
        <a:defRPr sz="2205" b="0" i="0" u="none" kern="1200" baseline="0">
          <a:solidFill>
            <a:schemeClr val="tx1"/>
          </a:solidFill>
          <a:latin typeface="+mn-lt"/>
          <a:ea typeface="+mn-ea"/>
          <a:cs typeface="+mn-cs"/>
        </a:defRPr>
      </a:lvl9pPr>
    </p:bodyStyle>
    <p:otherStyle>
      <a:lvl1pPr marL="0" lvl="0" indent="0" algn="l" defTabSz="1007745" eaLnBrk="1" fontAlgn="base" latinLnBrk="0" hangingPunct="1">
        <a:lnSpc>
          <a:spcPct val="100000"/>
        </a:lnSpc>
        <a:spcBef>
          <a:spcPct val="0"/>
        </a:spcBef>
        <a:spcAft>
          <a:spcPct val="0"/>
        </a:spcAft>
        <a:buFont typeface="Arial" panose="020B0604020202020204" pitchFamily="34" charset="0"/>
        <a:buNone/>
        <a:defRPr sz="1985" b="0" i="0" u="none" kern="1200" baseline="0">
          <a:solidFill>
            <a:schemeClr val="tx1"/>
          </a:solidFill>
          <a:latin typeface="+mn-lt"/>
          <a:ea typeface="+mn-ea"/>
          <a:cs typeface="+mn-cs"/>
        </a:defRPr>
      </a:lvl1pPr>
      <a:lvl2pPr marL="504190" lvl="1"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1007745" lvl="2"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511935" lvl="3"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2016125" lvl="4"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520315" lvl="5"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3023870" lvl="6"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528060" lvl="7"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4032250" lvl="8" indent="0" algn="l" defTabSz="100774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emf"/><Relationship Id="rId10" Type="http://schemas.openxmlformats.org/officeDocument/2006/relationships/notesSlide" Target="../notesSlides/notesSlide10.xml"/><Relationship Id="rId1" Type="http://schemas.openxmlformats.org/officeDocument/2006/relationships/image" Target="../media/image20.emf"/></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microsoft.com/office/2007/relationships/diagramDrawing" Target="../diagrams/drawing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3" Type="http://schemas.openxmlformats.org/officeDocument/2006/relationships/diagramData" Target="../diagrams/data4.xml"/><Relationship Id="rId2" Type="http://schemas.openxmlformats.org/officeDocument/2006/relationships/image" Target="../media/image29.pn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5" Type="http://schemas.openxmlformats.org/officeDocument/2006/relationships/notesSlide" Target="../notesSlides/notesSlide14.xml"/><Relationship Id="rId14" Type="http://schemas.openxmlformats.org/officeDocument/2006/relationships/slideLayout" Target="../slideLayouts/slideLayout2.xml"/><Relationship Id="rId13" Type="http://schemas.openxmlformats.org/officeDocument/2006/relationships/image" Target="../media/image42.png"/><Relationship Id="rId12" Type="http://schemas.openxmlformats.org/officeDocument/2006/relationships/image" Target="../media/image41.jpeg"/><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e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49.png"/><Relationship Id="rId2" Type="http://schemas.microsoft.com/office/2007/relationships/media" Target="../media/media1.mp4"/><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55.emf"/><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jpe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0" Type="http://schemas.openxmlformats.org/officeDocument/2006/relationships/notesSlide" Target="../notesSlides/notesSlide6.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1"/>
          <p:cNvSpPr/>
          <p:nvPr/>
        </p:nvSpPr>
        <p:spPr>
          <a:xfrm>
            <a:off x="-1374000" y="2075293"/>
            <a:ext cx="13440000" cy="3297742"/>
          </a:xfrm>
          <a:prstGeom prst="rect">
            <a:avLst/>
          </a:prstGeom>
          <a:solidFill>
            <a:schemeClr val="tx1">
              <a:alpha val="60000"/>
            </a:schemeClr>
          </a:solidFill>
          <a:ln w="12700">
            <a:miter lim="400000"/>
          </a:ln>
        </p:spPr>
        <p:txBody>
          <a:bodyPr lIns="55999" tIns="55999" rIns="55999" bIns="55999" anchor="ctr"/>
          <a:lstStyle/>
          <a:p>
            <a:endParaRPr lang="en-US" sz="1985" dirty="0" smtClean="0"/>
          </a:p>
          <a:p>
            <a:endParaRPr lang="en-US" sz="1985" dirty="0"/>
          </a:p>
          <a:p>
            <a:endParaRPr sz="1985" dirty="0"/>
          </a:p>
        </p:txBody>
      </p:sp>
      <p:sp>
        <p:nvSpPr>
          <p:cNvPr id="5" name="矩形 4"/>
          <p:cNvSpPr/>
          <p:nvPr/>
        </p:nvSpPr>
        <p:spPr>
          <a:xfrm>
            <a:off x="3309560" y="2910632"/>
            <a:ext cx="3881120" cy="1619250"/>
          </a:xfrm>
          <a:prstGeom prst="rect">
            <a:avLst/>
          </a:prstGeom>
        </p:spPr>
        <p:txBody>
          <a:bodyPr wrap="none">
            <a:spAutoFit/>
          </a:bodyPr>
          <a:lstStyle/>
          <a:p>
            <a:pPr algn="ctr"/>
            <a:r>
              <a:rPr lang="zh-CN" altLang="en-US" sz="7275" dirty="0" smtClean="0">
                <a:solidFill>
                  <a:schemeClr val="bg1"/>
                </a:solidFill>
                <a:latin typeface="微软雅黑" panose="020B0503020204020204" charset="-122"/>
                <a:ea typeface="微软雅黑" panose="020B0503020204020204" charset="-122"/>
                <a:cs typeface="微软雅黑" panose="020B0503020204020204" charset="-122"/>
              </a:rPr>
              <a:t>智慧校园</a:t>
            </a:r>
            <a:endParaRPr lang="en-US" altLang="zh-CN" sz="7275" dirty="0" smtClean="0">
              <a:solidFill>
                <a:schemeClr val="bg2"/>
              </a:solidFill>
              <a:latin typeface="微软雅黑" panose="020B0503020204020204" charset="-122"/>
              <a:ea typeface="微软雅黑" panose="020B0503020204020204" charset="-122"/>
              <a:cs typeface="微软雅黑" panose="020B0503020204020204" charset="-122"/>
            </a:endParaRPr>
          </a:p>
          <a:p>
            <a:pPr algn="ctr"/>
            <a:endParaRPr lang="en-US" altLang="zh-CN" sz="2645" b="1" dirty="0" smtClean="0">
              <a:solidFill>
                <a:schemeClr val="bg2"/>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782554" y="883938"/>
            <a:ext cx="309880" cy="396875"/>
          </a:xfrm>
          <a:prstGeom prst="rect">
            <a:avLst/>
          </a:prstGeom>
          <a:noFill/>
        </p:spPr>
        <p:txBody>
          <a:bodyPr wrap="none" rtlCol="0">
            <a:spAutoFit/>
          </a:bodyPr>
          <a:lstStyle/>
          <a:p>
            <a:endParaRPr kumimoji="1" lang="zh-CN" altLang="en-US" sz="1985"/>
          </a:p>
        </p:txBody>
      </p:sp>
      <p:sp>
        <p:nvSpPr>
          <p:cNvPr id="3" name="文本框 2"/>
          <p:cNvSpPr txBox="1"/>
          <p:nvPr/>
        </p:nvSpPr>
        <p:spPr>
          <a:xfrm>
            <a:off x="2828585" y="883938"/>
            <a:ext cx="309880" cy="396875"/>
          </a:xfrm>
          <a:prstGeom prst="rect">
            <a:avLst/>
          </a:prstGeom>
          <a:noFill/>
        </p:spPr>
        <p:txBody>
          <a:bodyPr wrap="none" rtlCol="0">
            <a:spAutoFit/>
          </a:bodyPr>
          <a:lstStyle/>
          <a:p>
            <a:endParaRPr kumimoji="1" lang="zh-CN" altLang="en-US" sz="1985" dirty="0"/>
          </a:p>
        </p:txBody>
      </p:sp>
      <p:sp>
        <p:nvSpPr>
          <p:cNvPr id="6" name="文本框 5"/>
          <p:cNvSpPr txBox="1"/>
          <p:nvPr/>
        </p:nvSpPr>
        <p:spPr>
          <a:xfrm>
            <a:off x="2221200" y="4342800"/>
            <a:ext cx="309880" cy="701675"/>
          </a:xfrm>
          <a:prstGeom prst="rect">
            <a:avLst/>
          </a:prstGeom>
          <a:noFill/>
        </p:spPr>
        <p:txBody>
          <a:bodyPr wrap="none" rtlCol="0">
            <a:spAutoFit/>
          </a:bodyPr>
          <a:p>
            <a:endParaRPr lang="zh-CN" altLang="zh-CN" sz="3970">
              <a:solidFill>
                <a:schemeClr val="bg1"/>
              </a:solidFill>
              <a:latin typeface="微软雅黑" panose="020B0503020204020204" charset="-122"/>
              <a:ea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3526700" y="303100"/>
            <a:ext cx="7404250" cy="500500"/>
          </a:xfrm>
          <a:prstGeom prst="rect">
            <a:avLst/>
          </a:prstGeom>
          <a:noFill/>
          <a:ln w="9525">
            <a:noFill/>
            <a:miter lim="800000"/>
          </a:ln>
        </p:spPr>
        <p:txBody>
          <a:bodyPr vert="horz" wrap="square" lIns="100799" tIns="50399" rIns="100799" bIns="50399" numCol="1" anchor="ctr" anchorCtr="0" compatLnSpc="1"/>
          <a:lstStyle>
            <a:defPPr>
              <a:defRPr lang="zh-CN"/>
            </a:defPPr>
            <a:lvl1pPr eaLnBrk="0" fontAlgn="base" hangingPunct="0">
              <a:spcBef>
                <a:spcPct val="0"/>
              </a:spcBef>
              <a:spcAft>
                <a:spcPct val="0"/>
              </a:spcAft>
              <a:defRPr sz="3200" b="1" spc="-80">
                <a:solidFill>
                  <a:srgbClr val="00B0F0"/>
                </a:solidFill>
                <a:latin typeface="方正兰亭黑简体" panose="02000000000000000000" pitchFamily="2" charset="-122"/>
                <a:ea typeface="方正兰亭黑简体" panose="02000000000000000000" pitchFamily="2" charset="-122"/>
                <a:cs typeface="+mj-cs"/>
              </a:defRPr>
            </a:lvl1pPr>
            <a:lvl2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altLang="en-US" sz="3530" dirty="0"/>
              <a:t>刷脸支付需求</a:t>
            </a:r>
            <a:endParaRPr lang="zh-CN" altLang="en-US" sz="3530" dirty="0"/>
          </a:p>
        </p:txBody>
      </p:sp>
      <p:graphicFrame>
        <p:nvGraphicFramePr>
          <p:cNvPr id="4" name="图示 3"/>
          <p:cNvGraphicFramePr/>
          <p:nvPr/>
        </p:nvGraphicFramePr>
        <p:xfrm>
          <a:off x="156845" y="1115695"/>
          <a:ext cx="10264775" cy="61836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7124700" y="1615440"/>
            <a:ext cx="3192145" cy="501650"/>
          </a:xfrm>
        </p:spPr>
        <p:txBody>
          <a:bodyPr/>
          <a:lstStyle/>
          <a:p>
            <a:r>
              <a:rPr lang="zh-CN" altLang="en-US" sz="1985" dirty="0" smtClean="0"/>
              <a:t>主要场景</a:t>
            </a:r>
            <a:endParaRPr lang="zh-CN" altLang="en-US" sz="1985" dirty="0"/>
          </a:p>
        </p:txBody>
      </p:sp>
      <p:grpSp>
        <p:nvGrpSpPr>
          <p:cNvPr id="12" name="组合 11"/>
          <p:cNvGrpSpPr/>
          <p:nvPr/>
        </p:nvGrpSpPr>
        <p:grpSpPr>
          <a:xfrm>
            <a:off x="-127692" y="2284789"/>
            <a:ext cx="7124984" cy="2806679"/>
            <a:chOff x="121788" y="2312073"/>
            <a:chExt cx="6463378" cy="2546059"/>
          </a:xfrm>
        </p:grpSpPr>
        <p:sp>
          <p:nvSpPr>
            <p:cNvPr id="13" name="圆角矩形 12"/>
            <p:cNvSpPr/>
            <p:nvPr/>
          </p:nvSpPr>
          <p:spPr bwMode="auto">
            <a:xfrm>
              <a:off x="5548102" y="4065422"/>
              <a:ext cx="1037064" cy="434898"/>
            </a:xfrm>
            <a:prstGeom prst="roundRect">
              <a:avLst/>
            </a:prstGeom>
            <a:solidFill>
              <a:srgbClr val="4EA3ED"/>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a:spcBef>
                  <a:spcPct val="20000"/>
                </a:spcBef>
                <a:buClr>
                  <a:srgbClr val="FF0000"/>
                </a:buClr>
                <a:buSzPct val="115000"/>
              </a:pPr>
              <a:r>
                <a:rPr lang="zh-CN" altLang="en-US" sz="1215" dirty="0">
                  <a:solidFill>
                    <a:srgbClr val="000000"/>
                  </a:solidFill>
                  <a:latin typeface="微软雅黑" panose="020B0503020204020204" charset="-122"/>
                  <a:ea typeface="微软雅黑" panose="020B0503020204020204" charset="-122"/>
                </a:rPr>
                <a:t>结算系统</a:t>
              </a:r>
              <a:endParaRPr lang="zh-CN" altLang="en-US" sz="1215" dirty="0">
                <a:solidFill>
                  <a:srgbClr val="000000"/>
                </a:solidFill>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1"/>
            <a:stretch>
              <a:fillRect/>
            </a:stretch>
          </p:blipFill>
          <p:spPr>
            <a:xfrm>
              <a:off x="3541963" y="3172029"/>
              <a:ext cx="1249311" cy="1221675"/>
            </a:xfrm>
            <a:prstGeom prst="rect">
              <a:avLst/>
            </a:prstGeom>
          </p:spPr>
        </p:pic>
        <p:sp>
          <p:nvSpPr>
            <p:cNvPr id="15" name="圆角矩形 14"/>
            <p:cNvSpPr/>
            <p:nvPr/>
          </p:nvSpPr>
          <p:spPr bwMode="auto">
            <a:xfrm>
              <a:off x="5531978" y="2912080"/>
              <a:ext cx="1037064" cy="434898"/>
            </a:xfrm>
            <a:prstGeom prst="roundRect">
              <a:avLst/>
            </a:prstGeom>
            <a:solidFill>
              <a:srgbClr val="4EA3ED"/>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pPr>
              <a:r>
                <a:rPr lang="zh-CN" altLang="en-US" sz="1215" dirty="0" smtClean="0">
                  <a:solidFill>
                    <a:srgbClr val="000000"/>
                  </a:solidFill>
                  <a:latin typeface="微软雅黑" panose="020B0503020204020204" charset="-122"/>
                  <a:ea typeface="微软雅黑" panose="020B0503020204020204" charset="-122"/>
                </a:rPr>
                <a:t>扣费、余额提醒</a:t>
              </a:r>
              <a:endParaRPr lang="en-US" altLang="zh-CN" sz="1215" dirty="0" smtClean="0">
                <a:solidFill>
                  <a:srgbClr val="000000"/>
                </a:solidFill>
                <a:latin typeface="微软雅黑" panose="020B0503020204020204" charset="-122"/>
                <a:ea typeface="微软雅黑" panose="020B0503020204020204" charset="-122"/>
              </a:endParaRPr>
            </a:p>
          </p:txBody>
        </p:sp>
        <p:cxnSp>
          <p:nvCxnSpPr>
            <p:cNvPr id="16" name="肘形连接符 15"/>
            <p:cNvCxnSpPr/>
            <p:nvPr/>
          </p:nvCxnSpPr>
          <p:spPr>
            <a:xfrm>
              <a:off x="985458" y="2912080"/>
              <a:ext cx="1026132" cy="810707"/>
            </a:xfrm>
            <a:prstGeom prst="bentConnector3">
              <a:avLst>
                <a:gd name="adj1" fmla="val 67637"/>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直接连接符 16"/>
            <p:cNvCxnSpPr/>
            <p:nvPr/>
          </p:nvCxnSpPr>
          <p:spPr>
            <a:xfrm>
              <a:off x="1086631" y="3722787"/>
              <a:ext cx="83833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直接连接符 17"/>
            <p:cNvCxnSpPr/>
            <p:nvPr/>
          </p:nvCxnSpPr>
          <p:spPr>
            <a:xfrm>
              <a:off x="1069617" y="4513362"/>
              <a:ext cx="61630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直接连接符 18"/>
            <p:cNvCxnSpPr/>
            <p:nvPr/>
          </p:nvCxnSpPr>
          <p:spPr>
            <a:xfrm flipH="1" flipV="1">
              <a:off x="1676400" y="3722788"/>
              <a:ext cx="9525" cy="777532"/>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直接箭头连接符 19"/>
            <p:cNvCxnSpPr/>
            <p:nvPr/>
          </p:nvCxnSpPr>
          <p:spPr>
            <a:xfrm>
              <a:off x="3101898" y="3722787"/>
              <a:ext cx="54191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肘形连接符 20"/>
            <p:cNvCxnSpPr>
              <a:stCxn id="14" idx="3"/>
              <a:endCxn id="13" idx="1"/>
            </p:cNvCxnSpPr>
            <p:nvPr/>
          </p:nvCxnSpPr>
          <p:spPr>
            <a:xfrm>
              <a:off x="4791274" y="3782867"/>
              <a:ext cx="756828" cy="500004"/>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肘形连接符 21"/>
            <p:cNvCxnSpPr/>
            <p:nvPr/>
          </p:nvCxnSpPr>
          <p:spPr>
            <a:xfrm rot="5400000" flipH="1" flipV="1">
              <a:off x="5030120" y="3271484"/>
              <a:ext cx="653338" cy="369428"/>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圆角矩形 22"/>
            <p:cNvSpPr/>
            <p:nvPr/>
          </p:nvSpPr>
          <p:spPr bwMode="auto">
            <a:xfrm>
              <a:off x="2029967" y="3486426"/>
              <a:ext cx="1037064" cy="434898"/>
            </a:xfrm>
            <a:prstGeom prst="roundRect">
              <a:avLst/>
            </a:prstGeom>
            <a:solidFill>
              <a:srgbClr val="4EA3ED"/>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a:spcBef>
                  <a:spcPct val="20000"/>
                </a:spcBef>
                <a:buClr>
                  <a:srgbClr val="FF0000"/>
                </a:buClr>
                <a:buSzPct val="115000"/>
              </a:pPr>
              <a:r>
                <a:rPr lang="zh-CN" altLang="en-US" sz="1215" dirty="0">
                  <a:solidFill>
                    <a:srgbClr val="000000"/>
                  </a:solidFill>
                  <a:latin typeface="微软雅黑" panose="020B0503020204020204" charset="-122"/>
                  <a:ea typeface="微软雅黑" panose="020B0503020204020204" charset="-122"/>
                </a:rPr>
                <a:t>支付绑定</a:t>
              </a:r>
              <a:endParaRPr lang="zh-CN" altLang="en-US" sz="1215" dirty="0">
                <a:solidFill>
                  <a:srgbClr val="000000"/>
                </a:solidFill>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2"/>
            <a:stretch>
              <a:fillRect/>
            </a:stretch>
          </p:blipFill>
          <p:spPr>
            <a:xfrm>
              <a:off x="121788" y="2312073"/>
              <a:ext cx="1432823" cy="2546059"/>
            </a:xfrm>
            <a:prstGeom prst="rect">
              <a:avLst/>
            </a:prstGeom>
          </p:spPr>
        </p:pic>
      </p:grpSp>
      <p:sp>
        <p:nvSpPr>
          <p:cNvPr id="25" name="内容占位符 3"/>
          <p:cNvSpPr>
            <a:spLocks noGrp="1"/>
          </p:cNvSpPr>
          <p:nvPr>
            <p:ph sz="half" idx="2"/>
          </p:nvPr>
        </p:nvSpPr>
        <p:spPr>
          <a:xfrm>
            <a:off x="142240" y="1615440"/>
            <a:ext cx="5711825" cy="641350"/>
          </a:xfrm>
        </p:spPr>
        <p:txBody>
          <a:bodyPr>
            <a:normAutofit/>
          </a:bodyPr>
          <a:lstStyle/>
          <a:p>
            <a:r>
              <a:rPr lang="zh-CN" altLang="en-US" sz="1985" dirty="0" smtClean="0"/>
              <a:t>核心流程</a:t>
            </a:r>
            <a:endParaRPr lang="zh-CN" altLang="en-US" sz="1985" dirty="0"/>
          </a:p>
        </p:txBody>
      </p:sp>
      <p:pic>
        <p:nvPicPr>
          <p:cNvPr id="27" name="图片 26"/>
          <p:cNvPicPr/>
          <p:nvPr/>
        </p:nvPicPr>
        <p:blipFill>
          <a:blip r:embed="rId3"/>
          <a:stretch>
            <a:fillRect/>
          </a:stretch>
        </p:blipFill>
        <p:spPr>
          <a:xfrm>
            <a:off x="7124700" y="2200275"/>
            <a:ext cx="1543685" cy="1143000"/>
          </a:xfrm>
          <a:prstGeom prst="rect">
            <a:avLst/>
          </a:prstGeom>
        </p:spPr>
      </p:pic>
      <p:pic>
        <p:nvPicPr>
          <p:cNvPr id="28" name="图片 27"/>
          <p:cNvPicPr/>
          <p:nvPr/>
        </p:nvPicPr>
        <p:blipFill>
          <a:blip r:embed="rId4"/>
          <a:stretch>
            <a:fillRect/>
          </a:stretch>
        </p:blipFill>
        <p:spPr>
          <a:xfrm>
            <a:off x="8773160" y="2226310"/>
            <a:ext cx="1543685" cy="1143000"/>
          </a:xfrm>
          <a:prstGeom prst="rect">
            <a:avLst/>
          </a:prstGeom>
        </p:spPr>
      </p:pic>
      <p:pic>
        <p:nvPicPr>
          <p:cNvPr id="29" name="图片 28"/>
          <p:cNvPicPr/>
          <p:nvPr/>
        </p:nvPicPr>
        <p:blipFill>
          <a:blip r:embed="rId5"/>
          <a:stretch>
            <a:fillRect/>
          </a:stretch>
        </p:blipFill>
        <p:spPr>
          <a:xfrm>
            <a:off x="7124700" y="3798570"/>
            <a:ext cx="1543685" cy="1143000"/>
          </a:xfrm>
          <a:prstGeom prst="rect">
            <a:avLst/>
          </a:prstGeom>
        </p:spPr>
      </p:pic>
      <p:pic>
        <p:nvPicPr>
          <p:cNvPr id="30" name="图片 29"/>
          <p:cNvPicPr/>
          <p:nvPr/>
        </p:nvPicPr>
        <p:blipFill>
          <a:blip r:embed="rId6"/>
          <a:stretch>
            <a:fillRect/>
          </a:stretch>
        </p:blipFill>
        <p:spPr>
          <a:xfrm>
            <a:off x="8773160" y="3798570"/>
            <a:ext cx="1543685" cy="1143000"/>
          </a:xfrm>
          <a:prstGeom prst="rect">
            <a:avLst/>
          </a:prstGeom>
        </p:spPr>
      </p:pic>
      <p:pic>
        <p:nvPicPr>
          <p:cNvPr id="31" name="图片 30"/>
          <p:cNvPicPr/>
          <p:nvPr/>
        </p:nvPicPr>
        <p:blipFill>
          <a:blip r:embed="rId7"/>
          <a:stretch>
            <a:fillRect/>
          </a:stretch>
        </p:blipFill>
        <p:spPr>
          <a:xfrm>
            <a:off x="7124700" y="5396865"/>
            <a:ext cx="1543685" cy="1143000"/>
          </a:xfrm>
          <a:prstGeom prst="rect">
            <a:avLst/>
          </a:prstGeom>
        </p:spPr>
      </p:pic>
      <p:pic>
        <p:nvPicPr>
          <p:cNvPr id="32" name="图片 31"/>
          <p:cNvPicPr/>
          <p:nvPr/>
        </p:nvPicPr>
        <p:blipFill>
          <a:blip r:embed="rId8"/>
          <a:stretch>
            <a:fillRect/>
          </a:stretch>
        </p:blipFill>
        <p:spPr>
          <a:xfrm>
            <a:off x="8773160" y="5370830"/>
            <a:ext cx="1543685" cy="1143000"/>
          </a:xfrm>
          <a:prstGeom prst="rect">
            <a:avLst/>
          </a:prstGeom>
        </p:spPr>
      </p:pic>
      <p:sp>
        <p:nvSpPr>
          <p:cNvPr id="33" name="文本框 32"/>
          <p:cNvSpPr txBox="1"/>
          <p:nvPr/>
        </p:nvSpPr>
        <p:spPr>
          <a:xfrm>
            <a:off x="7334885" y="3366770"/>
            <a:ext cx="1123315" cy="295910"/>
          </a:xfrm>
          <a:prstGeom prst="rect">
            <a:avLst/>
          </a:prstGeom>
          <a:noFill/>
        </p:spPr>
        <p:txBody>
          <a:bodyPr wrap="square" rtlCol="0">
            <a:spAutoFit/>
          </a:bodyPr>
          <a:lstStyle/>
          <a:p>
            <a:r>
              <a:rPr lang="zh-CN" altLang="en-US" sz="1325" dirty="0" smtClean="0">
                <a:latin typeface="微软雅黑" panose="020B0503020204020204" charset="-122"/>
                <a:ea typeface="微软雅黑" panose="020B0503020204020204" charset="-122"/>
              </a:rPr>
              <a:t>食堂消费</a:t>
            </a:r>
            <a:endParaRPr lang="zh-CN" altLang="en-US" sz="1325" dirty="0">
              <a:latin typeface="微软雅黑" panose="020B0503020204020204" charset="-122"/>
              <a:ea typeface="微软雅黑" panose="020B0503020204020204" charset="-122"/>
            </a:endParaRPr>
          </a:p>
        </p:txBody>
      </p:sp>
      <p:sp>
        <p:nvSpPr>
          <p:cNvPr id="34" name="文本框 33"/>
          <p:cNvSpPr txBox="1"/>
          <p:nvPr/>
        </p:nvSpPr>
        <p:spPr>
          <a:xfrm>
            <a:off x="8983345" y="3366770"/>
            <a:ext cx="1123315" cy="295910"/>
          </a:xfrm>
          <a:prstGeom prst="rect">
            <a:avLst/>
          </a:prstGeom>
          <a:noFill/>
        </p:spPr>
        <p:txBody>
          <a:bodyPr wrap="square" rtlCol="0">
            <a:spAutoFit/>
          </a:bodyPr>
          <a:lstStyle/>
          <a:p>
            <a:r>
              <a:rPr lang="zh-CN" altLang="en-US" sz="1325" dirty="0" smtClean="0">
                <a:latin typeface="微软雅黑" panose="020B0503020204020204" charset="-122"/>
                <a:ea typeface="微软雅黑" panose="020B0503020204020204" charset="-122"/>
              </a:rPr>
              <a:t>超市消费</a:t>
            </a:r>
            <a:endParaRPr lang="zh-CN" altLang="en-US" sz="1325" dirty="0">
              <a:latin typeface="微软雅黑" panose="020B0503020204020204" charset="-122"/>
              <a:ea typeface="微软雅黑" panose="020B0503020204020204" charset="-122"/>
            </a:endParaRPr>
          </a:p>
        </p:txBody>
      </p:sp>
      <p:sp>
        <p:nvSpPr>
          <p:cNvPr id="35" name="文本框 34"/>
          <p:cNvSpPr txBox="1"/>
          <p:nvPr/>
        </p:nvSpPr>
        <p:spPr>
          <a:xfrm>
            <a:off x="7334885" y="5016500"/>
            <a:ext cx="1123315" cy="295910"/>
          </a:xfrm>
          <a:prstGeom prst="rect">
            <a:avLst/>
          </a:prstGeom>
          <a:noFill/>
        </p:spPr>
        <p:txBody>
          <a:bodyPr wrap="square" rtlCol="0">
            <a:spAutoFit/>
          </a:bodyPr>
          <a:lstStyle/>
          <a:p>
            <a:r>
              <a:rPr lang="zh-CN" altLang="en-US" sz="1325" dirty="0" smtClean="0">
                <a:latin typeface="微软雅黑" panose="020B0503020204020204" charset="-122"/>
                <a:ea typeface="微软雅黑" panose="020B0503020204020204" charset="-122"/>
              </a:rPr>
              <a:t>图书借阅</a:t>
            </a:r>
            <a:endParaRPr lang="zh-CN" altLang="en-US" sz="1325" dirty="0">
              <a:latin typeface="微软雅黑" panose="020B0503020204020204" charset="-122"/>
              <a:ea typeface="微软雅黑" panose="020B0503020204020204" charset="-122"/>
            </a:endParaRPr>
          </a:p>
        </p:txBody>
      </p:sp>
      <p:sp>
        <p:nvSpPr>
          <p:cNvPr id="36" name="文本框 35"/>
          <p:cNvSpPr txBox="1"/>
          <p:nvPr/>
        </p:nvSpPr>
        <p:spPr>
          <a:xfrm>
            <a:off x="8983345" y="4998720"/>
            <a:ext cx="1123315" cy="295910"/>
          </a:xfrm>
          <a:prstGeom prst="rect">
            <a:avLst/>
          </a:prstGeom>
          <a:noFill/>
        </p:spPr>
        <p:txBody>
          <a:bodyPr wrap="square" rtlCol="0">
            <a:spAutoFit/>
          </a:bodyPr>
          <a:lstStyle/>
          <a:p>
            <a:r>
              <a:rPr lang="zh-CN" altLang="en-US" sz="1325" dirty="0" smtClean="0">
                <a:latin typeface="微软雅黑" panose="020B0503020204020204" charset="-122"/>
                <a:ea typeface="微软雅黑" panose="020B0503020204020204" charset="-122"/>
              </a:rPr>
              <a:t>水电缴费</a:t>
            </a:r>
            <a:endParaRPr lang="zh-CN" altLang="en-US" sz="1325" dirty="0">
              <a:latin typeface="微软雅黑" panose="020B0503020204020204" charset="-122"/>
              <a:ea typeface="微软雅黑" panose="020B0503020204020204" charset="-122"/>
            </a:endParaRPr>
          </a:p>
        </p:txBody>
      </p:sp>
      <p:sp>
        <p:nvSpPr>
          <p:cNvPr id="37" name="文本框 36"/>
          <p:cNvSpPr txBox="1"/>
          <p:nvPr/>
        </p:nvSpPr>
        <p:spPr>
          <a:xfrm>
            <a:off x="7334885" y="6664960"/>
            <a:ext cx="1123315" cy="295910"/>
          </a:xfrm>
          <a:prstGeom prst="rect">
            <a:avLst/>
          </a:prstGeom>
          <a:noFill/>
        </p:spPr>
        <p:txBody>
          <a:bodyPr wrap="square" rtlCol="0">
            <a:spAutoFit/>
          </a:bodyPr>
          <a:lstStyle/>
          <a:p>
            <a:r>
              <a:rPr lang="zh-CN" altLang="en-US" sz="1325" dirty="0" smtClean="0">
                <a:latin typeface="微软雅黑" panose="020B0503020204020204" charset="-122"/>
                <a:ea typeface="微软雅黑" panose="020B0503020204020204" charset="-122"/>
              </a:rPr>
              <a:t>就医支付</a:t>
            </a:r>
            <a:endParaRPr lang="zh-CN" altLang="en-US" sz="1325" dirty="0">
              <a:latin typeface="微软雅黑" panose="020B0503020204020204" charset="-122"/>
              <a:ea typeface="微软雅黑" panose="020B0503020204020204" charset="-122"/>
            </a:endParaRPr>
          </a:p>
        </p:txBody>
      </p:sp>
      <p:sp>
        <p:nvSpPr>
          <p:cNvPr id="38" name="文本框 37"/>
          <p:cNvSpPr txBox="1"/>
          <p:nvPr/>
        </p:nvSpPr>
        <p:spPr>
          <a:xfrm>
            <a:off x="8983345" y="6663055"/>
            <a:ext cx="1123315" cy="295910"/>
          </a:xfrm>
          <a:prstGeom prst="rect">
            <a:avLst/>
          </a:prstGeom>
          <a:noFill/>
        </p:spPr>
        <p:txBody>
          <a:bodyPr wrap="square" rtlCol="0">
            <a:spAutoFit/>
          </a:bodyPr>
          <a:lstStyle/>
          <a:p>
            <a:r>
              <a:rPr lang="zh-CN" altLang="en-US" sz="1325" dirty="0" smtClean="0">
                <a:latin typeface="微软雅黑" panose="020B0503020204020204" charset="-122"/>
                <a:ea typeface="微软雅黑" panose="020B0503020204020204" charset="-122"/>
              </a:rPr>
              <a:t>宽带缴费</a:t>
            </a:r>
            <a:endParaRPr lang="zh-CN" altLang="en-US" sz="1325" dirty="0">
              <a:latin typeface="微软雅黑" panose="020B0503020204020204" charset="-122"/>
              <a:ea typeface="微软雅黑" panose="020B0503020204020204" charset="-122"/>
            </a:endParaRPr>
          </a:p>
        </p:txBody>
      </p:sp>
      <p:sp>
        <p:nvSpPr>
          <p:cNvPr id="39" name="文本框 38"/>
          <p:cNvSpPr txBox="1"/>
          <p:nvPr/>
        </p:nvSpPr>
        <p:spPr>
          <a:xfrm>
            <a:off x="3896273" y="4590230"/>
            <a:ext cx="1123500" cy="295910"/>
          </a:xfrm>
          <a:prstGeom prst="rect">
            <a:avLst/>
          </a:prstGeom>
          <a:noFill/>
        </p:spPr>
        <p:txBody>
          <a:bodyPr wrap="square" rtlCol="0">
            <a:spAutoFit/>
          </a:bodyPr>
          <a:lstStyle/>
          <a:p>
            <a:r>
              <a:rPr lang="zh-CN" altLang="en-US" sz="1325" dirty="0" smtClean="0">
                <a:latin typeface="微软雅黑" panose="020B0503020204020204" charset="-122"/>
                <a:ea typeface="微软雅黑" panose="020B0503020204020204" charset="-122"/>
              </a:rPr>
              <a:t>刷脸支付</a:t>
            </a:r>
            <a:endParaRPr lang="zh-CN" altLang="en-US" sz="1325" dirty="0">
              <a:latin typeface="微软雅黑" panose="020B0503020204020204" charset="-122"/>
              <a:ea typeface="微软雅黑" panose="020B0503020204020204" charset="-122"/>
            </a:endParaRPr>
          </a:p>
        </p:txBody>
      </p:sp>
      <p:sp>
        <p:nvSpPr>
          <p:cNvPr id="40" name="标题 1"/>
          <p:cNvSpPr txBox="1"/>
          <p:nvPr/>
        </p:nvSpPr>
        <p:spPr bwMode="auto">
          <a:xfrm>
            <a:off x="3470700" y="333200"/>
            <a:ext cx="7404250" cy="500500"/>
          </a:xfrm>
          <a:prstGeom prst="rect">
            <a:avLst/>
          </a:prstGeom>
          <a:noFill/>
          <a:ln w="9525">
            <a:noFill/>
            <a:miter lim="800000"/>
          </a:ln>
        </p:spPr>
        <p:txBody>
          <a:bodyPr vert="horz" wrap="square" lIns="100799" tIns="50399" rIns="100799" bIns="50399" numCol="1" anchor="ctr" anchorCtr="0" compatLnSpc="1"/>
          <a:lstStyle>
            <a:defPPr>
              <a:defRPr lang="zh-CN"/>
            </a:defPPr>
            <a:lvl1pPr eaLnBrk="0" fontAlgn="base" hangingPunct="0">
              <a:spcBef>
                <a:spcPct val="0"/>
              </a:spcBef>
              <a:spcAft>
                <a:spcPct val="0"/>
              </a:spcAft>
              <a:defRPr sz="3200" b="1" spc="-80">
                <a:solidFill>
                  <a:srgbClr val="00B0F0"/>
                </a:solidFill>
                <a:latin typeface="方正兰亭黑简体" panose="02000000000000000000" pitchFamily="2" charset="-122"/>
                <a:ea typeface="方正兰亭黑简体" panose="02000000000000000000" pitchFamily="2" charset="-122"/>
                <a:cs typeface="+mj-cs"/>
              </a:defRPr>
            </a:lvl1pPr>
            <a:lvl2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altLang="en-US" sz="3530" dirty="0"/>
              <a:t>刷脸</a:t>
            </a:r>
            <a:r>
              <a:rPr lang="zh-CN" altLang="en-US" sz="3530" dirty="0" smtClean="0"/>
              <a:t>支付流程及场景</a:t>
            </a:r>
            <a:endParaRPr lang="zh-CN" altLang="en-US" sz="353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示 8"/>
          <p:cNvGraphicFramePr/>
          <p:nvPr/>
        </p:nvGraphicFramePr>
        <p:xfrm>
          <a:off x="-69500" y="1059100"/>
          <a:ext cx="10825963" cy="577494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 name="标题 1"/>
          <p:cNvSpPr txBox="1"/>
          <p:nvPr/>
        </p:nvSpPr>
        <p:spPr bwMode="auto">
          <a:xfrm>
            <a:off x="3428000" y="3332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a:solidFill>
                  <a:srgbClr val="00B0F0"/>
                </a:solidFill>
                <a:latin typeface="方正兰亭黑简体" panose="02000000000000000000" pitchFamily="2" charset="-122"/>
                <a:ea typeface="方正兰亭黑简体" panose="02000000000000000000" pitchFamily="2" charset="-122"/>
              </a:rPr>
              <a:t>学生认证需求</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911975" y="1898650"/>
            <a:ext cx="3599180" cy="1915795"/>
          </a:xfrm>
          <a:prstGeom prst="rect">
            <a:avLst/>
          </a:prstGeom>
        </p:spPr>
      </p:pic>
      <p:pic>
        <p:nvPicPr>
          <p:cNvPr id="4" name="图片 3"/>
          <p:cNvPicPr>
            <a:picLocks noChangeAspect="1"/>
          </p:cNvPicPr>
          <p:nvPr/>
        </p:nvPicPr>
        <p:blipFill>
          <a:blip r:embed="rId2"/>
          <a:stretch>
            <a:fillRect/>
          </a:stretch>
        </p:blipFill>
        <p:spPr>
          <a:xfrm>
            <a:off x="6891020" y="4306570"/>
            <a:ext cx="3618230" cy="1964690"/>
          </a:xfrm>
          <a:prstGeom prst="rect">
            <a:avLst/>
          </a:prstGeom>
        </p:spPr>
      </p:pic>
      <p:sp>
        <p:nvSpPr>
          <p:cNvPr id="36" name="标题 1"/>
          <p:cNvSpPr txBox="1"/>
          <p:nvPr/>
        </p:nvSpPr>
        <p:spPr bwMode="auto">
          <a:xfrm>
            <a:off x="3503600" y="3332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学生认证</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graphicFrame>
        <p:nvGraphicFramePr>
          <p:cNvPr id="2" name="图示 1"/>
          <p:cNvGraphicFramePr/>
          <p:nvPr/>
        </p:nvGraphicFramePr>
        <p:xfrm>
          <a:off x="162560" y="1079500"/>
          <a:ext cx="6495415" cy="5838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bwMode="auto">
          <a:xfrm>
            <a:off x="3493100" y="3766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校园安防需求</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graphicFrame>
        <p:nvGraphicFramePr>
          <p:cNvPr id="2" name="图示 1"/>
          <p:cNvGraphicFramePr/>
          <p:nvPr/>
        </p:nvGraphicFramePr>
        <p:xfrm>
          <a:off x="306070" y="983615"/>
          <a:ext cx="10069195" cy="59963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标题 1"/>
          <p:cNvSpPr txBox="1"/>
          <p:nvPr/>
        </p:nvSpPr>
        <p:spPr bwMode="auto">
          <a:xfrm>
            <a:off x="1561995" y="12423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业务总体框架</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sp>
        <p:nvSpPr>
          <p:cNvPr id="70" name="单圆角矩形 69"/>
          <p:cNvSpPr/>
          <p:nvPr/>
        </p:nvSpPr>
        <p:spPr>
          <a:xfrm>
            <a:off x="13970" y="4757420"/>
            <a:ext cx="1098550" cy="314960"/>
          </a:xfrm>
          <a:prstGeom prst="snipRoundRect">
            <a:avLst/>
          </a:prstGeom>
          <a:solidFill>
            <a:schemeClr val="bg1"/>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zh-CN" altLang="en-US" sz="1765" b="1" dirty="0">
                <a:solidFill>
                  <a:schemeClr val="tx1"/>
                </a:solidFill>
                <a:latin typeface="微软雅黑" panose="020B0503020204020204" charset="-122"/>
                <a:ea typeface="微软雅黑" panose="020B0503020204020204" charset="-122"/>
              </a:rPr>
              <a:t>数据层</a:t>
            </a:r>
            <a:endParaRPr lang="zh-CN" altLang="en-US" sz="1765" b="1" dirty="0">
              <a:solidFill>
                <a:schemeClr val="tx1"/>
              </a:solidFill>
              <a:latin typeface="微软雅黑" panose="020B0503020204020204" charset="-122"/>
              <a:ea typeface="微软雅黑" panose="020B0503020204020204" charset="-122"/>
            </a:endParaRPr>
          </a:p>
        </p:txBody>
      </p:sp>
      <p:sp>
        <p:nvSpPr>
          <p:cNvPr id="111" name="单圆角矩形 110"/>
          <p:cNvSpPr/>
          <p:nvPr/>
        </p:nvSpPr>
        <p:spPr>
          <a:xfrm>
            <a:off x="-55245" y="3818890"/>
            <a:ext cx="1098550" cy="314960"/>
          </a:xfrm>
          <a:prstGeom prst="snipRoundRect">
            <a:avLst/>
          </a:prstGeom>
          <a:solidFill>
            <a:schemeClr val="bg1"/>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zh-CN" altLang="en-US" sz="1765" b="1" dirty="0" smtClean="0">
                <a:solidFill>
                  <a:schemeClr val="tx1"/>
                </a:solidFill>
                <a:latin typeface="微软雅黑" panose="020B0503020204020204" charset="-122"/>
                <a:ea typeface="微软雅黑" panose="020B0503020204020204" charset="-122"/>
              </a:rPr>
              <a:t>服务层</a:t>
            </a:r>
            <a:endParaRPr lang="zh-CN" altLang="en-US" sz="1765" b="1" dirty="0" smtClean="0">
              <a:solidFill>
                <a:schemeClr val="tx1"/>
              </a:solidFill>
              <a:latin typeface="微软雅黑" panose="020B0503020204020204" charset="-122"/>
              <a:ea typeface="微软雅黑" panose="020B0503020204020204" charset="-122"/>
            </a:endParaRPr>
          </a:p>
        </p:txBody>
      </p:sp>
      <p:sp>
        <p:nvSpPr>
          <p:cNvPr id="73" name="TextBox 72"/>
          <p:cNvSpPr txBox="1"/>
          <p:nvPr/>
        </p:nvSpPr>
        <p:spPr>
          <a:xfrm>
            <a:off x="4216400" y="6877685"/>
            <a:ext cx="982980" cy="32956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电子班牌</a:t>
            </a:r>
            <a:endParaRPr lang="zh-CN" altLang="en-US" sz="1545" dirty="0">
              <a:latin typeface="微软雅黑" panose="020B0503020204020204" charset="-122"/>
              <a:ea typeface="微软雅黑" panose="020B0503020204020204" charset="-122"/>
            </a:endParaRPr>
          </a:p>
        </p:txBody>
      </p:sp>
      <p:sp>
        <p:nvSpPr>
          <p:cNvPr id="82" name="TextBox 81"/>
          <p:cNvSpPr txBox="1"/>
          <p:nvPr/>
        </p:nvSpPr>
        <p:spPr>
          <a:xfrm>
            <a:off x="5634990" y="6885305"/>
            <a:ext cx="982980" cy="32956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人脸支付</a:t>
            </a:r>
            <a:endParaRPr lang="zh-CN" altLang="en-US" sz="1545" dirty="0">
              <a:latin typeface="微软雅黑" panose="020B0503020204020204" charset="-122"/>
              <a:ea typeface="微软雅黑" panose="020B0503020204020204" charset="-122"/>
            </a:endParaRPr>
          </a:p>
        </p:txBody>
      </p:sp>
      <p:sp>
        <p:nvSpPr>
          <p:cNvPr id="84" name="TextBox 83"/>
          <p:cNvSpPr txBox="1"/>
          <p:nvPr/>
        </p:nvSpPr>
        <p:spPr>
          <a:xfrm>
            <a:off x="6792595" y="6928485"/>
            <a:ext cx="982980" cy="32956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人证一体</a:t>
            </a:r>
            <a:endParaRPr lang="zh-CN" altLang="en-US" sz="1545" dirty="0">
              <a:latin typeface="微软雅黑" panose="020B0503020204020204" charset="-122"/>
              <a:ea typeface="微软雅黑" panose="020B0503020204020204" charset="-122"/>
            </a:endParaRPr>
          </a:p>
        </p:txBody>
      </p:sp>
      <p:sp>
        <p:nvSpPr>
          <p:cNvPr id="85" name="TextBox 84"/>
          <p:cNvSpPr txBox="1"/>
          <p:nvPr/>
        </p:nvSpPr>
        <p:spPr>
          <a:xfrm>
            <a:off x="8348980" y="6926580"/>
            <a:ext cx="982980" cy="32956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人脸闸机</a:t>
            </a:r>
            <a:endParaRPr lang="zh-CN" altLang="en-US" sz="1545" dirty="0">
              <a:latin typeface="微软雅黑" panose="020B0503020204020204" charset="-122"/>
              <a:ea typeface="微软雅黑" panose="020B0503020204020204" charset="-122"/>
            </a:endParaRPr>
          </a:p>
        </p:txBody>
      </p:sp>
      <p:sp>
        <p:nvSpPr>
          <p:cNvPr id="34" name="圆角矩形 33"/>
          <p:cNvSpPr/>
          <p:nvPr/>
        </p:nvSpPr>
        <p:spPr bwMode="auto">
          <a:xfrm>
            <a:off x="959485" y="4530725"/>
            <a:ext cx="9545320" cy="744220"/>
          </a:xfrm>
          <a:prstGeom prst="roundRect">
            <a:avLst/>
          </a:prstGeom>
          <a:solidFill>
            <a:srgbClr val="8000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anchor="ctr"/>
          <a:lstStyle/>
          <a:p>
            <a:endParaRPr lang="zh-CN" altLang="en-US" sz="1765" b="1" dirty="0">
              <a:solidFill>
                <a:srgbClr val="FFFFFF"/>
              </a:solidFill>
              <a:latin typeface="微软雅黑" panose="020B0503020204020204" charset="-122"/>
              <a:ea typeface="微软雅黑" panose="020B0503020204020204" charset="-122"/>
            </a:endParaRPr>
          </a:p>
        </p:txBody>
      </p:sp>
      <p:sp>
        <p:nvSpPr>
          <p:cNvPr id="35" name="圆柱形 34"/>
          <p:cNvSpPr/>
          <p:nvPr/>
        </p:nvSpPr>
        <p:spPr>
          <a:xfrm>
            <a:off x="1510030" y="4686935"/>
            <a:ext cx="1369695" cy="431800"/>
          </a:xfrm>
          <a:prstGeom prst="can">
            <a:avLst/>
          </a:prstGeom>
          <a:solidFill>
            <a:srgbClr val="FFFFFF"/>
          </a:solidFill>
          <a:ln w="25400" cap="flat" cmpd="sng" algn="ctr">
            <a:solidFill>
              <a:schemeClr val="bg1">
                <a:lumMod val="75000"/>
              </a:scheme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身份信息</a:t>
            </a:r>
            <a:endParaRPr lang="zh-CN" altLang="en-US" sz="1325" kern="0" dirty="0">
              <a:latin typeface="微软雅黑" panose="020B0503020204020204" charset="-122"/>
              <a:ea typeface="微软雅黑" panose="020B0503020204020204" charset="-122"/>
            </a:endParaRPr>
          </a:p>
        </p:txBody>
      </p:sp>
      <p:sp>
        <p:nvSpPr>
          <p:cNvPr id="36" name="圆柱形 35"/>
          <p:cNvSpPr/>
          <p:nvPr/>
        </p:nvSpPr>
        <p:spPr>
          <a:xfrm>
            <a:off x="3325495" y="4686935"/>
            <a:ext cx="1369695" cy="431800"/>
          </a:xfrm>
          <a:prstGeom prst="can">
            <a:avLst/>
          </a:prstGeom>
          <a:solidFill>
            <a:srgbClr val="FFFFFF"/>
          </a:solidFill>
          <a:ln w="25400" cap="flat" cmpd="sng" algn="ctr">
            <a:solidFill>
              <a:schemeClr val="bg1">
                <a:lumMod val="75000"/>
              </a:scheme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认证数据</a:t>
            </a:r>
            <a:endParaRPr lang="zh-CN" altLang="en-US" sz="1325" kern="0" dirty="0">
              <a:latin typeface="微软雅黑" panose="020B0503020204020204" charset="-122"/>
              <a:ea typeface="微软雅黑" panose="020B0503020204020204" charset="-122"/>
            </a:endParaRPr>
          </a:p>
        </p:txBody>
      </p:sp>
      <p:sp>
        <p:nvSpPr>
          <p:cNvPr id="38" name="圆柱形 37"/>
          <p:cNvSpPr/>
          <p:nvPr/>
        </p:nvSpPr>
        <p:spPr>
          <a:xfrm>
            <a:off x="5285740" y="4697095"/>
            <a:ext cx="1369695" cy="431800"/>
          </a:xfrm>
          <a:prstGeom prst="can">
            <a:avLst/>
          </a:prstGeom>
          <a:solidFill>
            <a:srgbClr val="FFFFFF"/>
          </a:solidFill>
          <a:ln w="25400" cap="flat" cmpd="sng" algn="ctr">
            <a:solidFill>
              <a:schemeClr val="bg1">
                <a:lumMod val="75000"/>
              </a:scheme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行为数据</a:t>
            </a:r>
            <a:endParaRPr lang="zh-CN" altLang="en-US" sz="1325" kern="0" dirty="0">
              <a:latin typeface="微软雅黑" panose="020B0503020204020204" charset="-122"/>
              <a:ea typeface="微软雅黑" panose="020B0503020204020204" charset="-122"/>
            </a:endParaRPr>
          </a:p>
        </p:txBody>
      </p:sp>
      <p:sp>
        <p:nvSpPr>
          <p:cNvPr id="39" name="圆柱形 38"/>
          <p:cNvSpPr/>
          <p:nvPr/>
        </p:nvSpPr>
        <p:spPr>
          <a:xfrm>
            <a:off x="8926830" y="4665345"/>
            <a:ext cx="1369695" cy="431800"/>
          </a:xfrm>
          <a:prstGeom prst="can">
            <a:avLst/>
          </a:prstGeom>
          <a:solidFill>
            <a:srgbClr val="FFFFFF"/>
          </a:solidFill>
          <a:ln w="25400" cap="flat" cmpd="sng" algn="ctr">
            <a:solidFill>
              <a:schemeClr val="bg1">
                <a:lumMod val="75000"/>
              </a:scheme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a:latin typeface="微软雅黑" panose="020B0503020204020204" charset="-122"/>
                <a:ea typeface="微软雅黑" panose="020B0503020204020204" charset="-122"/>
              </a:rPr>
              <a:t>系统数据</a:t>
            </a:r>
            <a:endParaRPr lang="zh-CN" altLang="en-US" sz="1325" kern="0">
              <a:latin typeface="微软雅黑" panose="020B0503020204020204" charset="-122"/>
              <a:ea typeface="微软雅黑" panose="020B0503020204020204" charset="-122"/>
            </a:endParaRPr>
          </a:p>
        </p:txBody>
      </p:sp>
      <p:sp>
        <p:nvSpPr>
          <p:cNvPr id="40" name="圆柱形 39"/>
          <p:cNvSpPr/>
          <p:nvPr/>
        </p:nvSpPr>
        <p:spPr>
          <a:xfrm>
            <a:off x="7104380" y="4686935"/>
            <a:ext cx="1369695" cy="431800"/>
          </a:xfrm>
          <a:prstGeom prst="can">
            <a:avLst/>
          </a:prstGeom>
          <a:solidFill>
            <a:srgbClr val="FFFFFF"/>
          </a:solidFill>
          <a:ln w="25400" cap="flat" cmpd="sng" algn="ctr">
            <a:solidFill>
              <a:schemeClr val="bg1">
                <a:lumMod val="75000"/>
              </a:scheme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服务数据</a:t>
            </a:r>
            <a:endParaRPr lang="zh-CN" altLang="en-US" sz="1325" kern="0" dirty="0">
              <a:latin typeface="微软雅黑" panose="020B0503020204020204" charset="-122"/>
              <a:ea typeface="微软雅黑" panose="020B0503020204020204" charset="-122"/>
            </a:endParaRPr>
          </a:p>
        </p:txBody>
      </p:sp>
      <p:pic>
        <p:nvPicPr>
          <p:cNvPr id="12" name="Picture 337" descr="orange_antenna"/>
          <p:cNvPicPr>
            <a:picLocks noChangeAspect="1" noChangeArrowheads="1"/>
          </p:cNvPicPr>
          <p:nvPr/>
        </p:nvPicPr>
        <p:blipFill>
          <a:blip r:embed="rId1" cstate="print"/>
          <a:srcRect/>
          <a:stretch>
            <a:fillRect/>
          </a:stretch>
        </p:blipFill>
        <p:spPr bwMode="auto">
          <a:xfrm>
            <a:off x="2098675" y="5516880"/>
            <a:ext cx="490220" cy="433070"/>
          </a:xfrm>
          <a:prstGeom prst="rect">
            <a:avLst/>
          </a:prstGeom>
          <a:noFill/>
        </p:spPr>
      </p:pic>
      <p:sp>
        <p:nvSpPr>
          <p:cNvPr id="13" name="单圆角矩形 12"/>
          <p:cNvSpPr/>
          <p:nvPr/>
        </p:nvSpPr>
        <p:spPr>
          <a:xfrm>
            <a:off x="13970" y="5600700"/>
            <a:ext cx="1098550" cy="314960"/>
          </a:xfrm>
          <a:prstGeom prst="snipRoundRect">
            <a:avLst/>
          </a:prstGeom>
          <a:solidFill>
            <a:schemeClr val="bg1"/>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zh-CN" altLang="en-US" sz="1765" b="1" dirty="0">
                <a:solidFill>
                  <a:schemeClr val="tx1"/>
                </a:solidFill>
                <a:latin typeface="微软雅黑" panose="020B0503020204020204" charset="-122"/>
                <a:ea typeface="微软雅黑" panose="020B0503020204020204" charset="-122"/>
              </a:rPr>
              <a:t>网络层</a:t>
            </a:r>
            <a:endParaRPr lang="zh-CN" altLang="en-US" sz="1765" b="1" dirty="0">
              <a:solidFill>
                <a:schemeClr val="tx1"/>
              </a:solidFill>
              <a:latin typeface="微软雅黑" panose="020B0503020204020204" charset="-122"/>
              <a:ea typeface="微软雅黑" panose="020B0503020204020204" charset="-122"/>
            </a:endParaRPr>
          </a:p>
        </p:txBody>
      </p:sp>
      <p:pic>
        <p:nvPicPr>
          <p:cNvPr id="14" name="Picture 2"/>
          <p:cNvPicPr>
            <a:picLocks noChangeAspect="1" noChangeArrowheads="1"/>
          </p:cNvPicPr>
          <p:nvPr/>
        </p:nvPicPr>
        <p:blipFill>
          <a:blip r:embed="rId2" cstate="print"/>
          <a:srcRect/>
          <a:stretch>
            <a:fillRect/>
          </a:stretch>
        </p:blipFill>
        <p:spPr bwMode="auto">
          <a:xfrm>
            <a:off x="5711825" y="5501005"/>
            <a:ext cx="958850" cy="487680"/>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a:stretch>
            <a:fillRect/>
          </a:stretch>
        </p:blipFill>
        <p:spPr bwMode="auto">
          <a:xfrm>
            <a:off x="3964940" y="5463540"/>
            <a:ext cx="854710" cy="561975"/>
          </a:xfrm>
          <a:prstGeom prst="rect">
            <a:avLst/>
          </a:prstGeom>
          <a:noFill/>
          <a:ln w="9525">
            <a:noFill/>
            <a:miter lim="800000"/>
            <a:headEnd/>
            <a:tailEnd/>
          </a:ln>
        </p:spPr>
      </p:pic>
      <p:pic>
        <p:nvPicPr>
          <p:cNvPr id="16" name="Picture 4"/>
          <p:cNvPicPr>
            <a:picLocks noChangeAspect="1" noChangeArrowheads="1"/>
          </p:cNvPicPr>
          <p:nvPr/>
        </p:nvPicPr>
        <p:blipFill>
          <a:blip r:embed="rId4" cstate="print"/>
          <a:srcRect/>
          <a:stretch>
            <a:fillRect/>
          </a:stretch>
        </p:blipFill>
        <p:spPr bwMode="auto">
          <a:xfrm>
            <a:off x="7935595" y="5441315"/>
            <a:ext cx="723900" cy="607695"/>
          </a:xfrm>
          <a:prstGeom prst="rect">
            <a:avLst/>
          </a:prstGeom>
          <a:noFill/>
          <a:ln w="9525">
            <a:noFill/>
            <a:miter lim="800000"/>
            <a:headEnd/>
            <a:tailEnd/>
          </a:ln>
        </p:spPr>
      </p:pic>
      <p:sp>
        <p:nvSpPr>
          <p:cNvPr id="17" name="TextBox 16"/>
          <p:cNvSpPr txBox="1"/>
          <p:nvPr/>
        </p:nvSpPr>
        <p:spPr>
          <a:xfrm>
            <a:off x="2595880" y="5463540"/>
            <a:ext cx="693420" cy="568325"/>
          </a:xfrm>
          <a:prstGeom prst="rect">
            <a:avLst/>
          </a:prstGeom>
          <a:noFill/>
        </p:spPr>
        <p:txBody>
          <a:bodyPr wrap="square" rtlCol="0">
            <a:spAutoFit/>
          </a:bodyPr>
          <a:lstStyle/>
          <a:p>
            <a:r>
              <a:rPr lang="zh-CN" altLang="en-US" sz="1545" dirty="0">
                <a:latin typeface="微软雅黑" panose="020B0503020204020204" charset="-122"/>
                <a:ea typeface="微软雅黑" panose="020B0503020204020204" charset="-122"/>
              </a:rPr>
              <a:t>移动网络</a:t>
            </a:r>
            <a:endParaRPr lang="zh-CN" altLang="en-US" sz="1545" dirty="0">
              <a:latin typeface="微软雅黑" panose="020B0503020204020204" charset="-122"/>
              <a:ea typeface="微软雅黑" panose="020B0503020204020204" charset="-122"/>
            </a:endParaRPr>
          </a:p>
        </p:txBody>
      </p:sp>
      <p:sp>
        <p:nvSpPr>
          <p:cNvPr id="18" name="TextBox 17"/>
          <p:cNvSpPr txBox="1"/>
          <p:nvPr/>
        </p:nvSpPr>
        <p:spPr>
          <a:xfrm>
            <a:off x="6535420" y="5474970"/>
            <a:ext cx="915035" cy="56832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专用以太网</a:t>
            </a:r>
            <a:endParaRPr lang="zh-CN" altLang="en-US" sz="1545" dirty="0">
              <a:latin typeface="微软雅黑" panose="020B0503020204020204" charset="-122"/>
              <a:ea typeface="微软雅黑" panose="020B0503020204020204" charset="-122"/>
            </a:endParaRPr>
          </a:p>
        </p:txBody>
      </p:sp>
      <p:sp>
        <p:nvSpPr>
          <p:cNvPr id="19" name="TextBox 18"/>
          <p:cNvSpPr txBox="1"/>
          <p:nvPr/>
        </p:nvSpPr>
        <p:spPr>
          <a:xfrm>
            <a:off x="4636135" y="5474335"/>
            <a:ext cx="693420" cy="568325"/>
          </a:xfrm>
          <a:prstGeom prst="rect">
            <a:avLst/>
          </a:prstGeom>
          <a:noFill/>
        </p:spPr>
        <p:txBody>
          <a:bodyPr wrap="square" rtlCol="0">
            <a:spAutoFit/>
          </a:bodyPr>
          <a:lstStyle/>
          <a:p>
            <a:r>
              <a:rPr lang="zh-CN" altLang="en-US" sz="1545" dirty="0">
                <a:latin typeface="微软雅黑" panose="020B0503020204020204" charset="-122"/>
                <a:ea typeface="微软雅黑" panose="020B0503020204020204" charset="-122"/>
              </a:rPr>
              <a:t>固定网络</a:t>
            </a:r>
            <a:endParaRPr lang="zh-CN" altLang="en-US" sz="1545" dirty="0">
              <a:latin typeface="微软雅黑" panose="020B0503020204020204" charset="-122"/>
              <a:ea typeface="微软雅黑" panose="020B0503020204020204" charset="-122"/>
            </a:endParaRPr>
          </a:p>
        </p:txBody>
      </p:sp>
      <p:sp>
        <p:nvSpPr>
          <p:cNvPr id="21" name="单圆角矩形 20"/>
          <p:cNvSpPr/>
          <p:nvPr/>
        </p:nvSpPr>
        <p:spPr>
          <a:xfrm>
            <a:off x="13970" y="6630670"/>
            <a:ext cx="1098550" cy="314960"/>
          </a:xfrm>
          <a:prstGeom prst="snipRoundRect">
            <a:avLst/>
          </a:prstGeom>
          <a:solidFill>
            <a:schemeClr val="bg1"/>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zh-CN" altLang="en-US" sz="1765" b="1" dirty="0">
                <a:solidFill>
                  <a:schemeClr val="tx1"/>
                </a:solidFill>
                <a:latin typeface="微软雅黑" panose="020B0503020204020204" charset="-122"/>
                <a:ea typeface="微软雅黑" panose="020B0503020204020204" charset="-122"/>
              </a:rPr>
              <a:t>感知层</a:t>
            </a:r>
            <a:endParaRPr lang="zh-CN" altLang="en-US" sz="1765" b="1" dirty="0">
              <a:solidFill>
                <a:schemeClr val="tx1"/>
              </a:solidFill>
              <a:latin typeface="微软雅黑" panose="020B0503020204020204" charset="-122"/>
              <a:ea typeface="微软雅黑" panose="020B0503020204020204" charset="-122"/>
            </a:endParaRPr>
          </a:p>
        </p:txBody>
      </p:sp>
      <p:pic>
        <p:nvPicPr>
          <p:cNvPr id="25" name="Picture 3" descr="E:\11售前拓展\00模板与素材\图片素材\终端\images.jpg"/>
          <p:cNvPicPr>
            <a:picLocks noChangeAspect="1" noChangeArrowheads="1"/>
          </p:cNvPicPr>
          <p:nvPr/>
        </p:nvPicPr>
        <p:blipFill>
          <a:blip r:embed="rId5">
            <a:clrChange>
              <a:clrFrom>
                <a:srgbClr val="FCFFFF"/>
              </a:clrFrom>
              <a:clrTo>
                <a:srgbClr val="FCFFFF">
                  <a:alpha val="0"/>
                </a:srgbClr>
              </a:clrTo>
            </a:clrChange>
            <a:extLst>
              <a:ext uri="{28A0092B-C50C-407E-A947-70E740481C1C}">
                <a14:useLocalDpi xmlns:a14="http://schemas.microsoft.com/office/drawing/2010/main" val="0"/>
              </a:ext>
            </a:extLst>
          </a:blip>
          <a:srcRect/>
          <a:stretch>
            <a:fillRect/>
          </a:stretch>
        </p:blipFill>
        <p:spPr bwMode="auto">
          <a:xfrm>
            <a:off x="2435225" y="6310630"/>
            <a:ext cx="650240" cy="48196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659495" y="5474970"/>
            <a:ext cx="915035" cy="56832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公共以太网</a:t>
            </a:r>
            <a:endParaRPr lang="zh-CN" altLang="en-US" sz="1545" dirty="0">
              <a:latin typeface="微软雅黑" panose="020B0503020204020204" charset="-122"/>
              <a:ea typeface="微软雅黑" panose="020B0503020204020204" charset="-122"/>
            </a:endParaRPr>
          </a:p>
        </p:txBody>
      </p:sp>
      <p:sp>
        <p:nvSpPr>
          <p:cNvPr id="31" name="Freeform 254"/>
          <p:cNvSpPr/>
          <p:nvPr/>
        </p:nvSpPr>
        <p:spPr bwMode="auto">
          <a:xfrm rot="6029644" flipH="1">
            <a:off x="8237220" y="6001385"/>
            <a:ext cx="382905" cy="828675"/>
          </a:xfrm>
          <a:custGeom>
            <a:avLst/>
            <a:gdLst>
              <a:gd name="T0" fmla="*/ 2147483647 w 404"/>
              <a:gd name="T1" fmla="*/ 2147483647 h 1294"/>
              <a:gd name="T2" fmla="*/ 2147483647 w 404"/>
              <a:gd name="T3" fmla="*/ 0 h 1294"/>
              <a:gd name="T4" fmla="*/ 2147483647 w 404"/>
              <a:gd name="T5" fmla="*/ 2147483647 h 1294"/>
              <a:gd name="T6" fmla="*/ 0 w 404"/>
              <a:gd name="T7" fmla="*/ 2147483647 h 1294"/>
              <a:gd name="T8" fmla="*/ 2147483647 w 404"/>
              <a:gd name="T9" fmla="*/ 2147483647 h 1294"/>
              <a:gd name="T10" fmla="*/ 2147483647 w 404"/>
              <a:gd name="T11" fmla="*/ 2147483647 h 1294"/>
              <a:gd name="T12" fmla="*/ 2147483647 w 404"/>
              <a:gd name="T13" fmla="*/ 2147483647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gradFill rotWithShape="1">
            <a:gsLst>
              <a:gs pos="0">
                <a:srgbClr val="2F5E76"/>
              </a:gs>
              <a:gs pos="50000">
                <a:srgbClr val="66CCFF"/>
              </a:gs>
              <a:gs pos="100000">
                <a:srgbClr val="2F5E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rot="10800000" vert="eaVert" wrap="none" anchor="ctr"/>
          <a:lstStyle/>
          <a:p>
            <a:pPr algn="ctr"/>
            <a:endParaRPr lang="zh-CN" altLang="zh-CN" sz="1325">
              <a:solidFill>
                <a:srgbClr val="000000"/>
              </a:solidFill>
              <a:latin typeface="微软雅黑" panose="020B0503020204020204" charset="-122"/>
              <a:ea typeface="微软雅黑" panose="020B0503020204020204" charset="-122"/>
            </a:endParaRPr>
          </a:p>
        </p:txBody>
      </p:sp>
      <p:sp>
        <p:nvSpPr>
          <p:cNvPr id="33" name="Freeform 254"/>
          <p:cNvSpPr/>
          <p:nvPr/>
        </p:nvSpPr>
        <p:spPr bwMode="auto">
          <a:xfrm rot="4562170">
            <a:off x="3521075" y="5851525"/>
            <a:ext cx="171450" cy="1121410"/>
          </a:xfrm>
          <a:custGeom>
            <a:avLst/>
            <a:gdLst>
              <a:gd name="T0" fmla="*/ 2147483647 w 404"/>
              <a:gd name="T1" fmla="*/ 2147483647 h 1294"/>
              <a:gd name="T2" fmla="*/ 2147483647 w 404"/>
              <a:gd name="T3" fmla="*/ 0 h 1294"/>
              <a:gd name="T4" fmla="*/ 2147483647 w 404"/>
              <a:gd name="T5" fmla="*/ 2147483647 h 1294"/>
              <a:gd name="T6" fmla="*/ 0 w 404"/>
              <a:gd name="T7" fmla="*/ 2147483647 h 1294"/>
              <a:gd name="T8" fmla="*/ 2147483647 w 404"/>
              <a:gd name="T9" fmla="*/ 2147483647 h 1294"/>
              <a:gd name="T10" fmla="*/ 2147483647 w 404"/>
              <a:gd name="T11" fmla="*/ 2147483647 h 1294"/>
              <a:gd name="T12" fmla="*/ 2147483647 w 404"/>
              <a:gd name="T13" fmla="*/ 2147483647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gradFill rotWithShape="1">
            <a:gsLst>
              <a:gs pos="0">
                <a:srgbClr val="2F5E76"/>
              </a:gs>
              <a:gs pos="50000">
                <a:srgbClr val="66CCFF"/>
              </a:gs>
              <a:gs pos="100000">
                <a:srgbClr val="2F5E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rot="10800000" vert="eaVert" wrap="none" anchor="ctr"/>
          <a:lstStyle/>
          <a:p>
            <a:pPr algn="ctr"/>
            <a:endParaRPr lang="zh-CN" altLang="zh-CN" sz="1325">
              <a:solidFill>
                <a:srgbClr val="000000"/>
              </a:solidFill>
              <a:latin typeface="微软雅黑" panose="020B0503020204020204" charset="-122"/>
              <a:ea typeface="微软雅黑" panose="020B0503020204020204" charset="-122"/>
            </a:endParaRPr>
          </a:p>
        </p:txBody>
      </p:sp>
      <p:sp>
        <p:nvSpPr>
          <p:cNvPr id="45" name="单圆角矩形 44"/>
          <p:cNvSpPr/>
          <p:nvPr/>
        </p:nvSpPr>
        <p:spPr>
          <a:xfrm>
            <a:off x="13970" y="1744345"/>
            <a:ext cx="847090" cy="1278255"/>
          </a:xfrm>
          <a:prstGeom prst="snipRoundRect">
            <a:avLst/>
          </a:prstGeom>
          <a:solidFill>
            <a:schemeClr val="bg1"/>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zh-CN" altLang="en-US" sz="1765" b="1" dirty="0">
                <a:solidFill>
                  <a:schemeClr val="tx1"/>
                </a:solidFill>
                <a:latin typeface="微软雅黑" panose="020B0503020204020204" charset="-122"/>
                <a:ea typeface="微软雅黑" panose="020B0503020204020204" charset="-122"/>
              </a:rPr>
              <a:t>应</a:t>
            </a:r>
            <a:endParaRPr lang="en-US" altLang="zh-CN" sz="1765" b="1" dirty="0">
              <a:solidFill>
                <a:schemeClr val="tx1"/>
              </a:solidFill>
              <a:latin typeface="微软雅黑" panose="020B0503020204020204" charset="-122"/>
              <a:ea typeface="微软雅黑" panose="020B0503020204020204" charset="-122"/>
            </a:endParaRPr>
          </a:p>
          <a:p>
            <a:pPr algn="ctr"/>
            <a:r>
              <a:rPr lang="zh-CN" altLang="en-US" sz="1765" b="1" dirty="0">
                <a:solidFill>
                  <a:schemeClr val="tx1"/>
                </a:solidFill>
                <a:latin typeface="微软雅黑" panose="020B0503020204020204" charset="-122"/>
                <a:ea typeface="微软雅黑" panose="020B0503020204020204" charset="-122"/>
              </a:rPr>
              <a:t>用</a:t>
            </a:r>
            <a:endParaRPr lang="en-US" altLang="zh-CN" sz="1765" b="1" dirty="0">
              <a:solidFill>
                <a:schemeClr val="tx1"/>
              </a:solidFill>
              <a:latin typeface="微软雅黑" panose="020B0503020204020204" charset="-122"/>
              <a:ea typeface="微软雅黑" panose="020B0503020204020204" charset="-122"/>
            </a:endParaRPr>
          </a:p>
          <a:p>
            <a:pPr algn="ctr"/>
            <a:r>
              <a:rPr lang="zh-CN" altLang="en-US" sz="1765" b="1" dirty="0">
                <a:solidFill>
                  <a:schemeClr val="tx1"/>
                </a:solidFill>
                <a:latin typeface="微软雅黑" panose="020B0503020204020204" charset="-122"/>
                <a:ea typeface="微软雅黑" panose="020B0503020204020204" charset="-122"/>
              </a:rPr>
              <a:t>层</a:t>
            </a:r>
            <a:endParaRPr lang="zh-CN" altLang="en-US" sz="1765" b="1" dirty="0">
              <a:solidFill>
                <a:schemeClr val="tx1"/>
              </a:solidFill>
              <a:latin typeface="微软雅黑" panose="020B0503020204020204" charset="-122"/>
              <a:ea typeface="微软雅黑" panose="020B0503020204020204" charset="-122"/>
            </a:endParaRPr>
          </a:p>
        </p:txBody>
      </p:sp>
      <p:sp>
        <p:nvSpPr>
          <p:cNvPr id="52" name="圆角矩形 51"/>
          <p:cNvSpPr/>
          <p:nvPr/>
        </p:nvSpPr>
        <p:spPr>
          <a:xfrm>
            <a:off x="1003935" y="3642995"/>
            <a:ext cx="9500235" cy="76390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lgn="ctr"/>
            <a:endParaRPr lang="zh-CN" altLang="en-US" sz="1545" b="1" dirty="0">
              <a:solidFill>
                <a:srgbClr val="FFFFFF"/>
              </a:solidFill>
              <a:latin typeface="微软雅黑" panose="020B0503020204020204" charset="-122"/>
              <a:ea typeface="微软雅黑" panose="020B0503020204020204" charset="-122"/>
            </a:endParaRPr>
          </a:p>
        </p:txBody>
      </p:sp>
      <p:cxnSp>
        <p:nvCxnSpPr>
          <p:cNvPr id="53" name="直接连接符 52"/>
          <p:cNvCxnSpPr/>
          <p:nvPr/>
        </p:nvCxnSpPr>
        <p:spPr bwMode="auto">
          <a:xfrm>
            <a:off x="-12700" y="1480185"/>
            <a:ext cx="1067054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55" name="Picture 42"/>
          <p:cNvPicPr>
            <a:picLocks noChangeAspect="1" noChangeArrowheads="1"/>
          </p:cNvPicPr>
          <p:nvPr/>
        </p:nvPicPr>
        <p:blipFill>
          <a:blip r:embed="rId6" cstate="print"/>
          <a:srcRect/>
          <a:stretch>
            <a:fillRect/>
          </a:stretch>
        </p:blipFill>
        <p:spPr bwMode="auto">
          <a:xfrm>
            <a:off x="4597400" y="796290"/>
            <a:ext cx="360680" cy="583565"/>
          </a:xfrm>
          <a:prstGeom prst="rect">
            <a:avLst/>
          </a:prstGeom>
          <a:noFill/>
        </p:spPr>
      </p:pic>
      <p:pic>
        <p:nvPicPr>
          <p:cNvPr id="56" name="Picture 44"/>
          <p:cNvPicPr>
            <a:picLocks noChangeAspect="1" noChangeArrowheads="1"/>
          </p:cNvPicPr>
          <p:nvPr/>
        </p:nvPicPr>
        <p:blipFill>
          <a:blip r:embed="rId7" cstate="print"/>
          <a:srcRect/>
          <a:stretch>
            <a:fillRect/>
          </a:stretch>
        </p:blipFill>
        <p:spPr bwMode="auto">
          <a:xfrm>
            <a:off x="1956435" y="800100"/>
            <a:ext cx="930275" cy="529590"/>
          </a:xfrm>
          <a:prstGeom prst="rect">
            <a:avLst/>
          </a:prstGeom>
          <a:noFill/>
          <a:ln w="9525" algn="ctr">
            <a:noFill/>
            <a:miter lim="800000"/>
            <a:headEnd/>
            <a:tailEnd/>
          </a:ln>
        </p:spPr>
      </p:pic>
      <p:sp>
        <p:nvSpPr>
          <p:cNvPr id="65" name="TextBox 64"/>
          <p:cNvSpPr txBox="1"/>
          <p:nvPr/>
        </p:nvSpPr>
        <p:spPr>
          <a:xfrm>
            <a:off x="2775585" y="857885"/>
            <a:ext cx="1130935" cy="32956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业务门户</a:t>
            </a:r>
            <a:endParaRPr lang="zh-CN" altLang="en-US" sz="1545" dirty="0">
              <a:latin typeface="微软雅黑" panose="020B0503020204020204" charset="-122"/>
              <a:ea typeface="微软雅黑" panose="020B0503020204020204" charset="-122"/>
            </a:endParaRPr>
          </a:p>
        </p:txBody>
      </p:sp>
      <p:sp>
        <p:nvSpPr>
          <p:cNvPr id="66" name="TextBox 65"/>
          <p:cNvSpPr txBox="1"/>
          <p:nvPr/>
        </p:nvSpPr>
        <p:spPr>
          <a:xfrm>
            <a:off x="4698365" y="808990"/>
            <a:ext cx="1130935" cy="56832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手机</a:t>
            </a:r>
            <a:endParaRPr lang="en-US" altLang="zh-CN" sz="1545" dirty="0">
              <a:latin typeface="微软雅黑" panose="020B0503020204020204" charset="-122"/>
              <a:ea typeface="微软雅黑" panose="020B0503020204020204" charset="-122"/>
            </a:endParaRPr>
          </a:p>
          <a:p>
            <a:pPr algn="ctr"/>
            <a:r>
              <a:rPr lang="zh-CN" altLang="en-US" sz="1545" dirty="0">
                <a:latin typeface="微软雅黑" panose="020B0503020204020204" charset="-122"/>
                <a:ea typeface="微软雅黑" panose="020B0503020204020204" charset="-122"/>
              </a:rPr>
              <a:t>短信</a:t>
            </a:r>
            <a:endParaRPr lang="zh-CN" altLang="en-US" sz="1545" dirty="0">
              <a:latin typeface="微软雅黑" panose="020B0503020204020204" charset="-122"/>
              <a:ea typeface="微软雅黑" panose="020B0503020204020204" charset="-122"/>
            </a:endParaRPr>
          </a:p>
        </p:txBody>
      </p:sp>
      <p:sp>
        <p:nvSpPr>
          <p:cNvPr id="68" name="TextBox 67"/>
          <p:cNvSpPr txBox="1"/>
          <p:nvPr/>
        </p:nvSpPr>
        <p:spPr>
          <a:xfrm>
            <a:off x="9028430" y="850265"/>
            <a:ext cx="702945" cy="56832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cs typeface="微软雅黑" panose="020B0503020204020204" charset="-122"/>
              </a:rPr>
              <a:t>移动</a:t>
            </a:r>
            <a:endParaRPr lang="en-US" altLang="zh-CN" sz="1545" dirty="0">
              <a:latin typeface="微软雅黑" panose="020B0503020204020204" charset="-122"/>
              <a:ea typeface="微软雅黑" panose="020B0503020204020204" charset="-122"/>
              <a:cs typeface="微软雅黑" panose="020B0503020204020204" charset="-122"/>
            </a:endParaRPr>
          </a:p>
          <a:p>
            <a:pPr algn="ctr"/>
            <a:r>
              <a:rPr lang="en-US" altLang="zh-CN" sz="1545" dirty="0">
                <a:latin typeface="微软雅黑" panose="020B0503020204020204" charset="-122"/>
                <a:ea typeface="微软雅黑" panose="020B0503020204020204" charset="-122"/>
                <a:cs typeface="微软雅黑" panose="020B0503020204020204" charset="-122"/>
              </a:rPr>
              <a:t>APP</a:t>
            </a:r>
            <a:endParaRPr lang="zh-CN" altLang="en-US" sz="1545" dirty="0">
              <a:latin typeface="微软雅黑" panose="020B0503020204020204" charset="-122"/>
              <a:ea typeface="微软雅黑" panose="020B0503020204020204" charset="-122"/>
              <a:cs typeface="微软雅黑" panose="020B0503020204020204" charset="-122"/>
            </a:endParaRPr>
          </a:p>
        </p:txBody>
      </p:sp>
      <p:sp>
        <p:nvSpPr>
          <p:cNvPr id="71" name="单圆角矩形 70"/>
          <p:cNvSpPr/>
          <p:nvPr/>
        </p:nvSpPr>
        <p:spPr>
          <a:xfrm>
            <a:off x="-94615" y="935990"/>
            <a:ext cx="1098550" cy="314960"/>
          </a:xfrm>
          <a:prstGeom prst="snipRoundRect">
            <a:avLst/>
          </a:prstGeom>
          <a:solidFill>
            <a:schemeClr val="bg1"/>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r>
              <a:rPr lang="zh-CN" altLang="en-US" sz="1765" b="1" dirty="0">
                <a:solidFill>
                  <a:schemeClr val="tx1"/>
                </a:solidFill>
                <a:latin typeface="微软雅黑" panose="020B0503020204020204" charset="-122"/>
                <a:ea typeface="微软雅黑" panose="020B0503020204020204" charset="-122"/>
              </a:rPr>
              <a:t>展现层</a:t>
            </a:r>
            <a:endParaRPr lang="zh-CN" altLang="en-US" sz="1765" b="1" dirty="0">
              <a:solidFill>
                <a:schemeClr val="tx1"/>
              </a:solidFill>
              <a:latin typeface="微软雅黑" panose="020B0503020204020204" charset="-122"/>
              <a:ea typeface="微软雅黑" panose="020B0503020204020204" charset="-122"/>
            </a:endParaRPr>
          </a:p>
        </p:txBody>
      </p:sp>
      <p:pic>
        <p:nvPicPr>
          <p:cNvPr id="1229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4170" y="6243320"/>
            <a:ext cx="942340" cy="54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2194560" y="6877685"/>
            <a:ext cx="1130935" cy="32956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摄像头</a:t>
            </a:r>
            <a:endParaRPr lang="zh-CN" altLang="en-US" sz="1545" dirty="0">
              <a:latin typeface="微软雅黑" panose="020B0503020204020204" charset="-122"/>
              <a:ea typeface="微软雅黑" panose="020B0503020204020204" charset="-122"/>
            </a:endParaRPr>
          </a:p>
        </p:txBody>
      </p:sp>
      <p:pic>
        <p:nvPicPr>
          <p:cNvPr id="1229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7405" y="6196330"/>
            <a:ext cx="417195" cy="652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5495" y="6238875"/>
            <a:ext cx="732790" cy="5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22995" y="6186170"/>
            <a:ext cx="972820" cy="77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圆角矩形 495"/>
          <p:cNvSpPr/>
          <p:nvPr/>
        </p:nvSpPr>
        <p:spPr bwMode="auto">
          <a:xfrm>
            <a:off x="1896110" y="3757295"/>
            <a:ext cx="1832610" cy="51562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人</a:t>
            </a:r>
            <a:r>
              <a:rPr lang="zh-CN" altLang="en-US" sz="1325" kern="0" dirty="0" smtClean="0">
                <a:latin typeface="微软雅黑" panose="020B0503020204020204" charset="-122"/>
                <a:ea typeface="微软雅黑" panose="020B0503020204020204" charset="-122"/>
              </a:rPr>
              <a:t>脸检测</a:t>
            </a:r>
            <a:endParaRPr lang="en-US" altLang="zh-CN" sz="1325" kern="0" dirty="0">
              <a:latin typeface="微软雅黑" panose="020B0503020204020204" charset="-122"/>
              <a:ea typeface="微软雅黑" panose="020B0503020204020204" charset="-122"/>
            </a:endParaRPr>
          </a:p>
        </p:txBody>
      </p:sp>
      <p:sp>
        <p:nvSpPr>
          <p:cNvPr id="98" name="圆角矩形 97"/>
          <p:cNvSpPr/>
          <p:nvPr/>
        </p:nvSpPr>
        <p:spPr>
          <a:xfrm>
            <a:off x="1003935" y="1567180"/>
            <a:ext cx="9500235" cy="1894205"/>
          </a:xfrm>
          <a:prstGeom prst="roundRect">
            <a:avLst>
              <a:gd name="adj" fmla="val 6548"/>
            </a:avLst>
          </a:prstGeom>
          <a:solidFill>
            <a:schemeClr val="accent3">
              <a:lumMod val="40000"/>
              <a:lumOff val="60000"/>
            </a:schemeClr>
          </a:solidFill>
          <a:ln w="25400" cap="flat" cmpd="sng" algn="ctr">
            <a:solidFill>
              <a:schemeClr val="accent3">
                <a:lumMod val="60000"/>
                <a:lumOff val="40000"/>
              </a:scheme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lgn="ctr"/>
            <a:endParaRPr lang="zh-CN" altLang="en-US" sz="1545" b="1" dirty="0">
              <a:solidFill>
                <a:srgbClr val="FFFFFF"/>
              </a:solidFill>
              <a:latin typeface="微软雅黑" panose="020B0503020204020204" charset="-122"/>
              <a:ea typeface="微软雅黑" panose="020B0503020204020204" charset="-122"/>
            </a:endParaRPr>
          </a:p>
        </p:txBody>
      </p:sp>
      <p:pic>
        <p:nvPicPr>
          <p:cNvPr id="105" name="Picture 7" descr="图片4x4 2x"/>
          <p:cNvPicPr>
            <a:picLocks noChangeAspect="1" noChangeArrowheads="1"/>
          </p:cNvPicPr>
          <p:nvPr/>
        </p:nvPicPr>
        <p:blipFill>
          <a:blip r:embed="rId12" cstate="print"/>
          <a:srcRect/>
          <a:stretch>
            <a:fillRect/>
          </a:stretch>
        </p:blipFill>
        <p:spPr bwMode="auto">
          <a:xfrm>
            <a:off x="6602730" y="899160"/>
            <a:ext cx="823595" cy="443230"/>
          </a:xfrm>
          <a:prstGeom prst="rect">
            <a:avLst/>
          </a:prstGeom>
          <a:noFill/>
          <a:ln w="9525">
            <a:noFill/>
            <a:miter lim="800000"/>
            <a:headEnd/>
            <a:tailEnd/>
          </a:ln>
        </p:spPr>
      </p:pic>
      <p:sp>
        <p:nvSpPr>
          <p:cNvPr id="106" name="TextBox 105"/>
          <p:cNvSpPr txBox="1"/>
          <p:nvPr/>
        </p:nvSpPr>
        <p:spPr>
          <a:xfrm>
            <a:off x="7357110" y="842645"/>
            <a:ext cx="702945" cy="329565"/>
          </a:xfrm>
          <a:prstGeom prst="rect">
            <a:avLst/>
          </a:prstGeom>
          <a:noFill/>
        </p:spPr>
        <p:txBody>
          <a:bodyPr wrap="square" rtlCol="0">
            <a:spAutoFit/>
          </a:bodyPr>
          <a:lstStyle/>
          <a:p>
            <a:pPr algn="ctr"/>
            <a:r>
              <a:rPr lang="zh-CN" altLang="en-US" sz="1545" dirty="0">
                <a:latin typeface="微软雅黑" panose="020B0503020204020204" charset="-122"/>
                <a:ea typeface="微软雅黑" panose="020B0503020204020204" charset="-122"/>
              </a:rPr>
              <a:t>大屏</a:t>
            </a:r>
            <a:endParaRPr lang="zh-CN" altLang="en-US" sz="1545" dirty="0">
              <a:latin typeface="微软雅黑" panose="020B0503020204020204" charset="-122"/>
              <a:ea typeface="微软雅黑" panose="020B0503020204020204" charset="-122"/>
            </a:endParaRPr>
          </a:p>
        </p:txBody>
      </p:sp>
      <p:pic>
        <p:nvPicPr>
          <p:cNvPr id="12299"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10270" y="795020"/>
            <a:ext cx="575310" cy="62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圆角矩形 87"/>
          <p:cNvSpPr/>
          <p:nvPr/>
        </p:nvSpPr>
        <p:spPr>
          <a:xfrm>
            <a:off x="1085850" y="1659255"/>
            <a:ext cx="1353185" cy="176720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lstStyle/>
          <a:p>
            <a:pPr algn="ctr"/>
            <a:r>
              <a:rPr lang="zh-CN" altLang="en-US" sz="1545" b="1" kern="0" dirty="0" smtClean="0">
                <a:solidFill>
                  <a:srgbClr val="FFFFFF"/>
                </a:solidFill>
                <a:latin typeface="微软雅黑" panose="020B0503020204020204" charset="-122"/>
                <a:ea typeface="微软雅黑" panose="020B0503020204020204" charset="-122"/>
              </a:rPr>
              <a:t>学生考勤</a:t>
            </a:r>
            <a:endParaRPr lang="zh-CN" altLang="en-US" sz="1545" b="1" kern="0" dirty="0" smtClean="0">
              <a:solidFill>
                <a:srgbClr val="FFFFFF"/>
              </a:solidFill>
              <a:latin typeface="微软雅黑" panose="020B0503020204020204" charset="-122"/>
              <a:ea typeface="微软雅黑" panose="020B0503020204020204" charset="-122"/>
            </a:endParaRPr>
          </a:p>
        </p:txBody>
      </p:sp>
      <p:sp>
        <p:nvSpPr>
          <p:cNvPr id="109" name="圆角矩形 108"/>
          <p:cNvSpPr/>
          <p:nvPr/>
        </p:nvSpPr>
        <p:spPr>
          <a:xfrm>
            <a:off x="2503170" y="1665605"/>
            <a:ext cx="1353185" cy="174434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lstStyle/>
          <a:p>
            <a:pPr algn="ctr"/>
            <a:r>
              <a:rPr lang="zh-CN" altLang="en-US" sz="1545" b="1" kern="0" dirty="0">
                <a:solidFill>
                  <a:srgbClr val="FFFFFF"/>
                </a:solidFill>
                <a:latin typeface="微软雅黑" panose="020B0503020204020204" charset="-122"/>
                <a:ea typeface="微软雅黑" panose="020B0503020204020204" charset="-122"/>
              </a:rPr>
              <a:t>课堂</a:t>
            </a:r>
            <a:r>
              <a:rPr lang="zh-CN" altLang="en-US" sz="1545" b="1" kern="0" dirty="0" smtClean="0">
                <a:solidFill>
                  <a:srgbClr val="FFFFFF"/>
                </a:solidFill>
                <a:latin typeface="微软雅黑" panose="020B0503020204020204" charset="-122"/>
                <a:ea typeface="微软雅黑" panose="020B0503020204020204" charset="-122"/>
              </a:rPr>
              <a:t>行为</a:t>
            </a:r>
            <a:endParaRPr lang="zh-CN" altLang="en-US" sz="1545" b="1" kern="0" dirty="0">
              <a:solidFill>
                <a:srgbClr val="FFFFFF"/>
              </a:solidFill>
              <a:latin typeface="微软雅黑" panose="020B0503020204020204" charset="-122"/>
              <a:ea typeface="微软雅黑" panose="020B0503020204020204" charset="-122"/>
            </a:endParaRPr>
          </a:p>
        </p:txBody>
      </p:sp>
      <p:sp>
        <p:nvSpPr>
          <p:cNvPr id="112" name="圆角矩形 495"/>
          <p:cNvSpPr/>
          <p:nvPr/>
        </p:nvSpPr>
        <p:spPr bwMode="auto">
          <a:xfrm>
            <a:off x="4104640" y="3764915"/>
            <a:ext cx="1832610" cy="51562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情绪识别</a:t>
            </a:r>
            <a:endParaRPr lang="zh-CN" altLang="en-US" sz="1325" kern="0" dirty="0" smtClean="0">
              <a:latin typeface="微软雅黑" panose="020B0503020204020204" charset="-122"/>
              <a:ea typeface="微软雅黑" panose="020B0503020204020204" charset="-122"/>
            </a:endParaRPr>
          </a:p>
        </p:txBody>
      </p:sp>
      <p:sp>
        <p:nvSpPr>
          <p:cNvPr id="113" name="圆角矩形 495"/>
          <p:cNvSpPr/>
          <p:nvPr/>
        </p:nvSpPr>
        <p:spPr bwMode="auto">
          <a:xfrm>
            <a:off x="6275070" y="3761105"/>
            <a:ext cx="1832610" cy="51562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行为分析</a:t>
            </a:r>
            <a:endParaRPr lang="zh-CN" altLang="en-US" sz="1325" kern="0" dirty="0" smtClean="0">
              <a:latin typeface="微软雅黑" panose="020B0503020204020204" charset="-122"/>
              <a:ea typeface="微软雅黑" panose="020B0503020204020204" charset="-122"/>
            </a:endParaRPr>
          </a:p>
        </p:txBody>
      </p:sp>
      <p:sp>
        <p:nvSpPr>
          <p:cNvPr id="114" name="圆角矩形 495"/>
          <p:cNvSpPr/>
          <p:nvPr/>
        </p:nvSpPr>
        <p:spPr bwMode="auto">
          <a:xfrm>
            <a:off x="8348980" y="3751580"/>
            <a:ext cx="1832610" cy="51562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身份核查</a:t>
            </a:r>
            <a:endParaRPr lang="zh-CN" altLang="en-US" sz="1325" kern="0" dirty="0" smtClean="0">
              <a:latin typeface="微软雅黑" panose="020B0503020204020204" charset="-122"/>
              <a:ea typeface="微软雅黑" panose="020B0503020204020204" charset="-122"/>
            </a:endParaRPr>
          </a:p>
        </p:txBody>
      </p:sp>
      <p:sp>
        <p:nvSpPr>
          <p:cNvPr id="115" name="圆角矩形 495"/>
          <p:cNvSpPr/>
          <p:nvPr/>
        </p:nvSpPr>
        <p:spPr bwMode="auto">
          <a:xfrm>
            <a:off x="1269365" y="2008505"/>
            <a:ext cx="1007110" cy="26162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学生管理</a:t>
            </a:r>
            <a:endParaRPr lang="zh-CN" altLang="en-US" sz="1325" kern="0" dirty="0" smtClean="0">
              <a:latin typeface="微软雅黑" panose="020B0503020204020204" charset="-122"/>
              <a:ea typeface="微软雅黑" panose="020B0503020204020204" charset="-122"/>
            </a:endParaRPr>
          </a:p>
        </p:txBody>
      </p:sp>
      <p:sp>
        <p:nvSpPr>
          <p:cNvPr id="116" name="圆角矩形 495"/>
          <p:cNvSpPr/>
          <p:nvPr/>
        </p:nvSpPr>
        <p:spPr bwMode="auto">
          <a:xfrm>
            <a:off x="1280795" y="2364105"/>
            <a:ext cx="1007110" cy="224155"/>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课堂</a:t>
            </a:r>
            <a:r>
              <a:rPr lang="zh-CN" altLang="en-US" sz="1325" kern="0" dirty="0" smtClean="0">
                <a:latin typeface="微软雅黑" panose="020B0503020204020204" charset="-122"/>
                <a:ea typeface="微软雅黑" panose="020B0503020204020204" charset="-122"/>
              </a:rPr>
              <a:t>考勤</a:t>
            </a:r>
            <a:endParaRPr lang="en-US" altLang="zh-CN" sz="1325" kern="0" dirty="0">
              <a:latin typeface="微软雅黑" panose="020B0503020204020204" charset="-122"/>
              <a:ea typeface="微软雅黑" panose="020B0503020204020204" charset="-122"/>
            </a:endParaRPr>
          </a:p>
        </p:txBody>
      </p:sp>
      <p:sp>
        <p:nvSpPr>
          <p:cNvPr id="117" name="圆角矩形 495"/>
          <p:cNvSpPr/>
          <p:nvPr/>
        </p:nvSpPr>
        <p:spPr bwMode="auto">
          <a:xfrm>
            <a:off x="1280795" y="272224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宿舍考勤</a:t>
            </a:r>
            <a:endParaRPr lang="zh-CN" altLang="en-US" sz="1325" kern="0" dirty="0" smtClean="0">
              <a:latin typeface="微软雅黑" panose="020B0503020204020204" charset="-122"/>
              <a:ea typeface="微软雅黑" panose="020B0503020204020204" charset="-122"/>
            </a:endParaRPr>
          </a:p>
        </p:txBody>
      </p:sp>
      <p:sp>
        <p:nvSpPr>
          <p:cNvPr id="118" name="圆角矩形 495"/>
          <p:cNvSpPr/>
          <p:nvPr/>
        </p:nvSpPr>
        <p:spPr bwMode="auto">
          <a:xfrm>
            <a:off x="1281430" y="3053080"/>
            <a:ext cx="1007110" cy="254635"/>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考勤预警</a:t>
            </a:r>
            <a:endParaRPr lang="zh-CN" altLang="en-US" sz="1325" kern="0" dirty="0" smtClean="0">
              <a:latin typeface="微软雅黑" panose="020B0503020204020204" charset="-122"/>
              <a:ea typeface="微软雅黑" panose="020B0503020204020204" charset="-122"/>
            </a:endParaRPr>
          </a:p>
        </p:txBody>
      </p:sp>
      <p:sp>
        <p:nvSpPr>
          <p:cNvPr id="119" name="圆角矩形 495"/>
          <p:cNvSpPr/>
          <p:nvPr/>
        </p:nvSpPr>
        <p:spPr bwMode="auto">
          <a:xfrm>
            <a:off x="2696210" y="199199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课堂画像</a:t>
            </a:r>
            <a:endParaRPr lang="zh-CN" altLang="en-US" sz="1325" kern="0" dirty="0">
              <a:latin typeface="微软雅黑" panose="020B0503020204020204" charset="-122"/>
              <a:ea typeface="微软雅黑" panose="020B0503020204020204" charset="-122"/>
            </a:endParaRPr>
          </a:p>
        </p:txBody>
      </p:sp>
      <p:sp>
        <p:nvSpPr>
          <p:cNvPr id="120" name="圆角矩形 495"/>
          <p:cNvSpPr/>
          <p:nvPr/>
        </p:nvSpPr>
        <p:spPr bwMode="auto">
          <a:xfrm>
            <a:off x="2696210" y="2347595"/>
            <a:ext cx="1007110" cy="271145"/>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200" kern="0" dirty="0">
                <a:latin typeface="微软雅黑" panose="020B0503020204020204" charset="-122"/>
                <a:ea typeface="微软雅黑" panose="020B0503020204020204" charset="-122"/>
              </a:rPr>
              <a:t>专注</a:t>
            </a:r>
            <a:r>
              <a:rPr lang="zh-CN" altLang="en-US" sz="1200" kern="0" dirty="0" smtClean="0">
                <a:latin typeface="微软雅黑" panose="020B0503020204020204" charset="-122"/>
                <a:ea typeface="微软雅黑" panose="020B0503020204020204" charset="-122"/>
              </a:rPr>
              <a:t>度分析</a:t>
            </a:r>
            <a:endParaRPr lang="en-US" altLang="zh-CN" sz="1200" kern="0" dirty="0">
              <a:latin typeface="微软雅黑" panose="020B0503020204020204" charset="-122"/>
              <a:ea typeface="微软雅黑" panose="020B0503020204020204" charset="-122"/>
            </a:endParaRPr>
          </a:p>
        </p:txBody>
      </p:sp>
      <p:sp>
        <p:nvSpPr>
          <p:cNvPr id="121" name="圆角矩形 495"/>
          <p:cNvSpPr/>
          <p:nvPr/>
        </p:nvSpPr>
        <p:spPr bwMode="auto">
          <a:xfrm>
            <a:off x="2696210" y="270573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表情分析</a:t>
            </a:r>
            <a:endParaRPr lang="zh-CN" altLang="en-US" sz="1325" kern="0" dirty="0" smtClean="0">
              <a:latin typeface="微软雅黑" panose="020B0503020204020204" charset="-122"/>
              <a:ea typeface="微软雅黑" panose="020B0503020204020204" charset="-122"/>
            </a:endParaRPr>
          </a:p>
        </p:txBody>
      </p:sp>
      <p:sp>
        <p:nvSpPr>
          <p:cNvPr id="122" name="圆角矩形 495"/>
          <p:cNvSpPr/>
          <p:nvPr/>
        </p:nvSpPr>
        <p:spPr bwMode="auto">
          <a:xfrm>
            <a:off x="2696210" y="303657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行为分析</a:t>
            </a:r>
            <a:endParaRPr lang="zh-CN" altLang="en-US" sz="1325" kern="0" dirty="0" smtClean="0">
              <a:latin typeface="微软雅黑" panose="020B0503020204020204" charset="-122"/>
              <a:ea typeface="微软雅黑" panose="020B0503020204020204" charset="-122"/>
            </a:endParaRPr>
          </a:p>
        </p:txBody>
      </p:sp>
      <p:sp>
        <p:nvSpPr>
          <p:cNvPr id="127" name="圆角矩形 126"/>
          <p:cNvSpPr/>
          <p:nvPr/>
        </p:nvSpPr>
        <p:spPr>
          <a:xfrm>
            <a:off x="3921125" y="1661795"/>
            <a:ext cx="1353185" cy="174434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lstStyle/>
          <a:p>
            <a:pPr algn="ctr"/>
            <a:r>
              <a:rPr lang="zh-CN" altLang="en-US" sz="1545" b="1" kern="0" dirty="0" smtClean="0">
                <a:solidFill>
                  <a:srgbClr val="FFFFFF"/>
                </a:solidFill>
                <a:latin typeface="微软雅黑" panose="020B0503020204020204" charset="-122"/>
                <a:ea typeface="微软雅黑" panose="020B0503020204020204" charset="-122"/>
              </a:rPr>
              <a:t>校园支付</a:t>
            </a:r>
            <a:endParaRPr lang="zh-CN" altLang="en-US" sz="1545" b="1" kern="0" dirty="0" smtClean="0">
              <a:solidFill>
                <a:srgbClr val="FFFFFF"/>
              </a:solidFill>
              <a:latin typeface="微软雅黑" panose="020B0503020204020204" charset="-122"/>
              <a:ea typeface="微软雅黑" panose="020B0503020204020204" charset="-122"/>
            </a:endParaRPr>
          </a:p>
        </p:txBody>
      </p:sp>
      <p:sp>
        <p:nvSpPr>
          <p:cNvPr id="128" name="圆角矩形 495"/>
          <p:cNvSpPr/>
          <p:nvPr/>
        </p:nvSpPr>
        <p:spPr bwMode="auto">
          <a:xfrm>
            <a:off x="4113530" y="198755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支付绑定</a:t>
            </a:r>
            <a:endParaRPr lang="zh-CN" altLang="en-US" sz="1325" kern="0" dirty="0" smtClean="0">
              <a:latin typeface="微软雅黑" panose="020B0503020204020204" charset="-122"/>
              <a:ea typeface="微软雅黑" panose="020B0503020204020204" charset="-122"/>
            </a:endParaRPr>
          </a:p>
        </p:txBody>
      </p:sp>
      <p:sp>
        <p:nvSpPr>
          <p:cNvPr id="129" name="圆角矩形 495"/>
          <p:cNvSpPr/>
          <p:nvPr/>
        </p:nvSpPr>
        <p:spPr bwMode="auto">
          <a:xfrm>
            <a:off x="4124960" y="234315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消费支付</a:t>
            </a:r>
            <a:endParaRPr lang="zh-CN" altLang="en-US" sz="1325" kern="0" dirty="0" smtClean="0">
              <a:latin typeface="微软雅黑" panose="020B0503020204020204" charset="-122"/>
              <a:ea typeface="微软雅黑" panose="020B0503020204020204" charset="-122"/>
            </a:endParaRPr>
          </a:p>
        </p:txBody>
      </p:sp>
      <p:sp>
        <p:nvSpPr>
          <p:cNvPr id="130" name="圆角矩形 495"/>
          <p:cNvSpPr/>
          <p:nvPr/>
        </p:nvSpPr>
        <p:spPr bwMode="auto">
          <a:xfrm>
            <a:off x="4124960" y="270129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消费</a:t>
            </a:r>
            <a:r>
              <a:rPr lang="zh-CN" altLang="en-US" sz="1325" kern="0" dirty="0" smtClean="0">
                <a:latin typeface="微软雅黑" panose="020B0503020204020204" charset="-122"/>
                <a:ea typeface="微软雅黑" panose="020B0503020204020204" charset="-122"/>
              </a:rPr>
              <a:t>通知</a:t>
            </a:r>
            <a:endParaRPr lang="en-US" altLang="zh-CN" sz="1325" kern="0" dirty="0">
              <a:latin typeface="微软雅黑" panose="020B0503020204020204" charset="-122"/>
              <a:ea typeface="微软雅黑" panose="020B0503020204020204" charset="-122"/>
            </a:endParaRPr>
          </a:p>
        </p:txBody>
      </p:sp>
      <p:sp>
        <p:nvSpPr>
          <p:cNvPr id="131" name="圆角矩形 495"/>
          <p:cNvSpPr/>
          <p:nvPr/>
        </p:nvSpPr>
        <p:spPr bwMode="auto">
          <a:xfrm>
            <a:off x="4125595" y="303212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账单核对</a:t>
            </a:r>
            <a:endParaRPr lang="zh-CN" altLang="en-US" sz="1325" kern="0" dirty="0" smtClean="0">
              <a:latin typeface="微软雅黑" panose="020B0503020204020204" charset="-122"/>
              <a:ea typeface="微软雅黑" panose="020B0503020204020204" charset="-122"/>
            </a:endParaRPr>
          </a:p>
        </p:txBody>
      </p:sp>
      <p:sp>
        <p:nvSpPr>
          <p:cNvPr id="132" name="圆角矩形 131"/>
          <p:cNvSpPr/>
          <p:nvPr/>
        </p:nvSpPr>
        <p:spPr>
          <a:xfrm>
            <a:off x="5356860" y="1671955"/>
            <a:ext cx="1353185" cy="174434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lstStyle/>
          <a:p>
            <a:pPr algn="ctr"/>
            <a:r>
              <a:rPr lang="zh-CN" altLang="en-US" sz="1545" b="1" kern="0" dirty="0" smtClean="0">
                <a:solidFill>
                  <a:srgbClr val="FFFFFF"/>
                </a:solidFill>
                <a:latin typeface="微软雅黑" panose="020B0503020204020204" charset="-122"/>
                <a:ea typeface="微软雅黑" panose="020B0503020204020204" charset="-122"/>
              </a:rPr>
              <a:t>人证比对</a:t>
            </a:r>
            <a:endParaRPr lang="zh-CN" altLang="en-US" sz="1545" b="1" kern="0" dirty="0" smtClean="0">
              <a:solidFill>
                <a:srgbClr val="FFFFFF"/>
              </a:solidFill>
              <a:latin typeface="微软雅黑" panose="020B0503020204020204" charset="-122"/>
              <a:ea typeface="微软雅黑" panose="020B0503020204020204" charset="-122"/>
            </a:endParaRPr>
          </a:p>
        </p:txBody>
      </p:sp>
      <p:sp>
        <p:nvSpPr>
          <p:cNvPr id="133" name="圆角矩形 495"/>
          <p:cNvSpPr/>
          <p:nvPr/>
        </p:nvSpPr>
        <p:spPr bwMode="auto">
          <a:xfrm>
            <a:off x="5573395" y="199771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设备管理</a:t>
            </a:r>
            <a:endParaRPr lang="zh-CN" altLang="en-US" sz="1325" kern="0" dirty="0" smtClean="0">
              <a:latin typeface="微软雅黑" panose="020B0503020204020204" charset="-122"/>
              <a:ea typeface="微软雅黑" panose="020B0503020204020204" charset="-122"/>
            </a:endParaRPr>
          </a:p>
        </p:txBody>
      </p:sp>
      <p:sp>
        <p:nvSpPr>
          <p:cNvPr id="134" name="圆角矩形 495"/>
          <p:cNvSpPr/>
          <p:nvPr/>
        </p:nvSpPr>
        <p:spPr bwMode="auto">
          <a:xfrm>
            <a:off x="5584825" y="235394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人证核验</a:t>
            </a:r>
            <a:endParaRPr lang="zh-CN" altLang="en-US" sz="1325" kern="0" dirty="0" smtClean="0">
              <a:latin typeface="微软雅黑" panose="020B0503020204020204" charset="-122"/>
              <a:ea typeface="微软雅黑" panose="020B0503020204020204" charset="-122"/>
            </a:endParaRPr>
          </a:p>
        </p:txBody>
      </p:sp>
      <p:sp>
        <p:nvSpPr>
          <p:cNvPr id="135" name="圆角矩形 495"/>
          <p:cNvSpPr/>
          <p:nvPr/>
        </p:nvSpPr>
        <p:spPr bwMode="auto">
          <a:xfrm>
            <a:off x="5584825" y="271145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考生核验</a:t>
            </a:r>
            <a:endParaRPr lang="zh-CN" altLang="en-US" sz="1325" kern="0" dirty="0" smtClean="0">
              <a:latin typeface="微软雅黑" panose="020B0503020204020204" charset="-122"/>
              <a:ea typeface="微软雅黑" panose="020B0503020204020204" charset="-122"/>
            </a:endParaRPr>
          </a:p>
        </p:txBody>
      </p:sp>
      <p:sp>
        <p:nvSpPr>
          <p:cNvPr id="136" name="圆角矩形 495"/>
          <p:cNvSpPr/>
          <p:nvPr/>
        </p:nvSpPr>
        <p:spPr bwMode="auto">
          <a:xfrm>
            <a:off x="5585460" y="304228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自助报道</a:t>
            </a:r>
            <a:endParaRPr lang="zh-CN" altLang="en-US" sz="1325" kern="0" dirty="0" smtClean="0">
              <a:latin typeface="微软雅黑" panose="020B0503020204020204" charset="-122"/>
              <a:ea typeface="微软雅黑" panose="020B0503020204020204" charset="-122"/>
            </a:endParaRPr>
          </a:p>
        </p:txBody>
      </p:sp>
      <p:sp>
        <p:nvSpPr>
          <p:cNvPr id="138" name="圆角矩形 137"/>
          <p:cNvSpPr/>
          <p:nvPr/>
        </p:nvSpPr>
        <p:spPr>
          <a:xfrm>
            <a:off x="9871075" y="1651000"/>
            <a:ext cx="476250" cy="170751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lstStyle/>
          <a:p>
            <a:pPr algn="ctr"/>
            <a:r>
              <a:rPr lang="zh-CN" altLang="en-US" sz="1325" b="1" kern="0" dirty="0" smtClean="0">
                <a:solidFill>
                  <a:srgbClr val="FFFFFF"/>
                </a:solidFill>
                <a:latin typeface="微软雅黑" panose="020B0503020204020204" charset="-122"/>
                <a:ea typeface="微软雅黑" panose="020B0503020204020204" charset="-122"/>
              </a:rPr>
              <a:t>统一数据接口平台</a:t>
            </a:r>
            <a:endParaRPr lang="zh-CN" altLang="en-US" sz="1325" b="1" kern="0" dirty="0" smtClean="0">
              <a:solidFill>
                <a:srgbClr val="FFFFFF"/>
              </a:solidFill>
              <a:latin typeface="微软雅黑" panose="020B0503020204020204" charset="-122"/>
              <a:ea typeface="微软雅黑" panose="020B0503020204020204" charset="-122"/>
            </a:endParaRPr>
          </a:p>
        </p:txBody>
      </p:sp>
      <p:sp>
        <p:nvSpPr>
          <p:cNvPr id="76" name="圆角矩形 75"/>
          <p:cNvSpPr/>
          <p:nvPr/>
        </p:nvSpPr>
        <p:spPr>
          <a:xfrm>
            <a:off x="6781800" y="1668780"/>
            <a:ext cx="1353185" cy="174434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lstStyle/>
          <a:p>
            <a:pPr algn="ctr"/>
            <a:r>
              <a:rPr lang="zh-CN" altLang="en-US" sz="1545" b="1" kern="0" dirty="0">
                <a:solidFill>
                  <a:srgbClr val="FFFFFF"/>
                </a:solidFill>
                <a:latin typeface="微软雅黑" panose="020B0503020204020204" charset="-122"/>
                <a:ea typeface="微软雅黑" panose="020B0503020204020204" charset="-122"/>
              </a:rPr>
              <a:t>刷</a:t>
            </a:r>
            <a:r>
              <a:rPr lang="zh-CN" altLang="en-US" sz="1545" b="1" kern="0" dirty="0" smtClean="0">
                <a:solidFill>
                  <a:srgbClr val="FFFFFF"/>
                </a:solidFill>
                <a:latin typeface="微软雅黑" panose="020B0503020204020204" charset="-122"/>
                <a:ea typeface="微软雅黑" panose="020B0503020204020204" charset="-122"/>
              </a:rPr>
              <a:t>脸门禁</a:t>
            </a:r>
            <a:endParaRPr lang="zh-CN" altLang="en-US" sz="1545" b="1" kern="0" dirty="0">
              <a:solidFill>
                <a:srgbClr val="FFFFFF"/>
              </a:solidFill>
              <a:latin typeface="微软雅黑" panose="020B0503020204020204" charset="-122"/>
              <a:ea typeface="微软雅黑" panose="020B0503020204020204" charset="-122"/>
            </a:endParaRPr>
          </a:p>
        </p:txBody>
      </p:sp>
      <p:sp>
        <p:nvSpPr>
          <p:cNvPr id="77" name="圆角矩形 495"/>
          <p:cNvSpPr/>
          <p:nvPr/>
        </p:nvSpPr>
        <p:spPr bwMode="auto">
          <a:xfrm>
            <a:off x="6997700" y="199453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a:latin typeface="微软雅黑" panose="020B0503020204020204" charset="-122"/>
                <a:ea typeface="微软雅黑" panose="020B0503020204020204" charset="-122"/>
              </a:rPr>
              <a:t>门禁</a:t>
            </a:r>
            <a:r>
              <a:rPr lang="zh-CN" altLang="en-US" sz="1325" kern="0" dirty="0" smtClean="0">
                <a:latin typeface="微软雅黑" panose="020B0503020204020204" charset="-122"/>
                <a:ea typeface="微软雅黑" panose="020B0503020204020204" charset="-122"/>
              </a:rPr>
              <a:t>管理</a:t>
            </a:r>
            <a:endParaRPr lang="en-US" altLang="zh-CN" sz="1325" kern="0" dirty="0">
              <a:latin typeface="微软雅黑" panose="020B0503020204020204" charset="-122"/>
              <a:ea typeface="微软雅黑" panose="020B0503020204020204" charset="-122"/>
            </a:endParaRPr>
          </a:p>
        </p:txBody>
      </p:sp>
      <p:sp>
        <p:nvSpPr>
          <p:cNvPr id="78" name="圆角矩形 495"/>
          <p:cNvSpPr/>
          <p:nvPr/>
        </p:nvSpPr>
        <p:spPr bwMode="auto">
          <a:xfrm>
            <a:off x="7009765" y="235077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底库管理</a:t>
            </a:r>
            <a:endParaRPr lang="zh-CN" altLang="en-US" sz="1325" kern="0" dirty="0" smtClean="0">
              <a:latin typeface="微软雅黑" panose="020B0503020204020204" charset="-122"/>
              <a:ea typeface="微软雅黑" panose="020B0503020204020204" charset="-122"/>
            </a:endParaRPr>
          </a:p>
        </p:txBody>
      </p:sp>
      <p:sp>
        <p:nvSpPr>
          <p:cNvPr id="79" name="圆角矩形 495"/>
          <p:cNvSpPr/>
          <p:nvPr/>
        </p:nvSpPr>
        <p:spPr bwMode="auto">
          <a:xfrm>
            <a:off x="7009765" y="270827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出入记录</a:t>
            </a:r>
            <a:endParaRPr lang="zh-CN" altLang="en-US" sz="1325" kern="0" dirty="0" smtClean="0">
              <a:latin typeface="微软雅黑" panose="020B0503020204020204" charset="-122"/>
              <a:ea typeface="微软雅黑" panose="020B0503020204020204" charset="-122"/>
            </a:endParaRPr>
          </a:p>
        </p:txBody>
      </p:sp>
      <p:sp>
        <p:nvSpPr>
          <p:cNvPr id="80" name="圆角矩形 495"/>
          <p:cNvSpPr/>
          <p:nvPr/>
        </p:nvSpPr>
        <p:spPr bwMode="auto">
          <a:xfrm>
            <a:off x="7010400" y="303911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统计分析</a:t>
            </a:r>
            <a:endParaRPr lang="zh-CN" altLang="en-US" sz="1325" kern="0" dirty="0" smtClean="0">
              <a:latin typeface="微软雅黑" panose="020B0503020204020204" charset="-122"/>
              <a:ea typeface="微软雅黑" panose="020B0503020204020204" charset="-122"/>
            </a:endParaRPr>
          </a:p>
        </p:txBody>
      </p:sp>
      <p:sp>
        <p:nvSpPr>
          <p:cNvPr id="81" name="圆角矩形 80"/>
          <p:cNvSpPr/>
          <p:nvPr/>
        </p:nvSpPr>
        <p:spPr>
          <a:xfrm>
            <a:off x="8238490" y="1657350"/>
            <a:ext cx="1353185" cy="1744345"/>
          </a:xfrm>
          <a:prstGeom prst="roundRect">
            <a:avLst>
              <a:gd name="adj" fmla="val 6548"/>
            </a:avLst>
          </a:prstGeom>
          <a:solidFill>
            <a:srgbClr val="0070C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lstStyle/>
          <a:p>
            <a:pPr algn="ctr"/>
            <a:r>
              <a:rPr lang="zh-CN" altLang="en-US" sz="1545" b="1" kern="0" dirty="0" smtClean="0">
                <a:solidFill>
                  <a:srgbClr val="FFFFFF"/>
                </a:solidFill>
                <a:latin typeface="微软雅黑" panose="020B0503020204020204" charset="-122"/>
                <a:ea typeface="微软雅黑" panose="020B0503020204020204" charset="-122"/>
              </a:rPr>
              <a:t>校园安防</a:t>
            </a:r>
            <a:endParaRPr lang="zh-CN" altLang="en-US" sz="1545" b="1" kern="0" dirty="0" smtClean="0">
              <a:solidFill>
                <a:srgbClr val="FFFFFF"/>
              </a:solidFill>
              <a:latin typeface="微软雅黑" panose="020B0503020204020204" charset="-122"/>
              <a:ea typeface="微软雅黑" panose="020B0503020204020204" charset="-122"/>
            </a:endParaRPr>
          </a:p>
        </p:txBody>
      </p:sp>
      <p:sp>
        <p:nvSpPr>
          <p:cNvPr id="83" name="圆角矩形 495"/>
          <p:cNvSpPr/>
          <p:nvPr/>
        </p:nvSpPr>
        <p:spPr bwMode="auto">
          <a:xfrm>
            <a:off x="8454390" y="198310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黑名单</a:t>
            </a:r>
            <a:endParaRPr lang="zh-CN" altLang="en-US" sz="1325" kern="0" dirty="0" smtClean="0">
              <a:latin typeface="微软雅黑" panose="020B0503020204020204" charset="-122"/>
              <a:ea typeface="微软雅黑" panose="020B0503020204020204" charset="-122"/>
            </a:endParaRPr>
          </a:p>
        </p:txBody>
      </p:sp>
      <p:sp>
        <p:nvSpPr>
          <p:cNvPr id="86" name="圆角矩形 495"/>
          <p:cNvSpPr/>
          <p:nvPr/>
        </p:nvSpPr>
        <p:spPr bwMode="auto">
          <a:xfrm>
            <a:off x="8465820" y="233870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200" kern="0" dirty="0">
                <a:latin typeface="微软雅黑" panose="020B0503020204020204" charset="-122"/>
                <a:ea typeface="微软雅黑" panose="020B0503020204020204" charset="-122"/>
              </a:rPr>
              <a:t>陌生人</a:t>
            </a:r>
            <a:r>
              <a:rPr lang="zh-CN" altLang="en-US" sz="1200" kern="0" dirty="0" smtClean="0">
                <a:latin typeface="微软雅黑" panose="020B0503020204020204" charset="-122"/>
                <a:ea typeface="微软雅黑" panose="020B0503020204020204" charset="-122"/>
              </a:rPr>
              <a:t>告警</a:t>
            </a:r>
            <a:endParaRPr lang="en-US" altLang="zh-CN" sz="1200" kern="0" dirty="0">
              <a:latin typeface="微软雅黑" panose="020B0503020204020204" charset="-122"/>
              <a:ea typeface="微软雅黑" panose="020B0503020204020204" charset="-122"/>
            </a:endParaRPr>
          </a:p>
        </p:txBody>
      </p:sp>
      <p:sp>
        <p:nvSpPr>
          <p:cNvPr id="90" name="圆角矩形 495"/>
          <p:cNvSpPr/>
          <p:nvPr/>
        </p:nvSpPr>
        <p:spPr bwMode="auto">
          <a:xfrm>
            <a:off x="8465820" y="2696845"/>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流量预警</a:t>
            </a:r>
            <a:endParaRPr lang="zh-CN" altLang="en-US" sz="1325" kern="0" dirty="0" smtClean="0">
              <a:latin typeface="微软雅黑" panose="020B0503020204020204" charset="-122"/>
              <a:ea typeface="微软雅黑" panose="020B0503020204020204" charset="-122"/>
            </a:endParaRPr>
          </a:p>
        </p:txBody>
      </p:sp>
      <p:sp>
        <p:nvSpPr>
          <p:cNvPr id="91" name="圆角矩形 495"/>
          <p:cNvSpPr/>
          <p:nvPr/>
        </p:nvSpPr>
        <p:spPr bwMode="auto">
          <a:xfrm>
            <a:off x="8466455" y="3027680"/>
            <a:ext cx="1007110" cy="275590"/>
          </a:xfrm>
          <a:prstGeom prst="roundRect">
            <a:avLst>
              <a:gd name="adj" fmla="val 11455"/>
            </a:avLst>
          </a:prstGeom>
          <a:solidFill>
            <a:srgbClr val="FFFF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zh-CN" altLang="en-US" sz="1325" kern="0" dirty="0" smtClean="0">
                <a:latin typeface="微软雅黑" panose="020B0503020204020204" charset="-122"/>
                <a:ea typeface="微软雅黑" panose="020B0503020204020204" charset="-122"/>
              </a:rPr>
              <a:t>轨迹分析</a:t>
            </a:r>
            <a:endParaRPr lang="zh-CN" altLang="en-US" sz="1325" kern="0" dirty="0" smtClean="0">
              <a:latin typeface="微软雅黑" panose="020B0503020204020204" charset="-122"/>
              <a:ea typeface="微软雅黑" panose="020B0503020204020204" charset="-122"/>
            </a:endParaRPr>
          </a:p>
        </p:txBody>
      </p:sp>
      <p:cxnSp>
        <p:nvCxnSpPr>
          <p:cNvPr id="92" name="直接连接符 91"/>
          <p:cNvCxnSpPr/>
          <p:nvPr/>
        </p:nvCxnSpPr>
        <p:spPr bwMode="auto">
          <a:xfrm>
            <a:off x="-12700" y="3561715"/>
            <a:ext cx="1067054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93" name="直接连接符 92"/>
          <p:cNvCxnSpPr/>
          <p:nvPr/>
        </p:nvCxnSpPr>
        <p:spPr bwMode="auto">
          <a:xfrm>
            <a:off x="-12700" y="4472940"/>
            <a:ext cx="1067054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95" name="直接连接符 94"/>
          <p:cNvCxnSpPr/>
          <p:nvPr/>
        </p:nvCxnSpPr>
        <p:spPr bwMode="auto">
          <a:xfrm>
            <a:off x="-12700" y="6186170"/>
            <a:ext cx="1067054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左右箭头 2"/>
          <p:cNvSpPr/>
          <p:nvPr/>
        </p:nvSpPr>
        <p:spPr bwMode="auto">
          <a:xfrm>
            <a:off x="9500870" y="2364105"/>
            <a:ext cx="459740" cy="254635"/>
          </a:xfrm>
          <a:prstGeom prst="leftRightArrow">
            <a:avLst/>
          </a:prstGeom>
          <a:solidFill>
            <a:schemeClr val="accent5">
              <a:lumMod val="60000"/>
              <a:lumOff val="4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buFontTx/>
              <a:buChar char="•"/>
            </a:pPr>
            <a:endParaRPr lang="zh-CN" altLang="en-US" sz="1985" dirty="0">
              <a:solidFill>
                <a:srgbClr val="00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3686300" y="3227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网络部署结构 </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pic>
        <p:nvPicPr>
          <p:cNvPr id="2" name="图片 1"/>
          <p:cNvPicPr>
            <a:picLocks noChangeAspect="1"/>
          </p:cNvPicPr>
          <p:nvPr/>
        </p:nvPicPr>
        <p:blipFill>
          <a:blip r:embed="rId1"/>
          <a:stretch>
            <a:fillRect/>
          </a:stretch>
        </p:blipFill>
        <p:spPr>
          <a:xfrm>
            <a:off x="1379217" y="1201503"/>
            <a:ext cx="8494588" cy="5659975"/>
          </a:xfrm>
          <a:prstGeom prst="rect">
            <a:avLst/>
          </a:prstGeom>
        </p:spPr>
      </p:pic>
      <p:pic>
        <p:nvPicPr>
          <p:cNvPr id="3" name="图片 2"/>
          <p:cNvPicPr>
            <a:picLocks noChangeAspect="1"/>
          </p:cNvPicPr>
          <p:nvPr/>
        </p:nvPicPr>
        <p:blipFill>
          <a:blip r:embed="rId2"/>
          <a:stretch>
            <a:fillRect/>
          </a:stretch>
        </p:blipFill>
        <p:spPr>
          <a:xfrm>
            <a:off x="188666" y="2709995"/>
            <a:ext cx="1190551" cy="806054"/>
          </a:xfrm>
          <a:prstGeom prst="rect">
            <a:avLst/>
          </a:prstGeom>
        </p:spPr>
      </p:pic>
      <p:pic>
        <p:nvPicPr>
          <p:cNvPr id="5" name="图片 4"/>
          <p:cNvPicPr>
            <a:picLocks noChangeAspect="1"/>
          </p:cNvPicPr>
          <p:nvPr/>
        </p:nvPicPr>
        <p:blipFill>
          <a:blip r:embed="rId3"/>
          <a:stretch>
            <a:fillRect/>
          </a:stretch>
        </p:blipFill>
        <p:spPr>
          <a:xfrm>
            <a:off x="188666" y="1376688"/>
            <a:ext cx="1190551" cy="764141"/>
          </a:xfrm>
          <a:prstGeom prst="rect">
            <a:avLst/>
          </a:prstGeom>
        </p:spPr>
      </p:pic>
      <p:pic>
        <p:nvPicPr>
          <p:cNvPr id="7" name="图片 6"/>
          <p:cNvPicPr>
            <a:picLocks noChangeAspect="1"/>
          </p:cNvPicPr>
          <p:nvPr/>
        </p:nvPicPr>
        <p:blipFill>
          <a:blip r:embed="rId4"/>
          <a:stretch>
            <a:fillRect/>
          </a:stretch>
        </p:blipFill>
        <p:spPr>
          <a:xfrm>
            <a:off x="188666" y="4085215"/>
            <a:ext cx="1190551" cy="912756"/>
          </a:xfrm>
          <a:prstGeom prst="rect">
            <a:avLst/>
          </a:prstGeom>
        </p:spPr>
      </p:pic>
      <p:pic>
        <p:nvPicPr>
          <p:cNvPr id="8" name="图片 7"/>
          <p:cNvPicPr>
            <a:picLocks noChangeAspect="1"/>
          </p:cNvPicPr>
          <p:nvPr/>
        </p:nvPicPr>
        <p:blipFill>
          <a:blip r:embed="rId5"/>
          <a:stretch>
            <a:fillRect/>
          </a:stretch>
        </p:blipFill>
        <p:spPr>
          <a:xfrm>
            <a:off x="188666" y="5567137"/>
            <a:ext cx="1190551" cy="87040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图片4.png图片4"/>
          <p:cNvPicPr>
            <a:picLocks noChangeAspect="1" noChangeArrowheads="1"/>
          </p:cNvPicPr>
          <p:nvPr/>
        </p:nvPicPr>
        <p:blipFill>
          <a:blip r:embed="rId1"/>
          <a:srcRect/>
          <a:stretch>
            <a:fillRect/>
          </a:stretch>
        </p:blipFill>
        <p:spPr bwMode="auto">
          <a:xfrm>
            <a:off x="470725" y="1456936"/>
            <a:ext cx="9749155" cy="464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p:cNvSpPr txBox="1"/>
          <p:nvPr/>
        </p:nvSpPr>
        <p:spPr bwMode="auto">
          <a:xfrm>
            <a:off x="3363600" y="3437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校园门禁总体架构</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人脸识别门禁面板机">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589843" y="1556475"/>
            <a:ext cx="2456060" cy="4362737"/>
          </a:xfrm>
          <a:prstGeom prst="rect">
            <a:avLst/>
          </a:prstGeom>
        </p:spPr>
      </p:pic>
      <p:sp>
        <p:nvSpPr>
          <p:cNvPr id="7" name="标题 1"/>
          <p:cNvSpPr txBox="1"/>
          <p:nvPr/>
        </p:nvSpPr>
        <p:spPr bwMode="auto">
          <a:xfrm>
            <a:off x="3512000" y="3332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校园门禁</a:t>
            </a:r>
            <a:r>
              <a:rPr lang="zh-CN" altLang="en-US" sz="3530" b="1" spc="-80" dirty="0">
                <a:solidFill>
                  <a:srgbClr val="00B0F0"/>
                </a:solidFill>
                <a:latin typeface="方正兰亭黑简体" panose="02000000000000000000" pitchFamily="2" charset="-122"/>
                <a:ea typeface="方正兰亭黑简体" panose="02000000000000000000" pitchFamily="2" charset="-122"/>
              </a:rPr>
              <a:t>效果</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sp>
        <p:nvSpPr>
          <p:cNvPr id="8" name="文本框 7"/>
          <p:cNvSpPr txBox="1"/>
          <p:nvPr/>
        </p:nvSpPr>
        <p:spPr>
          <a:xfrm>
            <a:off x="2540400" y="6049366"/>
            <a:ext cx="2336000" cy="363220"/>
          </a:xfrm>
          <a:prstGeom prst="rect">
            <a:avLst/>
          </a:prstGeom>
          <a:noFill/>
        </p:spPr>
        <p:txBody>
          <a:bodyPr wrap="square" rtlCol="0">
            <a:spAutoFit/>
          </a:bodyPr>
          <a:lstStyle/>
          <a:p>
            <a:pPr algn="ctr"/>
            <a:r>
              <a:rPr lang="zh-CN" altLang="en-US" sz="1765" dirty="0" smtClean="0">
                <a:latin typeface="微软雅黑" panose="020B0503020204020204" charset="-122"/>
                <a:ea typeface="微软雅黑" panose="020B0503020204020204" charset="-122"/>
              </a:rPr>
              <a:t>人脸闸机</a:t>
            </a:r>
            <a:endParaRPr lang="zh-CN" altLang="en-US" sz="1765" dirty="0">
              <a:latin typeface="微软雅黑" panose="020B0503020204020204" charset="-122"/>
              <a:ea typeface="微软雅黑" panose="020B0503020204020204" charset="-122"/>
            </a:endParaRPr>
          </a:p>
        </p:txBody>
      </p:sp>
      <p:sp>
        <p:nvSpPr>
          <p:cNvPr id="9" name="文本框 8"/>
          <p:cNvSpPr txBox="1"/>
          <p:nvPr/>
        </p:nvSpPr>
        <p:spPr>
          <a:xfrm>
            <a:off x="7472634" y="6049811"/>
            <a:ext cx="2336000" cy="363220"/>
          </a:xfrm>
          <a:prstGeom prst="rect">
            <a:avLst/>
          </a:prstGeom>
          <a:noFill/>
        </p:spPr>
        <p:txBody>
          <a:bodyPr wrap="square" rtlCol="0">
            <a:spAutoFit/>
          </a:bodyPr>
          <a:lstStyle/>
          <a:p>
            <a:pPr algn="ctr"/>
            <a:r>
              <a:rPr lang="zh-CN" altLang="en-US" sz="1765" dirty="0" smtClean="0">
                <a:latin typeface="微软雅黑" panose="020B0503020204020204" charset="-122"/>
                <a:ea typeface="微软雅黑" panose="020B0503020204020204" charset="-122"/>
              </a:rPr>
              <a:t>人脸面板机</a:t>
            </a:r>
            <a:endParaRPr lang="zh-CN" altLang="en-US" sz="1765" dirty="0">
              <a:latin typeface="微软雅黑" panose="020B0503020204020204" charset="-122"/>
              <a:ea typeface="微软雅黑" panose="020B0503020204020204" charset="-122"/>
            </a:endParaRPr>
          </a:p>
        </p:txBody>
      </p:sp>
      <p:pic>
        <p:nvPicPr>
          <p:cNvPr id="2" name="宿舍面板机闸机">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99745" y="1908175"/>
            <a:ext cx="6417310" cy="33432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video fullScrn="0">
              <p:cMediaNode>
                <p:cTn id="8" fill="hold" display="1">
                  <p:stCondLst>
                    <p:cond delay="indefinite"/>
                  </p:stCondLst>
                  <p:endCondLst>
                    <p:cond evt="onNext">
                      <p:tgtEl>
                        <p:sldTgt/>
                      </p:tgtEl>
                    </p:cond>
                    <p:cond evt="onPrev">
                      <p:tgtEl>
                        <p:sldTgt/>
                      </p:tgtEl>
                    </p:cond>
                  </p:end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3205" y="2254250"/>
            <a:ext cx="10205720" cy="370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标题 1"/>
          <p:cNvSpPr txBox="1"/>
          <p:nvPr/>
        </p:nvSpPr>
        <p:spPr bwMode="auto">
          <a:xfrm>
            <a:off x="3341900" y="3332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校园安防部署架构</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3522345" y="1224280"/>
            <a:ext cx="6885305" cy="1224915"/>
          </a:xfrm>
          <a:prstGeom prst="rect">
            <a:avLst/>
          </a:prstGeom>
        </p:spPr>
        <p:txBody>
          <a:bodyPr vert="horz" wrap="square" lIns="0" tIns="0" rIns="0" bIns="0" rtlCol="0">
            <a:spAutoFit/>
          </a:bodyPr>
          <a:lstStyle/>
          <a:p>
            <a:pPr marL="298450" marR="5080" indent="-285750">
              <a:lnSpc>
                <a:spcPct val="150000"/>
              </a:lnSpc>
              <a:buFont typeface="Wingdings" panose="05000000000000000000" pitchFamily="2" charset="2"/>
              <a:buChar char="l"/>
            </a:pPr>
            <a:r>
              <a:rPr sz="1765" spc="-5" dirty="0">
                <a:solidFill>
                  <a:srgbClr val="404040"/>
                </a:solidFill>
                <a:latin typeface="微软雅黑" panose="020B0503020204020204" charset="-122"/>
                <a:ea typeface="微软雅黑" panose="020B0503020204020204" charset="-122"/>
                <a:cs typeface="微软雅黑" panose="020B0503020204020204" charset="-122"/>
              </a:rPr>
              <a:t>《国家中长期教育改革和发展规划纲要（2010年-2020年）》：明确提出“信息技术对教育发  </a:t>
            </a:r>
            <a:r>
              <a:rPr sz="1765" dirty="0">
                <a:solidFill>
                  <a:srgbClr val="404040"/>
                </a:solidFill>
                <a:latin typeface="微软雅黑" panose="020B0503020204020204" charset="-122"/>
                <a:ea typeface="微软雅黑" panose="020B0503020204020204" charset="-122"/>
                <a:cs typeface="微软雅黑" panose="020B0503020204020204" charset="-122"/>
              </a:rPr>
              <a:t>展具有革命性影响，必须予以高度重视，需要</a:t>
            </a:r>
            <a:r>
              <a:rPr sz="1765" spc="-310" dirty="0">
                <a:solidFill>
                  <a:srgbClr val="404040"/>
                </a:solidFill>
                <a:latin typeface="微软雅黑" panose="020B0503020204020204" charset="-122"/>
                <a:ea typeface="微软雅黑" panose="020B0503020204020204" charset="-122"/>
                <a:cs typeface="微软雅黑" panose="020B0503020204020204" charset="-122"/>
              </a:rPr>
              <a:t> </a:t>
            </a:r>
            <a:r>
              <a:rPr sz="1765" dirty="0">
                <a:solidFill>
                  <a:srgbClr val="FF0000"/>
                </a:solidFill>
                <a:latin typeface="微软雅黑" panose="020B0503020204020204" charset="-122"/>
                <a:ea typeface="微软雅黑" panose="020B0503020204020204" charset="-122"/>
                <a:cs typeface="微软雅黑" panose="020B0503020204020204" charset="-122"/>
              </a:rPr>
              <a:t>加快教育信息化进程</a:t>
            </a:r>
            <a:r>
              <a:rPr sz="1765" dirty="0">
                <a:solidFill>
                  <a:srgbClr val="404040"/>
                </a:solidFill>
                <a:latin typeface="微软雅黑" panose="020B0503020204020204" charset="-122"/>
                <a:ea typeface="微软雅黑" panose="020B0503020204020204" charset="-122"/>
                <a:cs typeface="微软雅黑" panose="020B0503020204020204" charset="-122"/>
              </a:rPr>
              <a:t>”</a:t>
            </a:r>
            <a:endParaRPr sz="1765" dirty="0">
              <a:latin typeface="微软雅黑" panose="020B0503020204020204" charset="-122"/>
              <a:ea typeface="微软雅黑" panose="020B0503020204020204" charset="-122"/>
              <a:cs typeface="微软雅黑" panose="020B0503020204020204" charset="-122"/>
            </a:endParaRPr>
          </a:p>
        </p:txBody>
      </p:sp>
      <p:sp>
        <p:nvSpPr>
          <p:cNvPr id="3" name="object 4"/>
          <p:cNvSpPr txBox="1"/>
          <p:nvPr/>
        </p:nvSpPr>
        <p:spPr>
          <a:xfrm>
            <a:off x="3522345" y="2585085"/>
            <a:ext cx="6800850" cy="1633220"/>
          </a:xfrm>
          <a:prstGeom prst="rect">
            <a:avLst/>
          </a:prstGeom>
        </p:spPr>
        <p:txBody>
          <a:bodyPr vert="horz" wrap="square" lIns="0" tIns="0" rIns="0" bIns="0" rtlCol="0">
            <a:spAutoFit/>
          </a:bodyPr>
          <a:lstStyle/>
          <a:p>
            <a:pPr marL="298450" marR="5080" indent="-285750">
              <a:lnSpc>
                <a:spcPct val="150000"/>
              </a:lnSpc>
              <a:buFont typeface="Wingdings" panose="05000000000000000000" pitchFamily="2" charset="2"/>
              <a:buChar char="l"/>
            </a:pPr>
            <a:r>
              <a:rPr lang="zh-CN" altLang="zh-CN" sz="1765" spc="-5" dirty="0">
                <a:solidFill>
                  <a:srgbClr val="404040"/>
                </a:solidFill>
                <a:latin typeface="微软雅黑" panose="020B0503020204020204" charset="-122"/>
                <a:ea typeface="微软雅黑" panose="020B0503020204020204" charset="-122"/>
                <a:cs typeface="微软雅黑" panose="020B0503020204020204" charset="-122"/>
              </a:rPr>
              <a:t>《</a:t>
            </a:r>
            <a:r>
              <a:rPr lang="zh-CN" altLang="zh-CN" sz="1765" dirty="0">
                <a:solidFill>
                  <a:srgbClr val="404040"/>
                </a:solidFill>
                <a:latin typeface="微软雅黑" panose="020B0503020204020204" charset="-122"/>
                <a:ea typeface="微软雅黑" panose="020B0503020204020204" charset="-122"/>
                <a:cs typeface="微软雅黑" panose="020B0503020204020204" charset="-122"/>
              </a:rPr>
              <a:t>教育信息化</a:t>
            </a:r>
            <a:r>
              <a:rPr lang="en-US" altLang="zh-CN" sz="1765" dirty="0">
                <a:solidFill>
                  <a:srgbClr val="404040"/>
                </a:solidFill>
                <a:latin typeface="微软雅黑" panose="020B0503020204020204" charset="-122"/>
                <a:ea typeface="微软雅黑" panose="020B0503020204020204" charset="-122"/>
                <a:cs typeface="微软雅黑" panose="020B0503020204020204" charset="-122"/>
              </a:rPr>
              <a:t>2.0</a:t>
            </a:r>
            <a:r>
              <a:rPr lang="zh-CN" altLang="zh-CN" sz="1765" dirty="0">
                <a:solidFill>
                  <a:srgbClr val="404040"/>
                </a:solidFill>
                <a:latin typeface="微软雅黑" panose="020B0503020204020204" charset="-122"/>
                <a:ea typeface="微软雅黑" panose="020B0503020204020204" charset="-122"/>
                <a:cs typeface="微软雅黑" panose="020B0503020204020204" charset="-122"/>
              </a:rPr>
              <a:t>行动计划》明确提出“</a:t>
            </a:r>
            <a:r>
              <a:rPr lang="zh-CN" altLang="zh-CN" sz="1765" dirty="0">
                <a:solidFill>
                  <a:srgbClr val="FF0000"/>
                </a:solidFill>
                <a:latin typeface="微软雅黑" panose="020B0503020204020204" charset="-122"/>
                <a:ea typeface="微软雅黑" panose="020B0503020204020204" charset="-122"/>
                <a:cs typeface="微软雅黑" panose="020B0503020204020204" charset="-122"/>
              </a:rPr>
              <a:t>推进推动人工智能在教学、管理等方面的全流程应用</a:t>
            </a:r>
            <a:r>
              <a:rPr lang="zh-CN" altLang="zh-CN" sz="1765" dirty="0">
                <a:solidFill>
                  <a:srgbClr val="404040"/>
                </a:solidFill>
                <a:latin typeface="微软雅黑" panose="020B0503020204020204" charset="-122"/>
                <a:ea typeface="微软雅黑" panose="020B0503020204020204" charset="-122"/>
                <a:cs typeface="微软雅黑" panose="020B0503020204020204" charset="-122"/>
              </a:rPr>
              <a:t>，利用智能技术加快推动人才培养模式、教学方法改革，探索泛在、灵活、智能的教育教学新环境建设与应用模式”</a:t>
            </a:r>
            <a:endParaRPr sz="1765"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18" name="标题 1"/>
          <p:cNvSpPr txBox="1"/>
          <p:nvPr/>
        </p:nvSpPr>
        <p:spPr bwMode="auto">
          <a:xfrm>
            <a:off x="1643371" y="44448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a:r>
              <a:rPr lang="zh-CN" altLang="en-US" sz="3530" b="1" dirty="0" smtClean="0">
                <a:solidFill>
                  <a:srgbClr val="00B0F0"/>
                </a:solidFill>
                <a:cs typeface="+mn-cs"/>
              </a:rPr>
              <a:t>政策背景</a:t>
            </a:r>
            <a:endParaRPr lang="zh-CN" altLang="en-US" sz="3530" b="1" dirty="0">
              <a:solidFill>
                <a:srgbClr val="00B0F0"/>
              </a:solidFill>
              <a:cs typeface="+mn-cs"/>
            </a:endParaRPr>
          </a:p>
        </p:txBody>
      </p:sp>
      <p:sp>
        <p:nvSpPr>
          <p:cNvPr id="16" name="矩形 15"/>
          <p:cNvSpPr/>
          <p:nvPr/>
        </p:nvSpPr>
        <p:spPr>
          <a:xfrm>
            <a:off x="447675" y="5481955"/>
            <a:ext cx="9876155" cy="2042160"/>
          </a:xfrm>
          <a:prstGeom prst="rect">
            <a:avLst/>
          </a:prstGeom>
        </p:spPr>
        <p:txBody>
          <a:bodyPr vert="horz" wrap="square" lIns="0" tIns="0" rIns="0" bIns="0" rtlCol="0">
            <a:spAutoFit/>
          </a:bodyPr>
          <a:lstStyle/>
          <a:p>
            <a:pPr marL="298450" marR="5080" indent="-285750">
              <a:lnSpc>
                <a:spcPct val="150000"/>
              </a:lnSpc>
              <a:buFont typeface="Wingdings" panose="05000000000000000000" pitchFamily="2" charset="2"/>
              <a:buChar char="l"/>
            </a:pP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2018</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年</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4</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月教育部印发</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高等学校人工智能创新行动计划</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 </a:t>
            </a:r>
            <a:r>
              <a:rPr lang="en-US" altLang="zh-CN" sz="1765" spc="-5" dirty="0" smtClean="0">
                <a:solidFill>
                  <a:srgbClr val="404040"/>
                </a:solidFill>
                <a:latin typeface="微软雅黑" panose="020B0503020204020204" charset="-122"/>
                <a:ea typeface="微软雅黑" panose="020B0503020204020204" charset="-122"/>
                <a:cs typeface="微软雅黑" panose="020B0503020204020204" charset="-122"/>
              </a:rPr>
              <a:t>推动智能教育应用示范</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765" spc="-5" dirty="0">
                <a:solidFill>
                  <a:srgbClr val="FF0000"/>
                </a:solidFill>
                <a:latin typeface="微软雅黑" panose="020B0503020204020204" charset="-122"/>
                <a:ea typeface="微软雅黑" panose="020B0503020204020204" charset="-122"/>
                <a:cs typeface="微软雅黑" panose="020B0503020204020204" charset="-122"/>
              </a:rPr>
              <a:t>加快推进人工智能与教育的深度融合和创新发展</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，研究智能教育的发展策略、标准规范</a:t>
            </a:r>
            <a:r>
              <a:rPr lang="en-US" altLang="zh-CN" sz="1765" spc="-5" dirty="0" smtClean="0">
                <a:solidFill>
                  <a:srgbClr val="404040"/>
                </a:solidFill>
                <a:latin typeface="微软雅黑" panose="020B0503020204020204" charset="-122"/>
                <a:ea typeface="微软雅黑" panose="020B0503020204020204" charset="-122"/>
                <a:cs typeface="微软雅黑" panose="020B0503020204020204" charset="-122"/>
              </a:rPr>
              <a:t>，探索人工智能技术与教育环境、教学模式、教学内容、教学方法、教育管理、教育评价、教育科研等的融合路径和方法，</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发展智能化教育云平台，</a:t>
            </a:r>
            <a:r>
              <a:rPr lang="en-US" altLang="zh-CN" sz="1765" spc="-5" dirty="0" smtClean="0">
                <a:solidFill>
                  <a:srgbClr val="404040"/>
                </a:solidFill>
                <a:latin typeface="微软雅黑" panose="020B0503020204020204" charset="-122"/>
                <a:ea typeface="微软雅黑" panose="020B0503020204020204" charset="-122"/>
                <a:cs typeface="微软雅黑" panose="020B0503020204020204" charset="-122"/>
              </a:rPr>
              <a:t>鼓励人工智能支撑下的教育新业态</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，全面推动教育现代化</a:t>
            </a:r>
            <a:r>
              <a:rPr lang="en-US" altLang="zh-CN" sz="1765" spc="-5" dirty="0" smtClean="0">
                <a:solidFill>
                  <a:srgbClr val="404040"/>
                </a:solidFill>
                <a:latin typeface="微软雅黑" panose="020B0503020204020204" charset="-122"/>
                <a:ea typeface="微软雅黑" panose="020B0503020204020204" charset="-122"/>
                <a:cs typeface="微软雅黑" panose="020B0503020204020204" charset="-122"/>
              </a:rPr>
              <a:t>。</a:t>
            </a:r>
            <a:endParaRPr lang="en-US" altLang="zh-CN" sz="1765" spc="-5" dirty="0">
              <a:solidFill>
                <a:srgbClr val="404040"/>
              </a:solidFill>
              <a:latin typeface="微软雅黑" panose="020B0503020204020204" charset="-122"/>
              <a:ea typeface="微软雅黑" panose="020B0503020204020204" charset="-122"/>
              <a:cs typeface="微软雅黑" panose="020B0503020204020204" charset="-122"/>
            </a:endParaRPr>
          </a:p>
          <a:p>
            <a:pPr marL="298450" marR="5080" indent="-285750">
              <a:lnSpc>
                <a:spcPct val="150000"/>
              </a:lnSpc>
              <a:buFont typeface="Wingdings" panose="05000000000000000000" pitchFamily="2" charset="2"/>
              <a:buChar char="l"/>
            </a:pPr>
            <a:endParaRPr lang="zh-CN" altLang="en-US" sz="1765" spc="-5" dirty="0">
              <a:solidFill>
                <a:srgbClr val="404040"/>
              </a:solidFill>
              <a:latin typeface="微软雅黑" panose="020B0503020204020204" charset="-122"/>
              <a:ea typeface="微软雅黑" panose="020B0503020204020204" charset="-122"/>
              <a:cs typeface="微软雅黑" panose="020B0503020204020204" charset="-122"/>
            </a:endParaRPr>
          </a:p>
        </p:txBody>
      </p:sp>
      <p:pic>
        <p:nvPicPr>
          <p:cNvPr id="22" name="图片 21"/>
          <p:cNvPicPr/>
          <p:nvPr/>
        </p:nvPicPr>
        <p:blipFill>
          <a:blip r:embed="rId1"/>
          <a:stretch>
            <a:fillRect/>
          </a:stretch>
        </p:blipFill>
        <p:spPr>
          <a:xfrm>
            <a:off x="395605" y="1297940"/>
            <a:ext cx="2964180" cy="2896235"/>
          </a:xfrm>
          <a:prstGeom prst="rect">
            <a:avLst/>
          </a:prstGeom>
        </p:spPr>
      </p:pic>
      <p:sp>
        <p:nvSpPr>
          <p:cNvPr id="4" name="矩形 3"/>
          <p:cNvSpPr/>
          <p:nvPr/>
        </p:nvSpPr>
        <p:spPr>
          <a:xfrm>
            <a:off x="447675" y="4498340"/>
            <a:ext cx="9876155" cy="816610"/>
          </a:xfrm>
          <a:prstGeom prst="rect">
            <a:avLst/>
          </a:prstGeom>
        </p:spPr>
        <p:txBody>
          <a:bodyPr vert="horz" wrap="square" lIns="0" tIns="0" rIns="0" bIns="0" rtlCol="0">
            <a:spAutoFit/>
          </a:bodyPr>
          <a:lstStyle/>
          <a:p>
            <a:pPr marL="298450" marR="5080" indent="-285750">
              <a:lnSpc>
                <a:spcPct val="150000"/>
              </a:lnSpc>
              <a:buFont typeface="Wingdings" panose="05000000000000000000" pitchFamily="2" charset="2"/>
              <a:buChar char="l"/>
            </a:pP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2017</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年</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7</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月，国务院关于印发</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新一代人工智能发展规划的通知</a:t>
            </a:r>
            <a:r>
              <a:rPr lang="en-US" altLang="zh-CN" sz="1765" spc="-5"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65" spc="-5" dirty="0">
                <a:solidFill>
                  <a:srgbClr val="FF0000"/>
                </a:solidFill>
                <a:latin typeface="微软雅黑" panose="020B0503020204020204" charset="-122"/>
                <a:ea typeface="微软雅黑" panose="020B0503020204020204" charset="-122"/>
                <a:cs typeface="微软雅黑" panose="020B0503020204020204" charset="-122"/>
              </a:rPr>
              <a:t>开展智能校园建设，推动人工智能在教学、管理、资源建设等全流程应用</a:t>
            </a:r>
            <a:r>
              <a:rPr lang="zh-CN" altLang="en-US" sz="1765" spc="-5" dirty="0">
                <a:solidFill>
                  <a:srgbClr val="404040"/>
                </a:solidFill>
                <a:latin typeface="微软雅黑" panose="020B0503020204020204" charset="-122"/>
                <a:ea typeface="微软雅黑" panose="020B0503020204020204" charset="-122"/>
                <a:cs typeface="微软雅黑" panose="020B0503020204020204" charset="-122"/>
              </a:rPr>
              <a:t>。</a:t>
            </a:r>
            <a:endParaRPr lang="zh-CN" altLang="en-US" sz="1765" spc="-5" dirty="0">
              <a:solidFill>
                <a:srgbClr val="40404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bwMode="auto">
          <a:xfrm>
            <a:off x="3829800" y="3227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核心场景</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5755" y="1308100"/>
            <a:ext cx="5037455"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505" y="1308100"/>
            <a:ext cx="4649470" cy="261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56.jpeg"/>
          <p:cNvPicPr/>
          <p:nvPr/>
        </p:nvPicPr>
        <p:blipFill>
          <a:blip r:embed="rId3" cstate="print"/>
          <a:stretch>
            <a:fillRect/>
          </a:stretch>
        </p:blipFill>
        <p:spPr>
          <a:xfrm>
            <a:off x="325755" y="4493895"/>
            <a:ext cx="5036820" cy="2050415"/>
          </a:xfrm>
          <a:prstGeom prst="rect">
            <a:avLst/>
          </a:prstGeom>
        </p:spPr>
      </p:pic>
      <p:sp>
        <p:nvSpPr>
          <p:cNvPr id="10" name="文本框 9"/>
          <p:cNvSpPr txBox="1"/>
          <p:nvPr/>
        </p:nvSpPr>
        <p:spPr>
          <a:xfrm>
            <a:off x="1614170" y="3914775"/>
            <a:ext cx="2008505" cy="363220"/>
          </a:xfrm>
          <a:prstGeom prst="rect">
            <a:avLst/>
          </a:prstGeom>
          <a:noFill/>
        </p:spPr>
        <p:txBody>
          <a:bodyPr wrap="square" rtlCol="0">
            <a:spAutoFit/>
          </a:bodyPr>
          <a:lstStyle/>
          <a:p>
            <a:pPr algn="ctr"/>
            <a:r>
              <a:rPr lang="zh-CN" altLang="en-US" sz="1765" dirty="0" smtClean="0">
                <a:latin typeface="微软雅黑" panose="020B0503020204020204" charset="-122"/>
                <a:ea typeface="微软雅黑" panose="020B0503020204020204" charset="-122"/>
              </a:rPr>
              <a:t>监控布控</a:t>
            </a:r>
            <a:endParaRPr lang="zh-CN" altLang="en-US" sz="1765" dirty="0">
              <a:latin typeface="微软雅黑" panose="020B0503020204020204" charset="-122"/>
              <a:ea typeface="微软雅黑" panose="020B0503020204020204" charset="-122"/>
            </a:endParaRPr>
          </a:p>
        </p:txBody>
      </p:sp>
      <p:sp>
        <p:nvSpPr>
          <p:cNvPr id="18" name="文本框 17"/>
          <p:cNvSpPr txBox="1"/>
          <p:nvPr/>
        </p:nvSpPr>
        <p:spPr>
          <a:xfrm>
            <a:off x="7187565" y="3879215"/>
            <a:ext cx="2008505" cy="363220"/>
          </a:xfrm>
          <a:prstGeom prst="rect">
            <a:avLst/>
          </a:prstGeom>
          <a:noFill/>
        </p:spPr>
        <p:txBody>
          <a:bodyPr wrap="square" rtlCol="0">
            <a:spAutoFit/>
          </a:bodyPr>
          <a:lstStyle/>
          <a:p>
            <a:pPr algn="ctr"/>
            <a:r>
              <a:rPr lang="zh-CN" altLang="en-US" sz="1765" dirty="0" smtClean="0">
                <a:latin typeface="微软雅黑" panose="020B0503020204020204" charset="-122"/>
                <a:ea typeface="微软雅黑" panose="020B0503020204020204" charset="-122"/>
              </a:rPr>
              <a:t>识别记录</a:t>
            </a:r>
            <a:endParaRPr lang="zh-CN" altLang="en-US" sz="1765" dirty="0">
              <a:latin typeface="微软雅黑" panose="020B0503020204020204" charset="-122"/>
              <a:ea typeface="微软雅黑" panose="020B0503020204020204" charset="-122"/>
            </a:endParaRPr>
          </a:p>
        </p:txBody>
      </p:sp>
      <p:sp>
        <p:nvSpPr>
          <p:cNvPr id="19" name="文本框 18"/>
          <p:cNvSpPr txBox="1"/>
          <p:nvPr/>
        </p:nvSpPr>
        <p:spPr>
          <a:xfrm>
            <a:off x="1614170" y="6617970"/>
            <a:ext cx="2008505" cy="363220"/>
          </a:xfrm>
          <a:prstGeom prst="rect">
            <a:avLst/>
          </a:prstGeom>
          <a:noFill/>
        </p:spPr>
        <p:txBody>
          <a:bodyPr wrap="square" rtlCol="0">
            <a:spAutoFit/>
          </a:bodyPr>
          <a:lstStyle/>
          <a:p>
            <a:pPr algn="ctr"/>
            <a:r>
              <a:rPr lang="zh-CN" altLang="en-US" sz="1765" dirty="0" smtClean="0">
                <a:latin typeface="微软雅黑" panose="020B0503020204020204" charset="-122"/>
                <a:ea typeface="微软雅黑" panose="020B0503020204020204" charset="-122"/>
              </a:rPr>
              <a:t>监控告警</a:t>
            </a:r>
            <a:endParaRPr lang="zh-CN" altLang="en-US" sz="1765" dirty="0">
              <a:latin typeface="微软雅黑" panose="020B0503020204020204" charset="-122"/>
              <a:ea typeface="微软雅黑" panose="020B0503020204020204" charset="-122"/>
            </a:endParaRPr>
          </a:p>
        </p:txBody>
      </p:sp>
      <p:sp>
        <p:nvSpPr>
          <p:cNvPr id="20" name="文本框 19"/>
          <p:cNvSpPr txBox="1"/>
          <p:nvPr/>
        </p:nvSpPr>
        <p:spPr>
          <a:xfrm>
            <a:off x="7280910" y="6666865"/>
            <a:ext cx="2008505" cy="363220"/>
          </a:xfrm>
          <a:prstGeom prst="rect">
            <a:avLst/>
          </a:prstGeom>
          <a:noFill/>
        </p:spPr>
        <p:txBody>
          <a:bodyPr wrap="square" rtlCol="0">
            <a:spAutoFit/>
          </a:bodyPr>
          <a:lstStyle/>
          <a:p>
            <a:pPr algn="ctr"/>
            <a:r>
              <a:rPr lang="zh-CN" altLang="en-US" sz="1765" dirty="0" smtClean="0">
                <a:latin typeface="微软雅黑" panose="020B0503020204020204" charset="-122"/>
                <a:ea typeface="微软雅黑" panose="020B0503020204020204" charset="-122"/>
              </a:rPr>
              <a:t>轨迹分析</a:t>
            </a:r>
            <a:endParaRPr lang="zh-CN" altLang="en-US" sz="1765"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a:off x="5691505" y="4389120"/>
            <a:ext cx="4661535" cy="22872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374000" y="0"/>
            <a:ext cx="13439999" cy="7559999"/>
          </a:xfrm>
          <a:prstGeom prst="rect">
            <a:avLst/>
          </a:prstGeom>
        </p:spPr>
      </p:pic>
      <p:sp>
        <p:nvSpPr>
          <p:cNvPr id="3" name="文本框 2"/>
          <p:cNvSpPr txBox="1"/>
          <p:nvPr/>
        </p:nvSpPr>
        <p:spPr>
          <a:xfrm>
            <a:off x="3821400" y="2625700"/>
            <a:ext cx="3543300" cy="769620"/>
          </a:xfrm>
          <a:prstGeom prst="rect">
            <a:avLst/>
          </a:prstGeom>
          <a:noFill/>
        </p:spPr>
        <p:txBody>
          <a:bodyPr wrap="none" rtlCol="0">
            <a:spAutoFit/>
          </a:bodyPr>
          <a:p>
            <a:r>
              <a:rPr lang="zh-CN" altLang="en-US" sz="4410" b="1">
                <a:solidFill>
                  <a:schemeClr val="bg1"/>
                </a:solidFill>
                <a:latin typeface="微软雅黑" panose="020B0503020204020204" charset="-122"/>
                <a:ea typeface="微软雅黑" panose="020B0503020204020204" charset="-122"/>
              </a:rPr>
              <a:t>智慧校园系统</a:t>
            </a:r>
            <a:endParaRPr lang="zh-CN" altLang="en-US" sz="4410" b="1">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6427" y="1446552"/>
            <a:ext cx="3466913" cy="4893100"/>
          </a:xfrm>
          <a:prstGeom prst="rect">
            <a:avLst/>
          </a:prstGeom>
        </p:spPr>
      </p:pic>
      <p:sp>
        <p:nvSpPr>
          <p:cNvPr id="3" name="object 4"/>
          <p:cNvSpPr txBox="1"/>
          <p:nvPr/>
        </p:nvSpPr>
        <p:spPr>
          <a:xfrm>
            <a:off x="3879215" y="1184910"/>
            <a:ext cx="6469380" cy="1734820"/>
          </a:xfrm>
          <a:prstGeom prst="rect">
            <a:avLst/>
          </a:prstGeom>
        </p:spPr>
        <p:txBody>
          <a:bodyPr vert="horz" wrap="square" lIns="0" tIns="0" rIns="0" bIns="0" rtlCol="0">
            <a:spAutoFit/>
          </a:bodyPr>
          <a:lstStyle/>
          <a:p>
            <a:pPr marL="298450" marR="5080" indent="-285750">
              <a:lnSpc>
                <a:spcPct val="150000"/>
              </a:lnSpc>
              <a:buFont typeface="Wingdings" panose="05000000000000000000" pitchFamily="2" charset="2"/>
              <a:buChar char="l"/>
            </a:pPr>
            <a:r>
              <a:rPr lang="en-US" altLang="zh-CN" sz="1765" spc="-5" dirty="0" smtClean="0">
                <a:solidFill>
                  <a:srgbClr val="404040"/>
                </a:solidFill>
                <a:latin typeface="微软雅黑" panose="020B0503020204020204" charset="-122"/>
                <a:ea typeface="微软雅黑" panose="020B0503020204020204" charset="-122"/>
                <a:cs typeface="微软雅黑" panose="020B0503020204020204" charset="-122"/>
              </a:rPr>
              <a:t>2018</a:t>
            </a:r>
            <a:r>
              <a:rPr lang="zh-CN" altLang="en-US" sz="1765" spc="-5" dirty="0" smtClean="0">
                <a:solidFill>
                  <a:srgbClr val="404040"/>
                </a:solidFill>
                <a:latin typeface="微软雅黑" panose="020B0503020204020204" charset="-122"/>
                <a:ea typeface="微软雅黑" panose="020B0503020204020204" charset="-122"/>
                <a:cs typeface="微软雅黑" panose="020B0503020204020204" charset="-122"/>
              </a:rPr>
              <a:t>年</a:t>
            </a:r>
            <a:r>
              <a:rPr lang="en-US" altLang="zh-CN" sz="1765" spc="-5" dirty="0" smtClean="0">
                <a:solidFill>
                  <a:srgbClr val="404040"/>
                </a:solidFill>
                <a:latin typeface="微软雅黑" panose="020B0503020204020204" charset="-122"/>
                <a:ea typeface="微软雅黑" panose="020B0503020204020204" charset="-122"/>
                <a:cs typeface="微软雅黑" panose="020B0503020204020204" charset="-122"/>
              </a:rPr>
              <a:t>6</a:t>
            </a:r>
            <a:r>
              <a:rPr lang="zh-CN" altLang="en-US" sz="1765" spc="-5" dirty="0" smtClean="0">
                <a:solidFill>
                  <a:srgbClr val="404040"/>
                </a:solidFill>
                <a:latin typeface="微软雅黑" panose="020B0503020204020204" charset="-122"/>
                <a:ea typeface="微软雅黑" panose="020B0503020204020204" charset="-122"/>
                <a:cs typeface="微软雅黑" panose="020B0503020204020204" charset="-122"/>
              </a:rPr>
              <a:t>月</a:t>
            </a:r>
            <a:r>
              <a:rPr lang="zh-CN" altLang="en-US" sz="1985" dirty="0"/>
              <a:t>国家标准化管理</a:t>
            </a:r>
            <a:r>
              <a:rPr lang="zh-CN" altLang="en-US" sz="1985" dirty="0" smtClean="0"/>
              <a:t>委员会颁布了智慧校园总体框架标准</a:t>
            </a:r>
            <a:r>
              <a:rPr lang="en-US" altLang="zh-CN" sz="1985" b="1" dirty="0"/>
              <a:t>GB/T </a:t>
            </a:r>
            <a:r>
              <a:rPr lang="en-US" altLang="zh-CN" sz="1985" b="1" dirty="0" smtClean="0"/>
              <a:t>36342-2018</a:t>
            </a:r>
            <a:r>
              <a:rPr lang="zh-CN" altLang="en-US" sz="1765" dirty="0" smtClean="0">
                <a:solidFill>
                  <a:srgbClr val="404040"/>
                </a:solidFill>
                <a:latin typeface="微软雅黑" panose="020B0503020204020204" charset="-122"/>
                <a:ea typeface="微软雅黑" panose="020B0503020204020204" charset="-122"/>
              </a:rPr>
              <a:t>，该标准将于</a:t>
            </a:r>
            <a:r>
              <a:rPr lang="en-US" altLang="zh-CN" sz="1765" dirty="0" smtClean="0">
                <a:solidFill>
                  <a:srgbClr val="404040"/>
                </a:solidFill>
                <a:latin typeface="微软雅黑" panose="020B0503020204020204" charset="-122"/>
                <a:ea typeface="微软雅黑" panose="020B0503020204020204" charset="-122"/>
              </a:rPr>
              <a:t>2019</a:t>
            </a:r>
            <a:r>
              <a:rPr lang="zh-CN" altLang="en-US" sz="1765" dirty="0" smtClean="0">
                <a:solidFill>
                  <a:srgbClr val="404040"/>
                </a:solidFill>
                <a:latin typeface="微软雅黑" panose="020B0503020204020204" charset="-122"/>
                <a:ea typeface="微软雅黑" panose="020B0503020204020204" charset="-122"/>
              </a:rPr>
              <a:t>年</a:t>
            </a:r>
            <a:r>
              <a:rPr lang="en-US" altLang="zh-CN" sz="1765" dirty="0" smtClean="0">
                <a:solidFill>
                  <a:srgbClr val="404040"/>
                </a:solidFill>
                <a:latin typeface="微软雅黑" panose="020B0503020204020204" charset="-122"/>
                <a:ea typeface="微软雅黑" panose="020B0503020204020204" charset="-122"/>
              </a:rPr>
              <a:t>1</a:t>
            </a:r>
            <a:r>
              <a:rPr lang="zh-CN" altLang="en-US" sz="1765" dirty="0" smtClean="0">
                <a:solidFill>
                  <a:srgbClr val="404040"/>
                </a:solidFill>
                <a:latin typeface="微软雅黑" panose="020B0503020204020204" charset="-122"/>
                <a:ea typeface="微软雅黑" panose="020B0503020204020204" charset="-122"/>
              </a:rPr>
              <a:t>月</a:t>
            </a:r>
            <a:r>
              <a:rPr lang="en-US" altLang="zh-CN" sz="1765" dirty="0" smtClean="0">
                <a:solidFill>
                  <a:srgbClr val="404040"/>
                </a:solidFill>
                <a:latin typeface="微软雅黑" panose="020B0503020204020204" charset="-122"/>
                <a:ea typeface="微软雅黑" panose="020B0503020204020204" charset="-122"/>
              </a:rPr>
              <a:t>1</a:t>
            </a:r>
            <a:r>
              <a:rPr lang="zh-CN" altLang="en-US" sz="1765" dirty="0" smtClean="0">
                <a:solidFill>
                  <a:srgbClr val="404040"/>
                </a:solidFill>
                <a:latin typeface="微软雅黑" panose="020B0503020204020204" charset="-122"/>
                <a:ea typeface="微软雅黑" panose="020B0503020204020204" charset="-122"/>
              </a:rPr>
              <a:t>日正式实施，该标准要求智慧教学环境要具备智能感知能力，其中包括用户身份感知、用户行为感知等功能。</a:t>
            </a:r>
            <a:endParaRPr lang="en-US" altLang="zh-CN" sz="1985" b="1" dirty="0"/>
          </a:p>
        </p:txBody>
      </p:sp>
      <p:pic>
        <p:nvPicPr>
          <p:cNvPr id="4" name="图片 3"/>
          <p:cNvPicPr>
            <a:picLocks noChangeAspect="1"/>
          </p:cNvPicPr>
          <p:nvPr/>
        </p:nvPicPr>
        <p:blipFill>
          <a:blip r:embed="rId2"/>
          <a:stretch>
            <a:fillRect/>
          </a:stretch>
        </p:blipFill>
        <p:spPr>
          <a:xfrm>
            <a:off x="4158812" y="3076690"/>
            <a:ext cx="5910761" cy="4094488"/>
          </a:xfrm>
          <a:prstGeom prst="rect">
            <a:avLst/>
          </a:prstGeom>
        </p:spPr>
      </p:pic>
      <p:sp>
        <p:nvSpPr>
          <p:cNvPr id="5" name="标题 1"/>
          <p:cNvSpPr txBox="1"/>
          <p:nvPr/>
        </p:nvSpPr>
        <p:spPr bwMode="auto">
          <a:xfrm>
            <a:off x="4016700" y="409500"/>
            <a:ext cx="2447200" cy="5117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a:r>
              <a:rPr lang="zh-CN" altLang="en-US" sz="3530" b="1" dirty="0" smtClean="0">
                <a:solidFill>
                  <a:srgbClr val="00B0F0"/>
                </a:solidFill>
                <a:cs typeface="+mn-cs"/>
              </a:rPr>
              <a:t>行业标准</a:t>
            </a:r>
            <a:endParaRPr lang="zh-CN" altLang="en-US" sz="3530" b="1" dirty="0">
              <a:solidFill>
                <a:srgbClr val="00B0F0"/>
              </a:solidFill>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44"/>
          <p:cNvSpPr txBox="1"/>
          <p:nvPr/>
        </p:nvSpPr>
        <p:spPr>
          <a:xfrm>
            <a:off x="955675" y="1226820"/>
            <a:ext cx="967740" cy="566420"/>
          </a:xfrm>
          <a:prstGeom prst="rect">
            <a:avLst/>
          </a:prstGeom>
          <a:noFill/>
        </p:spPr>
        <p:txBody>
          <a:bodyPr wrap="none" rtlCol="0">
            <a:spAutoFit/>
          </a:bodyPr>
          <a:lstStyle>
            <a:defPPr>
              <a:defRPr lang="zh-CN"/>
            </a:defPPr>
            <a:lvl1pPr>
              <a:defRPr sz="2800" b="1">
                <a:solidFill>
                  <a:srgbClr val="C5E0B4"/>
                </a:solidFill>
                <a:latin typeface="微软雅黑" panose="020B0503020204020204" charset="-122"/>
                <a:ea typeface="微软雅黑" panose="020B0503020204020204" charset="-122"/>
              </a:defRPr>
            </a:lvl1pPr>
          </a:lstStyle>
          <a:p>
            <a:r>
              <a:rPr lang="zh-CN" altLang="en-US" sz="3085" dirty="0"/>
              <a:t>终端</a:t>
            </a:r>
            <a:endParaRPr lang="en-GB" sz="3085" dirty="0"/>
          </a:p>
        </p:txBody>
      </p:sp>
      <p:sp>
        <p:nvSpPr>
          <p:cNvPr id="40" name="TextBox 45"/>
          <p:cNvSpPr txBox="1"/>
          <p:nvPr/>
        </p:nvSpPr>
        <p:spPr>
          <a:xfrm>
            <a:off x="213360" y="1922780"/>
            <a:ext cx="3822065" cy="2136775"/>
          </a:xfrm>
          <a:prstGeom prst="rect">
            <a:avLst/>
          </a:prstGeom>
          <a:noFill/>
        </p:spPr>
        <p:txBody>
          <a:bodyPr wrap="square" rtlCol="0">
            <a:spAutoFit/>
          </a:bodyPr>
          <a:lstStyle/>
          <a:p>
            <a:pPr marL="161925" algn="l">
              <a:spcBef>
                <a:spcPts val="400"/>
              </a:spcBef>
              <a:defRPr/>
            </a:pPr>
            <a:r>
              <a:rPr lang="zh-CN" altLang="en-US" sz="1545" dirty="0" smtClean="0">
                <a:latin typeface="微软雅黑" panose="020B0503020204020204" charset="-122"/>
                <a:ea typeface="微软雅黑" panose="020B0503020204020204" charset="-122"/>
              </a:rPr>
              <a:t>给</a:t>
            </a:r>
            <a:r>
              <a:rPr lang="zh-CN" altLang="en-US" sz="1545" dirty="0">
                <a:latin typeface="微软雅黑" panose="020B0503020204020204" charset="-122"/>
                <a:ea typeface="微软雅黑" panose="020B0503020204020204" charset="-122"/>
              </a:rPr>
              <a:t>学校提供各种产品形态的人脸识别终端，辅助</a:t>
            </a:r>
            <a:r>
              <a:rPr lang="zh-CN" altLang="en-US" sz="1545" dirty="0" smtClean="0">
                <a:latin typeface="微软雅黑" panose="020B0503020204020204" charset="-122"/>
                <a:ea typeface="微软雅黑" panose="020B0503020204020204" charset="-122"/>
              </a:rPr>
              <a:t>数据采集</a:t>
            </a:r>
            <a:endParaRPr lang="en-US" altLang="zh-CN" sz="1545" dirty="0" smtClean="0">
              <a:latin typeface="微软雅黑" panose="020B0503020204020204" charset="-122"/>
              <a:ea typeface="微软雅黑" panose="020B0503020204020204" charset="-122"/>
            </a:endParaRPr>
          </a:p>
          <a:p>
            <a:pPr marL="447675" indent="-285750" algn="l">
              <a:spcBef>
                <a:spcPts val="400"/>
              </a:spcBef>
              <a:buFont typeface="Arial" panose="020B0604020202020204" pitchFamily="34" charset="0"/>
              <a:buChar char="•"/>
              <a:defRPr/>
            </a:pPr>
            <a:r>
              <a:rPr lang="zh-CN" altLang="en-US" sz="1545" dirty="0" smtClean="0">
                <a:latin typeface="微软雅黑" panose="020B0503020204020204" charset="-122"/>
                <a:ea typeface="微软雅黑" panose="020B0503020204020204" charset="-122"/>
              </a:rPr>
              <a:t>人证</a:t>
            </a:r>
            <a:r>
              <a:rPr lang="zh-CN" altLang="en-US" sz="1545" dirty="0">
                <a:latin typeface="微软雅黑" panose="020B0503020204020204" charset="-122"/>
                <a:ea typeface="微软雅黑" panose="020B0503020204020204" charset="-122"/>
              </a:rPr>
              <a:t>一体机</a:t>
            </a:r>
            <a:endParaRPr lang="en-US" altLang="zh-CN" sz="1545" dirty="0">
              <a:latin typeface="微软雅黑" panose="020B0503020204020204" charset="-122"/>
              <a:ea typeface="微软雅黑" panose="020B0503020204020204" charset="-122"/>
            </a:endParaRPr>
          </a:p>
          <a:p>
            <a:pPr marL="447675" indent="-285750" algn="l">
              <a:spcBef>
                <a:spcPts val="400"/>
              </a:spcBef>
              <a:buFont typeface="Arial" panose="020B0604020202020204" pitchFamily="34" charset="0"/>
              <a:buChar char="•"/>
              <a:defRPr/>
            </a:pPr>
            <a:r>
              <a:rPr lang="zh-CN" altLang="en-US" sz="1545" dirty="0">
                <a:latin typeface="微软雅黑" panose="020B0503020204020204" charset="-122"/>
                <a:ea typeface="微软雅黑" panose="020B0503020204020204" charset="-122"/>
              </a:rPr>
              <a:t>人脸闸机</a:t>
            </a:r>
            <a:endParaRPr lang="en-US" altLang="zh-CN" sz="1545" dirty="0">
              <a:latin typeface="微软雅黑" panose="020B0503020204020204" charset="-122"/>
              <a:ea typeface="微软雅黑" panose="020B0503020204020204" charset="-122"/>
            </a:endParaRPr>
          </a:p>
          <a:p>
            <a:pPr marL="447675" indent="-285750" algn="l">
              <a:spcBef>
                <a:spcPts val="400"/>
              </a:spcBef>
              <a:buFont typeface="Arial" panose="020B0604020202020204" pitchFamily="34" charset="0"/>
              <a:buChar char="•"/>
              <a:defRPr/>
            </a:pPr>
            <a:r>
              <a:rPr lang="zh-CN" altLang="en-US" sz="1545" dirty="0">
                <a:latin typeface="微软雅黑" panose="020B0503020204020204" charset="-122"/>
                <a:ea typeface="微软雅黑" panose="020B0503020204020204" charset="-122"/>
              </a:rPr>
              <a:t>人脸摄像机</a:t>
            </a:r>
            <a:endParaRPr lang="en-US" altLang="zh-CN" sz="1545" dirty="0">
              <a:latin typeface="微软雅黑" panose="020B0503020204020204" charset="-122"/>
              <a:ea typeface="微软雅黑" panose="020B0503020204020204" charset="-122"/>
            </a:endParaRPr>
          </a:p>
          <a:p>
            <a:pPr marL="447675" indent="-285750" algn="l">
              <a:spcBef>
                <a:spcPts val="400"/>
              </a:spcBef>
              <a:buFont typeface="Arial" panose="020B0604020202020204" pitchFamily="34" charset="0"/>
              <a:buChar char="•"/>
              <a:defRPr/>
            </a:pPr>
            <a:r>
              <a:rPr lang="zh-CN" altLang="en-US" sz="1545" dirty="0">
                <a:latin typeface="微软雅黑" panose="020B0503020204020204" charset="-122"/>
                <a:ea typeface="微软雅黑" panose="020B0503020204020204" charset="-122"/>
              </a:rPr>
              <a:t>人脸抓拍机</a:t>
            </a:r>
            <a:endParaRPr lang="en-US" altLang="zh-CN" sz="1545" dirty="0">
              <a:latin typeface="微软雅黑" panose="020B0503020204020204" charset="-122"/>
              <a:ea typeface="微软雅黑" panose="020B0503020204020204" charset="-122"/>
            </a:endParaRPr>
          </a:p>
          <a:p>
            <a:pPr algn="l">
              <a:lnSpc>
                <a:spcPct val="150000"/>
              </a:lnSpc>
              <a:spcBef>
                <a:spcPts val="400"/>
              </a:spcBef>
              <a:defRPr/>
            </a:pPr>
            <a:r>
              <a:rPr lang="zh-CN" altLang="en-US" sz="1545" dirty="0" smtClean="0">
                <a:latin typeface="微软雅黑" panose="020B0503020204020204" charset="-122"/>
                <a:ea typeface="微软雅黑" panose="020B0503020204020204" charset="-122"/>
              </a:rPr>
              <a:t>    </a:t>
            </a:r>
            <a:endParaRPr lang="zh-CN" altLang="en-US" sz="1545" dirty="0">
              <a:latin typeface="微软雅黑" panose="020B0503020204020204" charset="-122"/>
              <a:ea typeface="微软雅黑" panose="020B0503020204020204" charset="-122"/>
            </a:endParaRPr>
          </a:p>
        </p:txBody>
      </p:sp>
      <p:sp>
        <p:nvSpPr>
          <p:cNvPr id="42" name="TextBox 46"/>
          <p:cNvSpPr txBox="1"/>
          <p:nvPr/>
        </p:nvSpPr>
        <p:spPr>
          <a:xfrm>
            <a:off x="1044575" y="4181475"/>
            <a:ext cx="967740" cy="566420"/>
          </a:xfrm>
          <a:prstGeom prst="rect">
            <a:avLst/>
          </a:prstGeom>
          <a:noFill/>
        </p:spPr>
        <p:txBody>
          <a:bodyPr wrap="none" rtlCol="0">
            <a:spAutoFit/>
          </a:bodyPr>
          <a:lstStyle/>
          <a:p>
            <a:r>
              <a:rPr lang="zh-CN" altLang="en-US" sz="3085" b="1" dirty="0" smtClean="0">
                <a:solidFill>
                  <a:srgbClr val="C5E0B4"/>
                </a:solidFill>
                <a:latin typeface="微软雅黑" panose="020B0503020204020204" charset="-122"/>
                <a:ea typeface="微软雅黑" panose="020B0503020204020204" charset="-122"/>
              </a:rPr>
              <a:t>服务</a:t>
            </a:r>
            <a:endParaRPr lang="en-GB" sz="3085" b="1" dirty="0">
              <a:solidFill>
                <a:srgbClr val="C5E0B4"/>
              </a:solidFill>
              <a:latin typeface="微软雅黑" panose="020B0503020204020204" charset="-122"/>
              <a:ea typeface="微软雅黑" panose="020B0503020204020204" charset="-122"/>
            </a:endParaRPr>
          </a:p>
        </p:txBody>
      </p:sp>
      <p:sp>
        <p:nvSpPr>
          <p:cNvPr id="43" name="TextBox 47"/>
          <p:cNvSpPr txBox="1"/>
          <p:nvPr/>
        </p:nvSpPr>
        <p:spPr>
          <a:xfrm>
            <a:off x="213360" y="4914265"/>
            <a:ext cx="2423795" cy="1965960"/>
          </a:xfrm>
          <a:prstGeom prst="rect">
            <a:avLst/>
          </a:prstGeom>
          <a:noFill/>
        </p:spPr>
        <p:txBody>
          <a:bodyPr wrap="square" rtlCol="0">
            <a:spAutoFit/>
          </a:bodyPr>
          <a:lstStyle/>
          <a:p>
            <a:pPr marL="267970" algn="l">
              <a:spcBef>
                <a:spcPts val="400"/>
              </a:spcBef>
              <a:defRPr/>
            </a:pPr>
            <a:r>
              <a:rPr lang="zh-CN" altLang="en-US" sz="1545" dirty="0" smtClean="0">
                <a:latin typeface="微软雅黑" panose="020B0503020204020204" charset="-122"/>
                <a:ea typeface="微软雅黑" panose="020B0503020204020204" charset="-122"/>
              </a:rPr>
              <a:t>提供</a:t>
            </a:r>
            <a:r>
              <a:rPr lang="zh-CN" altLang="en-US" sz="1545" dirty="0">
                <a:latin typeface="微软雅黑" panose="020B0503020204020204" charset="-122"/>
                <a:ea typeface="微软雅黑" panose="020B0503020204020204" charset="-122"/>
              </a:rPr>
              <a:t>统一的人脸识别服务，实现开放式、松耦合接口模式</a:t>
            </a:r>
            <a:endParaRPr lang="en-US" altLang="zh-CN" sz="1545" dirty="0" smtClean="0">
              <a:latin typeface="微软雅黑" panose="020B0503020204020204" charset="-122"/>
              <a:ea typeface="微软雅黑" panose="020B0503020204020204" charset="-122"/>
            </a:endParaRPr>
          </a:p>
          <a:p>
            <a:pPr marL="285750" indent="-17780" algn="l">
              <a:spcBef>
                <a:spcPts val="400"/>
              </a:spcBef>
              <a:buFont typeface="Arial" panose="020B0604020202020204" pitchFamily="34" charset="0"/>
              <a:buChar char="•"/>
              <a:defRPr/>
            </a:pPr>
            <a:r>
              <a:rPr lang="zh-CN" altLang="en-US" sz="1545" dirty="0" smtClean="0">
                <a:latin typeface="微软雅黑" panose="020B0503020204020204" charset="-122"/>
                <a:ea typeface="微软雅黑" panose="020B0503020204020204" charset="-122"/>
              </a:rPr>
              <a:t>人</a:t>
            </a:r>
            <a:r>
              <a:rPr lang="zh-CN" altLang="en-US" sz="1545" dirty="0">
                <a:latin typeface="微软雅黑" panose="020B0503020204020204" charset="-122"/>
                <a:ea typeface="微软雅黑" panose="020B0503020204020204" charset="-122"/>
              </a:rPr>
              <a:t>脸识别</a:t>
            </a:r>
            <a:endParaRPr lang="en-US" altLang="zh-CN" sz="1545" dirty="0">
              <a:latin typeface="微软雅黑" panose="020B0503020204020204" charset="-122"/>
              <a:ea typeface="微软雅黑" panose="020B0503020204020204" charset="-122"/>
            </a:endParaRPr>
          </a:p>
          <a:p>
            <a:pPr marL="285750" indent="-17780" algn="l">
              <a:spcBef>
                <a:spcPts val="400"/>
              </a:spcBef>
              <a:buFont typeface="Arial" panose="020B0604020202020204" pitchFamily="34" charset="0"/>
              <a:buChar char="•"/>
              <a:defRPr/>
            </a:pPr>
            <a:r>
              <a:rPr lang="zh-CN" altLang="en-US" sz="1545" dirty="0">
                <a:latin typeface="微软雅黑" panose="020B0503020204020204" charset="-122"/>
                <a:ea typeface="微软雅黑" panose="020B0503020204020204" charset="-122"/>
              </a:rPr>
              <a:t>表情识别</a:t>
            </a:r>
            <a:endParaRPr lang="en-US" altLang="zh-CN" sz="1545" dirty="0">
              <a:latin typeface="微软雅黑" panose="020B0503020204020204" charset="-122"/>
              <a:ea typeface="微软雅黑" panose="020B0503020204020204" charset="-122"/>
            </a:endParaRPr>
          </a:p>
          <a:p>
            <a:pPr marL="285750" indent="-17780" algn="l">
              <a:spcBef>
                <a:spcPts val="400"/>
              </a:spcBef>
              <a:buFont typeface="Arial" panose="020B0604020202020204" pitchFamily="34" charset="0"/>
              <a:buChar char="•"/>
              <a:defRPr/>
            </a:pPr>
            <a:r>
              <a:rPr lang="zh-CN" altLang="en-US" sz="1545" dirty="0">
                <a:latin typeface="微软雅黑" panose="020B0503020204020204" charset="-122"/>
                <a:ea typeface="微软雅黑" panose="020B0503020204020204" charset="-122"/>
              </a:rPr>
              <a:t>行为</a:t>
            </a:r>
            <a:r>
              <a:rPr lang="zh-CN" altLang="en-US" sz="1545" dirty="0" smtClean="0">
                <a:latin typeface="微软雅黑" panose="020B0503020204020204" charset="-122"/>
                <a:ea typeface="微软雅黑" panose="020B0503020204020204" charset="-122"/>
              </a:rPr>
              <a:t>识别</a:t>
            </a:r>
            <a:endParaRPr lang="en-US" altLang="zh-CN" sz="1545" dirty="0">
              <a:latin typeface="微软雅黑" panose="020B0503020204020204" charset="-122"/>
              <a:ea typeface="微软雅黑" panose="020B0503020204020204" charset="-122"/>
            </a:endParaRPr>
          </a:p>
          <a:p>
            <a:pPr marL="285750" indent="-17780" algn="l">
              <a:spcBef>
                <a:spcPts val="400"/>
              </a:spcBef>
              <a:buFont typeface="Arial" panose="020B0604020202020204" pitchFamily="34" charset="0"/>
              <a:buChar char="•"/>
              <a:defRPr/>
            </a:pPr>
            <a:r>
              <a:rPr lang="zh-CN" altLang="en-US" sz="1545" dirty="0" smtClean="0">
                <a:latin typeface="微软雅黑" panose="020B0503020204020204" charset="-122"/>
                <a:ea typeface="微软雅黑" panose="020B0503020204020204" charset="-122"/>
              </a:rPr>
              <a:t>人脸搜索</a:t>
            </a:r>
            <a:endParaRPr lang="en-US" altLang="zh-CN" sz="1545" dirty="0">
              <a:latin typeface="微软雅黑" panose="020B0503020204020204" charset="-122"/>
              <a:ea typeface="微软雅黑" panose="020B0503020204020204" charset="-122"/>
            </a:endParaRPr>
          </a:p>
        </p:txBody>
      </p:sp>
      <p:grpSp>
        <p:nvGrpSpPr>
          <p:cNvPr id="44" name="Group 23"/>
          <p:cNvGrpSpPr/>
          <p:nvPr/>
        </p:nvGrpSpPr>
        <p:grpSpPr>
          <a:xfrm>
            <a:off x="7872174" y="2064151"/>
            <a:ext cx="2421890" cy="1831976"/>
            <a:chOff x="8666402" y="2496936"/>
            <a:chExt cx="2197000" cy="1661864"/>
          </a:xfrm>
        </p:grpSpPr>
        <p:sp>
          <p:nvSpPr>
            <p:cNvPr id="45" name="TextBox 48"/>
            <p:cNvSpPr txBox="1"/>
            <p:nvPr/>
          </p:nvSpPr>
          <p:spPr>
            <a:xfrm>
              <a:off x="9364501" y="2496936"/>
              <a:ext cx="877878" cy="513824"/>
            </a:xfrm>
            <a:prstGeom prst="rect">
              <a:avLst/>
            </a:prstGeom>
            <a:noFill/>
          </p:spPr>
          <p:txBody>
            <a:bodyPr wrap="none" rtlCol="0">
              <a:spAutoFit/>
            </a:bodyPr>
            <a:lstStyle>
              <a:defPPr>
                <a:defRPr lang="zh-CN"/>
              </a:defPPr>
              <a:lvl1pPr>
                <a:defRPr sz="2800" b="1">
                  <a:solidFill>
                    <a:schemeClr val="accent3"/>
                  </a:solidFill>
                  <a:latin typeface="微软雅黑" panose="020B0503020204020204" charset="-122"/>
                  <a:ea typeface="微软雅黑" panose="020B0503020204020204" charset="-122"/>
                </a:defRPr>
              </a:lvl1pPr>
            </a:lstStyle>
            <a:p>
              <a:r>
                <a:rPr lang="zh-CN" altLang="en-US" sz="3085" dirty="0">
                  <a:solidFill>
                    <a:srgbClr val="FFC000"/>
                  </a:solidFill>
                </a:rPr>
                <a:t>平台</a:t>
              </a:r>
              <a:endParaRPr lang="en-GB" sz="3085" dirty="0">
                <a:solidFill>
                  <a:srgbClr val="FFC000"/>
                </a:solidFill>
              </a:endParaRPr>
            </a:p>
          </p:txBody>
        </p:sp>
        <p:sp>
          <p:nvSpPr>
            <p:cNvPr id="46" name="TextBox 49"/>
            <p:cNvSpPr txBox="1"/>
            <p:nvPr/>
          </p:nvSpPr>
          <p:spPr>
            <a:xfrm>
              <a:off x="8666402" y="3102350"/>
              <a:ext cx="2197000" cy="1056450"/>
            </a:xfrm>
            <a:prstGeom prst="rect">
              <a:avLst/>
            </a:prstGeom>
            <a:noFill/>
          </p:spPr>
          <p:txBody>
            <a:bodyPr wrap="square" rtlCol="0">
              <a:spAutoFit/>
            </a:bodyPr>
            <a:lstStyle/>
            <a:p>
              <a:pPr>
                <a:lnSpc>
                  <a:spcPct val="150000"/>
                </a:lnSpc>
                <a:spcBef>
                  <a:spcPts val="400"/>
                </a:spcBef>
              </a:pPr>
              <a:r>
                <a:rPr lang="zh-CN" altLang="en-US" sz="1550" dirty="0">
                  <a:latin typeface="微软雅黑" panose="020B0503020204020204" charset="-122"/>
                  <a:ea typeface="微软雅黑" panose="020B0503020204020204" charset="-122"/>
                  <a:cs typeface="微软雅黑" panose="020B0503020204020204" charset="-122"/>
                </a:rPr>
                <a:t>基于学校业务需求，提供完整的业务管理平台，实现各项业务管理</a:t>
              </a:r>
              <a:endParaRPr lang="en-US" altLang="zh-CN" sz="1550" dirty="0">
                <a:latin typeface="微软雅黑" panose="020B0503020204020204" charset="-122"/>
                <a:ea typeface="微软雅黑" panose="020B0503020204020204" charset="-122"/>
                <a:cs typeface="微软雅黑" panose="020B0503020204020204" charset="-122"/>
              </a:endParaRPr>
            </a:p>
          </p:txBody>
        </p:sp>
      </p:grpSp>
      <p:sp>
        <p:nvSpPr>
          <p:cNvPr id="47" name="矩形 46"/>
          <p:cNvSpPr/>
          <p:nvPr/>
        </p:nvSpPr>
        <p:spPr>
          <a:xfrm>
            <a:off x="1543496" y="334040"/>
            <a:ext cx="7977505" cy="566420"/>
          </a:xfrm>
          <a:prstGeom prst="rect">
            <a:avLst/>
          </a:prstGeom>
        </p:spPr>
        <p:txBody>
          <a:bodyPr wrap="none">
            <a:spAutoFit/>
          </a:bodyPr>
          <a:lstStyle/>
          <a:p>
            <a:pPr algn="ctr">
              <a:defRPr/>
            </a:pPr>
            <a:r>
              <a:rPr lang="zh-CN" altLang="en-US" sz="3085" b="1" spc="-80" dirty="0">
                <a:solidFill>
                  <a:srgbClr val="00A5E3"/>
                </a:solidFill>
                <a:latin typeface="方正兰亭黑简体" panose="02000000000000000000" pitchFamily="2" charset="-122"/>
                <a:ea typeface="方正兰亭黑简体" panose="02000000000000000000" pitchFamily="2" charset="-122"/>
                <a:cs typeface="+mj-cs"/>
              </a:rPr>
              <a:t>构建“平台</a:t>
            </a:r>
            <a:r>
              <a:rPr lang="en-US" altLang="zh-CN" sz="3085" b="1" spc="-80" dirty="0">
                <a:solidFill>
                  <a:srgbClr val="00A5E3"/>
                </a:solidFill>
                <a:latin typeface="方正兰亭黑简体" panose="02000000000000000000" pitchFamily="2" charset="-122"/>
                <a:ea typeface="方正兰亭黑简体" panose="02000000000000000000" pitchFamily="2" charset="-122"/>
                <a:cs typeface="+mj-cs"/>
              </a:rPr>
              <a:t>+</a:t>
            </a:r>
            <a:r>
              <a:rPr lang="zh-CN" altLang="en-US" sz="3085" b="1" spc="-80" dirty="0">
                <a:solidFill>
                  <a:srgbClr val="00A5E3"/>
                </a:solidFill>
                <a:latin typeface="方正兰亭黑简体" panose="02000000000000000000" pitchFamily="2" charset="-122"/>
                <a:ea typeface="方正兰亭黑简体" panose="02000000000000000000" pitchFamily="2" charset="-122"/>
                <a:cs typeface="+mj-cs"/>
              </a:rPr>
              <a:t>服务</a:t>
            </a:r>
            <a:r>
              <a:rPr lang="en-US" altLang="zh-CN" sz="3085" b="1" spc="-80" dirty="0">
                <a:solidFill>
                  <a:srgbClr val="00A5E3"/>
                </a:solidFill>
                <a:latin typeface="方正兰亭黑简体" panose="02000000000000000000" pitchFamily="2" charset="-122"/>
                <a:ea typeface="方正兰亭黑简体" panose="02000000000000000000" pitchFamily="2" charset="-122"/>
                <a:cs typeface="+mj-cs"/>
              </a:rPr>
              <a:t>+</a:t>
            </a:r>
            <a:r>
              <a:rPr lang="zh-CN" altLang="en-US" sz="3085" b="1" spc="-80" dirty="0">
                <a:solidFill>
                  <a:srgbClr val="00A5E3"/>
                </a:solidFill>
                <a:latin typeface="方正兰亭黑简体" panose="02000000000000000000" pitchFamily="2" charset="-122"/>
                <a:ea typeface="方正兰亭黑简体" panose="02000000000000000000" pitchFamily="2" charset="-122"/>
                <a:cs typeface="+mj-cs"/>
              </a:rPr>
              <a:t>终端”的完整人脸识别体系</a:t>
            </a:r>
            <a:endParaRPr lang="zh-CN" altLang="en-US" sz="3085" b="1" spc="-80" dirty="0">
              <a:solidFill>
                <a:srgbClr val="00A5E3"/>
              </a:solidFill>
              <a:latin typeface="方正兰亭黑简体" panose="02000000000000000000" pitchFamily="2" charset="-122"/>
              <a:ea typeface="方正兰亭黑简体" panose="02000000000000000000" pitchFamily="2" charset="-122"/>
              <a:cs typeface="+mj-cs"/>
            </a:endParaRPr>
          </a:p>
        </p:txBody>
      </p:sp>
      <p:sp>
        <p:nvSpPr>
          <p:cNvPr id="48" name="标题 1"/>
          <p:cNvSpPr txBox="1"/>
          <p:nvPr/>
        </p:nvSpPr>
        <p:spPr bwMode="auto">
          <a:xfrm>
            <a:off x="-1364529" y="4128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endParaRPr lang="zh-CN" altLang="en-US" sz="3530" b="1" dirty="0">
              <a:solidFill>
                <a:srgbClr val="00B0F0"/>
              </a:solidFill>
              <a:cs typeface="+mn-cs"/>
            </a:endParaRPr>
          </a:p>
        </p:txBody>
      </p:sp>
      <p:grpSp>
        <p:nvGrpSpPr>
          <p:cNvPr id="49" name="Group 29"/>
          <p:cNvGrpSpPr/>
          <p:nvPr/>
        </p:nvGrpSpPr>
        <p:grpSpPr>
          <a:xfrm>
            <a:off x="7928968" y="2062524"/>
            <a:ext cx="712764" cy="712764"/>
            <a:chOff x="6581517" y="3126302"/>
            <a:chExt cx="946657" cy="946657"/>
          </a:xfrm>
        </p:grpSpPr>
        <p:sp>
          <p:nvSpPr>
            <p:cNvPr id="50" name="Oval 30"/>
            <p:cNvSpPr/>
            <p:nvPr/>
          </p:nvSpPr>
          <p:spPr>
            <a:xfrm>
              <a:off x="6581517" y="3126302"/>
              <a:ext cx="946657" cy="946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grpSp>
          <p:nvGrpSpPr>
            <p:cNvPr id="51" name="Group 31"/>
            <p:cNvGrpSpPr/>
            <p:nvPr/>
          </p:nvGrpSpPr>
          <p:grpSpPr>
            <a:xfrm>
              <a:off x="6822276" y="3381745"/>
              <a:ext cx="465138" cy="435769"/>
              <a:chOff x="5368132" y="3540125"/>
              <a:chExt cx="465138" cy="435769"/>
            </a:xfrm>
            <a:solidFill>
              <a:schemeClr val="bg1"/>
            </a:solidFill>
          </p:grpSpPr>
          <p:sp>
            <p:nvSpPr>
              <p:cNvPr id="52"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999" tIns="20999" rIns="20999" bIns="20999" anchor="ctr"/>
              <a:lstStyle/>
              <a:p>
                <a:pPr algn="ctr" defTabSz="228600" fontAlgn="base" hangingPunct="0">
                  <a:spcBef>
                    <a:spcPct val="0"/>
                  </a:spcBef>
                  <a:spcAft>
                    <a:spcPct val="0"/>
                  </a:spcAft>
                </a:pPr>
                <a:endParaRPr lang="en-US" sz="1655">
                  <a:solidFill>
                    <a:srgbClr val="FFFFFF"/>
                  </a:solidFill>
                  <a:effectLst>
                    <a:outerShdw blurRad="38100" dist="38100" dir="2700000" algn="tl">
                      <a:srgbClr val="000000"/>
                    </a:outerShdw>
                  </a:effectLst>
                  <a:latin typeface="Gill Sans" charset="0"/>
                  <a:sym typeface="Gill Sans" charset="0"/>
                </a:endParaRPr>
              </a:p>
            </p:txBody>
          </p:sp>
          <p:sp>
            <p:nvSpPr>
              <p:cNvPr id="53"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999" tIns="20999" rIns="20999" bIns="20999" anchor="ctr"/>
              <a:lstStyle/>
              <a:p>
                <a:pPr algn="ctr" defTabSz="228600" fontAlgn="base" hangingPunct="0">
                  <a:spcBef>
                    <a:spcPct val="0"/>
                  </a:spcBef>
                  <a:spcAft>
                    <a:spcPct val="0"/>
                  </a:spcAft>
                </a:pPr>
                <a:endParaRPr lang="en-US" sz="1655">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7" name="组合 56"/>
          <p:cNvGrpSpPr/>
          <p:nvPr/>
        </p:nvGrpSpPr>
        <p:grpSpPr>
          <a:xfrm>
            <a:off x="213140" y="1194668"/>
            <a:ext cx="712764" cy="712764"/>
            <a:chOff x="614746" y="625786"/>
            <a:chExt cx="646579" cy="646579"/>
          </a:xfrm>
        </p:grpSpPr>
        <p:sp>
          <p:nvSpPr>
            <p:cNvPr id="24" name="Oval 25"/>
            <p:cNvSpPr/>
            <p:nvPr/>
          </p:nvSpPr>
          <p:spPr>
            <a:xfrm>
              <a:off x="614746" y="625786"/>
              <a:ext cx="646579" cy="646579"/>
            </a:xfrm>
            <a:prstGeom prst="ellipse">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45">
                <a:latin typeface="微软雅黑" panose="020B0503020204020204" charset="-122"/>
                <a:ea typeface="微软雅黑" panose="020B0503020204020204" charset="-122"/>
              </a:endParaRPr>
            </a:p>
          </p:txBody>
        </p:sp>
        <p:sp>
          <p:nvSpPr>
            <p:cNvPr id="54" name="Freeform 7"/>
            <p:cNvSpPr>
              <a:spLocks noEditPoints="1"/>
            </p:cNvSpPr>
            <p:nvPr/>
          </p:nvSpPr>
          <p:spPr bwMode="auto">
            <a:xfrm>
              <a:off x="723482" y="803204"/>
              <a:ext cx="447675" cy="284163"/>
            </a:xfrm>
            <a:custGeom>
              <a:avLst/>
              <a:gdLst>
                <a:gd name="T0" fmla="*/ 84 w 176"/>
                <a:gd name="T1" fmla="*/ 16 h 112"/>
                <a:gd name="T2" fmla="*/ 72 w 176"/>
                <a:gd name="T3" fmla="*/ 28 h 112"/>
                <a:gd name="T4" fmla="*/ 84 w 176"/>
                <a:gd name="T5" fmla="*/ 40 h 112"/>
                <a:gd name="T6" fmla="*/ 96 w 176"/>
                <a:gd name="T7" fmla="*/ 28 h 112"/>
                <a:gd name="T8" fmla="*/ 84 w 176"/>
                <a:gd name="T9" fmla="*/ 16 h 112"/>
                <a:gd name="T10" fmla="*/ 84 w 176"/>
                <a:gd name="T11" fmla="*/ 32 h 112"/>
                <a:gd name="T12" fmla="*/ 80 w 176"/>
                <a:gd name="T13" fmla="*/ 28 h 112"/>
                <a:gd name="T14" fmla="*/ 84 w 176"/>
                <a:gd name="T15" fmla="*/ 24 h 112"/>
                <a:gd name="T16" fmla="*/ 88 w 176"/>
                <a:gd name="T17" fmla="*/ 28 h 112"/>
                <a:gd name="T18" fmla="*/ 84 w 176"/>
                <a:gd name="T19" fmla="*/ 32 h 112"/>
                <a:gd name="T20" fmla="*/ 172 w 176"/>
                <a:gd name="T21" fmla="*/ 16 h 112"/>
                <a:gd name="T22" fmla="*/ 170 w 176"/>
                <a:gd name="T23" fmla="*/ 16 h 112"/>
                <a:gd name="T24" fmla="*/ 170 w 176"/>
                <a:gd name="T25" fmla="*/ 16 h 112"/>
                <a:gd name="T26" fmla="*/ 128 w 176"/>
                <a:gd name="T27" fmla="*/ 38 h 112"/>
                <a:gd name="T28" fmla="*/ 128 w 176"/>
                <a:gd name="T29" fmla="*/ 16 h 112"/>
                <a:gd name="T30" fmla="*/ 112 w 176"/>
                <a:gd name="T31" fmla="*/ 0 h 112"/>
                <a:gd name="T32" fmla="*/ 16 w 176"/>
                <a:gd name="T33" fmla="*/ 0 h 112"/>
                <a:gd name="T34" fmla="*/ 0 w 176"/>
                <a:gd name="T35" fmla="*/ 16 h 112"/>
                <a:gd name="T36" fmla="*/ 0 w 176"/>
                <a:gd name="T37" fmla="*/ 96 h 112"/>
                <a:gd name="T38" fmla="*/ 16 w 176"/>
                <a:gd name="T39" fmla="*/ 112 h 112"/>
                <a:gd name="T40" fmla="*/ 112 w 176"/>
                <a:gd name="T41" fmla="*/ 112 h 112"/>
                <a:gd name="T42" fmla="*/ 128 w 176"/>
                <a:gd name="T43" fmla="*/ 96 h 112"/>
                <a:gd name="T44" fmla="*/ 128 w 176"/>
                <a:gd name="T45" fmla="*/ 74 h 112"/>
                <a:gd name="T46" fmla="*/ 170 w 176"/>
                <a:gd name="T47" fmla="*/ 96 h 112"/>
                <a:gd name="T48" fmla="*/ 170 w 176"/>
                <a:gd name="T49" fmla="*/ 96 h 112"/>
                <a:gd name="T50" fmla="*/ 172 w 176"/>
                <a:gd name="T51" fmla="*/ 96 h 112"/>
                <a:gd name="T52" fmla="*/ 176 w 176"/>
                <a:gd name="T53" fmla="*/ 92 h 112"/>
                <a:gd name="T54" fmla="*/ 176 w 176"/>
                <a:gd name="T55" fmla="*/ 20 h 112"/>
                <a:gd name="T56" fmla="*/ 172 w 176"/>
                <a:gd name="T57" fmla="*/ 16 h 112"/>
                <a:gd name="T58" fmla="*/ 112 w 176"/>
                <a:gd name="T59" fmla="*/ 104 h 112"/>
                <a:gd name="T60" fmla="*/ 16 w 176"/>
                <a:gd name="T61" fmla="*/ 104 h 112"/>
                <a:gd name="T62" fmla="*/ 8 w 176"/>
                <a:gd name="T63" fmla="*/ 96 h 112"/>
                <a:gd name="T64" fmla="*/ 120 w 176"/>
                <a:gd name="T65" fmla="*/ 96 h 112"/>
                <a:gd name="T66" fmla="*/ 112 w 176"/>
                <a:gd name="T67" fmla="*/ 104 h 112"/>
                <a:gd name="T68" fmla="*/ 120 w 176"/>
                <a:gd name="T69" fmla="*/ 88 h 112"/>
                <a:gd name="T70" fmla="*/ 8 w 176"/>
                <a:gd name="T71" fmla="*/ 88 h 112"/>
                <a:gd name="T72" fmla="*/ 8 w 176"/>
                <a:gd name="T73" fmla="*/ 16 h 112"/>
                <a:gd name="T74" fmla="*/ 16 w 176"/>
                <a:gd name="T75" fmla="*/ 8 h 112"/>
                <a:gd name="T76" fmla="*/ 112 w 176"/>
                <a:gd name="T77" fmla="*/ 8 h 112"/>
                <a:gd name="T78" fmla="*/ 120 w 176"/>
                <a:gd name="T79" fmla="*/ 16 h 112"/>
                <a:gd name="T80" fmla="*/ 120 w 176"/>
                <a:gd name="T81" fmla="*/ 88 h 112"/>
                <a:gd name="T82" fmla="*/ 168 w 176"/>
                <a:gd name="T83" fmla="*/ 86 h 112"/>
                <a:gd name="T84" fmla="*/ 128 w 176"/>
                <a:gd name="T85" fmla="*/ 66 h 112"/>
                <a:gd name="T86" fmla="*/ 128 w 176"/>
                <a:gd name="T87" fmla="*/ 46 h 112"/>
                <a:gd name="T88" fmla="*/ 168 w 176"/>
                <a:gd name="T89" fmla="*/ 26 h 112"/>
                <a:gd name="T90" fmla="*/ 168 w 176"/>
                <a:gd name="T91" fmla="*/ 86 h 112"/>
                <a:gd name="T92" fmla="*/ 108 w 176"/>
                <a:gd name="T93" fmla="*/ 16 h 112"/>
                <a:gd name="T94" fmla="*/ 104 w 176"/>
                <a:gd name="T95" fmla="*/ 20 h 112"/>
                <a:gd name="T96" fmla="*/ 108 w 176"/>
                <a:gd name="T97" fmla="*/ 24 h 112"/>
                <a:gd name="T98" fmla="*/ 112 w 176"/>
                <a:gd name="T99" fmla="*/ 20 h 112"/>
                <a:gd name="T100" fmla="*/ 108 w 176"/>
                <a:gd name="T10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 h="112">
                  <a:moveTo>
                    <a:pt x="84" y="16"/>
                  </a:moveTo>
                  <a:cubicBezTo>
                    <a:pt x="77" y="16"/>
                    <a:pt x="72" y="21"/>
                    <a:pt x="72" y="28"/>
                  </a:cubicBezTo>
                  <a:cubicBezTo>
                    <a:pt x="72" y="35"/>
                    <a:pt x="77" y="40"/>
                    <a:pt x="84" y="40"/>
                  </a:cubicBezTo>
                  <a:cubicBezTo>
                    <a:pt x="91" y="40"/>
                    <a:pt x="96" y="35"/>
                    <a:pt x="96" y="28"/>
                  </a:cubicBezTo>
                  <a:cubicBezTo>
                    <a:pt x="96" y="21"/>
                    <a:pt x="91" y="16"/>
                    <a:pt x="84" y="16"/>
                  </a:cubicBezTo>
                  <a:moveTo>
                    <a:pt x="84" y="32"/>
                  </a:moveTo>
                  <a:cubicBezTo>
                    <a:pt x="82" y="32"/>
                    <a:pt x="80" y="30"/>
                    <a:pt x="80" y="28"/>
                  </a:cubicBezTo>
                  <a:cubicBezTo>
                    <a:pt x="80" y="26"/>
                    <a:pt x="82" y="24"/>
                    <a:pt x="84" y="24"/>
                  </a:cubicBezTo>
                  <a:cubicBezTo>
                    <a:pt x="86" y="24"/>
                    <a:pt x="88" y="26"/>
                    <a:pt x="88" y="28"/>
                  </a:cubicBezTo>
                  <a:cubicBezTo>
                    <a:pt x="88" y="30"/>
                    <a:pt x="86" y="32"/>
                    <a:pt x="84" y="32"/>
                  </a:cubicBezTo>
                  <a:moveTo>
                    <a:pt x="172" y="16"/>
                  </a:moveTo>
                  <a:cubicBezTo>
                    <a:pt x="171" y="16"/>
                    <a:pt x="171" y="16"/>
                    <a:pt x="170" y="16"/>
                  </a:cubicBezTo>
                  <a:cubicBezTo>
                    <a:pt x="170" y="16"/>
                    <a:pt x="170" y="16"/>
                    <a:pt x="170" y="16"/>
                  </a:cubicBezTo>
                  <a:cubicBezTo>
                    <a:pt x="128" y="38"/>
                    <a:pt x="128" y="38"/>
                    <a:pt x="128" y="38"/>
                  </a:cubicBezTo>
                  <a:cubicBezTo>
                    <a:pt x="128" y="16"/>
                    <a:pt x="128" y="16"/>
                    <a:pt x="128" y="16"/>
                  </a:cubicBezTo>
                  <a:cubicBezTo>
                    <a:pt x="128" y="7"/>
                    <a:pt x="121" y="0"/>
                    <a:pt x="112" y="0"/>
                  </a:cubicBezTo>
                  <a:cubicBezTo>
                    <a:pt x="16" y="0"/>
                    <a:pt x="16" y="0"/>
                    <a:pt x="16" y="0"/>
                  </a:cubicBezTo>
                  <a:cubicBezTo>
                    <a:pt x="7" y="0"/>
                    <a:pt x="0" y="7"/>
                    <a:pt x="0" y="16"/>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74"/>
                    <a:pt x="128" y="74"/>
                    <a:pt x="128" y="74"/>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12" y="104"/>
                  </a:moveTo>
                  <a:cubicBezTo>
                    <a:pt x="16" y="104"/>
                    <a:pt x="16" y="104"/>
                    <a:pt x="16" y="104"/>
                  </a:cubicBezTo>
                  <a:cubicBezTo>
                    <a:pt x="12" y="104"/>
                    <a:pt x="8" y="100"/>
                    <a:pt x="8" y="96"/>
                  </a:cubicBezTo>
                  <a:cubicBezTo>
                    <a:pt x="120" y="96"/>
                    <a:pt x="120" y="96"/>
                    <a:pt x="120" y="96"/>
                  </a:cubicBezTo>
                  <a:cubicBezTo>
                    <a:pt x="120" y="100"/>
                    <a:pt x="116" y="104"/>
                    <a:pt x="112" y="104"/>
                  </a:cubicBezTo>
                  <a:moveTo>
                    <a:pt x="120" y="88"/>
                  </a:moveTo>
                  <a:cubicBezTo>
                    <a:pt x="8" y="88"/>
                    <a:pt x="8" y="88"/>
                    <a:pt x="8" y="88"/>
                  </a:cubicBezTo>
                  <a:cubicBezTo>
                    <a:pt x="8" y="16"/>
                    <a:pt x="8" y="16"/>
                    <a:pt x="8" y="16"/>
                  </a:cubicBezTo>
                  <a:cubicBezTo>
                    <a:pt x="8" y="12"/>
                    <a:pt x="12" y="8"/>
                    <a:pt x="16" y="8"/>
                  </a:cubicBezTo>
                  <a:cubicBezTo>
                    <a:pt x="112" y="8"/>
                    <a:pt x="112" y="8"/>
                    <a:pt x="112" y="8"/>
                  </a:cubicBezTo>
                  <a:cubicBezTo>
                    <a:pt x="116" y="8"/>
                    <a:pt x="120" y="12"/>
                    <a:pt x="120" y="16"/>
                  </a:cubicBezTo>
                  <a:lnTo>
                    <a:pt x="120" y="88"/>
                  </a:lnTo>
                  <a:close/>
                  <a:moveTo>
                    <a:pt x="168" y="86"/>
                  </a:moveTo>
                  <a:cubicBezTo>
                    <a:pt x="128" y="66"/>
                    <a:pt x="128" y="66"/>
                    <a:pt x="128" y="66"/>
                  </a:cubicBezTo>
                  <a:cubicBezTo>
                    <a:pt x="128" y="46"/>
                    <a:pt x="128" y="46"/>
                    <a:pt x="128" y="46"/>
                  </a:cubicBezTo>
                  <a:cubicBezTo>
                    <a:pt x="168" y="26"/>
                    <a:pt x="168" y="26"/>
                    <a:pt x="168" y="26"/>
                  </a:cubicBezTo>
                  <a:lnTo>
                    <a:pt x="168" y="86"/>
                  </a:lnTo>
                  <a:close/>
                  <a:moveTo>
                    <a:pt x="108" y="16"/>
                  </a:moveTo>
                  <a:cubicBezTo>
                    <a:pt x="106" y="16"/>
                    <a:pt x="104" y="18"/>
                    <a:pt x="104" y="20"/>
                  </a:cubicBezTo>
                  <a:cubicBezTo>
                    <a:pt x="104" y="22"/>
                    <a:pt x="106" y="24"/>
                    <a:pt x="108" y="24"/>
                  </a:cubicBezTo>
                  <a:cubicBezTo>
                    <a:pt x="110" y="24"/>
                    <a:pt x="112" y="22"/>
                    <a:pt x="112" y="20"/>
                  </a:cubicBezTo>
                  <a:cubicBezTo>
                    <a:pt x="112" y="18"/>
                    <a:pt x="110" y="16"/>
                    <a:pt x="108" y="16"/>
                  </a:cubicBezTo>
                </a:path>
              </a:pathLst>
            </a:custGeom>
            <a:solidFill>
              <a:schemeClr val="bg1"/>
            </a:solidFill>
            <a:ln>
              <a:noFill/>
            </a:ln>
          </p:spPr>
          <p:txBody>
            <a:bodyPr vert="horz" wrap="square" lIns="100799" tIns="50399" rIns="100799" bIns="50399" numCol="1" anchor="t" anchorCtr="0" compatLnSpc="1"/>
            <a:lstStyle/>
            <a:p>
              <a:endParaRPr lang="en-US" sz="1985" dirty="0"/>
            </a:p>
          </p:txBody>
        </p:sp>
      </p:grpSp>
      <p:grpSp>
        <p:nvGrpSpPr>
          <p:cNvPr id="62" name="组合 61"/>
          <p:cNvGrpSpPr/>
          <p:nvPr/>
        </p:nvGrpSpPr>
        <p:grpSpPr>
          <a:xfrm>
            <a:off x="332520" y="4077980"/>
            <a:ext cx="712764" cy="712764"/>
            <a:chOff x="670365" y="3415325"/>
            <a:chExt cx="646579" cy="646579"/>
          </a:xfrm>
          <a:solidFill>
            <a:srgbClr val="C5E0B4"/>
          </a:solidFill>
        </p:grpSpPr>
        <p:sp>
          <p:nvSpPr>
            <p:cNvPr id="34" name="Oval 35"/>
            <p:cNvSpPr/>
            <p:nvPr/>
          </p:nvSpPr>
          <p:spPr>
            <a:xfrm>
              <a:off x="670365" y="3415325"/>
              <a:ext cx="646579" cy="6465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45">
                <a:latin typeface="微软雅黑" panose="020B0503020204020204" charset="-122"/>
                <a:ea typeface="微软雅黑" panose="020B0503020204020204" charset="-122"/>
              </a:endParaRPr>
            </a:p>
          </p:txBody>
        </p:sp>
        <p:sp>
          <p:nvSpPr>
            <p:cNvPr id="61" name="Freeform 70"/>
            <p:cNvSpPr>
              <a:spLocks noEditPoints="1"/>
            </p:cNvSpPr>
            <p:nvPr/>
          </p:nvSpPr>
          <p:spPr bwMode="auto">
            <a:xfrm>
              <a:off x="764791" y="3530282"/>
              <a:ext cx="447675" cy="406400"/>
            </a:xfrm>
            <a:custGeom>
              <a:avLst/>
              <a:gdLst>
                <a:gd name="T0" fmla="*/ 88 w 176"/>
                <a:gd name="T1" fmla="*/ 0 h 160"/>
                <a:gd name="T2" fmla="*/ 0 w 176"/>
                <a:gd name="T3" fmla="*/ 80 h 160"/>
                <a:gd name="T4" fmla="*/ 88 w 176"/>
                <a:gd name="T5" fmla="*/ 160 h 160"/>
                <a:gd name="T6" fmla="*/ 176 w 176"/>
                <a:gd name="T7" fmla="*/ 80 h 160"/>
                <a:gd name="T8" fmla="*/ 88 w 176"/>
                <a:gd name="T9" fmla="*/ 0 h 160"/>
                <a:gd name="T10" fmla="*/ 88 w 176"/>
                <a:gd name="T11" fmla="*/ 152 h 160"/>
                <a:gd name="T12" fmla="*/ 21 w 176"/>
                <a:gd name="T13" fmla="*/ 120 h 160"/>
                <a:gd name="T14" fmla="*/ 81 w 176"/>
                <a:gd name="T15" fmla="*/ 120 h 160"/>
                <a:gd name="T16" fmla="*/ 110 w 176"/>
                <a:gd name="T17" fmla="*/ 140 h 160"/>
                <a:gd name="T18" fmla="*/ 132 w 176"/>
                <a:gd name="T19" fmla="*/ 116 h 160"/>
                <a:gd name="T20" fmla="*/ 110 w 176"/>
                <a:gd name="T21" fmla="*/ 92 h 160"/>
                <a:gd name="T22" fmla="*/ 81 w 176"/>
                <a:gd name="T23" fmla="*/ 112 h 160"/>
                <a:gd name="T24" fmla="*/ 16 w 176"/>
                <a:gd name="T25" fmla="*/ 112 h 160"/>
                <a:gd name="T26" fmla="*/ 8 w 176"/>
                <a:gd name="T27" fmla="*/ 80 h 160"/>
                <a:gd name="T28" fmla="*/ 16 w 176"/>
                <a:gd name="T29" fmla="*/ 48 h 160"/>
                <a:gd name="T30" fmla="*/ 81 w 176"/>
                <a:gd name="T31" fmla="*/ 48 h 160"/>
                <a:gd name="T32" fmla="*/ 110 w 176"/>
                <a:gd name="T33" fmla="*/ 68 h 160"/>
                <a:gd name="T34" fmla="*/ 132 w 176"/>
                <a:gd name="T35" fmla="*/ 44 h 160"/>
                <a:gd name="T36" fmla="*/ 110 w 176"/>
                <a:gd name="T37" fmla="*/ 20 h 160"/>
                <a:gd name="T38" fmla="*/ 81 w 176"/>
                <a:gd name="T39" fmla="*/ 40 h 160"/>
                <a:gd name="T40" fmla="*/ 21 w 176"/>
                <a:gd name="T41" fmla="*/ 40 h 160"/>
                <a:gd name="T42" fmla="*/ 88 w 176"/>
                <a:gd name="T43" fmla="*/ 8 h 160"/>
                <a:gd name="T44" fmla="*/ 168 w 176"/>
                <a:gd name="T45" fmla="*/ 76 h 160"/>
                <a:gd name="T46" fmla="*/ 87 w 176"/>
                <a:gd name="T47" fmla="*/ 76 h 160"/>
                <a:gd name="T48" fmla="*/ 58 w 176"/>
                <a:gd name="T49" fmla="*/ 56 h 160"/>
                <a:gd name="T50" fmla="*/ 36 w 176"/>
                <a:gd name="T51" fmla="*/ 80 h 160"/>
                <a:gd name="T52" fmla="*/ 58 w 176"/>
                <a:gd name="T53" fmla="*/ 104 h 160"/>
                <a:gd name="T54" fmla="*/ 87 w 176"/>
                <a:gd name="T55" fmla="*/ 84 h 160"/>
                <a:gd name="T56" fmla="*/ 168 w 176"/>
                <a:gd name="T57" fmla="*/ 84 h 160"/>
                <a:gd name="T58" fmla="*/ 88 w 176"/>
                <a:gd name="T5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60">
                  <a:moveTo>
                    <a:pt x="88" y="0"/>
                  </a:moveTo>
                  <a:cubicBezTo>
                    <a:pt x="39" y="0"/>
                    <a:pt x="0" y="36"/>
                    <a:pt x="0" y="80"/>
                  </a:cubicBezTo>
                  <a:cubicBezTo>
                    <a:pt x="0" y="124"/>
                    <a:pt x="39" y="160"/>
                    <a:pt x="88" y="160"/>
                  </a:cubicBezTo>
                  <a:cubicBezTo>
                    <a:pt x="137" y="160"/>
                    <a:pt x="176" y="124"/>
                    <a:pt x="176" y="80"/>
                  </a:cubicBezTo>
                  <a:cubicBezTo>
                    <a:pt x="176" y="36"/>
                    <a:pt x="137" y="0"/>
                    <a:pt x="88" y="0"/>
                  </a:cubicBezTo>
                  <a:moveTo>
                    <a:pt x="88" y="152"/>
                  </a:moveTo>
                  <a:cubicBezTo>
                    <a:pt x="60" y="152"/>
                    <a:pt x="36" y="139"/>
                    <a:pt x="21" y="120"/>
                  </a:cubicBezTo>
                  <a:cubicBezTo>
                    <a:pt x="81" y="120"/>
                    <a:pt x="81" y="120"/>
                    <a:pt x="81" y="120"/>
                  </a:cubicBezTo>
                  <a:cubicBezTo>
                    <a:pt x="85" y="128"/>
                    <a:pt x="100" y="140"/>
                    <a:pt x="110" y="140"/>
                  </a:cubicBezTo>
                  <a:cubicBezTo>
                    <a:pt x="122" y="140"/>
                    <a:pt x="132" y="132"/>
                    <a:pt x="132" y="116"/>
                  </a:cubicBezTo>
                  <a:cubicBezTo>
                    <a:pt x="132" y="100"/>
                    <a:pt x="122" y="92"/>
                    <a:pt x="110" y="92"/>
                  </a:cubicBezTo>
                  <a:cubicBezTo>
                    <a:pt x="100" y="92"/>
                    <a:pt x="85" y="104"/>
                    <a:pt x="81" y="112"/>
                  </a:cubicBezTo>
                  <a:cubicBezTo>
                    <a:pt x="16" y="112"/>
                    <a:pt x="16" y="112"/>
                    <a:pt x="16" y="112"/>
                  </a:cubicBezTo>
                  <a:cubicBezTo>
                    <a:pt x="11" y="102"/>
                    <a:pt x="8" y="92"/>
                    <a:pt x="8" y="80"/>
                  </a:cubicBezTo>
                  <a:cubicBezTo>
                    <a:pt x="8" y="68"/>
                    <a:pt x="11" y="58"/>
                    <a:pt x="16" y="48"/>
                  </a:cubicBezTo>
                  <a:cubicBezTo>
                    <a:pt x="81" y="48"/>
                    <a:pt x="81" y="48"/>
                    <a:pt x="81" y="48"/>
                  </a:cubicBezTo>
                  <a:cubicBezTo>
                    <a:pt x="85" y="56"/>
                    <a:pt x="100" y="68"/>
                    <a:pt x="110" y="68"/>
                  </a:cubicBezTo>
                  <a:cubicBezTo>
                    <a:pt x="122" y="68"/>
                    <a:pt x="132" y="60"/>
                    <a:pt x="132" y="44"/>
                  </a:cubicBezTo>
                  <a:cubicBezTo>
                    <a:pt x="132" y="28"/>
                    <a:pt x="122" y="20"/>
                    <a:pt x="110" y="20"/>
                  </a:cubicBezTo>
                  <a:cubicBezTo>
                    <a:pt x="100" y="20"/>
                    <a:pt x="85" y="32"/>
                    <a:pt x="81" y="40"/>
                  </a:cubicBezTo>
                  <a:cubicBezTo>
                    <a:pt x="21" y="40"/>
                    <a:pt x="21" y="40"/>
                    <a:pt x="21" y="40"/>
                  </a:cubicBezTo>
                  <a:cubicBezTo>
                    <a:pt x="36" y="21"/>
                    <a:pt x="60" y="8"/>
                    <a:pt x="88" y="8"/>
                  </a:cubicBezTo>
                  <a:cubicBezTo>
                    <a:pt x="131" y="8"/>
                    <a:pt x="165" y="38"/>
                    <a:pt x="168" y="76"/>
                  </a:cubicBezTo>
                  <a:cubicBezTo>
                    <a:pt x="87" y="76"/>
                    <a:pt x="87" y="76"/>
                    <a:pt x="87" y="76"/>
                  </a:cubicBezTo>
                  <a:cubicBezTo>
                    <a:pt x="83" y="68"/>
                    <a:pt x="68" y="56"/>
                    <a:pt x="58" y="56"/>
                  </a:cubicBezTo>
                  <a:cubicBezTo>
                    <a:pt x="46" y="56"/>
                    <a:pt x="36" y="64"/>
                    <a:pt x="36" y="80"/>
                  </a:cubicBezTo>
                  <a:cubicBezTo>
                    <a:pt x="36" y="96"/>
                    <a:pt x="46" y="104"/>
                    <a:pt x="58" y="104"/>
                  </a:cubicBezTo>
                  <a:cubicBezTo>
                    <a:pt x="68" y="104"/>
                    <a:pt x="83" y="92"/>
                    <a:pt x="87" y="84"/>
                  </a:cubicBezTo>
                  <a:cubicBezTo>
                    <a:pt x="168" y="84"/>
                    <a:pt x="168" y="84"/>
                    <a:pt x="168" y="84"/>
                  </a:cubicBezTo>
                  <a:cubicBezTo>
                    <a:pt x="165" y="122"/>
                    <a:pt x="131" y="152"/>
                    <a:pt x="88" y="152"/>
                  </a:cubicBezTo>
                </a:path>
              </a:pathLst>
            </a:custGeom>
            <a:grpFill/>
            <a:ln>
              <a:solidFill>
                <a:schemeClr val="bg1"/>
              </a:solidFill>
            </a:ln>
          </p:spPr>
          <p:txBody>
            <a:bodyPr vert="horz" wrap="square" lIns="100799" tIns="50399" rIns="100799" bIns="50399" numCol="1" anchor="t" anchorCtr="0" compatLnSpc="1"/>
            <a:lstStyle/>
            <a:p>
              <a:endParaRPr lang="en-US" sz="1985"/>
            </a:p>
          </p:txBody>
        </p:sp>
      </p:grpSp>
      <p:grpSp>
        <p:nvGrpSpPr>
          <p:cNvPr id="10" name="组合 9"/>
          <p:cNvGrpSpPr/>
          <p:nvPr/>
        </p:nvGrpSpPr>
        <p:grpSpPr>
          <a:xfrm>
            <a:off x="2758440" y="1442720"/>
            <a:ext cx="5422900" cy="5205730"/>
            <a:chOff x="4326" y="2077"/>
            <a:chExt cx="8540" cy="8198"/>
          </a:xfrm>
        </p:grpSpPr>
        <p:grpSp>
          <p:nvGrpSpPr>
            <p:cNvPr id="2" name="Group 2"/>
            <p:cNvGrpSpPr/>
            <p:nvPr/>
          </p:nvGrpSpPr>
          <p:grpSpPr>
            <a:xfrm>
              <a:off x="4326" y="2077"/>
              <a:ext cx="8540" cy="8199"/>
              <a:chOff x="3738317" y="1491338"/>
              <a:chExt cx="4919527" cy="4723042"/>
            </a:xfrm>
          </p:grpSpPr>
          <p:sp>
            <p:nvSpPr>
              <p:cNvPr id="3" name="椭圆 5"/>
              <p:cNvSpPr/>
              <p:nvPr/>
            </p:nvSpPr>
            <p:spPr>
              <a:xfrm rot="14398930">
                <a:off x="3605805" y="3605705"/>
                <a:ext cx="2741186" cy="2476163"/>
              </a:xfrm>
              <a:custGeom>
                <a:avLst/>
                <a:gdLst/>
                <a:ahLst/>
                <a:cxnLst/>
                <a:rect l="l" t="t" r="r" b="b"/>
                <a:pathLst>
                  <a:path w="2532508" h="2287660">
                    <a:moveTo>
                      <a:pt x="1266254" y="0"/>
                    </a:moveTo>
                    <a:cubicBezTo>
                      <a:pt x="1965587" y="0"/>
                      <a:pt x="2532508" y="566921"/>
                      <a:pt x="2532508" y="1266254"/>
                    </a:cubicBezTo>
                    <a:cubicBezTo>
                      <a:pt x="2532508" y="1686211"/>
                      <a:pt x="2328070" y="2058418"/>
                      <a:pt x="2012465" y="2287660"/>
                    </a:cubicBezTo>
                    <a:lnTo>
                      <a:pt x="1774621" y="1877585"/>
                    </a:lnTo>
                    <a:cubicBezTo>
                      <a:pt x="1952954" y="1733884"/>
                      <a:pt x="2064978" y="1513151"/>
                      <a:pt x="2064978" y="1266254"/>
                    </a:cubicBezTo>
                    <a:cubicBezTo>
                      <a:pt x="2064978" y="825131"/>
                      <a:pt x="1707377" y="467530"/>
                      <a:pt x="1266254" y="467530"/>
                    </a:cubicBezTo>
                    <a:cubicBezTo>
                      <a:pt x="825131" y="467530"/>
                      <a:pt x="467530" y="825131"/>
                      <a:pt x="467530" y="1266254"/>
                    </a:cubicBezTo>
                    <a:cubicBezTo>
                      <a:pt x="467530" y="1513151"/>
                      <a:pt x="579554" y="1733884"/>
                      <a:pt x="757887" y="1877585"/>
                    </a:cubicBezTo>
                    <a:lnTo>
                      <a:pt x="520044" y="2287660"/>
                    </a:lnTo>
                    <a:cubicBezTo>
                      <a:pt x="204439" y="2058418"/>
                      <a:pt x="0" y="1686211"/>
                      <a:pt x="0" y="1266254"/>
                    </a:cubicBezTo>
                    <a:cubicBezTo>
                      <a:pt x="0" y="566921"/>
                      <a:pt x="566921" y="0"/>
                      <a:pt x="1266254" y="0"/>
                    </a:cubicBezTo>
                    <a:close/>
                  </a:path>
                </a:pathLst>
              </a:custGeom>
              <a:solidFill>
                <a:schemeClr val="accent6">
                  <a:lumMod val="40000"/>
                  <a:lumOff val="60000"/>
                </a:schemeClr>
              </a:solidFill>
              <a:ln w="25400" cap="flat" cmpd="sng" algn="ctr">
                <a:noFill/>
                <a:prstDash val="solid"/>
              </a:ln>
              <a:effectLst>
                <a:outerShdw blurRad="50800" dist="38100" dir="13500000" algn="b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8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4" name="椭圆 5"/>
              <p:cNvSpPr/>
              <p:nvPr/>
            </p:nvSpPr>
            <p:spPr>
              <a:xfrm rot="7201070" flipH="1">
                <a:off x="6049169" y="3600741"/>
                <a:ext cx="2741186" cy="2476163"/>
              </a:xfrm>
              <a:custGeom>
                <a:avLst/>
                <a:gdLst/>
                <a:ahLst/>
                <a:cxnLst/>
                <a:rect l="l" t="t" r="r" b="b"/>
                <a:pathLst>
                  <a:path w="2532508" h="2287660">
                    <a:moveTo>
                      <a:pt x="1266254" y="0"/>
                    </a:moveTo>
                    <a:cubicBezTo>
                      <a:pt x="1965587" y="0"/>
                      <a:pt x="2532508" y="566921"/>
                      <a:pt x="2532508" y="1266254"/>
                    </a:cubicBezTo>
                    <a:cubicBezTo>
                      <a:pt x="2532508" y="1686211"/>
                      <a:pt x="2328070" y="2058418"/>
                      <a:pt x="2012465" y="2287660"/>
                    </a:cubicBezTo>
                    <a:lnTo>
                      <a:pt x="1774621" y="1877585"/>
                    </a:lnTo>
                    <a:cubicBezTo>
                      <a:pt x="1952954" y="1733884"/>
                      <a:pt x="2064978" y="1513151"/>
                      <a:pt x="2064978" y="1266254"/>
                    </a:cubicBezTo>
                    <a:cubicBezTo>
                      <a:pt x="2064978" y="825131"/>
                      <a:pt x="1707377" y="467530"/>
                      <a:pt x="1266254" y="467530"/>
                    </a:cubicBezTo>
                    <a:cubicBezTo>
                      <a:pt x="825131" y="467530"/>
                      <a:pt x="467530" y="825131"/>
                      <a:pt x="467530" y="1266254"/>
                    </a:cubicBezTo>
                    <a:cubicBezTo>
                      <a:pt x="467530" y="1513151"/>
                      <a:pt x="579554" y="1733884"/>
                      <a:pt x="757887" y="1877585"/>
                    </a:cubicBezTo>
                    <a:lnTo>
                      <a:pt x="520044" y="2287660"/>
                    </a:lnTo>
                    <a:cubicBezTo>
                      <a:pt x="204439" y="2058418"/>
                      <a:pt x="0" y="1686211"/>
                      <a:pt x="0" y="1266254"/>
                    </a:cubicBezTo>
                    <a:cubicBezTo>
                      <a:pt x="0" y="566921"/>
                      <a:pt x="566921" y="0"/>
                      <a:pt x="1266254" y="0"/>
                    </a:cubicBezTo>
                    <a:close/>
                  </a:path>
                </a:pathLst>
              </a:custGeom>
              <a:solidFill>
                <a:schemeClr val="accent4"/>
              </a:solidFill>
              <a:ln w="25400" cap="flat" cmpd="sng" algn="ctr">
                <a:noFill/>
                <a:prstDash val="solid"/>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8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5" name="椭圆 5"/>
              <p:cNvSpPr/>
              <p:nvPr/>
            </p:nvSpPr>
            <p:spPr>
              <a:xfrm>
                <a:off x="4825939" y="1491338"/>
                <a:ext cx="2741188" cy="2476163"/>
              </a:xfrm>
              <a:custGeom>
                <a:avLst/>
                <a:gdLst/>
                <a:ahLst/>
                <a:cxnLst/>
                <a:rect l="l" t="t" r="r" b="b"/>
                <a:pathLst>
                  <a:path w="2532508" h="2287660">
                    <a:moveTo>
                      <a:pt x="1266254" y="0"/>
                    </a:moveTo>
                    <a:cubicBezTo>
                      <a:pt x="1965587" y="0"/>
                      <a:pt x="2532508" y="566921"/>
                      <a:pt x="2532508" y="1266254"/>
                    </a:cubicBezTo>
                    <a:cubicBezTo>
                      <a:pt x="2532508" y="1686211"/>
                      <a:pt x="2328070" y="2058418"/>
                      <a:pt x="2012465" y="2287660"/>
                    </a:cubicBezTo>
                    <a:lnTo>
                      <a:pt x="1774621" y="1877585"/>
                    </a:lnTo>
                    <a:cubicBezTo>
                      <a:pt x="1952954" y="1733884"/>
                      <a:pt x="2064978" y="1513151"/>
                      <a:pt x="2064978" y="1266254"/>
                    </a:cubicBezTo>
                    <a:cubicBezTo>
                      <a:pt x="2064978" y="825131"/>
                      <a:pt x="1707377" y="467530"/>
                      <a:pt x="1266254" y="467530"/>
                    </a:cubicBezTo>
                    <a:cubicBezTo>
                      <a:pt x="825131" y="467530"/>
                      <a:pt x="467530" y="825131"/>
                      <a:pt x="467530" y="1266254"/>
                    </a:cubicBezTo>
                    <a:cubicBezTo>
                      <a:pt x="467530" y="1513151"/>
                      <a:pt x="579554" y="1733884"/>
                      <a:pt x="757887" y="1877585"/>
                    </a:cubicBezTo>
                    <a:lnTo>
                      <a:pt x="520044" y="2287660"/>
                    </a:lnTo>
                    <a:cubicBezTo>
                      <a:pt x="204439" y="2058418"/>
                      <a:pt x="0" y="1686211"/>
                      <a:pt x="0" y="1266254"/>
                    </a:cubicBezTo>
                    <a:cubicBezTo>
                      <a:pt x="0" y="566921"/>
                      <a:pt x="566921" y="0"/>
                      <a:pt x="1266254" y="0"/>
                    </a:cubicBezTo>
                    <a:close/>
                  </a:path>
                </a:pathLst>
              </a:custGeom>
              <a:solidFill>
                <a:schemeClr val="accent2">
                  <a:lumMod val="40000"/>
                  <a:lumOff val="6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8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 name="椭圆 5"/>
              <p:cNvSpPr/>
              <p:nvPr/>
            </p:nvSpPr>
            <p:spPr>
              <a:xfrm rot="14398930">
                <a:off x="4882273" y="3228323"/>
                <a:ext cx="712082" cy="832028"/>
              </a:xfrm>
              <a:custGeom>
                <a:avLst/>
                <a:gdLst/>
                <a:ahLst/>
                <a:cxnLst/>
                <a:rect l="l" t="t" r="r" b="b"/>
                <a:pathLst>
                  <a:path w="657873" h="768688">
                    <a:moveTo>
                      <a:pt x="616217" y="329503"/>
                    </a:moveTo>
                    <a:cubicBezTo>
                      <a:pt x="525657" y="503705"/>
                      <a:pt x="395646" y="654067"/>
                      <a:pt x="237844" y="768688"/>
                    </a:cubicBezTo>
                    <a:lnTo>
                      <a:pt x="0" y="358613"/>
                    </a:lnTo>
                    <a:cubicBezTo>
                      <a:pt x="114455" y="266385"/>
                      <a:pt x="201597" y="142425"/>
                      <a:pt x="248795" y="0"/>
                    </a:cubicBezTo>
                    <a:lnTo>
                      <a:pt x="657873" y="236351"/>
                    </a:lnTo>
                    <a:cubicBezTo>
                      <a:pt x="646352" y="268555"/>
                      <a:pt x="631874" y="299385"/>
                      <a:pt x="616217" y="329503"/>
                    </a:cubicBezTo>
                    <a:close/>
                  </a:path>
                </a:pathLst>
              </a:custGeom>
              <a:solidFill>
                <a:schemeClr val="accent6">
                  <a:lumMod val="40000"/>
                  <a:lumOff val="60000"/>
                </a:schemeClr>
              </a:solidFill>
              <a:ln w="25400" cap="flat" cmpd="sng" algn="ctr">
                <a:noFill/>
                <a:prstDash val="solid"/>
              </a:ln>
              <a:effectLst>
                <a:outerShdw blurRad="25400" dist="25400" dir="19800000" sx="98000" sy="98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8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7" name="TextBox 7"/>
              <p:cNvSpPr txBox="1"/>
              <p:nvPr/>
            </p:nvSpPr>
            <p:spPr>
              <a:xfrm rot="18671010">
                <a:off x="6730567" y="3201282"/>
                <a:ext cx="835914" cy="421658"/>
              </a:xfrm>
              <a:prstGeom prst="rect">
                <a:avLst/>
              </a:prstGeom>
              <a:noFill/>
            </p:spPr>
            <p:txBody>
              <a:bodyPr wrap="square" rtlCol="0">
                <a:spAutoFit/>
              </a:bodyPr>
              <a:lstStyle/>
              <a:p>
                <a:pPr algn="ctr" fontAlgn="auto">
                  <a:spcBef>
                    <a:spcPts val="0"/>
                  </a:spcBef>
                  <a:spcAft>
                    <a:spcPts val="0"/>
                  </a:spcAft>
                </a:pPr>
                <a:r>
                  <a:rPr lang="en-US" altLang="zh-CN" sz="2425" dirty="0" smtClean="0">
                    <a:solidFill>
                      <a:prstClr val="white"/>
                    </a:solidFill>
                    <a:latin typeface="Algerian" panose="04020705040A02060702" pitchFamily="82" charset="0"/>
                    <a:ea typeface="宋体" panose="02010600030101010101" pitchFamily="2" charset="-122"/>
                  </a:rPr>
                  <a:t>01</a:t>
                </a:r>
                <a:endParaRPr lang="zh-CN" altLang="en-US" sz="2425" dirty="0">
                  <a:solidFill>
                    <a:prstClr val="white"/>
                  </a:solidFill>
                  <a:latin typeface="Algerian" panose="04020705040A02060702" pitchFamily="82" charset="0"/>
                  <a:ea typeface="宋体" panose="02010600030101010101" pitchFamily="2" charset="-122"/>
                </a:endParaRPr>
              </a:p>
            </p:txBody>
          </p:sp>
          <p:sp>
            <p:nvSpPr>
              <p:cNvPr id="8" name="TextBox 8"/>
              <p:cNvSpPr txBox="1"/>
              <p:nvPr/>
            </p:nvSpPr>
            <p:spPr>
              <a:xfrm>
                <a:off x="4812331" y="3442483"/>
                <a:ext cx="863356" cy="421658"/>
              </a:xfrm>
              <a:prstGeom prst="rect">
                <a:avLst/>
              </a:prstGeom>
              <a:noFill/>
            </p:spPr>
            <p:txBody>
              <a:bodyPr wrap="square" rtlCol="0">
                <a:spAutoFit/>
              </a:bodyPr>
              <a:lstStyle/>
              <a:p>
                <a:pPr algn="ctr" fontAlgn="auto">
                  <a:spcBef>
                    <a:spcPts val="0"/>
                  </a:spcBef>
                  <a:spcAft>
                    <a:spcPts val="0"/>
                  </a:spcAft>
                </a:pPr>
                <a:r>
                  <a:rPr lang="en-US" altLang="zh-CN" sz="2425" dirty="0" smtClean="0">
                    <a:solidFill>
                      <a:prstClr val="white"/>
                    </a:solidFill>
                    <a:ea typeface="宋体" panose="02010600030101010101" pitchFamily="2" charset="-122"/>
                  </a:rPr>
                  <a:t>02</a:t>
                </a:r>
                <a:endParaRPr lang="zh-CN" altLang="en-US" sz="2425" dirty="0">
                  <a:solidFill>
                    <a:prstClr val="white"/>
                  </a:solidFill>
                  <a:ea typeface="宋体" panose="02010600030101010101" pitchFamily="2" charset="-122"/>
                </a:endParaRPr>
              </a:p>
            </p:txBody>
          </p:sp>
          <p:sp>
            <p:nvSpPr>
              <p:cNvPr id="9" name="TextBox 9"/>
              <p:cNvSpPr txBox="1"/>
              <p:nvPr/>
            </p:nvSpPr>
            <p:spPr>
              <a:xfrm rot="4214599">
                <a:off x="5898727" y="4949441"/>
                <a:ext cx="798138" cy="421658"/>
              </a:xfrm>
              <a:prstGeom prst="rect">
                <a:avLst/>
              </a:prstGeom>
              <a:noFill/>
            </p:spPr>
            <p:txBody>
              <a:bodyPr wrap="square" rtlCol="0">
                <a:spAutoFit/>
              </a:bodyPr>
              <a:lstStyle/>
              <a:p>
                <a:pPr algn="ctr" fontAlgn="auto">
                  <a:spcBef>
                    <a:spcPts val="0"/>
                  </a:spcBef>
                  <a:spcAft>
                    <a:spcPts val="0"/>
                  </a:spcAft>
                </a:pPr>
                <a:r>
                  <a:rPr lang="en-US" altLang="zh-CN" sz="2425" dirty="0" smtClean="0">
                    <a:solidFill>
                      <a:prstClr val="white"/>
                    </a:solidFill>
                    <a:latin typeface="Algerian" panose="04020705040A02060702" pitchFamily="82" charset="0"/>
                    <a:ea typeface="宋体" panose="02010600030101010101" pitchFamily="2" charset="-122"/>
                  </a:rPr>
                  <a:t>03</a:t>
                </a:r>
                <a:endParaRPr lang="zh-CN" altLang="en-US" sz="2425" dirty="0">
                  <a:solidFill>
                    <a:prstClr val="white"/>
                  </a:solidFill>
                  <a:latin typeface="Algerian" panose="04020705040A02060702" pitchFamily="82" charset="0"/>
                  <a:ea typeface="宋体" panose="02010600030101010101" pitchFamily="2" charset="-122"/>
                </a:endParaRPr>
              </a:p>
            </p:txBody>
          </p:sp>
          <p:sp>
            <p:nvSpPr>
              <p:cNvPr id="17" name="等腰三角形 36"/>
              <p:cNvSpPr/>
              <p:nvPr/>
            </p:nvSpPr>
            <p:spPr>
              <a:xfrm>
                <a:off x="5404852" y="3523438"/>
                <a:ext cx="1585468" cy="1370117"/>
              </a:xfrm>
              <a:custGeom>
                <a:avLst/>
                <a:gdLst/>
                <a:ahLst/>
                <a:cxnLst/>
                <a:rect l="l" t="t" r="r" b="b"/>
                <a:pathLst>
                  <a:path w="1095615" h="961048">
                    <a:moveTo>
                      <a:pt x="178526" y="0"/>
                    </a:moveTo>
                    <a:cubicBezTo>
                      <a:pt x="278720" y="82542"/>
                      <a:pt x="407363" y="130592"/>
                      <a:pt x="547229" y="130592"/>
                    </a:cubicBezTo>
                    <a:cubicBezTo>
                      <a:pt x="686636" y="130592"/>
                      <a:pt x="814895" y="82857"/>
                      <a:pt x="914952" y="810"/>
                    </a:cubicBezTo>
                    <a:lnTo>
                      <a:pt x="1095615" y="312297"/>
                    </a:lnTo>
                    <a:cubicBezTo>
                      <a:pt x="871706" y="397439"/>
                      <a:pt x="713331" y="614376"/>
                      <a:pt x="713331" y="868304"/>
                    </a:cubicBezTo>
                    <a:cubicBezTo>
                      <a:pt x="713331" y="899966"/>
                      <a:pt x="715794" y="931053"/>
                      <a:pt x="722681" y="961048"/>
                    </a:cubicBezTo>
                    <a:lnTo>
                      <a:pt x="371495" y="961048"/>
                    </a:lnTo>
                    <a:lnTo>
                      <a:pt x="381327" y="863513"/>
                    </a:lnTo>
                    <a:cubicBezTo>
                      <a:pt x="381327" y="609939"/>
                      <a:pt x="223393" y="393252"/>
                      <a:pt x="0" y="307803"/>
                    </a:cubicBezTo>
                    <a:close/>
                  </a:path>
                </a:pathLst>
              </a:custGeom>
              <a:solidFill>
                <a:sysClr val="window" lastClr="FFFFFF"/>
              </a:solidFill>
              <a:ln w="3175" cap="flat" cmpd="sng" algn="ctr">
                <a:solidFill>
                  <a:sysClr val="window" lastClr="FFFFFF">
                    <a:lumMod val="85000"/>
                  </a:sysClr>
                </a:solid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8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18" name="椭圆 5"/>
              <p:cNvSpPr/>
              <p:nvPr/>
            </p:nvSpPr>
            <p:spPr>
              <a:xfrm rot="7195113">
                <a:off x="5893159" y="4787844"/>
                <a:ext cx="712082" cy="832028"/>
              </a:xfrm>
              <a:custGeom>
                <a:avLst/>
                <a:gdLst/>
                <a:ahLst/>
                <a:cxnLst/>
                <a:rect l="l" t="t" r="r" b="b"/>
                <a:pathLst>
                  <a:path w="657873" h="768688">
                    <a:moveTo>
                      <a:pt x="616217" y="329503"/>
                    </a:moveTo>
                    <a:cubicBezTo>
                      <a:pt x="525657" y="503705"/>
                      <a:pt x="395646" y="654067"/>
                      <a:pt x="237844" y="768688"/>
                    </a:cubicBezTo>
                    <a:lnTo>
                      <a:pt x="0" y="358613"/>
                    </a:lnTo>
                    <a:cubicBezTo>
                      <a:pt x="114455" y="266385"/>
                      <a:pt x="201597" y="142425"/>
                      <a:pt x="248795" y="0"/>
                    </a:cubicBezTo>
                    <a:lnTo>
                      <a:pt x="657873" y="236351"/>
                    </a:lnTo>
                    <a:cubicBezTo>
                      <a:pt x="646352" y="268555"/>
                      <a:pt x="631874" y="299385"/>
                      <a:pt x="616217" y="329503"/>
                    </a:cubicBezTo>
                    <a:close/>
                  </a:path>
                </a:pathLst>
              </a:custGeom>
              <a:solidFill>
                <a:schemeClr val="accent4"/>
              </a:solidFill>
              <a:ln w="25400" cap="flat" cmpd="sng" algn="ctr">
                <a:noFill/>
                <a:prstDash val="solid"/>
              </a:ln>
              <a:effectLst>
                <a:outerShdw blurRad="25400" dist="25400" dir="13500000" sx="98000" sy="98000" algn="b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8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19" name="TextBox 19"/>
              <p:cNvSpPr txBox="1"/>
              <p:nvPr/>
            </p:nvSpPr>
            <p:spPr>
              <a:xfrm rot="4054594">
                <a:off x="5856522" y="4990045"/>
                <a:ext cx="835914" cy="421658"/>
              </a:xfrm>
              <a:prstGeom prst="rect">
                <a:avLst/>
              </a:prstGeom>
              <a:noFill/>
            </p:spPr>
            <p:txBody>
              <a:bodyPr wrap="square" rtlCol="0">
                <a:spAutoFit/>
              </a:bodyPr>
              <a:lstStyle/>
              <a:p>
                <a:pPr algn="ctr" fontAlgn="auto">
                  <a:spcBef>
                    <a:spcPts val="0"/>
                  </a:spcBef>
                  <a:spcAft>
                    <a:spcPts val="0"/>
                  </a:spcAft>
                </a:pPr>
                <a:r>
                  <a:rPr lang="en-US" altLang="zh-CN" sz="2425" dirty="0" smtClean="0">
                    <a:solidFill>
                      <a:prstClr val="white"/>
                    </a:solidFill>
                    <a:ea typeface="宋体" panose="02010600030101010101" pitchFamily="2" charset="-122"/>
                  </a:rPr>
                  <a:t>03</a:t>
                </a:r>
                <a:endParaRPr lang="zh-CN" altLang="en-US" sz="2425" dirty="0">
                  <a:solidFill>
                    <a:prstClr val="white"/>
                  </a:solidFill>
                  <a:ea typeface="宋体" panose="02010600030101010101" pitchFamily="2" charset="-122"/>
                </a:endParaRPr>
              </a:p>
            </p:txBody>
          </p:sp>
          <p:sp>
            <p:nvSpPr>
              <p:cNvPr id="20" name="矩形 61"/>
              <p:cNvSpPr/>
              <p:nvPr/>
            </p:nvSpPr>
            <p:spPr>
              <a:xfrm>
                <a:off x="5951402" y="2986855"/>
                <a:ext cx="575460" cy="329492"/>
              </a:xfrm>
              <a:prstGeom prst="rect">
                <a:avLst/>
              </a:prstGeom>
            </p:spPr>
            <p:txBody>
              <a:bodyPr wrap="none">
                <a:spAutoFit/>
              </a:bodyPr>
              <a:lstStyle/>
              <a:p>
                <a:pPr fontAlgn="auto">
                  <a:spcBef>
                    <a:spcPts val="0"/>
                  </a:spcBef>
                  <a:spcAft>
                    <a:spcPts val="0"/>
                  </a:spcAft>
                </a:pPr>
                <a:r>
                  <a:rPr lang="zh-CN" altLang="en-US" sz="1765" b="1" dirty="0">
                    <a:solidFill>
                      <a:prstClr val="black">
                        <a:lumMod val="65000"/>
                        <a:lumOff val="35000"/>
                      </a:prstClr>
                    </a:solidFill>
                    <a:ea typeface="Batang" panose="02030600000101010101" pitchFamily="18" charset="-127"/>
                  </a:rPr>
                  <a:t>终端</a:t>
                </a:r>
                <a:endParaRPr lang="zh-CN" altLang="en-US" sz="1765" b="1" dirty="0">
                  <a:solidFill>
                    <a:prstClr val="black">
                      <a:lumMod val="65000"/>
                      <a:lumOff val="35000"/>
                    </a:prstClr>
                  </a:solidFill>
                  <a:ea typeface="Batang" panose="02030600000101010101" pitchFamily="18" charset="-127"/>
                </a:endParaRPr>
              </a:p>
            </p:txBody>
          </p:sp>
          <p:sp>
            <p:nvSpPr>
              <p:cNvPr id="21" name="矩形 62"/>
              <p:cNvSpPr/>
              <p:nvPr/>
            </p:nvSpPr>
            <p:spPr>
              <a:xfrm>
                <a:off x="4794008" y="4793867"/>
                <a:ext cx="575460" cy="329492"/>
              </a:xfrm>
              <a:prstGeom prst="rect">
                <a:avLst/>
              </a:prstGeom>
            </p:spPr>
            <p:txBody>
              <a:bodyPr wrap="none">
                <a:spAutoFit/>
              </a:bodyPr>
              <a:lstStyle/>
              <a:p>
                <a:pPr fontAlgn="auto">
                  <a:spcBef>
                    <a:spcPts val="0"/>
                  </a:spcBef>
                  <a:spcAft>
                    <a:spcPts val="0"/>
                  </a:spcAft>
                </a:pPr>
                <a:r>
                  <a:rPr lang="zh-CN" altLang="en-US" sz="1765" b="1" dirty="0" smtClean="0">
                    <a:solidFill>
                      <a:prstClr val="black">
                        <a:lumMod val="65000"/>
                        <a:lumOff val="35000"/>
                      </a:prstClr>
                    </a:solidFill>
                    <a:ea typeface="Batang" panose="02030600000101010101" pitchFamily="18" charset="-127"/>
                  </a:rPr>
                  <a:t>服务</a:t>
                </a:r>
                <a:endParaRPr lang="zh-CN" altLang="en-US" sz="1765" b="1" dirty="0">
                  <a:solidFill>
                    <a:prstClr val="black">
                      <a:lumMod val="65000"/>
                      <a:lumOff val="35000"/>
                    </a:prstClr>
                  </a:solidFill>
                  <a:ea typeface="Batang" panose="02030600000101010101" pitchFamily="18" charset="-127"/>
                </a:endParaRPr>
              </a:p>
            </p:txBody>
          </p:sp>
          <p:sp>
            <p:nvSpPr>
              <p:cNvPr id="22" name="矩形 63"/>
              <p:cNvSpPr/>
              <p:nvPr/>
            </p:nvSpPr>
            <p:spPr>
              <a:xfrm>
                <a:off x="6987986" y="4805233"/>
                <a:ext cx="574884" cy="329492"/>
              </a:xfrm>
              <a:prstGeom prst="rect">
                <a:avLst/>
              </a:prstGeom>
            </p:spPr>
            <p:txBody>
              <a:bodyPr wrap="none">
                <a:spAutoFit/>
              </a:bodyPr>
              <a:lstStyle/>
              <a:p>
                <a:pPr fontAlgn="auto">
                  <a:spcBef>
                    <a:spcPts val="0"/>
                  </a:spcBef>
                  <a:spcAft>
                    <a:spcPts val="0"/>
                  </a:spcAft>
                </a:pPr>
                <a:r>
                  <a:rPr lang="zh-CN" altLang="en-US" sz="1765" b="1" dirty="0" smtClean="0">
                    <a:solidFill>
                      <a:prstClr val="black">
                        <a:lumMod val="65000"/>
                        <a:lumOff val="35000"/>
                      </a:prstClr>
                    </a:solidFill>
                    <a:ea typeface="Batang" panose="02030600000101010101" pitchFamily="18" charset="-127"/>
                  </a:rPr>
                  <a:t>平台</a:t>
                </a:r>
                <a:endParaRPr lang="zh-CN" altLang="en-US" sz="1765" b="1" dirty="0">
                  <a:solidFill>
                    <a:prstClr val="black">
                      <a:lumMod val="65000"/>
                      <a:lumOff val="35000"/>
                    </a:prstClr>
                  </a:solidFill>
                  <a:ea typeface="Batang" panose="02030600000101010101" pitchFamily="18" charset="-127"/>
                </a:endParaRPr>
              </a:p>
            </p:txBody>
          </p:sp>
        </p:grpSp>
        <p:grpSp>
          <p:nvGrpSpPr>
            <p:cNvPr id="28" name="Group 29"/>
            <p:cNvGrpSpPr/>
            <p:nvPr/>
          </p:nvGrpSpPr>
          <p:grpSpPr>
            <a:xfrm>
              <a:off x="9900" y="6625"/>
              <a:ext cx="1122" cy="1122"/>
              <a:chOff x="6581517" y="3126302"/>
              <a:chExt cx="946657" cy="946657"/>
            </a:xfrm>
          </p:grpSpPr>
          <p:sp>
            <p:nvSpPr>
              <p:cNvPr id="29" name="Oval 30"/>
              <p:cNvSpPr/>
              <p:nvPr/>
            </p:nvSpPr>
            <p:spPr>
              <a:xfrm>
                <a:off x="6581517" y="3126302"/>
                <a:ext cx="946657" cy="946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grpSp>
            <p:nvGrpSpPr>
              <p:cNvPr id="30" name="Group 31"/>
              <p:cNvGrpSpPr/>
              <p:nvPr/>
            </p:nvGrpSpPr>
            <p:grpSpPr>
              <a:xfrm>
                <a:off x="6822276" y="3381745"/>
                <a:ext cx="465138" cy="435769"/>
                <a:chOff x="5368132" y="3540125"/>
                <a:chExt cx="465138" cy="435769"/>
              </a:xfrm>
              <a:solidFill>
                <a:schemeClr val="bg1"/>
              </a:solidFill>
            </p:grpSpPr>
            <p:sp>
              <p:nvSpPr>
                <p:cNvPr id="31"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999" tIns="20999" rIns="20999" bIns="20999" anchor="ctr"/>
                <a:lstStyle/>
                <a:p>
                  <a:pPr algn="ctr" defTabSz="228600" fontAlgn="base" hangingPunct="0">
                    <a:spcBef>
                      <a:spcPct val="0"/>
                    </a:spcBef>
                    <a:spcAft>
                      <a:spcPct val="0"/>
                    </a:spcAft>
                  </a:pPr>
                  <a:endParaRPr lang="en-US" sz="1655">
                    <a:solidFill>
                      <a:srgbClr val="FFFFFF"/>
                    </a:solidFill>
                    <a:effectLst>
                      <a:outerShdw blurRad="38100" dist="38100" dir="2700000" algn="tl">
                        <a:srgbClr val="000000"/>
                      </a:outerShdw>
                    </a:effectLst>
                    <a:latin typeface="Gill Sans" charset="0"/>
                    <a:sym typeface="Gill Sans" charset="0"/>
                  </a:endParaRPr>
                </a:p>
              </p:txBody>
            </p:sp>
            <p:sp>
              <p:nvSpPr>
                <p:cNvPr id="32"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999" tIns="20999" rIns="20999" bIns="20999" anchor="ctr"/>
                <a:lstStyle/>
                <a:p>
                  <a:pPr algn="ctr" defTabSz="228600" fontAlgn="base" hangingPunct="0">
                    <a:spcBef>
                      <a:spcPct val="0"/>
                    </a:spcBef>
                    <a:spcAft>
                      <a:spcPct val="0"/>
                    </a:spcAft>
                  </a:pPr>
                  <a:endParaRPr lang="en-US" sz="1655">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8" name="组合 57"/>
            <p:cNvGrpSpPr/>
            <p:nvPr/>
          </p:nvGrpSpPr>
          <p:grpSpPr>
            <a:xfrm>
              <a:off x="8032" y="3471"/>
              <a:ext cx="1122" cy="1122"/>
              <a:chOff x="614746" y="625786"/>
              <a:chExt cx="646579" cy="646579"/>
            </a:xfrm>
          </p:grpSpPr>
          <p:sp>
            <p:nvSpPr>
              <p:cNvPr id="59" name="Oval 25"/>
              <p:cNvSpPr/>
              <p:nvPr/>
            </p:nvSpPr>
            <p:spPr>
              <a:xfrm>
                <a:off x="614746" y="625786"/>
                <a:ext cx="646579" cy="646579"/>
              </a:xfrm>
              <a:prstGeom prst="ellipse">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45">
                  <a:latin typeface="微软雅黑" panose="020B0503020204020204" charset="-122"/>
                  <a:ea typeface="微软雅黑" panose="020B0503020204020204" charset="-122"/>
                </a:endParaRPr>
              </a:p>
            </p:txBody>
          </p:sp>
          <p:sp>
            <p:nvSpPr>
              <p:cNvPr id="60" name="Freeform 7"/>
              <p:cNvSpPr>
                <a:spLocks noEditPoints="1"/>
              </p:cNvSpPr>
              <p:nvPr/>
            </p:nvSpPr>
            <p:spPr bwMode="auto">
              <a:xfrm>
                <a:off x="723482" y="803204"/>
                <a:ext cx="447675" cy="284163"/>
              </a:xfrm>
              <a:custGeom>
                <a:avLst/>
                <a:gdLst>
                  <a:gd name="T0" fmla="*/ 84 w 176"/>
                  <a:gd name="T1" fmla="*/ 16 h 112"/>
                  <a:gd name="T2" fmla="*/ 72 w 176"/>
                  <a:gd name="T3" fmla="*/ 28 h 112"/>
                  <a:gd name="T4" fmla="*/ 84 w 176"/>
                  <a:gd name="T5" fmla="*/ 40 h 112"/>
                  <a:gd name="T6" fmla="*/ 96 w 176"/>
                  <a:gd name="T7" fmla="*/ 28 h 112"/>
                  <a:gd name="T8" fmla="*/ 84 w 176"/>
                  <a:gd name="T9" fmla="*/ 16 h 112"/>
                  <a:gd name="T10" fmla="*/ 84 w 176"/>
                  <a:gd name="T11" fmla="*/ 32 h 112"/>
                  <a:gd name="T12" fmla="*/ 80 w 176"/>
                  <a:gd name="T13" fmla="*/ 28 h 112"/>
                  <a:gd name="T14" fmla="*/ 84 w 176"/>
                  <a:gd name="T15" fmla="*/ 24 h 112"/>
                  <a:gd name="T16" fmla="*/ 88 w 176"/>
                  <a:gd name="T17" fmla="*/ 28 h 112"/>
                  <a:gd name="T18" fmla="*/ 84 w 176"/>
                  <a:gd name="T19" fmla="*/ 32 h 112"/>
                  <a:gd name="T20" fmla="*/ 172 w 176"/>
                  <a:gd name="T21" fmla="*/ 16 h 112"/>
                  <a:gd name="T22" fmla="*/ 170 w 176"/>
                  <a:gd name="T23" fmla="*/ 16 h 112"/>
                  <a:gd name="T24" fmla="*/ 170 w 176"/>
                  <a:gd name="T25" fmla="*/ 16 h 112"/>
                  <a:gd name="T26" fmla="*/ 128 w 176"/>
                  <a:gd name="T27" fmla="*/ 38 h 112"/>
                  <a:gd name="T28" fmla="*/ 128 w 176"/>
                  <a:gd name="T29" fmla="*/ 16 h 112"/>
                  <a:gd name="T30" fmla="*/ 112 w 176"/>
                  <a:gd name="T31" fmla="*/ 0 h 112"/>
                  <a:gd name="T32" fmla="*/ 16 w 176"/>
                  <a:gd name="T33" fmla="*/ 0 h 112"/>
                  <a:gd name="T34" fmla="*/ 0 w 176"/>
                  <a:gd name="T35" fmla="*/ 16 h 112"/>
                  <a:gd name="T36" fmla="*/ 0 w 176"/>
                  <a:gd name="T37" fmla="*/ 96 h 112"/>
                  <a:gd name="T38" fmla="*/ 16 w 176"/>
                  <a:gd name="T39" fmla="*/ 112 h 112"/>
                  <a:gd name="T40" fmla="*/ 112 w 176"/>
                  <a:gd name="T41" fmla="*/ 112 h 112"/>
                  <a:gd name="T42" fmla="*/ 128 w 176"/>
                  <a:gd name="T43" fmla="*/ 96 h 112"/>
                  <a:gd name="T44" fmla="*/ 128 w 176"/>
                  <a:gd name="T45" fmla="*/ 74 h 112"/>
                  <a:gd name="T46" fmla="*/ 170 w 176"/>
                  <a:gd name="T47" fmla="*/ 96 h 112"/>
                  <a:gd name="T48" fmla="*/ 170 w 176"/>
                  <a:gd name="T49" fmla="*/ 96 h 112"/>
                  <a:gd name="T50" fmla="*/ 172 w 176"/>
                  <a:gd name="T51" fmla="*/ 96 h 112"/>
                  <a:gd name="T52" fmla="*/ 176 w 176"/>
                  <a:gd name="T53" fmla="*/ 92 h 112"/>
                  <a:gd name="T54" fmla="*/ 176 w 176"/>
                  <a:gd name="T55" fmla="*/ 20 h 112"/>
                  <a:gd name="T56" fmla="*/ 172 w 176"/>
                  <a:gd name="T57" fmla="*/ 16 h 112"/>
                  <a:gd name="T58" fmla="*/ 112 w 176"/>
                  <a:gd name="T59" fmla="*/ 104 h 112"/>
                  <a:gd name="T60" fmla="*/ 16 w 176"/>
                  <a:gd name="T61" fmla="*/ 104 h 112"/>
                  <a:gd name="T62" fmla="*/ 8 w 176"/>
                  <a:gd name="T63" fmla="*/ 96 h 112"/>
                  <a:gd name="T64" fmla="*/ 120 w 176"/>
                  <a:gd name="T65" fmla="*/ 96 h 112"/>
                  <a:gd name="T66" fmla="*/ 112 w 176"/>
                  <a:gd name="T67" fmla="*/ 104 h 112"/>
                  <a:gd name="T68" fmla="*/ 120 w 176"/>
                  <a:gd name="T69" fmla="*/ 88 h 112"/>
                  <a:gd name="T70" fmla="*/ 8 w 176"/>
                  <a:gd name="T71" fmla="*/ 88 h 112"/>
                  <a:gd name="T72" fmla="*/ 8 w 176"/>
                  <a:gd name="T73" fmla="*/ 16 h 112"/>
                  <a:gd name="T74" fmla="*/ 16 w 176"/>
                  <a:gd name="T75" fmla="*/ 8 h 112"/>
                  <a:gd name="T76" fmla="*/ 112 w 176"/>
                  <a:gd name="T77" fmla="*/ 8 h 112"/>
                  <a:gd name="T78" fmla="*/ 120 w 176"/>
                  <a:gd name="T79" fmla="*/ 16 h 112"/>
                  <a:gd name="T80" fmla="*/ 120 w 176"/>
                  <a:gd name="T81" fmla="*/ 88 h 112"/>
                  <a:gd name="T82" fmla="*/ 168 w 176"/>
                  <a:gd name="T83" fmla="*/ 86 h 112"/>
                  <a:gd name="T84" fmla="*/ 128 w 176"/>
                  <a:gd name="T85" fmla="*/ 66 h 112"/>
                  <a:gd name="T86" fmla="*/ 128 w 176"/>
                  <a:gd name="T87" fmla="*/ 46 h 112"/>
                  <a:gd name="T88" fmla="*/ 168 w 176"/>
                  <a:gd name="T89" fmla="*/ 26 h 112"/>
                  <a:gd name="T90" fmla="*/ 168 w 176"/>
                  <a:gd name="T91" fmla="*/ 86 h 112"/>
                  <a:gd name="T92" fmla="*/ 108 w 176"/>
                  <a:gd name="T93" fmla="*/ 16 h 112"/>
                  <a:gd name="T94" fmla="*/ 104 w 176"/>
                  <a:gd name="T95" fmla="*/ 20 h 112"/>
                  <a:gd name="T96" fmla="*/ 108 w 176"/>
                  <a:gd name="T97" fmla="*/ 24 h 112"/>
                  <a:gd name="T98" fmla="*/ 112 w 176"/>
                  <a:gd name="T99" fmla="*/ 20 h 112"/>
                  <a:gd name="T100" fmla="*/ 108 w 176"/>
                  <a:gd name="T10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 h="112">
                    <a:moveTo>
                      <a:pt x="84" y="16"/>
                    </a:moveTo>
                    <a:cubicBezTo>
                      <a:pt x="77" y="16"/>
                      <a:pt x="72" y="21"/>
                      <a:pt x="72" y="28"/>
                    </a:cubicBezTo>
                    <a:cubicBezTo>
                      <a:pt x="72" y="35"/>
                      <a:pt x="77" y="40"/>
                      <a:pt x="84" y="40"/>
                    </a:cubicBezTo>
                    <a:cubicBezTo>
                      <a:pt x="91" y="40"/>
                      <a:pt x="96" y="35"/>
                      <a:pt x="96" y="28"/>
                    </a:cubicBezTo>
                    <a:cubicBezTo>
                      <a:pt x="96" y="21"/>
                      <a:pt x="91" y="16"/>
                      <a:pt x="84" y="16"/>
                    </a:cubicBezTo>
                    <a:moveTo>
                      <a:pt x="84" y="32"/>
                    </a:moveTo>
                    <a:cubicBezTo>
                      <a:pt x="82" y="32"/>
                      <a:pt x="80" y="30"/>
                      <a:pt x="80" y="28"/>
                    </a:cubicBezTo>
                    <a:cubicBezTo>
                      <a:pt x="80" y="26"/>
                      <a:pt x="82" y="24"/>
                      <a:pt x="84" y="24"/>
                    </a:cubicBezTo>
                    <a:cubicBezTo>
                      <a:pt x="86" y="24"/>
                      <a:pt x="88" y="26"/>
                      <a:pt x="88" y="28"/>
                    </a:cubicBezTo>
                    <a:cubicBezTo>
                      <a:pt x="88" y="30"/>
                      <a:pt x="86" y="32"/>
                      <a:pt x="84" y="32"/>
                    </a:cubicBezTo>
                    <a:moveTo>
                      <a:pt x="172" y="16"/>
                    </a:moveTo>
                    <a:cubicBezTo>
                      <a:pt x="171" y="16"/>
                      <a:pt x="171" y="16"/>
                      <a:pt x="170" y="16"/>
                    </a:cubicBezTo>
                    <a:cubicBezTo>
                      <a:pt x="170" y="16"/>
                      <a:pt x="170" y="16"/>
                      <a:pt x="170" y="16"/>
                    </a:cubicBezTo>
                    <a:cubicBezTo>
                      <a:pt x="128" y="38"/>
                      <a:pt x="128" y="38"/>
                      <a:pt x="128" y="38"/>
                    </a:cubicBezTo>
                    <a:cubicBezTo>
                      <a:pt x="128" y="16"/>
                      <a:pt x="128" y="16"/>
                      <a:pt x="128" y="16"/>
                    </a:cubicBezTo>
                    <a:cubicBezTo>
                      <a:pt x="128" y="7"/>
                      <a:pt x="121" y="0"/>
                      <a:pt x="112" y="0"/>
                    </a:cubicBezTo>
                    <a:cubicBezTo>
                      <a:pt x="16" y="0"/>
                      <a:pt x="16" y="0"/>
                      <a:pt x="16" y="0"/>
                    </a:cubicBezTo>
                    <a:cubicBezTo>
                      <a:pt x="7" y="0"/>
                      <a:pt x="0" y="7"/>
                      <a:pt x="0" y="16"/>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74"/>
                      <a:pt x="128" y="74"/>
                      <a:pt x="128" y="74"/>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12" y="104"/>
                    </a:moveTo>
                    <a:cubicBezTo>
                      <a:pt x="16" y="104"/>
                      <a:pt x="16" y="104"/>
                      <a:pt x="16" y="104"/>
                    </a:cubicBezTo>
                    <a:cubicBezTo>
                      <a:pt x="12" y="104"/>
                      <a:pt x="8" y="100"/>
                      <a:pt x="8" y="96"/>
                    </a:cubicBezTo>
                    <a:cubicBezTo>
                      <a:pt x="120" y="96"/>
                      <a:pt x="120" y="96"/>
                      <a:pt x="120" y="96"/>
                    </a:cubicBezTo>
                    <a:cubicBezTo>
                      <a:pt x="120" y="100"/>
                      <a:pt x="116" y="104"/>
                      <a:pt x="112" y="104"/>
                    </a:cubicBezTo>
                    <a:moveTo>
                      <a:pt x="120" y="88"/>
                    </a:moveTo>
                    <a:cubicBezTo>
                      <a:pt x="8" y="88"/>
                      <a:pt x="8" y="88"/>
                      <a:pt x="8" y="88"/>
                    </a:cubicBezTo>
                    <a:cubicBezTo>
                      <a:pt x="8" y="16"/>
                      <a:pt x="8" y="16"/>
                      <a:pt x="8" y="16"/>
                    </a:cubicBezTo>
                    <a:cubicBezTo>
                      <a:pt x="8" y="12"/>
                      <a:pt x="12" y="8"/>
                      <a:pt x="16" y="8"/>
                    </a:cubicBezTo>
                    <a:cubicBezTo>
                      <a:pt x="112" y="8"/>
                      <a:pt x="112" y="8"/>
                      <a:pt x="112" y="8"/>
                    </a:cubicBezTo>
                    <a:cubicBezTo>
                      <a:pt x="116" y="8"/>
                      <a:pt x="120" y="12"/>
                      <a:pt x="120" y="16"/>
                    </a:cubicBezTo>
                    <a:lnTo>
                      <a:pt x="120" y="88"/>
                    </a:lnTo>
                    <a:close/>
                    <a:moveTo>
                      <a:pt x="168" y="86"/>
                    </a:moveTo>
                    <a:cubicBezTo>
                      <a:pt x="128" y="66"/>
                      <a:pt x="128" y="66"/>
                      <a:pt x="128" y="66"/>
                    </a:cubicBezTo>
                    <a:cubicBezTo>
                      <a:pt x="128" y="46"/>
                      <a:pt x="128" y="46"/>
                      <a:pt x="128" y="46"/>
                    </a:cubicBezTo>
                    <a:cubicBezTo>
                      <a:pt x="168" y="26"/>
                      <a:pt x="168" y="26"/>
                      <a:pt x="168" y="26"/>
                    </a:cubicBezTo>
                    <a:lnTo>
                      <a:pt x="168" y="86"/>
                    </a:lnTo>
                    <a:close/>
                    <a:moveTo>
                      <a:pt x="108" y="16"/>
                    </a:moveTo>
                    <a:cubicBezTo>
                      <a:pt x="106" y="16"/>
                      <a:pt x="104" y="18"/>
                      <a:pt x="104" y="20"/>
                    </a:cubicBezTo>
                    <a:cubicBezTo>
                      <a:pt x="104" y="22"/>
                      <a:pt x="106" y="24"/>
                      <a:pt x="108" y="24"/>
                    </a:cubicBezTo>
                    <a:cubicBezTo>
                      <a:pt x="110" y="24"/>
                      <a:pt x="112" y="22"/>
                      <a:pt x="112" y="20"/>
                    </a:cubicBezTo>
                    <a:cubicBezTo>
                      <a:pt x="112" y="18"/>
                      <a:pt x="110" y="16"/>
                      <a:pt x="108" y="16"/>
                    </a:cubicBezTo>
                  </a:path>
                </a:pathLst>
              </a:custGeom>
              <a:solidFill>
                <a:schemeClr val="bg1"/>
              </a:solidFill>
              <a:ln>
                <a:noFill/>
              </a:ln>
            </p:spPr>
            <p:txBody>
              <a:bodyPr vert="horz" wrap="square" lIns="100799" tIns="50399" rIns="100799" bIns="50399" numCol="1" anchor="t" anchorCtr="0" compatLnSpc="1"/>
              <a:lstStyle/>
              <a:p>
                <a:endParaRPr lang="en-US" sz="1985" dirty="0"/>
              </a:p>
            </p:txBody>
          </p:sp>
        </p:grpSp>
        <p:grpSp>
          <p:nvGrpSpPr>
            <p:cNvPr id="63" name="组合 62"/>
            <p:cNvGrpSpPr/>
            <p:nvPr/>
          </p:nvGrpSpPr>
          <p:grpSpPr>
            <a:xfrm>
              <a:off x="6059" y="6664"/>
              <a:ext cx="1122" cy="1122"/>
              <a:chOff x="670365" y="3415325"/>
              <a:chExt cx="646579" cy="646579"/>
            </a:xfrm>
            <a:solidFill>
              <a:srgbClr val="C5E0B4"/>
            </a:solidFill>
          </p:grpSpPr>
          <p:sp>
            <p:nvSpPr>
              <p:cNvPr id="64" name="Oval 35"/>
              <p:cNvSpPr/>
              <p:nvPr/>
            </p:nvSpPr>
            <p:spPr>
              <a:xfrm>
                <a:off x="670365" y="3415325"/>
                <a:ext cx="646579" cy="6465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45">
                  <a:latin typeface="微软雅黑" panose="020B0503020204020204" charset="-122"/>
                  <a:ea typeface="微软雅黑" panose="020B0503020204020204" charset="-122"/>
                </a:endParaRPr>
              </a:p>
            </p:txBody>
          </p:sp>
          <p:sp>
            <p:nvSpPr>
              <p:cNvPr id="65" name="Freeform 70"/>
              <p:cNvSpPr>
                <a:spLocks noEditPoints="1"/>
              </p:cNvSpPr>
              <p:nvPr/>
            </p:nvSpPr>
            <p:spPr bwMode="auto">
              <a:xfrm>
                <a:off x="764791" y="3530282"/>
                <a:ext cx="447675" cy="406400"/>
              </a:xfrm>
              <a:custGeom>
                <a:avLst/>
                <a:gdLst>
                  <a:gd name="T0" fmla="*/ 88 w 176"/>
                  <a:gd name="T1" fmla="*/ 0 h 160"/>
                  <a:gd name="T2" fmla="*/ 0 w 176"/>
                  <a:gd name="T3" fmla="*/ 80 h 160"/>
                  <a:gd name="T4" fmla="*/ 88 w 176"/>
                  <a:gd name="T5" fmla="*/ 160 h 160"/>
                  <a:gd name="T6" fmla="*/ 176 w 176"/>
                  <a:gd name="T7" fmla="*/ 80 h 160"/>
                  <a:gd name="T8" fmla="*/ 88 w 176"/>
                  <a:gd name="T9" fmla="*/ 0 h 160"/>
                  <a:gd name="T10" fmla="*/ 88 w 176"/>
                  <a:gd name="T11" fmla="*/ 152 h 160"/>
                  <a:gd name="T12" fmla="*/ 21 w 176"/>
                  <a:gd name="T13" fmla="*/ 120 h 160"/>
                  <a:gd name="T14" fmla="*/ 81 w 176"/>
                  <a:gd name="T15" fmla="*/ 120 h 160"/>
                  <a:gd name="T16" fmla="*/ 110 w 176"/>
                  <a:gd name="T17" fmla="*/ 140 h 160"/>
                  <a:gd name="T18" fmla="*/ 132 w 176"/>
                  <a:gd name="T19" fmla="*/ 116 h 160"/>
                  <a:gd name="T20" fmla="*/ 110 w 176"/>
                  <a:gd name="T21" fmla="*/ 92 h 160"/>
                  <a:gd name="T22" fmla="*/ 81 w 176"/>
                  <a:gd name="T23" fmla="*/ 112 h 160"/>
                  <a:gd name="T24" fmla="*/ 16 w 176"/>
                  <a:gd name="T25" fmla="*/ 112 h 160"/>
                  <a:gd name="T26" fmla="*/ 8 w 176"/>
                  <a:gd name="T27" fmla="*/ 80 h 160"/>
                  <a:gd name="T28" fmla="*/ 16 w 176"/>
                  <a:gd name="T29" fmla="*/ 48 h 160"/>
                  <a:gd name="T30" fmla="*/ 81 w 176"/>
                  <a:gd name="T31" fmla="*/ 48 h 160"/>
                  <a:gd name="T32" fmla="*/ 110 w 176"/>
                  <a:gd name="T33" fmla="*/ 68 h 160"/>
                  <a:gd name="T34" fmla="*/ 132 w 176"/>
                  <a:gd name="T35" fmla="*/ 44 h 160"/>
                  <a:gd name="T36" fmla="*/ 110 w 176"/>
                  <a:gd name="T37" fmla="*/ 20 h 160"/>
                  <a:gd name="T38" fmla="*/ 81 w 176"/>
                  <a:gd name="T39" fmla="*/ 40 h 160"/>
                  <a:gd name="T40" fmla="*/ 21 w 176"/>
                  <a:gd name="T41" fmla="*/ 40 h 160"/>
                  <a:gd name="T42" fmla="*/ 88 w 176"/>
                  <a:gd name="T43" fmla="*/ 8 h 160"/>
                  <a:gd name="T44" fmla="*/ 168 w 176"/>
                  <a:gd name="T45" fmla="*/ 76 h 160"/>
                  <a:gd name="T46" fmla="*/ 87 w 176"/>
                  <a:gd name="T47" fmla="*/ 76 h 160"/>
                  <a:gd name="T48" fmla="*/ 58 w 176"/>
                  <a:gd name="T49" fmla="*/ 56 h 160"/>
                  <a:gd name="T50" fmla="*/ 36 w 176"/>
                  <a:gd name="T51" fmla="*/ 80 h 160"/>
                  <a:gd name="T52" fmla="*/ 58 w 176"/>
                  <a:gd name="T53" fmla="*/ 104 h 160"/>
                  <a:gd name="T54" fmla="*/ 87 w 176"/>
                  <a:gd name="T55" fmla="*/ 84 h 160"/>
                  <a:gd name="T56" fmla="*/ 168 w 176"/>
                  <a:gd name="T57" fmla="*/ 84 h 160"/>
                  <a:gd name="T58" fmla="*/ 88 w 176"/>
                  <a:gd name="T5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60">
                    <a:moveTo>
                      <a:pt x="88" y="0"/>
                    </a:moveTo>
                    <a:cubicBezTo>
                      <a:pt x="39" y="0"/>
                      <a:pt x="0" y="36"/>
                      <a:pt x="0" y="80"/>
                    </a:cubicBezTo>
                    <a:cubicBezTo>
                      <a:pt x="0" y="124"/>
                      <a:pt x="39" y="160"/>
                      <a:pt x="88" y="160"/>
                    </a:cubicBezTo>
                    <a:cubicBezTo>
                      <a:pt x="137" y="160"/>
                      <a:pt x="176" y="124"/>
                      <a:pt x="176" y="80"/>
                    </a:cubicBezTo>
                    <a:cubicBezTo>
                      <a:pt x="176" y="36"/>
                      <a:pt x="137" y="0"/>
                      <a:pt x="88" y="0"/>
                    </a:cubicBezTo>
                    <a:moveTo>
                      <a:pt x="88" y="152"/>
                    </a:moveTo>
                    <a:cubicBezTo>
                      <a:pt x="60" y="152"/>
                      <a:pt x="36" y="139"/>
                      <a:pt x="21" y="120"/>
                    </a:cubicBezTo>
                    <a:cubicBezTo>
                      <a:pt x="81" y="120"/>
                      <a:pt x="81" y="120"/>
                      <a:pt x="81" y="120"/>
                    </a:cubicBezTo>
                    <a:cubicBezTo>
                      <a:pt x="85" y="128"/>
                      <a:pt x="100" y="140"/>
                      <a:pt x="110" y="140"/>
                    </a:cubicBezTo>
                    <a:cubicBezTo>
                      <a:pt x="122" y="140"/>
                      <a:pt x="132" y="132"/>
                      <a:pt x="132" y="116"/>
                    </a:cubicBezTo>
                    <a:cubicBezTo>
                      <a:pt x="132" y="100"/>
                      <a:pt x="122" y="92"/>
                      <a:pt x="110" y="92"/>
                    </a:cubicBezTo>
                    <a:cubicBezTo>
                      <a:pt x="100" y="92"/>
                      <a:pt x="85" y="104"/>
                      <a:pt x="81" y="112"/>
                    </a:cubicBezTo>
                    <a:cubicBezTo>
                      <a:pt x="16" y="112"/>
                      <a:pt x="16" y="112"/>
                      <a:pt x="16" y="112"/>
                    </a:cubicBezTo>
                    <a:cubicBezTo>
                      <a:pt x="11" y="102"/>
                      <a:pt x="8" y="92"/>
                      <a:pt x="8" y="80"/>
                    </a:cubicBezTo>
                    <a:cubicBezTo>
                      <a:pt x="8" y="68"/>
                      <a:pt x="11" y="58"/>
                      <a:pt x="16" y="48"/>
                    </a:cubicBezTo>
                    <a:cubicBezTo>
                      <a:pt x="81" y="48"/>
                      <a:pt x="81" y="48"/>
                      <a:pt x="81" y="48"/>
                    </a:cubicBezTo>
                    <a:cubicBezTo>
                      <a:pt x="85" y="56"/>
                      <a:pt x="100" y="68"/>
                      <a:pt x="110" y="68"/>
                    </a:cubicBezTo>
                    <a:cubicBezTo>
                      <a:pt x="122" y="68"/>
                      <a:pt x="132" y="60"/>
                      <a:pt x="132" y="44"/>
                    </a:cubicBezTo>
                    <a:cubicBezTo>
                      <a:pt x="132" y="28"/>
                      <a:pt x="122" y="20"/>
                      <a:pt x="110" y="20"/>
                    </a:cubicBezTo>
                    <a:cubicBezTo>
                      <a:pt x="100" y="20"/>
                      <a:pt x="85" y="32"/>
                      <a:pt x="81" y="40"/>
                    </a:cubicBezTo>
                    <a:cubicBezTo>
                      <a:pt x="21" y="40"/>
                      <a:pt x="21" y="40"/>
                      <a:pt x="21" y="40"/>
                    </a:cubicBezTo>
                    <a:cubicBezTo>
                      <a:pt x="36" y="21"/>
                      <a:pt x="60" y="8"/>
                      <a:pt x="88" y="8"/>
                    </a:cubicBezTo>
                    <a:cubicBezTo>
                      <a:pt x="131" y="8"/>
                      <a:pt x="165" y="38"/>
                      <a:pt x="168" y="76"/>
                    </a:cubicBezTo>
                    <a:cubicBezTo>
                      <a:pt x="87" y="76"/>
                      <a:pt x="87" y="76"/>
                      <a:pt x="87" y="76"/>
                    </a:cubicBezTo>
                    <a:cubicBezTo>
                      <a:pt x="83" y="68"/>
                      <a:pt x="68" y="56"/>
                      <a:pt x="58" y="56"/>
                    </a:cubicBezTo>
                    <a:cubicBezTo>
                      <a:pt x="46" y="56"/>
                      <a:pt x="36" y="64"/>
                      <a:pt x="36" y="80"/>
                    </a:cubicBezTo>
                    <a:cubicBezTo>
                      <a:pt x="36" y="96"/>
                      <a:pt x="46" y="104"/>
                      <a:pt x="58" y="104"/>
                    </a:cubicBezTo>
                    <a:cubicBezTo>
                      <a:pt x="68" y="104"/>
                      <a:pt x="83" y="92"/>
                      <a:pt x="87" y="84"/>
                    </a:cubicBezTo>
                    <a:cubicBezTo>
                      <a:pt x="168" y="84"/>
                      <a:pt x="168" y="84"/>
                      <a:pt x="168" y="84"/>
                    </a:cubicBezTo>
                    <a:cubicBezTo>
                      <a:pt x="165" y="122"/>
                      <a:pt x="131" y="152"/>
                      <a:pt x="88" y="152"/>
                    </a:cubicBezTo>
                  </a:path>
                </a:pathLst>
              </a:custGeom>
              <a:grpFill/>
              <a:ln>
                <a:solidFill>
                  <a:schemeClr val="bg1"/>
                </a:solidFill>
              </a:ln>
            </p:spPr>
            <p:txBody>
              <a:bodyPr vert="horz" wrap="square" lIns="100799" tIns="50399" rIns="100799" bIns="50399" numCol="1" anchor="t" anchorCtr="0" compatLnSpc="1"/>
              <a:lstStyle/>
              <a:p>
                <a:endParaRPr lang="en-US" sz="1985"/>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p:tgtEl>
                                          <p:spTgt spid="44"/>
                                        </p:tgtEl>
                                        <p:attrNameLst>
                                          <p:attrName>ppt_x</p:attrName>
                                        </p:attrNameLst>
                                      </p:cBhvr>
                                      <p:tavLst>
                                        <p:tav tm="0">
                                          <p:val>
                                            <p:strVal val="#ppt_x+#ppt_w*1.125000"/>
                                          </p:val>
                                        </p:tav>
                                        <p:tav tm="100000">
                                          <p:val>
                                            <p:strVal val="#ppt_x"/>
                                          </p:val>
                                        </p:tav>
                                      </p:tavLst>
                                    </p:anim>
                                    <p:animEffect transition="in" filter="wipe(left)">
                                      <p:cBhvr>
                                        <p:cTn id="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a:spLocks noChangeArrowheads="1"/>
          </p:cNvSpPr>
          <p:nvPr/>
        </p:nvSpPr>
        <p:spPr bwMode="auto">
          <a:xfrm>
            <a:off x="6892902" y="4849221"/>
            <a:ext cx="2678997" cy="81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765" dirty="0">
                <a:solidFill>
                  <a:schemeClr val="bg1"/>
                </a:solidFill>
                <a:latin typeface="微软雅黑" panose="020B0503020204020204" charset="-122"/>
                <a:ea typeface="微软雅黑" panose="020B0503020204020204" charset="-122"/>
                <a:sym typeface="Arial" panose="020B0604020202020204" pitchFamily="34" charset="0"/>
              </a:rPr>
              <a:t>中小学生整体身体素质一直在下降</a:t>
            </a:r>
            <a:endParaRPr lang="zh-CN" altLang="en-US" sz="880"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4" name="矩形 32"/>
          <p:cNvSpPr/>
          <p:nvPr/>
        </p:nvSpPr>
        <p:spPr>
          <a:xfrm>
            <a:off x="2062526" y="5859655"/>
            <a:ext cx="770021" cy="1066381"/>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985">
              <a:latin typeface="Arial" panose="020B0604020202020204" pitchFamily="34" charset="0"/>
              <a:ea typeface="微软雅黑" panose="020B0503020204020204" charset="-122"/>
              <a:sym typeface="Arial" panose="020B0604020202020204" pitchFamily="34" charset="0"/>
            </a:endParaRPr>
          </a:p>
        </p:txBody>
      </p:sp>
      <p:sp>
        <p:nvSpPr>
          <p:cNvPr id="5" name="object 17"/>
          <p:cNvSpPr/>
          <p:nvPr/>
        </p:nvSpPr>
        <p:spPr>
          <a:xfrm>
            <a:off x="3659369" y="7111939"/>
            <a:ext cx="3099106" cy="99936"/>
          </a:xfrm>
          <a:prstGeom prst="rect">
            <a:avLst/>
          </a:prstGeom>
          <a:blipFill>
            <a:blip r:embed="rId1" cstate="print"/>
            <a:stretch>
              <a:fillRect/>
            </a:stretch>
          </a:blipFill>
        </p:spPr>
        <p:txBody>
          <a:bodyPr wrap="square" lIns="0" tIns="0" rIns="0" bIns="0" rtlCol="0"/>
          <a:lstStyle/>
          <a:p>
            <a:endParaRPr sz="1985"/>
          </a:p>
        </p:txBody>
      </p:sp>
      <p:sp>
        <p:nvSpPr>
          <p:cNvPr id="7" name="矩形 6"/>
          <p:cNvSpPr/>
          <p:nvPr/>
        </p:nvSpPr>
        <p:spPr>
          <a:xfrm>
            <a:off x="1524948" y="6117466"/>
            <a:ext cx="7368345" cy="702945"/>
          </a:xfrm>
          <a:prstGeom prst="rect">
            <a:avLst/>
          </a:prstGeom>
        </p:spPr>
        <p:txBody>
          <a:bodyPr wrap="square">
            <a:spAutoFit/>
          </a:bodyPr>
          <a:lstStyle/>
          <a:p>
            <a:pPr algn="ctr"/>
            <a:r>
              <a:rPr lang="zh-CN" altLang="zh-CN" sz="1985" dirty="0" smtClean="0">
                <a:latin typeface="微软雅黑" panose="020B0503020204020204" charset="-122"/>
                <a:ea typeface="微软雅黑" panose="020B0503020204020204" charset="-122"/>
              </a:rPr>
              <a:t>将</a:t>
            </a:r>
            <a:r>
              <a:rPr lang="zh-CN" altLang="zh-CN" sz="1985" dirty="0">
                <a:latin typeface="微软雅黑" panose="020B0503020204020204" charset="-122"/>
                <a:ea typeface="微软雅黑" panose="020B0503020204020204" charset="-122"/>
              </a:rPr>
              <a:t>静态、动态人脸识别技术深度融入教学、科研</a:t>
            </a:r>
            <a:r>
              <a:rPr lang="zh-CN" altLang="zh-CN" sz="1985" dirty="0" smtClean="0">
                <a:latin typeface="微软雅黑" panose="020B0503020204020204" charset="-122"/>
                <a:ea typeface="微软雅黑" panose="020B0503020204020204" charset="-122"/>
              </a:rPr>
              <a:t>、管理和</a:t>
            </a:r>
            <a:r>
              <a:rPr lang="zh-CN" altLang="zh-CN" sz="1985" dirty="0">
                <a:latin typeface="微软雅黑" panose="020B0503020204020204" charset="-122"/>
                <a:ea typeface="微软雅黑" panose="020B0503020204020204" charset="-122"/>
              </a:rPr>
              <a:t>校园生活等教育全过程，推动改进教学、优化管理</a:t>
            </a:r>
            <a:r>
              <a:rPr lang="zh-CN" altLang="zh-CN" sz="1985" dirty="0" smtClean="0">
                <a:latin typeface="微软雅黑" panose="020B0503020204020204" charset="-122"/>
                <a:ea typeface="微软雅黑" panose="020B0503020204020204" charset="-122"/>
              </a:rPr>
              <a:t>、提升效率</a:t>
            </a:r>
            <a:endParaRPr lang="zh-CN" altLang="en-US" sz="1985" dirty="0">
              <a:latin typeface="微软雅黑" panose="020B0503020204020204" charset="-122"/>
              <a:ea typeface="微软雅黑" panose="020B0503020204020204" charset="-122"/>
            </a:endParaRPr>
          </a:p>
        </p:txBody>
      </p:sp>
      <p:sp>
        <p:nvSpPr>
          <p:cNvPr id="8" name="标题 1"/>
          <p:cNvSpPr txBox="1"/>
          <p:nvPr/>
        </p:nvSpPr>
        <p:spPr bwMode="auto">
          <a:xfrm>
            <a:off x="3860971" y="34368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dirty="0" smtClean="0">
                <a:solidFill>
                  <a:srgbClr val="00B0F0"/>
                </a:solidFill>
                <a:cs typeface="+mn-cs"/>
              </a:rPr>
              <a:t>业务场景</a:t>
            </a:r>
            <a:endParaRPr lang="zh-CN" altLang="en-US" sz="3530" b="1" dirty="0">
              <a:solidFill>
                <a:srgbClr val="00B0F0"/>
              </a:solidFill>
              <a:cs typeface="+mn-cs"/>
            </a:endParaRPr>
          </a:p>
        </p:txBody>
      </p:sp>
      <p:grpSp>
        <p:nvGrpSpPr>
          <p:cNvPr id="86" name="组合 85"/>
          <p:cNvGrpSpPr/>
          <p:nvPr/>
        </p:nvGrpSpPr>
        <p:grpSpPr>
          <a:xfrm>
            <a:off x="2869975" y="1200995"/>
            <a:ext cx="4459001" cy="4462501"/>
            <a:chOff x="603250" y="1089474"/>
            <a:chExt cx="4044951" cy="4048126"/>
          </a:xfrm>
        </p:grpSpPr>
        <p:pic>
          <p:nvPicPr>
            <p:cNvPr id="6" name="图片 5"/>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4850" b="91334" l="0" r="100000"/>
                      </a14:imgEffect>
                    </a14:imgLayer>
                  </a14:imgProps>
                </a:ext>
                <a:ext uri="{28A0092B-C50C-407E-A947-70E740481C1C}">
                  <a14:useLocalDpi xmlns:a14="http://schemas.microsoft.com/office/drawing/2010/main" val="0"/>
                </a:ext>
              </a:extLst>
            </a:blip>
            <a:stretch>
              <a:fillRect/>
            </a:stretch>
          </p:blipFill>
          <p:spPr>
            <a:xfrm>
              <a:off x="1834765" y="2011060"/>
              <a:ext cx="1686311" cy="2476369"/>
            </a:xfrm>
            <a:prstGeom prst="rect">
              <a:avLst/>
            </a:prstGeom>
          </p:spPr>
        </p:pic>
        <p:grpSp>
          <p:nvGrpSpPr>
            <p:cNvPr id="9" name="Csoportba foglalás 15"/>
            <p:cNvGrpSpPr/>
            <p:nvPr/>
          </p:nvGrpSpPr>
          <p:grpSpPr>
            <a:xfrm>
              <a:off x="603250" y="1089474"/>
              <a:ext cx="4044951" cy="4048126"/>
              <a:chOff x="4075112" y="1477963"/>
              <a:chExt cx="4044951" cy="4048126"/>
            </a:xfrm>
          </p:grpSpPr>
          <p:sp>
            <p:nvSpPr>
              <p:cNvPr id="10" name="Freeform 5"/>
              <p:cNvSpPr/>
              <p:nvPr/>
            </p:nvSpPr>
            <p:spPr bwMode="auto">
              <a:xfrm>
                <a:off x="6169026" y="1477963"/>
                <a:ext cx="1641475" cy="1463675"/>
              </a:xfrm>
              <a:custGeom>
                <a:avLst/>
                <a:gdLst>
                  <a:gd name="T0" fmla="*/ 303 w 303"/>
                  <a:gd name="T1" fmla="*/ 175 h 270"/>
                  <a:gd name="T2" fmla="*/ 0 w 303"/>
                  <a:gd name="T3" fmla="*/ 0 h 270"/>
                  <a:gd name="T4" fmla="*/ 0 w 303"/>
                  <a:gd name="T5" fmla="*/ 190 h 270"/>
                  <a:gd name="T6" fmla="*/ 139 w 303"/>
                  <a:gd name="T7" fmla="*/ 270 h 270"/>
                  <a:gd name="T8" fmla="*/ 303 w 303"/>
                  <a:gd name="T9" fmla="*/ 175 h 270"/>
                </a:gdLst>
                <a:ahLst/>
                <a:cxnLst>
                  <a:cxn ang="0">
                    <a:pos x="T0" y="T1"/>
                  </a:cxn>
                  <a:cxn ang="0">
                    <a:pos x="T2" y="T3"/>
                  </a:cxn>
                  <a:cxn ang="0">
                    <a:pos x="T4" y="T5"/>
                  </a:cxn>
                  <a:cxn ang="0">
                    <a:pos x="T6" y="T7"/>
                  </a:cxn>
                  <a:cxn ang="0">
                    <a:pos x="T8" y="T9"/>
                  </a:cxn>
                </a:cxnLst>
                <a:rect l="0" t="0" r="r" b="b"/>
                <a:pathLst>
                  <a:path w="303" h="270">
                    <a:moveTo>
                      <a:pt x="303" y="175"/>
                    </a:moveTo>
                    <a:cubicBezTo>
                      <a:pt x="237" y="69"/>
                      <a:pt x="125" y="4"/>
                      <a:pt x="0" y="0"/>
                    </a:cubicBezTo>
                    <a:cubicBezTo>
                      <a:pt x="0" y="190"/>
                      <a:pt x="0" y="190"/>
                      <a:pt x="0" y="190"/>
                    </a:cubicBezTo>
                    <a:cubicBezTo>
                      <a:pt x="139" y="270"/>
                      <a:pt x="139" y="270"/>
                      <a:pt x="139" y="270"/>
                    </a:cubicBezTo>
                    <a:lnTo>
                      <a:pt x="303" y="175"/>
                    </a:lnTo>
                    <a:close/>
                  </a:path>
                </a:pathLst>
              </a:custGeom>
              <a:solidFill>
                <a:schemeClr val="accent1">
                  <a:lumMod val="60000"/>
                  <a:lumOff val="40000"/>
                </a:schemeClr>
              </a:solidFill>
              <a:ln>
                <a:noFill/>
              </a:ln>
            </p:spPr>
            <p:txBody>
              <a:bodyPr vert="horz" wrap="square" lIns="100799" tIns="50399" rIns="100799" bIns="50399" numCol="1" anchor="t" anchorCtr="0" compatLnSpc="1"/>
              <a:lstStyle/>
              <a:p>
                <a:endParaRPr lang="en-US" sz="1985">
                  <a:latin typeface="微软雅黑" panose="020B0503020204020204" charset="-122"/>
                  <a:ea typeface="微软雅黑" panose="020B0503020204020204" charset="-122"/>
                </a:endParaRPr>
              </a:p>
            </p:txBody>
          </p:sp>
          <p:sp>
            <p:nvSpPr>
              <p:cNvPr id="11" name="Freeform 6"/>
              <p:cNvSpPr/>
              <p:nvPr/>
            </p:nvSpPr>
            <p:spPr bwMode="auto">
              <a:xfrm>
                <a:off x="4381501" y="1477963"/>
                <a:ext cx="1641475" cy="1463675"/>
              </a:xfrm>
              <a:custGeom>
                <a:avLst/>
                <a:gdLst>
                  <a:gd name="T0" fmla="*/ 0 w 303"/>
                  <a:gd name="T1" fmla="*/ 175 h 270"/>
                  <a:gd name="T2" fmla="*/ 164 w 303"/>
                  <a:gd name="T3" fmla="*/ 270 h 270"/>
                  <a:gd name="T4" fmla="*/ 303 w 303"/>
                  <a:gd name="T5" fmla="*/ 190 h 270"/>
                  <a:gd name="T6" fmla="*/ 303 w 303"/>
                  <a:gd name="T7" fmla="*/ 0 h 270"/>
                  <a:gd name="T8" fmla="*/ 0 w 303"/>
                  <a:gd name="T9" fmla="*/ 175 h 270"/>
                </a:gdLst>
                <a:ahLst/>
                <a:cxnLst>
                  <a:cxn ang="0">
                    <a:pos x="T0" y="T1"/>
                  </a:cxn>
                  <a:cxn ang="0">
                    <a:pos x="T2" y="T3"/>
                  </a:cxn>
                  <a:cxn ang="0">
                    <a:pos x="T4" y="T5"/>
                  </a:cxn>
                  <a:cxn ang="0">
                    <a:pos x="T6" y="T7"/>
                  </a:cxn>
                  <a:cxn ang="0">
                    <a:pos x="T8" y="T9"/>
                  </a:cxn>
                </a:cxnLst>
                <a:rect l="0" t="0" r="r" b="b"/>
                <a:pathLst>
                  <a:path w="303" h="270">
                    <a:moveTo>
                      <a:pt x="0" y="175"/>
                    </a:moveTo>
                    <a:cubicBezTo>
                      <a:pt x="164" y="270"/>
                      <a:pt x="164" y="270"/>
                      <a:pt x="164" y="270"/>
                    </a:cubicBezTo>
                    <a:cubicBezTo>
                      <a:pt x="303" y="190"/>
                      <a:pt x="303" y="190"/>
                      <a:pt x="303" y="190"/>
                    </a:cubicBezTo>
                    <a:cubicBezTo>
                      <a:pt x="303" y="0"/>
                      <a:pt x="303" y="0"/>
                      <a:pt x="303" y="0"/>
                    </a:cubicBezTo>
                    <a:cubicBezTo>
                      <a:pt x="178" y="4"/>
                      <a:pt x="66" y="69"/>
                      <a:pt x="0" y="175"/>
                    </a:cubicBezTo>
                    <a:close/>
                  </a:path>
                </a:pathLst>
              </a:custGeom>
              <a:solidFill>
                <a:schemeClr val="accent2"/>
              </a:solidFill>
              <a:ln>
                <a:noFill/>
              </a:ln>
            </p:spPr>
            <p:txBody>
              <a:bodyPr vert="horz" wrap="square" lIns="100799" tIns="50399" rIns="100799" bIns="50399" numCol="1" anchor="t" anchorCtr="0" compatLnSpc="1"/>
              <a:lstStyle/>
              <a:p>
                <a:endParaRPr lang="en-US" sz="1985">
                  <a:latin typeface="微软雅黑" panose="020B0503020204020204" charset="-122"/>
                  <a:ea typeface="微软雅黑" panose="020B0503020204020204" charset="-122"/>
                </a:endParaRPr>
              </a:p>
            </p:txBody>
          </p:sp>
          <p:sp>
            <p:nvSpPr>
              <p:cNvPr id="12" name="Freeform 7"/>
              <p:cNvSpPr/>
              <p:nvPr/>
            </p:nvSpPr>
            <p:spPr bwMode="auto">
              <a:xfrm>
                <a:off x="6992938" y="2551113"/>
                <a:ext cx="1127125" cy="1897063"/>
              </a:xfrm>
              <a:custGeom>
                <a:avLst/>
                <a:gdLst>
                  <a:gd name="T0" fmla="*/ 165 w 208"/>
                  <a:gd name="T1" fmla="*/ 0 h 350"/>
                  <a:gd name="T2" fmla="*/ 0 w 208"/>
                  <a:gd name="T3" fmla="*/ 95 h 350"/>
                  <a:gd name="T4" fmla="*/ 0 w 208"/>
                  <a:gd name="T5" fmla="*/ 255 h 350"/>
                  <a:gd name="T6" fmla="*/ 165 w 208"/>
                  <a:gd name="T7" fmla="*/ 350 h 350"/>
                  <a:gd name="T8" fmla="*/ 208 w 208"/>
                  <a:gd name="T9" fmla="*/ 175 h 350"/>
                  <a:gd name="T10" fmla="*/ 165 w 208"/>
                  <a:gd name="T11" fmla="*/ 0 h 350"/>
                </a:gdLst>
                <a:ahLst/>
                <a:cxnLst>
                  <a:cxn ang="0">
                    <a:pos x="T0" y="T1"/>
                  </a:cxn>
                  <a:cxn ang="0">
                    <a:pos x="T2" y="T3"/>
                  </a:cxn>
                  <a:cxn ang="0">
                    <a:pos x="T4" y="T5"/>
                  </a:cxn>
                  <a:cxn ang="0">
                    <a:pos x="T6" y="T7"/>
                  </a:cxn>
                  <a:cxn ang="0">
                    <a:pos x="T8" y="T9"/>
                  </a:cxn>
                  <a:cxn ang="0">
                    <a:pos x="T10" y="T11"/>
                  </a:cxn>
                </a:cxnLst>
                <a:rect l="0" t="0" r="r" b="b"/>
                <a:pathLst>
                  <a:path w="208" h="350">
                    <a:moveTo>
                      <a:pt x="165" y="0"/>
                    </a:moveTo>
                    <a:cubicBezTo>
                      <a:pt x="0" y="95"/>
                      <a:pt x="0" y="95"/>
                      <a:pt x="0" y="95"/>
                    </a:cubicBezTo>
                    <a:cubicBezTo>
                      <a:pt x="0" y="255"/>
                      <a:pt x="0" y="255"/>
                      <a:pt x="0" y="255"/>
                    </a:cubicBezTo>
                    <a:cubicBezTo>
                      <a:pt x="165" y="350"/>
                      <a:pt x="165" y="350"/>
                      <a:pt x="165" y="350"/>
                    </a:cubicBezTo>
                    <a:cubicBezTo>
                      <a:pt x="193" y="297"/>
                      <a:pt x="208" y="236"/>
                      <a:pt x="208" y="175"/>
                    </a:cubicBezTo>
                    <a:cubicBezTo>
                      <a:pt x="208" y="114"/>
                      <a:pt x="193" y="54"/>
                      <a:pt x="165" y="0"/>
                    </a:cubicBezTo>
                    <a:close/>
                  </a:path>
                </a:pathLst>
              </a:custGeom>
              <a:solidFill>
                <a:schemeClr val="accent3"/>
              </a:solidFill>
              <a:ln>
                <a:noFill/>
              </a:ln>
            </p:spPr>
            <p:txBody>
              <a:bodyPr vert="horz" wrap="square" lIns="100799" tIns="50399" rIns="100799" bIns="50399" numCol="1" anchor="t" anchorCtr="0" compatLnSpc="1"/>
              <a:lstStyle/>
              <a:p>
                <a:endParaRPr lang="en-US" sz="1985">
                  <a:latin typeface="微软雅黑" panose="020B0503020204020204" charset="-122"/>
                  <a:ea typeface="微软雅黑" panose="020B0503020204020204" charset="-122"/>
                </a:endParaRPr>
              </a:p>
            </p:txBody>
          </p:sp>
          <p:sp>
            <p:nvSpPr>
              <p:cNvPr id="13" name="Freeform 8"/>
              <p:cNvSpPr/>
              <p:nvPr/>
            </p:nvSpPr>
            <p:spPr bwMode="auto">
              <a:xfrm>
                <a:off x="6172200" y="4064001"/>
                <a:ext cx="1641475" cy="1462088"/>
              </a:xfrm>
              <a:custGeom>
                <a:avLst/>
                <a:gdLst>
                  <a:gd name="T0" fmla="*/ 303 w 303"/>
                  <a:gd name="T1" fmla="*/ 95 h 270"/>
                  <a:gd name="T2" fmla="*/ 139 w 303"/>
                  <a:gd name="T3" fmla="*/ 0 h 270"/>
                  <a:gd name="T4" fmla="*/ 0 w 303"/>
                  <a:gd name="T5" fmla="*/ 80 h 270"/>
                  <a:gd name="T6" fmla="*/ 0 w 303"/>
                  <a:gd name="T7" fmla="*/ 270 h 270"/>
                  <a:gd name="T8" fmla="*/ 303 w 303"/>
                  <a:gd name="T9" fmla="*/ 95 h 270"/>
                </a:gdLst>
                <a:ahLst/>
                <a:cxnLst>
                  <a:cxn ang="0">
                    <a:pos x="T0" y="T1"/>
                  </a:cxn>
                  <a:cxn ang="0">
                    <a:pos x="T2" y="T3"/>
                  </a:cxn>
                  <a:cxn ang="0">
                    <a:pos x="T4" y="T5"/>
                  </a:cxn>
                  <a:cxn ang="0">
                    <a:pos x="T6" y="T7"/>
                  </a:cxn>
                  <a:cxn ang="0">
                    <a:pos x="T8" y="T9"/>
                  </a:cxn>
                </a:cxnLst>
                <a:rect l="0" t="0" r="r" b="b"/>
                <a:pathLst>
                  <a:path w="303" h="270">
                    <a:moveTo>
                      <a:pt x="303" y="95"/>
                    </a:moveTo>
                    <a:cubicBezTo>
                      <a:pt x="139" y="0"/>
                      <a:pt x="139" y="0"/>
                      <a:pt x="139" y="0"/>
                    </a:cubicBezTo>
                    <a:cubicBezTo>
                      <a:pt x="0" y="80"/>
                      <a:pt x="0" y="80"/>
                      <a:pt x="0" y="80"/>
                    </a:cubicBezTo>
                    <a:cubicBezTo>
                      <a:pt x="0" y="270"/>
                      <a:pt x="0" y="270"/>
                      <a:pt x="0" y="270"/>
                    </a:cubicBezTo>
                    <a:cubicBezTo>
                      <a:pt x="125" y="265"/>
                      <a:pt x="237" y="200"/>
                      <a:pt x="303" y="95"/>
                    </a:cubicBezTo>
                    <a:close/>
                  </a:path>
                </a:pathLst>
              </a:custGeom>
              <a:solidFill>
                <a:schemeClr val="tx2"/>
              </a:solidFill>
              <a:ln>
                <a:noFill/>
              </a:ln>
            </p:spPr>
            <p:txBody>
              <a:bodyPr vert="horz" wrap="square" lIns="100799" tIns="50399" rIns="100799" bIns="50399" numCol="1" anchor="t" anchorCtr="0" compatLnSpc="1"/>
              <a:lstStyle/>
              <a:p>
                <a:endParaRPr lang="en-US" sz="1985">
                  <a:latin typeface="微软雅黑" panose="020B0503020204020204" charset="-122"/>
                  <a:ea typeface="微软雅黑" panose="020B0503020204020204" charset="-122"/>
                </a:endParaRPr>
              </a:p>
            </p:txBody>
          </p:sp>
          <p:sp>
            <p:nvSpPr>
              <p:cNvPr id="14" name="Freeform 9"/>
              <p:cNvSpPr/>
              <p:nvPr/>
            </p:nvSpPr>
            <p:spPr bwMode="auto">
              <a:xfrm>
                <a:off x="4075112" y="2551113"/>
                <a:ext cx="1127125" cy="1897063"/>
              </a:xfrm>
              <a:custGeom>
                <a:avLst/>
                <a:gdLst>
                  <a:gd name="T0" fmla="*/ 43 w 208"/>
                  <a:gd name="T1" fmla="*/ 0 h 350"/>
                  <a:gd name="T2" fmla="*/ 0 w 208"/>
                  <a:gd name="T3" fmla="*/ 175 h 350"/>
                  <a:gd name="T4" fmla="*/ 43 w 208"/>
                  <a:gd name="T5" fmla="*/ 350 h 350"/>
                  <a:gd name="T6" fmla="*/ 208 w 208"/>
                  <a:gd name="T7" fmla="*/ 255 h 350"/>
                  <a:gd name="T8" fmla="*/ 208 w 208"/>
                  <a:gd name="T9" fmla="*/ 95 h 350"/>
                  <a:gd name="T10" fmla="*/ 43 w 208"/>
                  <a:gd name="T11" fmla="*/ 0 h 350"/>
                </a:gdLst>
                <a:ahLst/>
                <a:cxnLst>
                  <a:cxn ang="0">
                    <a:pos x="T0" y="T1"/>
                  </a:cxn>
                  <a:cxn ang="0">
                    <a:pos x="T2" y="T3"/>
                  </a:cxn>
                  <a:cxn ang="0">
                    <a:pos x="T4" y="T5"/>
                  </a:cxn>
                  <a:cxn ang="0">
                    <a:pos x="T6" y="T7"/>
                  </a:cxn>
                  <a:cxn ang="0">
                    <a:pos x="T8" y="T9"/>
                  </a:cxn>
                  <a:cxn ang="0">
                    <a:pos x="T10" y="T11"/>
                  </a:cxn>
                </a:cxnLst>
                <a:rect l="0" t="0" r="r" b="b"/>
                <a:pathLst>
                  <a:path w="208" h="350">
                    <a:moveTo>
                      <a:pt x="43" y="0"/>
                    </a:moveTo>
                    <a:cubicBezTo>
                      <a:pt x="15" y="54"/>
                      <a:pt x="0" y="114"/>
                      <a:pt x="0" y="175"/>
                    </a:cubicBezTo>
                    <a:cubicBezTo>
                      <a:pt x="0" y="236"/>
                      <a:pt x="15" y="297"/>
                      <a:pt x="43" y="350"/>
                    </a:cubicBezTo>
                    <a:cubicBezTo>
                      <a:pt x="208" y="255"/>
                      <a:pt x="208" y="255"/>
                      <a:pt x="208" y="255"/>
                    </a:cubicBezTo>
                    <a:cubicBezTo>
                      <a:pt x="208" y="95"/>
                      <a:pt x="208" y="95"/>
                      <a:pt x="208" y="95"/>
                    </a:cubicBezTo>
                    <a:lnTo>
                      <a:pt x="43" y="0"/>
                    </a:lnTo>
                    <a:close/>
                  </a:path>
                </a:pathLst>
              </a:custGeom>
              <a:solidFill>
                <a:schemeClr val="accent6"/>
              </a:solidFill>
              <a:ln>
                <a:noFill/>
              </a:ln>
            </p:spPr>
            <p:txBody>
              <a:bodyPr vert="horz" wrap="square" lIns="100799" tIns="50399" rIns="100799" bIns="50399" numCol="1" anchor="t" anchorCtr="0" compatLnSpc="1"/>
              <a:lstStyle/>
              <a:p>
                <a:endParaRPr lang="en-US" sz="1985">
                  <a:latin typeface="微软雅黑" panose="020B0503020204020204" charset="-122"/>
                  <a:ea typeface="微软雅黑" panose="020B0503020204020204" charset="-122"/>
                </a:endParaRPr>
              </a:p>
            </p:txBody>
          </p:sp>
          <p:sp>
            <p:nvSpPr>
              <p:cNvPr id="15" name="Freeform 10"/>
              <p:cNvSpPr/>
              <p:nvPr/>
            </p:nvSpPr>
            <p:spPr bwMode="auto">
              <a:xfrm>
                <a:off x="4384675" y="4064001"/>
                <a:ext cx="1641475" cy="1462088"/>
              </a:xfrm>
              <a:custGeom>
                <a:avLst/>
                <a:gdLst>
                  <a:gd name="T0" fmla="*/ 0 w 303"/>
                  <a:gd name="T1" fmla="*/ 95 h 270"/>
                  <a:gd name="T2" fmla="*/ 303 w 303"/>
                  <a:gd name="T3" fmla="*/ 270 h 270"/>
                  <a:gd name="T4" fmla="*/ 303 w 303"/>
                  <a:gd name="T5" fmla="*/ 80 h 270"/>
                  <a:gd name="T6" fmla="*/ 164 w 303"/>
                  <a:gd name="T7" fmla="*/ 0 h 270"/>
                  <a:gd name="T8" fmla="*/ 0 w 303"/>
                  <a:gd name="T9" fmla="*/ 95 h 270"/>
                </a:gdLst>
                <a:ahLst/>
                <a:cxnLst>
                  <a:cxn ang="0">
                    <a:pos x="T0" y="T1"/>
                  </a:cxn>
                  <a:cxn ang="0">
                    <a:pos x="T2" y="T3"/>
                  </a:cxn>
                  <a:cxn ang="0">
                    <a:pos x="T4" y="T5"/>
                  </a:cxn>
                  <a:cxn ang="0">
                    <a:pos x="T6" y="T7"/>
                  </a:cxn>
                  <a:cxn ang="0">
                    <a:pos x="T8" y="T9"/>
                  </a:cxn>
                </a:cxnLst>
                <a:rect l="0" t="0" r="r" b="b"/>
                <a:pathLst>
                  <a:path w="303" h="270">
                    <a:moveTo>
                      <a:pt x="0" y="95"/>
                    </a:moveTo>
                    <a:cubicBezTo>
                      <a:pt x="66" y="200"/>
                      <a:pt x="178" y="265"/>
                      <a:pt x="303" y="270"/>
                    </a:cubicBezTo>
                    <a:cubicBezTo>
                      <a:pt x="303" y="80"/>
                      <a:pt x="303" y="80"/>
                      <a:pt x="303" y="80"/>
                    </a:cubicBezTo>
                    <a:cubicBezTo>
                      <a:pt x="164" y="0"/>
                      <a:pt x="164" y="0"/>
                      <a:pt x="164" y="0"/>
                    </a:cubicBezTo>
                    <a:lnTo>
                      <a:pt x="0" y="95"/>
                    </a:lnTo>
                    <a:close/>
                  </a:path>
                </a:pathLst>
              </a:custGeom>
              <a:solidFill>
                <a:schemeClr val="accent4"/>
              </a:solidFill>
              <a:ln>
                <a:noFill/>
              </a:ln>
            </p:spPr>
            <p:txBody>
              <a:bodyPr vert="horz" wrap="square" lIns="100799" tIns="50399" rIns="100799" bIns="50399" numCol="1" anchor="t" anchorCtr="0" compatLnSpc="1"/>
              <a:lstStyle/>
              <a:p>
                <a:endParaRPr lang="en-US" sz="1985">
                  <a:latin typeface="微软雅黑" panose="020B0503020204020204" charset="-122"/>
                  <a:ea typeface="微软雅黑" panose="020B0503020204020204" charset="-122"/>
                </a:endParaRPr>
              </a:p>
            </p:txBody>
          </p:sp>
        </p:grpSp>
        <p:sp>
          <p:nvSpPr>
            <p:cNvPr id="16" name="Szövegdoboz 23"/>
            <p:cNvSpPr txBox="1"/>
            <p:nvPr/>
          </p:nvSpPr>
          <p:spPr>
            <a:xfrm>
              <a:off x="1607886" y="1512453"/>
              <a:ext cx="681358" cy="637672"/>
            </a:xfrm>
            <a:prstGeom prst="rect">
              <a:avLst/>
            </a:prstGeom>
            <a:noFill/>
          </p:spPr>
          <p:txBody>
            <a:bodyPr wrap="square" rtlCol="0">
              <a:spAutoFit/>
            </a:bodyPr>
            <a:lstStyle/>
            <a:p>
              <a:r>
                <a:rPr lang="zh-CN" altLang="en-US" sz="1985" dirty="0" smtClean="0">
                  <a:solidFill>
                    <a:schemeClr val="bg1"/>
                  </a:solidFill>
                  <a:latin typeface="微软雅黑" panose="020B0503020204020204" charset="-122"/>
                  <a:ea typeface="微软雅黑" panose="020B0503020204020204" charset="-122"/>
                </a:rPr>
                <a:t>智能考勤</a:t>
              </a:r>
              <a:endParaRPr lang="en-US" sz="1985" dirty="0">
                <a:solidFill>
                  <a:schemeClr val="bg1"/>
                </a:solidFill>
                <a:latin typeface="微软雅黑" panose="020B0503020204020204" charset="-122"/>
                <a:ea typeface="微软雅黑" panose="020B0503020204020204" charset="-122"/>
              </a:endParaRPr>
            </a:p>
          </p:txBody>
        </p:sp>
        <p:sp>
          <p:nvSpPr>
            <p:cNvPr id="17" name="Szövegdoboz 24"/>
            <p:cNvSpPr txBox="1"/>
            <p:nvPr/>
          </p:nvSpPr>
          <p:spPr>
            <a:xfrm>
              <a:off x="2953299" y="1498145"/>
              <a:ext cx="681168" cy="637672"/>
            </a:xfrm>
            <a:prstGeom prst="rect">
              <a:avLst/>
            </a:prstGeom>
            <a:noFill/>
          </p:spPr>
          <p:txBody>
            <a:bodyPr wrap="square" rtlCol="0">
              <a:spAutoFit/>
            </a:bodyPr>
            <a:lstStyle/>
            <a:p>
              <a:r>
                <a:rPr lang="zh-CN" altLang="en-US" sz="1985" dirty="0" smtClean="0">
                  <a:solidFill>
                    <a:schemeClr val="bg1"/>
                  </a:solidFill>
                  <a:latin typeface="微软雅黑" panose="020B0503020204020204" charset="-122"/>
                  <a:ea typeface="微软雅黑" panose="020B0503020204020204" charset="-122"/>
                </a:rPr>
                <a:t>课堂行为</a:t>
              </a:r>
              <a:endParaRPr lang="en-US" sz="1985" dirty="0">
                <a:solidFill>
                  <a:schemeClr val="bg1"/>
                </a:solidFill>
                <a:latin typeface="微软雅黑" panose="020B0503020204020204" charset="-122"/>
                <a:ea typeface="微软雅黑" panose="020B0503020204020204" charset="-122"/>
              </a:endParaRPr>
            </a:p>
          </p:txBody>
        </p:sp>
        <p:sp>
          <p:nvSpPr>
            <p:cNvPr id="18" name="Szövegdoboz 25"/>
            <p:cNvSpPr txBox="1"/>
            <p:nvPr/>
          </p:nvSpPr>
          <p:spPr>
            <a:xfrm>
              <a:off x="3682460" y="2815772"/>
              <a:ext cx="780930" cy="637672"/>
            </a:xfrm>
            <a:prstGeom prst="rect">
              <a:avLst/>
            </a:prstGeom>
            <a:noFill/>
          </p:spPr>
          <p:txBody>
            <a:bodyPr wrap="square" rtlCol="0">
              <a:spAutoFit/>
            </a:bodyPr>
            <a:lstStyle/>
            <a:p>
              <a:r>
                <a:rPr lang="zh-CN" altLang="en-US" sz="1985" dirty="0" smtClean="0">
                  <a:solidFill>
                    <a:schemeClr val="tx1"/>
                  </a:solidFill>
                  <a:latin typeface="微软雅黑" panose="020B0503020204020204" charset="-122"/>
                  <a:ea typeface="微软雅黑" panose="020B0503020204020204" charset="-122"/>
                </a:rPr>
                <a:t>刷脸支付</a:t>
              </a:r>
              <a:endParaRPr lang="zh-CN" altLang="en-US" sz="1985" dirty="0" smtClean="0">
                <a:solidFill>
                  <a:schemeClr val="tx1"/>
                </a:solidFill>
                <a:latin typeface="微软雅黑" panose="020B0503020204020204" charset="-122"/>
                <a:ea typeface="微软雅黑" panose="020B0503020204020204" charset="-122"/>
              </a:endParaRPr>
            </a:p>
          </p:txBody>
        </p:sp>
        <p:sp>
          <p:nvSpPr>
            <p:cNvPr id="19" name="Szövegdoboz 26"/>
            <p:cNvSpPr txBox="1"/>
            <p:nvPr/>
          </p:nvSpPr>
          <p:spPr>
            <a:xfrm>
              <a:off x="3008643" y="4103721"/>
              <a:ext cx="681168" cy="637672"/>
            </a:xfrm>
            <a:prstGeom prst="rect">
              <a:avLst/>
            </a:prstGeom>
            <a:noFill/>
          </p:spPr>
          <p:txBody>
            <a:bodyPr wrap="square" rtlCol="0">
              <a:spAutoFit/>
            </a:bodyPr>
            <a:lstStyle/>
            <a:p>
              <a:r>
                <a:rPr lang="zh-CN" altLang="en-US" sz="1985" dirty="0" smtClean="0">
                  <a:solidFill>
                    <a:schemeClr val="bg1"/>
                  </a:solidFill>
                  <a:latin typeface="微软雅黑" panose="020B0503020204020204" charset="-122"/>
                  <a:ea typeface="微软雅黑" panose="020B0503020204020204" charset="-122"/>
                </a:rPr>
                <a:t>人证核验</a:t>
              </a:r>
              <a:endParaRPr lang="en-US" sz="1985" dirty="0">
                <a:solidFill>
                  <a:schemeClr val="bg1"/>
                </a:solidFill>
                <a:latin typeface="微软雅黑" panose="020B0503020204020204" charset="-122"/>
                <a:ea typeface="微软雅黑" panose="020B0503020204020204" charset="-122"/>
              </a:endParaRPr>
            </a:p>
          </p:txBody>
        </p:sp>
        <p:sp>
          <p:nvSpPr>
            <p:cNvPr id="20" name="Szövegdoboz 27"/>
            <p:cNvSpPr txBox="1"/>
            <p:nvPr/>
          </p:nvSpPr>
          <p:spPr>
            <a:xfrm>
              <a:off x="1485351" y="4104894"/>
              <a:ext cx="788500" cy="637672"/>
            </a:xfrm>
            <a:prstGeom prst="rect">
              <a:avLst/>
            </a:prstGeom>
            <a:noFill/>
          </p:spPr>
          <p:txBody>
            <a:bodyPr wrap="square" rtlCol="0">
              <a:spAutoFit/>
            </a:bodyPr>
            <a:lstStyle/>
            <a:p>
              <a:r>
                <a:rPr lang="zh-CN" altLang="en-US" sz="1985" dirty="0" smtClean="0">
                  <a:solidFill>
                    <a:schemeClr val="bg1"/>
                  </a:solidFill>
                  <a:latin typeface="微软雅黑" panose="020B0503020204020204" charset="-122"/>
                  <a:ea typeface="微软雅黑" panose="020B0503020204020204" charset="-122"/>
                </a:rPr>
                <a:t>校园安防</a:t>
              </a:r>
              <a:endParaRPr lang="en-US" sz="1985" dirty="0">
                <a:solidFill>
                  <a:schemeClr val="bg1"/>
                </a:solidFill>
                <a:latin typeface="微软雅黑" panose="020B0503020204020204" charset="-122"/>
                <a:ea typeface="微软雅黑" panose="020B0503020204020204" charset="-122"/>
              </a:endParaRPr>
            </a:p>
          </p:txBody>
        </p:sp>
        <p:sp>
          <p:nvSpPr>
            <p:cNvPr id="21" name="Szövegdoboz 28"/>
            <p:cNvSpPr txBox="1"/>
            <p:nvPr/>
          </p:nvSpPr>
          <p:spPr>
            <a:xfrm>
              <a:off x="760771" y="2794819"/>
              <a:ext cx="761801" cy="637672"/>
            </a:xfrm>
            <a:prstGeom prst="rect">
              <a:avLst/>
            </a:prstGeom>
            <a:noFill/>
          </p:spPr>
          <p:txBody>
            <a:bodyPr wrap="square" rtlCol="0">
              <a:spAutoFit/>
            </a:bodyPr>
            <a:lstStyle/>
            <a:p>
              <a:r>
                <a:rPr lang="zh-CN" altLang="en-US" sz="1985" dirty="0">
                  <a:solidFill>
                    <a:schemeClr val="bg1"/>
                  </a:solidFill>
                  <a:latin typeface="微软雅黑" panose="020B0503020204020204" charset="-122"/>
                  <a:ea typeface="微软雅黑" panose="020B0503020204020204" charset="-122"/>
                </a:rPr>
                <a:t>刷</a:t>
              </a:r>
              <a:r>
                <a:rPr lang="zh-CN" altLang="en-US" sz="1985" dirty="0" smtClean="0">
                  <a:solidFill>
                    <a:schemeClr val="bg1"/>
                  </a:solidFill>
                  <a:latin typeface="微软雅黑" panose="020B0503020204020204" charset="-122"/>
                  <a:ea typeface="微软雅黑" panose="020B0503020204020204" charset="-122"/>
                </a:rPr>
                <a:t>脸门禁</a:t>
              </a:r>
              <a:endParaRPr lang="en-US" sz="1985" dirty="0">
                <a:solidFill>
                  <a:schemeClr val="bg1"/>
                </a:solidFill>
                <a:latin typeface="微软雅黑" panose="020B0503020204020204" charset="-122"/>
                <a:ea typeface="微软雅黑" panose="020B0503020204020204" charset="-122"/>
              </a:endParaRPr>
            </a:p>
          </p:txBody>
        </p:sp>
      </p:grpSp>
      <p:sp>
        <p:nvSpPr>
          <p:cNvPr id="87" name="TextBox 37"/>
          <p:cNvSpPr txBox="1"/>
          <p:nvPr/>
        </p:nvSpPr>
        <p:spPr>
          <a:xfrm>
            <a:off x="8199290" y="1578870"/>
            <a:ext cx="1082040" cy="363220"/>
          </a:xfrm>
          <a:prstGeom prst="rect">
            <a:avLst/>
          </a:prstGeom>
          <a:noFill/>
          <a:ln>
            <a:noFill/>
          </a:ln>
        </p:spPr>
        <p:txBody>
          <a:bodyPr wrap="none" rtlCol="0">
            <a:spAutoFit/>
          </a:bodyPr>
          <a:lstStyle/>
          <a:p>
            <a:r>
              <a:rPr lang="zh-CN" altLang="en-US" sz="1765" b="1" dirty="0" smtClean="0">
                <a:latin typeface="微软雅黑" panose="020B0503020204020204" charset="-122"/>
                <a:ea typeface="微软雅黑" panose="020B0503020204020204" charset="-122"/>
                <a:cs typeface="Lato Regular"/>
              </a:rPr>
              <a:t>课堂行为</a:t>
            </a:r>
            <a:endParaRPr lang="id-ID" sz="1765" b="1" dirty="0">
              <a:latin typeface="微软雅黑" panose="020B0503020204020204" charset="-122"/>
              <a:ea typeface="微软雅黑" panose="020B0503020204020204" charset="-122"/>
              <a:cs typeface="Lato Regular"/>
            </a:endParaRPr>
          </a:p>
        </p:txBody>
      </p:sp>
      <p:sp>
        <p:nvSpPr>
          <p:cNvPr id="88" name="TextBox 38"/>
          <p:cNvSpPr txBox="1"/>
          <p:nvPr/>
        </p:nvSpPr>
        <p:spPr>
          <a:xfrm>
            <a:off x="8199290" y="1946570"/>
            <a:ext cx="2468945" cy="704850"/>
          </a:xfrm>
          <a:prstGeom prst="rect">
            <a:avLst/>
          </a:prstGeom>
          <a:noFill/>
          <a:ln>
            <a:noFill/>
          </a:ln>
        </p:spPr>
        <p:txBody>
          <a:bodyPr wrap="square" rtlCol="0">
            <a:spAutoFit/>
          </a:bodyPr>
          <a:lstStyle>
            <a:defPPr>
              <a:defRPr lang="zh-CN"/>
            </a:defPPr>
            <a:lvl1pPr>
              <a:defRPr sz="1200">
                <a:latin typeface="微软雅黑" panose="020B0503020204020204" charset="-122"/>
                <a:ea typeface="微软雅黑" panose="020B0503020204020204" charset="-122"/>
              </a:defRPr>
            </a:lvl1pPr>
          </a:lstStyle>
          <a:p>
            <a:r>
              <a:rPr lang="zh-CN" altLang="zh-CN" sz="1325" dirty="0"/>
              <a:t>通过分析学生表情、动作等，辅助教师判断学生课堂知识接受程度</a:t>
            </a:r>
            <a:endParaRPr lang="en-US" sz="1325" dirty="0"/>
          </a:p>
        </p:txBody>
      </p:sp>
      <p:sp>
        <p:nvSpPr>
          <p:cNvPr id="89" name="TextBox 39"/>
          <p:cNvSpPr txBox="1"/>
          <p:nvPr/>
        </p:nvSpPr>
        <p:spPr>
          <a:xfrm>
            <a:off x="8208714" y="3064439"/>
            <a:ext cx="1082040" cy="363220"/>
          </a:xfrm>
          <a:prstGeom prst="rect">
            <a:avLst/>
          </a:prstGeom>
          <a:noFill/>
          <a:ln>
            <a:noFill/>
          </a:ln>
        </p:spPr>
        <p:txBody>
          <a:bodyPr wrap="none" rtlCol="0">
            <a:spAutoFit/>
          </a:bodyPr>
          <a:lstStyle/>
          <a:p>
            <a:r>
              <a:rPr lang="zh-CN" altLang="en-US" sz="1765" b="1" dirty="0" smtClean="0">
                <a:latin typeface="微软雅黑" panose="020B0503020204020204" charset="-122"/>
                <a:ea typeface="微软雅黑" panose="020B0503020204020204" charset="-122"/>
                <a:cs typeface="Lato Regular"/>
              </a:rPr>
              <a:t>刷脸支付</a:t>
            </a:r>
            <a:endParaRPr lang="id-ID" sz="1765" b="1" dirty="0">
              <a:latin typeface="微软雅黑" panose="020B0503020204020204" charset="-122"/>
              <a:ea typeface="微软雅黑" panose="020B0503020204020204" charset="-122"/>
              <a:cs typeface="Lato Regular"/>
            </a:endParaRPr>
          </a:p>
        </p:txBody>
      </p:sp>
      <p:sp>
        <p:nvSpPr>
          <p:cNvPr id="90" name="TextBox 40"/>
          <p:cNvSpPr txBox="1"/>
          <p:nvPr/>
        </p:nvSpPr>
        <p:spPr>
          <a:xfrm>
            <a:off x="8208714" y="3441065"/>
            <a:ext cx="2468945" cy="1113790"/>
          </a:xfrm>
          <a:prstGeom prst="rect">
            <a:avLst/>
          </a:prstGeom>
          <a:noFill/>
          <a:ln>
            <a:noFill/>
          </a:ln>
        </p:spPr>
        <p:txBody>
          <a:bodyPr wrap="square" rtlCol="0">
            <a:spAutoFit/>
          </a:bodyPr>
          <a:lstStyle>
            <a:defPPr>
              <a:defRPr lang="zh-CN"/>
            </a:defPPr>
            <a:lvl1pPr>
              <a:defRPr sz="1200">
                <a:latin typeface="微软雅黑" panose="020B0503020204020204" charset="-122"/>
                <a:ea typeface="微软雅黑" panose="020B0503020204020204" charset="-122"/>
              </a:defRPr>
            </a:lvl1pPr>
          </a:lstStyle>
          <a:p>
            <a:r>
              <a:rPr lang="zh-CN" altLang="zh-CN" sz="1325" dirty="0"/>
              <a:t>学生可以通过刷脸实现在学校食堂进行刷脸支付，避免出现忘带卡现象，同时记录学生饮食行为习惯，进行营养膳食分析</a:t>
            </a:r>
            <a:endParaRPr lang="en-US" sz="1325" dirty="0"/>
          </a:p>
        </p:txBody>
      </p:sp>
      <p:sp>
        <p:nvSpPr>
          <p:cNvPr id="91" name="TextBox 41"/>
          <p:cNvSpPr txBox="1"/>
          <p:nvPr/>
        </p:nvSpPr>
        <p:spPr>
          <a:xfrm>
            <a:off x="8208714" y="4572780"/>
            <a:ext cx="1082040" cy="363220"/>
          </a:xfrm>
          <a:prstGeom prst="rect">
            <a:avLst/>
          </a:prstGeom>
          <a:noFill/>
          <a:ln>
            <a:noFill/>
          </a:ln>
        </p:spPr>
        <p:txBody>
          <a:bodyPr wrap="none" rtlCol="0">
            <a:spAutoFit/>
          </a:bodyPr>
          <a:lstStyle/>
          <a:p>
            <a:r>
              <a:rPr lang="zh-CN" altLang="en-US" sz="1765" b="1" dirty="0" smtClean="0">
                <a:latin typeface="微软雅黑" panose="020B0503020204020204" charset="-122"/>
                <a:ea typeface="微软雅黑" panose="020B0503020204020204" charset="-122"/>
                <a:cs typeface="Lato Regular"/>
              </a:rPr>
              <a:t>人证核验</a:t>
            </a:r>
            <a:endParaRPr lang="id-ID" sz="1765" b="1" dirty="0">
              <a:latin typeface="微软雅黑" panose="020B0503020204020204" charset="-122"/>
              <a:ea typeface="微软雅黑" panose="020B0503020204020204" charset="-122"/>
              <a:cs typeface="Lato Regular"/>
            </a:endParaRPr>
          </a:p>
        </p:txBody>
      </p:sp>
      <p:sp>
        <p:nvSpPr>
          <p:cNvPr id="92" name="TextBox 42"/>
          <p:cNvSpPr txBox="1"/>
          <p:nvPr/>
        </p:nvSpPr>
        <p:spPr>
          <a:xfrm>
            <a:off x="8320405" y="4946015"/>
            <a:ext cx="2367915" cy="909320"/>
          </a:xfrm>
          <a:prstGeom prst="rect">
            <a:avLst/>
          </a:prstGeom>
          <a:noFill/>
          <a:ln>
            <a:noFill/>
          </a:ln>
        </p:spPr>
        <p:txBody>
          <a:bodyPr wrap="square" rtlCol="0">
            <a:spAutoFit/>
          </a:bodyPr>
          <a:lstStyle>
            <a:defPPr>
              <a:defRPr lang="zh-CN"/>
            </a:defPPr>
            <a:lvl1pPr>
              <a:defRPr sz="1200">
                <a:latin typeface="微软雅黑" panose="020B0503020204020204" charset="-122"/>
                <a:ea typeface="微软雅黑" panose="020B0503020204020204" charset="-122"/>
              </a:defRPr>
            </a:lvl1pPr>
          </a:lstStyle>
          <a:p>
            <a:r>
              <a:rPr lang="zh-CN" altLang="zh-CN" sz="1325" dirty="0" smtClean="0"/>
              <a:t>帮助</a:t>
            </a:r>
            <a:r>
              <a:rPr lang="zh-CN" altLang="zh-CN" sz="1325" dirty="0"/>
              <a:t>教育监管部门核查学生学籍信息，学校对考生进行身份核查，构建公平的考试环境</a:t>
            </a:r>
            <a:endParaRPr lang="zh-CN" altLang="zh-CN" sz="1325" dirty="0"/>
          </a:p>
        </p:txBody>
      </p:sp>
      <p:grpSp>
        <p:nvGrpSpPr>
          <p:cNvPr id="93" name="Group 43"/>
          <p:cNvGrpSpPr/>
          <p:nvPr/>
        </p:nvGrpSpPr>
        <p:grpSpPr>
          <a:xfrm>
            <a:off x="7805058" y="1717694"/>
            <a:ext cx="306068" cy="305154"/>
            <a:chOff x="2138511" y="2464802"/>
            <a:chExt cx="354012" cy="352956"/>
          </a:xfrm>
          <a:solidFill>
            <a:schemeClr val="accent2"/>
          </a:solidFill>
        </p:grpSpPr>
        <p:sp>
          <p:nvSpPr>
            <p:cNvPr id="94" name="Oval 44"/>
            <p:cNvSpPr>
              <a:spLocks noChangeArrowheads="1"/>
            </p:cNvSpPr>
            <p:nvPr/>
          </p:nvSpPr>
          <p:spPr bwMode="auto">
            <a:xfrm>
              <a:off x="2229830" y="2555417"/>
              <a:ext cx="171376" cy="171727"/>
            </a:xfrm>
            <a:prstGeom prst="ellipse">
              <a:avLst/>
            </a:prstGeom>
            <a:solidFill>
              <a:schemeClr val="accent1">
                <a:lumMod val="60000"/>
                <a:lumOff val="40000"/>
              </a:schemeClr>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sp>
          <p:nvSpPr>
            <p:cNvPr id="95" name="Freeform 45"/>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accent1">
                <a:lumMod val="60000"/>
                <a:lumOff val="40000"/>
              </a:schemeClr>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grpSp>
      <p:grpSp>
        <p:nvGrpSpPr>
          <p:cNvPr id="96" name="Group 46"/>
          <p:cNvGrpSpPr/>
          <p:nvPr/>
        </p:nvGrpSpPr>
        <p:grpSpPr>
          <a:xfrm>
            <a:off x="7805058" y="3265792"/>
            <a:ext cx="306068" cy="305155"/>
            <a:chOff x="2138511" y="2464802"/>
            <a:chExt cx="354012" cy="352956"/>
          </a:xfrm>
          <a:solidFill>
            <a:schemeClr val="accent3"/>
          </a:solidFill>
        </p:grpSpPr>
        <p:sp>
          <p:nvSpPr>
            <p:cNvPr id="97" name="Oval 47"/>
            <p:cNvSpPr>
              <a:spLocks noChangeArrowheads="1"/>
            </p:cNvSpPr>
            <p:nvPr/>
          </p:nvSpPr>
          <p:spPr bwMode="auto">
            <a:xfrm>
              <a:off x="2229830" y="2555417"/>
              <a:ext cx="171376" cy="171727"/>
            </a:xfrm>
            <a:prstGeom prst="ellipse">
              <a:avLst/>
            </a:prstGeom>
            <a:solidFill>
              <a:schemeClr val="accent3"/>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sp>
          <p:nvSpPr>
            <p:cNvPr id="98" name="Freeform 48"/>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accent3"/>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grpSp>
      <p:grpSp>
        <p:nvGrpSpPr>
          <p:cNvPr id="99" name="Group 49"/>
          <p:cNvGrpSpPr/>
          <p:nvPr/>
        </p:nvGrpSpPr>
        <p:grpSpPr>
          <a:xfrm>
            <a:off x="7805058" y="4781031"/>
            <a:ext cx="306068" cy="305155"/>
            <a:chOff x="2138511" y="2464802"/>
            <a:chExt cx="354012" cy="352956"/>
          </a:xfrm>
          <a:solidFill>
            <a:schemeClr val="accent4"/>
          </a:solidFill>
        </p:grpSpPr>
        <p:sp>
          <p:nvSpPr>
            <p:cNvPr id="100" name="Oval 50"/>
            <p:cNvSpPr>
              <a:spLocks noChangeArrowheads="1"/>
            </p:cNvSpPr>
            <p:nvPr/>
          </p:nvSpPr>
          <p:spPr bwMode="auto">
            <a:xfrm>
              <a:off x="2229830" y="2555417"/>
              <a:ext cx="171376" cy="171727"/>
            </a:xfrm>
            <a:prstGeom prst="ellipse">
              <a:avLst/>
            </a:prstGeom>
            <a:solidFill>
              <a:schemeClr val="tx2"/>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sp>
          <p:nvSpPr>
            <p:cNvPr id="101" name="Freeform 5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tx2"/>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grpSp>
      <p:sp>
        <p:nvSpPr>
          <p:cNvPr id="102" name="TextBox 67"/>
          <p:cNvSpPr txBox="1"/>
          <p:nvPr/>
        </p:nvSpPr>
        <p:spPr>
          <a:xfrm flipH="1">
            <a:off x="1149983" y="1615752"/>
            <a:ext cx="1082040" cy="363220"/>
          </a:xfrm>
          <a:prstGeom prst="rect">
            <a:avLst/>
          </a:prstGeom>
          <a:noFill/>
          <a:ln>
            <a:noFill/>
          </a:ln>
        </p:spPr>
        <p:txBody>
          <a:bodyPr wrap="none" rtlCol="0">
            <a:spAutoFit/>
          </a:bodyPr>
          <a:lstStyle/>
          <a:p>
            <a:pPr algn="r"/>
            <a:r>
              <a:rPr lang="zh-CN" altLang="en-US" sz="1765" b="1" dirty="0" smtClean="0">
                <a:latin typeface="微软雅黑" panose="020B0503020204020204" charset="-122"/>
                <a:ea typeface="微软雅黑" panose="020B0503020204020204" charset="-122"/>
                <a:cs typeface="Lato Regular"/>
              </a:rPr>
              <a:t>智能考勤</a:t>
            </a:r>
            <a:endParaRPr lang="id-ID" sz="1765" b="1" dirty="0">
              <a:latin typeface="微软雅黑" panose="020B0503020204020204" charset="-122"/>
              <a:ea typeface="微软雅黑" panose="020B0503020204020204" charset="-122"/>
              <a:cs typeface="Lato Regular"/>
            </a:endParaRPr>
          </a:p>
        </p:txBody>
      </p:sp>
      <p:sp>
        <p:nvSpPr>
          <p:cNvPr id="103" name="TextBox 68"/>
          <p:cNvSpPr txBox="1"/>
          <p:nvPr/>
        </p:nvSpPr>
        <p:spPr>
          <a:xfrm flipH="1">
            <a:off x="108585" y="1946570"/>
            <a:ext cx="2123440" cy="909320"/>
          </a:xfrm>
          <a:prstGeom prst="rect">
            <a:avLst/>
          </a:prstGeom>
          <a:noFill/>
          <a:ln>
            <a:noFill/>
          </a:ln>
        </p:spPr>
        <p:txBody>
          <a:bodyPr wrap="square" rtlCol="0">
            <a:spAutoFit/>
          </a:bodyPr>
          <a:lstStyle/>
          <a:p>
            <a:pPr algn="just"/>
            <a:r>
              <a:rPr lang="zh-CN" altLang="zh-CN" sz="1325" dirty="0">
                <a:latin typeface="微软雅黑" panose="020B0503020204020204" charset="-122"/>
                <a:ea typeface="微软雅黑" panose="020B0503020204020204" charset="-122"/>
              </a:rPr>
              <a:t>通过刷</a:t>
            </a:r>
            <a:r>
              <a:rPr lang="zh-CN" altLang="zh-CN" sz="1325" dirty="0" smtClean="0">
                <a:latin typeface="微软雅黑" panose="020B0503020204020204" charset="-122"/>
                <a:ea typeface="微软雅黑" panose="020B0503020204020204" charset="-122"/>
              </a:rPr>
              <a:t>脸智能</a:t>
            </a:r>
            <a:r>
              <a:rPr lang="zh-CN" altLang="zh-CN" sz="1325" dirty="0">
                <a:latin typeface="微软雅黑" panose="020B0503020204020204" charset="-122"/>
                <a:ea typeface="微软雅黑" panose="020B0503020204020204" charset="-122"/>
              </a:rPr>
              <a:t>地识别学生身份</a:t>
            </a:r>
            <a:r>
              <a:rPr lang="zh-CN" altLang="en-US" sz="1325" dirty="0">
                <a:latin typeface="微软雅黑" panose="020B0503020204020204" charset="-122"/>
                <a:ea typeface="微软雅黑" panose="020B0503020204020204" charset="-122"/>
              </a:rPr>
              <a:t>，校门、宿舍等远距离批量考勤，走班制实时考勤。</a:t>
            </a:r>
            <a:endParaRPr lang="en-US" altLang="zh-CN" sz="1325" dirty="0">
              <a:latin typeface="微软雅黑" panose="020B0503020204020204" charset="-122"/>
              <a:ea typeface="微软雅黑" panose="020B0503020204020204" charset="-122"/>
            </a:endParaRPr>
          </a:p>
        </p:txBody>
      </p:sp>
      <p:sp>
        <p:nvSpPr>
          <p:cNvPr id="104" name="TextBox 69"/>
          <p:cNvSpPr txBox="1"/>
          <p:nvPr/>
        </p:nvSpPr>
        <p:spPr>
          <a:xfrm flipH="1">
            <a:off x="1140559" y="3101321"/>
            <a:ext cx="1082040" cy="363220"/>
          </a:xfrm>
          <a:prstGeom prst="rect">
            <a:avLst/>
          </a:prstGeom>
          <a:noFill/>
          <a:ln>
            <a:noFill/>
          </a:ln>
        </p:spPr>
        <p:txBody>
          <a:bodyPr wrap="none" rtlCol="0">
            <a:spAutoFit/>
          </a:bodyPr>
          <a:lstStyle/>
          <a:p>
            <a:pPr algn="r"/>
            <a:r>
              <a:rPr lang="zh-CN" altLang="en-US" sz="1765" b="1" dirty="0" smtClean="0">
                <a:latin typeface="微软雅黑" panose="020B0503020204020204" charset="-122"/>
                <a:ea typeface="微软雅黑" panose="020B0503020204020204" charset="-122"/>
                <a:cs typeface="Lato Regular"/>
              </a:rPr>
              <a:t>刷脸门禁</a:t>
            </a:r>
            <a:endParaRPr lang="id-ID" sz="1765" b="1" dirty="0">
              <a:latin typeface="微软雅黑" panose="020B0503020204020204" charset="-122"/>
              <a:ea typeface="微软雅黑" panose="020B0503020204020204" charset="-122"/>
              <a:cs typeface="Lato Regular"/>
            </a:endParaRPr>
          </a:p>
        </p:txBody>
      </p:sp>
      <p:sp>
        <p:nvSpPr>
          <p:cNvPr id="105" name="TextBox 70"/>
          <p:cNvSpPr txBox="1"/>
          <p:nvPr/>
        </p:nvSpPr>
        <p:spPr>
          <a:xfrm flipH="1">
            <a:off x="109220" y="3441065"/>
            <a:ext cx="2113280" cy="909320"/>
          </a:xfrm>
          <a:prstGeom prst="rect">
            <a:avLst/>
          </a:prstGeom>
          <a:noFill/>
          <a:ln>
            <a:noFill/>
          </a:ln>
        </p:spPr>
        <p:txBody>
          <a:bodyPr wrap="square" rtlCol="0">
            <a:spAutoFit/>
          </a:bodyPr>
          <a:lstStyle>
            <a:defPPr>
              <a:defRPr lang="zh-CN"/>
            </a:defPPr>
            <a:lvl1pPr>
              <a:defRPr sz="1200">
                <a:latin typeface="微软雅黑" panose="020B0503020204020204" charset="-122"/>
                <a:ea typeface="微软雅黑" panose="020B0503020204020204" charset="-122"/>
              </a:defRPr>
            </a:lvl1pPr>
          </a:lstStyle>
          <a:p>
            <a:pPr algn="just"/>
            <a:r>
              <a:rPr lang="zh-CN" altLang="en-US" sz="1325" dirty="0" smtClean="0"/>
              <a:t>校门、</a:t>
            </a:r>
            <a:r>
              <a:rPr lang="zh-CN" altLang="zh-CN" sz="1325" dirty="0" smtClean="0"/>
              <a:t>图书馆、</a:t>
            </a:r>
            <a:r>
              <a:rPr lang="zh-CN" altLang="en-US" sz="1325" dirty="0" smtClean="0"/>
              <a:t>实验室</a:t>
            </a:r>
            <a:r>
              <a:rPr lang="zh-CN" altLang="zh-CN" sz="1325" dirty="0" smtClean="0"/>
              <a:t>等</a:t>
            </a:r>
            <a:r>
              <a:rPr lang="zh-CN" altLang="zh-CN" sz="1325" dirty="0"/>
              <a:t>刷脸通行，提升通行效率的同时，更有效的防范陌生人，保护学生安全</a:t>
            </a:r>
            <a:endParaRPr lang="zh-CN" altLang="zh-CN" sz="1325" dirty="0"/>
          </a:p>
        </p:txBody>
      </p:sp>
      <p:sp>
        <p:nvSpPr>
          <p:cNvPr id="106" name="TextBox 71"/>
          <p:cNvSpPr txBox="1"/>
          <p:nvPr/>
        </p:nvSpPr>
        <p:spPr>
          <a:xfrm flipH="1">
            <a:off x="1140559" y="4609662"/>
            <a:ext cx="1082040" cy="363220"/>
          </a:xfrm>
          <a:prstGeom prst="rect">
            <a:avLst/>
          </a:prstGeom>
          <a:noFill/>
          <a:ln>
            <a:noFill/>
          </a:ln>
        </p:spPr>
        <p:txBody>
          <a:bodyPr wrap="none" rtlCol="0">
            <a:spAutoFit/>
          </a:bodyPr>
          <a:lstStyle/>
          <a:p>
            <a:pPr algn="r"/>
            <a:r>
              <a:rPr lang="zh-CN" altLang="en-US" sz="1765" b="1" dirty="0" smtClean="0">
                <a:latin typeface="微软雅黑" panose="020B0503020204020204" charset="-122"/>
                <a:ea typeface="微软雅黑" panose="020B0503020204020204" charset="-122"/>
                <a:cs typeface="Lato Regular"/>
              </a:rPr>
              <a:t>校园安防</a:t>
            </a:r>
            <a:endParaRPr lang="id-ID" sz="1765" b="1" dirty="0">
              <a:latin typeface="微软雅黑" panose="020B0503020204020204" charset="-122"/>
              <a:ea typeface="微软雅黑" panose="020B0503020204020204" charset="-122"/>
              <a:cs typeface="Lato Regular"/>
            </a:endParaRPr>
          </a:p>
        </p:txBody>
      </p:sp>
      <p:sp>
        <p:nvSpPr>
          <p:cNvPr id="107" name="TextBox 72"/>
          <p:cNvSpPr txBox="1"/>
          <p:nvPr/>
        </p:nvSpPr>
        <p:spPr>
          <a:xfrm flipH="1">
            <a:off x="109220" y="4956810"/>
            <a:ext cx="2113915" cy="704850"/>
          </a:xfrm>
          <a:prstGeom prst="rect">
            <a:avLst/>
          </a:prstGeom>
          <a:noFill/>
          <a:ln>
            <a:noFill/>
          </a:ln>
        </p:spPr>
        <p:txBody>
          <a:bodyPr wrap="square" rtlCol="0">
            <a:spAutoFit/>
          </a:bodyPr>
          <a:lstStyle>
            <a:defPPr>
              <a:defRPr lang="zh-CN"/>
            </a:defPPr>
            <a:lvl1pPr>
              <a:defRPr sz="1200">
                <a:latin typeface="微软雅黑" panose="020B0503020204020204" charset="-122"/>
                <a:ea typeface="微软雅黑" panose="020B0503020204020204" charset="-122"/>
              </a:defRPr>
            </a:lvl1pPr>
          </a:lstStyle>
          <a:p>
            <a:pPr algn="just"/>
            <a:r>
              <a:rPr lang="zh-CN" altLang="en-US" sz="1325" dirty="0" smtClean="0"/>
              <a:t>对黑名单</a:t>
            </a:r>
            <a:r>
              <a:rPr lang="zh-CN" altLang="zh-CN" sz="1325" dirty="0" smtClean="0"/>
              <a:t>重点</a:t>
            </a:r>
            <a:r>
              <a:rPr lang="zh-CN" altLang="zh-CN" sz="1325" dirty="0"/>
              <a:t>人 </a:t>
            </a:r>
            <a:r>
              <a:rPr lang="zh-CN" altLang="zh-CN" sz="1325" dirty="0" smtClean="0"/>
              <a:t>员</a:t>
            </a:r>
            <a:r>
              <a:rPr lang="zh-CN" altLang="en-US" sz="1325" dirty="0" smtClean="0"/>
              <a:t>进行</a:t>
            </a:r>
            <a:r>
              <a:rPr lang="zh-CN" altLang="zh-CN" sz="1325" dirty="0" smtClean="0"/>
              <a:t>布控</a:t>
            </a:r>
            <a:r>
              <a:rPr lang="zh-CN" altLang="zh-CN" sz="1325" dirty="0"/>
              <a:t>，可及时发现和防范风险</a:t>
            </a:r>
            <a:endParaRPr lang="zh-CN" altLang="zh-CN" sz="1325" dirty="0"/>
          </a:p>
        </p:txBody>
      </p:sp>
      <p:grpSp>
        <p:nvGrpSpPr>
          <p:cNvPr id="108" name="Group 73"/>
          <p:cNvGrpSpPr/>
          <p:nvPr/>
        </p:nvGrpSpPr>
        <p:grpSpPr>
          <a:xfrm flipH="1">
            <a:off x="2320188" y="1754576"/>
            <a:ext cx="306068" cy="305154"/>
            <a:chOff x="2138511" y="2464802"/>
            <a:chExt cx="354012" cy="352956"/>
          </a:xfrm>
          <a:solidFill>
            <a:schemeClr val="accent1"/>
          </a:solidFill>
        </p:grpSpPr>
        <p:sp>
          <p:nvSpPr>
            <p:cNvPr id="109" name="Oval 74"/>
            <p:cNvSpPr>
              <a:spLocks noChangeArrowheads="1"/>
            </p:cNvSpPr>
            <p:nvPr/>
          </p:nvSpPr>
          <p:spPr bwMode="auto">
            <a:xfrm>
              <a:off x="2229830" y="2555417"/>
              <a:ext cx="171376" cy="171727"/>
            </a:xfrm>
            <a:prstGeom prst="ellipse">
              <a:avLst/>
            </a:prstGeom>
            <a:solidFill>
              <a:schemeClr val="accent2"/>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sp>
          <p:nvSpPr>
            <p:cNvPr id="110" name="Freeform 75"/>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accent2"/>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grpSp>
      <p:grpSp>
        <p:nvGrpSpPr>
          <p:cNvPr id="111" name="Group 76"/>
          <p:cNvGrpSpPr/>
          <p:nvPr/>
        </p:nvGrpSpPr>
        <p:grpSpPr>
          <a:xfrm flipH="1">
            <a:off x="2320188" y="3302674"/>
            <a:ext cx="306068" cy="305155"/>
            <a:chOff x="2138511" y="2464802"/>
            <a:chExt cx="354012" cy="352956"/>
          </a:xfrm>
          <a:solidFill>
            <a:schemeClr val="accent6"/>
          </a:solidFill>
        </p:grpSpPr>
        <p:sp>
          <p:nvSpPr>
            <p:cNvPr id="112" name="Oval 77"/>
            <p:cNvSpPr>
              <a:spLocks noChangeArrowheads="1"/>
            </p:cNvSpPr>
            <p:nvPr/>
          </p:nvSpPr>
          <p:spPr bwMode="auto">
            <a:xfrm>
              <a:off x="2229830" y="2555417"/>
              <a:ext cx="171376" cy="171727"/>
            </a:xfrm>
            <a:prstGeom prst="ellipse">
              <a:avLst/>
            </a:prstGeom>
            <a:solidFill>
              <a:schemeClr val="accent6"/>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sp>
          <p:nvSpPr>
            <p:cNvPr id="113" name="Freeform 78"/>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accent6"/>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grpSp>
      <p:grpSp>
        <p:nvGrpSpPr>
          <p:cNvPr id="114" name="Group 79"/>
          <p:cNvGrpSpPr/>
          <p:nvPr/>
        </p:nvGrpSpPr>
        <p:grpSpPr>
          <a:xfrm flipH="1">
            <a:off x="2320188" y="4817913"/>
            <a:ext cx="306068" cy="305155"/>
            <a:chOff x="2138511" y="2464802"/>
            <a:chExt cx="354012" cy="352956"/>
          </a:xfrm>
          <a:solidFill>
            <a:schemeClr val="accent5"/>
          </a:solidFill>
        </p:grpSpPr>
        <p:sp>
          <p:nvSpPr>
            <p:cNvPr id="115" name="Oval 80"/>
            <p:cNvSpPr>
              <a:spLocks noChangeArrowheads="1"/>
            </p:cNvSpPr>
            <p:nvPr/>
          </p:nvSpPr>
          <p:spPr bwMode="auto">
            <a:xfrm>
              <a:off x="2229830" y="2555417"/>
              <a:ext cx="171376" cy="171727"/>
            </a:xfrm>
            <a:prstGeom prst="ellipse">
              <a:avLst/>
            </a:prstGeom>
            <a:solidFill>
              <a:schemeClr val="accent4"/>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sp>
          <p:nvSpPr>
            <p:cNvPr id="116" name="Freeform 8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accent4"/>
            </a:solidFill>
            <a:ln>
              <a:noFill/>
            </a:ln>
          </p:spPr>
          <p:txBody>
            <a:bodyPr vert="horz" wrap="square" lIns="100799" tIns="50399" rIns="100799" bIns="50399" numCol="1" anchor="t" anchorCtr="0" compatLnSpc="1"/>
            <a:lstStyle/>
            <a:p>
              <a:endParaRPr lang="id-ID" sz="198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500"/>
                                        <p:tgtEl>
                                          <p:spTgt spid="8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500"/>
                                        <p:tgtEl>
                                          <p:spTgt spid="90"/>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fade">
                                      <p:cBhvr>
                                        <p:cTn id="40" dur="500"/>
                                        <p:tgtEl>
                                          <p:spTgt spid="9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500"/>
                                        <p:tgtEl>
                                          <p:spTgt spid="9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fade">
                                      <p:cBhvr>
                                        <p:cTn id="50" dur="500"/>
                                        <p:tgtEl>
                                          <p:spTgt spid="10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fade">
                                      <p:cBhvr>
                                        <p:cTn id="57" dur="500"/>
                                        <p:tgtEl>
                                          <p:spTgt spid="1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5"/>
                                        </p:tgtEl>
                                        <p:attrNameLst>
                                          <p:attrName>style.visibility</p:attrName>
                                        </p:attrNameLst>
                                      </p:cBhvr>
                                      <p:to>
                                        <p:strVal val="visible"/>
                                      </p:to>
                                    </p:set>
                                    <p:animEffect transition="in" filter="fade">
                                      <p:cBhvr>
                                        <p:cTn id="6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102" grpId="0"/>
      <p:bldP spid="103" grpId="0"/>
      <p:bldP spid="104" grpId="0"/>
      <p:bldP spid="105" grpId="0"/>
      <p:bldP spid="106" grpId="0"/>
      <p:bldP spid="10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75340" y="1151500"/>
          <a:ext cx="10825963" cy="577494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标题 1"/>
          <p:cNvSpPr txBox="1"/>
          <p:nvPr/>
        </p:nvSpPr>
        <p:spPr bwMode="auto">
          <a:xfrm>
            <a:off x="3838200" y="3423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a:solidFill>
                  <a:srgbClr val="00B0F0"/>
                </a:solidFill>
                <a:latin typeface="方正兰亭黑简体" panose="02000000000000000000" pitchFamily="2" charset="-122"/>
                <a:ea typeface="方正兰亭黑简体" panose="02000000000000000000" pitchFamily="2" charset="-122"/>
              </a:rPr>
              <a:t>考勤需求</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1374000" y="0"/>
            <a:ext cx="7404250" cy="500500"/>
          </a:xfrm>
          <a:prstGeom prst="rect">
            <a:avLst/>
          </a:prstGeom>
          <a:noFill/>
          <a:ln w="9525">
            <a:noFill/>
            <a:miter lim="800000"/>
          </a:ln>
        </p:spPr>
        <p:txBody>
          <a:bodyPr vert="horz" wrap="square" lIns="100799" tIns="50399" rIns="100799" bIns="50399" numCol="1" anchor="ctr" anchorCtr="0" compatLnSpc="1"/>
          <a:lstStyle>
            <a:defPPr>
              <a:defRPr lang="zh-CN"/>
            </a:defPPr>
            <a:lvl1pPr eaLnBrk="0" fontAlgn="base" hangingPunct="0">
              <a:spcBef>
                <a:spcPct val="0"/>
              </a:spcBef>
              <a:spcAft>
                <a:spcPct val="0"/>
              </a:spcAft>
              <a:defRPr sz="3200" b="1" spc="-80">
                <a:solidFill>
                  <a:srgbClr val="00B0F0"/>
                </a:solidFill>
                <a:latin typeface="方正兰亭黑简体" panose="02000000000000000000" pitchFamily="2" charset="-122"/>
                <a:ea typeface="方正兰亭黑简体" panose="02000000000000000000" pitchFamily="2" charset="-122"/>
                <a:cs typeface="+mj-cs"/>
              </a:defRPr>
            </a:lvl1pPr>
            <a:lvl2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endParaRPr lang="zh-CN" altLang="en-US" sz="3530" dirty="0"/>
          </a:p>
        </p:txBody>
      </p:sp>
      <p:grpSp>
        <p:nvGrpSpPr>
          <p:cNvPr id="59" name="组合 58"/>
          <p:cNvGrpSpPr/>
          <p:nvPr/>
        </p:nvGrpSpPr>
        <p:grpSpPr>
          <a:xfrm>
            <a:off x="325794" y="3206594"/>
            <a:ext cx="7620611" cy="2629459"/>
            <a:chOff x="816936" y="2159790"/>
            <a:chExt cx="10434660" cy="3042357"/>
          </a:xfrm>
        </p:grpSpPr>
        <p:pic>
          <p:nvPicPr>
            <p:cNvPr id="18" name="图片 17"/>
            <p:cNvPicPr>
              <a:picLocks noChangeAspect="1"/>
            </p:cNvPicPr>
            <p:nvPr/>
          </p:nvPicPr>
          <p:blipFill>
            <a:blip r:embed="rId1"/>
            <a:stretch>
              <a:fillRect/>
            </a:stretch>
          </p:blipFill>
          <p:spPr>
            <a:xfrm>
              <a:off x="4524046" y="2314369"/>
              <a:ext cx="2114664" cy="1188804"/>
            </a:xfrm>
            <a:prstGeom prst="rect">
              <a:avLst/>
            </a:prstGeom>
          </p:spPr>
        </p:pic>
        <p:pic>
          <p:nvPicPr>
            <p:cNvPr id="19" name="图片 18"/>
            <p:cNvPicPr>
              <a:picLocks noChangeAspect="1"/>
            </p:cNvPicPr>
            <p:nvPr/>
          </p:nvPicPr>
          <p:blipFill>
            <a:blip r:embed="rId2"/>
            <a:stretch>
              <a:fillRect/>
            </a:stretch>
          </p:blipFill>
          <p:spPr>
            <a:xfrm>
              <a:off x="816936" y="2348903"/>
              <a:ext cx="1553115" cy="1188804"/>
            </a:xfrm>
            <a:prstGeom prst="rect">
              <a:avLst/>
            </a:prstGeom>
          </p:spPr>
        </p:pic>
        <p:pic>
          <p:nvPicPr>
            <p:cNvPr id="21" name="图片 20"/>
            <p:cNvPicPr>
              <a:picLocks noChangeAspect="1"/>
            </p:cNvPicPr>
            <p:nvPr/>
          </p:nvPicPr>
          <p:blipFill>
            <a:blip r:embed="rId3">
              <a:extLst>
                <a:ext uri="{BEBA8EAE-BF5A-486C-A8C5-ECC9F3942E4B}">
                  <a14:imgProps xmlns:a14="http://schemas.microsoft.com/office/drawing/2010/main">
                    <a14:imgLayer r:embed="rId4">
                      <a14:imgEffect>
                        <a14:backgroundRemoval t="2537" b="99599" l="3517" r="95311">
                          <a14:foregroundMark x1="50410" y1="57677" x2="50410" y2="57677"/>
                          <a14:foregroundMark x1="50762" y1="58077" x2="75498" y2="47797"/>
                          <a14:foregroundMark x1="8675" y1="44860" x2="90387" y2="50868"/>
                          <a14:foregroundMark x1="48535" y1="4806" x2="44431" y2="97864"/>
                        </a14:backgroundRemoval>
                      </a14:imgEffect>
                    </a14:imgLayer>
                  </a14:imgProps>
                </a:ext>
              </a:extLst>
            </a:blip>
            <a:stretch>
              <a:fillRect/>
            </a:stretch>
          </p:blipFill>
          <p:spPr>
            <a:xfrm>
              <a:off x="2421379" y="2280452"/>
              <a:ext cx="1431125" cy="1256639"/>
            </a:xfrm>
            <a:prstGeom prst="rect">
              <a:avLst/>
            </a:prstGeom>
          </p:spPr>
        </p:pic>
        <p:cxnSp>
          <p:nvCxnSpPr>
            <p:cNvPr id="23" name="直接箭头连接符 22"/>
            <p:cNvCxnSpPr/>
            <p:nvPr/>
          </p:nvCxnSpPr>
          <p:spPr>
            <a:xfrm>
              <a:off x="3852504" y="2943305"/>
              <a:ext cx="650668" cy="0"/>
            </a:xfrm>
            <a:prstGeom prst="straightConnector1">
              <a:avLst/>
            </a:prstGeom>
            <a:ln w="28575">
              <a:prstDash val="sysDash"/>
              <a:tailEnd type="triangle"/>
            </a:ln>
          </p:spPr>
          <p:style>
            <a:lnRef idx="1">
              <a:schemeClr val="accent5"/>
            </a:lnRef>
            <a:fillRef idx="0">
              <a:schemeClr val="accent5"/>
            </a:fillRef>
            <a:effectRef idx="0">
              <a:schemeClr val="accent5"/>
            </a:effectRef>
            <a:fontRef idx="minor">
              <a:schemeClr val="tx1"/>
            </a:fontRef>
          </p:style>
        </p:cxnSp>
        <p:pic>
          <p:nvPicPr>
            <p:cNvPr id="2050" name="Picture 2" descr="webwxgetmsgi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9378" y="2245378"/>
              <a:ext cx="1287780" cy="12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直接箭头连接符 29"/>
            <p:cNvCxnSpPr/>
            <p:nvPr/>
          </p:nvCxnSpPr>
          <p:spPr>
            <a:xfrm>
              <a:off x="6694465" y="2961274"/>
              <a:ext cx="650668" cy="0"/>
            </a:xfrm>
            <a:prstGeom prst="straightConnector1">
              <a:avLst/>
            </a:prstGeom>
            <a:ln w="28575">
              <a:prstDash val="sysDash"/>
              <a:tailEnd type="triangle"/>
            </a:ln>
          </p:spPr>
          <p:style>
            <a:lnRef idx="1">
              <a:schemeClr val="accent5"/>
            </a:lnRef>
            <a:fillRef idx="0">
              <a:schemeClr val="accent5"/>
            </a:fillRef>
            <a:effectRef idx="0">
              <a:schemeClr val="accent5"/>
            </a:effectRef>
            <a:fontRef idx="minor">
              <a:schemeClr val="tx1"/>
            </a:fontRef>
          </p:style>
        </p:cxnSp>
        <p:pic>
          <p:nvPicPr>
            <p:cNvPr id="29" name="图片 28"/>
            <p:cNvPicPr>
              <a:picLocks noChangeAspect="1"/>
            </p:cNvPicPr>
            <p:nvPr/>
          </p:nvPicPr>
          <p:blipFill>
            <a:blip r:embed="rId6"/>
            <a:stretch>
              <a:fillRect/>
            </a:stretch>
          </p:blipFill>
          <p:spPr>
            <a:xfrm>
              <a:off x="9351721" y="2159790"/>
              <a:ext cx="1711518" cy="1377917"/>
            </a:xfrm>
            <a:prstGeom prst="rect">
              <a:avLst/>
            </a:prstGeom>
          </p:spPr>
        </p:pic>
        <p:sp>
          <p:nvSpPr>
            <p:cNvPr id="31" name="左右箭头 30"/>
            <p:cNvSpPr/>
            <p:nvPr/>
          </p:nvSpPr>
          <p:spPr bwMode="auto">
            <a:xfrm>
              <a:off x="8577158" y="2784206"/>
              <a:ext cx="774563" cy="318198"/>
            </a:xfrm>
            <a:prstGeom prst="leftRightArrow">
              <a:avLst/>
            </a:prstGeom>
            <a:solidFill>
              <a:schemeClr val="accent5">
                <a:lumMod val="60000"/>
                <a:lumOff val="4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buFontTx/>
                <a:buChar char="•"/>
              </a:pPr>
              <a:endParaRPr lang="zh-CN" altLang="en-US" sz="1985" dirty="0">
                <a:solidFill>
                  <a:srgbClr val="000000"/>
                </a:solidFill>
              </a:endParaRPr>
            </a:p>
          </p:txBody>
        </p:sp>
        <p:cxnSp>
          <p:nvCxnSpPr>
            <p:cNvPr id="35" name="肘形连接符 34"/>
            <p:cNvCxnSpPr>
              <a:stCxn id="2050" idx="2"/>
            </p:cNvCxnSpPr>
            <p:nvPr/>
          </p:nvCxnSpPr>
          <p:spPr>
            <a:xfrm rot="5400000">
              <a:off x="6807536" y="3591233"/>
              <a:ext cx="1179874" cy="1071591"/>
            </a:xfrm>
            <a:prstGeom prst="bentConnector3">
              <a:avLst>
                <a:gd name="adj1" fmla="val 48109"/>
              </a:avLst>
            </a:prstGeom>
            <a:ln w="28575">
              <a:prstDash val="sysDash"/>
              <a:tailEnd type="triangle"/>
            </a:ln>
          </p:spPr>
          <p:style>
            <a:lnRef idx="1">
              <a:schemeClr val="accent5"/>
            </a:lnRef>
            <a:fillRef idx="0">
              <a:schemeClr val="accent5"/>
            </a:fillRef>
            <a:effectRef idx="0">
              <a:schemeClr val="accent5"/>
            </a:effectRef>
            <a:fontRef idx="minor">
              <a:schemeClr val="tx1"/>
            </a:fontRef>
          </p:style>
        </p:cxnSp>
        <p:cxnSp>
          <p:nvCxnSpPr>
            <p:cNvPr id="38" name="肘形连接符 37"/>
            <p:cNvCxnSpPr/>
            <p:nvPr/>
          </p:nvCxnSpPr>
          <p:spPr>
            <a:xfrm rot="16200000" flipH="1">
              <a:off x="7841957" y="3594486"/>
              <a:ext cx="1213794" cy="1031170"/>
            </a:xfrm>
            <a:prstGeom prst="bentConnector3">
              <a:avLst/>
            </a:prstGeom>
            <a:ln w="28575">
              <a:prstDash val="sysDash"/>
              <a:tailEnd type="triangle"/>
            </a:ln>
          </p:spPr>
          <p:style>
            <a:lnRef idx="1">
              <a:schemeClr val="accent5"/>
            </a:lnRef>
            <a:fillRef idx="0">
              <a:schemeClr val="accent5"/>
            </a:fillRef>
            <a:effectRef idx="0">
              <a:schemeClr val="accent5"/>
            </a:effectRef>
            <a:fontRef idx="minor">
              <a:schemeClr val="tx1"/>
            </a:fontRef>
          </p:style>
        </p:cxnSp>
        <p:sp>
          <p:nvSpPr>
            <p:cNvPr id="47" name="文本框 46"/>
            <p:cNvSpPr txBox="1"/>
            <p:nvPr/>
          </p:nvSpPr>
          <p:spPr>
            <a:xfrm>
              <a:off x="5874476" y="4237308"/>
              <a:ext cx="1328574" cy="381316"/>
            </a:xfrm>
            <a:prstGeom prst="rect">
              <a:avLst/>
            </a:prstGeom>
            <a:noFill/>
          </p:spPr>
          <p:txBody>
            <a:bodyPr wrap="none" rtlCol="0">
              <a:spAutoFit/>
            </a:bodyPr>
            <a:lstStyle/>
            <a:p>
              <a:r>
                <a:rPr lang="zh-CN" altLang="en-US" sz="1545" dirty="0">
                  <a:solidFill>
                    <a:srgbClr val="00B050"/>
                  </a:solidFill>
                  <a:latin typeface="微软雅黑" panose="020B0503020204020204" charset="-122"/>
                  <a:ea typeface="微软雅黑" panose="020B0503020204020204" charset="-122"/>
                </a:rPr>
                <a:t>比</a:t>
              </a:r>
              <a:r>
                <a:rPr lang="zh-CN" altLang="en-US" sz="1545" dirty="0" smtClean="0">
                  <a:solidFill>
                    <a:srgbClr val="00B050"/>
                  </a:solidFill>
                  <a:latin typeface="微软雅黑" panose="020B0503020204020204" charset="-122"/>
                  <a:ea typeface="微软雅黑" panose="020B0503020204020204" charset="-122"/>
                </a:rPr>
                <a:t>对成功</a:t>
              </a:r>
              <a:endParaRPr lang="zh-CN" altLang="en-US" sz="1545" dirty="0">
                <a:solidFill>
                  <a:srgbClr val="00B050"/>
                </a:solidFill>
                <a:latin typeface="微软雅黑" panose="020B0503020204020204" charset="-122"/>
                <a:ea typeface="微软雅黑" panose="020B0503020204020204" charset="-122"/>
              </a:endParaRPr>
            </a:p>
          </p:txBody>
        </p:sp>
        <p:sp>
          <p:nvSpPr>
            <p:cNvPr id="49" name="文本框 48"/>
            <p:cNvSpPr txBox="1"/>
            <p:nvPr/>
          </p:nvSpPr>
          <p:spPr>
            <a:xfrm>
              <a:off x="8955073" y="4237308"/>
              <a:ext cx="1328574" cy="381316"/>
            </a:xfrm>
            <a:prstGeom prst="rect">
              <a:avLst/>
            </a:prstGeom>
            <a:noFill/>
          </p:spPr>
          <p:txBody>
            <a:bodyPr wrap="none" rtlCol="0">
              <a:spAutoFit/>
            </a:bodyPr>
            <a:lstStyle/>
            <a:p>
              <a:r>
                <a:rPr lang="zh-CN" altLang="en-US" sz="1545" dirty="0">
                  <a:solidFill>
                    <a:srgbClr val="FF0000"/>
                  </a:solidFill>
                  <a:latin typeface="微软雅黑" panose="020B0503020204020204" charset="-122"/>
                  <a:ea typeface="微软雅黑" panose="020B0503020204020204" charset="-122"/>
                </a:rPr>
                <a:t>比</a:t>
              </a:r>
              <a:r>
                <a:rPr lang="zh-CN" altLang="en-US" sz="1545" dirty="0" smtClean="0">
                  <a:solidFill>
                    <a:srgbClr val="FF0000"/>
                  </a:solidFill>
                  <a:latin typeface="微软雅黑" panose="020B0503020204020204" charset="-122"/>
                  <a:ea typeface="微软雅黑" panose="020B0503020204020204" charset="-122"/>
                </a:rPr>
                <a:t>对失败</a:t>
              </a:r>
              <a:endParaRPr lang="zh-CN" altLang="en-US" sz="1545" dirty="0">
                <a:solidFill>
                  <a:srgbClr val="FF0000"/>
                </a:solidFill>
                <a:latin typeface="微软雅黑" panose="020B0503020204020204" charset="-122"/>
                <a:ea typeface="微软雅黑" panose="020B0503020204020204" charset="-122"/>
              </a:endParaRPr>
            </a:p>
          </p:txBody>
        </p:sp>
        <p:sp>
          <p:nvSpPr>
            <p:cNvPr id="50" name="文本框 49"/>
            <p:cNvSpPr txBox="1"/>
            <p:nvPr/>
          </p:nvSpPr>
          <p:spPr>
            <a:xfrm>
              <a:off x="2397583" y="3568643"/>
              <a:ext cx="2137195" cy="381316"/>
            </a:xfrm>
            <a:prstGeom prst="rect">
              <a:avLst/>
            </a:prstGeom>
            <a:noFill/>
          </p:spPr>
          <p:txBody>
            <a:bodyPr wrap="none" rtlCol="0">
              <a:spAutoFit/>
            </a:bodyPr>
            <a:lstStyle/>
            <a:p>
              <a:r>
                <a:rPr lang="zh-CN" altLang="en-US" sz="1545" dirty="0" smtClean="0">
                  <a:latin typeface="微软雅黑" panose="020B0503020204020204" charset="-122"/>
                  <a:ea typeface="微软雅黑" panose="020B0503020204020204" charset="-122"/>
                </a:rPr>
                <a:t>人脸识别摄像机</a:t>
              </a:r>
              <a:endParaRPr lang="zh-CN" altLang="en-US" sz="1545" dirty="0">
                <a:latin typeface="微软雅黑" panose="020B0503020204020204" charset="-122"/>
                <a:ea typeface="微软雅黑" panose="020B0503020204020204" charset="-122"/>
              </a:endParaRPr>
            </a:p>
          </p:txBody>
        </p:sp>
        <p:sp>
          <p:nvSpPr>
            <p:cNvPr id="51" name="文本框 50"/>
            <p:cNvSpPr txBox="1"/>
            <p:nvPr/>
          </p:nvSpPr>
          <p:spPr>
            <a:xfrm>
              <a:off x="4628500" y="3568643"/>
              <a:ext cx="1328574" cy="381316"/>
            </a:xfrm>
            <a:prstGeom prst="rect">
              <a:avLst/>
            </a:prstGeom>
            <a:noFill/>
          </p:spPr>
          <p:txBody>
            <a:bodyPr wrap="none" rtlCol="0">
              <a:spAutoFit/>
            </a:bodyPr>
            <a:lstStyle/>
            <a:p>
              <a:r>
                <a:rPr lang="zh-CN" altLang="en-US" sz="1545" dirty="0" smtClean="0">
                  <a:latin typeface="微软雅黑" panose="020B0503020204020204" charset="-122"/>
                  <a:ea typeface="微软雅黑" panose="020B0503020204020204" charset="-122"/>
                </a:rPr>
                <a:t>人脸抓拍</a:t>
              </a:r>
              <a:endParaRPr lang="zh-CN" altLang="en-US" sz="1545" dirty="0">
                <a:latin typeface="微软雅黑" panose="020B0503020204020204" charset="-122"/>
                <a:ea typeface="微软雅黑" panose="020B0503020204020204" charset="-122"/>
              </a:endParaRPr>
            </a:p>
          </p:txBody>
        </p:sp>
        <p:sp>
          <p:nvSpPr>
            <p:cNvPr id="52" name="文本框 51"/>
            <p:cNvSpPr txBox="1"/>
            <p:nvPr/>
          </p:nvSpPr>
          <p:spPr>
            <a:xfrm>
              <a:off x="7373407" y="3568643"/>
              <a:ext cx="1328574" cy="381316"/>
            </a:xfrm>
            <a:prstGeom prst="rect">
              <a:avLst/>
            </a:prstGeom>
            <a:noFill/>
          </p:spPr>
          <p:txBody>
            <a:bodyPr wrap="none" rtlCol="0">
              <a:spAutoFit/>
            </a:bodyPr>
            <a:lstStyle/>
            <a:p>
              <a:r>
                <a:rPr lang="zh-CN" altLang="en-US" sz="1545" dirty="0" smtClean="0">
                  <a:latin typeface="微软雅黑" panose="020B0503020204020204" charset="-122"/>
                  <a:ea typeface="微软雅黑" panose="020B0503020204020204" charset="-122"/>
                </a:rPr>
                <a:t>特征比对</a:t>
              </a:r>
              <a:endParaRPr lang="zh-CN" altLang="en-US" sz="1545" dirty="0">
                <a:latin typeface="微软雅黑" panose="020B0503020204020204" charset="-122"/>
                <a:ea typeface="微软雅黑" panose="020B0503020204020204" charset="-122"/>
              </a:endParaRPr>
            </a:p>
          </p:txBody>
        </p:sp>
        <p:sp>
          <p:nvSpPr>
            <p:cNvPr id="53" name="文本框 52"/>
            <p:cNvSpPr txBox="1"/>
            <p:nvPr/>
          </p:nvSpPr>
          <p:spPr>
            <a:xfrm>
              <a:off x="9653482" y="3568643"/>
              <a:ext cx="1598114" cy="381316"/>
            </a:xfrm>
            <a:prstGeom prst="rect">
              <a:avLst/>
            </a:prstGeom>
            <a:noFill/>
          </p:spPr>
          <p:txBody>
            <a:bodyPr wrap="none" rtlCol="0">
              <a:spAutoFit/>
            </a:bodyPr>
            <a:lstStyle/>
            <a:p>
              <a:r>
                <a:rPr lang="zh-CN" altLang="en-US" sz="1545" dirty="0" smtClean="0">
                  <a:latin typeface="微软雅黑" panose="020B0503020204020204" charset="-122"/>
                  <a:ea typeface="微软雅黑" panose="020B0503020204020204" charset="-122"/>
                </a:rPr>
                <a:t>人脸资料库</a:t>
              </a:r>
              <a:endParaRPr lang="zh-CN" altLang="en-US" sz="1545" dirty="0">
                <a:latin typeface="微软雅黑" panose="020B0503020204020204" charset="-122"/>
                <a:ea typeface="微软雅黑" panose="020B0503020204020204" charset="-122"/>
              </a:endParaRPr>
            </a:p>
          </p:txBody>
        </p:sp>
        <p:sp>
          <p:nvSpPr>
            <p:cNvPr id="48" name="圆角矩形 47"/>
            <p:cNvSpPr/>
            <p:nvPr/>
          </p:nvSpPr>
          <p:spPr bwMode="auto">
            <a:xfrm>
              <a:off x="6269764" y="4817326"/>
              <a:ext cx="1127709" cy="375494"/>
            </a:xfrm>
            <a:prstGeom prst="roundRect">
              <a:avLst/>
            </a:prstGeom>
            <a:solidFill>
              <a:srgbClr val="00A5E3"/>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pPr>
              <a:r>
                <a:rPr lang="zh-CN" altLang="en-US" sz="1545" dirty="0" smtClean="0">
                  <a:solidFill>
                    <a:srgbClr val="000000"/>
                  </a:solidFill>
                  <a:latin typeface="微软雅黑" panose="020B0503020204020204" charset="-122"/>
                  <a:ea typeface="微软雅黑" panose="020B0503020204020204" charset="-122"/>
                </a:rPr>
                <a:t>记录考勤</a:t>
              </a:r>
              <a:endParaRPr lang="zh-CN" altLang="en-US" sz="1545" dirty="0">
                <a:solidFill>
                  <a:srgbClr val="000000"/>
                </a:solidFill>
                <a:latin typeface="微软雅黑" panose="020B0503020204020204" charset="-122"/>
                <a:ea typeface="微软雅黑" panose="020B0503020204020204" charset="-122"/>
              </a:endParaRPr>
            </a:p>
          </p:txBody>
        </p:sp>
        <p:sp>
          <p:nvSpPr>
            <p:cNvPr id="56" name="圆角矩形 55"/>
            <p:cNvSpPr/>
            <p:nvPr/>
          </p:nvSpPr>
          <p:spPr bwMode="auto">
            <a:xfrm>
              <a:off x="8411287" y="4826653"/>
              <a:ext cx="1127709" cy="375494"/>
            </a:xfrm>
            <a:prstGeom prst="roundRect">
              <a:avLst/>
            </a:prstGeom>
            <a:solidFill>
              <a:srgbClr val="00A5E3"/>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pPr>
              <a:r>
                <a:rPr lang="zh-CN" altLang="en-US" sz="1545" dirty="0" smtClean="0">
                  <a:solidFill>
                    <a:srgbClr val="000000"/>
                  </a:solidFill>
                  <a:latin typeface="微软雅黑" panose="020B0503020204020204" charset="-122"/>
                  <a:ea typeface="微软雅黑" panose="020B0503020204020204" charset="-122"/>
                </a:rPr>
                <a:t>不纪录</a:t>
              </a:r>
              <a:endParaRPr lang="zh-CN" altLang="en-US" sz="1545" dirty="0">
                <a:solidFill>
                  <a:srgbClr val="000000"/>
                </a:solidFill>
                <a:latin typeface="微软雅黑" panose="020B0503020204020204" charset="-122"/>
                <a:ea typeface="微软雅黑" panose="020B0503020204020204" charset="-122"/>
              </a:endParaRPr>
            </a:p>
          </p:txBody>
        </p:sp>
      </p:grpSp>
      <p:sp>
        <p:nvSpPr>
          <p:cNvPr id="54" name="文本框 53"/>
          <p:cNvSpPr txBox="1"/>
          <p:nvPr/>
        </p:nvSpPr>
        <p:spPr>
          <a:xfrm>
            <a:off x="259747" y="1406582"/>
            <a:ext cx="10039350" cy="396875"/>
          </a:xfrm>
          <a:prstGeom prst="rect">
            <a:avLst/>
          </a:prstGeom>
          <a:noFill/>
        </p:spPr>
        <p:txBody>
          <a:bodyPr wrap="none" rtlCol="0">
            <a:spAutoFit/>
          </a:bodyPr>
          <a:lstStyle/>
          <a:p>
            <a:r>
              <a:rPr lang="zh-CN" altLang="en-US" sz="1985" dirty="0" smtClean="0">
                <a:latin typeface="微软雅黑" panose="020B0503020204020204" charset="-122"/>
                <a:ea typeface="微软雅黑" panose="020B0503020204020204" charset="-122"/>
              </a:rPr>
              <a:t>通过部署在教室的学生人脸摄像机，自动通过人脸识别查找出底库中对应人员并进行考勤</a:t>
            </a:r>
            <a:endParaRPr lang="zh-CN" altLang="en-US" sz="1985" dirty="0">
              <a:latin typeface="微软雅黑" panose="020B0503020204020204" charset="-122"/>
              <a:ea typeface="微软雅黑" panose="020B0503020204020204" charset="-122"/>
            </a:endParaRPr>
          </a:p>
        </p:txBody>
      </p:sp>
      <p:pic>
        <p:nvPicPr>
          <p:cNvPr id="58" name="图片 57"/>
          <p:cNvPicPr>
            <a:picLocks noChangeAspect="1"/>
          </p:cNvPicPr>
          <p:nvPr/>
        </p:nvPicPr>
        <p:blipFill>
          <a:blip r:embed="rId7"/>
          <a:stretch>
            <a:fillRect/>
          </a:stretch>
        </p:blipFill>
        <p:spPr>
          <a:xfrm>
            <a:off x="8858885" y="2882265"/>
            <a:ext cx="1835150" cy="3498215"/>
          </a:xfrm>
          <a:prstGeom prst="rect">
            <a:avLst/>
          </a:prstGeom>
        </p:spPr>
      </p:pic>
      <p:pic>
        <p:nvPicPr>
          <p:cNvPr id="61" name="图片 60"/>
          <p:cNvPicPr>
            <a:picLocks noChangeAspect="1"/>
          </p:cNvPicPr>
          <p:nvPr/>
        </p:nvPicPr>
        <p:blipFill>
          <a:blip r:embed="rId8"/>
          <a:stretch>
            <a:fillRect/>
          </a:stretch>
        </p:blipFill>
        <p:spPr>
          <a:xfrm>
            <a:off x="8984615" y="3256280"/>
            <a:ext cx="1533525" cy="2702560"/>
          </a:xfrm>
          <a:prstGeom prst="rect">
            <a:avLst/>
          </a:prstGeom>
          <a:ln>
            <a:noFill/>
          </a:ln>
        </p:spPr>
      </p:pic>
      <p:sp>
        <p:nvSpPr>
          <p:cNvPr id="62" name="圆角矩形 61"/>
          <p:cNvSpPr/>
          <p:nvPr/>
        </p:nvSpPr>
        <p:spPr bwMode="auto">
          <a:xfrm>
            <a:off x="128905" y="2689225"/>
            <a:ext cx="7998460" cy="3691890"/>
          </a:xfrm>
          <a:prstGeom prst="roundRect">
            <a:avLst/>
          </a:prstGeom>
          <a:no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buFontTx/>
              <a:buChar char="•"/>
            </a:pPr>
            <a:endParaRPr lang="zh-CN" altLang="en-US" sz="1985" dirty="0">
              <a:solidFill>
                <a:srgbClr val="000000"/>
              </a:solidFill>
            </a:endParaRPr>
          </a:p>
        </p:txBody>
      </p:sp>
      <p:sp>
        <p:nvSpPr>
          <p:cNvPr id="63" name="右箭头 62"/>
          <p:cNvSpPr/>
          <p:nvPr/>
        </p:nvSpPr>
        <p:spPr bwMode="auto">
          <a:xfrm>
            <a:off x="8213725" y="4237990"/>
            <a:ext cx="645160" cy="541020"/>
          </a:xfrm>
          <a:prstGeom prst="rightArrow">
            <a:avLst/>
          </a:prstGeom>
          <a:solidFill>
            <a:schemeClr val="accent5">
              <a:lumMod val="60000"/>
              <a:lumOff val="4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buFontTx/>
              <a:buChar char="•"/>
            </a:pPr>
            <a:endParaRPr lang="zh-CN" altLang="en-US" sz="1985" dirty="0">
              <a:solidFill>
                <a:srgbClr val="000000"/>
              </a:solidFill>
            </a:endParaRPr>
          </a:p>
        </p:txBody>
      </p:sp>
      <p:sp>
        <p:nvSpPr>
          <p:cNvPr id="2048" name="文本框 2047"/>
          <p:cNvSpPr txBox="1"/>
          <p:nvPr/>
        </p:nvSpPr>
        <p:spPr>
          <a:xfrm>
            <a:off x="8280774" y="4778905"/>
            <a:ext cx="511063" cy="1314450"/>
          </a:xfrm>
          <a:prstGeom prst="rect">
            <a:avLst/>
          </a:prstGeom>
          <a:noFill/>
        </p:spPr>
        <p:txBody>
          <a:bodyPr wrap="square" rtlCol="0">
            <a:spAutoFit/>
          </a:bodyPr>
          <a:lstStyle/>
          <a:p>
            <a:r>
              <a:rPr lang="zh-CN" altLang="en-US" sz="1985" dirty="0" smtClean="0">
                <a:latin typeface="微软雅黑" panose="020B0503020204020204" charset="-122"/>
                <a:ea typeface="微软雅黑" panose="020B0503020204020204" charset="-122"/>
              </a:rPr>
              <a:t>结果推送</a:t>
            </a:r>
            <a:endParaRPr lang="zh-CN" altLang="en-US" sz="1985" dirty="0">
              <a:latin typeface="微软雅黑" panose="020B0503020204020204" charset="-122"/>
              <a:ea typeface="微软雅黑" panose="020B0503020204020204" charset="-122"/>
            </a:endParaRPr>
          </a:p>
        </p:txBody>
      </p:sp>
      <p:sp>
        <p:nvSpPr>
          <p:cNvPr id="6" name="标题 1"/>
          <p:cNvSpPr txBox="1"/>
          <p:nvPr/>
        </p:nvSpPr>
        <p:spPr bwMode="auto">
          <a:xfrm>
            <a:off x="3838200" y="342300"/>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530" b="1" spc="-80" dirty="0">
                <a:solidFill>
                  <a:srgbClr val="00B0F0"/>
                </a:solidFill>
                <a:latin typeface="方正兰亭黑简体" panose="02000000000000000000" pitchFamily="2" charset="-122"/>
                <a:ea typeface="方正兰亭黑简体" panose="02000000000000000000" pitchFamily="2" charset="-122"/>
              </a:rPr>
              <a:t>课堂考勤</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txBox="1"/>
          <p:nvPr/>
        </p:nvSpPr>
        <p:spPr bwMode="auto">
          <a:xfrm>
            <a:off x="3446200" y="321300"/>
            <a:ext cx="7404250" cy="500500"/>
          </a:xfrm>
          <a:prstGeom prst="rect">
            <a:avLst/>
          </a:prstGeom>
          <a:noFill/>
          <a:ln w="9525">
            <a:noFill/>
            <a:miter lim="800000"/>
          </a:ln>
        </p:spPr>
        <p:txBody>
          <a:bodyPr vert="horz" wrap="square" lIns="100799" tIns="50399" rIns="100799" bIns="50399" numCol="1" anchor="ctr" anchorCtr="0" compatLnSpc="1"/>
          <a:lstStyle>
            <a:defPPr>
              <a:defRPr lang="zh-CN"/>
            </a:defPPr>
            <a:lvl1pPr eaLnBrk="0" fontAlgn="base" hangingPunct="0">
              <a:spcBef>
                <a:spcPct val="0"/>
              </a:spcBef>
              <a:spcAft>
                <a:spcPct val="0"/>
              </a:spcAft>
              <a:defRPr sz="3200" b="1" spc="-80">
                <a:solidFill>
                  <a:srgbClr val="00B0F0"/>
                </a:solidFill>
                <a:latin typeface="方正兰亭黑简体" panose="02000000000000000000" pitchFamily="2" charset="-122"/>
                <a:ea typeface="方正兰亭黑简体" panose="02000000000000000000" pitchFamily="2" charset="-122"/>
                <a:cs typeface="+mj-cs"/>
              </a:defRPr>
            </a:lvl1pPr>
            <a:lvl2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altLang="en-US" sz="3530" dirty="0" smtClean="0"/>
              <a:t>宿舍通行考勤</a:t>
            </a:r>
            <a:endParaRPr lang="zh-CN" altLang="en-US" sz="3530" dirty="0"/>
          </a:p>
        </p:txBody>
      </p:sp>
      <p:pic>
        <p:nvPicPr>
          <p:cNvPr id="26" name="Picture 2" descr="C:\Users\liw\AppData\Local\Temp\WeChat Files\59358357158848127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67500" y="5085715"/>
            <a:ext cx="3856355" cy="17868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5" name="组合 24"/>
          <p:cNvGrpSpPr/>
          <p:nvPr/>
        </p:nvGrpSpPr>
        <p:grpSpPr>
          <a:xfrm>
            <a:off x="118110" y="2070100"/>
            <a:ext cx="6252210" cy="3960495"/>
            <a:chOff x="463736" y="724829"/>
            <a:chExt cx="7262005" cy="522992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87" y="1132624"/>
              <a:ext cx="6864104" cy="45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圆角矩形 27"/>
            <p:cNvSpPr/>
            <p:nvPr/>
          </p:nvSpPr>
          <p:spPr bwMode="auto">
            <a:xfrm>
              <a:off x="463736" y="724829"/>
              <a:ext cx="7262005" cy="5229922"/>
            </a:xfrm>
            <a:prstGeom prst="roundRect">
              <a:avLst/>
            </a:prstGeom>
            <a:no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none" lIns="43236" tIns="21619" rIns="43236" bIns="21619" rtlCol="0" anchor="ctr"/>
            <a:lstStyle/>
            <a:p>
              <a:pPr algn="ctr" eaLnBrk="1" hangingPunct="1">
                <a:spcBef>
                  <a:spcPct val="20000"/>
                </a:spcBef>
                <a:buClr>
                  <a:srgbClr val="FF0000"/>
                </a:buClr>
                <a:buSzPct val="115000"/>
                <a:buFontTx/>
                <a:buChar char="•"/>
              </a:pPr>
              <a:endParaRPr lang="zh-CN" altLang="en-US" sz="1985" dirty="0">
                <a:solidFill>
                  <a:srgbClr val="000000"/>
                </a:solidFill>
              </a:endParaRPr>
            </a:p>
          </p:txBody>
        </p:sp>
      </p:grpSp>
      <p:pic>
        <p:nvPicPr>
          <p:cNvPr id="4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5" y="1611630"/>
            <a:ext cx="3853815" cy="94805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6667500" y="2971800"/>
            <a:ext cx="385635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1454590" y="326585"/>
            <a:ext cx="7404250" cy="500500"/>
          </a:xfrm>
          <a:prstGeom prst="rect">
            <a:avLst/>
          </a:prstGeom>
          <a:noFill/>
          <a:ln w="9525">
            <a:noFill/>
            <a:miter lim="800000"/>
          </a:ln>
        </p:spPr>
        <p:txBody>
          <a:bodyPr vert="horz" wrap="square" lIns="100799" tIns="50399" rIns="100799" bIns="50399" numCol="1" anchor="ctr" anchorCtr="0" compatLnSpc="1"/>
          <a:lstStyle>
            <a:lvl1pPr algn="ctr" rtl="0" eaLnBrk="0" fontAlgn="base" hangingPunct="0">
              <a:spcBef>
                <a:spcPct val="0"/>
              </a:spcBef>
              <a:spcAft>
                <a:spcPct val="0"/>
              </a:spcAft>
              <a:defRPr sz="4400">
                <a:solidFill>
                  <a:schemeClr val="tx2"/>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a:r>
              <a:rPr lang="zh-CN" altLang="en-US" sz="3530" b="1" spc="-80" dirty="0" smtClean="0">
                <a:solidFill>
                  <a:srgbClr val="00B0F0"/>
                </a:solidFill>
                <a:latin typeface="方正兰亭黑简体" panose="02000000000000000000" pitchFamily="2" charset="-122"/>
                <a:ea typeface="方正兰亭黑简体" panose="02000000000000000000" pitchFamily="2" charset="-122"/>
              </a:rPr>
              <a:t>方案优势</a:t>
            </a:r>
            <a:endParaRPr lang="zh-CN" altLang="en-US" sz="3530" b="1" spc="-80" dirty="0">
              <a:solidFill>
                <a:srgbClr val="00B0F0"/>
              </a:solidFill>
              <a:latin typeface="方正兰亭黑简体" panose="02000000000000000000" pitchFamily="2" charset="-122"/>
              <a:ea typeface="方正兰亭黑简体" panose="02000000000000000000" pitchFamily="2" charset="-122"/>
            </a:endParaRPr>
          </a:p>
        </p:txBody>
      </p:sp>
      <p:cxnSp>
        <p:nvCxnSpPr>
          <p:cNvPr id="7" name="Straight Connector 50"/>
          <p:cNvCxnSpPr/>
          <p:nvPr/>
        </p:nvCxnSpPr>
        <p:spPr>
          <a:xfrm>
            <a:off x="3524250" y="1358900"/>
            <a:ext cx="0" cy="466534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51"/>
          <p:cNvCxnSpPr/>
          <p:nvPr/>
        </p:nvCxnSpPr>
        <p:spPr>
          <a:xfrm>
            <a:off x="7086600" y="1358900"/>
            <a:ext cx="0" cy="466534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52"/>
          <p:cNvCxnSpPr/>
          <p:nvPr/>
        </p:nvCxnSpPr>
        <p:spPr>
          <a:xfrm rot="16200000">
            <a:off x="5318530" y="-1883078"/>
            <a:ext cx="0" cy="1082438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65"/>
          <p:cNvGrpSpPr/>
          <p:nvPr/>
        </p:nvGrpSpPr>
        <p:grpSpPr>
          <a:xfrm>
            <a:off x="295492" y="1284888"/>
            <a:ext cx="2880000" cy="1980000"/>
            <a:chOff x="777082" y="1514967"/>
            <a:chExt cx="2895997" cy="1498600"/>
          </a:xfrm>
        </p:grpSpPr>
        <p:grpSp>
          <p:nvGrpSpPr>
            <p:cNvPr id="11" name="Group 45"/>
            <p:cNvGrpSpPr/>
            <p:nvPr/>
          </p:nvGrpSpPr>
          <p:grpSpPr>
            <a:xfrm>
              <a:off x="777082" y="1514967"/>
              <a:ext cx="2833688" cy="1498600"/>
              <a:chOff x="4892675" y="1295400"/>
              <a:chExt cx="2833688" cy="1498600"/>
            </a:xfrm>
          </p:grpSpPr>
          <p:grpSp>
            <p:nvGrpSpPr>
              <p:cNvPr id="14" name="Group 14"/>
              <p:cNvGrpSpPr/>
              <p:nvPr/>
            </p:nvGrpSpPr>
            <p:grpSpPr bwMode="auto">
              <a:xfrm>
                <a:off x="4892675" y="1295400"/>
                <a:ext cx="2833688" cy="1498600"/>
                <a:chOff x="4862513" y="1295400"/>
                <a:chExt cx="2833687" cy="1498600"/>
              </a:xfrm>
            </p:grpSpPr>
            <p:sp>
              <p:nvSpPr>
                <p:cNvPr id="16" name="Rectangle 7"/>
                <p:cNvSpPr/>
                <p:nvPr/>
              </p:nvSpPr>
              <p:spPr>
                <a:xfrm>
                  <a:off x="4873626" y="1295400"/>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sp>
              <p:nvSpPr>
                <p:cNvPr id="17" name="Rectangle 8"/>
                <p:cNvSpPr/>
                <p:nvPr/>
              </p:nvSpPr>
              <p:spPr>
                <a:xfrm>
                  <a:off x="4873626" y="1295400"/>
                  <a:ext cx="2822574" cy="381000"/>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cxnSp>
              <p:nvCxnSpPr>
                <p:cNvPr id="18" name="Straight Connector 9"/>
                <p:cNvCxnSpPr/>
                <p:nvPr/>
              </p:nvCxnSpPr>
              <p:spPr>
                <a:xfrm>
                  <a:off x="4862513" y="1739900"/>
                  <a:ext cx="2822574"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5" name="Freeform 27"/>
              <p:cNvSpPr/>
              <p:nvPr/>
            </p:nvSpPr>
            <p:spPr>
              <a:xfrm>
                <a:off x="5073650" y="1962150"/>
                <a:ext cx="661988"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grpSp>
        <p:sp>
          <p:nvSpPr>
            <p:cNvPr id="12" name="TextBox 53"/>
            <p:cNvSpPr txBox="1"/>
            <p:nvPr/>
          </p:nvSpPr>
          <p:spPr>
            <a:xfrm>
              <a:off x="1717087" y="2039268"/>
              <a:ext cx="1955992" cy="917049"/>
            </a:xfrm>
            <a:prstGeom prst="rect">
              <a:avLst/>
            </a:prstGeom>
            <a:noFill/>
          </p:spPr>
          <p:txBody>
            <a:bodyPr wrap="square" rtlCol="0">
              <a:spAutoFit/>
            </a:bodyPr>
            <a:lstStyle/>
            <a:p>
              <a:pPr>
                <a:lnSpc>
                  <a:spcPct val="150000"/>
                </a:lnSpc>
              </a:pP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走班制教学模式下，自动形成每个教学班内的学生的出勤</a:t>
              </a:r>
              <a:r>
                <a:rPr lang="zh-CN" altLang="en-US" sz="1325" spc="-25" dirty="0" smtClean="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情况</a:t>
              </a:r>
              <a:endParaRPr lang="en-US"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13" name="TextBox 59"/>
            <p:cNvSpPr txBox="1"/>
            <p:nvPr/>
          </p:nvSpPr>
          <p:spPr>
            <a:xfrm>
              <a:off x="1535401" y="1552551"/>
              <a:ext cx="1082947" cy="360022"/>
            </a:xfrm>
            <a:prstGeom prst="rect">
              <a:avLst/>
            </a:prstGeom>
            <a:noFill/>
          </p:spPr>
          <p:txBody>
            <a:bodyPr wrap="none" rtlCol="0">
              <a:spAutoFit/>
            </a:bodyPr>
            <a:lstStyle/>
            <a:p>
              <a:r>
                <a:rPr lang="zh-CN" altLang="en-US" sz="1985" b="1" dirty="0" smtClean="0">
                  <a:solidFill>
                    <a:schemeClr val="bg1"/>
                  </a:solidFill>
                  <a:latin typeface="微软雅黑" panose="020B0503020204020204" charset="-122"/>
                  <a:ea typeface="微软雅黑" panose="020B0503020204020204" charset="-122"/>
                </a:rPr>
                <a:t>提升效率</a:t>
              </a:r>
              <a:endParaRPr lang="zh-CN" altLang="en-US" sz="1985" b="1" dirty="0" smtClean="0">
                <a:solidFill>
                  <a:schemeClr val="bg1"/>
                </a:solidFill>
                <a:latin typeface="微软雅黑" panose="020B0503020204020204" charset="-122"/>
                <a:ea typeface="微软雅黑" panose="020B0503020204020204" charset="-122"/>
              </a:endParaRPr>
            </a:p>
          </p:txBody>
        </p:sp>
      </p:grpSp>
      <p:grpSp>
        <p:nvGrpSpPr>
          <p:cNvPr id="19" name="Group 68"/>
          <p:cNvGrpSpPr/>
          <p:nvPr/>
        </p:nvGrpSpPr>
        <p:grpSpPr>
          <a:xfrm>
            <a:off x="7476264" y="4059200"/>
            <a:ext cx="2880000" cy="1980000"/>
            <a:chOff x="8531393" y="4281054"/>
            <a:chExt cx="2844801" cy="1498600"/>
          </a:xfrm>
        </p:grpSpPr>
        <p:grpSp>
          <p:nvGrpSpPr>
            <p:cNvPr id="20" name="Group 49"/>
            <p:cNvGrpSpPr/>
            <p:nvPr/>
          </p:nvGrpSpPr>
          <p:grpSpPr>
            <a:xfrm>
              <a:off x="8531393" y="4281054"/>
              <a:ext cx="2833688" cy="1498600"/>
              <a:chOff x="4892675" y="4924425"/>
              <a:chExt cx="2833688" cy="1498600"/>
            </a:xfrm>
          </p:grpSpPr>
          <p:grpSp>
            <p:nvGrpSpPr>
              <p:cNvPr id="23" name="Group 17"/>
              <p:cNvGrpSpPr/>
              <p:nvPr/>
            </p:nvGrpSpPr>
            <p:grpSpPr bwMode="auto">
              <a:xfrm>
                <a:off x="4892675" y="4924425"/>
                <a:ext cx="2833688" cy="1498600"/>
                <a:chOff x="4862513" y="4923972"/>
                <a:chExt cx="2833687" cy="1498600"/>
              </a:xfrm>
            </p:grpSpPr>
            <p:sp>
              <p:nvSpPr>
                <p:cNvPr id="25" name="Rectangle 23"/>
                <p:cNvSpPr/>
                <p:nvPr/>
              </p:nvSpPr>
              <p:spPr>
                <a:xfrm>
                  <a:off x="4873626" y="4923972"/>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sp>
              <p:nvSpPr>
                <p:cNvPr id="26" name="Rectangle 24"/>
                <p:cNvSpPr/>
                <p:nvPr/>
              </p:nvSpPr>
              <p:spPr>
                <a:xfrm>
                  <a:off x="4873626" y="4923972"/>
                  <a:ext cx="2822574" cy="381000"/>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cxnSp>
              <p:nvCxnSpPr>
                <p:cNvPr id="27" name="Straight Connector 25"/>
                <p:cNvCxnSpPr/>
                <p:nvPr/>
              </p:nvCxnSpPr>
              <p:spPr>
                <a:xfrm>
                  <a:off x="4862513" y="5384347"/>
                  <a:ext cx="2822574" cy="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
            <p:nvSpPr>
              <p:cNvPr id="24" name="Freeform 31"/>
              <p:cNvSpPr/>
              <p:nvPr/>
            </p:nvSpPr>
            <p:spPr>
              <a:xfrm>
                <a:off x="5073650" y="5518150"/>
                <a:ext cx="661988"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grpSp>
        <p:sp>
          <p:nvSpPr>
            <p:cNvPr id="21" name="TextBox 58"/>
            <p:cNvSpPr txBox="1"/>
            <p:nvPr/>
          </p:nvSpPr>
          <p:spPr>
            <a:xfrm>
              <a:off x="9420202" y="4837106"/>
              <a:ext cx="1955992" cy="917049"/>
            </a:xfrm>
            <a:prstGeom prst="rect">
              <a:avLst/>
            </a:prstGeom>
            <a:noFill/>
          </p:spPr>
          <p:txBody>
            <a:bodyPr wrap="square" rtlCol="0">
              <a:spAutoFit/>
            </a:bodyPr>
            <a:lstStyle/>
            <a:p>
              <a:pPr>
                <a:lnSpc>
                  <a:spcPct val="150000"/>
                </a:lnSpc>
              </a:pPr>
              <a:r>
                <a:rPr lang="en-US"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WEB</a:t>
              </a:r>
              <a:r>
                <a:rPr lang="zh-CN"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a:t>
              </a:r>
              <a:r>
                <a:rPr lang="en-US"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APP </a:t>
              </a:r>
              <a:r>
                <a:rPr lang="zh-CN"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和大屏</a:t>
              </a: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等多渠道的</a:t>
              </a:r>
              <a:r>
                <a:rPr lang="zh-CN"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显示</a:t>
              </a: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，提升学校管理智能化水平</a:t>
              </a:r>
              <a:endParaRPr lang="en-GB"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22" name="TextBox 60"/>
            <p:cNvSpPr txBox="1"/>
            <p:nvPr/>
          </p:nvSpPr>
          <p:spPr>
            <a:xfrm>
              <a:off x="9486448" y="4292722"/>
              <a:ext cx="853685" cy="360022"/>
            </a:xfrm>
            <a:prstGeom prst="rect">
              <a:avLst/>
            </a:prstGeom>
            <a:noFill/>
          </p:spPr>
          <p:txBody>
            <a:bodyPr wrap="none" rtlCol="0">
              <a:spAutoFit/>
            </a:bodyPr>
            <a:lstStyle/>
            <a:p>
              <a:r>
                <a:rPr lang="zh-CN" altLang="en-US" sz="1985" b="1" dirty="0" smtClean="0">
                  <a:solidFill>
                    <a:schemeClr val="tx1"/>
                  </a:solidFill>
                  <a:latin typeface="微软雅黑" panose="020B0503020204020204" charset="-122"/>
                  <a:ea typeface="微软雅黑" panose="020B0503020204020204" charset="-122"/>
                </a:rPr>
                <a:t>智能化</a:t>
              </a:r>
              <a:endParaRPr lang="zh-CN" altLang="en-US" sz="1985" b="1" dirty="0" smtClean="0">
                <a:solidFill>
                  <a:schemeClr val="tx1"/>
                </a:solidFill>
                <a:latin typeface="微软雅黑" panose="020B0503020204020204" charset="-122"/>
                <a:ea typeface="微软雅黑" panose="020B0503020204020204" charset="-122"/>
              </a:endParaRPr>
            </a:p>
          </p:txBody>
        </p:sp>
      </p:grpSp>
      <p:grpSp>
        <p:nvGrpSpPr>
          <p:cNvPr id="37" name="Group 70"/>
          <p:cNvGrpSpPr/>
          <p:nvPr/>
        </p:nvGrpSpPr>
        <p:grpSpPr>
          <a:xfrm>
            <a:off x="307743" y="4059200"/>
            <a:ext cx="2880000" cy="1980000"/>
            <a:chOff x="788195" y="4281054"/>
            <a:chExt cx="2884884" cy="1498600"/>
          </a:xfrm>
        </p:grpSpPr>
        <p:grpSp>
          <p:nvGrpSpPr>
            <p:cNvPr id="38" name="Group 47"/>
            <p:cNvGrpSpPr/>
            <p:nvPr/>
          </p:nvGrpSpPr>
          <p:grpSpPr>
            <a:xfrm>
              <a:off x="788195" y="4281054"/>
              <a:ext cx="2822575" cy="1498600"/>
              <a:chOff x="1322388" y="3124200"/>
              <a:chExt cx="2822575" cy="1498600"/>
            </a:xfrm>
          </p:grpSpPr>
          <p:grpSp>
            <p:nvGrpSpPr>
              <p:cNvPr id="41" name="Group 15"/>
              <p:cNvGrpSpPr/>
              <p:nvPr/>
            </p:nvGrpSpPr>
            <p:grpSpPr bwMode="auto">
              <a:xfrm>
                <a:off x="1322388" y="3124200"/>
                <a:ext cx="2822575" cy="1498600"/>
                <a:chOff x="1292225" y="3124200"/>
                <a:chExt cx="2822575" cy="1498600"/>
              </a:xfrm>
            </p:grpSpPr>
            <p:sp>
              <p:nvSpPr>
                <p:cNvPr id="43" name="Rectangle 11"/>
                <p:cNvSpPr/>
                <p:nvPr/>
              </p:nvSpPr>
              <p:spPr>
                <a:xfrm>
                  <a:off x="1292225" y="31242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sp>
              <p:nvSpPr>
                <p:cNvPr id="44" name="Rectangle 12"/>
                <p:cNvSpPr/>
                <p:nvPr/>
              </p:nvSpPr>
              <p:spPr>
                <a:xfrm>
                  <a:off x="1292225" y="3124200"/>
                  <a:ext cx="2822575" cy="3810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cxnSp>
              <p:nvCxnSpPr>
                <p:cNvPr id="45" name="Straight Connector 13"/>
                <p:cNvCxnSpPr/>
                <p:nvPr/>
              </p:nvCxnSpPr>
              <p:spPr>
                <a:xfrm>
                  <a:off x="1292225" y="3568700"/>
                  <a:ext cx="2822575" cy="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
            <p:nvSpPr>
              <p:cNvPr id="42" name="Freeform 28"/>
              <p:cNvSpPr/>
              <p:nvPr/>
            </p:nvSpPr>
            <p:spPr>
              <a:xfrm>
                <a:off x="1547813" y="3776663"/>
                <a:ext cx="660400"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grpSp>
        <p:sp>
          <p:nvSpPr>
            <p:cNvPr id="39" name="TextBox 54"/>
            <p:cNvSpPr txBox="1"/>
            <p:nvPr/>
          </p:nvSpPr>
          <p:spPr>
            <a:xfrm>
              <a:off x="1717087" y="4837106"/>
              <a:ext cx="1955992" cy="638824"/>
            </a:xfrm>
            <a:prstGeom prst="rect">
              <a:avLst/>
            </a:prstGeom>
            <a:noFill/>
          </p:spPr>
          <p:txBody>
            <a:bodyPr wrap="square" rtlCol="0">
              <a:spAutoFit/>
            </a:bodyPr>
            <a:lstStyle/>
            <a:p>
              <a:pPr>
                <a:lnSpc>
                  <a:spcPct val="150000"/>
                </a:lnSpc>
              </a:pP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有效规避外来人员随意进出宿舍</a:t>
              </a:r>
              <a:endParaRPr lang="en-GB"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40" name="TextBox 62"/>
            <p:cNvSpPr txBox="1"/>
            <p:nvPr/>
          </p:nvSpPr>
          <p:spPr>
            <a:xfrm>
              <a:off x="1535401" y="4286169"/>
              <a:ext cx="1082947" cy="360022"/>
            </a:xfrm>
            <a:prstGeom prst="rect">
              <a:avLst/>
            </a:prstGeom>
            <a:noFill/>
          </p:spPr>
          <p:txBody>
            <a:bodyPr wrap="none" rtlCol="0">
              <a:spAutoFit/>
            </a:bodyPr>
            <a:lstStyle/>
            <a:p>
              <a:r>
                <a:rPr lang="zh-CN" altLang="en-US" sz="1985" b="1" dirty="0" smtClean="0">
                  <a:solidFill>
                    <a:schemeClr val="bg1"/>
                  </a:solidFill>
                  <a:latin typeface="微软雅黑" panose="020B0503020204020204" charset="-122"/>
                  <a:ea typeface="微软雅黑" panose="020B0503020204020204" charset="-122"/>
                </a:rPr>
                <a:t>提升安全</a:t>
              </a:r>
              <a:endParaRPr lang="zh-CN" altLang="en-US" sz="1985" b="1" dirty="0" smtClean="0">
                <a:solidFill>
                  <a:schemeClr val="bg1"/>
                </a:solidFill>
                <a:latin typeface="微软雅黑" panose="020B0503020204020204" charset="-122"/>
                <a:ea typeface="微软雅黑" panose="020B0503020204020204" charset="-122"/>
              </a:endParaRPr>
            </a:p>
          </p:txBody>
        </p:sp>
      </p:grpSp>
      <p:grpSp>
        <p:nvGrpSpPr>
          <p:cNvPr id="46" name="Group 67"/>
          <p:cNvGrpSpPr/>
          <p:nvPr/>
        </p:nvGrpSpPr>
        <p:grpSpPr>
          <a:xfrm>
            <a:off x="7476264" y="1284728"/>
            <a:ext cx="2880000" cy="1980000"/>
            <a:chOff x="8531393" y="1514822"/>
            <a:chExt cx="2874252" cy="1498600"/>
          </a:xfrm>
        </p:grpSpPr>
        <p:grpSp>
          <p:nvGrpSpPr>
            <p:cNvPr id="47" name="Group 44"/>
            <p:cNvGrpSpPr/>
            <p:nvPr/>
          </p:nvGrpSpPr>
          <p:grpSpPr>
            <a:xfrm>
              <a:off x="8531393" y="1514822"/>
              <a:ext cx="2822575" cy="1498600"/>
              <a:chOff x="1322388" y="1295400"/>
              <a:chExt cx="2822575" cy="1498600"/>
            </a:xfrm>
          </p:grpSpPr>
          <p:grpSp>
            <p:nvGrpSpPr>
              <p:cNvPr id="50" name="Group 13"/>
              <p:cNvGrpSpPr/>
              <p:nvPr/>
            </p:nvGrpSpPr>
            <p:grpSpPr bwMode="auto">
              <a:xfrm>
                <a:off x="1322388" y="1295400"/>
                <a:ext cx="2822575" cy="1498600"/>
                <a:chOff x="1292225" y="1295400"/>
                <a:chExt cx="2822575" cy="1498600"/>
              </a:xfrm>
            </p:grpSpPr>
            <p:sp>
              <p:nvSpPr>
                <p:cNvPr id="52" name="Rectangle 3"/>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sp>
              <p:nvSpPr>
                <p:cNvPr id="53" name="Rectangle 4"/>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cxnSp>
              <p:nvCxnSpPr>
                <p:cNvPr id="54" name="Straight Connector 5"/>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51" name="Freeform 26"/>
              <p:cNvSpPr/>
              <p:nvPr/>
            </p:nvSpPr>
            <p:spPr>
              <a:xfrm>
                <a:off x="1547813" y="1962150"/>
                <a:ext cx="660400"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grpSp>
        <p:sp>
          <p:nvSpPr>
            <p:cNvPr id="48" name="TextBox 57"/>
            <p:cNvSpPr txBox="1"/>
            <p:nvPr/>
          </p:nvSpPr>
          <p:spPr>
            <a:xfrm>
              <a:off x="9449653" y="2038698"/>
              <a:ext cx="1955992" cy="638824"/>
            </a:xfrm>
            <a:prstGeom prst="rect">
              <a:avLst/>
            </a:prstGeom>
            <a:noFill/>
          </p:spPr>
          <p:txBody>
            <a:bodyPr wrap="square" rtlCol="0">
              <a:spAutoFit/>
            </a:bodyPr>
            <a:lstStyle/>
            <a:p>
              <a:pPr>
                <a:lnSpc>
                  <a:spcPct val="150000"/>
                </a:lnSpc>
              </a:pP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汇总晚归、 早归、不归和私自停留宿的学生</a:t>
              </a:r>
              <a:endParaRPr lang="en-GB"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49" name="TextBox 63"/>
            <p:cNvSpPr txBox="1"/>
            <p:nvPr/>
          </p:nvSpPr>
          <p:spPr>
            <a:xfrm>
              <a:off x="9356028" y="1542152"/>
              <a:ext cx="1082947" cy="360022"/>
            </a:xfrm>
            <a:prstGeom prst="rect">
              <a:avLst/>
            </a:prstGeom>
            <a:noFill/>
          </p:spPr>
          <p:txBody>
            <a:bodyPr wrap="none" rtlCol="0">
              <a:spAutoFit/>
            </a:bodyPr>
            <a:lstStyle/>
            <a:p>
              <a:r>
                <a:rPr lang="zh-CN" altLang="en-US" sz="1985" b="1" dirty="0" smtClean="0">
                  <a:solidFill>
                    <a:schemeClr val="tx1"/>
                  </a:solidFill>
                  <a:latin typeface="微软雅黑" panose="020B0503020204020204" charset="-122"/>
                  <a:ea typeface="微软雅黑" panose="020B0503020204020204" charset="-122"/>
                </a:rPr>
                <a:t>自动识别</a:t>
              </a:r>
              <a:endParaRPr lang="zh-CN" altLang="en-US" sz="1985" b="1" dirty="0" smtClean="0">
                <a:solidFill>
                  <a:schemeClr val="tx1"/>
                </a:solidFill>
                <a:latin typeface="微软雅黑" panose="020B0503020204020204" charset="-122"/>
                <a:ea typeface="微软雅黑" panose="020B0503020204020204" charset="-122"/>
              </a:endParaRPr>
            </a:p>
          </p:txBody>
        </p:sp>
      </p:grpSp>
      <p:grpSp>
        <p:nvGrpSpPr>
          <p:cNvPr id="2" name="组合 1"/>
          <p:cNvGrpSpPr/>
          <p:nvPr/>
        </p:nvGrpSpPr>
        <p:grpSpPr>
          <a:xfrm>
            <a:off x="3837305" y="1269365"/>
            <a:ext cx="2891790" cy="4754880"/>
            <a:chOff x="6043" y="2022"/>
            <a:chExt cx="4554" cy="7488"/>
          </a:xfrm>
        </p:grpSpPr>
        <p:grpSp>
          <p:nvGrpSpPr>
            <p:cNvPr id="28" name="Group 66"/>
            <p:cNvGrpSpPr/>
            <p:nvPr/>
          </p:nvGrpSpPr>
          <p:grpSpPr>
            <a:xfrm>
              <a:off x="6063" y="2022"/>
              <a:ext cx="4535" cy="3118"/>
              <a:chOff x="4659794" y="1514078"/>
              <a:chExt cx="2878702" cy="1499344"/>
            </a:xfrm>
          </p:grpSpPr>
          <p:grpSp>
            <p:nvGrpSpPr>
              <p:cNvPr id="29" name="Group 46"/>
              <p:cNvGrpSpPr/>
              <p:nvPr/>
            </p:nvGrpSpPr>
            <p:grpSpPr>
              <a:xfrm>
                <a:off x="4659794" y="1514822"/>
                <a:ext cx="2822575" cy="1498600"/>
                <a:chOff x="1322388" y="4924425"/>
                <a:chExt cx="2822575" cy="1498600"/>
              </a:xfrm>
            </p:grpSpPr>
            <p:grpSp>
              <p:nvGrpSpPr>
                <p:cNvPr id="32" name="Group 18"/>
                <p:cNvGrpSpPr/>
                <p:nvPr/>
              </p:nvGrpSpPr>
              <p:grpSpPr bwMode="auto">
                <a:xfrm>
                  <a:off x="1322388" y="4924425"/>
                  <a:ext cx="2822575" cy="1498600"/>
                  <a:chOff x="1292225" y="4923972"/>
                  <a:chExt cx="2822575" cy="1498600"/>
                </a:xfrm>
              </p:grpSpPr>
              <p:sp>
                <p:nvSpPr>
                  <p:cNvPr id="34" name="Rectangle 19"/>
                  <p:cNvSpPr/>
                  <p:nvPr/>
                </p:nvSpPr>
                <p:spPr>
                  <a:xfrm>
                    <a:off x="1292225" y="4923972"/>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sp>
                <p:nvSpPr>
                  <p:cNvPr id="35" name="Rectangle 20"/>
                  <p:cNvSpPr/>
                  <p:nvPr/>
                </p:nvSpPr>
                <p:spPr>
                  <a:xfrm>
                    <a:off x="1292225" y="4923972"/>
                    <a:ext cx="2822575" cy="381000"/>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cxnSp>
                <p:nvCxnSpPr>
                  <p:cNvPr id="36" name="Straight Connector 21"/>
                  <p:cNvCxnSpPr/>
                  <p:nvPr/>
                </p:nvCxnSpPr>
                <p:spPr>
                  <a:xfrm>
                    <a:off x="1292225" y="5384347"/>
                    <a:ext cx="2822575"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sp>
              <p:nvSpPr>
                <p:cNvPr id="33" name="Freeform 30"/>
                <p:cNvSpPr/>
                <p:nvPr/>
              </p:nvSpPr>
              <p:spPr>
                <a:xfrm>
                  <a:off x="1547813" y="5518150"/>
                  <a:ext cx="660400"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grpSp>
          <p:sp>
            <p:nvSpPr>
              <p:cNvPr id="30" name="TextBox 55"/>
              <p:cNvSpPr txBox="1"/>
              <p:nvPr/>
            </p:nvSpPr>
            <p:spPr>
              <a:xfrm>
                <a:off x="5582504" y="2039268"/>
                <a:ext cx="1955992" cy="638824"/>
              </a:xfrm>
              <a:prstGeom prst="rect">
                <a:avLst/>
              </a:prstGeom>
              <a:noFill/>
            </p:spPr>
            <p:txBody>
              <a:bodyPr wrap="square" rtlCol="0">
                <a:spAutoFit/>
              </a:bodyPr>
              <a:lstStyle/>
              <a:p>
                <a:pPr>
                  <a:lnSpc>
                    <a:spcPct val="150000"/>
                  </a:lnSpc>
                </a:pP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有效防止代打卡、逃课现象</a:t>
                </a:r>
                <a:endParaRPr lang="en-US"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31" name="TextBox 61"/>
              <p:cNvSpPr txBox="1"/>
              <p:nvPr/>
            </p:nvSpPr>
            <p:spPr>
              <a:xfrm>
                <a:off x="5650886" y="1514078"/>
                <a:ext cx="853685" cy="360022"/>
              </a:xfrm>
              <a:prstGeom prst="rect">
                <a:avLst/>
              </a:prstGeom>
              <a:noFill/>
            </p:spPr>
            <p:txBody>
              <a:bodyPr wrap="none" rtlCol="0">
                <a:spAutoFit/>
              </a:bodyPr>
              <a:lstStyle/>
              <a:p>
                <a:r>
                  <a:rPr lang="zh-CN" altLang="en-US" sz="1985" b="1" dirty="0" smtClean="0">
                    <a:solidFill>
                      <a:schemeClr val="bg1"/>
                    </a:solidFill>
                    <a:latin typeface="微软雅黑" panose="020B0503020204020204" charset="-122"/>
                    <a:ea typeface="微软雅黑" panose="020B0503020204020204" charset="-122"/>
                  </a:rPr>
                  <a:t>实名制</a:t>
                </a:r>
                <a:endParaRPr lang="zh-CN" altLang="en-US" sz="1985" b="1" dirty="0" smtClean="0">
                  <a:solidFill>
                    <a:schemeClr val="bg1"/>
                  </a:solidFill>
                  <a:latin typeface="微软雅黑" panose="020B0503020204020204" charset="-122"/>
                  <a:ea typeface="微软雅黑" panose="020B0503020204020204" charset="-122"/>
                </a:endParaRPr>
              </a:p>
            </p:txBody>
          </p:sp>
        </p:grpSp>
        <p:grpSp>
          <p:nvGrpSpPr>
            <p:cNvPr id="55" name="Group 69"/>
            <p:cNvGrpSpPr/>
            <p:nvPr/>
          </p:nvGrpSpPr>
          <p:grpSpPr>
            <a:xfrm>
              <a:off x="6043" y="6392"/>
              <a:ext cx="4535" cy="3118"/>
              <a:chOff x="4648681" y="4281044"/>
              <a:chExt cx="2889815" cy="1498610"/>
            </a:xfrm>
          </p:grpSpPr>
          <p:grpSp>
            <p:nvGrpSpPr>
              <p:cNvPr id="56" name="Group 48"/>
              <p:cNvGrpSpPr/>
              <p:nvPr/>
            </p:nvGrpSpPr>
            <p:grpSpPr>
              <a:xfrm>
                <a:off x="4648681" y="4281054"/>
                <a:ext cx="2833688" cy="1498600"/>
                <a:chOff x="4892675" y="3124200"/>
                <a:chExt cx="2833688" cy="1498600"/>
              </a:xfrm>
            </p:grpSpPr>
            <p:grpSp>
              <p:nvGrpSpPr>
                <p:cNvPr id="59" name="Group 16"/>
                <p:cNvGrpSpPr/>
                <p:nvPr/>
              </p:nvGrpSpPr>
              <p:grpSpPr bwMode="auto">
                <a:xfrm>
                  <a:off x="4892675" y="3124200"/>
                  <a:ext cx="2833688" cy="1498600"/>
                  <a:chOff x="4862513" y="3124200"/>
                  <a:chExt cx="2833687" cy="1498600"/>
                </a:xfrm>
              </p:grpSpPr>
              <p:sp>
                <p:nvSpPr>
                  <p:cNvPr id="61" name="Rectangle 15"/>
                  <p:cNvSpPr/>
                  <p:nvPr/>
                </p:nvSpPr>
                <p:spPr>
                  <a:xfrm>
                    <a:off x="4873626" y="3124200"/>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sp>
                <p:nvSpPr>
                  <p:cNvPr id="62" name="Rectangle 16"/>
                  <p:cNvSpPr/>
                  <p:nvPr/>
                </p:nvSpPr>
                <p:spPr>
                  <a:xfrm>
                    <a:off x="4873626" y="3124200"/>
                    <a:ext cx="2822574" cy="381000"/>
                  </a:xfrm>
                  <a:prstGeom prst="rect">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cxnSp>
                <p:nvCxnSpPr>
                  <p:cNvPr id="63" name="Straight Connector 17"/>
                  <p:cNvCxnSpPr/>
                  <p:nvPr/>
                </p:nvCxnSpPr>
                <p:spPr>
                  <a:xfrm>
                    <a:off x="4862513" y="3568700"/>
                    <a:ext cx="2822574" cy="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60" name="Freeform 29"/>
                <p:cNvSpPr/>
                <p:nvPr/>
              </p:nvSpPr>
              <p:spPr>
                <a:xfrm>
                  <a:off x="5073650" y="3776663"/>
                  <a:ext cx="661988"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985">
                    <a:solidFill>
                      <a:schemeClr val="tx1">
                        <a:lumMod val="50000"/>
                        <a:lumOff val="50000"/>
                      </a:schemeClr>
                    </a:solidFill>
                    <a:latin typeface="微软雅黑" panose="020B0503020204020204" charset="-122"/>
                    <a:ea typeface="微软雅黑" panose="020B0503020204020204" charset="-122"/>
                  </a:endParaRPr>
                </a:p>
              </p:txBody>
            </p:sp>
          </p:grpSp>
          <p:sp>
            <p:nvSpPr>
              <p:cNvPr id="57" name="TextBox 56"/>
              <p:cNvSpPr txBox="1"/>
              <p:nvPr/>
            </p:nvSpPr>
            <p:spPr>
              <a:xfrm>
                <a:off x="5582504" y="4837106"/>
                <a:ext cx="1955992" cy="638824"/>
              </a:xfrm>
              <a:prstGeom prst="rect">
                <a:avLst/>
              </a:prstGeom>
              <a:noFill/>
            </p:spPr>
            <p:txBody>
              <a:bodyPr wrap="square" rtlCol="0">
                <a:spAutoFit/>
              </a:bodyPr>
              <a:lstStyle/>
              <a:p>
                <a:pPr>
                  <a:lnSpc>
                    <a:spcPct val="150000"/>
                  </a:lnSpc>
                </a:pP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学校管理人员、家长可以及时</a:t>
                </a:r>
                <a:r>
                  <a:rPr lang="zh-CN"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掌握</a:t>
                </a:r>
                <a:r>
                  <a:rPr lang="zh-CN" altLang="en-US"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学生考勤</a:t>
                </a:r>
                <a:r>
                  <a:rPr lang="zh-CN"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情况</a:t>
                </a:r>
                <a:endParaRPr lang="en-US" altLang="zh-CN" sz="1325" spc="-25"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58" name="TextBox 64"/>
              <p:cNvSpPr txBox="1"/>
              <p:nvPr/>
            </p:nvSpPr>
            <p:spPr>
              <a:xfrm>
                <a:off x="5535470" y="4281044"/>
                <a:ext cx="1082947" cy="360022"/>
              </a:xfrm>
              <a:prstGeom prst="rect">
                <a:avLst/>
              </a:prstGeom>
              <a:noFill/>
            </p:spPr>
            <p:txBody>
              <a:bodyPr wrap="none" rtlCol="0">
                <a:spAutoFit/>
              </a:bodyPr>
              <a:lstStyle/>
              <a:p>
                <a:r>
                  <a:rPr lang="zh-CN" altLang="en-US" sz="1985" b="1" dirty="0" smtClean="0">
                    <a:solidFill>
                      <a:schemeClr val="bg1"/>
                    </a:solidFill>
                    <a:latin typeface="微软雅黑" panose="020B0503020204020204" charset="-122"/>
                    <a:ea typeface="微软雅黑" panose="020B0503020204020204" charset="-122"/>
                  </a:rPr>
                  <a:t>家校互通</a:t>
                </a:r>
                <a:endParaRPr lang="zh-CN" altLang="en-US" sz="1985" b="1" dirty="0" smtClean="0">
                  <a:solidFill>
                    <a:schemeClr val="bg1"/>
                  </a:solidFill>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ppt_y</p:attrName>
                                        </p:attrNameLst>
                                      </p:cBhvr>
                                      <p:tavLst>
                                        <p:tav tm="0">
                                          <p:val>
                                            <p:strVal val="#ppt_y-#ppt_h*1.125000"/>
                                          </p:val>
                                        </p:tav>
                                        <p:tav tm="100000">
                                          <p:val>
                                            <p:strVal val="#ppt_y"/>
                                          </p:val>
                                        </p:tav>
                                      </p:tavLst>
                                    </p:anim>
                                    <p:animEffect transition="in" filter="wipe(down)">
                                      <p:cBhvr>
                                        <p:cTn id="23" dur="500"/>
                                        <p:tgtEl>
                                          <p:spTgt spid="10"/>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p:tgtEl>
                                          <p:spTgt spid="46"/>
                                        </p:tgtEl>
                                        <p:attrNameLst>
                                          <p:attrName>ppt_y</p:attrName>
                                        </p:attrNameLst>
                                      </p:cBhvr>
                                      <p:tavLst>
                                        <p:tav tm="0">
                                          <p:val>
                                            <p:strVal val="#ppt_y-#ppt_h*1.125000"/>
                                          </p:val>
                                        </p:tav>
                                        <p:tav tm="100000">
                                          <p:val>
                                            <p:strVal val="#ppt_y"/>
                                          </p:val>
                                        </p:tav>
                                      </p:tavLst>
                                    </p:anim>
                                    <p:animEffect transition="in" filter="wipe(down)">
                                      <p:cBhvr>
                                        <p:cTn id="28" dur="500"/>
                                        <p:tgtEl>
                                          <p:spTgt spid="46"/>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p:tgtEl>
                                          <p:spTgt spid="37"/>
                                        </p:tgtEl>
                                        <p:attrNameLst>
                                          <p:attrName>ppt_y</p:attrName>
                                        </p:attrNameLst>
                                      </p:cBhvr>
                                      <p:tavLst>
                                        <p:tav tm="0">
                                          <p:val>
                                            <p:strVal val="#ppt_y+#ppt_h*1.125000"/>
                                          </p:val>
                                        </p:tav>
                                        <p:tav tm="100000">
                                          <p:val>
                                            <p:strVal val="#ppt_y"/>
                                          </p:val>
                                        </p:tav>
                                      </p:tavLst>
                                    </p:anim>
                                    <p:animEffect transition="in" filter="wipe(up)">
                                      <p:cBhvr>
                                        <p:cTn id="33" dur="500"/>
                                        <p:tgtEl>
                                          <p:spTgt spid="37"/>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p:tgtEl>
                                          <p:spTgt spid="19"/>
                                        </p:tgtEl>
                                        <p:attrNameLst>
                                          <p:attrName>ppt_y</p:attrName>
                                        </p:attrNameLst>
                                      </p:cBhvr>
                                      <p:tavLst>
                                        <p:tav tm="0">
                                          <p:val>
                                            <p:strVal val="#ppt_y+#ppt_h*1.125000"/>
                                          </p:val>
                                        </p:tav>
                                        <p:tav tm="100000">
                                          <p:val>
                                            <p:strVal val="#ppt_y"/>
                                          </p:val>
                                        </p:tav>
                                      </p:tavLst>
                                    </p:anim>
                                    <p:animEffect transition="in" filter="wipe(up)">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1655</Words>
  <Application>WPS 演示</Application>
  <PresentationFormat>宽屏</PresentationFormat>
  <Paragraphs>334</Paragraphs>
  <Slides>21</Slides>
  <Notes>34</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宋体</vt:lpstr>
      <vt:lpstr>Wingdings</vt:lpstr>
      <vt:lpstr>微软雅黑</vt:lpstr>
      <vt:lpstr>方正兰亭黑简体</vt:lpstr>
      <vt:lpstr>Gill Sans</vt:lpstr>
      <vt:lpstr>Calibri</vt:lpstr>
      <vt:lpstr>Algerian</vt:lpstr>
      <vt:lpstr>Batang</vt:lpstr>
      <vt:lpstr>Lato Regular</vt:lpstr>
      <vt:lpstr>Lato</vt:lpstr>
      <vt:lpstr>Arial Unicode MS</vt:lpstr>
      <vt:lpstr>Gill Sans MT</vt:lpstr>
      <vt:lpstr>等线</vt:lpstr>
      <vt:lpstr>Times New Roman</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万达人脸识别需求一期</dc:title>
  <dc:creator>chunguang</dc:creator>
  <cp:lastModifiedBy>Administrator</cp:lastModifiedBy>
  <cp:revision>373</cp:revision>
  <cp:lastPrinted>2017-09-15T08:41:00Z</cp:lastPrinted>
  <dcterms:created xsi:type="dcterms:W3CDTF">2017-04-04T12:37:00Z</dcterms:created>
  <dcterms:modified xsi:type="dcterms:W3CDTF">2019-11-06T09:42:41Z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