
<file path=[Content_Types].xml><?xml version="1.0" encoding="utf-8"?>
<Types xmlns="http://schemas.openxmlformats.org/package/2006/content-types">
  <Default Extension="jpeg" ContentType="image/jpeg"/>
  <Default Extension="png" ContentType="image/pn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0" r:id="rId4"/>
    <p:sldId id="259" r:id="rId5"/>
    <p:sldId id="262" r:id="rId7"/>
    <p:sldId id="263" r:id="rId8"/>
    <p:sldId id="264" r:id="rId9"/>
    <p:sldId id="265" r:id="rId10"/>
    <p:sldId id="268" r:id="rId11"/>
    <p:sldId id="266" r:id="rId12"/>
    <p:sldId id="267" r:id="rId13"/>
    <p:sldId id="269" r:id="rId14"/>
    <p:sldId id="270" r:id="rId15"/>
    <p:sldId id="277" r:id="rId16"/>
    <p:sldId id="271" r:id="rId17"/>
    <p:sldId id="272" r:id="rId18"/>
    <p:sldId id="273" r:id="rId19"/>
    <p:sldId id="274" r:id="rId20"/>
    <p:sldId id="284" r:id="rId21"/>
    <p:sldId id="285" r:id="rId22"/>
    <p:sldId id="286" r:id="rId23"/>
    <p:sldId id="275" r:id="rId24"/>
    <p:sldId id="287" r:id="rId25"/>
    <p:sldId id="276" r:id="rId26"/>
    <p:sldId id="289" r:id="rId27"/>
    <p:sldId id="288" r:id="rId28"/>
    <p:sldId id="290" r:id="rId29"/>
    <p:sldId id="293" r:id="rId30"/>
    <p:sldId id="292" r:id="rId31"/>
    <p:sldId id="294" r:id="rId32"/>
    <p:sldId id="291" r:id="rId33"/>
    <p:sldId id="295" r:id="rId34"/>
    <p:sldId id="296" r:id="rId35"/>
    <p:sldId id="297" r:id="rId36"/>
    <p:sldId id="298" r:id="rId37"/>
    <p:sldId id="299" r:id="rId38"/>
    <p:sldId id="300" r:id="rId39"/>
    <p:sldId id="303" r:id="rId40"/>
    <p:sldId id="302" r:id="rId41"/>
    <p:sldId id="305" r:id="rId42"/>
    <p:sldId id="304"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140" y="-102"/>
      </p:cViewPr>
      <p:guideLst>
        <p:guide orient="horz" pos="2160"/>
        <p:guide pos="2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rmAutofit/>
          </a:bodyPr>
          <a:lstStyle>
            <a:lvl1pPr>
              <a:defRPr>
                <a:solidFill>
                  <a:schemeClr val="tx1"/>
                </a:solidFill>
              </a:defRPr>
            </a:lvl1pPr>
          </a:lstStyle>
          <a:p>
            <a:fld id="{E528DE8F-8DB5-4710-82E5-6DACE62778C2}"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lvl1pPr>
              <a:defRPr>
                <a:solidFill>
                  <a:schemeClr val="tx1"/>
                </a:solidFill>
              </a:defRPr>
            </a:lvl1pPr>
          </a:lstStyle>
          <a:p>
            <a:endParaRPr lang="zh-CN" altLang="en-US"/>
          </a:p>
        </p:txBody>
      </p:sp>
      <p:sp>
        <p:nvSpPr>
          <p:cNvPr id="6" name="Slide Number Placeholder 5"/>
          <p:cNvSpPr>
            <a:spLocks noGrp="1"/>
          </p:cNvSpPr>
          <p:nvPr>
            <p:ph type="sldNum" sz="quarter" idx="12"/>
          </p:nvPr>
        </p:nvSpPr>
        <p:spPr/>
        <p:txBody>
          <a:bodyPr>
            <a:normAutofit/>
          </a:bodyPr>
          <a:lstStyle>
            <a:lvl1pPr>
              <a:defRPr>
                <a:solidFill>
                  <a:schemeClr val="tx1"/>
                </a:solidFill>
              </a:defRPr>
            </a:lvl1pPr>
          </a:lstStyle>
          <a:p>
            <a:fld id="{7A644B83-115B-4054-AC02-DC44F3D2F9C8}" type="slidenum">
              <a:rPr lang="zh-CN" altLang="en-US" smtClean="0"/>
            </a:fld>
            <a:endParaRPr lang="zh-CN" altLang="en-US"/>
          </a:p>
        </p:txBody>
      </p:sp>
      <p:sp>
        <p:nvSpPr>
          <p:cNvPr id="7" name="矩形 6"/>
          <p:cNvSpPr/>
          <p:nvPr/>
        </p:nvSpPr>
        <p:spPr>
          <a:xfrm>
            <a:off x="0" y="3985895"/>
            <a:ext cx="9144000" cy="2357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sp>
        <p:nvSpPr>
          <p:cNvPr id="9" name="矩形 8"/>
          <p:cNvSpPr/>
          <p:nvPr/>
        </p:nvSpPr>
        <p:spPr>
          <a:xfrm>
            <a:off x="0" y="4063365"/>
            <a:ext cx="9144000" cy="21526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7500" lnSpcReduction="10000"/>
          </a:bodyPr>
          <a:lstStyle/>
          <a:p>
            <a:pPr algn="ctr"/>
            <a:endParaRPr lang="zh-CN" altLang="en-US" sz="1015"/>
          </a:p>
        </p:txBody>
      </p:sp>
      <p:sp>
        <p:nvSpPr>
          <p:cNvPr id="2" name="Title 1"/>
          <p:cNvSpPr>
            <a:spLocks noGrp="1"/>
          </p:cNvSpPr>
          <p:nvPr>
            <p:ph type="ctrTitle"/>
          </p:nvPr>
        </p:nvSpPr>
        <p:spPr>
          <a:xfrm>
            <a:off x="685801" y="4573791"/>
            <a:ext cx="7772412" cy="948986"/>
          </a:xfrm>
        </p:spPr>
        <p:txBody>
          <a:bodyPr anchor="ctr" anchorCtr="0">
            <a:normAutofit/>
          </a:bodyPr>
          <a:lstStyle>
            <a:lvl1pPr algn="ctr">
              <a:defRPr sz="40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143002" y="5563538"/>
            <a:ext cx="6858010" cy="681152"/>
          </a:xfrm>
        </p:spPr>
        <p:txBody>
          <a:bodyPr anchor="ctr"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pic>
        <p:nvPicPr>
          <p:cNvPr id="14" name="图片 13" descr="无标题"/>
          <p:cNvPicPr>
            <a:picLocks noChangeAspect="1"/>
          </p:cNvPicPr>
          <p:nvPr userDrawn="1"/>
        </p:nvPicPr>
        <p:blipFill>
          <a:blip r:embed="rId2"/>
          <a:stretch>
            <a:fillRect/>
          </a:stretch>
        </p:blipFill>
        <p:spPr>
          <a:xfrm>
            <a:off x="3175" y="-17145"/>
            <a:ext cx="9148445" cy="40735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96967" y="341060"/>
            <a:ext cx="7886712" cy="863273"/>
          </a:xfrm>
        </p:spPr>
        <p:txBody>
          <a:bodyPr>
            <a:normAutofit/>
          </a:bodyPr>
          <a:lstStyle/>
          <a:p>
            <a:r>
              <a:rPr lang="zh-CN" altLang="en-US" smtClean="0"/>
              <a:t>单击此处编辑母版标题样式</a:t>
            </a:r>
            <a:endParaRPr lang="en-US" dirty="0"/>
          </a:p>
        </p:txBody>
      </p:sp>
      <p:sp>
        <p:nvSpPr>
          <p:cNvPr id="3" name="Content Placeholder 2"/>
          <p:cNvSpPr>
            <a:spLocks noGrp="1"/>
          </p:cNvSpPr>
          <p:nvPr>
            <p:ph idx="1"/>
          </p:nvPr>
        </p:nvSpPr>
        <p:spPr>
          <a:xfrm>
            <a:off x="1096966" y="1825627"/>
            <a:ext cx="7418396" cy="4233987"/>
          </a:xfrm>
        </p:spPr>
        <p:txBody>
          <a:bodyPr>
            <a:normAutofit/>
          </a:bodyPr>
          <a:lstStyle>
            <a:lvl1pPr marL="0" indent="0">
              <a:buFont typeface="Wingdings" panose="05000000000000000000" pitchFamily="2" charset="2"/>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altLang="zh-CN" dirty="0"/>
          </a:p>
        </p:txBody>
      </p:sp>
      <p:sp>
        <p:nvSpPr>
          <p:cNvPr id="4" name="Date Placeholder 3"/>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grpSp>
        <p:nvGrpSpPr>
          <p:cNvPr id="10" name="组合 9"/>
          <p:cNvGrpSpPr/>
          <p:nvPr userDrawn="1"/>
        </p:nvGrpSpPr>
        <p:grpSpPr>
          <a:xfrm>
            <a:off x="309568" y="219757"/>
            <a:ext cx="546099" cy="593586"/>
            <a:chOff x="1392693" y="990828"/>
            <a:chExt cx="328611" cy="357186"/>
          </a:xfrm>
        </p:grpSpPr>
        <p:sp>
          <p:nvSpPr>
            <p:cNvPr id="11" name="MH_Other_1"/>
            <p:cNvSpPr/>
            <p:nvPr>
              <p:custDataLst>
                <p:tags r:id="rId2"/>
              </p:custDataLst>
            </p:nvPr>
          </p:nvSpPr>
          <p:spPr>
            <a:xfrm>
              <a:off x="1424442" y="1051152"/>
              <a:ext cx="296862" cy="296862"/>
            </a:xfrm>
            <a:prstGeom prst="ellipse">
              <a:avLst/>
            </a:prstGeom>
            <a:solidFill>
              <a:schemeClr val="accent4">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a:p>
          </p:txBody>
        </p:sp>
        <p:sp>
          <p:nvSpPr>
            <p:cNvPr id="12" name="MH_Other_2"/>
            <p:cNvSpPr/>
            <p:nvPr>
              <p:custDataLst>
                <p:tags r:id="rId3"/>
              </p:custDataLst>
            </p:nvPr>
          </p:nvSpPr>
          <p:spPr>
            <a:xfrm>
              <a:off x="1392693" y="990828"/>
              <a:ext cx="179387" cy="179387"/>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5000" lnSpcReduction="20000"/>
            </a:bodyPr>
            <a:lstStyle/>
            <a:p>
              <a:pPr algn="ctr">
                <a:defRPr/>
              </a:pPr>
              <a:endParaRPr lang="zh-CN" altLang="en-US" sz="135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96967" y="284881"/>
            <a:ext cx="7886712" cy="919452"/>
          </a:xfrm>
        </p:spPr>
        <p:txBody>
          <a:bodyPr>
            <a:normAutofit/>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1085852" y="1672329"/>
            <a:ext cx="7418396" cy="2192379"/>
          </a:xfrm>
        </p:spPr>
        <p:txBody>
          <a:bodyPr>
            <a:normAutofit/>
          </a:bodyPr>
          <a:lstStyle>
            <a:lvl1pPr marL="0" indent="0">
              <a:buFont typeface="Arial" panose="020B0604020202020204" pitchFamily="34" charset="0"/>
              <a:buNone/>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altLang="zh-CN" dirty="0"/>
          </a:p>
        </p:txBody>
      </p:sp>
      <p:sp>
        <p:nvSpPr>
          <p:cNvPr id="4" name="Content Placeholder 3"/>
          <p:cNvSpPr>
            <a:spLocks noGrp="1"/>
          </p:cNvSpPr>
          <p:nvPr>
            <p:ph sz="half" idx="2"/>
          </p:nvPr>
        </p:nvSpPr>
        <p:spPr>
          <a:xfrm>
            <a:off x="1096967" y="4045378"/>
            <a:ext cx="7418396" cy="2192379"/>
          </a:xfrm>
        </p:spPr>
        <p:txBody>
          <a:bodyPr>
            <a:normAutofit/>
          </a:bodyPr>
          <a:lstStyle>
            <a:lvl1pPr marL="0" indent="0">
              <a:buFont typeface="Arial" panose="020B0604020202020204" pitchFamily="34" charset="0"/>
              <a:buNone/>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altLang="zh-CN" dirty="0"/>
          </a:p>
        </p:txBody>
      </p:sp>
      <p:sp>
        <p:nvSpPr>
          <p:cNvPr id="5" name="Date Placeholder 4"/>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grpSp>
        <p:nvGrpSpPr>
          <p:cNvPr id="11" name="组合 10"/>
          <p:cNvGrpSpPr/>
          <p:nvPr/>
        </p:nvGrpSpPr>
        <p:grpSpPr>
          <a:xfrm>
            <a:off x="550868" y="410257"/>
            <a:ext cx="546099" cy="593586"/>
            <a:chOff x="1392693" y="990828"/>
            <a:chExt cx="328611" cy="357186"/>
          </a:xfrm>
        </p:grpSpPr>
        <p:sp>
          <p:nvSpPr>
            <p:cNvPr id="12" name="MH_Other_1"/>
            <p:cNvSpPr/>
            <p:nvPr>
              <p:custDataLst>
                <p:tags r:id="rId2"/>
              </p:custDataLst>
            </p:nvPr>
          </p:nvSpPr>
          <p:spPr>
            <a:xfrm>
              <a:off x="1424442" y="1051152"/>
              <a:ext cx="296862" cy="296862"/>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a:p>
          </p:txBody>
        </p:sp>
        <p:sp>
          <p:nvSpPr>
            <p:cNvPr id="13" name="MH_Other_2"/>
            <p:cNvSpPr/>
            <p:nvPr>
              <p:custDataLst>
                <p:tags r:id="rId3"/>
              </p:custDataLst>
            </p:nvPr>
          </p:nvSpPr>
          <p:spPr>
            <a:xfrm>
              <a:off x="1392693" y="990828"/>
              <a:ext cx="179387" cy="179387"/>
            </a:xfrm>
            <a:prstGeom prst="ellips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5000" lnSpcReduction="20000"/>
            </a:bodyPr>
            <a:lstStyle/>
            <a:p>
              <a:pPr algn="ctr">
                <a:defRPr/>
              </a:pPr>
              <a:endParaRPr lang="zh-CN" altLang="en-US" sz="135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12" cy="1325565"/>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3" y="1681165"/>
            <a:ext cx="3868346" cy="823913"/>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3" y="2505079"/>
            <a:ext cx="3868346" cy="3684593"/>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7" y="1681165"/>
            <a:ext cx="3887397" cy="823913"/>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7" y="2505079"/>
            <a:ext cx="3887397" cy="3684593"/>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8" name="Footer Placeholder 7"/>
          <p:cNvSpPr>
            <a:spLocks noGrp="1"/>
          </p:cNvSpPr>
          <p:nvPr>
            <p:ph type="ftr" sz="quarter" idx="11"/>
          </p:nvPr>
        </p:nvSpPr>
        <p:spPr/>
        <p:txBody>
          <a:bodyPr>
            <a:normAutofit/>
          </a:bodyPr>
          <a:lstStyle/>
          <a:p>
            <a:endParaRPr lang="zh-CN" altLang="en-US"/>
          </a:p>
        </p:txBody>
      </p:sp>
      <p:sp>
        <p:nvSpPr>
          <p:cNvPr id="9" name="Slide Number Placeholder 8"/>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359573"/>
            <a:ext cx="5172083" cy="1325565"/>
          </a:xfrm>
        </p:spPr>
        <p:txBody>
          <a:bodyPr>
            <a:normAutofit/>
          </a:bodyPr>
          <a:lstStyle>
            <a:lvl1pPr algn="r">
              <a:defRPr sz="6000">
                <a:solidFill>
                  <a:schemeClr val="accent1"/>
                </a:solidFill>
                <a:latin typeface="方正舒体" pitchFamily="2" charset="-122"/>
                <a:ea typeface="方正舒体" pitchFamily="2" charset="-122"/>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pic>
        <p:nvPicPr>
          <p:cNvPr id="7" name="图片 6"/>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800734" y="908651"/>
            <a:ext cx="3362330" cy="23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3" name="Footer Placeholder 2"/>
          <p:cNvSpPr>
            <a:spLocks noGrp="1"/>
          </p:cNvSpPr>
          <p:nvPr>
            <p:ph type="ftr" sz="quarter" idx="11"/>
          </p:nvPr>
        </p:nvSpPr>
        <p:spPr/>
        <p:txBody>
          <a:bodyPr>
            <a:normAutofit/>
          </a:bodyPr>
          <a:lstStyle/>
          <a:p>
            <a:endParaRPr lang="zh-CN" altLang="en-US"/>
          </a:p>
        </p:txBody>
      </p:sp>
      <p:sp>
        <p:nvSpPr>
          <p:cNvPr id="4" name="Slide Number Placeholder 3"/>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sp>
        <p:nvSpPr>
          <p:cNvPr id="8" name="矩形 7"/>
          <p:cNvSpPr/>
          <p:nvPr/>
        </p:nvSpPr>
        <p:spPr>
          <a:xfrm>
            <a:off x="1094923" y="1965330"/>
            <a:ext cx="3182262" cy="3873506"/>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 name="Title 1"/>
          <p:cNvSpPr>
            <a:spLocks noGrp="1"/>
          </p:cNvSpPr>
          <p:nvPr>
            <p:ph type="title"/>
          </p:nvPr>
        </p:nvSpPr>
        <p:spPr>
          <a:xfrm>
            <a:off x="629841" y="457201"/>
            <a:ext cx="8076021" cy="723901"/>
          </a:xfrm>
        </p:spPr>
        <p:txBody>
          <a:bodyPr anchor="ctr" anchorCtr="0">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53205" y="2175674"/>
            <a:ext cx="2865696" cy="3158334"/>
          </a:xfrm>
        </p:spPr>
        <p:txBody>
          <a:bodyPr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5383419" y="1965330"/>
            <a:ext cx="2949182" cy="3811594"/>
          </a:xfrm>
        </p:spPr>
        <p:txBody>
          <a:bodyPr anchor="ctr" anchorCtr="0">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5904" y="365126"/>
            <a:ext cx="1459459" cy="5811846"/>
          </a:xfrm>
        </p:spPr>
        <p:txBody>
          <a:bodyPr vert="eaVert">
            <a:normAutofit/>
          </a:bodyPr>
          <a:lstStyle>
            <a:lvl1pPr>
              <a:defRPr sz="3600"/>
            </a:lvl1pPr>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628651" y="365126"/>
            <a:ext cx="6304422" cy="5811846"/>
          </a:xfrm>
        </p:spPr>
        <p:txBody>
          <a:bodyPr vert="eaVert">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normAutofit/>
          </a:bodyPr>
          <a:lstStyle/>
          <a:p>
            <a:fld id="{E528DE8F-8DB5-4710-82E5-6DACE62778C2}"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A644B83-115B-4054-AC02-DC44F3D2F9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1" y="408676"/>
            <a:ext cx="7887612" cy="581040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0" y="6399901"/>
            <a:ext cx="9144014" cy="458109"/>
          </a:xfrm>
          <a:prstGeom prst="rect">
            <a:avLst/>
          </a:prstGeom>
          <a:gradFill>
            <a:gsLst>
              <a:gs pos="0">
                <a:schemeClr val="accent1"/>
              </a:gs>
              <a:gs pos="25000">
                <a:schemeClr val="accent2"/>
              </a:gs>
              <a:gs pos="50000">
                <a:schemeClr val="accent3"/>
              </a:gs>
              <a:gs pos="100000">
                <a:schemeClr val="accent6"/>
              </a:gs>
              <a:gs pos="75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2" name="Title Placeholder 1"/>
          <p:cNvSpPr>
            <a:spLocks noGrp="1"/>
          </p:cNvSpPr>
          <p:nvPr>
            <p:ph type="title"/>
          </p:nvPr>
        </p:nvSpPr>
        <p:spPr>
          <a:xfrm>
            <a:off x="628651" y="365127"/>
            <a:ext cx="7886712" cy="13255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1" y="1825628"/>
            <a:ext cx="7886712" cy="4351344"/>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Footer Placeholder 4"/>
          <p:cNvSpPr>
            <a:spLocks noGrp="1"/>
          </p:cNvSpPr>
          <p:nvPr>
            <p:ph type="ftr" sz="quarter" idx="3"/>
          </p:nvPr>
        </p:nvSpPr>
        <p:spPr>
          <a:xfrm>
            <a:off x="3028955" y="6438248"/>
            <a:ext cx="3086105" cy="365126"/>
          </a:xfrm>
          <a:prstGeom prst="rect">
            <a:avLst/>
          </a:prstGeom>
        </p:spPr>
        <p:txBody>
          <a:bodyPr vert="horz" lIns="91440" tIns="45720" rIns="91440" bIns="45720" rtlCol="0" anchor="ctr">
            <a:normAutofit/>
          </a:bodyPr>
          <a:lstStyle>
            <a:lvl1pPr algn="ctr">
              <a:defRPr sz="1400">
                <a:solidFill>
                  <a:schemeClr val="bg1"/>
                </a:solidFill>
              </a:defRPr>
            </a:lvl1pPr>
          </a:lstStyle>
          <a:p>
            <a:endParaRPr lang="zh-CN" altLang="en-US" dirty="0"/>
          </a:p>
        </p:txBody>
      </p:sp>
      <p:sp>
        <p:nvSpPr>
          <p:cNvPr id="6" name="Slide Number Placeholder 5"/>
          <p:cNvSpPr>
            <a:spLocks noGrp="1"/>
          </p:cNvSpPr>
          <p:nvPr>
            <p:ph type="sldNum" sz="quarter" idx="4"/>
          </p:nvPr>
        </p:nvSpPr>
        <p:spPr>
          <a:xfrm>
            <a:off x="6457960" y="6438248"/>
            <a:ext cx="2057403" cy="365126"/>
          </a:xfrm>
          <a:prstGeom prst="rect">
            <a:avLst/>
          </a:prstGeom>
        </p:spPr>
        <p:txBody>
          <a:bodyPr vert="horz" lIns="91440" tIns="45720" rIns="91440" bIns="45720" rtlCol="0" anchor="ctr">
            <a:normAutofit/>
          </a:bodyPr>
          <a:lstStyle>
            <a:lvl1pPr algn="r">
              <a:defRPr sz="1400">
                <a:solidFill>
                  <a:schemeClr val="bg1"/>
                </a:solidFill>
              </a:defRPr>
            </a:lvl1pPr>
          </a:lstStyle>
          <a:p>
            <a:fld id="{7A644B83-115B-4054-AC02-DC44F3D2F9C8}" type="slidenum">
              <a:rPr lang="zh-CN" altLang="en-US" smtClean="0"/>
            </a:fld>
            <a:endParaRPr lang="zh-CN" altLang="en-US"/>
          </a:p>
        </p:txBody>
      </p:sp>
      <p:sp>
        <p:nvSpPr>
          <p:cNvPr id="4" name="Date Placeholder 3"/>
          <p:cNvSpPr>
            <a:spLocks noGrp="1"/>
          </p:cNvSpPr>
          <p:nvPr>
            <p:ph type="dt" sz="half" idx="2"/>
          </p:nvPr>
        </p:nvSpPr>
        <p:spPr>
          <a:xfrm>
            <a:off x="628651" y="6438248"/>
            <a:ext cx="2057403" cy="365126"/>
          </a:xfrm>
          <a:prstGeom prst="rect">
            <a:avLst/>
          </a:prstGeom>
        </p:spPr>
        <p:txBody>
          <a:bodyPr vert="horz" lIns="91440" tIns="45720" rIns="91440" bIns="45720" rtlCol="0" anchor="ctr">
            <a:normAutofit/>
          </a:bodyPr>
          <a:lstStyle>
            <a:lvl1pPr algn="l">
              <a:defRPr sz="1400">
                <a:solidFill>
                  <a:schemeClr val="bg1"/>
                </a:solidFill>
              </a:defRPr>
            </a:lvl1pPr>
          </a:lstStyle>
          <a:p>
            <a:fld id="{E528DE8F-8DB5-4710-82E5-6DACE62778C2}" type="datetimeFigureOut">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5" Type="http://schemas.openxmlformats.org/officeDocument/2006/relationships/slideLayout" Target="../slideLayouts/slideLayout6.xml"/><Relationship Id="rId24" Type="http://schemas.openxmlformats.org/officeDocument/2006/relationships/tags" Target="../tags/tag56.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tags" Target="../tags/tag34.xml"/><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emf"/></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5" Type="http://schemas.openxmlformats.org/officeDocument/2006/relationships/slideLayout" Target="../slideLayouts/slideLayout6.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5" Type="http://schemas.openxmlformats.org/officeDocument/2006/relationships/slideLayout" Target="../slideLayouts/slideLayout6.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31.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0" Type="http://schemas.openxmlformats.org/officeDocument/2006/relationships/slideLayout" Target="../slideLayouts/slideLayout3.xml"/><Relationship Id="rId1" Type="http://schemas.openxmlformats.org/officeDocument/2006/relationships/image" Target="../media/image52.png"/></Relationships>
</file>

<file path=ppt/slides/_rels/slide3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8" Type="http://schemas.openxmlformats.org/officeDocument/2006/relationships/slideLayout" Target="../slideLayouts/slideLayout3.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4.GIF"/></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wmf"/><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0861" y="4664596"/>
            <a:ext cx="7772412" cy="948986"/>
          </a:xfrm>
        </p:spPr>
        <p:txBody>
          <a:bodyPr/>
          <a:lstStyle/>
          <a:p>
            <a:r>
              <a:rPr lang="zh-CN" altLang="en-US" dirty="0"/>
              <a:t>智慧</a:t>
            </a:r>
            <a:r>
              <a:rPr lang="zh-CN" altLang="en-US" dirty="0" smtClean="0"/>
              <a:t>校园理念及建设</a:t>
            </a:r>
            <a:r>
              <a:rPr lang="zh-CN" altLang="en-US" dirty="0"/>
              <a:t>方案</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智慧校园建设的需求</a:t>
            </a:r>
            <a:endParaRPr lang="en-US" altLang="zh-CN" sz="2800"/>
          </a:p>
        </p:txBody>
      </p:sp>
      <p:grpSp>
        <p:nvGrpSpPr>
          <p:cNvPr id="3" name="组合 56"/>
          <p:cNvGrpSpPr/>
          <p:nvPr/>
        </p:nvGrpSpPr>
        <p:grpSpPr bwMode="auto">
          <a:xfrm>
            <a:off x="812800" y="2827338"/>
            <a:ext cx="8310563" cy="2881312"/>
            <a:chOff x="558800" y="2344738"/>
            <a:chExt cx="8310563" cy="2881312"/>
          </a:xfrm>
        </p:grpSpPr>
        <p:grpSp>
          <p:nvGrpSpPr>
            <p:cNvPr id="6" name="组合 51"/>
            <p:cNvGrpSpPr/>
            <p:nvPr/>
          </p:nvGrpSpPr>
          <p:grpSpPr bwMode="auto">
            <a:xfrm>
              <a:off x="558800" y="2344738"/>
              <a:ext cx="8310563" cy="2881312"/>
              <a:chOff x="558800" y="2344738"/>
              <a:chExt cx="8310563" cy="2881312"/>
            </a:xfrm>
          </p:grpSpPr>
          <p:pic>
            <p:nvPicPr>
              <p:cNvPr id="16409" name="Picture 28" descr="shift slide"/>
              <p:cNvPicPr>
                <a:picLocks noChangeAspect="1" noChangeArrowheads="1"/>
              </p:cNvPicPr>
              <p:nvPr/>
            </p:nvPicPr>
            <p:blipFill>
              <a:blip r:embed="rId1" cstate="print">
                <a:lum bright="34000" contrast="-40000"/>
              </a:blip>
              <a:srcRect/>
              <a:stretch>
                <a:fillRect/>
              </a:stretch>
            </p:blipFill>
            <p:spPr bwMode="auto">
              <a:xfrm>
                <a:off x="558800" y="2344738"/>
                <a:ext cx="8175625" cy="2708275"/>
              </a:xfrm>
              <a:prstGeom prst="rect">
                <a:avLst/>
              </a:prstGeom>
              <a:noFill/>
              <a:ln w="9525">
                <a:noFill/>
                <a:miter lim="800000"/>
                <a:headEnd/>
                <a:tailEnd/>
              </a:ln>
            </p:spPr>
          </p:pic>
          <p:grpSp>
            <p:nvGrpSpPr>
              <p:cNvPr id="11" name="Group 27"/>
              <p:cNvGrpSpPr/>
              <p:nvPr/>
            </p:nvGrpSpPr>
            <p:grpSpPr bwMode="auto">
              <a:xfrm>
                <a:off x="3313113" y="2741613"/>
                <a:ext cx="5556250" cy="2484437"/>
                <a:chOff x="3133728" y="3273425"/>
                <a:chExt cx="5832482" cy="2608263"/>
              </a:xfrm>
            </p:grpSpPr>
            <p:pic>
              <p:nvPicPr>
                <p:cNvPr id="16411" name="Picture 33" descr="shift b"/>
                <p:cNvPicPr>
                  <a:picLocks noChangeAspect="1" noChangeArrowheads="1"/>
                </p:cNvPicPr>
                <p:nvPr/>
              </p:nvPicPr>
              <p:blipFill>
                <a:blip r:embed="rId2" cstate="print"/>
                <a:srcRect/>
                <a:stretch>
                  <a:fillRect/>
                </a:stretch>
              </p:blipFill>
              <p:spPr bwMode="auto">
                <a:xfrm>
                  <a:off x="3133728" y="3273425"/>
                  <a:ext cx="5832482" cy="2608263"/>
                </a:xfrm>
                <a:prstGeom prst="rect">
                  <a:avLst/>
                </a:prstGeom>
                <a:noFill/>
                <a:ln w="9525">
                  <a:noFill/>
                  <a:miter lim="800000"/>
                  <a:headEnd/>
                  <a:tailEnd/>
                </a:ln>
              </p:spPr>
            </p:pic>
            <p:sp>
              <p:nvSpPr>
                <p:cNvPr id="42" name="Text Box 43"/>
                <p:cNvSpPr txBox="1">
                  <a:spLocks noChangeArrowheads="1"/>
                </p:cNvSpPr>
                <p:nvPr/>
              </p:nvSpPr>
              <p:spPr bwMode="auto">
                <a:xfrm>
                  <a:off x="7671398" y="4795050"/>
                  <a:ext cx="1043181" cy="289992"/>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父母和专家</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3" name="Text Box 44"/>
                <p:cNvSpPr txBox="1">
                  <a:spLocks noChangeArrowheads="1"/>
                </p:cNvSpPr>
                <p:nvPr/>
              </p:nvSpPr>
              <p:spPr bwMode="auto">
                <a:xfrm>
                  <a:off x="6476573" y="5141708"/>
                  <a:ext cx="1448121" cy="289992"/>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电子组合方案</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4" name="Text Box 45"/>
                <p:cNvSpPr txBox="1">
                  <a:spLocks noChangeArrowheads="1"/>
                </p:cNvSpPr>
                <p:nvPr/>
              </p:nvSpPr>
              <p:spPr bwMode="auto">
                <a:xfrm>
                  <a:off x="6099962" y="4190067"/>
                  <a:ext cx="1179828" cy="391656"/>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lnSpc>
                      <a:spcPct val="55000"/>
                    </a:lnSpc>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其它学校</a:t>
                  </a:r>
                  <a:endParaRPr lang="zh-CN" altLang="en-US" sz="1200" b="1" dirty="0">
                    <a:solidFill>
                      <a:schemeClr val="tx2"/>
                    </a:solidFill>
                    <a:latin typeface="Verdana" panose="020B0604030504040204" pitchFamily="34" charset="0"/>
                    <a:ea typeface="微软雅黑" pitchFamily="34" charset="-122"/>
                    <a:cs typeface="汉仪中圆简"/>
                  </a:endParaRPr>
                </a:p>
                <a:p>
                  <a:pPr algn="ctr" eaLnBrk="1" hangingPunct="1">
                    <a:lnSpc>
                      <a:spcPct val="55000"/>
                    </a:lnSpc>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和</a:t>
                  </a:r>
                  <a:r>
                    <a:rPr lang="zh-CN" altLang="en-US" sz="1200" b="1" dirty="0" smtClean="0">
                      <a:solidFill>
                        <a:schemeClr val="tx2"/>
                      </a:solidFill>
                      <a:latin typeface="Verdana" panose="020B0604030504040204" pitchFamily="34" charset="0"/>
                      <a:ea typeface="微软雅黑" pitchFamily="34" charset="-122"/>
                      <a:cs typeface="汉仪中圆简"/>
                    </a:rPr>
                    <a:t>全球组织</a:t>
                  </a:r>
                  <a:endParaRPr lang="zh-CN" altLang="en-US" sz="1200" b="1" dirty="0" smtClean="0">
                    <a:solidFill>
                      <a:schemeClr val="tx2"/>
                    </a:solidFill>
                    <a:latin typeface="Verdana" panose="020B0604030504040204" pitchFamily="34" charset="0"/>
                    <a:ea typeface="微软雅黑" pitchFamily="34" charset="-122"/>
                    <a:cs typeface="汉仪中圆简"/>
                  </a:endParaRPr>
                </a:p>
              </p:txBody>
            </p:sp>
            <p:sp>
              <p:nvSpPr>
                <p:cNvPr id="45" name="Text Box 46"/>
                <p:cNvSpPr txBox="1">
                  <a:spLocks noChangeArrowheads="1"/>
                </p:cNvSpPr>
                <p:nvPr/>
              </p:nvSpPr>
              <p:spPr bwMode="auto">
                <a:xfrm>
                  <a:off x="7043157" y="4320064"/>
                  <a:ext cx="1193159" cy="289992"/>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课程内容</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6" name="Text Box 49"/>
                <p:cNvSpPr txBox="1">
                  <a:spLocks noChangeArrowheads="1"/>
                </p:cNvSpPr>
                <p:nvPr/>
              </p:nvSpPr>
              <p:spPr bwMode="auto">
                <a:xfrm>
                  <a:off x="3517005" y="5108375"/>
                  <a:ext cx="2074697" cy="391657"/>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lnSpc>
                      <a:spcPct val="55000"/>
                    </a:lnSpc>
                    <a:spcAft>
                      <a:spcPts val="600"/>
                    </a:spcAft>
                    <a:defRPr/>
                  </a:pPr>
                  <a:r>
                    <a:rPr lang="zh-CN" altLang="en-US" sz="1200" b="1" dirty="0" smtClean="0">
                      <a:solidFill>
                        <a:schemeClr val="tx2"/>
                      </a:solidFill>
                      <a:latin typeface="Verdana" panose="020B0604030504040204" pitchFamily="34" charset="0"/>
                      <a:ea typeface="微软雅黑" pitchFamily="34" charset="-122"/>
                      <a:cs typeface="汉仪中圆简"/>
                    </a:rPr>
                    <a:t>教育社区和</a:t>
                  </a:r>
                  <a:endParaRPr lang="zh-CN" altLang="en-US" sz="1200" b="1" dirty="0" smtClean="0">
                    <a:solidFill>
                      <a:schemeClr val="tx2"/>
                    </a:solidFill>
                    <a:latin typeface="Verdana" panose="020B0604030504040204" pitchFamily="34" charset="0"/>
                    <a:ea typeface="微软雅黑" pitchFamily="34" charset="-122"/>
                    <a:cs typeface="汉仪中圆简"/>
                  </a:endParaRPr>
                </a:p>
                <a:p>
                  <a:pPr algn="ctr" eaLnBrk="1" hangingPunct="1">
                    <a:lnSpc>
                      <a:spcPct val="55000"/>
                    </a:lnSpc>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社区内容</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7" name="Text Box 50"/>
                <p:cNvSpPr txBox="1">
                  <a:spLocks noChangeArrowheads="1"/>
                </p:cNvSpPr>
                <p:nvPr/>
              </p:nvSpPr>
              <p:spPr bwMode="auto">
                <a:xfrm>
                  <a:off x="3883619" y="4501725"/>
                  <a:ext cx="518257" cy="289992"/>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同事</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8" name="Text Box 51"/>
                <p:cNvSpPr txBox="1">
                  <a:spLocks noChangeArrowheads="1"/>
                </p:cNvSpPr>
                <p:nvPr/>
              </p:nvSpPr>
              <p:spPr bwMode="auto">
                <a:xfrm>
                  <a:off x="4951796" y="4170068"/>
                  <a:ext cx="518258" cy="291658"/>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教师</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49" name="Text Box 48"/>
                <p:cNvSpPr txBox="1">
                  <a:spLocks noChangeArrowheads="1"/>
                </p:cNvSpPr>
                <p:nvPr/>
              </p:nvSpPr>
              <p:spPr bwMode="auto">
                <a:xfrm>
                  <a:off x="5236754" y="5245038"/>
                  <a:ext cx="1191492" cy="291659"/>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评价</a:t>
                  </a:r>
                  <a:endParaRPr lang="zh-CN" altLang="en-US" sz="1200" b="1" dirty="0">
                    <a:solidFill>
                      <a:schemeClr val="tx2"/>
                    </a:solidFill>
                    <a:latin typeface="Verdana" panose="020B0604030504040204" pitchFamily="34" charset="0"/>
                    <a:ea typeface="微软雅黑" pitchFamily="34" charset="-122"/>
                    <a:cs typeface="汉仪中圆简"/>
                  </a:endParaRPr>
                </a:p>
              </p:txBody>
            </p:sp>
            <p:sp>
              <p:nvSpPr>
                <p:cNvPr id="50" name="Text Box 51"/>
                <p:cNvSpPr txBox="1">
                  <a:spLocks noChangeArrowheads="1"/>
                </p:cNvSpPr>
                <p:nvPr/>
              </p:nvSpPr>
              <p:spPr bwMode="auto">
                <a:xfrm>
                  <a:off x="5756678" y="4595056"/>
                  <a:ext cx="516591" cy="289992"/>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学员</a:t>
                  </a:r>
                  <a:endParaRPr lang="zh-CN" altLang="en-US" sz="1200" b="1" dirty="0">
                    <a:solidFill>
                      <a:schemeClr val="tx2"/>
                    </a:solidFill>
                    <a:latin typeface="Verdana" panose="020B0604030504040204" pitchFamily="34" charset="0"/>
                    <a:ea typeface="微软雅黑" pitchFamily="34" charset="-122"/>
                    <a:cs typeface="汉仪中圆简"/>
                  </a:endParaRPr>
                </a:p>
              </p:txBody>
            </p:sp>
          </p:grpSp>
        </p:grpSp>
        <p:grpSp>
          <p:nvGrpSpPr>
            <p:cNvPr id="13" name="组合 30"/>
            <p:cNvGrpSpPr/>
            <p:nvPr/>
          </p:nvGrpSpPr>
          <p:grpSpPr bwMode="auto">
            <a:xfrm>
              <a:off x="4691063" y="2562225"/>
              <a:ext cx="2687637" cy="430292"/>
              <a:chOff x="4691063" y="2562225"/>
              <a:chExt cx="2687637" cy="430292"/>
            </a:xfrm>
          </p:grpSpPr>
          <p:sp>
            <p:nvSpPr>
              <p:cNvPr id="21" name="双波形 20"/>
              <p:cNvSpPr/>
              <p:nvPr/>
            </p:nvSpPr>
            <p:spPr>
              <a:xfrm>
                <a:off x="4691670" y="2569375"/>
                <a:ext cx="2686932" cy="423142"/>
              </a:xfrm>
              <a:prstGeom prst="doubleWave">
                <a:avLst/>
              </a:prstGeom>
              <a:solidFill>
                <a:srgbClr val="FFAB57">
                  <a:alpha val="89804"/>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AutoShape 52"/>
              <p:cNvSpPr>
                <a:spLocks noChangeArrowheads="1"/>
              </p:cNvSpPr>
              <p:nvPr/>
            </p:nvSpPr>
            <p:spPr bwMode="auto">
              <a:xfrm>
                <a:off x="4691063" y="2562225"/>
                <a:ext cx="2687637" cy="340519"/>
              </a:xfrm>
              <a:prstGeom prst="roundRect">
                <a:avLst>
                  <a:gd name="adj" fmla="val 16667"/>
                </a:avLst>
              </a:prstGeom>
              <a:noFill/>
              <a:ln w="25400" cap="flat" cmpd="sng" algn="ctr">
                <a:noFill/>
                <a:prstDash val="solid"/>
              </a:ln>
              <a:effectLst/>
            </p:spPr>
            <p:txBody>
              <a:bodyPr>
                <a:spAutoFit/>
              </a:bodyPr>
              <a:lstStyle/>
              <a:p>
                <a:pPr algn="ctr" eaLnBrk="1" fontAlgn="auto" hangingPunct="1">
                  <a:spcBef>
                    <a:spcPts val="0"/>
                  </a:spcBef>
                  <a:spcAft>
                    <a:spcPts val="0"/>
                  </a:spcAft>
                  <a:defRPr/>
                </a:pPr>
                <a:r>
                  <a:rPr lang="zh-CN" altLang="en-US" sz="1400" b="1" kern="0" dirty="0">
                    <a:solidFill>
                      <a:prstClr val="black"/>
                    </a:solidFill>
                    <a:latin typeface="Verdana" panose="020B0604030504040204" pitchFamily="34" charset="0"/>
                    <a:ea typeface="微软雅黑" pitchFamily="34" charset="-122"/>
                    <a:cs typeface="Calibri"/>
                  </a:rPr>
                  <a:t>个性化数字化学习</a:t>
                </a:r>
                <a:endParaRPr lang="zh-CN" altLang="en-US" sz="1400" b="1" kern="0" dirty="0">
                  <a:solidFill>
                    <a:prstClr val="black"/>
                  </a:solidFill>
                  <a:latin typeface="Verdana" panose="020B0604030504040204" pitchFamily="34" charset="0"/>
                  <a:ea typeface="微软雅黑" pitchFamily="34" charset="-122"/>
                  <a:cs typeface="Calibri"/>
                </a:endParaRPr>
              </a:p>
            </p:txBody>
          </p:sp>
        </p:grpSp>
      </p:grpSp>
      <p:grpSp>
        <p:nvGrpSpPr>
          <p:cNvPr id="25" name="组合 55"/>
          <p:cNvGrpSpPr/>
          <p:nvPr/>
        </p:nvGrpSpPr>
        <p:grpSpPr bwMode="auto">
          <a:xfrm>
            <a:off x="68263" y="1803400"/>
            <a:ext cx="3959225" cy="1990725"/>
            <a:chOff x="182563" y="1384300"/>
            <a:chExt cx="3959225" cy="1990725"/>
          </a:xfrm>
        </p:grpSpPr>
        <p:grpSp>
          <p:nvGrpSpPr>
            <p:cNvPr id="28" name="组合 32"/>
            <p:cNvGrpSpPr/>
            <p:nvPr/>
          </p:nvGrpSpPr>
          <p:grpSpPr bwMode="auto">
            <a:xfrm>
              <a:off x="182563" y="1571876"/>
              <a:ext cx="3959225" cy="1803149"/>
              <a:chOff x="182563" y="1571876"/>
              <a:chExt cx="3959225" cy="1803149"/>
            </a:xfrm>
          </p:grpSpPr>
          <p:pic>
            <p:nvPicPr>
              <p:cNvPr id="16399" name="Picture 34" descr="shift a"/>
              <p:cNvPicPr>
                <a:picLocks noChangeAspect="1" noChangeArrowheads="1"/>
              </p:cNvPicPr>
              <p:nvPr/>
            </p:nvPicPr>
            <p:blipFill>
              <a:blip r:embed="rId3" cstate="print"/>
              <a:srcRect/>
              <a:stretch>
                <a:fillRect/>
              </a:stretch>
            </p:blipFill>
            <p:spPr bwMode="auto">
              <a:xfrm>
                <a:off x="182563" y="1571876"/>
                <a:ext cx="3959225" cy="1803149"/>
              </a:xfrm>
              <a:prstGeom prst="rect">
                <a:avLst/>
              </a:prstGeom>
              <a:noFill/>
              <a:ln w="9525">
                <a:noFill/>
                <a:miter lim="800000"/>
                <a:headEnd/>
                <a:tailEnd/>
              </a:ln>
            </p:spPr>
          </p:pic>
          <p:sp>
            <p:nvSpPr>
              <p:cNvPr id="29" name="Text Box 35"/>
              <p:cNvSpPr txBox="1">
                <a:spLocks noChangeArrowheads="1"/>
              </p:cNvSpPr>
              <p:nvPr/>
            </p:nvSpPr>
            <p:spPr bwMode="auto">
              <a:xfrm>
                <a:off x="968375" y="2668588"/>
                <a:ext cx="493713" cy="276225"/>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eaLnBrk="1" fontAlgn="auto" hangingPunct="1">
                  <a:spcBef>
                    <a:spcPts val="0"/>
                  </a:spcBef>
                  <a:spcAft>
                    <a:spcPts val="0"/>
                  </a:spcAft>
                  <a:defRPr/>
                </a:pPr>
                <a:r>
                  <a:rPr lang="zh-CN" altLang="en-US" sz="1200" b="1" kern="0" dirty="0">
                    <a:solidFill>
                      <a:schemeClr val="tx2"/>
                    </a:solidFill>
                    <a:latin typeface="Verdana" panose="020B0604030504040204" pitchFamily="34" charset="0"/>
                    <a:ea typeface="微软雅黑" pitchFamily="34" charset="-122"/>
                    <a:cs typeface="汉仪中圆简"/>
                  </a:rPr>
                  <a:t>学员</a:t>
                </a:r>
                <a:endParaRPr lang="zh-CN" altLang="en-US" sz="1200" b="1" kern="0" dirty="0">
                  <a:solidFill>
                    <a:schemeClr val="tx2"/>
                  </a:solidFill>
                  <a:latin typeface="Verdana" panose="020B0604030504040204" pitchFamily="34" charset="0"/>
                  <a:ea typeface="微软雅黑" pitchFamily="34" charset="-122"/>
                  <a:cs typeface="汉仪中圆简"/>
                </a:endParaRPr>
              </a:p>
            </p:txBody>
          </p:sp>
          <p:sp>
            <p:nvSpPr>
              <p:cNvPr id="41" name="Text Box 36"/>
              <p:cNvSpPr txBox="1">
                <a:spLocks noChangeArrowheads="1"/>
              </p:cNvSpPr>
              <p:nvPr/>
            </p:nvSpPr>
            <p:spPr bwMode="auto">
              <a:xfrm>
                <a:off x="1316038" y="2193925"/>
                <a:ext cx="492125" cy="276225"/>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eaLnBrk="1" fontAlgn="auto" hangingPunct="1">
                  <a:spcBef>
                    <a:spcPts val="0"/>
                  </a:spcBef>
                  <a:spcAft>
                    <a:spcPts val="0"/>
                  </a:spcAft>
                  <a:defRPr/>
                </a:pPr>
                <a:r>
                  <a:rPr lang="zh-CN" altLang="en-US" sz="1200" b="1" kern="0" dirty="0">
                    <a:solidFill>
                      <a:schemeClr val="tx2"/>
                    </a:solidFill>
                    <a:latin typeface="Verdana" panose="020B0604030504040204" pitchFamily="34" charset="0"/>
                    <a:ea typeface="微软雅黑" pitchFamily="34" charset="-122"/>
                    <a:cs typeface="汉仪中圆简"/>
                  </a:rPr>
                  <a:t>学员</a:t>
                </a:r>
                <a:endParaRPr lang="zh-CN" altLang="en-US" sz="1200" b="1" kern="0" dirty="0">
                  <a:solidFill>
                    <a:schemeClr val="tx2"/>
                  </a:solidFill>
                  <a:latin typeface="Verdana" panose="020B0604030504040204" pitchFamily="34" charset="0"/>
                  <a:ea typeface="微软雅黑" pitchFamily="34" charset="-122"/>
                  <a:cs typeface="汉仪中圆简"/>
                </a:endParaRPr>
              </a:p>
            </p:txBody>
          </p:sp>
          <p:sp>
            <p:nvSpPr>
              <p:cNvPr id="51" name="Text Box 37"/>
              <p:cNvSpPr txBox="1">
                <a:spLocks noChangeArrowheads="1"/>
              </p:cNvSpPr>
              <p:nvPr/>
            </p:nvSpPr>
            <p:spPr bwMode="auto">
              <a:xfrm>
                <a:off x="2959100" y="2185988"/>
                <a:ext cx="493713" cy="276225"/>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eaLnBrk="1" fontAlgn="auto" hangingPunct="1">
                  <a:spcBef>
                    <a:spcPts val="0"/>
                  </a:spcBef>
                  <a:spcAft>
                    <a:spcPts val="0"/>
                  </a:spcAft>
                  <a:defRPr/>
                </a:pPr>
                <a:r>
                  <a:rPr lang="zh-CN" altLang="en-US" sz="1200" b="1" kern="0" dirty="0">
                    <a:solidFill>
                      <a:schemeClr val="tx2"/>
                    </a:solidFill>
                    <a:latin typeface="Verdana" panose="020B0604030504040204" pitchFamily="34" charset="0"/>
                    <a:ea typeface="微软雅黑" pitchFamily="34" charset="-122"/>
                    <a:cs typeface="汉仪中圆简"/>
                  </a:rPr>
                  <a:t>学员</a:t>
                </a:r>
                <a:endParaRPr lang="zh-CN" altLang="en-US" sz="1200" b="1" kern="0" dirty="0">
                  <a:solidFill>
                    <a:schemeClr val="tx2"/>
                  </a:solidFill>
                  <a:latin typeface="Verdana" panose="020B0604030504040204" pitchFamily="34" charset="0"/>
                  <a:ea typeface="微软雅黑" pitchFamily="34" charset="-122"/>
                  <a:cs typeface="汉仪中圆简"/>
                </a:endParaRPr>
              </a:p>
            </p:txBody>
          </p:sp>
          <p:sp>
            <p:nvSpPr>
              <p:cNvPr id="52" name="Text Box 38"/>
              <p:cNvSpPr txBox="1">
                <a:spLocks noChangeArrowheads="1"/>
              </p:cNvSpPr>
              <p:nvPr/>
            </p:nvSpPr>
            <p:spPr bwMode="auto">
              <a:xfrm>
                <a:off x="2617788" y="2703513"/>
                <a:ext cx="490537" cy="276225"/>
              </a:xfrm>
              <a:prstGeom prst="rect">
                <a:avLst/>
              </a:prstGeom>
              <a:noFill/>
              <a:ln>
                <a:noFill/>
              </a:ln>
            </p:spPr>
            <p:txBody>
              <a:bodyPr wrap="none">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eaLnBrk="1" fontAlgn="auto" hangingPunct="1">
                  <a:spcBef>
                    <a:spcPts val="0"/>
                  </a:spcBef>
                  <a:spcAft>
                    <a:spcPts val="0"/>
                  </a:spcAft>
                  <a:defRPr/>
                </a:pPr>
                <a:r>
                  <a:rPr lang="zh-CN" altLang="en-US" sz="1200" b="1" kern="0" dirty="0">
                    <a:solidFill>
                      <a:schemeClr val="tx2"/>
                    </a:solidFill>
                    <a:latin typeface="Verdana" panose="020B0604030504040204" pitchFamily="34" charset="0"/>
                    <a:ea typeface="微软雅黑" pitchFamily="34" charset="-122"/>
                    <a:cs typeface="汉仪中圆简"/>
                  </a:rPr>
                  <a:t>学员</a:t>
                </a:r>
                <a:endParaRPr lang="zh-CN" altLang="en-US" sz="1200" b="1" kern="0" dirty="0">
                  <a:solidFill>
                    <a:schemeClr val="tx2"/>
                  </a:solidFill>
                  <a:latin typeface="Verdana" panose="020B0604030504040204" pitchFamily="34" charset="0"/>
                  <a:ea typeface="微软雅黑" pitchFamily="34" charset="-122"/>
                  <a:cs typeface="汉仪中圆简"/>
                </a:endParaRPr>
              </a:p>
            </p:txBody>
          </p:sp>
          <p:sp>
            <p:nvSpPr>
              <p:cNvPr id="53" name="Text Box 51"/>
              <p:cNvSpPr txBox="1">
                <a:spLocks noChangeArrowheads="1"/>
              </p:cNvSpPr>
              <p:nvPr/>
            </p:nvSpPr>
            <p:spPr bwMode="auto">
              <a:xfrm>
                <a:off x="1824038" y="2446338"/>
                <a:ext cx="606425" cy="276225"/>
              </a:xfrm>
              <a:prstGeom prst="rect">
                <a:avLst/>
              </a:prstGeom>
              <a:noFill/>
              <a:ln>
                <a:noFill/>
              </a:ln>
            </p:spPr>
            <p:txBody>
              <a:bodyPr>
                <a:spAutoFit/>
              </a:bodyPr>
              <a:lstStyle>
                <a:lvl1pPr>
                  <a:defRPr>
                    <a:solidFill>
                      <a:schemeClr val="tx1"/>
                    </a:solidFill>
                    <a:latin typeface="Calibri" pitchFamily="34" charset="0"/>
                    <a:ea typeface="宋体" panose="02010600030101010101" pitchFamily="2" charset="-122"/>
                  </a:defRPr>
                </a:lvl1pPr>
                <a:lvl2pPr marL="742950" indent="-285750">
                  <a:defRPr>
                    <a:solidFill>
                      <a:schemeClr val="tx1"/>
                    </a:solidFill>
                    <a:latin typeface="Calibri" pitchFamily="34" charset="0"/>
                    <a:ea typeface="宋体" panose="02010600030101010101" pitchFamily="2" charset="-122"/>
                  </a:defRPr>
                </a:lvl2pPr>
                <a:lvl3pPr marL="1143000" indent="-228600">
                  <a:defRPr>
                    <a:solidFill>
                      <a:schemeClr val="tx1"/>
                    </a:solidFill>
                    <a:latin typeface="Calibri" pitchFamily="34" charset="0"/>
                    <a:ea typeface="宋体" panose="02010600030101010101" pitchFamily="2" charset="-122"/>
                  </a:defRPr>
                </a:lvl3pPr>
                <a:lvl4pPr marL="1600200" indent="-228600">
                  <a:defRPr>
                    <a:solidFill>
                      <a:schemeClr val="tx1"/>
                    </a:solidFill>
                    <a:latin typeface="Calibri" pitchFamily="34" charset="0"/>
                    <a:ea typeface="宋体" panose="02010600030101010101" pitchFamily="2" charset="-122"/>
                  </a:defRPr>
                </a:lvl4pPr>
                <a:lvl5pPr marL="2057400" indent="-22860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ctr" eaLnBrk="1" hangingPunct="1">
                  <a:spcAft>
                    <a:spcPts val="600"/>
                  </a:spcAft>
                  <a:defRPr/>
                </a:pPr>
                <a:r>
                  <a:rPr lang="zh-CN" altLang="en-US" sz="1200" b="1" dirty="0">
                    <a:solidFill>
                      <a:schemeClr val="tx2"/>
                    </a:solidFill>
                    <a:latin typeface="Verdana" panose="020B0604030504040204" pitchFamily="34" charset="0"/>
                    <a:ea typeface="微软雅黑" pitchFamily="34" charset="-122"/>
                    <a:cs typeface="汉仪中圆简"/>
                  </a:rPr>
                  <a:t>教师</a:t>
                </a:r>
                <a:endParaRPr lang="zh-CN" altLang="en-US" sz="1200" b="1" dirty="0">
                  <a:solidFill>
                    <a:schemeClr val="tx2"/>
                  </a:solidFill>
                  <a:latin typeface="Verdana" panose="020B0604030504040204" pitchFamily="34" charset="0"/>
                  <a:ea typeface="微软雅黑" pitchFamily="34" charset="-122"/>
                  <a:cs typeface="汉仪中圆简"/>
                </a:endParaRPr>
              </a:p>
            </p:txBody>
          </p:sp>
        </p:grpSp>
        <p:grpSp>
          <p:nvGrpSpPr>
            <p:cNvPr id="54" name="组合 29"/>
            <p:cNvGrpSpPr/>
            <p:nvPr/>
          </p:nvGrpSpPr>
          <p:grpSpPr bwMode="auto">
            <a:xfrm>
              <a:off x="581025" y="1384300"/>
              <a:ext cx="3097213" cy="444022"/>
              <a:chOff x="581025" y="1384300"/>
              <a:chExt cx="3097213" cy="444022"/>
            </a:xfrm>
          </p:grpSpPr>
          <p:sp>
            <p:nvSpPr>
              <p:cNvPr id="55" name="双波形 54"/>
              <p:cNvSpPr/>
              <p:nvPr/>
            </p:nvSpPr>
            <p:spPr>
              <a:xfrm>
                <a:off x="604072" y="1405180"/>
                <a:ext cx="3074066" cy="423142"/>
              </a:xfrm>
              <a:prstGeom prst="doubleWave">
                <a:avLst/>
              </a:prstGeom>
              <a:solidFill>
                <a:srgbClr val="FFAB57">
                  <a:alpha val="89804"/>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6" name="AutoShape 57"/>
              <p:cNvSpPr>
                <a:spLocks noChangeArrowheads="1"/>
              </p:cNvSpPr>
              <p:nvPr/>
            </p:nvSpPr>
            <p:spPr bwMode="auto">
              <a:xfrm>
                <a:off x="581025" y="1384300"/>
                <a:ext cx="3097213" cy="340519"/>
              </a:xfrm>
              <a:prstGeom prst="roundRect">
                <a:avLst>
                  <a:gd name="adj" fmla="val 16667"/>
                </a:avLst>
              </a:prstGeom>
              <a:noFill/>
              <a:ln w="25400" cap="flat" cmpd="sng" algn="ctr">
                <a:noFill/>
                <a:prstDash val="solid"/>
              </a:ln>
              <a:effectLst/>
            </p:spPr>
            <p:txBody>
              <a:bodyPr>
                <a:spAutoFit/>
              </a:bodyPr>
              <a:lstStyle/>
              <a:p>
                <a:pPr algn="ctr" eaLnBrk="1" fontAlgn="auto" hangingPunct="1">
                  <a:spcBef>
                    <a:spcPts val="0"/>
                  </a:spcBef>
                  <a:spcAft>
                    <a:spcPts val="0"/>
                  </a:spcAft>
                  <a:defRPr/>
                </a:pPr>
                <a:r>
                  <a:rPr lang="zh-CN" altLang="en-US" sz="1400" b="1" kern="0" dirty="0">
                    <a:solidFill>
                      <a:schemeClr val="tx2"/>
                    </a:solidFill>
                    <a:latin typeface="Verdana" panose="020B0604030504040204" pitchFamily="34" charset="0"/>
                    <a:ea typeface="微软雅黑" pitchFamily="34" charset="-122"/>
                    <a:cs typeface="Calibri"/>
                  </a:rPr>
                  <a:t>一刀切的传统教学模式</a:t>
                </a:r>
                <a:endParaRPr lang="zh-CN" altLang="en-US" sz="1400" b="1" kern="0" dirty="0">
                  <a:solidFill>
                    <a:schemeClr val="tx2"/>
                  </a:solidFill>
                  <a:latin typeface="Verdana" panose="020B0604030504040204" pitchFamily="34" charset="0"/>
                  <a:ea typeface="微软雅黑" pitchFamily="34" charset="-122"/>
                  <a:cs typeface="Calibri"/>
                </a:endParaRPr>
              </a:p>
            </p:txBody>
          </p:sp>
        </p:grpSp>
      </p:grpSp>
      <p:grpSp>
        <p:nvGrpSpPr>
          <p:cNvPr id="57" name="组合 40"/>
          <p:cNvGrpSpPr/>
          <p:nvPr/>
        </p:nvGrpSpPr>
        <p:grpSpPr bwMode="auto">
          <a:xfrm>
            <a:off x="2006600" y="3587750"/>
            <a:ext cx="1955800" cy="1104900"/>
            <a:chOff x="1752600" y="3308350"/>
            <a:chExt cx="1955800" cy="1104900"/>
          </a:xfrm>
        </p:grpSpPr>
        <p:sp>
          <p:nvSpPr>
            <p:cNvPr id="58" name="Right Arrow 22"/>
            <p:cNvSpPr/>
            <p:nvPr/>
          </p:nvSpPr>
          <p:spPr bwMode="auto">
            <a:xfrm rot="2016411">
              <a:off x="1752600" y="3308350"/>
              <a:ext cx="1955800" cy="1104900"/>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headEnd type="none" w="med" len="med"/>
              <a:tailEnd type="triangle" w="lg" len="lg"/>
            </a:ln>
            <a:effectLst>
              <a:outerShdw blurRad="40000" dist="23000" dir="5400000" rotWithShape="0">
                <a:srgbClr val="000000">
                  <a:alpha val="35000"/>
                </a:srgbClr>
              </a:outerShdw>
            </a:effectLst>
          </p:spPr>
          <p:txBody>
            <a:bodyPr/>
            <a:lstStyle/>
            <a:p>
              <a:pPr eaLnBrk="1" fontAlgn="auto" hangingPunct="1">
                <a:lnSpc>
                  <a:spcPct val="75000"/>
                </a:lnSpc>
                <a:spcBef>
                  <a:spcPct val="50000"/>
                </a:spcBef>
                <a:spcAft>
                  <a:spcPts val="0"/>
                </a:spcAft>
                <a:defRPr/>
              </a:pPr>
              <a:endParaRPr lang="en-US" sz="2000" b="1" kern="0" dirty="0">
                <a:solidFill>
                  <a:prstClr val="white"/>
                </a:solidFill>
                <a:latin typeface="Verdana" panose="020B0604030504040204" pitchFamily="34" charset="0"/>
                <a:ea typeface="微软雅黑" pitchFamily="34" charset="-122"/>
              </a:endParaRPr>
            </a:p>
          </p:txBody>
        </p:sp>
        <p:sp>
          <p:nvSpPr>
            <p:cNvPr id="16394" name="TextBox 29"/>
            <p:cNvSpPr txBox="1">
              <a:spLocks noChangeArrowheads="1"/>
            </p:cNvSpPr>
            <p:nvPr/>
          </p:nvSpPr>
          <p:spPr bwMode="auto">
            <a:xfrm rot="2002245">
              <a:off x="1893888" y="3599755"/>
              <a:ext cx="1304925" cy="307777"/>
            </a:xfrm>
            <a:prstGeom prst="rect">
              <a:avLst/>
            </a:prstGeom>
            <a:noFill/>
            <a:ln w="9525">
              <a:noFill/>
              <a:miter lim="800000"/>
            </a:ln>
          </p:spPr>
          <p:txBody>
            <a:bodyPr>
              <a:spAutoFit/>
            </a:bodyPr>
            <a:lstStyle/>
            <a:p>
              <a:pPr algn="ctr" eaLnBrk="1" hangingPunct="1"/>
              <a:r>
                <a:rPr lang="zh-CN" altLang="en-US" sz="1400" b="1" dirty="0">
                  <a:solidFill>
                    <a:srgbClr val="FFFFFF"/>
                  </a:solidFill>
                  <a:latin typeface="Verdana" panose="020B0604030504040204" pitchFamily="34" charset="0"/>
                  <a:ea typeface="微软雅黑" pitchFamily="34" charset="-122"/>
                </a:rPr>
                <a:t>模式变革</a:t>
              </a:r>
              <a:endParaRPr lang="zh-CN" altLang="en-US" sz="1400" b="1" dirty="0">
                <a:solidFill>
                  <a:srgbClr val="FFFFFF"/>
                </a:solidFill>
                <a:latin typeface="Verdana" panose="020B0604030504040204" pitchFamily="34" charset="0"/>
                <a:ea typeface="微软雅黑" pitchFamily="34" charset="-122"/>
              </a:endParaRPr>
            </a:p>
          </p:txBody>
        </p:sp>
      </p:grpSp>
      <p:grpSp>
        <p:nvGrpSpPr>
          <p:cNvPr id="59" name="组合 33"/>
          <p:cNvGrpSpPr/>
          <p:nvPr/>
        </p:nvGrpSpPr>
        <p:grpSpPr bwMode="auto">
          <a:xfrm>
            <a:off x="573226" y="873677"/>
            <a:ext cx="8229600" cy="863600"/>
            <a:chOff x="1065213" y="415925"/>
            <a:chExt cx="8229600" cy="863600"/>
          </a:xfrm>
        </p:grpSpPr>
        <p:sp>
          <p:nvSpPr>
            <p:cNvPr id="16391" name="Title 1"/>
            <p:cNvSpPr txBox="1"/>
            <p:nvPr/>
          </p:nvSpPr>
          <p:spPr bwMode="auto">
            <a:xfrm>
              <a:off x="1065213" y="415925"/>
              <a:ext cx="8229600" cy="863600"/>
            </a:xfrm>
            <a:prstGeom prst="rect">
              <a:avLst/>
            </a:prstGeom>
            <a:noFill/>
            <a:ln w="9525">
              <a:noFill/>
              <a:miter lim="800000"/>
            </a:ln>
          </p:spPr>
          <p:txBody>
            <a:bodyPr anchor="ctr"/>
            <a:lstStyle/>
            <a:p>
              <a:pPr eaLnBrk="1" hangingPunct="1"/>
              <a:r>
                <a:rPr lang="zh-CN" altLang="en-US" sz="2000" b="1" dirty="0">
                  <a:latin typeface="微软雅黑" pitchFamily="34" charset="-122"/>
                  <a:ea typeface="微软雅黑" pitchFamily="34" charset="-122"/>
                  <a:sym typeface="Calibri" pitchFamily="34" charset="0"/>
                </a:rPr>
                <a:t>现代教育</a:t>
              </a:r>
              <a:r>
                <a:rPr lang="zh-CN" altLang="en-US" sz="2000" b="1" dirty="0" smtClean="0">
                  <a:latin typeface="微软雅黑" pitchFamily="34" charset="-122"/>
                  <a:ea typeface="微软雅黑" pitchFamily="34" charset="-122"/>
                  <a:sym typeface="Calibri" pitchFamily="34" charset="0"/>
                </a:rPr>
                <a:t>理念与模式：</a:t>
              </a:r>
              <a:r>
                <a:rPr lang="zh-CN" altLang="en-US" sz="2000" b="1" dirty="0">
                  <a:latin typeface="微软雅黑" pitchFamily="34" charset="-122"/>
                  <a:ea typeface="微软雅黑" pitchFamily="34" charset="-122"/>
                  <a:sym typeface="Calibri" pitchFamily="34" charset="0"/>
                </a:rPr>
                <a:t>以教为主        以学为主</a:t>
              </a:r>
              <a:endParaRPr lang="en-US" sz="2000" b="1" dirty="0">
                <a:latin typeface="微软雅黑" pitchFamily="34" charset="-122"/>
                <a:ea typeface="微软雅黑" pitchFamily="34" charset="-122"/>
                <a:sym typeface="Calibri" pitchFamily="34" charset="0"/>
              </a:endParaRPr>
            </a:p>
          </p:txBody>
        </p:sp>
        <p:sp>
          <p:nvSpPr>
            <p:cNvPr id="60" name="Right Arrow 25"/>
            <p:cNvSpPr/>
            <p:nvPr/>
          </p:nvSpPr>
          <p:spPr>
            <a:xfrm>
              <a:off x="4787520" y="708577"/>
              <a:ext cx="369888" cy="279400"/>
            </a:xfrm>
            <a:prstGeom prst="rightArrow">
              <a:avLst/>
            </a:prstGeom>
            <a:solidFill>
              <a:srgbClr val="FF9900"/>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dirty="0">
                <a:solidFill>
                  <a:prstClr val="black"/>
                </a:solidFill>
                <a:latin typeface="Calibri"/>
                <a:ea typeface="黑体" panose="0201060003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智慧校园建设的内涵</a:t>
            </a:r>
            <a:endParaRPr lang="en-US" altLang="zh-CN" sz="2800"/>
          </a:p>
        </p:txBody>
      </p:sp>
      <p:pic>
        <p:nvPicPr>
          <p:cNvPr id="7" name="Picture 2" descr="C:\Users\Administrator\Desktop\QQ截图20150916155627.png"/>
          <p:cNvPicPr>
            <a:picLocks noChangeAspect="1" noChangeArrowheads="1"/>
          </p:cNvPicPr>
          <p:nvPr/>
        </p:nvPicPr>
        <p:blipFill>
          <a:blip r:embed="rId1" cstate="print"/>
          <a:srcRect/>
          <a:stretch>
            <a:fillRect/>
          </a:stretch>
        </p:blipFill>
        <p:spPr bwMode="auto">
          <a:xfrm>
            <a:off x="270510" y="1200785"/>
            <a:ext cx="5619115" cy="3390900"/>
          </a:xfrm>
          <a:prstGeom prst="rect">
            <a:avLst/>
          </a:prstGeom>
          <a:noFill/>
        </p:spPr>
      </p:pic>
      <p:sp>
        <p:nvSpPr>
          <p:cNvPr id="8" name="矩形 7"/>
          <p:cNvSpPr/>
          <p:nvPr/>
        </p:nvSpPr>
        <p:spPr>
          <a:xfrm>
            <a:off x="5956851" y="1328854"/>
            <a:ext cx="2875722" cy="3161030"/>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物联网技术专家突出智慧校园的智能</a:t>
            </a:r>
            <a:r>
              <a:rPr lang="zh-CN" altLang="en-US" sz="2000" dirty="0" smtClean="0">
                <a:solidFill>
                  <a:srgbClr val="FF0000"/>
                </a:solidFill>
                <a:latin typeface="微软雅黑" pitchFamily="34" charset="-122"/>
                <a:ea typeface="微软雅黑" pitchFamily="34" charset="-122"/>
              </a:rPr>
              <a:t>感知功能</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教育技术学专家侧重智慧学习环境与智慧课堂等</a:t>
            </a:r>
            <a:r>
              <a:rPr lang="zh-CN" altLang="en-US" sz="2000" dirty="0" smtClean="0">
                <a:solidFill>
                  <a:srgbClr val="FF0000"/>
                </a:solidFill>
                <a:latin typeface="微软雅黑" pitchFamily="34" charset="-122"/>
                <a:ea typeface="微软雅黑" pitchFamily="34" charset="-122"/>
              </a:rPr>
              <a:t>教育教学环境</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信息化建设专家则强化智慧校园的</a:t>
            </a:r>
            <a:r>
              <a:rPr lang="zh-CN" altLang="en-US" sz="2000" dirty="0" smtClean="0">
                <a:solidFill>
                  <a:srgbClr val="FF0000"/>
                </a:solidFill>
                <a:latin typeface="微软雅黑" pitchFamily="34" charset="-122"/>
                <a:ea typeface="微软雅黑" pitchFamily="34" charset="-122"/>
              </a:rPr>
              <a:t>信息化应用和服务</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9" name="矩形 8"/>
          <p:cNvSpPr/>
          <p:nvPr/>
        </p:nvSpPr>
        <p:spPr>
          <a:xfrm>
            <a:off x="306705" y="4702175"/>
            <a:ext cx="8502015" cy="1637030"/>
          </a:xfrm>
          <a:prstGeom prst="rect">
            <a:avLst/>
          </a:prstGeom>
        </p:spPr>
        <p:txBody>
          <a:bodyPr wrap="square">
            <a:spAutoFit/>
          </a:bodyPr>
          <a:lstStyle/>
          <a:p>
            <a:r>
              <a:rPr lang="en-US" altLang="zh-CN" sz="2000" dirty="0" smtClean="0">
                <a:solidFill>
                  <a:srgbClr val="FF0000"/>
                </a:solidFill>
                <a:latin typeface="微软雅黑" pitchFamily="34" charset="-122"/>
                <a:ea typeface="微软雅黑" pitchFamily="34" charset="-122"/>
              </a:rPr>
              <a:t>Minerva</a:t>
            </a:r>
            <a:r>
              <a:rPr lang="zh-CN" altLang="en-US" sz="2000" dirty="0" smtClean="0">
                <a:solidFill>
                  <a:srgbClr val="FF0000"/>
                </a:solidFill>
                <a:latin typeface="微软雅黑" pitchFamily="34" charset="-122"/>
                <a:ea typeface="微软雅黑" pitchFamily="34" charset="-122"/>
              </a:rPr>
              <a:t>大学、</a:t>
            </a:r>
            <a:r>
              <a:rPr lang="en-US" altLang="zh-CN" sz="2000" dirty="0" err="1" smtClean="0">
                <a:solidFill>
                  <a:srgbClr val="FF0000"/>
                </a:solidFill>
                <a:latin typeface="微软雅黑" pitchFamily="34" charset="-122"/>
                <a:ea typeface="微软雅黑" pitchFamily="34" charset="-122"/>
              </a:rPr>
              <a:t>UniversityNow</a:t>
            </a:r>
            <a:r>
              <a:rPr lang="en-US" altLang="zh-CN" sz="2000" dirty="0" smtClean="0">
                <a:solidFill>
                  <a:srgbClr val="FF0000"/>
                </a:solidFill>
                <a:latin typeface="微软雅黑" pitchFamily="34" charset="-122"/>
                <a:ea typeface="微软雅黑" pitchFamily="34" charset="-122"/>
              </a:rPr>
              <a:t> ,2U</a:t>
            </a:r>
            <a:r>
              <a:rPr lang="zh-CN" altLang="en-US" sz="2000" dirty="0" smtClean="0">
                <a:latin typeface="微软雅黑" pitchFamily="34" charset="-122"/>
                <a:ea typeface="微软雅黑" pitchFamily="34" charset="-122"/>
              </a:rPr>
              <a:t>等一些新兴高等教育形态的横空出世，打破校园围墙，大学形态能够依据人的需求随时、随地而变。在</a:t>
            </a:r>
            <a:r>
              <a:rPr lang="en-US" altLang="zh-CN" sz="2000" dirty="0" err="1" smtClean="0">
                <a:latin typeface="微软雅黑" pitchFamily="34" charset="-122"/>
                <a:ea typeface="微软雅黑" pitchFamily="34" charset="-122"/>
              </a:rPr>
              <a:t>UniversityNow</a:t>
            </a:r>
            <a:r>
              <a:rPr lang="zh-CN" altLang="en-US" sz="2000" dirty="0" smtClean="0">
                <a:latin typeface="微软雅黑" pitchFamily="34" charset="-122"/>
                <a:ea typeface="微软雅黑" pitchFamily="34" charset="-122"/>
              </a:rPr>
              <a:t>的平台中，学校可以为学生提供每一门课程的个性化知识图谱；在</a:t>
            </a:r>
            <a:r>
              <a:rPr lang="en-US" altLang="zh-CN" sz="2000" dirty="0" smtClean="0">
                <a:latin typeface="微软雅黑" pitchFamily="34" charset="-122"/>
                <a:ea typeface="微软雅黑" pitchFamily="34" charset="-122"/>
              </a:rPr>
              <a:t>Minerva</a:t>
            </a:r>
            <a:r>
              <a:rPr lang="zh-CN" altLang="en-US" sz="2000" dirty="0" smtClean="0">
                <a:latin typeface="微软雅黑" pitchFamily="34" charset="-122"/>
                <a:ea typeface="微软雅黑" pitchFamily="34" charset="-122"/>
              </a:rPr>
              <a:t>大学，老师能够及时跟踪学生学习进程，及时反馈大大增强学生学习体验。</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347746"/>
            <a:ext cx="7886712" cy="919452"/>
          </a:xfrm>
        </p:spPr>
        <p:txBody>
          <a:bodyPr/>
          <a:lstStyle/>
          <a:p>
            <a:r>
              <a:rPr lang="zh-CN" altLang="en-US" sz="2800"/>
              <a:t>智慧校园建设的特征</a:t>
            </a:r>
            <a:endParaRPr lang="en-US" altLang="zh-CN" sz="2800"/>
          </a:p>
        </p:txBody>
      </p:sp>
      <p:sp>
        <p:nvSpPr>
          <p:cNvPr id="11" name="矩形 10"/>
          <p:cNvSpPr/>
          <p:nvPr/>
        </p:nvSpPr>
        <p:spPr>
          <a:xfrm>
            <a:off x="434975" y="2268855"/>
            <a:ext cx="8030845" cy="1291590"/>
          </a:xfrm>
          <a:prstGeom prst="rect">
            <a:avLst/>
          </a:prstGeom>
          <a:solidFill>
            <a:srgbClr val="158493">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l" eaLnBrk="1" hangingPunct="1">
              <a:defRPr/>
            </a:pPr>
            <a:r>
              <a:rPr lang="zh-CN" altLang="en-US" sz="1600" dirty="0" smtClean="0">
                <a:solidFill>
                  <a:srgbClr val="FF0000"/>
                </a:solidFill>
                <a:latin typeface="微软雅黑" pitchFamily="34" charset="-122"/>
                <a:ea typeface="微软雅黑" pitchFamily="34" charset="-122"/>
                <a:sym typeface="+mn-ea"/>
              </a:rPr>
              <a:t>智慧校园离不开资源与应用。</a:t>
            </a:r>
            <a:r>
              <a:rPr lang="zh-CN" altLang="en-US" sz="1600" dirty="0" smtClean="0">
                <a:latin typeface="微软雅黑" pitchFamily="34" charset="-122"/>
                <a:ea typeface="微软雅黑" pitchFamily="34" charset="-122"/>
                <a:sym typeface="+mn-ea"/>
              </a:rPr>
              <a:t>数宇校园是实现智慧校园的基础，智慧校园应该具备如下基本要素</a:t>
            </a:r>
            <a:r>
              <a:rPr lang="en-US" altLang="zh-CN" sz="1600" dirty="0" smtClean="0">
                <a:latin typeface="微软雅黑" pitchFamily="34" charset="-122"/>
                <a:ea typeface="微软雅黑" pitchFamily="34" charset="-122"/>
                <a:sym typeface="+mn-ea"/>
              </a:rPr>
              <a:t>:    1.</a:t>
            </a:r>
            <a:r>
              <a:rPr lang="zh-CN" altLang="en-US" sz="1600" dirty="0" smtClean="0">
                <a:latin typeface="微软雅黑" pitchFamily="34" charset="-122"/>
                <a:ea typeface="微软雅黑" pitchFamily="34" charset="-122"/>
                <a:sym typeface="+mn-ea"/>
              </a:rPr>
              <a:t>感知层</a:t>
            </a:r>
            <a:r>
              <a:rPr lang="en-US" altLang="zh-CN" sz="1600" dirty="0" smtClean="0">
                <a:latin typeface="微软雅黑" pitchFamily="34" charset="-122"/>
                <a:ea typeface="微软雅黑" pitchFamily="34" charset="-122"/>
                <a:sym typeface="+mn-ea"/>
              </a:rPr>
              <a:t>:</a:t>
            </a:r>
            <a:r>
              <a:rPr lang="zh-CN" altLang="en-US" sz="1600" dirty="0" smtClean="0">
                <a:latin typeface="微软雅黑" pitchFamily="34" charset="-122"/>
                <a:ea typeface="微软雅黑" pitchFamily="34" charset="-122"/>
                <a:sym typeface="+mn-ea"/>
              </a:rPr>
              <a:t>对学校的人员、设备、资源的全而感知</a:t>
            </a:r>
            <a:r>
              <a:rPr lang="en-US" altLang="zh-CN" sz="1600" dirty="0" smtClean="0">
                <a:latin typeface="微软雅黑" pitchFamily="34" charset="-122"/>
                <a:ea typeface="微软雅黑" pitchFamily="34" charset="-122"/>
                <a:sym typeface="+mn-ea"/>
              </a:rPr>
              <a:t>;    2.</a:t>
            </a:r>
            <a:r>
              <a:rPr lang="zh-CN" altLang="en-US" sz="1600" dirty="0" smtClean="0">
                <a:latin typeface="微软雅黑" pitchFamily="34" charset="-122"/>
                <a:ea typeface="微软雅黑" pitchFamily="34" charset="-122"/>
                <a:sym typeface="+mn-ea"/>
              </a:rPr>
              <a:t>网络层</a:t>
            </a:r>
            <a:r>
              <a:rPr lang="en-US" altLang="zh-CN" sz="1600" dirty="0" smtClean="0">
                <a:latin typeface="微软雅黑" pitchFamily="34" charset="-122"/>
                <a:ea typeface="微软雅黑" pitchFamily="34" charset="-122"/>
                <a:sym typeface="+mn-ea"/>
              </a:rPr>
              <a:t>:</a:t>
            </a:r>
            <a:r>
              <a:rPr lang="zh-CN" altLang="en-US" sz="1600" dirty="0" smtClean="0">
                <a:latin typeface="微软雅黑" pitchFamily="34" charset="-122"/>
                <a:ea typeface="微软雅黑" pitchFamily="34" charset="-122"/>
                <a:sym typeface="+mn-ea"/>
              </a:rPr>
              <a:t>各类网络的互联互通，所有感知信息的实时传递</a:t>
            </a:r>
            <a:r>
              <a:rPr lang="en-US" altLang="zh-CN" sz="1600" dirty="0" smtClean="0">
                <a:latin typeface="微软雅黑" pitchFamily="34" charset="-122"/>
                <a:ea typeface="微软雅黑" pitchFamily="34" charset="-122"/>
                <a:sym typeface="+mn-ea"/>
              </a:rPr>
              <a:t>;    3.</a:t>
            </a:r>
            <a:r>
              <a:rPr lang="zh-CN" altLang="en-US" sz="1600" dirty="0" smtClean="0">
                <a:latin typeface="微软雅黑" pitchFamily="34" charset="-122"/>
                <a:ea typeface="微软雅黑" pitchFamily="34" charset="-122"/>
                <a:sym typeface="+mn-ea"/>
              </a:rPr>
              <a:t>数据层</a:t>
            </a:r>
            <a:r>
              <a:rPr lang="en-US" altLang="zh-CN" sz="1600" dirty="0" smtClean="0">
                <a:latin typeface="微软雅黑" pitchFamily="34" charset="-122"/>
                <a:ea typeface="微软雅黑" pitchFamily="34" charset="-122"/>
                <a:sym typeface="+mn-ea"/>
              </a:rPr>
              <a:t>:</a:t>
            </a:r>
            <a:r>
              <a:rPr lang="zh-CN" altLang="en-US" sz="1600" dirty="0" smtClean="0">
                <a:latin typeface="微软雅黑" pitchFamily="34" charset="-122"/>
                <a:ea typeface="微软雅黑" pitchFamily="34" charset="-122"/>
                <a:sym typeface="+mn-ea"/>
              </a:rPr>
              <a:t>数据的全而集成和智能分析</a:t>
            </a:r>
            <a:r>
              <a:rPr lang="en-US" altLang="zh-CN" sz="1600" dirty="0" smtClean="0">
                <a:latin typeface="微软雅黑" pitchFamily="34" charset="-122"/>
                <a:ea typeface="微软雅黑" pitchFamily="34" charset="-122"/>
                <a:sym typeface="+mn-ea"/>
              </a:rPr>
              <a:t>;    4.</a:t>
            </a:r>
            <a:r>
              <a:rPr lang="zh-CN" altLang="en-US" sz="1600" dirty="0" smtClean="0">
                <a:latin typeface="微软雅黑" pitchFamily="34" charset="-122"/>
                <a:ea typeface="微软雅黑" pitchFamily="34" charset="-122"/>
                <a:sym typeface="+mn-ea"/>
              </a:rPr>
              <a:t>应用层</a:t>
            </a:r>
            <a:r>
              <a:rPr lang="en-US" altLang="zh-CN" sz="1600" dirty="0" smtClean="0">
                <a:latin typeface="微软雅黑" pitchFamily="34" charset="-122"/>
                <a:ea typeface="微软雅黑" pitchFamily="34" charset="-122"/>
                <a:sym typeface="+mn-ea"/>
              </a:rPr>
              <a:t>:</a:t>
            </a:r>
            <a:r>
              <a:rPr lang="zh-CN" altLang="en-US" sz="1600" dirty="0" smtClean="0">
                <a:latin typeface="微软雅黑" pitchFamily="34" charset="-122"/>
                <a:ea typeface="微软雅黑" pitchFamily="34" charset="-122"/>
                <a:sym typeface="+mn-ea"/>
              </a:rPr>
              <a:t>智能决策、按需服务、灵活应对。</a:t>
            </a:r>
            <a:endParaRPr lang="zh-CN" altLang="en-US" sz="1600"/>
          </a:p>
        </p:txBody>
      </p:sp>
      <p:sp>
        <p:nvSpPr>
          <p:cNvPr id="10" name="矩形 9"/>
          <p:cNvSpPr/>
          <p:nvPr/>
        </p:nvSpPr>
        <p:spPr>
          <a:xfrm>
            <a:off x="417830" y="3752850"/>
            <a:ext cx="8081010" cy="800100"/>
          </a:xfrm>
          <a:prstGeom prst="rect">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l" eaLnBrk="1" hangingPunct="1">
              <a:defRPr/>
            </a:pPr>
            <a:r>
              <a:rPr lang="zh-CN" altLang="en-US" sz="1600" dirty="0" smtClean="0">
                <a:solidFill>
                  <a:srgbClr val="FF0000"/>
                </a:solidFill>
                <a:latin typeface="微软雅黑" pitchFamily="34" charset="-122"/>
                <a:ea typeface="微软雅黑" pitchFamily="34" charset="-122"/>
                <a:sym typeface="+mn-ea"/>
              </a:rPr>
              <a:t> 让知识在校园中更智慧的分享。</a:t>
            </a:r>
            <a:r>
              <a:rPr lang="zh-CN" altLang="en-US" sz="1600" dirty="0" smtClean="0">
                <a:latin typeface="微软雅黑" pitchFamily="34" charset="-122"/>
                <a:ea typeface="微软雅黑" pitchFamily="34" charset="-122"/>
                <a:sym typeface="+mn-ea"/>
              </a:rPr>
              <a:t>高校信息化的建设原则是全而地促进教学、促进科研、促进管理、促进服务。这一原则决定了下一阶段智慧校园发展的定位，要让信息化真正成为提升大学核心竞争力的手段。</a:t>
            </a:r>
            <a:endParaRPr lang="zh-CN" altLang="en-US"/>
          </a:p>
        </p:txBody>
      </p:sp>
      <p:sp>
        <p:nvSpPr>
          <p:cNvPr id="3" name="矩形 2"/>
          <p:cNvSpPr/>
          <p:nvPr/>
        </p:nvSpPr>
        <p:spPr>
          <a:xfrm>
            <a:off x="421005" y="4761230"/>
            <a:ext cx="8114030" cy="726440"/>
          </a:xfrm>
          <a:prstGeom prst="rect">
            <a:avLst/>
          </a:prstGeom>
          <a:solidFill>
            <a:srgbClr val="FFAB57">
              <a:alpha val="89804"/>
            </a:srgbClr>
          </a:solidFill>
          <a:ln w="12700">
            <a:solidFill>
              <a:srgbClr val="F89134"/>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l" eaLnBrk="1" hangingPunct="1">
              <a:defRPr/>
            </a:pPr>
            <a:r>
              <a:rPr lang="zh-CN" altLang="en-US" sz="1600" dirty="0" smtClean="0">
                <a:solidFill>
                  <a:srgbClr val="FF0000"/>
                </a:solidFill>
                <a:latin typeface="微软雅黑" pitchFamily="34" charset="-122"/>
                <a:ea typeface="微软雅黑" pitchFamily="34" charset="-122"/>
                <a:sym typeface="+mn-ea"/>
              </a:rPr>
              <a:t>智慧校园是教育发展的高级形态</a:t>
            </a:r>
            <a:r>
              <a:rPr lang="zh-CN" altLang="en-US" sz="1600" dirty="0" smtClean="0">
                <a:latin typeface="微软雅黑" pitchFamily="34" charset="-122"/>
                <a:ea typeface="微软雅黑" pitchFamily="34" charset="-122"/>
                <a:sym typeface="+mn-ea"/>
              </a:rPr>
              <a:t>，更是学校建设的理想目标，而信息化无疑是达成这一目标的有效手段。</a:t>
            </a:r>
            <a:endParaRPr lang="zh-CN" altLang="en-US"/>
          </a:p>
        </p:txBody>
      </p:sp>
      <p:sp>
        <p:nvSpPr>
          <p:cNvPr id="4" name="矩形 3"/>
          <p:cNvSpPr/>
          <p:nvPr/>
        </p:nvSpPr>
        <p:spPr>
          <a:xfrm>
            <a:off x="395356" y="1379393"/>
            <a:ext cx="8070573" cy="596265"/>
          </a:xfrm>
          <a:prstGeom prst="rect">
            <a:avLst/>
          </a:prstGeom>
          <a:solidFill>
            <a:schemeClr val="accent6">
              <a:lumMod val="60000"/>
              <a:lumOff val="40000"/>
            </a:schemeClr>
          </a:solidFill>
        </p:spPr>
        <p:txBody>
          <a:bodyPr wrap="square">
            <a:spAutoFit/>
          </a:bodyPr>
          <a:lstStyle/>
          <a:p>
            <a:r>
              <a:rPr lang="zh-CN" altLang="en-US" sz="1600" dirty="0" smtClean="0">
                <a:solidFill>
                  <a:srgbClr val="FF0000"/>
                </a:solidFill>
                <a:latin typeface="微软雅黑" pitchFamily="34" charset="-122"/>
                <a:ea typeface="微软雅黑" pitchFamily="34" charset="-122"/>
              </a:rPr>
              <a:t>“智慧校园”已经不只是理念。</a:t>
            </a:r>
            <a:r>
              <a:rPr lang="zh-CN" altLang="en-US" sz="1600" dirty="0" smtClean="0">
                <a:latin typeface="微软雅黑" pitchFamily="34" charset="-122"/>
                <a:ea typeface="微软雅黑" pitchFamily="34" charset="-122"/>
              </a:rPr>
              <a:t>智慧的校园信息化系统，应当涵盖便捷的办公模式、泛在的育人模式、时尚的娱乐模式和实时的科研模式。</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347746"/>
            <a:ext cx="7886712" cy="919452"/>
          </a:xfrm>
        </p:spPr>
        <p:txBody>
          <a:bodyPr/>
          <a:lstStyle/>
          <a:p>
            <a:r>
              <a:rPr lang="zh-CN" altLang="en-US" sz="2800"/>
              <a:t>智慧校园建设的特征</a:t>
            </a:r>
            <a:endParaRPr lang="en-US" altLang="zh-CN" sz="2800"/>
          </a:p>
        </p:txBody>
      </p:sp>
      <p:sp>
        <p:nvSpPr>
          <p:cNvPr id="8" name="对角圆角矩形 7"/>
          <p:cNvSpPr/>
          <p:nvPr/>
        </p:nvSpPr>
        <p:spPr>
          <a:xfrm>
            <a:off x="785786" y="1828058"/>
            <a:ext cx="1987277" cy="3062739"/>
          </a:xfrm>
          <a:prstGeom prst="round2DiagRect">
            <a:avLst>
              <a:gd name="adj1" fmla="val 0"/>
              <a:gd name="adj2" fmla="val 19769"/>
            </a:avLst>
          </a:prstGeom>
          <a:solidFill>
            <a:srgbClr val="0071A0"/>
          </a:solid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a:solidFill>
                <a:prstClr val="white"/>
              </a:solidFill>
              <a:latin typeface="Arial" panose="020B0604020202020204" pitchFamily="34" charset="0"/>
              <a:ea typeface="宋体" panose="02010600030101010101" pitchFamily="2" charset="-122"/>
            </a:endParaRPr>
          </a:p>
        </p:txBody>
      </p:sp>
      <p:pic>
        <p:nvPicPr>
          <p:cNvPr id="337922" name="Picture 2"/>
          <p:cNvPicPr>
            <a:picLocks noChangeAspect="1" noChangeArrowheads="1"/>
          </p:cNvPicPr>
          <p:nvPr/>
        </p:nvPicPr>
        <p:blipFill>
          <a:blip r:embed="rId1"/>
          <a:srcRect/>
          <a:stretch>
            <a:fillRect/>
          </a:stretch>
        </p:blipFill>
        <p:spPr bwMode="auto">
          <a:xfrm>
            <a:off x="876285" y="1961839"/>
            <a:ext cx="1766889" cy="1806545"/>
          </a:xfrm>
          <a:prstGeom prst="rect">
            <a:avLst/>
          </a:prstGeom>
          <a:ln>
            <a:noFill/>
          </a:ln>
          <a:effectLst>
            <a:softEdge rad="112500"/>
          </a:effectLst>
        </p:spPr>
      </p:pic>
      <p:sp>
        <p:nvSpPr>
          <p:cNvPr id="15" name="TextBox 14"/>
          <p:cNvSpPr txBox="1"/>
          <p:nvPr/>
        </p:nvSpPr>
        <p:spPr>
          <a:xfrm>
            <a:off x="928662" y="1214422"/>
            <a:ext cx="2500330" cy="461665"/>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Everyone</a:t>
            </a:r>
            <a:endParaRPr lang="zh-CN" altLang="en-US" sz="2400" b="1" dirty="0">
              <a:latin typeface="微软雅黑" pitchFamily="34" charset="-122"/>
              <a:ea typeface="微软雅黑" pitchFamily="34" charset="-122"/>
            </a:endParaRPr>
          </a:p>
        </p:txBody>
      </p:sp>
      <p:sp>
        <p:nvSpPr>
          <p:cNvPr id="16" name="TextBox 15"/>
          <p:cNvSpPr txBox="1"/>
          <p:nvPr/>
        </p:nvSpPr>
        <p:spPr>
          <a:xfrm>
            <a:off x="3500430" y="1214422"/>
            <a:ext cx="2500330" cy="461665"/>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Everywhere</a:t>
            </a:r>
            <a:endParaRPr lang="zh-CN" altLang="en-US" sz="2400" b="1" dirty="0">
              <a:latin typeface="微软雅黑" pitchFamily="34" charset="-122"/>
              <a:ea typeface="微软雅黑" pitchFamily="34" charset="-122"/>
            </a:endParaRPr>
          </a:p>
        </p:txBody>
      </p:sp>
      <p:sp>
        <p:nvSpPr>
          <p:cNvPr id="17" name="TextBox 16"/>
          <p:cNvSpPr txBox="1"/>
          <p:nvPr/>
        </p:nvSpPr>
        <p:spPr>
          <a:xfrm>
            <a:off x="6215074" y="1214422"/>
            <a:ext cx="2500330" cy="461665"/>
          </a:xfrm>
          <a:prstGeom prst="rect">
            <a:avLst/>
          </a:prstGeom>
          <a:noFill/>
        </p:spPr>
        <p:txBody>
          <a:bodyPr wrap="square" rtlCol="0">
            <a:spAutoFit/>
          </a:bodyPr>
          <a:lstStyle/>
          <a:p>
            <a:r>
              <a:rPr lang="en-US" altLang="zh-CN" sz="2400" b="1" dirty="0" err="1" smtClean="0">
                <a:latin typeface="微软雅黑" pitchFamily="34" charset="-122"/>
                <a:ea typeface="微软雅黑" pitchFamily="34" charset="-122"/>
              </a:rPr>
              <a:t>Everytime</a:t>
            </a:r>
            <a:endParaRPr lang="zh-CN" altLang="en-US" sz="2400" b="1" dirty="0">
              <a:latin typeface="微软雅黑" pitchFamily="34" charset="-122"/>
              <a:ea typeface="微软雅黑" pitchFamily="34" charset="-122"/>
            </a:endParaRPr>
          </a:p>
        </p:txBody>
      </p:sp>
      <p:sp>
        <p:nvSpPr>
          <p:cNvPr id="18" name="对角圆角矩形 17"/>
          <p:cNvSpPr/>
          <p:nvPr/>
        </p:nvSpPr>
        <p:spPr>
          <a:xfrm>
            <a:off x="3513417" y="1818963"/>
            <a:ext cx="1987277" cy="3062739"/>
          </a:xfrm>
          <a:prstGeom prst="round2DiagRect">
            <a:avLst>
              <a:gd name="adj1" fmla="val 0"/>
              <a:gd name="adj2" fmla="val 19769"/>
            </a:avLst>
          </a:prstGeom>
          <a:solidFill>
            <a:srgbClr val="0071A0"/>
          </a:solid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a:solidFill>
                <a:prstClr val="white"/>
              </a:solidFill>
              <a:latin typeface="Arial" panose="020B0604020202020204" pitchFamily="34" charset="0"/>
              <a:ea typeface="宋体" panose="02010600030101010101" pitchFamily="2" charset="-122"/>
            </a:endParaRPr>
          </a:p>
        </p:txBody>
      </p:sp>
      <p:sp>
        <p:nvSpPr>
          <p:cNvPr id="20" name="对角圆角矩形 19"/>
          <p:cNvSpPr/>
          <p:nvPr/>
        </p:nvSpPr>
        <p:spPr>
          <a:xfrm>
            <a:off x="6228061" y="1818963"/>
            <a:ext cx="1987277" cy="3062739"/>
          </a:xfrm>
          <a:prstGeom prst="round2DiagRect">
            <a:avLst>
              <a:gd name="adj1" fmla="val 0"/>
              <a:gd name="adj2" fmla="val 19769"/>
            </a:avLst>
          </a:prstGeom>
          <a:solidFill>
            <a:srgbClr val="0071A0"/>
          </a:solid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a:solidFill>
                <a:prstClr val="white"/>
              </a:solidFill>
              <a:latin typeface="Arial" panose="020B0604020202020204" pitchFamily="34" charset="0"/>
              <a:ea typeface="宋体" panose="02010600030101010101" pitchFamily="2" charset="-122"/>
            </a:endParaRPr>
          </a:p>
        </p:txBody>
      </p:sp>
      <p:pic>
        <p:nvPicPr>
          <p:cNvPr id="337923" name="Picture 3"/>
          <p:cNvPicPr>
            <a:picLocks noChangeAspect="1" noChangeArrowheads="1"/>
          </p:cNvPicPr>
          <p:nvPr/>
        </p:nvPicPr>
        <p:blipFill>
          <a:blip r:embed="rId2"/>
          <a:srcRect/>
          <a:stretch>
            <a:fillRect/>
          </a:stretch>
        </p:blipFill>
        <p:spPr bwMode="auto">
          <a:xfrm>
            <a:off x="3571868" y="2033277"/>
            <a:ext cx="1785950" cy="1714512"/>
          </a:xfrm>
          <a:prstGeom prst="rect">
            <a:avLst/>
          </a:prstGeom>
          <a:ln>
            <a:noFill/>
          </a:ln>
          <a:effectLst>
            <a:softEdge rad="112500"/>
          </a:effectLst>
        </p:spPr>
      </p:pic>
      <p:pic>
        <p:nvPicPr>
          <p:cNvPr id="337924" name="Picture 4"/>
          <p:cNvPicPr>
            <a:picLocks noChangeAspect="1" noChangeArrowheads="1"/>
          </p:cNvPicPr>
          <p:nvPr/>
        </p:nvPicPr>
        <p:blipFill>
          <a:blip r:embed="rId3"/>
          <a:srcRect/>
          <a:stretch>
            <a:fillRect/>
          </a:stretch>
        </p:blipFill>
        <p:spPr bwMode="auto">
          <a:xfrm>
            <a:off x="6286512" y="2033277"/>
            <a:ext cx="1813491" cy="1643074"/>
          </a:xfrm>
          <a:prstGeom prst="rect">
            <a:avLst/>
          </a:prstGeom>
          <a:ln>
            <a:noFill/>
          </a:ln>
          <a:effectLst>
            <a:softEdge rad="112500"/>
          </a:effectLst>
        </p:spPr>
      </p:pic>
      <p:sp>
        <p:nvSpPr>
          <p:cNvPr id="22" name="TextBox 21"/>
          <p:cNvSpPr txBox="1"/>
          <p:nvPr/>
        </p:nvSpPr>
        <p:spPr>
          <a:xfrm>
            <a:off x="1000100" y="4062059"/>
            <a:ext cx="2000264"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服务每一个人</a:t>
            </a:r>
            <a:endParaRPr lang="zh-CN" altLang="en-US" sz="2000" b="1" dirty="0">
              <a:solidFill>
                <a:schemeClr val="bg1"/>
              </a:solidFill>
              <a:latin typeface="微软雅黑" pitchFamily="34" charset="-122"/>
              <a:ea typeface="微软雅黑" pitchFamily="34" charset="-122"/>
            </a:endParaRPr>
          </a:p>
        </p:txBody>
      </p:sp>
      <p:sp>
        <p:nvSpPr>
          <p:cNvPr id="23" name="TextBox 22"/>
          <p:cNvSpPr txBox="1"/>
          <p:nvPr/>
        </p:nvSpPr>
        <p:spPr>
          <a:xfrm>
            <a:off x="3643306" y="4062059"/>
            <a:ext cx="2000264"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服务无处不在</a:t>
            </a:r>
            <a:endParaRPr lang="zh-CN" altLang="en-US" sz="2000" b="1" dirty="0">
              <a:solidFill>
                <a:schemeClr val="bg1"/>
              </a:solidFill>
              <a:latin typeface="微软雅黑" pitchFamily="34" charset="-122"/>
              <a:ea typeface="微软雅黑" pitchFamily="34" charset="-122"/>
            </a:endParaRPr>
          </a:p>
        </p:txBody>
      </p:sp>
      <p:sp>
        <p:nvSpPr>
          <p:cNvPr id="24" name="TextBox 23"/>
          <p:cNvSpPr txBox="1"/>
          <p:nvPr/>
        </p:nvSpPr>
        <p:spPr>
          <a:xfrm>
            <a:off x="6357950" y="4062059"/>
            <a:ext cx="2000264"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服务随时随刻</a:t>
            </a:r>
            <a:endParaRPr lang="zh-CN" altLang="en-US" sz="2000" b="1" dirty="0">
              <a:solidFill>
                <a:schemeClr val="bg1"/>
              </a:solidFill>
              <a:latin typeface="微软雅黑" pitchFamily="34" charset="-122"/>
              <a:ea typeface="微软雅黑" pitchFamily="34" charset="-122"/>
            </a:endParaRPr>
          </a:p>
        </p:txBody>
      </p:sp>
      <p:sp>
        <p:nvSpPr>
          <p:cNvPr id="25" name="TextBox 24"/>
          <p:cNvSpPr txBox="1"/>
          <p:nvPr/>
        </p:nvSpPr>
        <p:spPr>
          <a:xfrm>
            <a:off x="642910" y="5347943"/>
            <a:ext cx="8715436" cy="400110"/>
          </a:xfrm>
          <a:prstGeom prst="rect">
            <a:avLst/>
          </a:prstGeom>
          <a:noFill/>
        </p:spPr>
        <p:txBody>
          <a:bodyPr wrap="square" rtlCol="0">
            <a:spAutoFit/>
          </a:bodyPr>
          <a:lstStyle/>
          <a:p>
            <a:r>
              <a:rPr lang="zh-CN" altLang="en-US" sz="2000" b="1" dirty="0" smtClean="0">
                <a:solidFill>
                  <a:srgbClr val="FF0000"/>
                </a:solidFill>
                <a:latin typeface="微软雅黑" pitchFamily="34" charset="-122"/>
                <a:ea typeface="微软雅黑" pitchFamily="34" charset="-122"/>
              </a:rPr>
              <a:t>智慧校园最终形态</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随时随地为校园内的每一个人提供信息化服务！</a:t>
            </a:r>
            <a:endParaRPr lang="zh-CN" altLang="en-US" sz="2000" b="1"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智慧校园建设的特征</a:t>
            </a:r>
            <a:endParaRPr lang="en-US" altLang="zh-CN" sz="2800"/>
          </a:p>
        </p:txBody>
      </p:sp>
      <p:grpSp>
        <p:nvGrpSpPr>
          <p:cNvPr id="9219" name="Group 41"/>
          <p:cNvGrpSpPr/>
          <p:nvPr/>
        </p:nvGrpSpPr>
        <p:grpSpPr>
          <a:xfrm>
            <a:off x="5661025" y="2493963"/>
            <a:ext cx="2322513" cy="935037"/>
            <a:chOff x="0" y="0"/>
            <a:chExt cx="1452" cy="635"/>
          </a:xfrm>
        </p:grpSpPr>
        <p:sp>
          <p:nvSpPr>
            <p:cNvPr id="9220" name="Oval 128"/>
            <p:cNvSpPr/>
            <p:nvPr/>
          </p:nvSpPr>
          <p:spPr>
            <a:xfrm>
              <a:off x="0" y="138"/>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21" name="Freeform 129"/>
            <p:cNvSpPr/>
            <p:nvPr/>
          </p:nvSpPr>
          <p:spPr>
            <a:xfrm>
              <a:off x="271" y="0"/>
              <a:ext cx="1134" cy="408"/>
            </a:xfrm>
            <a:custGeom>
              <a:avLst/>
              <a:gdLst/>
              <a:ahLst/>
              <a:cxnLst>
                <a:cxn ang="0">
                  <a:pos x="562" y="22"/>
                </a:cxn>
                <a:cxn ang="0">
                  <a:pos x="622" y="10"/>
                </a:cxn>
                <a:cxn ang="0">
                  <a:pos x="693" y="2"/>
                </a:cxn>
                <a:cxn ang="0">
                  <a:pos x="839" y="5"/>
                </a:cxn>
                <a:cxn ang="0">
                  <a:pos x="952" y="31"/>
                </a:cxn>
                <a:cxn ang="0">
                  <a:pos x="1002" y="71"/>
                </a:cxn>
                <a:cxn ang="0">
                  <a:pos x="1004" y="82"/>
                </a:cxn>
                <a:cxn ang="0">
                  <a:pos x="1014" y="86"/>
                </a:cxn>
                <a:cxn ang="0">
                  <a:pos x="1041" y="88"/>
                </a:cxn>
                <a:cxn ang="0">
                  <a:pos x="1103" y="107"/>
                </a:cxn>
                <a:cxn ang="0">
                  <a:pos x="1133" y="141"/>
                </a:cxn>
                <a:cxn ang="0">
                  <a:pos x="1124" y="179"/>
                </a:cxn>
                <a:cxn ang="0">
                  <a:pos x="1094" y="205"/>
                </a:cxn>
                <a:cxn ang="0">
                  <a:pos x="1050" y="224"/>
                </a:cxn>
                <a:cxn ang="0">
                  <a:pos x="1030" y="238"/>
                </a:cxn>
                <a:cxn ang="0">
                  <a:pos x="1056" y="259"/>
                </a:cxn>
                <a:cxn ang="0">
                  <a:pos x="1064" y="282"/>
                </a:cxn>
                <a:cxn ang="0">
                  <a:pos x="1046" y="313"/>
                </a:cxn>
                <a:cxn ang="0">
                  <a:pos x="989" y="341"/>
                </a:cxn>
                <a:cxn ang="0">
                  <a:pos x="908" y="354"/>
                </a:cxn>
                <a:cxn ang="0">
                  <a:pos x="858" y="352"/>
                </a:cxn>
                <a:cxn ang="0">
                  <a:pos x="839" y="349"/>
                </a:cxn>
                <a:cxn ang="0">
                  <a:pos x="822" y="346"/>
                </a:cxn>
                <a:cxn ang="0">
                  <a:pos x="818" y="353"/>
                </a:cxn>
                <a:cxn ang="0">
                  <a:pos x="811" y="369"/>
                </a:cxn>
                <a:cxn ang="0">
                  <a:pos x="774" y="394"/>
                </a:cxn>
                <a:cxn ang="0">
                  <a:pos x="716" y="407"/>
                </a:cxn>
                <a:cxn ang="0">
                  <a:pos x="656" y="406"/>
                </a:cxn>
                <a:cxn ang="0">
                  <a:pos x="621" y="399"/>
                </a:cxn>
                <a:cxn ang="0">
                  <a:pos x="594" y="388"/>
                </a:cxn>
                <a:cxn ang="0">
                  <a:pos x="563" y="384"/>
                </a:cxn>
                <a:cxn ang="0">
                  <a:pos x="507" y="394"/>
                </a:cxn>
                <a:cxn ang="0">
                  <a:pos x="442" y="399"/>
                </a:cxn>
                <a:cxn ang="0">
                  <a:pos x="351" y="396"/>
                </a:cxn>
                <a:cxn ang="0">
                  <a:pos x="258" y="374"/>
                </a:cxn>
                <a:cxn ang="0">
                  <a:pos x="210" y="341"/>
                </a:cxn>
                <a:cxn ang="0">
                  <a:pos x="209" y="322"/>
                </a:cxn>
                <a:cxn ang="0">
                  <a:pos x="186" y="325"/>
                </a:cxn>
                <a:cxn ang="0">
                  <a:pos x="156" y="327"/>
                </a:cxn>
                <a:cxn ang="0">
                  <a:pos x="124" y="326"/>
                </a:cxn>
                <a:cxn ang="0">
                  <a:pos x="55" y="312"/>
                </a:cxn>
                <a:cxn ang="0">
                  <a:pos x="9" y="283"/>
                </a:cxn>
                <a:cxn ang="0">
                  <a:pos x="3" y="247"/>
                </a:cxn>
                <a:cxn ang="0">
                  <a:pos x="26" y="221"/>
                </a:cxn>
                <a:cxn ang="0">
                  <a:pos x="68" y="202"/>
                </a:cxn>
                <a:cxn ang="0">
                  <a:pos x="115" y="190"/>
                </a:cxn>
                <a:cxn ang="0">
                  <a:pos x="97" y="172"/>
                </a:cxn>
                <a:cxn ang="0">
                  <a:pos x="90" y="153"/>
                </a:cxn>
                <a:cxn ang="0">
                  <a:pos x="97" y="128"/>
                </a:cxn>
                <a:cxn ang="0">
                  <a:pos x="146" y="92"/>
                </a:cxn>
                <a:cxn ang="0">
                  <a:pos x="226" y="73"/>
                </a:cxn>
                <a:cxn ang="0">
                  <a:pos x="299" y="72"/>
                </a:cxn>
                <a:cxn ang="0">
                  <a:pos x="315" y="73"/>
                </a:cxn>
                <a:cxn ang="0">
                  <a:pos x="330" y="76"/>
                </a:cxn>
                <a:cxn ang="0">
                  <a:pos x="339" y="77"/>
                </a:cxn>
                <a:cxn ang="0">
                  <a:pos x="355" y="57"/>
                </a:cxn>
                <a:cxn ang="0">
                  <a:pos x="397" y="35"/>
                </a:cxn>
                <a:cxn ang="0">
                  <a:pos x="454" y="26"/>
                </a:cxn>
                <a:cxn ang="0">
                  <a:pos x="483" y="28"/>
                </a:cxn>
                <a:cxn ang="0">
                  <a:pos x="500" y="32"/>
                </a:cxn>
                <a:cxn ang="0">
                  <a:pos x="514" y="37"/>
                </a:cxn>
              </a:cxnLst>
              <a:rect l="0" t="0" r="0" b="0"/>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225D7E"/>
                </a:gs>
              </a:gsLst>
              <a:lin ang="18900000" scaled="1"/>
              <a:tileRect/>
            </a:gradFill>
            <a:ln w="9525">
              <a:noFill/>
            </a:ln>
            <a:effectLst>
              <a:outerShdw dist="40160" dir="4293876" algn="ctr" rotWithShape="0">
                <a:srgbClr val="666633"/>
              </a:outerShdw>
            </a:effectLst>
          </p:spPr>
          <p:txBody>
            <a:bodyPr/>
            <a:lstStyle/>
            <a:p>
              <a:endParaRPr lang="zh-CN" altLang="en-US"/>
            </a:p>
          </p:txBody>
        </p:sp>
        <p:sp>
          <p:nvSpPr>
            <p:cNvPr id="9222" name="TextBox 22"/>
            <p:cNvSpPr txBox="1"/>
            <p:nvPr/>
          </p:nvSpPr>
          <p:spPr>
            <a:xfrm>
              <a:off x="430" y="61"/>
              <a:ext cx="817" cy="260"/>
            </a:xfrm>
            <a:prstGeom prst="rect">
              <a:avLst/>
            </a:prstGeom>
            <a:noFill/>
            <a:ln w="9525">
              <a:noFill/>
              <a:miter/>
            </a:ln>
          </p:spPr>
          <p:txBody>
            <a:bodyPr lIns="91434" tIns="45717" rIns="91434" bIns="45717" anchor="t">
              <a:spAutoFit/>
            </a:bodyPr>
            <a:lstStyle/>
            <a:p>
              <a:pPr marL="174625" lvl="0" indent="-174625" algn="ctr"/>
              <a:r>
                <a:rPr lang="zh-CN" altLang="en-US" b="1" dirty="0">
                  <a:solidFill>
                    <a:schemeClr val="bg1"/>
                  </a:solidFill>
                  <a:latin typeface="微软雅黑" charset="0"/>
                  <a:ea typeface="微软雅黑" charset="0"/>
                  <a:sym typeface="+mn-ea"/>
                </a:rPr>
                <a:t>通信网</a:t>
              </a:r>
              <a:endParaRPr lang="zh-CN" altLang="en-US" b="1" dirty="0">
                <a:solidFill>
                  <a:schemeClr val="bg1"/>
                </a:solidFill>
                <a:latin typeface="微软雅黑" charset="0"/>
                <a:ea typeface="微软雅黑" charset="0"/>
                <a:sym typeface="+mn-ea"/>
              </a:endParaRPr>
            </a:p>
          </p:txBody>
        </p:sp>
      </p:grpSp>
      <p:grpSp>
        <p:nvGrpSpPr>
          <p:cNvPr id="9223" name="Group 37"/>
          <p:cNvGrpSpPr/>
          <p:nvPr/>
        </p:nvGrpSpPr>
        <p:grpSpPr>
          <a:xfrm>
            <a:off x="3051175" y="2219325"/>
            <a:ext cx="2324100" cy="935038"/>
            <a:chOff x="0" y="0"/>
            <a:chExt cx="1452" cy="635"/>
          </a:xfrm>
        </p:grpSpPr>
        <p:sp>
          <p:nvSpPr>
            <p:cNvPr id="9224" name="Oval 124"/>
            <p:cNvSpPr/>
            <p:nvPr/>
          </p:nvSpPr>
          <p:spPr>
            <a:xfrm>
              <a:off x="0" y="138"/>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25" name="Freeform 125"/>
            <p:cNvSpPr/>
            <p:nvPr/>
          </p:nvSpPr>
          <p:spPr>
            <a:xfrm>
              <a:off x="271" y="0"/>
              <a:ext cx="1134" cy="408"/>
            </a:xfrm>
            <a:custGeom>
              <a:avLst/>
              <a:gdLst/>
              <a:ahLst/>
              <a:cxnLst>
                <a:cxn ang="0">
                  <a:pos x="562" y="22"/>
                </a:cxn>
                <a:cxn ang="0">
                  <a:pos x="622" y="10"/>
                </a:cxn>
                <a:cxn ang="0">
                  <a:pos x="693" y="2"/>
                </a:cxn>
                <a:cxn ang="0">
                  <a:pos x="839" y="5"/>
                </a:cxn>
                <a:cxn ang="0">
                  <a:pos x="952" y="31"/>
                </a:cxn>
                <a:cxn ang="0">
                  <a:pos x="1002" y="71"/>
                </a:cxn>
                <a:cxn ang="0">
                  <a:pos x="1004" y="82"/>
                </a:cxn>
                <a:cxn ang="0">
                  <a:pos x="1014" y="86"/>
                </a:cxn>
                <a:cxn ang="0">
                  <a:pos x="1041" y="88"/>
                </a:cxn>
                <a:cxn ang="0">
                  <a:pos x="1103" y="107"/>
                </a:cxn>
                <a:cxn ang="0">
                  <a:pos x="1133" y="141"/>
                </a:cxn>
                <a:cxn ang="0">
                  <a:pos x="1124" y="179"/>
                </a:cxn>
                <a:cxn ang="0">
                  <a:pos x="1094" y="205"/>
                </a:cxn>
                <a:cxn ang="0">
                  <a:pos x="1050" y="224"/>
                </a:cxn>
                <a:cxn ang="0">
                  <a:pos x="1030" y="238"/>
                </a:cxn>
                <a:cxn ang="0">
                  <a:pos x="1056" y="259"/>
                </a:cxn>
                <a:cxn ang="0">
                  <a:pos x="1064" y="282"/>
                </a:cxn>
                <a:cxn ang="0">
                  <a:pos x="1046" y="313"/>
                </a:cxn>
                <a:cxn ang="0">
                  <a:pos x="989" y="341"/>
                </a:cxn>
                <a:cxn ang="0">
                  <a:pos x="908" y="354"/>
                </a:cxn>
                <a:cxn ang="0">
                  <a:pos x="858" y="352"/>
                </a:cxn>
                <a:cxn ang="0">
                  <a:pos x="839" y="349"/>
                </a:cxn>
                <a:cxn ang="0">
                  <a:pos x="822" y="346"/>
                </a:cxn>
                <a:cxn ang="0">
                  <a:pos x="818" y="353"/>
                </a:cxn>
                <a:cxn ang="0">
                  <a:pos x="811" y="369"/>
                </a:cxn>
                <a:cxn ang="0">
                  <a:pos x="774" y="394"/>
                </a:cxn>
                <a:cxn ang="0">
                  <a:pos x="716" y="407"/>
                </a:cxn>
                <a:cxn ang="0">
                  <a:pos x="656" y="406"/>
                </a:cxn>
                <a:cxn ang="0">
                  <a:pos x="621" y="399"/>
                </a:cxn>
                <a:cxn ang="0">
                  <a:pos x="594" y="388"/>
                </a:cxn>
                <a:cxn ang="0">
                  <a:pos x="563" y="384"/>
                </a:cxn>
                <a:cxn ang="0">
                  <a:pos x="507" y="394"/>
                </a:cxn>
                <a:cxn ang="0">
                  <a:pos x="442" y="399"/>
                </a:cxn>
                <a:cxn ang="0">
                  <a:pos x="351" y="396"/>
                </a:cxn>
                <a:cxn ang="0">
                  <a:pos x="258" y="374"/>
                </a:cxn>
                <a:cxn ang="0">
                  <a:pos x="210" y="341"/>
                </a:cxn>
                <a:cxn ang="0">
                  <a:pos x="209" y="322"/>
                </a:cxn>
                <a:cxn ang="0">
                  <a:pos x="186" y="325"/>
                </a:cxn>
                <a:cxn ang="0">
                  <a:pos x="156" y="327"/>
                </a:cxn>
                <a:cxn ang="0">
                  <a:pos x="124" y="326"/>
                </a:cxn>
                <a:cxn ang="0">
                  <a:pos x="55" y="312"/>
                </a:cxn>
                <a:cxn ang="0">
                  <a:pos x="9" y="283"/>
                </a:cxn>
                <a:cxn ang="0">
                  <a:pos x="3" y="247"/>
                </a:cxn>
                <a:cxn ang="0">
                  <a:pos x="26" y="221"/>
                </a:cxn>
                <a:cxn ang="0">
                  <a:pos x="68" y="202"/>
                </a:cxn>
                <a:cxn ang="0">
                  <a:pos x="115" y="190"/>
                </a:cxn>
                <a:cxn ang="0">
                  <a:pos x="97" y="172"/>
                </a:cxn>
                <a:cxn ang="0">
                  <a:pos x="90" y="153"/>
                </a:cxn>
                <a:cxn ang="0">
                  <a:pos x="97" y="128"/>
                </a:cxn>
                <a:cxn ang="0">
                  <a:pos x="146" y="92"/>
                </a:cxn>
                <a:cxn ang="0">
                  <a:pos x="226" y="73"/>
                </a:cxn>
                <a:cxn ang="0">
                  <a:pos x="299" y="72"/>
                </a:cxn>
                <a:cxn ang="0">
                  <a:pos x="315" y="73"/>
                </a:cxn>
                <a:cxn ang="0">
                  <a:pos x="330" y="76"/>
                </a:cxn>
                <a:cxn ang="0">
                  <a:pos x="339" y="77"/>
                </a:cxn>
                <a:cxn ang="0">
                  <a:pos x="355" y="57"/>
                </a:cxn>
                <a:cxn ang="0">
                  <a:pos x="397" y="35"/>
                </a:cxn>
                <a:cxn ang="0">
                  <a:pos x="454" y="26"/>
                </a:cxn>
                <a:cxn ang="0">
                  <a:pos x="483" y="28"/>
                </a:cxn>
                <a:cxn ang="0">
                  <a:pos x="500" y="32"/>
                </a:cxn>
                <a:cxn ang="0">
                  <a:pos x="514" y="37"/>
                </a:cxn>
              </a:cxnLst>
              <a:rect l="0" t="0" r="0" b="0"/>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225D7E"/>
                </a:gs>
              </a:gsLst>
              <a:lin ang="18900000" scaled="1"/>
              <a:tileRect/>
            </a:gradFill>
            <a:ln w="9525">
              <a:noFill/>
            </a:ln>
            <a:effectLst>
              <a:outerShdw dist="40160" dir="4293876" algn="ctr" rotWithShape="0">
                <a:srgbClr val="666633"/>
              </a:outerShdw>
            </a:effectLst>
          </p:spPr>
          <p:txBody>
            <a:bodyPr/>
            <a:lstStyle/>
            <a:p>
              <a:endParaRPr lang="zh-CN" altLang="en-US"/>
            </a:p>
          </p:txBody>
        </p:sp>
        <p:sp>
          <p:nvSpPr>
            <p:cNvPr id="9226" name="TextBox 22"/>
            <p:cNvSpPr txBox="1"/>
            <p:nvPr/>
          </p:nvSpPr>
          <p:spPr>
            <a:xfrm>
              <a:off x="446" y="70"/>
              <a:ext cx="817" cy="260"/>
            </a:xfrm>
            <a:prstGeom prst="rect">
              <a:avLst/>
            </a:prstGeom>
            <a:noFill/>
            <a:ln w="9525">
              <a:noFill/>
              <a:miter/>
            </a:ln>
          </p:spPr>
          <p:txBody>
            <a:bodyPr lIns="91434" tIns="45717" rIns="91434" bIns="45717" anchor="t">
              <a:spAutoFit/>
            </a:bodyPr>
            <a:lstStyle/>
            <a:p>
              <a:pPr marL="174625" lvl="0" indent="-174625" algn="ctr"/>
              <a:r>
                <a:rPr lang="zh-CN" altLang="en-US" b="1" dirty="0">
                  <a:solidFill>
                    <a:schemeClr val="bg1"/>
                  </a:solidFill>
                  <a:latin typeface="微软雅黑" charset="0"/>
                  <a:ea typeface="微软雅黑" charset="0"/>
                  <a:sym typeface="+mn-ea"/>
                </a:rPr>
                <a:t>物联网</a:t>
              </a:r>
              <a:endParaRPr lang="zh-CN" altLang="en-US" b="1" dirty="0">
                <a:solidFill>
                  <a:schemeClr val="bg1"/>
                </a:solidFill>
                <a:latin typeface="微软雅黑" charset="0"/>
                <a:ea typeface="微软雅黑" charset="0"/>
                <a:sym typeface="+mn-ea"/>
              </a:endParaRPr>
            </a:p>
          </p:txBody>
        </p:sp>
      </p:grpSp>
      <p:grpSp>
        <p:nvGrpSpPr>
          <p:cNvPr id="9227" name="Group 33"/>
          <p:cNvGrpSpPr/>
          <p:nvPr/>
        </p:nvGrpSpPr>
        <p:grpSpPr>
          <a:xfrm>
            <a:off x="250825" y="2709863"/>
            <a:ext cx="2322513" cy="935037"/>
            <a:chOff x="0" y="0"/>
            <a:chExt cx="1452" cy="635"/>
          </a:xfrm>
        </p:grpSpPr>
        <p:sp>
          <p:nvSpPr>
            <p:cNvPr id="9228" name="Oval 89"/>
            <p:cNvSpPr/>
            <p:nvPr/>
          </p:nvSpPr>
          <p:spPr>
            <a:xfrm>
              <a:off x="0" y="138"/>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29" name="Freeform 113"/>
            <p:cNvSpPr/>
            <p:nvPr/>
          </p:nvSpPr>
          <p:spPr>
            <a:xfrm>
              <a:off x="271" y="0"/>
              <a:ext cx="1134" cy="408"/>
            </a:xfrm>
            <a:custGeom>
              <a:avLst/>
              <a:gdLst/>
              <a:ahLst/>
              <a:cxnLst>
                <a:cxn ang="0">
                  <a:pos x="562" y="22"/>
                </a:cxn>
                <a:cxn ang="0">
                  <a:pos x="622" y="10"/>
                </a:cxn>
                <a:cxn ang="0">
                  <a:pos x="693" y="2"/>
                </a:cxn>
                <a:cxn ang="0">
                  <a:pos x="839" y="5"/>
                </a:cxn>
                <a:cxn ang="0">
                  <a:pos x="952" y="31"/>
                </a:cxn>
                <a:cxn ang="0">
                  <a:pos x="1002" y="71"/>
                </a:cxn>
                <a:cxn ang="0">
                  <a:pos x="1004" y="82"/>
                </a:cxn>
                <a:cxn ang="0">
                  <a:pos x="1014" y="86"/>
                </a:cxn>
                <a:cxn ang="0">
                  <a:pos x="1041" y="88"/>
                </a:cxn>
                <a:cxn ang="0">
                  <a:pos x="1103" y="107"/>
                </a:cxn>
                <a:cxn ang="0">
                  <a:pos x="1133" y="141"/>
                </a:cxn>
                <a:cxn ang="0">
                  <a:pos x="1124" y="179"/>
                </a:cxn>
                <a:cxn ang="0">
                  <a:pos x="1094" y="205"/>
                </a:cxn>
                <a:cxn ang="0">
                  <a:pos x="1050" y="224"/>
                </a:cxn>
                <a:cxn ang="0">
                  <a:pos x="1030" y="238"/>
                </a:cxn>
                <a:cxn ang="0">
                  <a:pos x="1056" y="259"/>
                </a:cxn>
                <a:cxn ang="0">
                  <a:pos x="1064" y="282"/>
                </a:cxn>
                <a:cxn ang="0">
                  <a:pos x="1046" y="313"/>
                </a:cxn>
                <a:cxn ang="0">
                  <a:pos x="989" y="341"/>
                </a:cxn>
                <a:cxn ang="0">
                  <a:pos x="908" y="354"/>
                </a:cxn>
                <a:cxn ang="0">
                  <a:pos x="858" y="352"/>
                </a:cxn>
                <a:cxn ang="0">
                  <a:pos x="839" y="349"/>
                </a:cxn>
                <a:cxn ang="0">
                  <a:pos x="822" y="346"/>
                </a:cxn>
                <a:cxn ang="0">
                  <a:pos x="818" y="353"/>
                </a:cxn>
                <a:cxn ang="0">
                  <a:pos x="811" y="369"/>
                </a:cxn>
                <a:cxn ang="0">
                  <a:pos x="774" y="394"/>
                </a:cxn>
                <a:cxn ang="0">
                  <a:pos x="716" y="407"/>
                </a:cxn>
                <a:cxn ang="0">
                  <a:pos x="656" y="406"/>
                </a:cxn>
                <a:cxn ang="0">
                  <a:pos x="621" y="399"/>
                </a:cxn>
                <a:cxn ang="0">
                  <a:pos x="594" y="388"/>
                </a:cxn>
                <a:cxn ang="0">
                  <a:pos x="563" y="384"/>
                </a:cxn>
                <a:cxn ang="0">
                  <a:pos x="507" y="394"/>
                </a:cxn>
                <a:cxn ang="0">
                  <a:pos x="442" y="399"/>
                </a:cxn>
                <a:cxn ang="0">
                  <a:pos x="351" y="396"/>
                </a:cxn>
                <a:cxn ang="0">
                  <a:pos x="258" y="374"/>
                </a:cxn>
                <a:cxn ang="0">
                  <a:pos x="210" y="341"/>
                </a:cxn>
                <a:cxn ang="0">
                  <a:pos x="209" y="322"/>
                </a:cxn>
                <a:cxn ang="0">
                  <a:pos x="186" y="325"/>
                </a:cxn>
                <a:cxn ang="0">
                  <a:pos x="156" y="327"/>
                </a:cxn>
                <a:cxn ang="0">
                  <a:pos x="124" y="326"/>
                </a:cxn>
                <a:cxn ang="0">
                  <a:pos x="55" y="312"/>
                </a:cxn>
                <a:cxn ang="0">
                  <a:pos x="9" y="283"/>
                </a:cxn>
                <a:cxn ang="0">
                  <a:pos x="3" y="247"/>
                </a:cxn>
                <a:cxn ang="0">
                  <a:pos x="26" y="221"/>
                </a:cxn>
                <a:cxn ang="0">
                  <a:pos x="68" y="202"/>
                </a:cxn>
                <a:cxn ang="0">
                  <a:pos x="115" y="190"/>
                </a:cxn>
                <a:cxn ang="0">
                  <a:pos x="97" y="172"/>
                </a:cxn>
                <a:cxn ang="0">
                  <a:pos x="90" y="153"/>
                </a:cxn>
                <a:cxn ang="0">
                  <a:pos x="97" y="128"/>
                </a:cxn>
                <a:cxn ang="0">
                  <a:pos x="146" y="92"/>
                </a:cxn>
                <a:cxn ang="0">
                  <a:pos x="226" y="73"/>
                </a:cxn>
                <a:cxn ang="0">
                  <a:pos x="299" y="72"/>
                </a:cxn>
                <a:cxn ang="0">
                  <a:pos x="315" y="73"/>
                </a:cxn>
                <a:cxn ang="0">
                  <a:pos x="330" y="76"/>
                </a:cxn>
                <a:cxn ang="0">
                  <a:pos x="339" y="77"/>
                </a:cxn>
                <a:cxn ang="0">
                  <a:pos x="355" y="57"/>
                </a:cxn>
                <a:cxn ang="0">
                  <a:pos x="397" y="35"/>
                </a:cxn>
                <a:cxn ang="0">
                  <a:pos x="454" y="26"/>
                </a:cxn>
                <a:cxn ang="0">
                  <a:pos x="483" y="28"/>
                </a:cxn>
                <a:cxn ang="0">
                  <a:pos x="500" y="32"/>
                </a:cxn>
                <a:cxn ang="0">
                  <a:pos x="514" y="37"/>
                </a:cxn>
              </a:cxnLst>
              <a:rect l="0" t="0" r="0" b="0"/>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225D7E"/>
                </a:gs>
              </a:gsLst>
              <a:lin ang="18900000" scaled="1"/>
              <a:tileRect/>
            </a:gradFill>
            <a:ln w="9525">
              <a:noFill/>
            </a:ln>
            <a:effectLst>
              <a:outerShdw dist="40160" dir="4293876" algn="ctr" rotWithShape="0">
                <a:srgbClr val="666633"/>
              </a:outerShdw>
            </a:effectLst>
          </p:spPr>
          <p:txBody>
            <a:bodyPr/>
            <a:lstStyle/>
            <a:p>
              <a:endParaRPr lang="zh-CN" altLang="en-US"/>
            </a:p>
          </p:txBody>
        </p:sp>
        <p:sp>
          <p:nvSpPr>
            <p:cNvPr id="9230" name="TextBox 22"/>
            <p:cNvSpPr txBox="1"/>
            <p:nvPr/>
          </p:nvSpPr>
          <p:spPr>
            <a:xfrm>
              <a:off x="589" y="70"/>
              <a:ext cx="817" cy="260"/>
            </a:xfrm>
            <a:prstGeom prst="rect">
              <a:avLst/>
            </a:prstGeom>
            <a:noFill/>
            <a:ln w="9525">
              <a:noFill/>
              <a:miter/>
            </a:ln>
          </p:spPr>
          <p:txBody>
            <a:bodyPr lIns="91434" tIns="45717" rIns="91434" bIns="45717" anchor="t">
              <a:spAutoFit/>
            </a:bodyPr>
            <a:lstStyle/>
            <a:p>
              <a:pPr marL="174625" lvl="0" indent="-174625" algn="ctr"/>
              <a:r>
                <a:rPr lang="zh-CN" altLang="en-US" b="1" dirty="0">
                  <a:solidFill>
                    <a:schemeClr val="bg1"/>
                  </a:solidFill>
                  <a:latin typeface="微软雅黑" charset="0"/>
                  <a:ea typeface="微软雅黑" charset="0"/>
                  <a:sym typeface="+mn-ea"/>
                </a:rPr>
                <a:t>互联网</a:t>
              </a:r>
              <a:endParaRPr lang="zh-CN" altLang="en-US" b="1" dirty="0">
                <a:solidFill>
                  <a:schemeClr val="bg1"/>
                </a:solidFill>
                <a:latin typeface="微软雅黑" charset="0"/>
                <a:ea typeface="微软雅黑" charset="0"/>
                <a:sym typeface="+mn-ea"/>
              </a:endParaRPr>
            </a:p>
          </p:txBody>
        </p:sp>
      </p:grpSp>
      <p:grpSp>
        <p:nvGrpSpPr>
          <p:cNvPr id="9231" name="Group 2"/>
          <p:cNvGrpSpPr/>
          <p:nvPr/>
        </p:nvGrpSpPr>
        <p:grpSpPr>
          <a:xfrm>
            <a:off x="4187825" y="2514600"/>
            <a:ext cx="1323975" cy="228600"/>
            <a:chOff x="0" y="0"/>
            <a:chExt cx="827" cy="156"/>
          </a:xfrm>
        </p:grpSpPr>
        <p:grpSp>
          <p:nvGrpSpPr>
            <p:cNvPr id="9232" name="Group 3"/>
            <p:cNvGrpSpPr/>
            <p:nvPr/>
          </p:nvGrpSpPr>
          <p:grpSpPr>
            <a:xfrm rot="-1297425" flipH="1" flipV="1">
              <a:off x="146" y="0"/>
              <a:ext cx="681" cy="150"/>
              <a:chOff x="0" y="0"/>
              <a:chExt cx="1118" cy="279"/>
            </a:xfrm>
          </p:grpSpPr>
          <p:sp>
            <p:nvSpPr>
              <p:cNvPr id="9233" name="AutoShape 42"/>
              <p:cNvSpPr/>
              <p:nvPr/>
            </p:nvSpPr>
            <p:spPr>
              <a:xfrm rot="5263130">
                <a:off x="292"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34" name="AutoShape 43"/>
              <p:cNvSpPr/>
              <p:nvPr/>
            </p:nvSpPr>
            <p:spPr>
              <a:xfrm rot="6078281">
                <a:off x="428"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35" name="AutoShape 44"/>
              <p:cNvSpPr/>
              <p:nvPr/>
            </p:nvSpPr>
            <p:spPr>
              <a:xfrm rot="6373927">
                <a:off x="504" y="-27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36" name="AutoShape 45"/>
              <p:cNvSpPr/>
              <p:nvPr/>
            </p:nvSpPr>
            <p:spPr>
              <a:xfrm rot="6906312">
                <a:off x="594" y="-24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grpSp>
        <p:grpSp>
          <p:nvGrpSpPr>
            <p:cNvPr id="9237" name="Group 8"/>
            <p:cNvGrpSpPr/>
            <p:nvPr/>
          </p:nvGrpSpPr>
          <p:grpSpPr>
            <a:xfrm rot="56115" flipH="1" flipV="1">
              <a:off x="0" y="6"/>
              <a:ext cx="681" cy="150"/>
              <a:chOff x="0" y="0"/>
              <a:chExt cx="1118" cy="279"/>
            </a:xfrm>
          </p:grpSpPr>
          <p:sp>
            <p:nvSpPr>
              <p:cNvPr id="9238" name="AutoShape 47"/>
              <p:cNvSpPr/>
              <p:nvPr/>
            </p:nvSpPr>
            <p:spPr>
              <a:xfrm rot="5263130">
                <a:off x="292"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39" name="AutoShape 48"/>
              <p:cNvSpPr/>
              <p:nvPr/>
            </p:nvSpPr>
            <p:spPr>
              <a:xfrm rot="6078281">
                <a:off x="428"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40" name="AutoShape 49"/>
              <p:cNvSpPr/>
              <p:nvPr/>
            </p:nvSpPr>
            <p:spPr>
              <a:xfrm rot="6373927">
                <a:off x="504" y="-27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41" name="AutoShape 50"/>
              <p:cNvSpPr/>
              <p:nvPr/>
            </p:nvSpPr>
            <p:spPr>
              <a:xfrm rot="6906312">
                <a:off x="594" y="-24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grpSp>
      </p:grpSp>
      <p:grpSp>
        <p:nvGrpSpPr>
          <p:cNvPr id="9242" name="Group 13"/>
          <p:cNvGrpSpPr/>
          <p:nvPr/>
        </p:nvGrpSpPr>
        <p:grpSpPr>
          <a:xfrm>
            <a:off x="1077913" y="2927350"/>
            <a:ext cx="1322387" cy="228600"/>
            <a:chOff x="0" y="0"/>
            <a:chExt cx="827" cy="156"/>
          </a:xfrm>
        </p:grpSpPr>
        <p:grpSp>
          <p:nvGrpSpPr>
            <p:cNvPr id="9243" name="Group 14"/>
            <p:cNvGrpSpPr/>
            <p:nvPr/>
          </p:nvGrpSpPr>
          <p:grpSpPr>
            <a:xfrm rot="-1297425" flipH="1" flipV="1">
              <a:off x="146" y="0"/>
              <a:ext cx="681" cy="150"/>
              <a:chOff x="0" y="0"/>
              <a:chExt cx="1118" cy="279"/>
            </a:xfrm>
          </p:grpSpPr>
          <p:sp>
            <p:nvSpPr>
              <p:cNvPr id="9244" name="AutoShape 57"/>
              <p:cNvSpPr/>
              <p:nvPr/>
            </p:nvSpPr>
            <p:spPr>
              <a:xfrm rot="5263130">
                <a:off x="292"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45" name="AutoShape 58"/>
              <p:cNvSpPr/>
              <p:nvPr/>
            </p:nvSpPr>
            <p:spPr>
              <a:xfrm rot="6078281">
                <a:off x="428"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46" name="AutoShape 59"/>
              <p:cNvSpPr/>
              <p:nvPr/>
            </p:nvSpPr>
            <p:spPr>
              <a:xfrm rot="6373927">
                <a:off x="504" y="-27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47" name="AutoShape 60"/>
              <p:cNvSpPr/>
              <p:nvPr/>
            </p:nvSpPr>
            <p:spPr>
              <a:xfrm rot="6906312">
                <a:off x="594" y="-24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grpSp>
        <p:grpSp>
          <p:nvGrpSpPr>
            <p:cNvPr id="9248" name="Group 19"/>
            <p:cNvGrpSpPr/>
            <p:nvPr/>
          </p:nvGrpSpPr>
          <p:grpSpPr>
            <a:xfrm rot="56115" flipH="1" flipV="1">
              <a:off x="0" y="6"/>
              <a:ext cx="681" cy="150"/>
              <a:chOff x="0" y="0"/>
              <a:chExt cx="1118" cy="279"/>
            </a:xfrm>
          </p:grpSpPr>
          <p:sp>
            <p:nvSpPr>
              <p:cNvPr id="9249" name="AutoShape 62"/>
              <p:cNvSpPr/>
              <p:nvPr/>
            </p:nvSpPr>
            <p:spPr>
              <a:xfrm rot="5263130">
                <a:off x="292"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50" name="AutoShape 63"/>
              <p:cNvSpPr/>
              <p:nvPr/>
            </p:nvSpPr>
            <p:spPr>
              <a:xfrm rot="6078281">
                <a:off x="428" y="-294"/>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51" name="AutoShape 64"/>
              <p:cNvSpPr/>
              <p:nvPr/>
            </p:nvSpPr>
            <p:spPr>
              <a:xfrm rot="6373927">
                <a:off x="504" y="-27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sp>
            <p:nvSpPr>
              <p:cNvPr id="9252" name="AutoShape 65"/>
              <p:cNvSpPr/>
              <p:nvPr/>
            </p:nvSpPr>
            <p:spPr>
              <a:xfrm rot="6906312">
                <a:off x="594" y="-242"/>
                <a:ext cx="227" cy="816"/>
              </a:xfrm>
              <a:prstGeom prst="moon">
                <a:avLst>
                  <a:gd name="adj" fmla="val 49773"/>
                </a:avLst>
              </a:prstGeom>
              <a:solidFill>
                <a:srgbClr val="FFFFFF">
                  <a:alpha val="3922"/>
                </a:srgbClr>
              </a:solidFill>
              <a:ln w="9525">
                <a:noFill/>
                <a:miter/>
              </a:ln>
            </p:spPr>
            <p:txBody>
              <a:bodyPr vert="eaVert" wrap="none" anchor="ctr"/>
              <a:lstStyle/>
              <a:p>
                <a:pPr lvl="0" algn="ctr"/>
                <a:endParaRPr lang="zh-TW" altLang="en-US" sz="1400" dirty="0">
                  <a:latin typeface="Arial" panose="020B0604020202020204" pitchFamily="34" charset="0"/>
                  <a:ea typeface="宋体" panose="02010600030101010101" pitchFamily="2" charset="-122"/>
                </a:endParaRPr>
              </a:p>
            </p:txBody>
          </p:sp>
        </p:grpSp>
      </p:grpSp>
      <p:grpSp>
        <p:nvGrpSpPr>
          <p:cNvPr id="9253" name="Group 24"/>
          <p:cNvGrpSpPr/>
          <p:nvPr/>
        </p:nvGrpSpPr>
        <p:grpSpPr>
          <a:xfrm>
            <a:off x="0" y="2924175"/>
            <a:ext cx="8785225" cy="2614613"/>
            <a:chOff x="0" y="0"/>
            <a:chExt cx="5534" cy="1647"/>
          </a:xfrm>
        </p:grpSpPr>
        <p:sp>
          <p:nvSpPr>
            <p:cNvPr id="9254" name="Freeform 36"/>
            <p:cNvSpPr/>
            <p:nvPr/>
          </p:nvSpPr>
          <p:spPr>
            <a:xfrm>
              <a:off x="0" y="0"/>
              <a:ext cx="5534" cy="1451"/>
            </a:xfrm>
            <a:custGeom>
              <a:avLst/>
              <a:gdLst/>
              <a:ahLst/>
              <a:cxnLst>
                <a:cxn ang="0">
                  <a:pos x="0" y="1441"/>
                </a:cxn>
                <a:cxn ang="0">
                  <a:pos x="1238" y="452"/>
                </a:cxn>
                <a:cxn ang="0">
                  <a:pos x="1072" y="479"/>
                </a:cxn>
                <a:cxn ang="0">
                  <a:pos x="1258" y="282"/>
                </a:cxn>
                <a:cxn ang="0">
                  <a:pos x="1569" y="413"/>
                </a:cxn>
                <a:cxn ang="0">
                  <a:pos x="1403" y="432"/>
                </a:cxn>
                <a:cxn ang="0">
                  <a:pos x="2171" y="826"/>
                </a:cxn>
                <a:cxn ang="0">
                  <a:pos x="2721" y="205"/>
                </a:cxn>
                <a:cxn ang="0">
                  <a:pos x="2515" y="205"/>
                </a:cxn>
                <a:cxn ang="0">
                  <a:pos x="2866" y="0"/>
                </a:cxn>
                <a:cxn ang="0">
                  <a:pos x="3197" y="212"/>
                </a:cxn>
                <a:cxn ang="0">
                  <a:pos x="3005" y="208"/>
                </a:cxn>
                <a:cxn ang="0">
                  <a:pos x="3541" y="837"/>
                </a:cxn>
                <a:cxn ang="0">
                  <a:pos x="4270" y="421"/>
                </a:cxn>
                <a:cxn ang="0">
                  <a:pos x="4084" y="413"/>
                </a:cxn>
                <a:cxn ang="0">
                  <a:pos x="4395" y="270"/>
                </a:cxn>
                <a:cxn ang="0">
                  <a:pos x="4614" y="436"/>
                </a:cxn>
                <a:cxn ang="0">
                  <a:pos x="4442" y="432"/>
                </a:cxn>
                <a:cxn ang="0">
                  <a:pos x="5534" y="1431"/>
                </a:cxn>
                <a:cxn ang="0">
                  <a:pos x="0" y="1441"/>
                </a:cxn>
              </a:cxnLst>
              <a:rect l="0" t="0" r="0" b="0"/>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0099CC"/>
                </a:gs>
                <a:gs pos="100000">
                  <a:schemeClr val="bg1"/>
                </a:gs>
              </a:gsLst>
              <a:lin ang="5400000" scaled="1"/>
              <a:tileRect/>
            </a:gradFill>
            <a:ln w="9525">
              <a:noFill/>
            </a:ln>
          </p:spPr>
          <p:txBody>
            <a:bodyPr/>
            <a:lstStyle/>
            <a:p>
              <a:endParaRPr lang="zh-CN" altLang="en-US"/>
            </a:p>
          </p:txBody>
        </p:sp>
        <p:sp>
          <p:nvSpPr>
            <p:cNvPr id="9255" name="Text Box 82"/>
            <p:cNvSpPr txBox="1"/>
            <p:nvPr/>
          </p:nvSpPr>
          <p:spPr>
            <a:xfrm>
              <a:off x="1229" y="1179"/>
              <a:ext cx="3273" cy="468"/>
            </a:xfrm>
            <a:prstGeom prst="rect">
              <a:avLst/>
            </a:prstGeom>
            <a:noFill/>
            <a:ln w="9525">
              <a:noFill/>
              <a:miter/>
            </a:ln>
          </p:spPr>
          <p:txBody>
            <a:bodyPr anchor="t">
              <a:spAutoFit/>
            </a:bodyPr>
            <a:lstStyle/>
            <a:p>
              <a:pPr lvl="0" algn="ctr" eaLnBrk="0" hangingPunct="0"/>
              <a:r>
                <a:rPr lang="zh-CN" altLang="en-US" sz="4000" b="1" dirty="0">
                  <a:solidFill>
                    <a:srgbClr val="FF3300"/>
                  </a:solidFill>
                  <a:latin typeface="微软雅黑" charset="0"/>
                  <a:ea typeface="微软雅黑" charset="0"/>
                </a:rPr>
                <a:t>智慧校园</a:t>
              </a:r>
              <a:endParaRPr lang="zh-CN" altLang="en-US" sz="4000" b="1" dirty="0">
                <a:solidFill>
                  <a:srgbClr val="FF3300"/>
                </a:solidFill>
                <a:latin typeface="微软雅黑" charset="0"/>
                <a:ea typeface="微软雅黑" charset="0"/>
              </a:endParaRPr>
            </a:p>
          </p:txBody>
        </p:sp>
      </p:grpSp>
      <p:grpSp>
        <p:nvGrpSpPr>
          <p:cNvPr id="9256" name="Group 27"/>
          <p:cNvGrpSpPr/>
          <p:nvPr/>
        </p:nvGrpSpPr>
        <p:grpSpPr>
          <a:xfrm>
            <a:off x="611188" y="2060575"/>
            <a:ext cx="1892300" cy="636588"/>
            <a:chOff x="0" y="0"/>
            <a:chExt cx="1182" cy="432"/>
          </a:xfrm>
        </p:grpSpPr>
        <p:pic>
          <p:nvPicPr>
            <p:cNvPr id="9257" name="Picture 108" descr="图形1"/>
            <p:cNvPicPr>
              <a:picLocks noChangeAspect="1"/>
            </p:cNvPicPr>
            <p:nvPr/>
          </p:nvPicPr>
          <p:blipFill>
            <a:blip r:embed="rId1"/>
            <a:stretch>
              <a:fillRect/>
            </a:stretch>
          </p:blipFill>
          <p:spPr>
            <a:xfrm>
              <a:off x="0" y="0"/>
              <a:ext cx="1182" cy="432"/>
            </a:xfrm>
            <a:prstGeom prst="rect">
              <a:avLst/>
            </a:prstGeom>
            <a:noFill/>
            <a:ln w="9525">
              <a:noFill/>
              <a:miter/>
            </a:ln>
          </p:spPr>
        </p:pic>
        <p:sp>
          <p:nvSpPr>
            <p:cNvPr id="9258" name="TextBox 22"/>
            <p:cNvSpPr txBox="1"/>
            <p:nvPr/>
          </p:nvSpPr>
          <p:spPr>
            <a:xfrm>
              <a:off x="194" y="53"/>
              <a:ext cx="817" cy="260"/>
            </a:xfrm>
            <a:prstGeom prst="rect">
              <a:avLst/>
            </a:prstGeom>
            <a:noFill/>
            <a:ln w="9525">
              <a:noFill/>
              <a:miter/>
            </a:ln>
          </p:spPr>
          <p:txBody>
            <a:bodyPr lIns="91434" tIns="45717" rIns="91434" bIns="45717" anchor="t">
              <a:spAutoFit/>
            </a:bodyPr>
            <a:lstStyle/>
            <a:p>
              <a:pPr marL="174625" lvl="0" indent="-174625" algn="ctr"/>
              <a:r>
                <a:rPr lang="zh-CN" altLang="en-US" b="1" dirty="0">
                  <a:solidFill>
                    <a:schemeClr val="bg1"/>
                  </a:solidFill>
                  <a:latin typeface="微软雅黑" charset="0"/>
                  <a:ea typeface="微软雅黑" charset="0"/>
                  <a:sym typeface="+mn-ea"/>
                </a:rPr>
                <a:t>应用系统</a:t>
              </a:r>
              <a:endParaRPr lang="zh-CN" altLang="en-US" b="1" dirty="0">
                <a:solidFill>
                  <a:schemeClr val="bg1"/>
                </a:solidFill>
                <a:latin typeface="微软雅黑" charset="0"/>
                <a:ea typeface="微软雅黑" charset="0"/>
                <a:sym typeface="+mn-ea"/>
              </a:endParaRPr>
            </a:p>
          </p:txBody>
        </p:sp>
      </p:grpSp>
      <p:grpSp>
        <p:nvGrpSpPr>
          <p:cNvPr id="9259" name="Group 30"/>
          <p:cNvGrpSpPr/>
          <p:nvPr/>
        </p:nvGrpSpPr>
        <p:grpSpPr>
          <a:xfrm>
            <a:off x="5508625" y="1844675"/>
            <a:ext cx="1892300" cy="636588"/>
            <a:chOff x="0" y="0"/>
            <a:chExt cx="1182" cy="432"/>
          </a:xfrm>
        </p:grpSpPr>
        <p:pic>
          <p:nvPicPr>
            <p:cNvPr id="9260" name="Picture 111" descr="图形1"/>
            <p:cNvPicPr>
              <a:picLocks noChangeAspect="1"/>
            </p:cNvPicPr>
            <p:nvPr/>
          </p:nvPicPr>
          <p:blipFill>
            <a:blip r:embed="rId1"/>
            <a:stretch>
              <a:fillRect/>
            </a:stretch>
          </p:blipFill>
          <p:spPr>
            <a:xfrm>
              <a:off x="0" y="0"/>
              <a:ext cx="1182" cy="432"/>
            </a:xfrm>
            <a:prstGeom prst="rect">
              <a:avLst/>
            </a:prstGeom>
            <a:noFill/>
            <a:ln w="9525">
              <a:noFill/>
              <a:miter/>
            </a:ln>
          </p:spPr>
        </p:pic>
        <p:sp>
          <p:nvSpPr>
            <p:cNvPr id="9261" name="TextBox 22"/>
            <p:cNvSpPr txBox="1"/>
            <p:nvPr/>
          </p:nvSpPr>
          <p:spPr>
            <a:xfrm>
              <a:off x="218" y="71"/>
              <a:ext cx="817" cy="260"/>
            </a:xfrm>
            <a:prstGeom prst="rect">
              <a:avLst/>
            </a:prstGeom>
            <a:noFill/>
            <a:ln w="9525">
              <a:noFill/>
              <a:miter/>
            </a:ln>
          </p:spPr>
          <p:txBody>
            <a:bodyPr lIns="91434" tIns="45717" rIns="91434" bIns="45717" anchor="t">
              <a:spAutoFit/>
            </a:bodyPr>
            <a:lstStyle/>
            <a:p>
              <a:pPr marL="174625" lvl="0" indent="-174625" algn="ctr"/>
              <a:r>
                <a:rPr lang="zh-CN" altLang="en-US" b="1" dirty="0">
                  <a:solidFill>
                    <a:schemeClr val="bg1"/>
                  </a:solidFill>
                  <a:latin typeface="微软雅黑" charset="0"/>
                  <a:ea typeface="微软雅黑" charset="0"/>
                  <a:sym typeface="+mn-ea"/>
                </a:rPr>
                <a:t>管理体系</a:t>
              </a:r>
              <a:endParaRPr lang="zh-CN" altLang="en-US" b="1" dirty="0">
                <a:solidFill>
                  <a:schemeClr val="bg1"/>
                </a:solidFill>
                <a:latin typeface="微软雅黑" charset="0"/>
                <a:ea typeface="微软雅黑" charset="0"/>
                <a:sym typeface="+mn-ea"/>
              </a:endParaRPr>
            </a:p>
          </p:txBody>
        </p:sp>
      </p:grpSp>
      <p:sp>
        <p:nvSpPr>
          <p:cNvPr id="9263" name="Rectangle 134"/>
          <p:cNvSpPr/>
          <p:nvPr/>
        </p:nvSpPr>
        <p:spPr>
          <a:xfrm>
            <a:off x="1588" y="5837238"/>
            <a:ext cx="3022600" cy="504825"/>
          </a:xfrm>
          <a:prstGeom prst="rect">
            <a:avLst/>
          </a:prstGeom>
          <a:gradFill rotWithShape="1">
            <a:gsLst>
              <a:gs pos="0">
                <a:schemeClr val="bg1"/>
              </a:gs>
              <a:gs pos="100000">
                <a:srgbClr val="0099CC"/>
              </a:gs>
            </a:gsLst>
            <a:lin ang="5400000" scaled="1"/>
            <a:tileRect/>
          </a:gradFill>
          <a:ln w="9525">
            <a:noFill/>
            <a:miter/>
          </a:ln>
        </p:spPr>
        <p:txBody>
          <a:bodyPr wrap="none" anchor="ctr"/>
          <a:lstStyle/>
          <a:p>
            <a:pPr lvl="0" algn="ctr"/>
            <a:r>
              <a:rPr lang="zh-CN" altLang="en-US" sz="1800" b="1" dirty="0">
                <a:solidFill>
                  <a:schemeClr val="tx2"/>
                </a:solidFill>
                <a:latin typeface="华文细黑" pitchFamily="2" charset="-122"/>
                <a:ea typeface="华文细黑" pitchFamily="2" charset="-122"/>
              </a:rPr>
              <a:t>特征一</a:t>
            </a:r>
            <a:r>
              <a:rPr lang="en-US" altLang="zh-CN" sz="1800" b="1" dirty="0">
                <a:solidFill>
                  <a:schemeClr val="tx2"/>
                </a:solidFill>
                <a:latin typeface="华文细黑" pitchFamily="2" charset="-122"/>
                <a:ea typeface="华文细黑" pitchFamily="2" charset="-122"/>
              </a:rPr>
              <a:t>: </a:t>
            </a:r>
            <a:r>
              <a:rPr lang="zh-CN" altLang="en-US" sz="1800" b="1" dirty="0">
                <a:solidFill>
                  <a:schemeClr val="tx2"/>
                </a:solidFill>
                <a:latin typeface="华文细黑" pitchFamily="2" charset="-122"/>
                <a:ea typeface="华文细黑" pitchFamily="2" charset="-122"/>
              </a:rPr>
              <a:t>互联</a:t>
            </a:r>
            <a:endParaRPr lang="zh-CN" altLang="en-US" sz="1800" b="1" dirty="0">
              <a:solidFill>
                <a:schemeClr val="tx2"/>
              </a:solidFill>
              <a:latin typeface="华文细黑" pitchFamily="2" charset="-122"/>
              <a:ea typeface="华文细黑" pitchFamily="2" charset="-122"/>
            </a:endParaRPr>
          </a:p>
        </p:txBody>
      </p:sp>
      <p:sp>
        <p:nvSpPr>
          <p:cNvPr id="9264" name="Rectangle 139"/>
          <p:cNvSpPr/>
          <p:nvPr/>
        </p:nvSpPr>
        <p:spPr>
          <a:xfrm>
            <a:off x="3057525" y="5837238"/>
            <a:ext cx="3022600" cy="504825"/>
          </a:xfrm>
          <a:prstGeom prst="rect">
            <a:avLst/>
          </a:prstGeom>
          <a:gradFill rotWithShape="1">
            <a:gsLst>
              <a:gs pos="0">
                <a:schemeClr val="bg1"/>
              </a:gs>
              <a:gs pos="100000">
                <a:srgbClr val="0099CC"/>
              </a:gs>
            </a:gsLst>
            <a:lin ang="5400000" scaled="1"/>
            <a:tileRect/>
          </a:gradFill>
          <a:ln w="9525">
            <a:noFill/>
            <a:miter/>
          </a:ln>
        </p:spPr>
        <p:txBody>
          <a:bodyPr wrap="none" anchor="ctr"/>
          <a:lstStyle/>
          <a:p>
            <a:pPr lvl="0" algn="ctr"/>
            <a:r>
              <a:rPr lang="zh-CN" altLang="en-US" sz="1800" b="1" dirty="0">
                <a:solidFill>
                  <a:schemeClr val="tx2"/>
                </a:solidFill>
                <a:latin typeface="华文细黑" pitchFamily="2" charset="-122"/>
                <a:ea typeface="华文细黑" pitchFamily="2" charset="-122"/>
              </a:rPr>
              <a:t>特征二</a:t>
            </a:r>
            <a:r>
              <a:rPr lang="en-US" altLang="zh-CN" sz="1800" b="1" dirty="0">
                <a:solidFill>
                  <a:schemeClr val="tx2"/>
                </a:solidFill>
                <a:latin typeface="华文细黑" pitchFamily="2" charset="-122"/>
                <a:ea typeface="华文细黑" pitchFamily="2" charset="-122"/>
              </a:rPr>
              <a:t>: </a:t>
            </a:r>
            <a:r>
              <a:rPr lang="zh-CN" altLang="en-US" sz="1800" b="1" dirty="0">
                <a:solidFill>
                  <a:schemeClr val="tx2"/>
                </a:solidFill>
                <a:latin typeface="华文细黑" pitchFamily="2" charset="-122"/>
                <a:ea typeface="华文细黑" pitchFamily="2" charset="-122"/>
              </a:rPr>
              <a:t>技术的综合应用</a:t>
            </a:r>
            <a:endParaRPr lang="zh-CN" altLang="en-US" sz="1800" b="1" dirty="0">
              <a:solidFill>
                <a:schemeClr val="tx2"/>
              </a:solidFill>
              <a:latin typeface="华文细黑" pitchFamily="2" charset="-122"/>
              <a:ea typeface="华文细黑" pitchFamily="2" charset="-122"/>
            </a:endParaRPr>
          </a:p>
        </p:txBody>
      </p:sp>
      <p:sp>
        <p:nvSpPr>
          <p:cNvPr id="9265" name="Rectangle 140"/>
          <p:cNvSpPr/>
          <p:nvPr/>
        </p:nvSpPr>
        <p:spPr>
          <a:xfrm>
            <a:off x="6119813" y="5837238"/>
            <a:ext cx="3022600" cy="504825"/>
          </a:xfrm>
          <a:prstGeom prst="rect">
            <a:avLst/>
          </a:prstGeom>
          <a:gradFill rotWithShape="1">
            <a:gsLst>
              <a:gs pos="0">
                <a:schemeClr val="bg1"/>
              </a:gs>
              <a:gs pos="100000">
                <a:srgbClr val="0099CC"/>
              </a:gs>
            </a:gsLst>
            <a:lin ang="5400000" scaled="1"/>
            <a:tileRect/>
          </a:gradFill>
          <a:ln w="9525">
            <a:noFill/>
            <a:miter/>
          </a:ln>
        </p:spPr>
        <p:txBody>
          <a:bodyPr wrap="none" anchor="ctr"/>
          <a:lstStyle/>
          <a:p>
            <a:pPr lvl="0" algn="ctr"/>
            <a:r>
              <a:rPr lang="zh-CN" altLang="en-US" sz="1800" b="1" dirty="0">
                <a:solidFill>
                  <a:schemeClr val="tx2"/>
                </a:solidFill>
                <a:latin typeface="华文细黑" pitchFamily="2" charset="-122"/>
                <a:ea typeface="华文细黑" pitchFamily="2" charset="-122"/>
              </a:rPr>
              <a:t>特征三</a:t>
            </a:r>
            <a:r>
              <a:rPr lang="en-US" altLang="zh-CN" sz="1800" b="1" dirty="0">
                <a:solidFill>
                  <a:schemeClr val="tx2"/>
                </a:solidFill>
                <a:latin typeface="华文细黑" pitchFamily="2" charset="-122"/>
                <a:ea typeface="华文细黑" pitchFamily="2" charset="-122"/>
              </a:rPr>
              <a:t>:</a:t>
            </a:r>
            <a:r>
              <a:rPr lang="zh-CN" altLang="en-US" sz="1800" b="1" dirty="0">
                <a:solidFill>
                  <a:schemeClr val="tx2"/>
                </a:solidFill>
                <a:latin typeface="华文细黑" pitchFamily="2" charset="-122"/>
                <a:ea typeface="华文细黑" pitchFamily="2" charset="-122"/>
              </a:rPr>
              <a:t>可持续</a:t>
            </a:r>
            <a:endParaRPr lang="zh-CN" altLang="en-US" sz="1800" b="1" dirty="0">
              <a:solidFill>
                <a:schemeClr val="tx2"/>
              </a:solidFill>
              <a:latin typeface="华文细黑" pitchFamily="2" charset="-122"/>
              <a:ea typeface="华文细黑" pitchFamily="2" charset="-122"/>
            </a:endParaRPr>
          </a:p>
        </p:txBody>
      </p:sp>
      <p:pic>
        <p:nvPicPr>
          <p:cNvPr id="9266" name="Picture 108" descr="图形1"/>
          <p:cNvPicPr>
            <a:picLocks noChangeAspect="1"/>
          </p:cNvPicPr>
          <p:nvPr/>
        </p:nvPicPr>
        <p:blipFill>
          <a:blip r:embed="rId1"/>
          <a:stretch>
            <a:fillRect/>
          </a:stretch>
        </p:blipFill>
        <p:spPr>
          <a:xfrm>
            <a:off x="1403350" y="1052513"/>
            <a:ext cx="5256213" cy="781050"/>
          </a:xfrm>
          <a:prstGeom prst="rect">
            <a:avLst/>
          </a:prstGeom>
          <a:noFill/>
          <a:ln w="9525">
            <a:noFill/>
            <a:miter/>
          </a:ln>
        </p:spPr>
      </p:pic>
      <p:sp>
        <p:nvSpPr>
          <p:cNvPr id="9267" name="TextBox 22"/>
          <p:cNvSpPr txBox="1"/>
          <p:nvPr/>
        </p:nvSpPr>
        <p:spPr>
          <a:xfrm>
            <a:off x="2195513" y="1190625"/>
            <a:ext cx="3633787" cy="383540"/>
          </a:xfrm>
          <a:prstGeom prst="rect">
            <a:avLst/>
          </a:prstGeom>
          <a:noFill/>
          <a:ln w="9525">
            <a:noFill/>
            <a:miter/>
          </a:ln>
        </p:spPr>
        <p:txBody>
          <a:bodyPr lIns="91434" tIns="45717" rIns="91434" bIns="45717" anchor="t">
            <a:spAutoFit/>
          </a:bodyPr>
          <a:lstStyle/>
          <a:p>
            <a:pPr marL="174625" lvl="0" indent="-174625" algn="ctr"/>
            <a:r>
              <a:rPr lang="zh-CN" altLang="en-US" sz="1800" b="1" dirty="0">
                <a:solidFill>
                  <a:schemeClr val="bg1"/>
                </a:solidFill>
                <a:latin typeface="微软雅黑" charset="0"/>
                <a:ea typeface="微软雅黑" charset="0"/>
              </a:rPr>
              <a:t>云计算</a:t>
            </a:r>
            <a:endParaRPr lang="zh-CN" altLang="en-US" sz="1800" b="1" dirty="0">
              <a:solidFill>
                <a:schemeClr val="bg1"/>
              </a:solidFill>
              <a:latin typeface="微软雅黑" charset="0"/>
              <a:ea typeface="微软雅黑"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智慧校园建设的</a:t>
            </a:r>
            <a:r>
              <a:rPr lang="zh-CN" sz="2800"/>
              <a:t>定位</a:t>
            </a:r>
            <a:endParaRPr lang="zh-CN" sz="2800"/>
          </a:p>
        </p:txBody>
      </p:sp>
      <p:sp>
        <p:nvSpPr>
          <p:cNvPr id="6" name="矩形 5"/>
          <p:cNvSpPr/>
          <p:nvPr/>
        </p:nvSpPr>
        <p:spPr>
          <a:xfrm>
            <a:off x="260985" y="1378585"/>
            <a:ext cx="8572500" cy="72263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智慧校园建设的战略定位，是促进高校事业和高校信息化回归至“以人为本。</a:t>
            </a:r>
            <a:endParaRPr lang="en-US" altLang="zh-CN" sz="2000" b="1" dirty="0" smtClean="0">
              <a:solidFill>
                <a:srgbClr val="FF0000"/>
              </a:solidFill>
              <a:latin typeface="微软雅黑" pitchFamily="34" charset="-122"/>
              <a:ea typeface="微软雅黑" pitchFamily="34" charset="-122"/>
            </a:endParaRPr>
          </a:p>
          <a:p>
            <a:endParaRPr lang="en-US" altLang="zh-CN" sz="2000" dirty="0" smtClean="0">
              <a:latin typeface="微软雅黑" pitchFamily="34" charset="-122"/>
              <a:ea typeface="微软雅黑" pitchFamily="34" charset="-122"/>
            </a:endParaRPr>
          </a:p>
        </p:txBody>
      </p:sp>
      <p:sp>
        <p:nvSpPr>
          <p:cNvPr id="4" name="矩形 3"/>
          <p:cNvSpPr/>
          <p:nvPr/>
        </p:nvSpPr>
        <p:spPr>
          <a:xfrm>
            <a:off x="286385" y="2205355"/>
            <a:ext cx="8660765" cy="3278505"/>
          </a:xfrm>
          <a:prstGeom prst="rect">
            <a:avLst/>
          </a:prstGeom>
          <a:solidFill>
            <a:schemeClr val="accent1">
              <a:lumMod val="75000"/>
            </a:schemeClr>
          </a:solidFill>
        </p:spPr>
        <p:txBody>
          <a:bodyPr wrap="square">
            <a:spAutoFit/>
          </a:bodyPr>
          <a:lstStyle/>
          <a:p>
            <a:r>
              <a:rPr lang="zh-CN" altLang="en-US" sz="1600" dirty="0" smtClean="0">
                <a:solidFill>
                  <a:schemeClr val="bg1"/>
                </a:solidFill>
                <a:latin typeface="微软雅黑" pitchFamily="34" charset="-122"/>
                <a:ea typeface="微软雅黑" pitchFamily="34" charset="-122"/>
              </a:rPr>
              <a:t>具体特征为</a:t>
            </a:r>
            <a:r>
              <a:rPr lang="en-US" altLang="zh-CN" sz="1600" dirty="0" smtClean="0">
                <a:solidFill>
                  <a:schemeClr val="bg1"/>
                </a:solidFill>
                <a:latin typeface="微软雅黑" pitchFamily="34" charset="-122"/>
                <a:ea typeface="微软雅黑" pitchFamily="34" charset="-122"/>
              </a:rPr>
              <a:t>:  </a:t>
            </a:r>
            <a:endParaRPr lang="en-US" altLang="zh-CN" sz="1600" dirty="0" smtClean="0">
              <a:solidFill>
                <a:schemeClr val="bg1"/>
              </a:solidFill>
              <a:latin typeface="微软雅黑" pitchFamily="34" charset="-122"/>
              <a:ea typeface="微软雅黑" pitchFamily="34" charset="-122"/>
            </a:endParaRPr>
          </a:p>
          <a:p>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具备对现实中人、物、环境等因素特征、习惯的感知能力，并能依据建立的模型智能地预测一般规律与发展趋势。    </a:t>
            </a:r>
            <a:endParaRPr lang="zh-CN" altLang="en-US"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以高速多业务网络体系支持各类消息、数据、信息的实时传递，最大程度上消除时空限制。   </a:t>
            </a:r>
            <a:endParaRPr lang="zh-CN" altLang="en-US"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3.</a:t>
            </a:r>
            <a:r>
              <a:rPr lang="zh-CN" altLang="en-US" sz="1600" dirty="0" smtClean="0">
                <a:solidFill>
                  <a:schemeClr val="bg1"/>
                </a:solidFill>
                <a:latin typeface="微软雅黑" pitchFamily="34" charset="-122"/>
                <a:ea typeface="微软雅黑" pitchFamily="34" charset="-122"/>
              </a:rPr>
              <a:t>实现信息化平台的整合与集约化利用，体现资源的良好组织与优化存储。    </a:t>
            </a:r>
            <a:endParaRPr lang="zh-CN" altLang="en-US"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4.</a:t>
            </a:r>
            <a:r>
              <a:rPr lang="zh-CN" altLang="en-US" sz="1600" dirty="0" smtClean="0">
                <a:solidFill>
                  <a:schemeClr val="bg1"/>
                </a:solidFill>
                <a:latin typeface="微软雅黑" pitchFamily="34" charset="-122"/>
                <a:ea typeface="微软雅黑" pitchFamily="34" charset="-122"/>
              </a:rPr>
              <a:t>基于“大数据”理念的资源挖掘与资源推荐，实现智能化的决策、管理与控制。    </a:t>
            </a:r>
            <a:endParaRPr lang="zh-CN" altLang="en-US"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5.</a:t>
            </a:r>
            <a:r>
              <a:rPr lang="zh-CN" altLang="en-US" sz="1600" dirty="0" smtClean="0">
                <a:solidFill>
                  <a:schemeClr val="bg1"/>
                </a:solidFill>
                <a:latin typeface="微软雅黑" pitchFamily="34" charset="-122"/>
                <a:ea typeface="微软雅黑" pitchFamily="34" charset="-122"/>
              </a:rPr>
              <a:t>构建开放的、多维度的学习与科研空间，具备支持多模式、跨时空、跨情境的学习科研环境。    </a:t>
            </a:r>
            <a:endParaRPr lang="zh-CN" altLang="en-US"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6.</a:t>
            </a:r>
            <a:r>
              <a:rPr lang="zh-CN" altLang="en-US" sz="1600" dirty="0" smtClean="0">
                <a:solidFill>
                  <a:schemeClr val="bg1"/>
                </a:solidFill>
                <a:latin typeface="微软雅黑" pitchFamily="34" charset="-122"/>
                <a:ea typeface="微软雅黑" pitchFamily="34" charset="-122"/>
              </a:rPr>
              <a:t>信息化应用体现面向最终用户的个性化、综合化与社会化，信息化应用真正与社会整体信息化应用环境实现融合。</a:t>
            </a:r>
            <a:endParaRPr lang="zh-CN" altLang="en-US" sz="1600" dirty="0" smtClean="0">
              <a:solidFill>
                <a:schemeClr val="bg1"/>
              </a:solidFill>
              <a:latin typeface="微软雅黑" pitchFamily="34" charset="-122"/>
              <a:ea typeface="微软雅黑" pitchFamily="34" charset="-122"/>
            </a:endParaRPr>
          </a:p>
          <a:p>
            <a:endParaRPr lang="zh-CN" altLang="en-US"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2201428" y="1468820"/>
            <a:ext cx="4761422" cy="1027936"/>
            <a:chOff x="1382624" y="2086928"/>
            <a:chExt cx="3859030" cy="833120"/>
          </a:xfrm>
        </p:grpSpPr>
        <p:sp>
          <p:nvSpPr>
            <p:cNvPr id="11" name="圆角矩形 10"/>
            <p:cNvSpPr/>
            <p:nvPr>
              <p:custDataLst>
                <p:tags r:id="rId2"/>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 name="五边形 13"/>
            <p:cNvSpPr/>
            <p:nvPr>
              <p:custDataLst>
                <p:tags r:id="rId3"/>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16" name="圆角矩形 15"/>
            <p:cNvSpPr/>
            <p:nvPr>
              <p:custDataLst>
                <p:tags r:id="rId4"/>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7" name="任意多边形 66"/>
            <p:cNvSpPr/>
            <p:nvPr>
              <p:custDataLst>
                <p:tags r:id="rId5"/>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9" name="矩形 18"/>
            <p:cNvSpPr/>
            <p:nvPr>
              <p:custDataLst>
                <p:tags r:id="rId6"/>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智慧校园与高校教育的发展</a:t>
              </a:r>
              <a:endParaRPr lang="zh-CN" altLang="en-US" sz="2400" dirty="0">
                <a:solidFill>
                  <a:schemeClr val="bg1"/>
                </a:solidFill>
              </a:endParaRPr>
            </a:p>
          </p:txBody>
        </p:sp>
      </p:grpSp>
      <p:grpSp>
        <p:nvGrpSpPr>
          <p:cNvPr id="74" name="组合 73"/>
          <p:cNvGrpSpPr/>
          <p:nvPr>
            <p:custDataLst>
              <p:tags r:id="rId7"/>
            </p:custDataLst>
          </p:nvPr>
        </p:nvGrpSpPr>
        <p:grpSpPr>
          <a:xfrm>
            <a:off x="2257205" y="2812149"/>
            <a:ext cx="4761422" cy="1027936"/>
            <a:chOff x="1382624" y="2086928"/>
            <a:chExt cx="3859030" cy="833120"/>
          </a:xfrm>
        </p:grpSpPr>
        <p:sp>
          <p:nvSpPr>
            <p:cNvPr id="75" name="圆角矩形 74"/>
            <p:cNvSpPr/>
            <p:nvPr>
              <p:custDataLst>
                <p:tags r:id="rId8"/>
              </p:custDataLst>
            </p:nvPr>
          </p:nvSpPr>
          <p:spPr>
            <a:xfrm>
              <a:off x="1556700" y="2086928"/>
              <a:ext cx="3684954" cy="833120"/>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76" name="五边形 13"/>
            <p:cNvSpPr/>
            <p:nvPr>
              <p:custDataLst>
                <p:tags r:id="rId9"/>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77" name="圆角矩形 15"/>
            <p:cNvSpPr/>
            <p:nvPr>
              <p:custDataLst>
                <p:tags r:id="rId10"/>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78" name="任意多边形 77"/>
            <p:cNvSpPr/>
            <p:nvPr>
              <p:custDataLst>
                <p:tags r:id="rId11"/>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79" name="矩形 78"/>
            <p:cNvSpPr/>
            <p:nvPr>
              <p:custDataLst>
                <p:tags r:id="rId12"/>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智慧校园建设思路</a:t>
              </a:r>
              <a:endParaRPr lang="zh-CN" altLang="en-US" sz="2400" dirty="0">
                <a:solidFill>
                  <a:schemeClr val="bg1"/>
                </a:solidFill>
              </a:endParaRPr>
            </a:p>
          </p:txBody>
        </p:sp>
      </p:grpSp>
      <p:grpSp>
        <p:nvGrpSpPr>
          <p:cNvPr id="80" name="组合 79"/>
          <p:cNvGrpSpPr/>
          <p:nvPr>
            <p:custDataLst>
              <p:tags r:id="rId13"/>
            </p:custDataLst>
          </p:nvPr>
        </p:nvGrpSpPr>
        <p:grpSpPr>
          <a:xfrm>
            <a:off x="2262181" y="4180878"/>
            <a:ext cx="4761422" cy="1027936"/>
            <a:chOff x="1382624" y="2086928"/>
            <a:chExt cx="3859030" cy="833120"/>
          </a:xfrm>
        </p:grpSpPr>
        <p:sp>
          <p:nvSpPr>
            <p:cNvPr id="81" name="圆角矩形 80"/>
            <p:cNvSpPr/>
            <p:nvPr>
              <p:custDataLst>
                <p:tags r:id="rId14"/>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82" name="五边形 13"/>
            <p:cNvSpPr/>
            <p:nvPr>
              <p:custDataLst>
                <p:tags r:id="rId15"/>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83" name="圆角矩形 15"/>
            <p:cNvSpPr/>
            <p:nvPr>
              <p:custDataLst>
                <p:tags r:id="rId16"/>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84" name="任意多边形 83"/>
            <p:cNvSpPr/>
            <p:nvPr>
              <p:custDataLst>
                <p:tags r:id="rId17"/>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85" name="矩形 84"/>
            <p:cNvSpPr/>
            <p:nvPr>
              <p:custDataLst>
                <p:tags r:id="rId18"/>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智慧校园建设内容</a:t>
              </a:r>
              <a:endParaRPr lang="zh-CN" altLang="en-US" sz="2400" dirty="0">
                <a:solidFill>
                  <a:schemeClr val="bg1"/>
                </a:solidFill>
              </a:endParaRPr>
            </a:p>
          </p:txBody>
        </p:sp>
      </p:grpSp>
      <p:sp>
        <p:nvSpPr>
          <p:cNvPr id="26" name="MH_Others_3"/>
          <p:cNvSpPr txBox="1"/>
          <p:nvPr>
            <p:custDataLst>
              <p:tags r:id="rId19"/>
            </p:custDataLst>
          </p:nvPr>
        </p:nvSpPr>
        <p:spPr>
          <a:xfrm>
            <a:off x="1003424" y="2382156"/>
            <a:ext cx="1076325" cy="2066925"/>
          </a:xfrm>
          <a:prstGeom prst="rect">
            <a:avLst/>
          </a:prstGeom>
          <a:noFill/>
        </p:spPr>
        <p:txBody>
          <a:bodyPr wrap="square" lIns="0" tIns="0" rIns="0" bIns="0" rtlCol="0" anchor="ctr" anchorCtr="0">
            <a:normAutofit/>
          </a:bodyPr>
          <a:lstStyle/>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目</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录</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p:txBody>
      </p:sp>
      <p:sp>
        <p:nvSpPr>
          <p:cNvPr id="28" name="MH_Others_4"/>
          <p:cNvSpPr txBox="1"/>
          <p:nvPr>
            <p:custDataLst>
              <p:tags r:id="rId20"/>
            </p:custDataLst>
          </p:nvPr>
        </p:nvSpPr>
        <p:spPr>
          <a:xfrm rot="5400000">
            <a:off x="-449267" y="3081884"/>
            <a:ext cx="2770074" cy="461665"/>
          </a:xfrm>
          <a:prstGeom prst="rect">
            <a:avLst/>
          </a:prstGeom>
          <a:noFill/>
        </p:spPr>
        <p:txBody>
          <a:bodyPr wrap="square">
            <a:spAutoFit/>
          </a:bodyPr>
          <a:lstStyle/>
          <a:p>
            <a:pPr algn="ctr">
              <a:defRPr/>
            </a:pPr>
            <a:r>
              <a:rPr lang="en-US" altLang="zh-CN" sz="2400" spc="300" dirty="0">
                <a:solidFill>
                  <a:schemeClr val="accent1">
                    <a:lumMod val="20000"/>
                    <a:lumOff val="80000"/>
                  </a:schemeClr>
                </a:solidFill>
                <a:latin typeface="微软雅黑" pitchFamily="34" charset="-122"/>
                <a:ea typeface="微软雅黑" pitchFamily="34" charset="-122"/>
              </a:rPr>
              <a:t>CONTENTS</a:t>
            </a:r>
            <a:endParaRPr lang="zh-CN" altLang="en-US" sz="2400" spc="300" dirty="0">
              <a:solidFill>
                <a:schemeClr val="accent1">
                  <a:lumMod val="20000"/>
                  <a:lumOff val="80000"/>
                </a:schemeClr>
              </a:solidFill>
              <a:latin typeface="微软雅黑" pitchFamily="34" charset="-122"/>
              <a:ea typeface="微软雅黑" pitchFamily="34" charset="-122"/>
            </a:endParaRPr>
          </a:p>
        </p:txBody>
      </p:sp>
      <p:sp>
        <p:nvSpPr>
          <p:cNvPr id="41" name="MH_Number_3">
            <a:hlinkClick r:id="" action="ppaction://noaction"/>
          </p:cNvPr>
          <p:cNvSpPr/>
          <p:nvPr>
            <p:custDataLst>
              <p:tags r:id="rId21"/>
            </p:custDataLst>
          </p:nvPr>
        </p:nvSpPr>
        <p:spPr>
          <a:xfrm>
            <a:off x="2780807" y="17576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accent1"/>
                </a:solidFill>
              </a:rPr>
              <a:t>1</a:t>
            </a:r>
            <a:endParaRPr lang="en-US" dirty="0">
              <a:solidFill>
                <a:schemeClr val="accent1"/>
              </a:solidFill>
            </a:endParaRPr>
          </a:p>
        </p:txBody>
      </p:sp>
      <p:sp>
        <p:nvSpPr>
          <p:cNvPr id="2" name="MH_Number_3">
            <a:hlinkClick r:id="" action="ppaction://noaction"/>
          </p:cNvPr>
          <p:cNvSpPr/>
          <p:nvPr>
            <p:custDataLst>
              <p:tags r:id="rId22"/>
            </p:custDataLst>
          </p:nvPr>
        </p:nvSpPr>
        <p:spPr>
          <a:xfrm>
            <a:off x="2755407" y="31165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2</a:t>
            </a:r>
            <a:endParaRPr lang="en-US" dirty="0">
              <a:solidFill>
                <a:schemeClr val="accent1"/>
              </a:solidFill>
            </a:endParaRPr>
          </a:p>
        </p:txBody>
      </p:sp>
      <p:sp>
        <p:nvSpPr>
          <p:cNvPr id="3" name="MH_Number_3">
            <a:hlinkClick r:id="" action="ppaction://noaction"/>
          </p:cNvPr>
          <p:cNvSpPr/>
          <p:nvPr>
            <p:custDataLst>
              <p:tags r:id="rId23"/>
            </p:custDataLst>
          </p:nvPr>
        </p:nvSpPr>
        <p:spPr>
          <a:xfrm>
            <a:off x="2755407" y="44500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3</a:t>
            </a:r>
            <a:endParaRPr lang="en-US" dirty="0">
              <a:solidFill>
                <a:schemeClr val="accent1"/>
              </a:solidFill>
            </a:endParaRPr>
          </a:p>
        </p:txBody>
      </p:sp>
    </p:spTree>
    <p:custDataLst>
      <p:tags r:id="rId24"/>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注重战略规划和顶层设计</a:t>
            </a:r>
            <a:endParaRPr lang="zh-CN" sz="2800"/>
          </a:p>
        </p:txBody>
      </p:sp>
      <p:sp>
        <p:nvSpPr>
          <p:cNvPr id="23556" name="Rectangle 28"/>
          <p:cNvSpPr>
            <a:spLocks noChangeArrowheads="1"/>
          </p:cNvSpPr>
          <p:nvPr/>
        </p:nvSpPr>
        <p:spPr bwMode="auto">
          <a:xfrm>
            <a:off x="5748338" y="2859088"/>
            <a:ext cx="2879725" cy="730250"/>
          </a:xfrm>
          <a:custGeom>
            <a:avLst/>
            <a:gdLst>
              <a:gd name="T0" fmla="*/ 0 w 3049587"/>
              <a:gd name="T1" fmla="*/ 0 h 900112"/>
              <a:gd name="T2" fmla="*/ 2719585 w 3049587"/>
              <a:gd name="T3" fmla="*/ 0 h 900112"/>
              <a:gd name="T4" fmla="*/ 2319551 w 3049587"/>
              <a:gd name="T5" fmla="*/ 586468 h 900112"/>
              <a:gd name="T6" fmla="*/ 0 w 3049587"/>
              <a:gd name="T7" fmla="*/ 592143 h 900112"/>
              <a:gd name="T8" fmla="*/ 0 w 3049587"/>
              <a:gd name="T9" fmla="*/ 0 h 900112"/>
              <a:gd name="T10" fmla="*/ 0 60000 65536"/>
              <a:gd name="T11" fmla="*/ 0 60000 65536"/>
              <a:gd name="T12" fmla="*/ 0 60000 65536"/>
              <a:gd name="T13" fmla="*/ 0 60000 65536"/>
              <a:gd name="T14" fmla="*/ 0 60000 65536"/>
              <a:gd name="T15" fmla="*/ 0 w 3049587"/>
              <a:gd name="T16" fmla="*/ 0 h 900112"/>
              <a:gd name="T17" fmla="*/ 3049587 w 3049587"/>
              <a:gd name="T18" fmla="*/ 900112 h 900112"/>
            </a:gdLst>
            <a:ahLst/>
            <a:cxnLst>
              <a:cxn ang="T10">
                <a:pos x="T0" y="T1"/>
              </a:cxn>
              <a:cxn ang="T11">
                <a:pos x="T2" y="T3"/>
              </a:cxn>
              <a:cxn ang="T12">
                <a:pos x="T4" y="T5"/>
              </a:cxn>
              <a:cxn ang="T13">
                <a:pos x="T6" y="T7"/>
              </a:cxn>
              <a:cxn ang="T14">
                <a:pos x="T8" y="T9"/>
              </a:cxn>
            </a:cxnLst>
            <a:rect l="T15" t="T16" r="T17" b="T18"/>
            <a:pathLst>
              <a:path w="3049587" h="900112">
                <a:moveTo>
                  <a:pt x="0" y="0"/>
                </a:moveTo>
                <a:lnTo>
                  <a:pt x="3049587" y="0"/>
                </a:lnTo>
                <a:lnTo>
                  <a:pt x="2601013" y="891486"/>
                </a:lnTo>
                <a:lnTo>
                  <a:pt x="0" y="900112"/>
                </a:lnTo>
                <a:lnTo>
                  <a:pt x="0" y="0"/>
                </a:lnTo>
                <a:close/>
              </a:path>
            </a:pathLst>
          </a:custGeom>
          <a:gradFill rotWithShape="1">
            <a:gsLst>
              <a:gs pos="0">
                <a:srgbClr val="0E545E"/>
              </a:gs>
              <a:gs pos="100000">
                <a:srgbClr val="6BB5A9"/>
              </a:gs>
            </a:gsLst>
            <a:lin ang="0" scaled="1"/>
          </a:gradFill>
          <a:ln w="9525">
            <a:round/>
          </a:ln>
          <a:scene3d>
            <a:camera prst="legacyPerspectiveTopLeft"/>
            <a:lightRig rig="legacyFlat3" dir="b"/>
          </a:scene3d>
          <a:sp3d extrusionH="1878000" prstMaterial="legacyMatte">
            <a:bevelT w="13500" h="13500" prst="angle"/>
            <a:bevelB w="13500" h="13500" prst="angle"/>
            <a:extrusionClr>
              <a:srgbClr val="B5D5BE"/>
            </a:extrusionClr>
          </a:sp3d>
        </p:spPr>
        <p:txBody>
          <a:bodyPr wrap="none" anchor="ctr">
            <a:flatTx/>
          </a:bodyPr>
          <a:lstStyle/>
          <a:p>
            <a:endParaRPr lang="zh-CN" altLang="en-US"/>
          </a:p>
        </p:txBody>
      </p:sp>
      <p:sp>
        <p:nvSpPr>
          <p:cNvPr id="23557" name="Rectangle 30"/>
          <p:cNvSpPr>
            <a:spLocks noChangeArrowheads="1"/>
          </p:cNvSpPr>
          <p:nvPr/>
        </p:nvSpPr>
        <p:spPr bwMode="auto">
          <a:xfrm>
            <a:off x="530225" y="2859088"/>
            <a:ext cx="2879725" cy="722312"/>
          </a:xfrm>
          <a:custGeom>
            <a:avLst/>
            <a:gdLst>
              <a:gd name="T0" fmla="*/ 0 w 3005138"/>
              <a:gd name="T1" fmla="*/ 0 h 889689"/>
              <a:gd name="T2" fmla="*/ 2759809 w 3005138"/>
              <a:gd name="T3" fmla="*/ 0 h 889689"/>
              <a:gd name="T4" fmla="*/ 2759809 w 3005138"/>
              <a:gd name="T5" fmla="*/ 581785 h 889689"/>
              <a:gd name="T6" fmla="*/ 570397 w 3005138"/>
              <a:gd name="T7" fmla="*/ 587482 h 889689"/>
              <a:gd name="T8" fmla="*/ 0 w 3005138"/>
              <a:gd name="T9" fmla="*/ 0 h 889689"/>
              <a:gd name="T10" fmla="*/ 0 60000 65536"/>
              <a:gd name="T11" fmla="*/ 0 60000 65536"/>
              <a:gd name="T12" fmla="*/ 0 60000 65536"/>
              <a:gd name="T13" fmla="*/ 0 60000 65536"/>
              <a:gd name="T14" fmla="*/ 0 60000 65536"/>
              <a:gd name="T15" fmla="*/ 0 w 3005138"/>
              <a:gd name="T16" fmla="*/ 0 h 889689"/>
              <a:gd name="T17" fmla="*/ 3005138 w 3005138"/>
              <a:gd name="T18" fmla="*/ 889689 h 889689"/>
            </a:gdLst>
            <a:ahLst/>
            <a:cxnLst>
              <a:cxn ang="T10">
                <a:pos x="T0" y="T1"/>
              </a:cxn>
              <a:cxn ang="T11">
                <a:pos x="T2" y="T3"/>
              </a:cxn>
              <a:cxn ang="T12">
                <a:pos x="T4" y="T5"/>
              </a:cxn>
              <a:cxn ang="T13">
                <a:pos x="T6" y="T7"/>
              </a:cxn>
              <a:cxn ang="T14">
                <a:pos x="T8" y="T9"/>
              </a:cxn>
            </a:cxnLst>
            <a:rect l="T15" t="T16" r="T17" b="T18"/>
            <a:pathLst>
              <a:path w="3005138" h="889689">
                <a:moveTo>
                  <a:pt x="0" y="0"/>
                </a:moveTo>
                <a:lnTo>
                  <a:pt x="3005138" y="0"/>
                </a:lnTo>
                <a:lnTo>
                  <a:pt x="3005138" y="881062"/>
                </a:lnTo>
                <a:lnTo>
                  <a:pt x="621101" y="889689"/>
                </a:lnTo>
                <a:lnTo>
                  <a:pt x="0" y="0"/>
                </a:lnTo>
                <a:close/>
              </a:path>
            </a:pathLst>
          </a:custGeom>
          <a:gradFill rotWithShape="1">
            <a:gsLst>
              <a:gs pos="0">
                <a:srgbClr val="6BB5A9"/>
              </a:gs>
              <a:gs pos="100000">
                <a:srgbClr val="0E545E"/>
              </a:gs>
            </a:gsLst>
            <a:lin ang="0" scaled="1"/>
          </a:gradFill>
          <a:ln w="9525">
            <a:round/>
          </a:ln>
          <a:scene3d>
            <a:camera prst="legacyPerspectiveTopRight"/>
            <a:lightRig rig="legacyFlat3" dir="b"/>
          </a:scene3d>
          <a:sp3d extrusionH="1878000" prstMaterial="legacyMatte">
            <a:bevelT w="13500" h="13500" prst="angle"/>
            <a:bevelB w="13500" h="13500" prst="angle"/>
            <a:extrusionClr>
              <a:srgbClr val="B5D5BE"/>
            </a:extrusionClr>
          </a:sp3d>
        </p:spPr>
        <p:txBody>
          <a:bodyPr wrap="none" anchor="ctr">
            <a:flatTx/>
          </a:bodyPr>
          <a:lstStyle/>
          <a:p>
            <a:endParaRPr lang="zh-CN" altLang="en-US"/>
          </a:p>
        </p:txBody>
      </p:sp>
      <p:sp>
        <p:nvSpPr>
          <p:cNvPr id="23558" name="AutoShape 33"/>
          <p:cNvSpPr>
            <a:spLocks noChangeArrowheads="1"/>
          </p:cNvSpPr>
          <p:nvPr/>
        </p:nvSpPr>
        <p:spPr bwMode="auto">
          <a:xfrm>
            <a:off x="3241675" y="2420938"/>
            <a:ext cx="2698750" cy="1376362"/>
          </a:xfrm>
          <a:prstGeom prst="can">
            <a:avLst>
              <a:gd name="adj" fmla="val 50000"/>
            </a:avLst>
          </a:prstGeom>
          <a:gradFill rotWithShape="0">
            <a:gsLst>
              <a:gs pos="0">
                <a:srgbClr val="6BB5A9"/>
              </a:gs>
              <a:gs pos="50000">
                <a:srgbClr val="158493"/>
              </a:gs>
              <a:gs pos="100000">
                <a:srgbClr val="0E545E"/>
              </a:gs>
            </a:gsLst>
            <a:lin ang="0" scaled="1"/>
          </a:gradFill>
          <a:ln w="9525">
            <a:noFill/>
            <a:round/>
          </a:ln>
        </p:spPr>
        <p:txBody>
          <a:bodyPr wrap="none" anchor="ctr"/>
          <a:lstStyle/>
          <a:p>
            <a:pPr eaLnBrk="1" hangingPunct="1"/>
            <a:endParaRPr kumimoji="1" lang="zh-CN" altLang="zh-CN" sz="2400" b="1">
              <a:solidFill>
                <a:srgbClr val="FFFFFF"/>
              </a:solidFill>
              <a:latin typeface="黑体" panose="02010600030101010101" pitchFamily="49" charset="-122"/>
            </a:endParaRPr>
          </a:p>
        </p:txBody>
      </p:sp>
      <p:sp>
        <p:nvSpPr>
          <p:cNvPr id="23559" name="Oval 34"/>
          <p:cNvSpPr>
            <a:spLocks noChangeArrowheads="1"/>
          </p:cNvSpPr>
          <p:nvPr/>
        </p:nvSpPr>
        <p:spPr bwMode="auto">
          <a:xfrm>
            <a:off x="3228975" y="2401888"/>
            <a:ext cx="2698750" cy="712787"/>
          </a:xfrm>
          <a:prstGeom prst="ellipse">
            <a:avLst/>
          </a:prstGeom>
          <a:gradFill rotWithShape="1">
            <a:gsLst>
              <a:gs pos="0">
                <a:srgbClr val="6BB5A9"/>
              </a:gs>
              <a:gs pos="50000">
                <a:srgbClr val="0E545E"/>
              </a:gs>
              <a:gs pos="100000">
                <a:srgbClr val="6BB5A9"/>
              </a:gs>
            </a:gsLst>
            <a:lin ang="2700000" scaled="1"/>
          </a:gradFill>
          <a:ln w="9525">
            <a:noFill/>
            <a:round/>
          </a:ln>
        </p:spPr>
        <p:txBody>
          <a:bodyPr wrap="none" anchor="ctr"/>
          <a:lstStyle/>
          <a:p>
            <a:pPr eaLnBrk="1" hangingPunct="1"/>
            <a:endParaRPr kumimoji="1" lang="zh-CN" altLang="zh-CN" sz="2400" b="1">
              <a:solidFill>
                <a:srgbClr val="FFFFFF"/>
              </a:solidFill>
              <a:latin typeface="黑体" panose="02010600030101010101" pitchFamily="49" charset="-122"/>
            </a:endParaRPr>
          </a:p>
        </p:txBody>
      </p:sp>
      <p:sp>
        <p:nvSpPr>
          <p:cNvPr id="23560" name="WordArt 106"/>
          <p:cNvSpPr>
            <a:spLocks noChangeArrowheads="1" noChangeShapeType="1" noTextEdit="1"/>
          </p:cNvSpPr>
          <p:nvPr/>
        </p:nvSpPr>
        <p:spPr bwMode="auto">
          <a:xfrm>
            <a:off x="1570038" y="3024188"/>
            <a:ext cx="1147762" cy="376237"/>
          </a:xfrm>
          <a:prstGeom prst="rect">
            <a:avLst/>
          </a:prstGeom>
        </p:spPr>
        <p:txBody>
          <a:bodyPr wrap="none" fromWordArt="1">
            <a:prstTxWarp prst="textPlain">
              <a:avLst>
                <a:gd name="adj" fmla="val 50000"/>
              </a:avLst>
            </a:prstTxWarp>
          </a:bodyPr>
          <a:lstStyle/>
          <a:p>
            <a:pPr algn="ctr"/>
            <a:r>
              <a:rPr lang="zh-CN" altLang="en-US" sz="3600" b="1" kern="10" dirty="0">
                <a:ln w="9525">
                  <a:noFill/>
                  <a:round/>
                </a:ln>
                <a:solidFill>
                  <a:srgbClr val="CCFF99"/>
                </a:solidFill>
                <a:effectLst>
                  <a:outerShdw dist="35921" dir="2700000" algn="ctr" rotWithShape="0">
                    <a:srgbClr val="000000">
                      <a:alpha val="20000"/>
                    </a:srgbClr>
                  </a:outerShdw>
                </a:effectLst>
                <a:latin typeface="微软雅黑"/>
                <a:ea typeface="微软雅黑"/>
              </a:rPr>
              <a:t>信息化</a:t>
            </a:r>
            <a:endParaRPr lang="zh-CN" altLang="en-US" sz="3600" b="1" kern="10" dirty="0">
              <a:ln w="9525">
                <a:noFill/>
                <a:round/>
              </a:ln>
              <a:solidFill>
                <a:srgbClr val="CCFF99"/>
              </a:solidFill>
              <a:effectLst>
                <a:outerShdw dist="35921" dir="2700000" algn="ctr" rotWithShape="0">
                  <a:srgbClr val="000000">
                    <a:alpha val="20000"/>
                  </a:srgbClr>
                </a:outerShdw>
              </a:effectLst>
              <a:latin typeface="微软雅黑"/>
              <a:ea typeface="微软雅黑"/>
            </a:endParaRPr>
          </a:p>
        </p:txBody>
      </p:sp>
      <p:sp>
        <p:nvSpPr>
          <p:cNvPr id="23562" name="WordArt 106"/>
          <p:cNvSpPr>
            <a:spLocks noChangeArrowheads="1" noChangeShapeType="1" noTextEdit="1"/>
          </p:cNvSpPr>
          <p:nvPr/>
        </p:nvSpPr>
        <p:spPr bwMode="auto">
          <a:xfrm>
            <a:off x="6524625" y="3024188"/>
            <a:ext cx="1147763" cy="376237"/>
          </a:xfrm>
          <a:prstGeom prst="rect">
            <a:avLst/>
          </a:prstGeom>
        </p:spPr>
        <p:txBody>
          <a:bodyPr wrap="none" fromWordArt="1">
            <a:prstTxWarp prst="textPlain">
              <a:avLst>
                <a:gd name="adj" fmla="val 50000"/>
              </a:avLst>
            </a:prstTxWarp>
          </a:bodyPr>
          <a:lstStyle/>
          <a:p>
            <a:pPr algn="ctr"/>
            <a:r>
              <a:rPr lang="zh-CN" altLang="en-US" sz="3600" b="1" kern="10">
                <a:ln w="9525">
                  <a:noFill/>
                  <a:round/>
                </a:ln>
                <a:solidFill>
                  <a:srgbClr val="CCFF99"/>
                </a:solidFill>
                <a:effectLst>
                  <a:outerShdw dist="35921" dir="2700000" algn="ctr" rotWithShape="0">
                    <a:srgbClr val="000000">
                      <a:alpha val="20000"/>
                    </a:srgbClr>
                  </a:outerShdw>
                </a:effectLst>
                <a:latin typeface="微软雅黑"/>
                <a:ea typeface="微软雅黑"/>
              </a:rPr>
              <a:t>国际化</a:t>
            </a:r>
            <a:endParaRPr lang="zh-CN" altLang="en-US" sz="3600" b="1" kern="10">
              <a:ln w="9525">
                <a:noFill/>
                <a:round/>
              </a:ln>
              <a:solidFill>
                <a:srgbClr val="CCFF99"/>
              </a:solidFill>
              <a:effectLst>
                <a:outerShdw dist="35921" dir="2700000" algn="ctr" rotWithShape="0">
                  <a:srgbClr val="000000">
                    <a:alpha val="20000"/>
                  </a:srgbClr>
                </a:outerShdw>
              </a:effectLst>
              <a:latin typeface="微软雅黑"/>
              <a:ea typeface="微软雅黑"/>
            </a:endParaRPr>
          </a:p>
        </p:txBody>
      </p:sp>
      <p:pic>
        <p:nvPicPr>
          <p:cNvPr id="30" name="图片 3"/>
          <p:cNvPicPr>
            <a:picLocks noChangeAspect="1"/>
          </p:cNvPicPr>
          <p:nvPr/>
        </p:nvPicPr>
        <p:blipFill>
          <a:blip r:embed="rId1" cstate="print"/>
          <a:stretch>
            <a:fillRect/>
          </a:stretch>
        </p:blipFill>
        <p:spPr>
          <a:xfrm rot="16200000">
            <a:off x="6575497" y="1488930"/>
            <a:ext cx="949228" cy="1055728"/>
          </a:xfrm>
          <a:prstGeom prst="snip2DiagRect">
            <a:avLst/>
          </a:prstGeom>
          <a:solidFill>
            <a:srgbClr val="FFFFFF">
              <a:shade val="85000"/>
            </a:srgbClr>
          </a:solidFill>
          <a:ln w="28575"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图片 2"/>
          <p:cNvPicPr>
            <a:picLocks noChangeAspect="1"/>
          </p:cNvPicPr>
          <p:nvPr/>
        </p:nvPicPr>
        <p:blipFill rotWithShape="1">
          <a:blip r:embed="rId2" cstate="print"/>
          <a:srcRect/>
          <a:stretch>
            <a:fillRect/>
          </a:stretch>
        </p:blipFill>
        <p:spPr>
          <a:xfrm>
            <a:off x="1454113" y="1530462"/>
            <a:ext cx="1199800" cy="994077"/>
          </a:xfrm>
          <a:prstGeom prst="snip2DiagRect">
            <a:avLst/>
          </a:prstGeom>
          <a:solidFill>
            <a:srgbClr val="FFFFFF">
              <a:shade val="85000"/>
            </a:srgbClr>
          </a:solidFill>
          <a:ln w="28575"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图片 4"/>
          <p:cNvPicPr>
            <a:picLocks noChangeAspect="1"/>
          </p:cNvPicPr>
          <p:nvPr/>
        </p:nvPicPr>
        <p:blipFill>
          <a:blip r:embed="rId3" cstate="print"/>
          <a:stretch>
            <a:fillRect/>
          </a:stretch>
        </p:blipFill>
        <p:spPr>
          <a:xfrm>
            <a:off x="6508920" y="3624598"/>
            <a:ext cx="1024941" cy="975090"/>
          </a:xfrm>
          <a:prstGeom prst="snip2DiagRect">
            <a:avLst/>
          </a:prstGeom>
          <a:solidFill>
            <a:srgbClr val="FFFFFF">
              <a:shade val="85000"/>
            </a:srgbClr>
          </a:solidFill>
          <a:ln w="28575"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 name="内容占位符 4" descr="1.jpg"/>
          <p:cNvPicPr>
            <a:picLocks noChangeAspect="1"/>
          </p:cNvPicPr>
          <p:nvPr/>
        </p:nvPicPr>
        <p:blipFill rotWithShape="1">
          <a:blip r:embed="rId4" cstate="print"/>
          <a:srcRect/>
          <a:stretch>
            <a:fillRect/>
          </a:stretch>
        </p:blipFill>
        <p:spPr bwMode="auto">
          <a:xfrm>
            <a:off x="1488140" y="3624599"/>
            <a:ext cx="1142416" cy="985372"/>
          </a:xfrm>
          <a:prstGeom prst="snip2DiagRect">
            <a:avLst/>
          </a:prstGeom>
          <a:solidFill>
            <a:srgbClr val="FFFFFF">
              <a:shade val="85000"/>
            </a:srgbClr>
          </a:solidFill>
          <a:ln w="28575"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文本框 14"/>
          <p:cNvSpPr txBox="1"/>
          <p:nvPr/>
        </p:nvSpPr>
        <p:spPr>
          <a:xfrm>
            <a:off x="3727450" y="1716088"/>
            <a:ext cx="1727200" cy="417830"/>
          </a:xfrm>
          <a:prstGeom prst="rect">
            <a:avLst/>
          </a:prstGeom>
          <a:noFill/>
        </p:spPr>
        <p:txBody>
          <a:bodyPr>
            <a:spAutoFit/>
          </a:bodyPr>
          <a:lstStyle/>
          <a:p>
            <a:pPr algn="ctr">
              <a:defRPr/>
            </a:pPr>
            <a:r>
              <a:rPr lang="zh-CN" altLang="en-US" sz="2000" b="1" kern="10" dirty="0">
                <a:solidFill>
                  <a:schemeClr val="tx1">
                    <a:lumMod val="85000"/>
                    <a:lumOff val="15000"/>
                  </a:schemeClr>
                </a:solidFill>
                <a:latin typeface="微软雅黑" pitchFamily="34" charset="-122"/>
                <a:ea typeface="微软雅黑" pitchFamily="34" charset="-122"/>
              </a:rPr>
              <a:t>一体两翼</a:t>
            </a:r>
            <a:endParaRPr lang="zh-CN" altLang="en-US" sz="2000" b="1" kern="10" dirty="0">
              <a:solidFill>
                <a:schemeClr val="tx1">
                  <a:lumMod val="85000"/>
                  <a:lumOff val="15000"/>
                </a:schemeClr>
              </a:solidFill>
              <a:latin typeface="微软雅黑" pitchFamily="34" charset="-122"/>
              <a:ea typeface="微软雅黑" pitchFamily="34" charset="-122"/>
            </a:endParaRPr>
          </a:p>
        </p:txBody>
      </p:sp>
      <p:sp>
        <p:nvSpPr>
          <p:cNvPr id="35" name="文本框 15"/>
          <p:cNvSpPr txBox="1"/>
          <p:nvPr/>
        </p:nvSpPr>
        <p:spPr>
          <a:xfrm>
            <a:off x="3798888" y="4137025"/>
            <a:ext cx="1584325" cy="417830"/>
          </a:xfrm>
          <a:prstGeom prst="rect">
            <a:avLst/>
          </a:prstGeom>
          <a:noFill/>
        </p:spPr>
        <p:txBody>
          <a:bodyPr>
            <a:spAutoFit/>
          </a:bodyPr>
          <a:lstStyle/>
          <a:p>
            <a:pPr algn="ctr">
              <a:defRPr/>
            </a:pPr>
            <a:r>
              <a:rPr lang="zh-CN" altLang="en-US" sz="2000" b="1" kern="10" dirty="0">
                <a:solidFill>
                  <a:schemeClr val="tx1">
                    <a:lumMod val="85000"/>
                    <a:lumOff val="15000"/>
                  </a:schemeClr>
                </a:solidFill>
                <a:latin typeface="微软雅黑" pitchFamily="34" charset="-122"/>
                <a:ea typeface="微软雅黑" pitchFamily="34" charset="-122"/>
              </a:rPr>
              <a:t>体用结合</a:t>
            </a:r>
            <a:endParaRPr lang="zh-CN" altLang="en-US" sz="2000" b="1" kern="10" dirty="0">
              <a:solidFill>
                <a:schemeClr val="tx1">
                  <a:lumMod val="85000"/>
                  <a:lumOff val="15000"/>
                </a:schemeClr>
              </a:solidFill>
              <a:latin typeface="微软雅黑" pitchFamily="34" charset="-122"/>
              <a:ea typeface="微软雅黑" pitchFamily="34" charset="-122"/>
            </a:endParaRPr>
          </a:p>
        </p:txBody>
      </p:sp>
      <p:sp>
        <p:nvSpPr>
          <p:cNvPr id="17" name="WordArt 106"/>
          <p:cNvSpPr>
            <a:spLocks noChangeArrowheads="1" noChangeShapeType="1" noTextEdit="1"/>
          </p:cNvSpPr>
          <p:nvPr/>
        </p:nvSpPr>
        <p:spPr bwMode="auto">
          <a:xfrm>
            <a:off x="3509682" y="2530062"/>
            <a:ext cx="2110471" cy="376237"/>
          </a:xfrm>
          <a:prstGeom prst="rect">
            <a:avLst/>
          </a:prstGeom>
        </p:spPr>
        <p:txBody>
          <a:bodyPr wrap="none" fromWordArt="1">
            <a:prstTxWarp prst="textPlain">
              <a:avLst>
                <a:gd name="adj" fmla="val 50000"/>
              </a:avLst>
            </a:prstTxWarp>
          </a:bodyPr>
          <a:lstStyle/>
          <a:p>
            <a:pPr algn="ctr"/>
            <a:r>
              <a:rPr lang="zh-CN" altLang="en-US" sz="3600" b="1" kern="10" dirty="0" smtClean="0">
                <a:ln w="9525">
                  <a:noFill/>
                  <a:round/>
                </a:ln>
                <a:solidFill>
                  <a:srgbClr val="CCFF99"/>
                </a:solidFill>
                <a:effectLst>
                  <a:outerShdw dist="35921" dir="2700000" algn="ctr" rotWithShape="0">
                    <a:srgbClr val="000000">
                      <a:alpha val="20000"/>
                    </a:srgbClr>
                  </a:outerShdw>
                </a:effectLst>
                <a:latin typeface="微软雅黑"/>
                <a:ea typeface="微软雅黑"/>
              </a:rPr>
              <a:t>大学职能本体</a:t>
            </a:r>
            <a:endParaRPr lang="zh-CN" altLang="en-US" sz="3600" b="1" kern="10" dirty="0">
              <a:ln w="9525">
                <a:noFill/>
                <a:round/>
              </a:ln>
              <a:solidFill>
                <a:srgbClr val="CCFF99"/>
              </a:solidFill>
              <a:effectLst>
                <a:outerShdw dist="35921" dir="2700000" algn="ctr" rotWithShape="0">
                  <a:srgbClr val="000000">
                    <a:alpha val="20000"/>
                  </a:srgbClr>
                </a:outerShdw>
              </a:effectLst>
              <a:latin typeface="微软雅黑"/>
              <a:ea typeface="微软雅黑"/>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注重战略规划和顶层设计</a:t>
            </a:r>
            <a:endParaRPr lang="zh-CN" sz="2800"/>
          </a:p>
        </p:txBody>
      </p:sp>
      <p:pic>
        <p:nvPicPr>
          <p:cNvPr id="3" name="Picture 91" descr="Picture55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54781" y="1494771"/>
            <a:ext cx="2865835" cy="24836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74"/>
          <p:cNvGrpSpPr/>
          <p:nvPr/>
        </p:nvGrpSpPr>
        <p:grpSpPr bwMode="auto">
          <a:xfrm rot="3394332">
            <a:off x="2428568" y="1303656"/>
            <a:ext cx="3018235" cy="2896791"/>
            <a:chOff x="1352" y="1125"/>
            <a:chExt cx="2727" cy="2618"/>
          </a:xfrm>
        </p:grpSpPr>
        <p:sp>
          <p:nvSpPr>
            <p:cNvPr id="5" name="AutoShape 75"/>
            <p:cNvSpPr>
              <a:spLocks noChangeArrowheads="1"/>
            </p:cNvSpPr>
            <p:nvPr/>
          </p:nvSpPr>
          <p:spPr bwMode="gray">
            <a:xfrm rot="15973147">
              <a:off x="1449" y="1289"/>
              <a:ext cx="2551" cy="2357"/>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gradFill rotWithShape="1">
              <a:gsLst>
                <a:gs pos="0">
                  <a:schemeClr val="hlink">
                    <a:gamma/>
                    <a:shade val="46275"/>
                    <a:invGamma/>
                  </a:schemeClr>
                </a:gs>
                <a:gs pos="100000">
                  <a:schemeClr val="hlink"/>
                </a:gs>
              </a:gsLst>
              <a:lin ang="5400000" scaled="1"/>
            </a:gradFill>
            <a:ln>
              <a:noFill/>
            </a:ln>
            <a:effectLst/>
            <a:scene3d>
              <a:camera prst="legacyPerspectiveFront">
                <a:rot lat="20999999" lon="300000" rev="0"/>
              </a:camera>
              <a:lightRig rig="legacyFlat3" dir="l"/>
            </a:scene3d>
            <a:sp3d extrusionH="227000" prstMaterial="legacyPlastic">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6" name="AutoShape 76"/>
            <p:cNvSpPr>
              <a:spLocks noChangeArrowheads="1"/>
            </p:cNvSpPr>
            <p:nvPr/>
          </p:nvSpPr>
          <p:spPr bwMode="gray">
            <a:xfrm rot="1684065">
              <a:off x="1352" y="1140"/>
              <a:ext cx="2551" cy="2357"/>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gradFill rotWithShape="1">
              <a:gsLst>
                <a:gs pos="0">
                  <a:schemeClr val="folHlink"/>
                </a:gs>
                <a:gs pos="100000">
                  <a:schemeClr val="folHlink">
                    <a:gamma/>
                    <a:shade val="56078"/>
                    <a:invGamma/>
                  </a:schemeClr>
                </a:gs>
              </a:gsLst>
              <a:lin ang="5400000" scaled="1"/>
            </a:gradFill>
            <a:ln>
              <a:noFill/>
            </a:ln>
            <a:effectLst/>
            <a:scene3d>
              <a:camera prst="legacyPerspectiveFront">
                <a:rot lat="20999999" lon="300000" rev="0"/>
              </a:camera>
              <a:lightRig rig="legacyNormal3" dir="r"/>
            </a:scene3d>
            <a:sp3d extrusionH="227000" prstMaterial="legacyPlastic">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dirty="0"/>
            </a:p>
          </p:txBody>
        </p:sp>
        <p:sp>
          <p:nvSpPr>
            <p:cNvPr id="7" name="AutoShape 77"/>
            <p:cNvSpPr>
              <a:spLocks noChangeArrowheads="1"/>
            </p:cNvSpPr>
            <p:nvPr/>
          </p:nvSpPr>
          <p:spPr bwMode="gray">
            <a:xfrm rot="30352628">
              <a:off x="1528" y="1125"/>
              <a:ext cx="2551" cy="2357"/>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gradFill flip="none" rotWithShape="1">
              <a:gsLst>
                <a:gs pos="0">
                  <a:schemeClr val="accent1">
                    <a:gamma/>
                    <a:shade val="76078"/>
                    <a:invGamma/>
                  </a:schemeClr>
                </a:gs>
                <a:gs pos="100000">
                  <a:schemeClr val="accent1"/>
                </a:gs>
              </a:gsLst>
              <a:lin ang="0" scaled="1"/>
              <a:tileRect/>
            </a:gradFill>
            <a:ln>
              <a:noFill/>
            </a:ln>
            <a:effectLst/>
            <a:scene3d>
              <a:camera prst="legacyPerspectiveFront">
                <a:rot lat="20999999" lon="300000" rev="0"/>
              </a:camera>
              <a:lightRig rig="legacyNormal3" dir="r"/>
            </a:scene3d>
            <a:sp3d extrusionH="227000" prstMaterial="legacyPlastic">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sp>
        <p:nvSpPr>
          <p:cNvPr id="8" name="WordArt 78"/>
          <p:cNvSpPr>
            <a:spLocks noChangeArrowheads="1" noChangeShapeType="1" noTextEdit="1"/>
          </p:cNvSpPr>
          <p:nvPr/>
        </p:nvSpPr>
        <p:spPr bwMode="gray">
          <a:xfrm rot="3394332">
            <a:off x="3615826" y="1858799"/>
            <a:ext cx="1578769" cy="13287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3068907"/>
              </a:avLst>
            </a:prstTxWarp>
          </a:bodyPr>
          <a:lstStyle/>
          <a:p>
            <a:r>
              <a:rPr lang="zh-CN" altLang="en-US" sz="1050" kern="10" dirty="0">
                <a:ln w="6350">
                  <a:solidFill>
                    <a:srgbClr val="FFFFFF"/>
                  </a:solidFill>
                  <a:round/>
                </a:ln>
                <a:solidFill>
                  <a:srgbClr val="FFFFFF"/>
                </a:solidFill>
                <a:cs typeface="Arial" panose="020B0604020202020204" pitchFamily="34" charset="0"/>
              </a:rPr>
              <a:t>统筹信息化建设资源</a:t>
            </a:r>
            <a:endParaRPr lang="zh-CN" altLang="en-US" sz="1050" kern="10" dirty="0">
              <a:ln w="6350">
                <a:solidFill>
                  <a:srgbClr val="FFFFFF"/>
                </a:solidFill>
                <a:round/>
              </a:ln>
              <a:solidFill>
                <a:srgbClr val="FFFFFF"/>
              </a:solidFill>
              <a:cs typeface="Arial" panose="020B0604020202020204" pitchFamily="34" charset="0"/>
            </a:endParaRPr>
          </a:p>
        </p:txBody>
      </p:sp>
      <p:sp>
        <p:nvSpPr>
          <p:cNvPr id="9" name="WordArt 79"/>
          <p:cNvSpPr>
            <a:spLocks noChangeArrowheads="1" noChangeShapeType="1" noTextEdit="1"/>
          </p:cNvSpPr>
          <p:nvPr/>
        </p:nvSpPr>
        <p:spPr bwMode="gray">
          <a:xfrm rot="79672">
            <a:off x="3004111" y="2090095"/>
            <a:ext cx="2077057" cy="1813124"/>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3551919"/>
              </a:avLst>
            </a:prstTxWarp>
          </a:bodyPr>
          <a:lstStyle/>
          <a:p>
            <a:r>
              <a:rPr lang="zh-CN" altLang="en-US" sz="1500" kern="10" dirty="0">
                <a:ln w="6350">
                  <a:solidFill>
                    <a:srgbClr val="FFFFFF"/>
                  </a:solidFill>
                  <a:round/>
                </a:ln>
                <a:solidFill>
                  <a:srgbClr val="FFFFFF"/>
                </a:solidFill>
                <a:cs typeface="Arial" panose="020B0604020202020204" pitchFamily="34" charset="0"/>
              </a:rPr>
              <a:t>面向师生服务</a:t>
            </a:r>
            <a:endParaRPr lang="zh-CN" altLang="en-US" sz="1500" kern="10" dirty="0">
              <a:ln w="6350">
                <a:solidFill>
                  <a:srgbClr val="FFFFFF"/>
                </a:solidFill>
                <a:round/>
              </a:ln>
              <a:solidFill>
                <a:srgbClr val="FFFFFF"/>
              </a:solidFill>
              <a:cs typeface="Arial" panose="020B0604020202020204" pitchFamily="34" charset="0"/>
            </a:endParaRPr>
          </a:p>
        </p:txBody>
      </p:sp>
      <p:sp>
        <p:nvSpPr>
          <p:cNvPr id="10" name="WordArt 80"/>
          <p:cNvSpPr>
            <a:spLocks noChangeArrowheads="1" noChangeShapeType="1" noTextEdit="1"/>
          </p:cNvSpPr>
          <p:nvPr/>
        </p:nvSpPr>
        <p:spPr bwMode="gray">
          <a:xfrm rot="-25215436">
            <a:off x="2876195" y="1845692"/>
            <a:ext cx="1578769" cy="132754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3564709"/>
              </a:avLst>
            </a:prstTxWarp>
          </a:bodyPr>
          <a:lstStyle/>
          <a:p>
            <a:r>
              <a:rPr lang="zh-CN" altLang="en-US" sz="1500" b="1" kern="10" dirty="0">
                <a:ln w="6350">
                  <a:solidFill>
                    <a:srgbClr val="FFFFFF"/>
                  </a:solidFill>
                  <a:round/>
                </a:ln>
                <a:solidFill>
                  <a:srgbClr val="FF0000"/>
                </a:solidFill>
                <a:latin typeface="黑体" panose="02010600030101010101" pitchFamily="49" charset="-122"/>
                <a:ea typeface="黑体" panose="02010600030101010101" pitchFamily="49" charset="-122"/>
                <a:cs typeface="Arial" panose="020B0604020202020204" pitchFamily="34" charset="0"/>
              </a:rPr>
              <a:t>融合学校业务域</a:t>
            </a:r>
            <a:endParaRPr lang="zh-CN" altLang="en-US" sz="1500" b="1" kern="10" dirty="0">
              <a:ln w="6350">
                <a:solidFill>
                  <a:srgbClr val="FFFFFF"/>
                </a:solidFill>
                <a:round/>
              </a:ln>
              <a:solidFill>
                <a:srgbClr val="FF0000"/>
              </a:solidFill>
              <a:latin typeface="黑体" panose="02010600030101010101" pitchFamily="49" charset="-122"/>
              <a:ea typeface="黑体" panose="02010600030101010101" pitchFamily="49" charset="-122"/>
              <a:cs typeface="Arial" panose="020B0604020202020204" pitchFamily="34" charset="0"/>
            </a:endParaRPr>
          </a:p>
        </p:txBody>
      </p:sp>
      <p:sp>
        <p:nvSpPr>
          <p:cNvPr id="11" name="Rectangle 81"/>
          <p:cNvSpPr>
            <a:spLocks noChangeArrowheads="1"/>
          </p:cNvSpPr>
          <p:nvPr/>
        </p:nvSpPr>
        <p:spPr bwMode="auto">
          <a:xfrm>
            <a:off x="3269131" y="2409172"/>
            <a:ext cx="14859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8F8F8"/>
                  </a:outerShdw>
                </a:effectLst>
              </a14:hiddenEffects>
            </a:ext>
          </a:extLst>
        </p:spPr>
        <p:txBody>
          <a:bodyPr wrap="square">
            <a:spAutoFit/>
          </a:bodyPr>
          <a:lstStyle/>
          <a:p>
            <a:pPr algn="ctr" eaLnBrk="0" hangingPunct="0"/>
            <a:r>
              <a:rPr lang="zh-CN" altLang="en-US" b="1" dirty="0"/>
              <a:t>智慧校园</a:t>
            </a:r>
            <a:endParaRPr lang="en-US" altLang="zh-CN" b="1" dirty="0"/>
          </a:p>
          <a:p>
            <a:pPr algn="ctr" eaLnBrk="0" hangingPunct="0"/>
            <a:r>
              <a:rPr lang="zh-CN" altLang="en-US" sz="1050" b="1" dirty="0"/>
              <a:t>便利、高效、智能</a:t>
            </a:r>
            <a:endParaRPr lang="en-US" altLang="zh-CN" sz="1050" b="1" dirty="0"/>
          </a:p>
        </p:txBody>
      </p:sp>
      <p:sp>
        <p:nvSpPr>
          <p:cNvPr id="12" name="Rectangle 82"/>
          <p:cNvSpPr>
            <a:spLocks noChangeArrowheads="1"/>
          </p:cNvSpPr>
          <p:nvPr/>
        </p:nvSpPr>
        <p:spPr bwMode="black">
          <a:xfrm>
            <a:off x="1326031" y="1666221"/>
            <a:ext cx="1416844" cy="323165"/>
          </a:xfrm>
          <a:prstGeom prst="rect">
            <a:avLst/>
          </a:prstGeom>
          <a:noFill/>
          <a:ln>
            <a:noFill/>
          </a:ln>
          <a:effectLst>
            <a:outerShdw dist="17961" dir="2700000" algn="ctr" rotWithShape="0">
              <a:srgbClr val="5F5F5F">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500" dirty="0">
                <a:solidFill>
                  <a:schemeClr val="accent1"/>
                </a:solidFill>
              </a:rPr>
              <a:t> </a:t>
            </a:r>
            <a:endParaRPr lang="en-US" altLang="zh-CN" sz="1500" dirty="0">
              <a:solidFill>
                <a:schemeClr val="accent1"/>
              </a:solidFill>
            </a:endParaRPr>
          </a:p>
        </p:txBody>
      </p:sp>
      <p:sp>
        <p:nvSpPr>
          <p:cNvPr id="13" name="Text Box 83"/>
          <p:cNvSpPr txBox="1">
            <a:spLocks noChangeArrowheads="1"/>
          </p:cNvSpPr>
          <p:nvPr/>
        </p:nvSpPr>
        <p:spPr bwMode="gray">
          <a:xfrm>
            <a:off x="1326031" y="1551921"/>
            <a:ext cx="1603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zh-CN" altLang="en-US" sz="1200" b="1" dirty="0">
                <a:latin typeface="微软雅黑" pitchFamily="34" charset="-122"/>
                <a:ea typeface="微软雅黑" pitchFamily="34" charset="-122"/>
              </a:rPr>
              <a:t>从学校整体工作入手，服务各个业务域</a:t>
            </a:r>
            <a:endParaRPr lang="en-US" altLang="zh-CN" sz="1200" b="1" dirty="0">
              <a:latin typeface="微软雅黑" pitchFamily="34" charset="-122"/>
              <a:ea typeface="微软雅黑" pitchFamily="34" charset="-122"/>
            </a:endParaRPr>
          </a:p>
        </p:txBody>
      </p:sp>
      <p:sp>
        <p:nvSpPr>
          <p:cNvPr id="14" name="Rectangle 84"/>
          <p:cNvSpPr>
            <a:spLocks noChangeArrowheads="1"/>
          </p:cNvSpPr>
          <p:nvPr/>
        </p:nvSpPr>
        <p:spPr bwMode="black">
          <a:xfrm>
            <a:off x="4937353" y="4626774"/>
            <a:ext cx="1495425" cy="323165"/>
          </a:xfrm>
          <a:prstGeom prst="rect">
            <a:avLst/>
          </a:prstGeom>
          <a:noFill/>
          <a:ln>
            <a:noFill/>
          </a:ln>
          <a:effectLst>
            <a:outerShdw dist="17961" dir="2700000" algn="ctr" rotWithShape="0">
              <a:srgbClr val="5F5F5F">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500" dirty="0">
                <a:solidFill>
                  <a:schemeClr val="folHlink"/>
                </a:solidFill>
              </a:rPr>
              <a:t> </a:t>
            </a:r>
            <a:endParaRPr lang="en-US" altLang="zh-CN" sz="1500" dirty="0">
              <a:solidFill>
                <a:schemeClr val="folHlink"/>
              </a:solidFill>
            </a:endParaRPr>
          </a:p>
        </p:txBody>
      </p:sp>
      <p:sp>
        <p:nvSpPr>
          <p:cNvPr id="15" name="Text Box 85"/>
          <p:cNvSpPr txBox="1">
            <a:spLocks noChangeArrowheads="1"/>
          </p:cNvSpPr>
          <p:nvPr/>
        </p:nvSpPr>
        <p:spPr bwMode="gray">
          <a:xfrm>
            <a:off x="4890884" y="3665406"/>
            <a:ext cx="2504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1200" b="1" dirty="0">
                <a:latin typeface="微软雅黑" pitchFamily="34" charset="-122"/>
                <a:ea typeface="微软雅黑" pitchFamily="34" charset="-122"/>
              </a:rPr>
              <a:t>从</a:t>
            </a:r>
            <a:r>
              <a:rPr lang="zh-CN" altLang="en-US" sz="1200" b="1" dirty="0" smtClean="0">
                <a:latin typeface="微软雅黑" pitchFamily="34" charset="-122"/>
                <a:ea typeface="微软雅黑" pitchFamily="34" charset="-122"/>
              </a:rPr>
              <a:t>用户角度，</a:t>
            </a:r>
            <a:r>
              <a:rPr lang="zh-CN" altLang="en-US" sz="1200" b="1" dirty="0">
                <a:latin typeface="微软雅黑" pitchFamily="34" charset="-122"/>
                <a:ea typeface="微软雅黑" pitchFamily="34" charset="-122"/>
              </a:rPr>
              <a:t>以人为本</a:t>
            </a:r>
            <a:r>
              <a:rPr lang="zh-CN" altLang="en-US" sz="1200" b="1" dirty="0" smtClean="0">
                <a:latin typeface="微软雅黑" pitchFamily="34" charset="-122"/>
                <a:ea typeface="微软雅黑" pitchFamily="34" charset="-122"/>
              </a:rPr>
              <a:t>，全生命周期、</a:t>
            </a:r>
            <a:r>
              <a:rPr lang="zh-CN" altLang="en-US" sz="1200" b="1" spc="-75" dirty="0" smtClean="0">
                <a:latin typeface="微软雅黑" pitchFamily="34" charset="-122"/>
                <a:ea typeface="微软雅黑" pitchFamily="34" charset="-122"/>
              </a:rPr>
              <a:t>全覆盖、智能化</a:t>
            </a:r>
            <a:r>
              <a:rPr lang="zh-CN" altLang="en-US" sz="1200" b="1" dirty="0" smtClean="0">
                <a:latin typeface="微软雅黑" pitchFamily="34" charset="-122"/>
                <a:ea typeface="微软雅黑" pitchFamily="34" charset="-122"/>
              </a:rPr>
              <a:t>服务</a:t>
            </a:r>
            <a:endParaRPr lang="en-US" altLang="zh-CN" sz="1200" b="1" dirty="0" smtClean="0">
              <a:latin typeface="微软雅黑" pitchFamily="34" charset="-122"/>
              <a:ea typeface="微软雅黑" pitchFamily="34" charset="-122"/>
            </a:endParaRPr>
          </a:p>
        </p:txBody>
      </p:sp>
      <p:sp>
        <p:nvSpPr>
          <p:cNvPr id="16" name="Rectangle 86"/>
          <p:cNvSpPr>
            <a:spLocks noChangeArrowheads="1"/>
          </p:cNvSpPr>
          <p:nvPr/>
        </p:nvSpPr>
        <p:spPr bwMode="black">
          <a:xfrm>
            <a:off x="5268347" y="2632477"/>
            <a:ext cx="1547813" cy="323165"/>
          </a:xfrm>
          <a:prstGeom prst="rect">
            <a:avLst/>
          </a:prstGeom>
          <a:noFill/>
          <a:ln>
            <a:noFill/>
          </a:ln>
          <a:effectLst>
            <a:outerShdw dist="17961" dir="2700000" algn="ctr" rotWithShape="0">
              <a:srgbClr val="5F5F5F">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500" dirty="0">
                <a:solidFill>
                  <a:schemeClr val="hlink"/>
                </a:solidFill>
              </a:rPr>
              <a:t> </a:t>
            </a:r>
            <a:endParaRPr lang="en-US" altLang="zh-CN" sz="1500" dirty="0">
              <a:solidFill>
                <a:schemeClr val="hlink"/>
              </a:solidFill>
            </a:endParaRPr>
          </a:p>
        </p:txBody>
      </p:sp>
      <p:sp>
        <p:nvSpPr>
          <p:cNvPr id="17" name="Text Box 87"/>
          <p:cNvSpPr txBox="1">
            <a:spLocks noChangeArrowheads="1"/>
          </p:cNvSpPr>
          <p:nvPr/>
        </p:nvSpPr>
        <p:spPr bwMode="gray">
          <a:xfrm>
            <a:off x="5269382" y="1951971"/>
            <a:ext cx="1774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defRPr/>
            </a:pPr>
            <a:r>
              <a:rPr lang="zh-CN" altLang="en-US" sz="1200" b="1" dirty="0">
                <a:latin typeface="微软雅黑" pitchFamily="34" charset="-122"/>
                <a:ea typeface="微软雅黑" pitchFamily="34" charset="-122"/>
              </a:rPr>
              <a:t>围绕学校业务域，对信息化资源进行统筹规划</a:t>
            </a:r>
            <a:endParaRPr lang="en-US" altLang="zh-CN" sz="1200" b="1" dirty="0">
              <a:latin typeface="微软雅黑" pitchFamily="34" charset="-122"/>
              <a:ea typeface="微软雅黑" pitchFamily="34" charset="-122"/>
            </a:endParaRPr>
          </a:p>
        </p:txBody>
      </p:sp>
      <p:sp>
        <p:nvSpPr>
          <p:cNvPr id="18" name="Line 88"/>
          <p:cNvSpPr>
            <a:spLocks noChangeShapeType="1"/>
          </p:cNvSpPr>
          <p:nvPr/>
        </p:nvSpPr>
        <p:spPr bwMode="auto">
          <a:xfrm>
            <a:off x="1052783" y="2066272"/>
            <a:ext cx="1803797" cy="0"/>
          </a:xfrm>
          <a:prstGeom prst="line">
            <a:avLst/>
          </a:prstGeom>
          <a:noFill/>
          <a:ln w="19050">
            <a:solidFill>
              <a:schemeClr val="accent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89"/>
          <p:cNvSpPr>
            <a:spLocks noChangeShapeType="1"/>
          </p:cNvSpPr>
          <p:nvPr/>
        </p:nvSpPr>
        <p:spPr bwMode="auto">
          <a:xfrm flipH="1" flipV="1">
            <a:off x="4812181" y="4123671"/>
            <a:ext cx="2561664" cy="3366"/>
          </a:xfrm>
          <a:prstGeom prst="line">
            <a:avLst/>
          </a:prstGeom>
          <a:noFill/>
          <a:ln w="19050">
            <a:solidFill>
              <a:schemeClr val="fo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90"/>
          <p:cNvSpPr>
            <a:spLocks noChangeShapeType="1"/>
          </p:cNvSpPr>
          <p:nvPr/>
        </p:nvSpPr>
        <p:spPr bwMode="auto">
          <a:xfrm flipH="1">
            <a:off x="5269382" y="2409171"/>
            <a:ext cx="1802606" cy="0"/>
          </a:xfrm>
          <a:prstGeom prst="line">
            <a:avLst/>
          </a:prstGeom>
          <a:noFill/>
          <a:ln w="1905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1" name="组合 7167"/>
          <p:cNvGrpSpPr/>
          <p:nvPr/>
        </p:nvGrpSpPr>
        <p:grpSpPr bwMode="auto">
          <a:xfrm>
            <a:off x="1383182" y="4607154"/>
            <a:ext cx="5600699" cy="1264204"/>
            <a:chOff x="1043608" y="1316439"/>
            <a:chExt cx="5564338" cy="756159"/>
          </a:xfrm>
        </p:grpSpPr>
        <p:sp>
          <p:nvSpPr>
            <p:cNvPr id="22" name="矩形 21"/>
            <p:cNvSpPr/>
            <p:nvPr/>
          </p:nvSpPr>
          <p:spPr bwMode="auto">
            <a:xfrm>
              <a:off x="1823091" y="1320461"/>
              <a:ext cx="4784855" cy="651600"/>
            </a:xfrm>
            <a:prstGeom prst="rect">
              <a:avLst/>
            </a:prstGeom>
            <a:solidFill>
              <a:srgbClr val="006699">
                <a:alpha val="89804"/>
              </a:srgbClr>
            </a:soli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74296" tIns="75507" rIns="112655" bIns="75509" spcCol="1270" anchor="ctr"/>
            <a:lstStyle/>
            <a:p>
              <a:pPr marL="171450" lvl="1" indent="-171450" defTabSz="866775" eaLnBrk="1" hangingPunct="1">
                <a:lnSpc>
                  <a:spcPct val="90000"/>
                </a:lnSpc>
                <a:spcAft>
                  <a:spcPct val="15000"/>
                </a:spcAft>
                <a:buFontTx/>
                <a:buChar char="•"/>
                <a:defRPr/>
              </a:pPr>
              <a:endParaRPr lang="zh-CN" altLang="en-US" sz="1950" dirty="0">
                <a:solidFill>
                  <a:schemeClr val="bg1"/>
                </a:solidFill>
              </a:endParaRPr>
            </a:p>
            <a:p>
              <a:pPr marL="171450" lvl="1" indent="-171450" defTabSz="866775" eaLnBrk="1" hangingPunct="1">
                <a:lnSpc>
                  <a:spcPct val="90000"/>
                </a:lnSpc>
                <a:spcAft>
                  <a:spcPct val="15000"/>
                </a:spcAft>
                <a:buFontTx/>
                <a:buChar char="•"/>
                <a:defRPr/>
              </a:pPr>
              <a:endParaRPr lang="zh-CN" altLang="en-US" sz="1950" dirty="0">
                <a:solidFill>
                  <a:schemeClr val="bg1"/>
                </a:solidFill>
              </a:endParaRPr>
            </a:p>
          </p:txBody>
        </p:sp>
        <p:sp>
          <p:nvSpPr>
            <p:cNvPr id="23" name="Rectangle 178">
              <a:hlinkClick r:id="" action="ppaction://noaction"/>
            </p:cNvPr>
            <p:cNvSpPr>
              <a:spLocks noChangeArrowheads="1"/>
            </p:cNvSpPr>
            <p:nvPr/>
          </p:nvSpPr>
          <p:spPr bwMode="auto">
            <a:xfrm>
              <a:off x="1930529" y="1354645"/>
              <a:ext cx="2027246" cy="717953"/>
            </a:xfrm>
            <a:prstGeom prst="rect">
              <a:avLst/>
            </a:prstGeom>
            <a:noFill/>
            <a:ln>
              <a:noFill/>
            </a:ln>
          </p:spPr>
          <p:txBody>
            <a:bodyPr wrap="square">
              <a:spAutoFit/>
            </a:bodyPr>
            <a:lstStyle/>
            <a:p>
              <a:pPr eaLnBrk="1" hangingPunct="1">
                <a:buSzPct val="75000"/>
                <a:defRPr/>
              </a:pPr>
              <a:r>
                <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理念与进程</a:t>
              </a: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r>
                <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业务与技术</a:t>
              </a: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r>
                <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业务队伍与技术队伍</a:t>
              </a: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r>
                <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数据与流程</a:t>
              </a: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r>
                <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标准与评估</a:t>
              </a: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endParaRPr lang="zh-CN" altLang="en-US" sz="1200" dirty="0">
                <a:solidFill>
                  <a:schemeClr val="bg1"/>
                </a:solidFill>
                <a:effectLst>
                  <a:outerShdw blurRad="38100" dist="38100" dir="2700000" algn="tl">
                    <a:srgbClr val="000000">
                      <a:alpha val="43137"/>
                    </a:srgbClr>
                  </a:outerShdw>
                </a:effectLst>
                <a:ea typeface="黑体" panose="02010600030101010101" pitchFamily="49" charset="-122"/>
              </a:endParaRPr>
            </a:p>
          </p:txBody>
        </p:sp>
        <p:sp>
          <p:nvSpPr>
            <p:cNvPr id="24" name="矩形 23"/>
            <p:cNvSpPr/>
            <p:nvPr/>
          </p:nvSpPr>
          <p:spPr bwMode="auto">
            <a:xfrm>
              <a:off x="1043608" y="1316439"/>
              <a:ext cx="648002" cy="649641"/>
            </a:xfrm>
            <a:prstGeom prst="rect">
              <a:avLst/>
            </a:prstGeom>
            <a:solidFill>
              <a:srgbClr val="0066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202256" tIns="125103" rIns="202256" bIns="125103" spcCol="1270" anchor="ctr"/>
            <a:lstStyle/>
            <a:p>
              <a:pPr algn="ctr" defTabSz="1800225" eaLnBrk="1" hangingPunct="1">
                <a:lnSpc>
                  <a:spcPct val="90000"/>
                </a:lnSpc>
                <a:spcAft>
                  <a:spcPct val="35000"/>
                </a:spcAft>
                <a:defRPr/>
              </a:pPr>
              <a:endParaRPr lang="zh-CN" altLang="en-US" sz="1950" dirty="0">
                <a:solidFill>
                  <a:schemeClr val="bg1"/>
                </a:solidFill>
                <a:latin typeface="黑体" panose="02010600030101010101" pitchFamily="49" charset="-122"/>
                <a:ea typeface="黑体" panose="02010600030101010101" pitchFamily="49" charset="-122"/>
              </a:endParaRPr>
            </a:p>
          </p:txBody>
        </p:sp>
      </p:grpSp>
      <p:sp>
        <p:nvSpPr>
          <p:cNvPr id="25" name="矩形 24"/>
          <p:cNvSpPr/>
          <p:nvPr/>
        </p:nvSpPr>
        <p:spPr>
          <a:xfrm>
            <a:off x="1551510" y="4588926"/>
            <a:ext cx="400050" cy="1107996"/>
          </a:xfrm>
          <a:prstGeom prst="rect">
            <a:avLst/>
          </a:prstGeom>
        </p:spPr>
        <p:txBody>
          <a:bodyPr wrap="square">
            <a:spAutoFit/>
          </a:bodyPr>
          <a:lstStyle/>
          <a:p>
            <a:r>
              <a:rPr lang="zh-CN" altLang="en-US" sz="825" b="1" dirty="0">
                <a:solidFill>
                  <a:srgbClr val="FF0000"/>
                </a:solidFill>
                <a:effectLst>
                  <a:outerShdw blurRad="38100" dist="38100" dir="2700000" algn="tl">
                    <a:srgbClr val="000000">
                      <a:alpha val="43137"/>
                    </a:srgbClr>
                  </a:outerShdw>
                </a:effectLst>
                <a:ea typeface="黑体" panose="02010600030101010101" pitchFamily="49" charset="-122"/>
              </a:rPr>
              <a:t>“化”的五个迭代融合与持续优化</a:t>
            </a:r>
            <a:endParaRPr lang="zh-CN" altLang="en-US" sz="825" b="1" dirty="0">
              <a:solidFill>
                <a:srgbClr val="FF0000"/>
              </a:solidFill>
            </a:endParaRPr>
          </a:p>
        </p:txBody>
      </p:sp>
      <p:sp>
        <p:nvSpPr>
          <p:cNvPr id="26" name="Rectangle 178">
            <a:hlinkClick r:id="" action="ppaction://noaction"/>
          </p:cNvPr>
          <p:cNvSpPr>
            <a:spLocks noChangeArrowheads="1"/>
          </p:cNvSpPr>
          <p:nvPr/>
        </p:nvSpPr>
        <p:spPr bwMode="auto">
          <a:xfrm>
            <a:off x="4405211" y="4677827"/>
            <a:ext cx="2040494" cy="1384995"/>
          </a:xfrm>
          <a:prstGeom prst="rect">
            <a:avLst/>
          </a:prstGeom>
          <a:noFill/>
          <a:ln>
            <a:noFill/>
          </a:ln>
        </p:spPr>
        <p:txBody>
          <a:bodyPr wrap="square">
            <a:spAutoFit/>
          </a:bodyPr>
          <a:lstStyle/>
          <a:p>
            <a:r>
              <a:rPr lang="zh-CN" altLang="en-US" sz="1200" b="1" dirty="0">
                <a:solidFill>
                  <a:srgbClr val="FFFF00"/>
                </a:solidFill>
                <a:latin typeface="微软雅黑" pitchFamily="34" charset="-122"/>
                <a:ea typeface="微软雅黑" pitchFamily="34" charset="-122"/>
              </a:rPr>
              <a:t>业务的项目化、协同化</a:t>
            </a:r>
            <a:endParaRPr lang="en-US" altLang="zh-CN" sz="1200" b="1" dirty="0">
              <a:solidFill>
                <a:srgbClr val="FFFF00"/>
              </a:solidFill>
              <a:latin typeface="微软雅黑" pitchFamily="34" charset="-122"/>
              <a:ea typeface="微软雅黑" pitchFamily="34" charset="-122"/>
            </a:endParaRPr>
          </a:p>
          <a:p>
            <a:r>
              <a:rPr lang="zh-CN" altLang="en-US" sz="1200" b="1" dirty="0">
                <a:solidFill>
                  <a:srgbClr val="FFFF00"/>
                </a:solidFill>
                <a:latin typeface="微软雅黑" pitchFamily="34" charset="-122"/>
                <a:ea typeface="微软雅黑" pitchFamily="34" charset="-122"/>
              </a:rPr>
              <a:t>项目的流程化</a:t>
            </a:r>
            <a:endParaRPr lang="en-US" altLang="zh-CN" sz="1200" b="1" dirty="0">
              <a:solidFill>
                <a:srgbClr val="FFFF00"/>
              </a:solidFill>
              <a:latin typeface="微软雅黑" pitchFamily="34" charset="-122"/>
              <a:ea typeface="微软雅黑" pitchFamily="34" charset="-122"/>
            </a:endParaRPr>
          </a:p>
          <a:p>
            <a:r>
              <a:rPr lang="zh-CN" altLang="en-US" sz="1200" b="1" dirty="0">
                <a:solidFill>
                  <a:srgbClr val="FFFF00"/>
                </a:solidFill>
                <a:latin typeface="微软雅黑" pitchFamily="34" charset="-122"/>
                <a:ea typeface="微软雅黑" pitchFamily="34" charset="-122"/>
              </a:rPr>
              <a:t>流程的价值化、柔性化</a:t>
            </a:r>
            <a:endParaRPr lang="en-US" altLang="zh-CN" sz="1200" b="1" dirty="0">
              <a:solidFill>
                <a:srgbClr val="FFFF00"/>
              </a:solidFill>
              <a:latin typeface="微软雅黑" pitchFamily="34" charset="-122"/>
              <a:ea typeface="微软雅黑" pitchFamily="34" charset="-122"/>
            </a:endParaRPr>
          </a:p>
          <a:p>
            <a:r>
              <a:rPr lang="zh-CN" altLang="en-US" sz="1200" b="1" dirty="0">
                <a:solidFill>
                  <a:srgbClr val="FFFF00"/>
                </a:solidFill>
                <a:latin typeface="微软雅黑" pitchFamily="34" charset="-122"/>
                <a:ea typeface="微软雅黑" pitchFamily="34" charset="-122"/>
              </a:rPr>
              <a:t>价值的数据化</a:t>
            </a:r>
            <a:endParaRPr lang="en-US" altLang="zh-CN" sz="1200" b="1" dirty="0">
              <a:solidFill>
                <a:srgbClr val="FFFF00"/>
              </a:solidFill>
              <a:latin typeface="微软雅黑" pitchFamily="34" charset="-122"/>
              <a:ea typeface="微软雅黑" pitchFamily="34" charset="-122"/>
            </a:endParaRPr>
          </a:p>
          <a:p>
            <a:r>
              <a:rPr lang="zh-CN" altLang="en-US" sz="1200" b="1" dirty="0">
                <a:solidFill>
                  <a:srgbClr val="FFFF00"/>
                </a:solidFill>
                <a:latin typeface="微软雅黑" pitchFamily="34" charset="-122"/>
                <a:ea typeface="微软雅黑" pitchFamily="34" charset="-122"/>
              </a:rPr>
              <a:t>数据的智能化、共享化</a:t>
            </a:r>
            <a:endParaRPr lang="zh-CN" altLang="en-US" sz="1200" b="1" dirty="0">
              <a:solidFill>
                <a:srgbClr val="FFFF00"/>
              </a:solidFill>
              <a:latin typeface="微软雅黑" pitchFamily="34" charset="-122"/>
              <a:ea typeface="微软雅黑" pitchFamily="34" charset="-122"/>
            </a:endParaRPr>
          </a:p>
          <a:p>
            <a:pPr eaLnBrk="1" hangingPunct="1">
              <a:buSzPct val="75000"/>
              <a:defRPr/>
            </a:pPr>
            <a:endParaRPr lang="en-US" altLang="zh-CN"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SzPct val="75000"/>
              <a:defRPr/>
            </a:pPr>
            <a:endParaRPr lang="zh-CN" altLang="en-US" sz="1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注重战略规划和顶层设计</a:t>
            </a:r>
            <a:endParaRPr lang="zh-CN" sz="2800"/>
          </a:p>
        </p:txBody>
      </p:sp>
      <p:sp>
        <p:nvSpPr>
          <p:cNvPr id="16" name="Rectangle 39"/>
          <p:cNvSpPr>
            <a:spLocks noChangeArrowheads="1"/>
          </p:cNvSpPr>
          <p:nvPr/>
        </p:nvSpPr>
        <p:spPr bwMode="auto">
          <a:xfrm>
            <a:off x="937994" y="1323993"/>
            <a:ext cx="7773987" cy="758825"/>
          </a:xfrm>
          <a:prstGeom prst="rect">
            <a:avLst/>
          </a:prstGeom>
          <a:noFill/>
          <a:ln w="9525">
            <a:noFill/>
            <a:miter lim="800000"/>
          </a:ln>
          <a:effectLst/>
        </p:spPr>
        <p:txBody>
          <a:bodyPr anchor="ctr">
            <a:spAutoFit/>
          </a:bodyPr>
          <a:lstStyle/>
          <a:p>
            <a:pPr>
              <a:lnSpc>
                <a:spcPts val="2600"/>
              </a:lnSpc>
              <a:defRPr/>
            </a:pPr>
            <a:r>
              <a:rPr lang="zh-CN" altLang="en-US" sz="2000" b="1" dirty="0">
                <a:latin typeface="微软雅黑" pitchFamily="34" charset="-122"/>
                <a:ea typeface="微软雅黑" pitchFamily="34" charset="-122"/>
                <a:cs typeface="+mj-cs"/>
                <a:sym typeface="微软雅黑" pitchFamily="34" charset="-122"/>
              </a:rPr>
              <a:t>“信息化”，不是信息技术本身，而在于“化”，“化”的直接内涵就是“应用”和“融合”；直接成效就是“变革”和“创新”。</a:t>
            </a:r>
            <a:endParaRPr lang="zh-CN" altLang="en-US" sz="2000" b="1" dirty="0">
              <a:latin typeface="微软雅黑" pitchFamily="34" charset="-122"/>
              <a:ea typeface="微软雅黑" pitchFamily="34" charset="-122"/>
              <a:cs typeface="+mj-cs"/>
              <a:sym typeface="微软雅黑" pitchFamily="34" charset="-122"/>
            </a:endParaRPr>
          </a:p>
        </p:txBody>
      </p:sp>
      <p:sp>
        <p:nvSpPr>
          <p:cNvPr id="18" name="矩形 17"/>
          <p:cNvSpPr/>
          <p:nvPr/>
        </p:nvSpPr>
        <p:spPr>
          <a:xfrm>
            <a:off x="3894230" y="2543193"/>
            <a:ext cx="2411320" cy="2885440"/>
          </a:xfrm>
          <a:prstGeom prst="rect">
            <a:avLst/>
          </a:prstGeom>
        </p:spPr>
        <p:txBody>
          <a:bodyPr>
            <a:spAutoFit/>
          </a:bodyPr>
          <a:lstStyle/>
          <a:p>
            <a:pPr>
              <a:lnSpc>
                <a:spcPts val="2000"/>
              </a:lnSpc>
              <a:defRPr/>
            </a:pP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以理念创新为</a:t>
            </a:r>
            <a:r>
              <a:rPr lang="zh-CN" altLang="en-US" sz="1500" b="1" spc="38" dirty="0">
                <a:ln w="13500">
                  <a:solidFill>
                    <a:srgbClr val="4F81BD">
                      <a:shade val="2500"/>
                      <a:alpha val="6500"/>
                    </a:srgbClr>
                  </a:solidFill>
                  <a:prstDash val="solid"/>
                </a:ln>
                <a:solidFill>
                  <a:srgbClr val="FF66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先导</a:t>
            </a: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，坚持育人为本，以优质教育资源和信息化学习环境建设为</a:t>
            </a:r>
            <a:r>
              <a:rPr lang="zh-CN" altLang="en-US" sz="1500"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基础</a:t>
            </a: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，以学习方式和教育模式创新为</a:t>
            </a:r>
            <a:r>
              <a:rPr lang="zh-CN" altLang="en-US" sz="1500"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核心</a:t>
            </a: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，以体制机制改革为</a:t>
            </a:r>
            <a:r>
              <a:rPr lang="zh-CN" altLang="en-US" sz="1500"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保障</a:t>
            </a: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，着重推进信息技术与学校工作的全面深度融合创新，</a:t>
            </a:r>
            <a:r>
              <a:rPr lang="zh-CN" altLang="en-US" sz="1500" spc="38" dirty="0" smtClean="0">
                <a:ln w="13500">
                  <a:solidFill>
                    <a:srgbClr val="4F81BD">
                      <a:shade val="2500"/>
                      <a:alpha val="6500"/>
                    </a:srgbClr>
                  </a:solidFill>
                  <a:prstDash val="solid"/>
                </a:ln>
                <a:solidFill>
                  <a:srgbClr val="FF66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使学院教育</a:t>
            </a:r>
            <a:r>
              <a:rPr lang="zh-CN" altLang="en-US" sz="1500" spc="38" dirty="0">
                <a:ln w="13500">
                  <a:solidFill>
                    <a:srgbClr val="4F81BD">
                      <a:shade val="2500"/>
                      <a:alpha val="6500"/>
                    </a:srgbClr>
                  </a:solidFill>
                  <a:prstDash val="solid"/>
                </a:ln>
                <a:solidFill>
                  <a:srgbClr val="FF66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信息化工作在全国高校处于领先地位，成为引领者。</a:t>
            </a:r>
            <a:r>
              <a:rPr lang="zh-CN" altLang="en-US" sz="1500"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 </a:t>
            </a:r>
            <a:endParaRPr lang="zh-CN" altLang="en-US" sz="1500" dirty="0">
              <a:solidFill>
                <a:srgbClr val="000000"/>
              </a:solidFill>
            </a:endParaRPr>
          </a:p>
        </p:txBody>
      </p:sp>
      <p:grpSp>
        <p:nvGrpSpPr>
          <p:cNvPr id="19" name="组合 134"/>
          <p:cNvGrpSpPr/>
          <p:nvPr/>
        </p:nvGrpSpPr>
        <p:grpSpPr bwMode="auto">
          <a:xfrm>
            <a:off x="6521450" y="2481281"/>
            <a:ext cx="1793875" cy="2824162"/>
            <a:chOff x="6626225" y="2062164"/>
            <a:chExt cx="1793875" cy="2824161"/>
          </a:xfrm>
        </p:grpSpPr>
        <p:pic>
          <p:nvPicPr>
            <p:cNvPr id="20" name="Picture 5" descr="D:\E\2.网络中心\2015年上\2015.6.8 信息化战略ppt\图\5.png"/>
            <p:cNvPicPr>
              <a:picLocks noChangeAspect="1" noChangeArrowheads="1"/>
            </p:cNvPicPr>
            <p:nvPr/>
          </p:nvPicPr>
          <p:blipFill>
            <a:blip r:embed="rId1" cstate="print"/>
            <a:srcRect/>
            <a:stretch>
              <a:fillRect/>
            </a:stretch>
          </p:blipFill>
          <p:spPr bwMode="auto">
            <a:xfrm>
              <a:off x="7797818" y="4099137"/>
              <a:ext cx="377951" cy="409618"/>
            </a:xfrm>
            <a:prstGeom prst="rect">
              <a:avLst/>
            </a:prstGeom>
            <a:noFill/>
            <a:ln w="9525">
              <a:noFill/>
              <a:miter lim="800000"/>
              <a:headEnd/>
              <a:tailEnd/>
            </a:ln>
          </p:spPr>
        </p:pic>
        <p:pic>
          <p:nvPicPr>
            <p:cNvPr id="21" name="Picture 3" descr="D:\E\2.网络中心\2015年上\2015.6.8 信息化战略ppt\图\6.png"/>
            <p:cNvPicPr>
              <a:picLocks noChangeAspect="1" noChangeArrowheads="1"/>
            </p:cNvPicPr>
            <p:nvPr/>
          </p:nvPicPr>
          <p:blipFill>
            <a:blip r:embed="rId2" cstate="print"/>
            <a:srcRect/>
            <a:stretch>
              <a:fillRect/>
            </a:stretch>
          </p:blipFill>
          <p:spPr bwMode="auto">
            <a:xfrm>
              <a:off x="7912100" y="2775317"/>
              <a:ext cx="508000" cy="556846"/>
            </a:xfrm>
            <a:prstGeom prst="rect">
              <a:avLst/>
            </a:prstGeom>
            <a:noFill/>
            <a:ln w="9525">
              <a:noFill/>
              <a:miter lim="800000"/>
              <a:headEnd/>
              <a:tailEnd/>
            </a:ln>
          </p:spPr>
        </p:pic>
        <p:pic>
          <p:nvPicPr>
            <p:cNvPr id="22" name="Picture 4" descr="D:\E\2.网络中心\2015年上\2015.6.8 信息化战略ppt\图\7.png"/>
            <p:cNvPicPr>
              <a:picLocks noChangeAspect="1" noChangeArrowheads="1"/>
            </p:cNvPicPr>
            <p:nvPr/>
          </p:nvPicPr>
          <p:blipFill>
            <a:blip r:embed="rId3" cstate="print"/>
            <a:srcRect/>
            <a:stretch>
              <a:fillRect/>
            </a:stretch>
          </p:blipFill>
          <p:spPr bwMode="auto">
            <a:xfrm>
              <a:off x="6626225" y="3211513"/>
              <a:ext cx="433388" cy="515761"/>
            </a:xfrm>
            <a:prstGeom prst="rect">
              <a:avLst/>
            </a:prstGeom>
            <a:noFill/>
            <a:ln w="9525">
              <a:noFill/>
              <a:miter lim="800000"/>
              <a:headEnd/>
              <a:tailEnd/>
            </a:ln>
          </p:spPr>
        </p:pic>
        <p:grpSp>
          <p:nvGrpSpPr>
            <p:cNvPr id="23" name="组合 133"/>
            <p:cNvGrpSpPr/>
            <p:nvPr/>
          </p:nvGrpSpPr>
          <p:grpSpPr bwMode="auto">
            <a:xfrm>
              <a:off x="6657975" y="2062164"/>
              <a:ext cx="1590676" cy="2824161"/>
              <a:chOff x="6838950" y="1814514"/>
              <a:chExt cx="1590676" cy="2824161"/>
            </a:xfrm>
          </p:grpSpPr>
          <p:grpSp>
            <p:nvGrpSpPr>
              <p:cNvPr id="24" name="组合 31"/>
              <p:cNvGrpSpPr/>
              <p:nvPr/>
            </p:nvGrpSpPr>
            <p:grpSpPr bwMode="auto">
              <a:xfrm>
                <a:off x="6838950" y="1814514"/>
                <a:ext cx="1109662" cy="1109662"/>
                <a:chOff x="3632278" y="1673820"/>
                <a:chExt cx="1752944" cy="1753054"/>
              </a:xfrm>
            </p:grpSpPr>
            <p:sp>
              <p:nvSpPr>
                <p:cNvPr id="43" name="椭圆 58"/>
                <p:cNvSpPr>
                  <a:spLocks noChangeArrowheads="1"/>
                </p:cNvSpPr>
                <p:nvPr/>
              </p:nvSpPr>
              <p:spPr bwMode="auto">
                <a:xfrm rot="1267204">
                  <a:off x="3632278" y="1673820"/>
                  <a:ext cx="1752946" cy="1753054"/>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4" name="椭圆 59"/>
                <p:cNvSpPr>
                  <a:spLocks noChangeArrowheads="1"/>
                </p:cNvSpPr>
                <p:nvPr/>
              </p:nvSpPr>
              <p:spPr bwMode="auto">
                <a:xfrm>
                  <a:off x="3770750" y="1812347"/>
                  <a:ext cx="1476000" cy="1476000"/>
                </a:xfrm>
                <a:prstGeom prst="ellipse">
                  <a:avLst/>
                </a:prstGeom>
                <a:solidFill>
                  <a:srgbClr val="314255"/>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45" name="矩形 16"/>
                <p:cNvSpPr>
                  <a:spLocks noChangeArrowheads="1"/>
                </p:cNvSpPr>
                <p:nvPr/>
              </p:nvSpPr>
              <p:spPr bwMode="auto">
                <a:xfrm>
                  <a:off x="3846284" y="2174621"/>
                  <a:ext cx="1393370" cy="729343"/>
                </a:xfrm>
                <a:prstGeom prst="rect">
                  <a:avLst/>
                </a:prstGeom>
                <a:noFill/>
                <a:ln w="9525">
                  <a:noFill/>
                  <a:miter lim="800000"/>
                </a:ln>
              </p:spPr>
              <p:txBody>
                <a:bodyPr>
                  <a:spAutoFit/>
                </a:bodyPr>
                <a:lstStyle/>
                <a:p>
                  <a:pPr algn="ctr" eaLnBrk="1" hangingPunct="1"/>
                  <a:r>
                    <a:rPr lang="zh-CN" altLang="en-US" sz="2400" b="1">
                      <a:solidFill>
                        <a:schemeClr val="bg1"/>
                      </a:solidFill>
                      <a:latin typeface="微软雅黑" pitchFamily="34" charset="-122"/>
                      <a:ea typeface="微软雅黑" pitchFamily="34" charset="-122"/>
                      <a:sym typeface="宋体" panose="02010600030101010101" pitchFamily="2" charset="-122"/>
                    </a:rPr>
                    <a:t>蓝图</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grpSp>
          <p:grpSp>
            <p:nvGrpSpPr>
              <p:cNvPr id="25" name="组合 31"/>
              <p:cNvGrpSpPr/>
              <p:nvPr/>
            </p:nvGrpSpPr>
            <p:grpSpPr bwMode="auto">
              <a:xfrm>
                <a:off x="7486650" y="2633664"/>
                <a:ext cx="942976" cy="942976"/>
                <a:chOff x="3632278" y="1673820"/>
                <a:chExt cx="1752944" cy="1753054"/>
              </a:xfrm>
            </p:grpSpPr>
            <p:sp>
              <p:nvSpPr>
                <p:cNvPr id="40" name="椭圆 58"/>
                <p:cNvSpPr>
                  <a:spLocks noChangeArrowheads="1"/>
                </p:cNvSpPr>
                <p:nvPr/>
              </p:nvSpPr>
              <p:spPr bwMode="auto">
                <a:xfrm rot="1267204">
                  <a:off x="3632278" y="1673820"/>
                  <a:ext cx="1752942" cy="1753052"/>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1" name="椭圆 59"/>
                <p:cNvSpPr>
                  <a:spLocks noChangeArrowheads="1"/>
                </p:cNvSpPr>
                <p:nvPr/>
              </p:nvSpPr>
              <p:spPr bwMode="auto">
                <a:xfrm>
                  <a:off x="3770750" y="1812347"/>
                  <a:ext cx="1476000" cy="1476000"/>
                </a:xfrm>
                <a:prstGeom prst="ellipse">
                  <a:avLst/>
                </a:prstGeom>
                <a:solidFill>
                  <a:srgbClr val="C53103"/>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42" name="矩形 16"/>
                <p:cNvSpPr>
                  <a:spLocks noChangeArrowheads="1"/>
                </p:cNvSpPr>
                <p:nvPr/>
              </p:nvSpPr>
              <p:spPr bwMode="auto">
                <a:xfrm>
                  <a:off x="3846283" y="2174622"/>
                  <a:ext cx="1393370" cy="751695"/>
                </a:xfrm>
                <a:prstGeom prst="rect">
                  <a:avLst/>
                </a:prstGeom>
                <a:noFill/>
                <a:ln w="9525">
                  <a:noFill/>
                  <a:miter lim="800000"/>
                </a:ln>
              </p:spPr>
              <p:txBody>
                <a:bodyPr>
                  <a:spAutoFit/>
                </a:bodyPr>
                <a:lstStyle/>
                <a:p>
                  <a:pPr algn="ctr" eaLnBrk="1" hangingPunct="1"/>
                  <a:r>
                    <a:rPr lang="zh-CN" altLang="en-US" sz="2200" b="1">
                      <a:solidFill>
                        <a:schemeClr val="bg1"/>
                      </a:solidFill>
                      <a:latin typeface="微软雅黑" pitchFamily="34" charset="-122"/>
                      <a:ea typeface="微软雅黑" pitchFamily="34" charset="-122"/>
                      <a:sym typeface="宋体" panose="02010600030101010101" pitchFamily="2" charset="-122"/>
                    </a:rPr>
                    <a:t>路径</a:t>
                  </a:r>
                  <a:endParaRPr lang="zh-CN" altLang="zh-CN" sz="2200" b="1">
                    <a:solidFill>
                      <a:schemeClr val="bg1"/>
                    </a:solidFill>
                    <a:latin typeface="微软雅黑" pitchFamily="34" charset="-122"/>
                    <a:ea typeface="微软雅黑" pitchFamily="34" charset="-122"/>
                    <a:sym typeface="宋体" panose="02010600030101010101" pitchFamily="2" charset="-122"/>
                  </a:endParaRPr>
                </a:p>
              </p:txBody>
            </p:sp>
          </p:grpSp>
          <p:grpSp>
            <p:nvGrpSpPr>
              <p:cNvPr id="26" name="组合 31"/>
              <p:cNvGrpSpPr/>
              <p:nvPr/>
            </p:nvGrpSpPr>
            <p:grpSpPr bwMode="auto">
              <a:xfrm>
                <a:off x="6919914" y="3243264"/>
                <a:ext cx="881061" cy="881061"/>
                <a:chOff x="3632278" y="1673820"/>
                <a:chExt cx="1752944" cy="1753054"/>
              </a:xfrm>
            </p:grpSpPr>
            <p:sp>
              <p:nvSpPr>
                <p:cNvPr id="37" name="椭圆 58"/>
                <p:cNvSpPr>
                  <a:spLocks noChangeArrowheads="1"/>
                </p:cNvSpPr>
                <p:nvPr/>
              </p:nvSpPr>
              <p:spPr bwMode="auto">
                <a:xfrm rot="1267204">
                  <a:off x="3632276" y="1673818"/>
                  <a:ext cx="1752946" cy="1753056"/>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8" name="椭圆 59"/>
                <p:cNvSpPr>
                  <a:spLocks noChangeArrowheads="1"/>
                </p:cNvSpPr>
                <p:nvPr/>
              </p:nvSpPr>
              <p:spPr bwMode="auto">
                <a:xfrm>
                  <a:off x="3770750" y="1812347"/>
                  <a:ext cx="1476000" cy="1476000"/>
                </a:xfrm>
                <a:prstGeom prst="ellipse">
                  <a:avLst/>
                </a:prstGeom>
                <a:solidFill>
                  <a:srgbClr val="FF9900"/>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39" name="矩形 16"/>
                <p:cNvSpPr>
                  <a:spLocks noChangeArrowheads="1"/>
                </p:cNvSpPr>
                <p:nvPr/>
              </p:nvSpPr>
              <p:spPr bwMode="auto">
                <a:xfrm>
                  <a:off x="3846284" y="2174622"/>
                  <a:ext cx="1393371" cy="796102"/>
                </a:xfrm>
                <a:prstGeom prst="rect">
                  <a:avLst/>
                </a:prstGeom>
                <a:noFill/>
                <a:ln w="9525">
                  <a:noFill/>
                  <a:miter lim="800000"/>
                </a:ln>
              </p:spPr>
              <p:txBody>
                <a:bodyPr>
                  <a:spAutoFit/>
                </a:bodyPr>
                <a:lstStyle/>
                <a:p>
                  <a:pPr algn="ctr" eaLnBrk="1" hangingPunct="1"/>
                  <a:r>
                    <a:rPr lang="zh-CN" altLang="en-US" sz="2000" b="1">
                      <a:solidFill>
                        <a:schemeClr val="bg1"/>
                      </a:solidFill>
                      <a:latin typeface="微软雅黑" pitchFamily="34" charset="-122"/>
                      <a:ea typeface="微软雅黑" pitchFamily="34" charset="-122"/>
                      <a:sym typeface="宋体" panose="02010600030101010101" pitchFamily="2" charset="-122"/>
                    </a:rPr>
                    <a:t>体系</a:t>
                  </a:r>
                  <a:endParaRPr lang="zh-CN" altLang="zh-CN" sz="2000" b="1">
                    <a:solidFill>
                      <a:schemeClr val="bg1"/>
                    </a:solidFill>
                    <a:latin typeface="微软雅黑" pitchFamily="34" charset="-122"/>
                    <a:ea typeface="微软雅黑" pitchFamily="34" charset="-122"/>
                    <a:sym typeface="宋体" panose="02010600030101010101" pitchFamily="2" charset="-122"/>
                  </a:endParaRPr>
                </a:p>
              </p:txBody>
            </p:sp>
          </p:grpSp>
          <p:grpSp>
            <p:nvGrpSpPr>
              <p:cNvPr id="27" name="组合 31"/>
              <p:cNvGrpSpPr/>
              <p:nvPr/>
            </p:nvGrpSpPr>
            <p:grpSpPr bwMode="auto">
              <a:xfrm>
                <a:off x="7462840" y="3914775"/>
                <a:ext cx="723900" cy="723900"/>
                <a:chOff x="3632278" y="1673820"/>
                <a:chExt cx="1752944" cy="1753054"/>
              </a:xfrm>
            </p:grpSpPr>
            <p:sp>
              <p:nvSpPr>
                <p:cNvPr id="28" name="椭圆 58"/>
                <p:cNvSpPr>
                  <a:spLocks noChangeArrowheads="1"/>
                </p:cNvSpPr>
                <p:nvPr/>
              </p:nvSpPr>
              <p:spPr bwMode="auto">
                <a:xfrm rot="1267204">
                  <a:off x="3632273" y="1673820"/>
                  <a:ext cx="1752944" cy="1753054"/>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9" name="椭圆 59"/>
                <p:cNvSpPr>
                  <a:spLocks noChangeArrowheads="1"/>
                </p:cNvSpPr>
                <p:nvPr/>
              </p:nvSpPr>
              <p:spPr bwMode="auto">
                <a:xfrm>
                  <a:off x="3770750" y="1812347"/>
                  <a:ext cx="1476000" cy="1476000"/>
                </a:xfrm>
                <a:prstGeom prst="ellipse">
                  <a:avLst/>
                </a:prstGeom>
                <a:solidFill>
                  <a:srgbClr val="158493"/>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36" name="矩形 16"/>
                <p:cNvSpPr>
                  <a:spLocks noChangeArrowheads="1"/>
                </p:cNvSpPr>
                <p:nvPr/>
              </p:nvSpPr>
              <p:spPr bwMode="auto">
                <a:xfrm>
                  <a:off x="3736065" y="2151554"/>
                  <a:ext cx="1572785" cy="857137"/>
                </a:xfrm>
                <a:prstGeom prst="rect">
                  <a:avLst/>
                </a:prstGeom>
                <a:noFill/>
                <a:ln w="9525">
                  <a:noFill/>
                  <a:miter lim="800000"/>
                </a:ln>
              </p:spPr>
              <p:txBody>
                <a:bodyPr>
                  <a:spAutoFit/>
                </a:bodyPr>
                <a:lstStyle/>
                <a:p>
                  <a:pPr algn="ctr" eaLnBrk="1" hangingPunct="1"/>
                  <a:r>
                    <a:rPr lang="zh-CN" altLang="en-US" sz="1700" b="1">
                      <a:solidFill>
                        <a:schemeClr val="bg1"/>
                      </a:solidFill>
                      <a:latin typeface="微软雅黑" pitchFamily="34" charset="-122"/>
                      <a:ea typeface="微软雅黑" pitchFamily="34" charset="-122"/>
                      <a:sym typeface="宋体" panose="02010600030101010101" pitchFamily="2" charset="-122"/>
                    </a:rPr>
                    <a:t>方法</a:t>
                  </a:r>
                  <a:endParaRPr lang="zh-CN" altLang="zh-CN" sz="1700" b="1">
                    <a:solidFill>
                      <a:schemeClr val="bg1"/>
                    </a:solidFill>
                    <a:latin typeface="微软雅黑" pitchFamily="34" charset="-122"/>
                    <a:ea typeface="微软雅黑" pitchFamily="34" charset="-122"/>
                    <a:sym typeface="宋体" panose="02010600030101010101" pitchFamily="2" charset="-122"/>
                  </a:endParaRPr>
                </a:p>
              </p:txBody>
            </p:sp>
          </p:grpSp>
        </p:grpSp>
      </p:grpSp>
      <p:grpSp>
        <p:nvGrpSpPr>
          <p:cNvPr id="46" name="组合 135"/>
          <p:cNvGrpSpPr/>
          <p:nvPr/>
        </p:nvGrpSpPr>
        <p:grpSpPr bwMode="auto">
          <a:xfrm>
            <a:off x="422275" y="2343168"/>
            <a:ext cx="3330575" cy="3119438"/>
            <a:chOff x="527050" y="1924050"/>
            <a:chExt cx="3330573" cy="3119437"/>
          </a:xfrm>
        </p:grpSpPr>
        <p:pic>
          <p:nvPicPr>
            <p:cNvPr id="47" name="Picture 2" descr="D:\E\2.网络中心\2015年上\2015.6.8 信息化战略ppt\图\4副本.png"/>
            <p:cNvPicPr>
              <a:picLocks noChangeAspect="1" noChangeArrowheads="1"/>
            </p:cNvPicPr>
            <p:nvPr/>
          </p:nvPicPr>
          <p:blipFill>
            <a:blip r:embed="rId4" cstate="print"/>
            <a:srcRect/>
            <a:stretch>
              <a:fillRect/>
            </a:stretch>
          </p:blipFill>
          <p:spPr bwMode="auto">
            <a:xfrm>
              <a:off x="527050" y="2733675"/>
              <a:ext cx="3090862" cy="2309812"/>
            </a:xfrm>
            <a:prstGeom prst="rect">
              <a:avLst/>
            </a:prstGeom>
            <a:noFill/>
            <a:ln w="9525">
              <a:noFill/>
              <a:miter lim="800000"/>
              <a:headEnd/>
              <a:tailEnd/>
            </a:ln>
          </p:spPr>
        </p:pic>
        <p:grpSp>
          <p:nvGrpSpPr>
            <p:cNvPr id="48" name="Group 10"/>
            <p:cNvGrpSpPr/>
            <p:nvPr/>
          </p:nvGrpSpPr>
          <p:grpSpPr bwMode="auto">
            <a:xfrm>
              <a:off x="986588" y="4143375"/>
              <a:ext cx="858677" cy="876300"/>
              <a:chOff x="0" y="0"/>
              <a:chExt cx="1680" cy="1680"/>
            </a:xfrm>
          </p:grpSpPr>
          <p:sp>
            <p:nvSpPr>
              <p:cNvPr id="62" name="Oval 11"/>
              <p:cNvSpPr>
                <a:spLocks noChangeArrowheads="1"/>
              </p:cNvSpPr>
              <p:nvPr/>
            </p:nvSpPr>
            <p:spPr bwMode="auto">
              <a:xfrm>
                <a:off x="0" y="0"/>
                <a:ext cx="1680" cy="1680"/>
              </a:xfrm>
              <a:prstGeom prst="ellipse">
                <a:avLst/>
              </a:prstGeom>
              <a:gradFill rotWithShape="1">
                <a:gsLst>
                  <a:gs pos="0">
                    <a:srgbClr val="1BA8BB"/>
                  </a:gs>
                  <a:gs pos="100000">
                    <a:srgbClr val="158493"/>
                  </a:gs>
                </a:gsLst>
                <a:lin ang="5400000" scaled="1"/>
              </a:gradFill>
              <a:ln w="9525">
                <a:noFill/>
                <a:round/>
              </a:ln>
            </p:spPr>
            <p:txBody>
              <a:bodyPr wrap="none" anchor="ctr"/>
              <a:lstStyle/>
              <a:p>
                <a:pPr eaLnBrk="1" hangingPunct="1"/>
                <a:endParaRPr lang="zh-CN" altLang="en-US">
                  <a:solidFill>
                    <a:srgbClr val="000000"/>
                  </a:solidFill>
                </a:endParaRPr>
              </a:p>
            </p:txBody>
          </p:sp>
          <p:sp>
            <p:nvSpPr>
              <p:cNvPr id="63" name="未知"/>
              <p:cNvSpPr/>
              <p:nvPr/>
            </p:nvSpPr>
            <p:spPr bwMode="auto">
              <a:xfrm>
                <a:off x="192" y="2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1BABBF"/>
                  </a:gs>
                </a:gsLst>
                <a:lin ang="5400000" scaled="1"/>
              </a:gradFill>
              <a:ln w="9525">
                <a:noFill/>
                <a:round/>
              </a:ln>
            </p:spPr>
            <p:txBody>
              <a:bodyPr/>
              <a:lstStyle/>
              <a:p>
                <a:endParaRPr lang="zh-CN" altLang="en-US"/>
              </a:p>
            </p:txBody>
          </p:sp>
        </p:grpSp>
        <p:sp>
          <p:nvSpPr>
            <p:cNvPr id="49" name="矩形 69"/>
            <p:cNvSpPr>
              <a:spLocks noChangeArrowheads="1"/>
            </p:cNvSpPr>
            <p:nvPr/>
          </p:nvSpPr>
          <p:spPr bwMode="auto">
            <a:xfrm>
              <a:off x="1109560" y="4205268"/>
              <a:ext cx="612732" cy="752514"/>
            </a:xfrm>
            <a:prstGeom prst="rect">
              <a:avLst/>
            </a:prstGeom>
            <a:noFill/>
            <a:ln w="9525">
              <a:noFill/>
              <a:miter lim="800000"/>
            </a:ln>
          </p:spPr>
          <p:txBody>
            <a:bodyPr wrap="none">
              <a:spAutoFit/>
            </a:bodyPr>
            <a:lstStyle/>
            <a:p>
              <a:pPr>
                <a:lnSpc>
                  <a:spcPct val="130000"/>
                </a:lnSpc>
                <a:defRPr/>
              </a:pPr>
              <a:r>
                <a:rPr lang="zh-CN" altLang="en-US" sz="3300" b="1" spc="38" dirty="0">
                  <a:ln w="13500">
                    <a:solidFill>
                      <a:srgbClr val="4F81BD">
                        <a:shade val="2500"/>
                        <a:alpha val="6500"/>
                      </a:srgbClr>
                    </a:solidFill>
                    <a:prstDash val="solid"/>
                  </a:ln>
                  <a:solidFill>
                    <a:srgbClr val="E5D983"/>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化</a:t>
              </a:r>
              <a:endParaRPr lang="zh-CN" altLang="en-US" sz="3300" b="1" spc="38" dirty="0">
                <a:ln w="13500">
                  <a:solidFill>
                    <a:srgbClr val="4F81BD">
                      <a:shade val="2500"/>
                      <a:alpha val="6500"/>
                    </a:srgbClr>
                  </a:solidFill>
                  <a:prstDash val="solid"/>
                </a:ln>
                <a:solidFill>
                  <a:srgbClr val="E5D983"/>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grpSp>
          <p:nvGrpSpPr>
            <p:cNvPr id="50" name="组合 31"/>
            <p:cNvGrpSpPr/>
            <p:nvPr/>
          </p:nvGrpSpPr>
          <p:grpSpPr bwMode="auto">
            <a:xfrm>
              <a:off x="1795465" y="2476500"/>
              <a:ext cx="823910" cy="823910"/>
              <a:chOff x="3632278" y="1673820"/>
              <a:chExt cx="1752944" cy="1753054"/>
            </a:xfrm>
          </p:grpSpPr>
          <p:sp>
            <p:nvSpPr>
              <p:cNvPr id="59" name="椭圆 58"/>
              <p:cNvSpPr>
                <a:spLocks noChangeArrowheads="1"/>
              </p:cNvSpPr>
              <p:nvPr/>
            </p:nvSpPr>
            <p:spPr bwMode="auto">
              <a:xfrm rot="1267204">
                <a:off x="3632272" y="1673820"/>
                <a:ext cx="1752948" cy="175306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60" name="椭圆 59"/>
              <p:cNvSpPr>
                <a:spLocks noChangeArrowheads="1"/>
              </p:cNvSpPr>
              <p:nvPr/>
            </p:nvSpPr>
            <p:spPr bwMode="auto">
              <a:xfrm>
                <a:off x="3770750" y="1812347"/>
                <a:ext cx="1476000" cy="1476000"/>
              </a:xfrm>
              <a:prstGeom prst="ellipse">
                <a:avLst/>
              </a:prstGeom>
              <a:solidFill>
                <a:srgbClr val="E5D983"/>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61" name="矩形 16"/>
              <p:cNvSpPr>
                <a:spLocks noChangeArrowheads="1"/>
              </p:cNvSpPr>
              <p:nvPr/>
            </p:nvSpPr>
            <p:spPr bwMode="auto">
              <a:xfrm>
                <a:off x="3736064" y="2212354"/>
                <a:ext cx="1572786" cy="785837"/>
              </a:xfrm>
              <a:prstGeom prst="rect">
                <a:avLst/>
              </a:prstGeom>
              <a:noFill/>
              <a:ln w="9525">
                <a:noFill/>
                <a:miter lim="800000"/>
              </a:ln>
            </p:spPr>
            <p:txBody>
              <a:bodyPr>
                <a:spAutoFit/>
              </a:bodyPr>
              <a:lstStyle/>
              <a:p>
                <a:pPr algn="ctr" eaLnBrk="1" hangingPunct="1"/>
                <a:r>
                  <a:rPr lang="zh-CN" altLang="en-US" b="1">
                    <a:latin typeface="微软雅黑" pitchFamily="34" charset="-122"/>
                    <a:ea typeface="微软雅黑" pitchFamily="34" charset="-122"/>
                    <a:sym typeface="宋体" panose="02010600030101010101" pitchFamily="2" charset="-122"/>
                  </a:rPr>
                  <a:t>改革</a:t>
                </a:r>
                <a:endParaRPr lang="zh-CN" altLang="zh-CN" b="1">
                  <a:latin typeface="微软雅黑" pitchFamily="34" charset="-122"/>
                  <a:ea typeface="微软雅黑" pitchFamily="34" charset="-122"/>
                  <a:sym typeface="宋体" panose="02010600030101010101" pitchFamily="2" charset="-122"/>
                </a:endParaRPr>
              </a:p>
            </p:txBody>
          </p:sp>
        </p:grpSp>
        <p:grpSp>
          <p:nvGrpSpPr>
            <p:cNvPr id="51" name="组合 31"/>
            <p:cNvGrpSpPr/>
            <p:nvPr/>
          </p:nvGrpSpPr>
          <p:grpSpPr bwMode="auto">
            <a:xfrm>
              <a:off x="2381253" y="2162175"/>
              <a:ext cx="823910" cy="823910"/>
              <a:chOff x="3632278" y="1673820"/>
              <a:chExt cx="1752944" cy="1753054"/>
            </a:xfrm>
          </p:grpSpPr>
          <p:sp>
            <p:nvSpPr>
              <p:cNvPr id="56" name="椭圆 58"/>
              <p:cNvSpPr>
                <a:spLocks noChangeArrowheads="1"/>
              </p:cNvSpPr>
              <p:nvPr/>
            </p:nvSpPr>
            <p:spPr bwMode="auto">
              <a:xfrm rot="1267204">
                <a:off x="3632269" y="1673820"/>
                <a:ext cx="1752950" cy="175306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57" name="椭圆 59"/>
              <p:cNvSpPr>
                <a:spLocks noChangeArrowheads="1"/>
              </p:cNvSpPr>
              <p:nvPr/>
            </p:nvSpPr>
            <p:spPr bwMode="auto">
              <a:xfrm>
                <a:off x="3770750" y="1812347"/>
                <a:ext cx="1476000" cy="1476000"/>
              </a:xfrm>
              <a:prstGeom prst="ellipse">
                <a:avLst/>
              </a:prstGeom>
              <a:solidFill>
                <a:srgbClr val="B5D5BE"/>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58" name="矩形 16"/>
              <p:cNvSpPr>
                <a:spLocks noChangeArrowheads="1"/>
              </p:cNvSpPr>
              <p:nvPr/>
            </p:nvSpPr>
            <p:spPr bwMode="auto">
              <a:xfrm>
                <a:off x="3736064" y="2212354"/>
                <a:ext cx="1572786" cy="785837"/>
              </a:xfrm>
              <a:prstGeom prst="rect">
                <a:avLst/>
              </a:prstGeom>
              <a:noFill/>
              <a:ln w="9525">
                <a:noFill/>
                <a:miter lim="800000"/>
              </a:ln>
            </p:spPr>
            <p:txBody>
              <a:bodyPr>
                <a:spAutoFit/>
              </a:bodyPr>
              <a:lstStyle/>
              <a:p>
                <a:pPr algn="ctr" eaLnBrk="1" hangingPunct="1"/>
                <a:r>
                  <a:rPr lang="zh-CN" altLang="en-US" b="1">
                    <a:latin typeface="微软雅黑" pitchFamily="34" charset="-122"/>
                    <a:ea typeface="微软雅黑" pitchFamily="34" charset="-122"/>
                    <a:sym typeface="宋体" panose="02010600030101010101" pitchFamily="2" charset="-122"/>
                  </a:rPr>
                  <a:t>重组</a:t>
                </a:r>
                <a:endParaRPr lang="zh-CN" altLang="zh-CN" b="1">
                  <a:latin typeface="微软雅黑" pitchFamily="34" charset="-122"/>
                  <a:ea typeface="微软雅黑" pitchFamily="34" charset="-122"/>
                  <a:sym typeface="宋体" panose="02010600030101010101" pitchFamily="2" charset="-122"/>
                </a:endParaRPr>
              </a:p>
            </p:txBody>
          </p:sp>
        </p:grpSp>
        <p:grpSp>
          <p:nvGrpSpPr>
            <p:cNvPr id="52" name="组合 31"/>
            <p:cNvGrpSpPr/>
            <p:nvPr/>
          </p:nvGrpSpPr>
          <p:grpSpPr bwMode="auto">
            <a:xfrm>
              <a:off x="3033713" y="1924050"/>
              <a:ext cx="823910" cy="823910"/>
              <a:chOff x="3632278" y="1673820"/>
              <a:chExt cx="1752944" cy="1753054"/>
            </a:xfrm>
          </p:grpSpPr>
          <p:sp>
            <p:nvSpPr>
              <p:cNvPr id="53" name="椭圆 58"/>
              <p:cNvSpPr>
                <a:spLocks noChangeArrowheads="1"/>
              </p:cNvSpPr>
              <p:nvPr/>
            </p:nvSpPr>
            <p:spPr bwMode="auto">
              <a:xfrm rot="1267204">
                <a:off x="3632274" y="1673820"/>
                <a:ext cx="1752948" cy="175306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54" name="椭圆 59"/>
              <p:cNvSpPr>
                <a:spLocks noChangeArrowheads="1"/>
              </p:cNvSpPr>
              <p:nvPr/>
            </p:nvSpPr>
            <p:spPr bwMode="auto">
              <a:xfrm>
                <a:off x="3770750" y="1812347"/>
                <a:ext cx="1476000" cy="1476000"/>
              </a:xfrm>
              <a:prstGeom prst="ellipse">
                <a:avLst/>
              </a:prstGeom>
              <a:solidFill>
                <a:srgbClr val="6BB5A9"/>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pitchFamily="34" charset="-122"/>
                  <a:ea typeface="微软雅黑" pitchFamily="34" charset="-122"/>
                  <a:sym typeface="宋体" panose="02010600030101010101" pitchFamily="2" charset="-122"/>
                </a:endParaRPr>
              </a:p>
            </p:txBody>
          </p:sp>
          <p:sp>
            <p:nvSpPr>
              <p:cNvPr id="55" name="矩形 16"/>
              <p:cNvSpPr>
                <a:spLocks noChangeArrowheads="1"/>
              </p:cNvSpPr>
              <p:nvPr/>
            </p:nvSpPr>
            <p:spPr bwMode="auto">
              <a:xfrm>
                <a:off x="3736064" y="2212354"/>
                <a:ext cx="1572786" cy="785837"/>
              </a:xfrm>
              <a:prstGeom prst="rect">
                <a:avLst/>
              </a:prstGeom>
              <a:noFill/>
              <a:ln w="9525">
                <a:noFill/>
                <a:miter lim="800000"/>
              </a:ln>
            </p:spPr>
            <p:txBody>
              <a:bodyPr>
                <a:spAutoFit/>
              </a:bodyPr>
              <a:lstStyle/>
              <a:p>
                <a:pPr algn="ctr" eaLnBrk="1" hangingPunct="1"/>
                <a:r>
                  <a:rPr lang="zh-CN" altLang="en-US" b="1">
                    <a:latin typeface="微软雅黑" pitchFamily="34" charset="-122"/>
                    <a:ea typeface="微软雅黑" pitchFamily="34" charset="-122"/>
                    <a:sym typeface="宋体" panose="02010600030101010101" pitchFamily="2" charset="-122"/>
                  </a:rPr>
                  <a:t>再造</a:t>
                </a:r>
                <a:endParaRPr lang="zh-CN" altLang="zh-CN" b="1">
                  <a:latin typeface="微软雅黑" pitchFamily="34" charset="-122"/>
                  <a:ea typeface="微软雅黑" pitchFamily="34" charset="-122"/>
                  <a:sym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2214128" y="1468820"/>
            <a:ext cx="4761422" cy="1027936"/>
            <a:chOff x="1382624" y="2086928"/>
            <a:chExt cx="3859030" cy="833120"/>
          </a:xfrm>
        </p:grpSpPr>
        <p:sp>
          <p:nvSpPr>
            <p:cNvPr id="11" name="圆角矩形 10"/>
            <p:cNvSpPr/>
            <p:nvPr>
              <p:custDataLst>
                <p:tags r:id="rId2"/>
              </p:custDataLst>
            </p:nvPr>
          </p:nvSpPr>
          <p:spPr>
            <a:xfrm>
              <a:off x="1556700" y="2086928"/>
              <a:ext cx="3684954" cy="833120"/>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 name="五边形 13"/>
            <p:cNvSpPr/>
            <p:nvPr>
              <p:custDataLst>
                <p:tags r:id="rId3"/>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16" name="圆角矩形 15"/>
            <p:cNvSpPr/>
            <p:nvPr>
              <p:custDataLst>
                <p:tags r:id="rId4"/>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7" name="任意多边形 66"/>
            <p:cNvSpPr/>
            <p:nvPr>
              <p:custDataLst>
                <p:tags r:id="rId5"/>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9" name="矩形 18"/>
            <p:cNvSpPr/>
            <p:nvPr>
              <p:custDataLst>
                <p:tags r:id="rId6"/>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智慧校园与高校教育的发展</a:t>
              </a:r>
              <a:endParaRPr lang="zh-CN" altLang="en-US" sz="2400" dirty="0">
                <a:solidFill>
                  <a:schemeClr val="bg1"/>
                </a:solidFill>
              </a:endParaRPr>
            </a:p>
          </p:txBody>
        </p:sp>
      </p:grpSp>
      <p:grpSp>
        <p:nvGrpSpPr>
          <p:cNvPr id="74" name="组合 73"/>
          <p:cNvGrpSpPr/>
          <p:nvPr>
            <p:custDataLst>
              <p:tags r:id="rId7"/>
            </p:custDataLst>
          </p:nvPr>
        </p:nvGrpSpPr>
        <p:grpSpPr>
          <a:xfrm>
            <a:off x="2257205" y="2812149"/>
            <a:ext cx="4761422" cy="1027936"/>
            <a:chOff x="1382624" y="2086928"/>
            <a:chExt cx="3859030" cy="833120"/>
          </a:xfrm>
        </p:grpSpPr>
        <p:sp>
          <p:nvSpPr>
            <p:cNvPr id="75" name="圆角矩形 74"/>
            <p:cNvSpPr/>
            <p:nvPr>
              <p:custDataLst>
                <p:tags r:id="rId8"/>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76" name="五边形 13"/>
            <p:cNvSpPr/>
            <p:nvPr>
              <p:custDataLst>
                <p:tags r:id="rId9"/>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77" name="圆角矩形 15"/>
            <p:cNvSpPr/>
            <p:nvPr>
              <p:custDataLst>
                <p:tags r:id="rId10"/>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78" name="任意多边形 77"/>
            <p:cNvSpPr/>
            <p:nvPr>
              <p:custDataLst>
                <p:tags r:id="rId11"/>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79" name="矩形 78"/>
            <p:cNvSpPr/>
            <p:nvPr>
              <p:custDataLst>
                <p:tags r:id="rId12"/>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智慧校园建设思路</a:t>
              </a:r>
              <a:endParaRPr lang="zh-CN" altLang="en-US" sz="2400" dirty="0">
                <a:solidFill>
                  <a:schemeClr val="bg1"/>
                </a:solidFill>
              </a:endParaRPr>
            </a:p>
          </p:txBody>
        </p:sp>
      </p:grpSp>
      <p:grpSp>
        <p:nvGrpSpPr>
          <p:cNvPr id="80" name="组合 79"/>
          <p:cNvGrpSpPr/>
          <p:nvPr>
            <p:custDataLst>
              <p:tags r:id="rId13"/>
            </p:custDataLst>
          </p:nvPr>
        </p:nvGrpSpPr>
        <p:grpSpPr>
          <a:xfrm>
            <a:off x="2262181" y="4180878"/>
            <a:ext cx="4761422" cy="1027936"/>
            <a:chOff x="1382624" y="2086928"/>
            <a:chExt cx="3859030" cy="833120"/>
          </a:xfrm>
        </p:grpSpPr>
        <p:sp>
          <p:nvSpPr>
            <p:cNvPr id="81" name="圆角矩形 80"/>
            <p:cNvSpPr/>
            <p:nvPr>
              <p:custDataLst>
                <p:tags r:id="rId14"/>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82" name="五边形 13"/>
            <p:cNvSpPr/>
            <p:nvPr>
              <p:custDataLst>
                <p:tags r:id="rId15"/>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83" name="圆角矩形 15"/>
            <p:cNvSpPr/>
            <p:nvPr>
              <p:custDataLst>
                <p:tags r:id="rId16"/>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84" name="任意多边形 83"/>
            <p:cNvSpPr/>
            <p:nvPr>
              <p:custDataLst>
                <p:tags r:id="rId17"/>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85" name="矩形 84"/>
            <p:cNvSpPr/>
            <p:nvPr>
              <p:custDataLst>
                <p:tags r:id="rId18"/>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智慧校园建设内容</a:t>
              </a:r>
              <a:endParaRPr lang="zh-CN" altLang="en-US" sz="2400" dirty="0">
                <a:solidFill>
                  <a:schemeClr val="bg1"/>
                </a:solidFill>
              </a:endParaRPr>
            </a:p>
          </p:txBody>
        </p:sp>
      </p:grpSp>
      <p:sp>
        <p:nvSpPr>
          <p:cNvPr id="26" name="MH_Others_3"/>
          <p:cNvSpPr txBox="1"/>
          <p:nvPr>
            <p:custDataLst>
              <p:tags r:id="rId19"/>
            </p:custDataLst>
          </p:nvPr>
        </p:nvSpPr>
        <p:spPr>
          <a:xfrm>
            <a:off x="1003424" y="2382156"/>
            <a:ext cx="1076325" cy="2066925"/>
          </a:xfrm>
          <a:prstGeom prst="rect">
            <a:avLst/>
          </a:prstGeom>
          <a:noFill/>
        </p:spPr>
        <p:txBody>
          <a:bodyPr wrap="square" lIns="0" tIns="0" rIns="0" bIns="0" rtlCol="0" anchor="ctr" anchorCtr="0">
            <a:normAutofit/>
          </a:bodyPr>
          <a:lstStyle/>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目</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录</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p:txBody>
      </p:sp>
      <p:sp>
        <p:nvSpPr>
          <p:cNvPr id="28" name="MH_Others_4"/>
          <p:cNvSpPr txBox="1"/>
          <p:nvPr>
            <p:custDataLst>
              <p:tags r:id="rId20"/>
            </p:custDataLst>
          </p:nvPr>
        </p:nvSpPr>
        <p:spPr>
          <a:xfrm rot="5400000">
            <a:off x="-449267" y="3081884"/>
            <a:ext cx="2770074" cy="461665"/>
          </a:xfrm>
          <a:prstGeom prst="rect">
            <a:avLst/>
          </a:prstGeom>
          <a:noFill/>
        </p:spPr>
        <p:txBody>
          <a:bodyPr wrap="square">
            <a:spAutoFit/>
          </a:bodyPr>
          <a:lstStyle/>
          <a:p>
            <a:pPr algn="ctr">
              <a:defRPr/>
            </a:pPr>
            <a:r>
              <a:rPr lang="en-US" altLang="zh-CN" sz="2400" spc="300" dirty="0">
                <a:solidFill>
                  <a:schemeClr val="accent1">
                    <a:lumMod val="20000"/>
                    <a:lumOff val="80000"/>
                  </a:schemeClr>
                </a:solidFill>
                <a:latin typeface="微软雅黑" pitchFamily="34" charset="-122"/>
                <a:ea typeface="微软雅黑" pitchFamily="34" charset="-122"/>
              </a:rPr>
              <a:t>CONTENTS</a:t>
            </a:r>
            <a:endParaRPr lang="zh-CN" altLang="en-US" sz="2400" spc="300" dirty="0">
              <a:solidFill>
                <a:schemeClr val="accent1">
                  <a:lumMod val="20000"/>
                  <a:lumOff val="80000"/>
                </a:schemeClr>
              </a:solidFill>
              <a:latin typeface="微软雅黑" pitchFamily="34" charset="-122"/>
              <a:ea typeface="微软雅黑" pitchFamily="34" charset="-122"/>
            </a:endParaRPr>
          </a:p>
        </p:txBody>
      </p:sp>
      <p:sp>
        <p:nvSpPr>
          <p:cNvPr id="41" name="MH_Number_3">
            <a:hlinkClick r:id="" action="ppaction://noaction"/>
          </p:cNvPr>
          <p:cNvSpPr/>
          <p:nvPr>
            <p:custDataLst>
              <p:tags r:id="rId21"/>
            </p:custDataLst>
          </p:nvPr>
        </p:nvSpPr>
        <p:spPr>
          <a:xfrm>
            <a:off x="2780807" y="17576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accent1"/>
                </a:solidFill>
              </a:rPr>
              <a:t>1</a:t>
            </a:r>
            <a:endParaRPr lang="en-US" dirty="0">
              <a:solidFill>
                <a:schemeClr val="accent1"/>
              </a:solidFill>
            </a:endParaRPr>
          </a:p>
        </p:txBody>
      </p:sp>
      <p:sp>
        <p:nvSpPr>
          <p:cNvPr id="2" name="MH_Number_3">
            <a:hlinkClick r:id="" action="ppaction://noaction"/>
          </p:cNvPr>
          <p:cNvSpPr/>
          <p:nvPr>
            <p:custDataLst>
              <p:tags r:id="rId22"/>
            </p:custDataLst>
          </p:nvPr>
        </p:nvSpPr>
        <p:spPr>
          <a:xfrm>
            <a:off x="2755407" y="31165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2</a:t>
            </a:r>
            <a:endParaRPr lang="en-US" dirty="0">
              <a:solidFill>
                <a:schemeClr val="accent1"/>
              </a:solidFill>
            </a:endParaRPr>
          </a:p>
        </p:txBody>
      </p:sp>
      <p:sp>
        <p:nvSpPr>
          <p:cNvPr id="3" name="MH_Number_3">
            <a:hlinkClick r:id="" action="ppaction://noaction"/>
          </p:cNvPr>
          <p:cNvSpPr/>
          <p:nvPr>
            <p:custDataLst>
              <p:tags r:id="rId23"/>
            </p:custDataLst>
          </p:nvPr>
        </p:nvSpPr>
        <p:spPr>
          <a:xfrm>
            <a:off x="2755407" y="44500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3</a:t>
            </a:r>
            <a:endParaRPr lang="en-US" dirty="0">
              <a:solidFill>
                <a:schemeClr val="accent1"/>
              </a:solidFill>
            </a:endParaRPr>
          </a:p>
        </p:txBody>
      </p:sp>
    </p:spTree>
    <p:custDataLst>
      <p:tags r:id="rId2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a:t>注重战略规划和顶层设计</a:t>
            </a:r>
            <a:endParaRPr lang="zh-CN" sz="2800"/>
          </a:p>
        </p:txBody>
      </p:sp>
      <p:grpSp>
        <p:nvGrpSpPr>
          <p:cNvPr id="64" name="组合 88"/>
          <p:cNvGrpSpPr/>
          <p:nvPr/>
        </p:nvGrpSpPr>
        <p:grpSpPr bwMode="auto">
          <a:xfrm>
            <a:off x="1023937" y="1451530"/>
            <a:ext cx="7106621" cy="984717"/>
            <a:chOff x="1239838" y="1228725"/>
            <a:chExt cx="6154739" cy="729565"/>
          </a:xfrm>
        </p:grpSpPr>
        <p:sp>
          <p:nvSpPr>
            <p:cNvPr id="65" name="文本框 4"/>
            <p:cNvSpPr txBox="1"/>
            <p:nvPr/>
          </p:nvSpPr>
          <p:spPr>
            <a:xfrm>
              <a:off x="2774555" y="1634744"/>
              <a:ext cx="4620022" cy="323546"/>
            </a:xfrm>
            <a:prstGeom prst="rect">
              <a:avLst/>
            </a:prstGeom>
            <a:solidFill>
              <a:srgbClr val="B5D5BE"/>
            </a:solidFill>
            <a:ln>
              <a:solidFill>
                <a:srgbClr val="3F978F"/>
              </a:solidFill>
            </a:ln>
          </p:spPr>
          <p:txBody>
            <a:bodyPr>
              <a:spAutoFit/>
            </a:bodyPr>
            <a:lstStyle/>
            <a:p>
              <a:pPr marL="342900" indent="-342900" fontAlgn="auto">
                <a:spcAft>
                  <a:spcPts val="0"/>
                </a:spcAft>
                <a:defRPr/>
              </a:pPr>
              <a:r>
                <a:rPr lang="zh-CN" altLang="en-US" sz="1500" b="1" dirty="0">
                  <a:latin typeface="微软雅黑" pitchFamily="34" charset="-122"/>
                  <a:ea typeface="微软雅黑" pitchFamily="34" charset="-122"/>
                  <a:cs typeface="+mj-cs"/>
                  <a:sym typeface="Calibri" pitchFamily="34" charset="0"/>
                </a:rPr>
                <a:t>业务一致性：信息化业务与学校核心业务</a:t>
              </a:r>
              <a:endParaRPr lang="zh-CN" altLang="en-US" sz="1500" b="1" dirty="0">
                <a:latin typeface="微软雅黑" pitchFamily="34" charset="-122"/>
                <a:ea typeface="微软雅黑" pitchFamily="34" charset="-122"/>
                <a:cs typeface="+mj-cs"/>
                <a:sym typeface="Calibri" pitchFamily="34" charset="0"/>
              </a:endParaRPr>
            </a:p>
          </p:txBody>
        </p:sp>
        <p:sp>
          <p:nvSpPr>
            <p:cNvPr id="66" name="文本框 4"/>
            <p:cNvSpPr txBox="1"/>
            <p:nvPr/>
          </p:nvSpPr>
          <p:spPr>
            <a:xfrm>
              <a:off x="2774555" y="1228725"/>
              <a:ext cx="4620022" cy="323546"/>
            </a:xfrm>
            <a:prstGeom prst="rect">
              <a:avLst/>
            </a:prstGeom>
            <a:solidFill>
              <a:srgbClr val="B5D5BE"/>
            </a:solidFill>
            <a:ln>
              <a:solidFill>
                <a:srgbClr val="3F978F"/>
              </a:solidFill>
            </a:ln>
          </p:spPr>
          <p:txBody>
            <a:bodyPr>
              <a:spAutoFit/>
            </a:bodyPr>
            <a:lstStyle/>
            <a:p>
              <a:pPr marL="342900" indent="-342900" fontAlgn="auto">
                <a:spcAft>
                  <a:spcPts val="0"/>
                </a:spcAft>
                <a:defRPr/>
              </a:pPr>
              <a:r>
                <a:rPr lang="zh-CN" altLang="en-US" sz="1500" b="1" dirty="0">
                  <a:latin typeface="微软雅黑" pitchFamily="34" charset="-122"/>
                  <a:ea typeface="微软雅黑" pitchFamily="34" charset="-122"/>
                  <a:cs typeface="+mj-cs"/>
                  <a:sym typeface="Calibri" pitchFamily="34" charset="0"/>
                </a:rPr>
                <a:t>战略一致性：信息化发展战略与学校发展战略</a:t>
              </a:r>
              <a:endParaRPr lang="en-US" altLang="zh-CN" sz="1500" b="1" dirty="0">
                <a:latin typeface="微软雅黑" pitchFamily="34" charset="-122"/>
                <a:ea typeface="微软雅黑" pitchFamily="34" charset="-122"/>
                <a:cs typeface="+mj-cs"/>
                <a:sym typeface="Calibri" pitchFamily="34" charset="0"/>
              </a:endParaRPr>
            </a:p>
          </p:txBody>
        </p:sp>
        <p:sp>
          <p:nvSpPr>
            <p:cNvPr id="67" name="矩形 66"/>
            <p:cNvSpPr/>
            <p:nvPr/>
          </p:nvSpPr>
          <p:spPr>
            <a:xfrm>
              <a:off x="1239838" y="1228725"/>
              <a:ext cx="1250628" cy="726393"/>
            </a:xfrm>
            <a:prstGeom prst="rect">
              <a:avLst/>
            </a:prstGeom>
            <a:solidFill>
              <a:srgbClr val="B5D5BE">
                <a:alpha val="89804"/>
              </a:srgbClr>
            </a:solidFill>
            <a:ln w="12700">
              <a:solidFill>
                <a:srgbClr val="3F978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两个</a:t>
              </a:r>
              <a:endParaRPr lang="en-US" altLang="zh-CN" sz="1500" b="1" dirty="0">
                <a:solidFill>
                  <a:schemeClr val="tx1"/>
                </a:solidFill>
                <a:latin typeface="微软雅黑" pitchFamily="34" charset="-122"/>
                <a:ea typeface="微软雅黑" pitchFamily="34" charset="-122"/>
                <a:cs typeface="+mj-cs"/>
                <a:sym typeface="Calibri" pitchFamily="34" charset="0"/>
              </a:endParaRPr>
            </a:p>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基本原则</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cxnSp>
          <p:nvCxnSpPr>
            <p:cNvPr id="68" name="肘形连接符 67"/>
            <p:cNvCxnSpPr>
              <a:stCxn id="67" idx="3"/>
            </p:cNvCxnSpPr>
            <p:nvPr/>
          </p:nvCxnSpPr>
          <p:spPr>
            <a:xfrm flipV="1">
              <a:off x="2490466" y="1388913"/>
              <a:ext cx="279328" cy="203009"/>
            </a:xfrm>
            <a:prstGeom prst="bentConnector3">
              <a:avLst>
                <a:gd name="adj1" fmla="val 50000"/>
              </a:avLst>
            </a:prstGeom>
            <a:ln>
              <a:solidFill>
                <a:srgbClr val="3F978F"/>
              </a:solidFill>
            </a:ln>
          </p:spPr>
          <p:style>
            <a:lnRef idx="1">
              <a:schemeClr val="accent1"/>
            </a:lnRef>
            <a:fillRef idx="0">
              <a:schemeClr val="accent1"/>
            </a:fillRef>
            <a:effectRef idx="0">
              <a:schemeClr val="accent1"/>
            </a:effectRef>
            <a:fontRef idx="minor">
              <a:schemeClr val="tx1"/>
            </a:fontRef>
          </p:style>
        </p:cxnSp>
        <p:cxnSp>
          <p:nvCxnSpPr>
            <p:cNvPr id="69" name="肘形连接符 68"/>
            <p:cNvCxnSpPr>
              <a:stCxn id="67" idx="3"/>
            </p:cNvCxnSpPr>
            <p:nvPr/>
          </p:nvCxnSpPr>
          <p:spPr>
            <a:xfrm>
              <a:off x="2490466" y="1591922"/>
              <a:ext cx="279328" cy="203009"/>
            </a:xfrm>
            <a:prstGeom prst="bentConnector3">
              <a:avLst>
                <a:gd name="adj1" fmla="val 50000"/>
              </a:avLst>
            </a:prstGeom>
            <a:ln>
              <a:solidFill>
                <a:srgbClr val="3F978F"/>
              </a:solidFill>
            </a:ln>
          </p:spPr>
          <p:style>
            <a:lnRef idx="1">
              <a:schemeClr val="accent1"/>
            </a:lnRef>
            <a:fillRef idx="0">
              <a:schemeClr val="accent1"/>
            </a:fillRef>
            <a:effectRef idx="0">
              <a:schemeClr val="accent1"/>
            </a:effectRef>
            <a:fontRef idx="minor">
              <a:schemeClr val="tx1"/>
            </a:fontRef>
          </p:style>
        </p:cxnSp>
      </p:grpSp>
      <p:grpSp>
        <p:nvGrpSpPr>
          <p:cNvPr id="70" name="组合 87"/>
          <p:cNvGrpSpPr/>
          <p:nvPr/>
        </p:nvGrpSpPr>
        <p:grpSpPr bwMode="auto">
          <a:xfrm>
            <a:off x="1017586" y="2519918"/>
            <a:ext cx="7123113" cy="3348037"/>
            <a:chOff x="1238250" y="2335439"/>
            <a:chExt cx="6170613" cy="2482361"/>
          </a:xfrm>
        </p:grpSpPr>
        <p:sp>
          <p:nvSpPr>
            <p:cNvPr id="71" name="任意多边形 70"/>
            <p:cNvSpPr/>
            <p:nvPr/>
          </p:nvSpPr>
          <p:spPr>
            <a:xfrm>
              <a:off x="1238250" y="2984598"/>
              <a:ext cx="6167438" cy="576150"/>
            </a:xfrm>
            <a:custGeom>
              <a:avLst/>
              <a:gdLst>
                <a:gd name="connsiteX0" fmla="*/ 0 w 1250950"/>
                <a:gd name="connsiteY0" fmla="*/ 0 h 576000"/>
                <a:gd name="connsiteX1" fmla="*/ 1250950 w 1250950"/>
                <a:gd name="connsiteY1" fmla="*/ 0 h 576000"/>
                <a:gd name="connsiteX2" fmla="*/ 1250950 w 1250950"/>
                <a:gd name="connsiteY2" fmla="*/ 576000 h 576000"/>
                <a:gd name="connsiteX3" fmla="*/ 0 w 1250950"/>
                <a:gd name="connsiteY3" fmla="*/ 576000 h 576000"/>
                <a:gd name="connsiteX4" fmla="*/ 0 w 125095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50" h="576000">
                  <a:moveTo>
                    <a:pt x="0" y="0"/>
                  </a:moveTo>
                  <a:lnTo>
                    <a:pt x="1250950" y="0"/>
                  </a:lnTo>
                  <a:lnTo>
                    <a:pt x="1250950" y="576000"/>
                  </a:lnTo>
                  <a:lnTo>
                    <a:pt x="0" y="576000"/>
                  </a:lnTo>
                  <a:lnTo>
                    <a:pt x="0" y="0"/>
                  </a:lnTo>
                  <a:close/>
                </a:path>
              </a:pathLst>
            </a:custGeom>
            <a:solidFill>
              <a:srgbClr val="E5D983">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全方位信息化战略视图</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2" name="矩形 71"/>
            <p:cNvSpPr/>
            <p:nvPr/>
          </p:nvSpPr>
          <p:spPr>
            <a:xfrm>
              <a:off x="1239837" y="3613124"/>
              <a:ext cx="1250950" cy="576150"/>
            </a:xfrm>
            <a:prstGeom prst="rect">
              <a:avLst/>
            </a:prstGeom>
            <a:solidFill>
              <a:srgbClr val="B5D5BE">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四大架构</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3" name="矩形 72"/>
            <p:cNvSpPr/>
            <p:nvPr/>
          </p:nvSpPr>
          <p:spPr>
            <a:xfrm>
              <a:off x="2598737" y="3613124"/>
              <a:ext cx="4810126" cy="576150"/>
            </a:xfrm>
            <a:prstGeom prst="rect">
              <a:avLst/>
            </a:prstGeom>
            <a:solidFill>
              <a:srgbClr val="B5D5BE">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业务架构、数据架构、应用架构、技术架构</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4" name="矩形 73"/>
            <p:cNvSpPr/>
            <p:nvPr/>
          </p:nvSpPr>
          <p:spPr>
            <a:xfrm>
              <a:off x="1239837" y="4241650"/>
              <a:ext cx="1250950" cy="576150"/>
            </a:xfrm>
            <a:prstGeom prst="rect">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八大视角</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5" name="矩形 74"/>
            <p:cNvSpPr/>
            <p:nvPr/>
          </p:nvSpPr>
          <p:spPr>
            <a:xfrm>
              <a:off x="2598737" y="4241650"/>
              <a:ext cx="4810126" cy="576150"/>
            </a:xfrm>
            <a:prstGeom prst="rect">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项目规划、标准规划、安全规划、服务规划、</a:t>
              </a:r>
              <a:endParaRPr lang="en-US" altLang="zh-CN" sz="1500" b="1" dirty="0">
                <a:solidFill>
                  <a:schemeClr val="tx1"/>
                </a:solidFill>
                <a:latin typeface="微软雅黑" pitchFamily="34" charset="-122"/>
                <a:ea typeface="微软雅黑" pitchFamily="34" charset="-122"/>
                <a:cs typeface="+mj-cs"/>
                <a:sym typeface="Calibri" pitchFamily="34" charset="0"/>
              </a:endParaRPr>
            </a:p>
            <a:p>
              <a:pPr algn="ctr" eaLnBrk="1" hangingPunct="1">
                <a:defRPr/>
              </a:pPr>
              <a:r>
                <a:rPr lang="zh-CN" altLang="en-US" sz="1500" b="1" dirty="0">
                  <a:solidFill>
                    <a:schemeClr val="tx1"/>
                  </a:solidFill>
                  <a:latin typeface="微软雅黑" pitchFamily="34" charset="-122"/>
                  <a:ea typeface="微软雅黑" pitchFamily="34" charset="-122"/>
                  <a:cs typeface="+mj-cs"/>
                  <a:sym typeface="Calibri" pitchFamily="34" charset="0"/>
                </a:rPr>
                <a:t>投资规划、评估规划、人力规划、架构治理规划</a:t>
              </a: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6" name="矩形 75"/>
            <p:cNvSpPr/>
            <p:nvPr/>
          </p:nvSpPr>
          <p:spPr>
            <a:xfrm>
              <a:off x="1238250" y="2335439"/>
              <a:ext cx="6167438" cy="528533"/>
            </a:xfrm>
            <a:prstGeom prst="rect">
              <a:avLst/>
            </a:prstGeom>
            <a:solidFill>
              <a:srgbClr val="3F978F">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rgbClr val="E5D983"/>
                  </a:solidFill>
                  <a:latin typeface="微软雅黑" pitchFamily="34" charset="-122"/>
                  <a:ea typeface="微软雅黑" pitchFamily="34" charset="-122"/>
                  <a:cs typeface="+mj-cs"/>
                  <a:sym typeface="Calibri" pitchFamily="34" charset="0"/>
                </a:rPr>
                <a:t>1</a:t>
              </a:r>
              <a:r>
                <a:rPr lang="zh-CN" altLang="en-US" b="1" dirty="0">
                  <a:solidFill>
                    <a:srgbClr val="E5D983"/>
                  </a:solidFill>
                  <a:latin typeface="微软雅黑" pitchFamily="34" charset="-122"/>
                  <a:ea typeface="微软雅黑" pitchFamily="34" charset="-122"/>
                  <a:cs typeface="+mj-cs"/>
                  <a:sym typeface="Calibri" pitchFamily="34" charset="0"/>
                </a:rPr>
                <a:t>个全景、</a:t>
              </a:r>
              <a:r>
                <a:rPr lang="en-US" altLang="zh-CN" b="1" dirty="0">
                  <a:solidFill>
                    <a:srgbClr val="E5D983"/>
                  </a:solidFill>
                  <a:latin typeface="微软雅黑" pitchFamily="34" charset="-122"/>
                  <a:ea typeface="微软雅黑" pitchFamily="34" charset="-122"/>
                  <a:cs typeface="+mj-cs"/>
                  <a:sym typeface="Calibri" pitchFamily="34" charset="0"/>
                </a:rPr>
                <a:t>4</a:t>
              </a:r>
              <a:r>
                <a:rPr lang="zh-CN" altLang="en-US" b="1" dirty="0">
                  <a:solidFill>
                    <a:srgbClr val="E5D983"/>
                  </a:solidFill>
                  <a:latin typeface="微软雅黑" pitchFamily="34" charset="-122"/>
                  <a:ea typeface="微软雅黑" pitchFamily="34" charset="-122"/>
                  <a:cs typeface="+mj-cs"/>
                  <a:sym typeface="Calibri" pitchFamily="34" charset="0"/>
                </a:rPr>
                <a:t>个基础、</a:t>
              </a:r>
              <a:r>
                <a:rPr lang="en-US" altLang="zh-CN" b="1" dirty="0">
                  <a:solidFill>
                    <a:srgbClr val="E5D983"/>
                  </a:solidFill>
                  <a:latin typeface="微软雅黑" pitchFamily="34" charset="-122"/>
                  <a:ea typeface="微软雅黑" pitchFamily="34" charset="-122"/>
                  <a:cs typeface="+mj-cs"/>
                  <a:sym typeface="Calibri" pitchFamily="34" charset="0"/>
                </a:rPr>
                <a:t>8</a:t>
              </a:r>
              <a:r>
                <a:rPr lang="zh-CN" altLang="en-US" b="1" dirty="0">
                  <a:solidFill>
                    <a:srgbClr val="E5D983"/>
                  </a:solidFill>
                  <a:latin typeface="微软雅黑" pitchFamily="34" charset="-122"/>
                  <a:ea typeface="微软雅黑" pitchFamily="34" charset="-122"/>
                  <a:cs typeface="+mj-cs"/>
                  <a:sym typeface="Calibri" pitchFamily="34" charset="0"/>
                </a:rPr>
                <a:t>个主题</a:t>
              </a:r>
              <a:endParaRPr lang="zh-CN" altLang="en-US" b="1" dirty="0">
                <a:solidFill>
                  <a:srgbClr val="E5D983"/>
                </a:solidFill>
                <a:latin typeface="微软雅黑" pitchFamily="34" charset="-122"/>
                <a:ea typeface="微软雅黑" pitchFamily="34" charset="-122"/>
                <a:cs typeface="+mj-cs"/>
                <a:sym typeface="Calibri" pitchFamily="34" charset="0"/>
              </a:endParaRPr>
            </a:p>
          </p:txBody>
        </p:sp>
        <p:sp>
          <p:nvSpPr>
            <p:cNvPr id="77" name="等腰三角形 76"/>
            <p:cNvSpPr/>
            <p:nvPr/>
          </p:nvSpPr>
          <p:spPr bwMode="auto">
            <a:xfrm rot="5400000">
              <a:off x="2445561" y="3853575"/>
              <a:ext cx="176178" cy="95250"/>
            </a:xfrm>
            <a:prstGeom prst="triangle">
              <a:avLst/>
            </a:prstGeom>
            <a:solidFill>
              <a:srgbClr val="B5D5BE">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8" name="等腰三角形 77"/>
            <p:cNvSpPr/>
            <p:nvPr/>
          </p:nvSpPr>
          <p:spPr bwMode="auto">
            <a:xfrm rot="5400000">
              <a:off x="2445561" y="4482101"/>
              <a:ext cx="176178" cy="95250"/>
            </a:xfrm>
            <a:prstGeom prst="triangle">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sp>
          <p:nvSpPr>
            <p:cNvPr id="79" name="等腰三角形 78"/>
            <p:cNvSpPr/>
            <p:nvPr/>
          </p:nvSpPr>
          <p:spPr bwMode="auto">
            <a:xfrm rot="10800000">
              <a:off x="4233862" y="2852862"/>
              <a:ext cx="176213" cy="95231"/>
            </a:xfrm>
            <a:prstGeom prst="triangle">
              <a:avLst/>
            </a:prstGeom>
            <a:solidFill>
              <a:srgbClr val="3F978F">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500" b="1" dirty="0">
                <a:solidFill>
                  <a:schemeClr val="tx1"/>
                </a:solidFill>
                <a:latin typeface="微软雅黑" pitchFamily="34" charset="-122"/>
                <a:ea typeface="微软雅黑" pitchFamily="34" charset="-122"/>
                <a:cs typeface="+mj-cs"/>
                <a:sym typeface="Calibri"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注重应用驱动和整体融合</a:t>
            </a:r>
            <a:endParaRPr lang="zh-CN" sz="2800" dirty="0"/>
          </a:p>
        </p:txBody>
      </p:sp>
      <p:sp>
        <p:nvSpPr>
          <p:cNvPr id="3" name="Oval 14"/>
          <p:cNvSpPr>
            <a:spLocks noChangeArrowheads="1"/>
          </p:cNvSpPr>
          <p:nvPr/>
        </p:nvSpPr>
        <p:spPr bwMode="gray">
          <a:xfrm>
            <a:off x="4978801" y="2364103"/>
            <a:ext cx="2422525" cy="2424113"/>
          </a:xfrm>
          <a:prstGeom prst="ellipse">
            <a:avLst/>
          </a:prstGeom>
          <a:noFill/>
          <a:ln w="38100">
            <a:solidFill>
              <a:srgbClr val="FF9900"/>
            </a:solidFill>
            <a:round/>
          </a:ln>
          <a:effectLst>
            <a:outerShdw dist="35921" dir="2700000" algn="ctr" rotWithShape="0">
              <a:srgbClr val="080808">
                <a:alpha val="50000"/>
              </a:srgbClr>
            </a:outerShdw>
          </a:effectLst>
        </p:spPr>
        <p:txBody>
          <a:bodyPr wrap="none" anchor="ctr"/>
          <a:lstStyle/>
          <a:p>
            <a:pPr>
              <a:defRPr/>
            </a:pPr>
            <a:endParaRPr lang="zh-CN" altLang="en-US">
              <a:solidFill>
                <a:srgbClr val="000000"/>
              </a:solidFill>
            </a:endParaRPr>
          </a:p>
        </p:txBody>
      </p:sp>
      <p:sp>
        <p:nvSpPr>
          <p:cNvPr id="4" name="Oval 15"/>
          <p:cNvSpPr>
            <a:spLocks noChangeArrowheads="1"/>
          </p:cNvSpPr>
          <p:nvPr/>
        </p:nvSpPr>
        <p:spPr bwMode="gray">
          <a:xfrm>
            <a:off x="1592663" y="2364103"/>
            <a:ext cx="2424113" cy="2424113"/>
          </a:xfrm>
          <a:prstGeom prst="ellipse">
            <a:avLst/>
          </a:prstGeom>
          <a:noFill/>
          <a:ln w="38100" algn="ctr">
            <a:solidFill>
              <a:srgbClr val="1893A4">
                <a:alpha val="69000"/>
              </a:srgbClr>
            </a:solidFill>
            <a:round/>
          </a:ln>
          <a:effectLst>
            <a:outerShdw dist="35921" dir="2700000" algn="ctr" rotWithShape="0">
              <a:srgbClr val="080808">
                <a:alpha val="50000"/>
              </a:srgbClr>
            </a:outerShdw>
          </a:effectLst>
        </p:spPr>
        <p:txBody>
          <a:bodyPr wrap="none" anchor="ctr"/>
          <a:lstStyle/>
          <a:p>
            <a:pPr>
              <a:defRPr/>
            </a:pPr>
            <a:endParaRPr lang="zh-CN" altLang="en-US">
              <a:solidFill>
                <a:srgbClr val="000000"/>
              </a:solidFill>
            </a:endParaRPr>
          </a:p>
        </p:txBody>
      </p:sp>
      <p:grpSp>
        <p:nvGrpSpPr>
          <p:cNvPr id="5" name="Group 59"/>
          <p:cNvGrpSpPr/>
          <p:nvPr/>
        </p:nvGrpSpPr>
        <p:grpSpPr bwMode="auto">
          <a:xfrm flipH="1">
            <a:off x="2743740" y="2957377"/>
            <a:ext cx="1695642" cy="1144235"/>
            <a:chOff x="480" y="336"/>
            <a:chExt cx="1486" cy="884"/>
          </a:xfrm>
          <a:solidFill>
            <a:srgbClr val="1893A4"/>
          </a:solidFill>
        </p:grpSpPr>
        <p:sp>
          <p:nvSpPr>
            <p:cNvPr id="6" name="AutoShape 60"/>
            <p:cNvSpPr>
              <a:spLocks noChangeArrowheads="1"/>
            </p:cNvSpPr>
            <p:nvPr/>
          </p:nvSpPr>
          <p:spPr bwMode="gray">
            <a:xfrm>
              <a:off x="480" y="336"/>
              <a:ext cx="1486" cy="884"/>
            </a:xfrm>
            <a:prstGeom prst="homePlate">
              <a:avLst>
                <a:gd name="adj" fmla="val 42025"/>
              </a:avLst>
            </a:prstGeom>
            <a:grpFill/>
            <a:ln w="254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solidFill>
                  <a:srgbClr val="000000"/>
                </a:solidFill>
              </a:endParaRPr>
            </a:p>
          </p:txBody>
        </p:sp>
        <p:sp>
          <p:nvSpPr>
            <p:cNvPr id="7" name="AutoShape 61"/>
            <p:cNvSpPr>
              <a:spLocks noChangeArrowheads="1"/>
            </p:cNvSpPr>
            <p:nvPr/>
          </p:nvSpPr>
          <p:spPr bwMode="gray">
            <a:xfrm>
              <a:off x="531" y="371"/>
              <a:ext cx="1375" cy="811"/>
            </a:xfrm>
            <a:prstGeom prst="homePlate">
              <a:avLst>
                <a:gd name="adj" fmla="val 42386"/>
              </a:avLst>
            </a:prstGeom>
            <a:grpFill/>
            <a:ln w="127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solidFill>
                  <a:srgbClr val="000000"/>
                </a:solidFill>
              </a:endParaRPr>
            </a:p>
          </p:txBody>
        </p:sp>
      </p:grpSp>
      <p:grpSp>
        <p:nvGrpSpPr>
          <p:cNvPr id="8" name="Group 56"/>
          <p:cNvGrpSpPr/>
          <p:nvPr/>
        </p:nvGrpSpPr>
        <p:grpSpPr bwMode="auto">
          <a:xfrm>
            <a:off x="4504889" y="2957377"/>
            <a:ext cx="1694347" cy="1144235"/>
            <a:chOff x="480" y="336"/>
            <a:chExt cx="1486" cy="884"/>
          </a:xfrm>
          <a:solidFill>
            <a:srgbClr val="FF9900"/>
          </a:solidFill>
        </p:grpSpPr>
        <p:sp>
          <p:nvSpPr>
            <p:cNvPr id="9" name="AutoShape 57"/>
            <p:cNvSpPr>
              <a:spLocks noChangeArrowheads="1"/>
            </p:cNvSpPr>
            <p:nvPr/>
          </p:nvSpPr>
          <p:spPr bwMode="gray">
            <a:xfrm>
              <a:off x="480" y="336"/>
              <a:ext cx="1486" cy="884"/>
            </a:xfrm>
            <a:prstGeom prst="homePlate">
              <a:avLst>
                <a:gd name="adj" fmla="val 42025"/>
              </a:avLst>
            </a:prstGeom>
            <a:grpFill/>
            <a:ln w="254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solidFill>
                  <a:srgbClr val="000000"/>
                </a:solidFill>
              </a:endParaRPr>
            </a:p>
          </p:txBody>
        </p:sp>
        <p:sp>
          <p:nvSpPr>
            <p:cNvPr id="10" name="AutoShape 58"/>
            <p:cNvSpPr>
              <a:spLocks noChangeArrowheads="1"/>
            </p:cNvSpPr>
            <p:nvPr/>
          </p:nvSpPr>
          <p:spPr bwMode="gray">
            <a:xfrm>
              <a:off x="529" y="371"/>
              <a:ext cx="1375" cy="811"/>
            </a:xfrm>
            <a:prstGeom prst="homePlate">
              <a:avLst>
                <a:gd name="adj" fmla="val 42386"/>
              </a:avLst>
            </a:prstGeom>
            <a:grpFill/>
            <a:ln w="127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solidFill>
                  <a:srgbClr val="000000"/>
                </a:solidFill>
              </a:endParaRPr>
            </a:p>
          </p:txBody>
        </p:sp>
      </p:grpSp>
      <p:sp>
        <p:nvSpPr>
          <p:cNvPr id="11" name="AutoShape 55"/>
          <p:cNvSpPr>
            <a:spLocks noChangeArrowheads="1"/>
          </p:cNvSpPr>
          <p:nvPr/>
        </p:nvSpPr>
        <p:spPr bwMode="gray">
          <a:xfrm>
            <a:off x="4056463" y="2421253"/>
            <a:ext cx="998538" cy="947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solidFill>
            <a:srgbClr val="1893A4">
              <a:alpha val="69019"/>
            </a:srgbClr>
          </a:solidFill>
          <a:ln w="9525">
            <a:noFill/>
            <a:round/>
          </a:ln>
        </p:spPr>
        <p:txBody>
          <a:bodyPr wrap="none" anchor="ctr"/>
          <a:lstStyle/>
          <a:p>
            <a:endParaRPr lang="zh-CN" altLang="en-US"/>
          </a:p>
        </p:txBody>
      </p:sp>
      <p:sp>
        <p:nvSpPr>
          <p:cNvPr id="12" name="AutoShape 66"/>
          <p:cNvSpPr>
            <a:spLocks noChangeArrowheads="1"/>
          </p:cNvSpPr>
          <p:nvPr/>
        </p:nvSpPr>
        <p:spPr bwMode="gray">
          <a:xfrm flipH="1" flipV="1">
            <a:off x="4056463" y="3664266"/>
            <a:ext cx="998538" cy="947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solidFill>
            <a:srgbClr val="FF8F33">
              <a:alpha val="79999"/>
            </a:srgbClr>
          </a:solidFill>
          <a:ln w="9525">
            <a:noFill/>
            <a:round/>
          </a:ln>
        </p:spPr>
        <p:txBody>
          <a:bodyPr rot="10800000" wrap="none" anchor="ctr"/>
          <a:lstStyle/>
          <a:p>
            <a:endParaRPr lang="zh-CN" altLang="en-US"/>
          </a:p>
        </p:txBody>
      </p:sp>
      <p:sp>
        <p:nvSpPr>
          <p:cNvPr id="13" name="矩形 133"/>
          <p:cNvSpPr>
            <a:spLocks noChangeArrowheads="1"/>
          </p:cNvSpPr>
          <p:nvPr/>
        </p:nvSpPr>
        <p:spPr bwMode="auto">
          <a:xfrm>
            <a:off x="2222901" y="3281678"/>
            <a:ext cx="703262" cy="369888"/>
          </a:xfrm>
          <a:prstGeom prst="rect">
            <a:avLst/>
          </a:prstGeom>
          <a:noFill/>
          <a:ln w="9525">
            <a:noFill/>
            <a:miter lim="800000"/>
          </a:ln>
        </p:spPr>
        <p:txBody>
          <a:bodyPr>
            <a:spAutoFit/>
          </a:bodyPr>
          <a:lstStyle/>
          <a:p>
            <a:pPr eaLnBrk="1" hangingPunct="1"/>
            <a:r>
              <a:rPr lang="en-US" altLang="zh-CN" b="1">
                <a:solidFill>
                  <a:srgbClr val="000000"/>
                </a:solidFill>
                <a:ea typeface="黑体" panose="02010600030101010101" pitchFamily="49" charset="-122"/>
              </a:rPr>
              <a:t>……</a:t>
            </a:r>
            <a:endParaRPr lang="zh-CN" altLang="en-US" b="1">
              <a:solidFill>
                <a:srgbClr val="000000"/>
              </a:solidFill>
            </a:endParaRPr>
          </a:p>
        </p:txBody>
      </p:sp>
      <p:sp>
        <p:nvSpPr>
          <p:cNvPr id="14" name="矩形 134"/>
          <p:cNvSpPr>
            <a:spLocks noChangeArrowheads="1"/>
          </p:cNvSpPr>
          <p:nvPr/>
        </p:nvSpPr>
        <p:spPr bwMode="auto">
          <a:xfrm>
            <a:off x="6097988" y="3281678"/>
            <a:ext cx="703263" cy="369888"/>
          </a:xfrm>
          <a:prstGeom prst="rect">
            <a:avLst/>
          </a:prstGeom>
          <a:noFill/>
          <a:ln w="9525">
            <a:noFill/>
            <a:miter lim="800000"/>
          </a:ln>
        </p:spPr>
        <p:txBody>
          <a:bodyPr>
            <a:spAutoFit/>
          </a:bodyPr>
          <a:lstStyle/>
          <a:p>
            <a:pPr eaLnBrk="1" hangingPunct="1"/>
            <a:r>
              <a:rPr lang="en-US" altLang="zh-CN" b="1">
                <a:solidFill>
                  <a:srgbClr val="000000"/>
                </a:solidFill>
                <a:ea typeface="黑体" panose="02010600030101010101" pitchFamily="49" charset="-122"/>
              </a:rPr>
              <a:t>……</a:t>
            </a:r>
            <a:endParaRPr lang="zh-CN" altLang="en-US" b="1">
              <a:solidFill>
                <a:srgbClr val="000000"/>
              </a:solidFill>
            </a:endParaRPr>
          </a:p>
        </p:txBody>
      </p:sp>
      <p:sp>
        <p:nvSpPr>
          <p:cNvPr id="15" name="Oval 46"/>
          <p:cNvSpPr>
            <a:spLocks noChangeArrowheads="1"/>
          </p:cNvSpPr>
          <p:nvPr/>
        </p:nvSpPr>
        <p:spPr bwMode="auto">
          <a:xfrm>
            <a:off x="5421713" y="1951353"/>
            <a:ext cx="881063" cy="879475"/>
          </a:xfrm>
          <a:prstGeom prst="ellipse">
            <a:avLst/>
          </a:prstGeom>
          <a:solidFill>
            <a:srgbClr val="FF9900"/>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16" name="矩形 138"/>
          <p:cNvSpPr>
            <a:spLocks noChangeArrowheads="1"/>
          </p:cNvSpPr>
          <p:nvPr/>
        </p:nvSpPr>
        <p:spPr bwMode="auto">
          <a:xfrm>
            <a:off x="4510260" y="3322349"/>
            <a:ext cx="1690893" cy="415498"/>
          </a:xfrm>
          <a:prstGeom prst="rect">
            <a:avLst/>
          </a:prstGeom>
          <a:noFill/>
          <a:ln w="9525">
            <a:noFill/>
            <a:miter lim="800000"/>
          </a:ln>
        </p:spPr>
        <p:txBody>
          <a:bodyPr>
            <a:spAutoFit/>
          </a:bodyPr>
          <a:lstStyle/>
          <a:p>
            <a:pPr>
              <a:defRPr/>
            </a:pPr>
            <a:r>
              <a:rPr lang="zh-CN" altLang="en-US" sz="2100" b="1" spc="38" dirty="0">
                <a:ln w="13500">
                  <a:solidFill>
                    <a:srgbClr val="4F81BD">
                      <a:shade val="2500"/>
                      <a:alpha val="6500"/>
                    </a:srgbClr>
                  </a:solidFill>
                  <a:prstDash val="solid"/>
                </a:ln>
                <a:solidFill>
                  <a:srgbClr val="FFFFFF"/>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新瓶酿新酒</a:t>
            </a:r>
            <a:endParaRPr lang="zh-CN" altLang="en-US" sz="2100" b="1" spc="38" dirty="0">
              <a:ln w="13500">
                <a:solidFill>
                  <a:srgbClr val="4F81BD">
                    <a:shade val="2500"/>
                    <a:alpha val="6500"/>
                  </a:srgbClr>
                </a:solidFill>
                <a:prstDash val="solid"/>
              </a:ln>
              <a:solidFill>
                <a:srgbClr val="FFFFFF"/>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17" name="Oval 46"/>
          <p:cNvSpPr>
            <a:spLocks noChangeArrowheads="1"/>
          </p:cNvSpPr>
          <p:nvPr/>
        </p:nvSpPr>
        <p:spPr bwMode="auto">
          <a:xfrm>
            <a:off x="6463113" y="2224403"/>
            <a:ext cx="881063" cy="879475"/>
          </a:xfrm>
          <a:prstGeom prst="ellipse">
            <a:avLst/>
          </a:prstGeom>
          <a:solidFill>
            <a:srgbClr val="FF9900"/>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18" name="Oval 46"/>
          <p:cNvSpPr>
            <a:spLocks noChangeArrowheads="1"/>
          </p:cNvSpPr>
          <p:nvPr/>
        </p:nvSpPr>
        <p:spPr bwMode="auto">
          <a:xfrm>
            <a:off x="6950476" y="3135628"/>
            <a:ext cx="881062" cy="881063"/>
          </a:xfrm>
          <a:prstGeom prst="ellipse">
            <a:avLst/>
          </a:prstGeom>
          <a:solidFill>
            <a:srgbClr val="FF9900"/>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19" name="Oval 46"/>
          <p:cNvSpPr>
            <a:spLocks noChangeArrowheads="1"/>
          </p:cNvSpPr>
          <p:nvPr/>
        </p:nvSpPr>
        <p:spPr bwMode="auto">
          <a:xfrm>
            <a:off x="5421713" y="4307203"/>
            <a:ext cx="881063" cy="879475"/>
          </a:xfrm>
          <a:prstGeom prst="ellipse">
            <a:avLst/>
          </a:prstGeom>
          <a:solidFill>
            <a:srgbClr val="FF9900"/>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20" name="矩形 148"/>
          <p:cNvSpPr>
            <a:spLocks noChangeArrowheads="1"/>
          </p:cNvSpPr>
          <p:nvPr/>
        </p:nvSpPr>
        <p:spPr bwMode="auto">
          <a:xfrm>
            <a:off x="5477222" y="2078586"/>
            <a:ext cx="803824"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模式创新</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1" name="矩形 149"/>
          <p:cNvSpPr>
            <a:spLocks noChangeArrowheads="1"/>
          </p:cNvSpPr>
          <p:nvPr/>
        </p:nvSpPr>
        <p:spPr bwMode="auto">
          <a:xfrm>
            <a:off x="6501301" y="2340602"/>
            <a:ext cx="833595"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方法变革</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2" name="矩形 150"/>
          <p:cNvSpPr>
            <a:spLocks noChangeArrowheads="1"/>
          </p:cNvSpPr>
          <p:nvPr/>
        </p:nvSpPr>
        <p:spPr bwMode="auto">
          <a:xfrm>
            <a:off x="6968027" y="3239670"/>
            <a:ext cx="863366"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内容创新</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3" name="矩形 151"/>
          <p:cNvSpPr>
            <a:spLocks noChangeArrowheads="1"/>
          </p:cNvSpPr>
          <p:nvPr/>
        </p:nvSpPr>
        <p:spPr bwMode="auto">
          <a:xfrm>
            <a:off x="5487934" y="4432732"/>
            <a:ext cx="803824"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评价创新</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4" name="Rectangle 64"/>
          <p:cNvSpPr>
            <a:spLocks noChangeArrowheads="1"/>
          </p:cNvSpPr>
          <p:nvPr/>
        </p:nvSpPr>
        <p:spPr bwMode="auto">
          <a:xfrm>
            <a:off x="1067176" y="1137549"/>
            <a:ext cx="5673091" cy="400110"/>
          </a:xfrm>
          <a:prstGeom prst="rect">
            <a:avLst/>
          </a:prstGeom>
          <a:noFill/>
          <a:ln w="9525">
            <a:noFill/>
            <a:miter lim="800000"/>
          </a:ln>
          <a:effectLst/>
        </p:spPr>
        <p:txBody>
          <a:bodyPr wrap="none">
            <a:spAutoFit/>
          </a:bodyPr>
          <a:lstStyle/>
          <a:p>
            <a:pPr>
              <a:defRPr/>
            </a:pPr>
            <a:r>
              <a:rPr lang="zh-CN" altLang="en-US" sz="2000" b="1" spc="38" dirty="0" smtClean="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利用</a:t>
            </a:r>
            <a:r>
              <a:rPr lang="zh-CN" altLang="en-US" sz="2000"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信息技术改造教育教学过程才是教育信息化</a:t>
            </a:r>
            <a:endParaRPr lang="zh-CN" altLang="en-US" sz="2000"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5" name="矩形 117"/>
          <p:cNvSpPr>
            <a:spLocks noChangeArrowheads="1"/>
          </p:cNvSpPr>
          <p:nvPr/>
        </p:nvSpPr>
        <p:spPr bwMode="auto">
          <a:xfrm>
            <a:off x="2855063" y="3322349"/>
            <a:ext cx="1690893" cy="415498"/>
          </a:xfrm>
          <a:prstGeom prst="rect">
            <a:avLst/>
          </a:prstGeom>
          <a:noFill/>
          <a:ln w="9525">
            <a:noFill/>
            <a:miter lim="800000"/>
          </a:ln>
        </p:spPr>
        <p:txBody>
          <a:bodyPr>
            <a:spAutoFit/>
          </a:bodyPr>
          <a:lstStyle/>
          <a:p>
            <a:pPr>
              <a:defRPr/>
            </a:pPr>
            <a:r>
              <a:rPr lang="zh-CN" altLang="en-US" sz="2100" b="1" spc="38" dirty="0">
                <a:ln w="13500">
                  <a:solidFill>
                    <a:srgbClr val="4F81BD">
                      <a:shade val="2500"/>
                      <a:alpha val="6500"/>
                    </a:srgbClr>
                  </a:solidFill>
                  <a:prstDash val="solid"/>
                </a:ln>
                <a:solidFill>
                  <a:srgbClr val="FFFFFF"/>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新瓶装旧酒</a:t>
            </a:r>
            <a:endParaRPr lang="zh-CN" altLang="en-US" sz="2100" b="1" spc="38" dirty="0">
              <a:ln w="13500">
                <a:solidFill>
                  <a:srgbClr val="4F81BD">
                    <a:shade val="2500"/>
                    <a:alpha val="6500"/>
                  </a:srgbClr>
                </a:solidFill>
                <a:prstDash val="solid"/>
              </a:ln>
              <a:solidFill>
                <a:srgbClr val="FFFFFF"/>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26" name="Oval 46"/>
          <p:cNvSpPr>
            <a:spLocks noChangeArrowheads="1"/>
          </p:cNvSpPr>
          <p:nvPr/>
        </p:nvSpPr>
        <p:spPr bwMode="auto">
          <a:xfrm>
            <a:off x="2168926" y="1975166"/>
            <a:ext cx="879475" cy="879475"/>
          </a:xfrm>
          <a:prstGeom prst="ellipse">
            <a:avLst/>
          </a:prstGeom>
          <a:solidFill>
            <a:srgbClr val="1893A4"/>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27" name="Oval 46"/>
          <p:cNvSpPr>
            <a:spLocks noChangeArrowheads="1"/>
          </p:cNvSpPr>
          <p:nvPr/>
        </p:nvSpPr>
        <p:spPr bwMode="auto">
          <a:xfrm>
            <a:off x="1216426" y="3135628"/>
            <a:ext cx="879475" cy="881063"/>
          </a:xfrm>
          <a:prstGeom prst="ellipse">
            <a:avLst/>
          </a:prstGeom>
          <a:solidFill>
            <a:srgbClr val="1893A4"/>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28" name="Oval 46"/>
          <p:cNvSpPr>
            <a:spLocks noChangeArrowheads="1"/>
          </p:cNvSpPr>
          <p:nvPr/>
        </p:nvSpPr>
        <p:spPr bwMode="auto">
          <a:xfrm>
            <a:off x="2168926" y="4250053"/>
            <a:ext cx="879475" cy="881063"/>
          </a:xfrm>
          <a:prstGeom prst="ellipse">
            <a:avLst/>
          </a:prstGeom>
          <a:solidFill>
            <a:srgbClr val="1893A4"/>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29" name="矩形 127"/>
          <p:cNvSpPr>
            <a:spLocks noChangeArrowheads="1"/>
          </p:cNvSpPr>
          <p:nvPr/>
        </p:nvSpPr>
        <p:spPr bwMode="auto">
          <a:xfrm>
            <a:off x="2118657" y="2058318"/>
            <a:ext cx="969374"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教材</a:t>
            </a:r>
            <a:endParaRPr lang="en-US" altLang="zh-CN"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电子化</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30" name="矩形 128"/>
          <p:cNvSpPr>
            <a:spLocks noChangeArrowheads="1"/>
          </p:cNvSpPr>
          <p:nvPr/>
        </p:nvSpPr>
        <p:spPr bwMode="auto">
          <a:xfrm>
            <a:off x="1291555" y="3240762"/>
            <a:ext cx="744879"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工具辅助</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31" name="矩形 129"/>
          <p:cNvSpPr>
            <a:spLocks noChangeArrowheads="1"/>
          </p:cNvSpPr>
          <p:nvPr/>
        </p:nvSpPr>
        <p:spPr bwMode="auto">
          <a:xfrm>
            <a:off x="2126995" y="4513708"/>
            <a:ext cx="969372" cy="369332"/>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建机房</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32" name="Oval 46"/>
          <p:cNvSpPr>
            <a:spLocks noChangeArrowheads="1"/>
          </p:cNvSpPr>
          <p:nvPr/>
        </p:nvSpPr>
        <p:spPr bwMode="auto">
          <a:xfrm>
            <a:off x="6463113" y="4107178"/>
            <a:ext cx="881063" cy="879475"/>
          </a:xfrm>
          <a:prstGeom prst="ellipse">
            <a:avLst/>
          </a:prstGeom>
          <a:solidFill>
            <a:srgbClr val="FF9900"/>
          </a:solidFill>
          <a:ln w="9525">
            <a:noFill/>
            <a:round/>
          </a:ln>
        </p:spPr>
        <p:txBody>
          <a:bodyPr wrap="none" anchor="ctr"/>
          <a:lstStyle/>
          <a:p>
            <a:pPr eaLnBrk="1" hangingPunct="1"/>
            <a:endParaRPr lang="zh-CN" altLang="zh-CN">
              <a:solidFill>
                <a:srgbClr val="000000"/>
              </a:solidFill>
              <a:latin typeface="微软雅黑" pitchFamily="34" charset="-122"/>
              <a:ea typeface="微软雅黑" pitchFamily="34" charset="-122"/>
              <a:sym typeface="微软雅黑" pitchFamily="34" charset="-122"/>
            </a:endParaRPr>
          </a:p>
        </p:txBody>
      </p:sp>
      <p:sp>
        <p:nvSpPr>
          <p:cNvPr id="33" name="矩形 151"/>
          <p:cNvSpPr>
            <a:spLocks noChangeArrowheads="1"/>
          </p:cNvSpPr>
          <p:nvPr/>
        </p:nvSpPr>
        <p:spPr bwMode="auto">
          <a:xfrm>
            <a:off x="6497584" y="4213657"/>
            <a:ext cx="803824" cy="646331"/>
          </a:xfrm>
          <a:prstGeom prst="rect">
            <a:avLst/>
          </a:prstGeom>
          <a:noFill/>
          <a:ln w="9525">
            <a:noFill/>
            <a:miter lim="800000"/>
          </a:ln>
        </p:spPr>
        <p:txBody>
          <a:bodyPr>
            <a:spAutoFit/>
          </a:bodyPr>
          <a:lstStyle/>
          <a:p>
            <a:pPr algn="ctr">
              <a:defRPr/>
            </a:pPr>
            <a:r>
              <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rPr>
              <a:t>工具更新</a:t>
            </a:r>
            <a:endParaRPr lang="zh-CN" altLang="en-US" b="1" spc="38"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4600" y="259268"/>
            <a:ext cx="7886712" cy="919452"/>
          </a:xfrm>
        </p:spPr>
        <p:txBody>
          <a:bodyPr/>
          <a:lstStyle/>
          <a:p>
            <a:r>
              <a:rPr lang="zh-CN" altLang="en-US" sz="2800" dirty="0" smtClean="0"/>
              <a:t>注重应用驱动和整体融合</a:t>
            </a:r>
            <a:endParaRPr lang="zh-CN" sz="2800" dirty="0"/>
          </a:p>
        </p:txBody>
      </p:sp>
      <p:sp>
        <p:nvSpPr>
          <p:cNvPr id="34" name="Rectangle 64"/>
          <p:cNvSpPr>
            <a:spLocks noChangeArrowheads="1"/>
          </p:cNvSpPr>
          <p:nvPr/>
        </p:nvSpPr>
        <p:spPr bwMode="auto">
          <a:xfrm>
            <a:off x="421739" y="1063311"/>
            <a:ext cx="8420100" cy="1323439"/>
          </a:xfrm>
          <a:prstGeom prst="rect">
            <a:avLst/>
          </a:prstGeom>
          <a:noFill/>
          <a:ln w="9525">
            <a:noFill/>
            <a:miter lim="800000"/>
          </a:ln>
          <a:effectLst/>
        </p:spPr>
        <p:txBody>
          <a:bodyPr vert="horz" wrap="square">
            <a:spAutoFit/>
          </a:bodyPr>
          <a:lstStyle/>
          <a:p>
            <a:pPr>
              <a:defRPr/>
            </a:pPr>
            <a:r>
              <a:rPr lang="zh-CN" altLang="en-US" sz="2000" dirty="0" smtClean="0"/>
              <a:t>    </a:t>
            </a:r>
            <a:r>
              <a:rPr lang="zh-CN" altLang="en-US" sz="2000" dirty="0" smtClean="0">
                <a:latin typeface="微软雅黑" pitchFamily="34" charset="-122"/>
                <a:ea typeface="微软雅黑" pitchFamily="34" charset="-122"/>
              </a:rPr>
              <a:t>以</a:t>
            </a:r>
            <a:r>
              <a:rPr lang="zh-CN" altLang="en-US" sz="2000" dirty="0">
                <a:latin typeface="微软雅黑" pitchFamily="34" charset="-122"/>
                <a:ea typeface="微软雅黑" pitchFamily="34" charset="-122"/>
              </a:rPr>
              <a:t>云计算、物联网技术为依托的校园综合管理平台，构建高效的校园管理、智能的教学过程和幸福的校园生活三大功能应用体系，把学院打造成高效、智能、幸福的智慧</a:t>
            </a:r>
            <a:r>
              <a:rPr lang="zh-CN" altLang="en-US" sz="2000" dirty="0" smtClean="0">
                <a:latin typeface="微软雅黑" pitchFamily="34" charset="-122"/>
                <a:ea typeface="微软雅黑" pitchFamily="34" charset="-122"/>
              </a:rPr>
              <a:t>校园，概括</a:t>
            </a:r>
            <a:r>
              <a:rPr lang="zh-CN" altLang="en-US" sz="2000" dirty="0">
                <a:latin typeface="微软雅黑" pitchFamily="34" charset="-122"/>
                <a:ea typeface="微软雅黑" pitchFamily="34" charset="-122"/>
              </a:rPr>
              <a:t>起来就是“一个平台，三大体系</a:t>
            </a:r>
            <a:r>
              <a:rPr lang="zh-CN" altLang="en-US"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a:defRPr/>
            </a:pPr>
            <a:endParaRPr lang="zh-CN" altLang="en-US" sz="2000" b="1" spc="38" dirty="0">
              <a:ln w="13500">
                <a:solidFill>
                  <a:srgbClr val="4F81BD">
                    <a:shade val="2500"/>
                    <a:alpha val="6500"/>
                  </a:srgbClr>
                </a:solidFill>
                <a:prstDash val="solid"/>
              </a:ln>
              <a:effectLst>
                <a:innerShdw blurRad="50900" dist="38500" dir="13500000">
                  <a:srgbClr val="000000">
                    <a:alpha val="60000"/>
                  </a:srgbClr>
                </a:innerShdw>
              </a:effectLst>
              <a:latin typeface="微软雅黑" pitchFamily="34" charset="-122"/>
              <a:ea typeface="微软雅黑" pitchFamily="34" charset="-122"/>
              <a:sym typeface="微软雅黑" pitchFamily="34" charset="-122"/>
            </a:endParaRPr>
          </a:p>
        </p:txBody>
      </p:sp>
      <p:sp>
        <p:nvSpPr>
          <p:cNvPr id="36" name="圆角矩形 35"/>
          <p:cNvSpPr/>
          <p:nvPr/>
        </p:nvSpPr>
        <p:spPr>
          <a:xfrm>
            <a:off x="428596" y="5781324"/>
            <a:ext cx="8098500" cy="648072"/>
          </a:xfrm>
          <a:prstGeom prst="roundRect">
            <a:avLst/>
          </a:prstGeom>
          <a:solidFill>
            <a:sysClr val="window" lastClr="FFFFFF">
              <a:lumMod val="95000"/>
            </a:sysClr>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mn-cs"/>
            </a:endParaRPr>
          </a:p>
        </p:txBody>
      </p:sp>
      <p:pic>
        <p:nvPicPr>
          <p:cNvPr id="52" name="Picture 6" descr="http://cdn1.iconfinder.com/data/icons/SIGMA/education_icons/png/256/elementary_school.png"/>
          <p:cNvPicPr>
            <a:picLocks noChangeAspect="1" noChangeArrowheads="1"/>
          </p:cNvPicPr>
          <p:nvPr/>
        </p:nvPicPr>
        <p:blipFill>
          <a:blip r:embed="rId1" cstate="print"/>
          <a:srcRect/>
          <a:stretch>
            <a:fillRect/>
          </a:stretch>
        </p:blipFill>
        <p:spPr bwMode="auto">
          <a:xfrm>
            <a:off x="4265425" y="3011787"/>
            <a:ext cx="518765" cy="587775"/>
          </a:xfrm>
          <a:prstGeom prst="rect">
            <a:avLst/>
          </a:prstGeom>
          <a:noFill/>
          <a:ln w="9525">
            <a:noFill/>
            <a:miter lim="800000"/>
            <a:headEnd/>
            <a:tailEnd/>
          </a:ln>
        </p:spPr>
      </p:pic>
      <p:pic>
        <p:nvPicPr>
          <p:cNvPr id="53" name="Picture 7" descr="F:\D22【图片】生动（真实）、大气（金字塔、天空、海洋）、科技感（线条、结构、色块）\22 抽象类-学校人物\20071220109567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417" y="3028058"/>
            <a:ext cx="503828" cy="54581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F:\D22【图片】生动（真实）、大气（金字塔、天空、海洋）、科技感（线条、结构、色块）\22 抽象类-学校人物\2007122116255097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995" y="3028058"/>
            <a:ext cx="449451" cy="486905"/>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1022773" y="3714752"/>
            <a:ext cx="2603472" cy="50006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rPr>
              <a:t>高效的校园管理系统</a:t>
            </a:r>
            <a:endParaRPr kumimoji="0" lang="zh-CN" altLang="en-US" sz="18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56" name="矩形 55"/>
          <p:cNvSpPr/>
          <p:nvPr/>
        </p:nvSpPr>
        <p:spPr>
          <a:xfrm>
            <a:off x="3923656" y="3712572"/>
            <a:ext cx="2318036" cy="50006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smtClean="0">
                <a:solidFill>
                  <a:sysClr val="window" lastClr="FFFFFF"/>
                </a:solidFill>
                <a:latin typeface="Calibri"/>
                <a:ea typeface="宋体" panose="02010600030101010101" pitchFamily="2" charset="-122"/>
              </a:rPr>
              <a:t>智能的教学过程体系</a:t>
            </a:r>
            <a:endParaRPr kumimoji="0" lang="zh-CN" altLang="en-US" sz="18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58" name="矩形 57"/>
          <p:cNvSpPr/>
          <p:nvPr/>
        </p:nvSpPr>
        <p:spPr>
          <a:xfrm>
            <a:off x="6468122" y="3714752"/>
            <a:ext cx="2428860" cy="50006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smtClean="0">
                <a:solidFill>
                  <a:sysClr val="window" lastClr="FFFFFF"/>
                </a:solidFill>
                <a:latin typeface="Calibri"/>
                <a:ea typeface="宋体" panose="02010600030101010101" pitchFamily="2" charset="-122"/>
              </a:rPr>
              <a:t>幸福的校园生活体系</a:t>
            </a:r>
            <a:endParaRPr kumimoji="0" lang="zh-CN" altLang="en-US" sz="18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grpSp>
        <p:nvGrpSpPr>
          <p:cNvPr id="93" name="组合 92"/>
          <p:cNvGrpSpPr/>
          <p:nvPr/>
        </p:nvGrpSpPr>
        <p:grpSpPr>
          <a:xfrm>
            <a:off x="3298217" y="2203538"/>
            <a:ext cx="3156600" cy="746280"/>
            <a:chOff x="3357554" y="1857364"/>
            <a:chExt cx="3293377" cy="1092455"/>
          </a:xfrm>
        </p:grpSpPr>
        <p:sp>
          <p:nvSpPr>
            <p:cNvPr id="37" name="下箭头 36"/>
            <p:cNvSpPr/>
            <p:nvPr/>
          </p:nvSpPr>
          <p:spPr bwMode="auto">
            <a:xfrm>
              <a:off x="3357554" y="2599430"/>
              <a:ext cx="2160051" cy="350389"/>
            </a:xfrm>
            <a:prstGeom prst="downArrow">
              <a:avLst>
                <a:gd name="adj1" fmla="val 64766"/>
                <a:gd name="adj2" fmla="val 50000"/>
              </a:avLst>
            </a:prstGeom>
            <a:gradFill flip="none" rotWithShape="1">
              <a:gsLst>
                <a:gs pos="100000">
                  <a:sysClr val="window" lastClr="FFFFFF">
                    <a:alpha val="95000"/>
                  </a:sysClr>
                </a:gs>
                <a:gs pos="39999">
                  <a:srgbClr val="85C2FF"/>
                </a:gs>
                <a:gs pos="70000">
                  <a:srgbClr val="C4D6EB"/>
                </a:gs>
                <a:gs pos="100000">
                  <a:srgbClr val="FFEBFA"/>
                </a:gs>
              </a:gsLst>
              <a:lin ang="16200000" scaled="1"/>
              <a:tileRect/>
            </a:gradFill>
            <a:ln w="25400" cap="flat" cmpd="sng" algn="ctr">
              <a:solidFill>
                <a:sysClr val="window" lastClr="FFFFFF">
                  <a:lumMod val="95000"/>
                  <a:alpha val="0"/>
                </a:sysClr>
              </a:solidFill>
              <a:prstDash val="solid"/>
            </a:ln>
            <a:effectLst/>
          </p:spPr>
          <p:txBody>
            <a:bodyPr tIns="180000" anchor="b"/>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3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nvGrpSpPr>
            <p:cNvPr id="40" name="组合 39"/>
            <p:cNvGrpSpPr/>
            <p:nvPr/>
          </p:nvGrpSpPr>
          <p:grpSpPr>
            <a:xfrm>
              <a:off x="3643306" y="1857364"/>
              <a:ext cx="1571636" cy="707018"/>
              <a:chOff x="3638337" y="2011809"/>
              <a:chExt cx="2047452" cy="1537677"/>
            </a:xfrm>
          </p:grpSpPr>
          <p:sp>
            <p:nvSpPr>
              <p:cNvPr id="41" name="云形 40"/>
              <p:cNvSpPr/>
              <p:nvPr/>
            </p:nvSpPr>
            <p:spPr>
              <a:xfrm>
                <a:off x="3638337" y="2011809"/>
                <a:ext cx="2047452" cy="1537677"/>
              </a:xfrm>
              <a:prstGeom prst="cloud">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42" name="TextBox 41"/>
              <p:cNvSpPr txBox="1"/>
              <p:nvPr/>
            </p:nvSpPr>
            <p:spPr>
              <a:xfrm>
                <a:off x="3944777" y="2307805"/>
                <a:ext cx="1643074" cy="8032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智慧校园</a:t>
                </a:r>
                <a:endParaRPr kumimoji="0" lang="zh-CN" altLang="en-US"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sp>
          <p:nvSpPr>
            <p:cNvPr id="60" name="TextBox 59"/>
            <p:cNvSpPr txBox="1"/>
            <p:nvPr/>
          </p:nvSpPr>
          <p:spPr>
            <a:xfrm>
              <a:off x="5494002" y="2236933"/>
              <a:ext cx="1156929" cy="307777"/>
            </a:xfrm>
            <a:prstGeom prst="rect">
              <a:avLst/>
            </a:prstGeom>
            <a:noFill/>
          </p:spPr>
          <p:txBody>
            <a:bodyPr wrap="square" rtlCol="0">
              <a:spAutoFit/>
            </a:bodyPr>
            <a:lstStyle/>
            <a:p>
              <a:r>
                <a:rPr lang="en-US" altLang="zh-CN" sz="1400" kern="0" dirty="0" smtClean="0">
                  <a:solidFill>
                    <a:prstClr val="white"/>
                  </a:solidFill>
                  <a:latin typeface="微软雅黑" pitchFamily="34" charset="-122"/>
                  <a:ea typeface="微软雅黑" pitchFamily="34" charset="-122"/>
                </a:rPr>
                <a:t>H3C App X</a:t>
              </a:r>
              <a:endParaRPr lang="zh-CN" altLang="en-US" sz="1400" dirty="0">
                <a:latin typeface="微软雅黑" pitchFamily="34" charset="-122"/>
                <a:ea typeface="微软雅黑" pitchFamily="34" charset="-122"/>
              </a:endParaRPr>
            </a:p>
          </p:txBody>
        </p:sp>
      </p:grpSp>
      <p:sp>
        <p:nvSpPr>
          <p:cNvPr id="61" name="TextBox 60"/>
          <p:cNvSpPr txBox="1"/>
          <p:nvPr/>
        </p:nvSpPr>
        <p:spPr>
          <a:xfrm>
            <a:off x="4841490" y="4991586"/>
            <a:ext cx="10123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虚拟网</a:t>
            </a:r>
            <a:r>
              <a:rPr kumimoji="0" lang="zh-CN" altLang="en-US" sz="1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元</a:t>
            </a:r>
            <a:endParaRPr kumimoji="0" lang="zh-CN" altLang="en-US" sz="1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62" name="圆角矩形 61"/>
          <p:cNvSpPr/>
          <p:nvPr/>
        </p:nvSpPr>
        <p:spPr>
          <a:xfrm>
            <a:off x="428596" y="4610630"/>
            <a:ext cx="8098500" cy="648072"/>
          </a:xfrm>
          <a:prstGeom prst="roundRect">
            <a:avLst/>
          </a:prstGeom>
          <a:solidFill>
            <a:sysClr val="window" lastClr="FFFFFF">
              <a:lumMod val="95000"/>
            </a:sysClr>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mn-cs"/>
            </a:endParaRPr>
          </a:p>
        </p:txBody>
      </p:sp>
      <p:sp>
        <p:nvSpPr>
          <p:cNvPr id="63" name="TextBox 62"/>
          <p:cNvSpPr txBox="1"/>
          <p:nvPr/>
        </p:nvSpPr>
        <p:spPr>
          <a:xfrm>
            <a:off x="571472" y="4758636"/>
            <a:ext cx="1143008" cy="369332"/>
          </a:xfrm>
          <a:prstGeom prst="rect">
            <a:avLst/>
          </a:prstGeom>
          <a:noFill/>
        </p:spPr>
        <p:txBody>
          <a:bodyPr wrap="square" rtlCol="0">
            <a:spAutoFit/>
          </a:bodyPr>
          <a:lstStyle/>
          <a:p>
            <a:r>
              <a:rPr lang="en-US" altLang="zh-CN" dirty="0" smtClean="0"/>
              <a:t>APP</a:t>
            </a:r>
            <a:endParaRPr lang="zh-CN" altLang="en-US" dirty="0"/>
          </a:p>
        </p:txBody>
      </p:sp>
      <p:sp>
        <p:nvSpPr>
          <p:cNvPr id="64" name="矩形 63"/>
          <p:cNvSpPr/>
          <p:nvPr/>
        </p:nvSpPr>
        <p:spPr>
          <a:xfrm>
            <a:off x="1428728" y="4648348"/>
            <a:ext cx="1214446"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 lastClr="FFFFFF"/>
                </a:solidFill>
                <a:latin typeface="Calibri"/>
                <a:ea typeface="宋体" panose="02010600030101010101" pitchFamily="2" charset="-122"/>
              </a:rPr>
              <a:t>校园安全</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65" name="矩形 64"/>
          <p:cNvSpPr/>
          <p:nvPr/>
        </p:nvSpPr>
        <p:spPr>
          <a:xfrm>
            <a:off x="2714612" y="4648348"/>
            <a:ext cx="1214446"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rPr>
              <a:t>校园能源</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66" name="矩形 65"/>
          <p:cNvSpPr/>
          <p:nvPr/>
        </p:nvSpPr>
        <p:spPr>
          <a:xfrm>
            <a:off x="4000496" y="4648348"/>
            <a:ext cx="1214446"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 lastClr="FFFFFF"/>
                </a:solidFill>
                <a:latin typeface="Calibri"/>
                <a:ea typeface="宋体" panose="02010600030101010101" pitchFamily="2" charset="-122"/>
              </a:rPr>
              <a:t>多媒体课堂</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67" name="矩形 66"/>
          <p:cNvSpPr/>
          <p:nvPr/>
        </p:nvSpPr>
        <p:spPr>
          <a:xfrm>
            <a:off x="5286380" y="4648348"/>
            <a:ext cx="1214446"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 lastClr="FFFFFF"/>
                </a:solidFill>
                <a:latin typeface="Calibri"/>
                <a:ea typeface="宋体" panose="02010600030101010101" pitchFamily="2" charset="-122"/>
              </a:rPr>
              <a:t>移动教学</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68" name="矩形 67"/>
          <p:cNvSpPr/>
          <p:nvPr/>
        </p:nvSpPr>
        <p:spPr>
          <a:xfrm>
            <a:off x="6643702" y="4648348"/>
            <a:ext cx="1214446"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 lastClr="FFFFFF"/>
                </a:solidFill>
                <a:latin typeface="Calibri"/>
                <a:ea typeface="宋体" panose="02010600030101010101" pitchFamily="2" charset="-122"/>
              </a:rPr>
              <a:t>一卡通</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
        <p:nvSpPr>
          <p:cNvPr id="69" name="下箭头 68"/>
          <p:cNvSpPr/>
          <p:nvPr/>
        </p:nvSpPr>
        <p:spPr bwMode="auto">
          <a:xfrm>
            <a:off x="3428992" y="4336809"/>
            <a:ext cx="2160051" cy="350389"/>
          </a:xfrm>
          <a:prstGeom prst="downArrow">
            <a:avLst>
              <a:gd name="adj1" fmla="val 64766"/>
              <a:gd name="adj2" fmla="val 50000"/>
            </a:avLst>
          </a:prstGeom>
          <a:gradFill flip="none" rotWithShape="1">
            <a:gsLst>
              <a:gs pos="100000">
                <a:sysClr val="window" lastClr="FFFFFF">
                  <a:alpha val="95000"/>
                </a:sysClr>
              </a:gs>
              <a:gs pos="39999">
                <a:srgbClr val="85C2FF"/>
              </a:gs>
              <a:gs pos="70000">
                <a:srgbClr val="C4D6EB"/>
              </a:gs>
              <a:gs pos="100000">
                <a:srgbClr val="FFEBFA"/>
              </a:gs>
            </a:gsLst>
            <a:lin ang="16200000" scaled="1"/>
            <a:tileRect/>
          </a:gradFill>
          <a:ln w="25400" cap="flat" cmpd="sng" algn="ctr">
            <a:solidFill>
              <a:sysClr val="window" lastClr="FFFFFF">
                <a:lumMod val="95000"/>
                <a:alpha val="0"/>
              </a:sysClr>
            </a:solidFill>
            <a:prstDash val="solid"/>
          </a:ln>
          <a:effectLst/>
        </p:spPr>
        <p:txBody>
          <a:bodyPr tIns="180000" anchor="b"/>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3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70" name="TextBox 69"/>
          <p:cNvSpPr txBox="1"/>
          <p:nvPr/>
        </p:nvSpPr>
        <p:spPr>
          <a:xfrm>
            <a:off x="4815484" y="6095972"/>
            <a:ext cx="101231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虚拟网</a:t>
            </a:r>
            <a:r>
              <a:rPr kumimoji="0" lang="zh-CN" altLang="en-US" sz="1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元</a:t>
            </a:r>
            <a:endParaRPr kumimoji="0" lang="zh-CN" altLang="en-US" sz="1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nvGrpSpPr>
          <p:cNvPr id="71" name="组合 70"/>
          <p:cNvGrpSpPr/>
          <p:nvPr/>
        </p:nvGrpSpPr>
        <p:grpSpPr>
          <a:xfrm>
            <a:off x="5448840" y="5500702"/>
            <a:ext cx="1123424" cy="915995"/>
            <a:chOff x="5320192" y="2134476"/>
            <a:chExt cx="1123424" cy="915995"/>
          </a:xfrm>
        </p:grpSpPr>
        <p:sp>
          <p:nvSpPr>
            <p:cNvPr id="72" name="对角圆角矩形 71"/>
            <p:cNvSpPr/>
            <p:nvPr/>
          </p:nvSpPr>
          <p:spPr>
            <a:xfrm>
              <a:off x="5320192" y="2214449"/>
              <a:ext cx="1123424" cy="836022"/>
            </a:xfrm>
            <a:prstGeom prst="round2DiagRect">
              <a:avLst>
                <a:gd name="adj1" fmla="val 0"/>
                <a:gd name="adj2" fmla="val 19769"/>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pic>
          <p:nvPicPr>
            <p:cNvPr id="73" name="Picture 4"/>
            <p:cNvPicPr>
              <a:picLocks noChangeAspect="1" noChangeArrowheads="1"/>
            </p:cNvPicPr>
            <p:nvPr/>
          </p:nvPicPr>
          <p:blipFill>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5592884" y="2134476"/>
              <a:ext cx="5048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5487806" y="2710540"/>
              <a:ext cx="8002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移动化</a:t>
              </a:r>
              <a:endPar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nvGrpSpPr>
          <p:cNvPr id="75" name="组合 74"/>
          <p:cNvGrpSpPr/>
          <p:nvPr/>
        </p:nvGrpSpPr>
        <p:grpSpPr>
          <a:xfrm>
            <a:off x="1376874" y="5553725"/>
            <a:ext cx="1123424" cy="875671"/>
            <a:chOff x="6616928" y="1070586"/>
            <a:chExt cx="1123424" cy="875671"/>
          </a:xfrm>
        </p:grpSpPr>
        <p:sp>
          <p:nvSpPr>
            <p:cNvPr id="76" name="对角圆角矩形 75"/>
            <p:cNvSpPr/>
            <p:nvPr/>
          </p:nvSpPr>
          <p:spPr>
            <a:xfrm>
              <a:off x="6616928" y="1070586"/>
              <a:ext cx="1123424" cy="836022"/>
            </a:xfrm>
            <a:prstGeom prst="round2DiagRect">
              <a:avLst>
                <a:gd name="adj1" fmla="val 0"/>
                <a:gd name="adj2" fmla="val 19769"/>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pic>
          <p:nvPicPr>
            <p:cNvPr id="77" name="Picture 8"/>
            <p:cNvPicPr>
              <a:picLocks noChangeAspect="1" noChangeArrowheads="1"/>
            </p:cNvPicPr>
            <p:nvPr/>
          </p:nvPicPr>
          <p:blipFill>
            <a:blip r:embed="rId5">
              <a:clrChange>
                <a:clrFrom>
                  <a:srgbClr val="EAEAEA"/>
                </a:clrFrom>
                <a:clrTo>
                  <a:srgbClr val="EAEAEA">
                    <a:alpha val="0"/>
                  </a:srgbClr>
                </a:clrTo>
              </a:clrChange>
              <a:extLst>
                <a:ext uri="{28A0092B-C50C-407E-A947-70E740481C1C}">
                  <a14:useLocalDpi xmlns:a14="http://schemas.microsoft.com/office/drawing/2010/main" val="0"/>
                </a:ext>
              </a:extLst>
            </a:blip>
            <a:srcRect/>
            <a:stretch>
              <a:fillRect/>
            </a:stretch>
          </p:blipFill>
          <p:spPr bwMode="auto">
            <a:xfrm>
              <a:off x="6746443" y="1073144"/>
              <a:ext cx="899288" cy="69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p:cNvSpPr txBox="1"/>
            <p:nvPr/>
          </p:nvSpPr>
          <p:spPr>
            <a:xfrm>
              <a:off x="6688936" y="1607703"/>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融合架构</a:t>
              </a:r>
              <a:endPar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nvGrpSpPr>
          <p:cNvPr id="79" name="组合 78"/>
          <p:cNvGrpSpPr/>
          <p:nvPr/>
        </p:nvGrpSpPr>
        <p:grpSpPr>
          <a:xfrm>
            <a:off x="6806162" y="5500702"/>
            <a:ext cx="1160994" cy="900200"/>
            <a:chOff x="6616928" y="2183797"/>
            <a:chExt cx="1160994" cy="900200"/>
          </a:xfrm>
        </p:grpSpPr>
        <p:sp>
          <p:nvSpPr>
            <p:cNvPr id="80" name="对角圆角矩形 79"/>
            <p:cNvSpPr/>
            <p:nvPr/>
          </p:nvSpPr>
          <p:spPr>
            <a:xfrm>
              <a:off x="6616928" y="2247975"/>
              <a:ext cx="1123424" cy="836022"/>
            </a:xfrm>
            <a:prstGeom prst="round2DiagRect">
              <a:avLst>
                <a:gd name="adj1" fmla="val 0"/>
                <a:gd name="adj2" fmla="val 19769"/>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pic>
          <p:nvPicPr>
            <p:cNvPr id="81" name="Picture 6"/>
            <p:cNvPicPr>
              <a:picLocks noChangeAspect="1" noChangeArrowheads="1"/>
            </p:cNvPicPr>
            <p:nvPr/>
          </p:nvPicPr>
          <p:blipFill>
            <a:blip r:embed="rId6">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6786824" y="2183797"/>
              <a:ext cx="809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TextBox 81"/>
            <p:cNvSpPr txBox="1"/>
            <p:nvPr/>
          </p:nvSpPr>
          <p:spPr>
            <a:xfrm>
              <a:off x="6772519" y="273879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Text" lastClr="000000"/>
                  </a:solidFill>
                  <a:latin typeface="微软雅黑" pitchFamily="34" charset="-122"/>
                  <a:ea typeface="微软雅黑" pitchFamily="34" charset="-122"/>
                </a:rPr>
                <a:t>数据分析</a:t>
              </a:r>
              <a:endPar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nvGrpSpPr>
          <p:cNvPr id="83" name="组合 82"/>
          <p:cNvGrpSpPr/>
          <p:nvPr/>
        </p:nvGrpSpPr>
        <p:grpSpPr>
          <a:xfrm>
            <a:off x="4091518" y="5572140"/>
            <a:ext cx="1123424" cy="836928"/>
            <a:chOff x="6616928" y="3314409"/>
            <a:chExt cx="1123424" cy="836928"/>
          </a:xfrm>
        </p:grpSpPr>
        <p:sp>
          <p:nvSpPr>
            <p:cNvPr id="84" name="对角圆角矩形 83"/>
            <p:cNvSpPr/>
            <p:nvPr/>
          </p:nvSpPr>
          <p:spPr>
            <a:xfrm>
              <a:off x="6616928" y="3314409"/>
              <a:ext cx="1123424" cy="836022"/>
            </a:xfrm>
            <a:prstGeom prst="round2DiagRect">
              <a:avLst>
                <a:gd name="adj1" fmla="val 0"/>
                <a:gd name="adj2" fmla="val 19769"/>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pic>
          <p:nvPicPr>
            <p:cNvPr id="85"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5751" y="3318545"/>
              <a:ext cx="9429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xtBox 85"/>
            <p:cNvSpPr txBox="1"/>
            <p:nvPr/>
          </p:nvSpPr>
          <p:spPr>
            <a:xfrm>
              <a:off x="6688366" y="3812783"/>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smtClean="0">
                  <a:solidFill>
                    <a:sysClr val="windowText" lastClr="000000"/>
                  </a:solidFill>
                  <a:latin typeface="微软雅黑" pitchFamily="34" charset="-122"/>
                  <a:ea typeface="微软雅黑" pitchFamily="34" charset="-122"/>
                </a:rPr>
                <a:t>弹性平台</a:t>
              </a:r>
              <a:endPar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nvGrpSpPr>
          <p:cNvPr id="87" name="组合 86"/>
          <p:cNvGrpSpPr/>
          <p:nvPr/>
        </p:nvGrpSpPr>
        <p:grpSpPr>
          <a:xfrm>
            <a:off x="2662758" y="5481213"/>
            <a:ext cx="1123424" cy="948183"/>
            <a:chOff x="5310026" y="932493"/>
            <a:chExt cx="1123424" cy="948183"/>
          </a:xfrm>
        </p:grpSpPr>
        <p:sp>
          <p:nvSpPr>
            <p:cNvPr id="88" name="对角圆角矩形 87"/>
            <p:cNvSpPr/>
            <p:nvPr/>
          </p:nvSpPr>
          <p:spPr>
            <a:xfrm>
              <a:off x="5310026" y="1032575"/>
              <a:ext cx="1123424" cy="836022"/>
            </a:xfrm>
            <a:prstGeom prst="round2DiagRect">
              <a:avLst>
                <a:gd name="adj1" fmla="val 0"/>
                <a:gd name="adj2" fmla="val 19769"/>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pic>
          <p:nvPicPr>
            <p:cNvPr id="89" name="Picture 9"/>
            <p:cNvPicPr>
              <a:picLocks noChangeAspect="1" noChangeArrowheads="1"/>
            </p:cNvPicPr>
            <p:nvPr/>
          </p:nvPicPr>
          <p:blipFill>
            <a:blip r:embed="rId8">
              <a:clrChange>
                <a:clrFrom>
                  <a:srgbClr val="EAEAEA"/>
                </a:clrFrom>
                <a:clrTo>
                  <a:srgbClr val="EAEAEA">
                    <a:alpha val="0"/>
                  </a:srgbClr>
                </a:clrTo>
              </a:clrChange>
              <a:extLst>
                <a:ext uri="{28A0092B-C50C-407E-A947-70E740481C1C}">
                  <a14:useLocalDpi xmlns:a14="http://schemas.microsoft.com/office/drawing/2010/main" val="0"/>
                </a:ext>
              </a:extLst>
            </a:blip>
            <a:srcRect/>
            <a:stretch>
              <a:fillRect/>
            </a:stretch>
          </p:blipFill>
          <p:spPr bwMode="auto">
            <a:xfrm>
              <a:off x="5351982" y="932493"/>
              <a:ext cx="1059680" cy="78004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TextBox 89"/>
            <p:cNvSpPr txBox="1"/>
            <p:nvPr/>
          </p:nvSpPr>
          <p:spPr>
            <a:xfrm>
              <a:off x="5388313" y="154212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精细</a:t>
              </a: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管理</a:t>
              </a:r>
              <a:endPar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sp>
        <p:nvSpPr>
          <p:cNvPr id="91" name="下箭头 90"/>
          <p:cNvSpPr/>
          <p:nvPr/>
        </p:nvSpPr>
        <p:spPr bwMode="auto">
          <a:xfrm>
            <a:off x="3428992" y="5214950"/>
            <a:ext cx="2160051" cy="350389"/>
          </a:xfrm>
          <a:prstGeom prst="downArrow">
            <a:avLst>
              <a:gd name="adj1" fmla="val 64766"/>
              <a:gd name="adj2" fmla="val 50000"/>
            </a:avLst>
          </a:prstGeom>
          <a:gradFill flip="none" rotWithShape="1">
            <a:gsLst>
              <a:gs pos="100000">
                <a:sysClr val="window" lastClr="FFFFFF">
                  <a:alpha val="95000"/>
                </a:sysClr>
              </a:gs>
              <a:gs pos="39999">
                <a:srgbClr val="85C2FF"/>
              </a:gs>
              <a:gs pos="70000">
                <a:srgbClr val="C4D6EB"/>
              </a:gs>
              <a:gs pos="100000">
                <a:srgbClr val="FFEBFA"/>
              </a:gs>
            </a:gsLst>
            <a:lin ang="16200000" scaled="1"/>
            <a:tileRect/>
          </a:gradFill>
          <a:ln w="25400" cap="flat" cmpd="sng" algn="ctr">
            <a:solidFill>
              <a:sysClr val="window" lastClr="FFFFFF">
                <a:lumMod val="95000"/>
                <a:alpha val="0"/>
              </a:sysClr>
            </a:solidFill>
            <a:prstDash val="solid"/>
          </a:ln>
          <a:effectLst/>
        </p:spPr>
        <p:txBody>
          <a:bodyPr tIns="180000" anchor="b"/>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3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92" name="TextBox 91"/>
          <p:cNvSpPr txBox="1"/>
          <p:nvPr/>
        </p:nvSpPr>
        <p:spPr>
          <a:xfrm>
            <a:off x="428596" y="5917188"/>
            <a:ext cx="1143008" cy="369332"/>
          </a:xfrm>
          <a:prstGeom prst="rect">
            <a:avLst/>
          </a:prstGeom>
          <a:noFill/>
        </p:spPr>
        <p:txBody>
          <a:bodyPr wrap="square" rtlCol="0">
            <a:spAutoFit/>
          </a:bodyPr>
          <a:lstStyle/>
          <a:p>
            <a:r>
              <a:rPr lang="zh-CN" altLang="en-US" dirty="0" smtClean="0"/>
              <a:t>云平台</a:t>
            </a:r>
            <a:endParaRPr lang="zh-CN" altLang="en-US" dirty="0"/>
          </a:p>
        </p:txBody>
      </p:sp>
      <p:sp>
        <p:nvSpPr>
          <p:cNvPr id="94" name="矩形 93"/>
          <p:cNvSpPr/>
          <p:nvPr/>
        </p:nvSpPr>
        <p:spPr>
          <a:xfrm>
            <a:off x="7929586" y="4660797"/>
            <a:ext cx="597510" cy="500066"/>
          </a:xfrm>
          <a:prstGeom prst="rect">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600" kern="0" dirty="0" smtClean="0">
                <a:solidFill>
                  <a:sysClr val="window" lastClr="FFFFFF"/>
                </a:solidFill>
                <a:latin typeface="Calibri"/>
                <a:ea typeface="宋体" panose="02010600030101010101" pitchFamily="2" charset="-122"/>
              </a:rPr>
              <a:t>……</a:t>
            </a:r>
            <a:endParaRPr kumimoji="0" lang="zh-CN" altLang="en-US" sz="16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par>
                                <p:cTn id="11" presetID="22" presetClass="entr" presetSubtype="8"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left)">
                                      <p:cBhvr>
                                        <p:cTn id="13" dur="500"/>
                                        <p:tgtEl>
                                          <p:spTgt spid="79"/>
                                        </p:tgtEl>
                                      </p:cBhvr>
                                    </p:animEffect>
                                  </p:childTnLst>
                                </p:cTn>
                              </p:par>
                              <p:par>
                                <p:cTn id="14" presetID="22" presetClass="entr" presetSubtype="8"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par>
                                <p:cTn id="17" presetID="10"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a:t>智慧校园</a:t>
            </a:r>
            <a:r>
              <a:rPr lang="zh-CN" altLang="en-US" sz="2800" dirty="0" smtClean="0"/>
              <a:t>建设策略</a:t>
            </a:r>
            <a:endParaRPr lang="zh-CN" sz="2800" dirty="0"/>
          </a:p>
        </p:txBody>
      </p:sp>
      <p:sp>
        <p:nvSpPr>
          <p:cNvPr id="3" name="矩形 2"/>
          <p:cNvSpPr/>
          <p:nvPr/>
        </p:nvSpPr>
        <p:spPr>
          <a:xfrm>
            <a:off x="395356" y="2713355"/>
            <a:ext cx="8030845" cy="1122045"/>
          </a:xfrm>
          <a:prstGeom prst="rect">
            <a:avLst/>
          </a:prstGeom>
          <a:solidFill>
            <a:srgbClr val="158493">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lvl="0">
              <a:defRPr/>
            </a:pPr>
            <a:r>
              <a:rPr lang="zh-CN" altLang="en-US" b="1" dirty="0">
                <a:solidFill>
                  <a:srgbClr val="FF0000"/>
                </a:solidFill>
                <a:latin typeface="微软雅黑" pitchFamily="34" charset="-122"/>
                <a:ea typeface="微软雅黑" pitchFamily="34" charset="-122"/>
              </a:rPr>
              <a:t>基础服务应用先行，注重</a:t>
            </a:r>
            <a:r>
              <a:rPr lang="zh-CN" altLang="en-US" b="1" dirty="0" smtClean="0">
                <a:solidFill>
                  <a:srgbClr val="FF0000"/>
                </a:solidFill>
                <a:latin typeface="微软雅黑" pitchFamily="34" charset="-122"/>
                <a:ea typeface="微软雅黑" pitchFamily="34" charset="-122"/>
              </a:rPr>
              <a:t>实效</a:t>
            </a:r>
            <a:r>
              <a:rPr lang="zh-CN" altLang="en-US" b="1"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积极</a:t>
            </a:r>
            <a:r>
              <a:rPr lang="zh-CN" altLang="en-US" dirty="0">
                <a:latin typeface="微软雅黑" pitchFamily="34" charset="-122"/>
                <a:ea typeface="微软雅黑" pitchFamily="34" charset="-122"/>
              </a:rPr>
              <a:t>与运营商合作，注重互联网、物联网、无线宽带网等基础设施建设，把校园管理、教学和生活中的基础服务应用系统放在建设首位，立足实际，注重实效，优先解决校园当前最突出的问题</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4" name="矩形 3"/>
          <p:cNvSpPr/>
          <p:nvPr/>
        </p:nvSpPr>
        <p:spPr>
          <a:xfrm>
            <a:off x="384919" y="4210050"/>
            <a:ext cx="8081010" cy="1314450"/>
          </a:xfrm>
          <a:prstGeom prst="rect">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zh-CN" altLang="en-US" b="1" dirty="0">
                <a:solidFill>
                  <a:srgbClr val="FF0000"/>
                </a:solidFill>
                <a:latin typeface="微软雅黑" pitchFamily="34" charset="-122"/>
                <a:ea typeface="微软雅黑" pitchFamily="34" charset="-122"/>
              </a:rPr>
              <a:t>统一标准，</a:t>
            </a:r>
            <a:r>
              <a:rPr lang="zh-CN" altLang="en-US" b="1" dirty="0" smtClean="0">
                <a:solidFill>
                  <a:srgbClr val="FF0000"/>
                </a:solidFill>
                <a:latin typeface="微软雅黑" pitchFamily="34" charset="-122"/>
                <a:ea typeface="微软雅黑" pitchFamily="34" charset="-122"/>
              </a:rPr>
              <a:t>资源共享</a:t>
            </a:r>
            <a:r>
              <a:rPr lang="zh-CN" altLang="en-US"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在</a:t>
            </a:r>
            <a:r>
              <a:rPr lang="zh-CN" altLang="en-US" dirty="0">
                <a:latin typeface="微软雅黑" pitchFamily="34" charset="-122"/>
                <a:ea typeface="微软雅黑" pitchFamily="34" charset="-122"/>
              </a:rPr>
              <a:t>智慧校园项目建设中，将充分考虑相关信息系统与市、省教育信息资源的共享，建立信息资源共享机制，应充分利用网络基础、业务系统和信息资源，加强整合，促进互联互通、信息共享，使有限的资源发挥最大的</a:t>
            </a:r>
            <a:r>
              <a:rPr lang="zh-CN" altLang="en-US" dirty="0" smtClean="0">
                <a:latin typeface="微软雅黑" pitchFamily="34" charset="-122"/>
                <a:ea typeface="微软雅黑" pitchFamily="34" charset="-122"/>
              </a:rPr>
              <a:t>效益。</a:t>
            </a:r>
            <a:endParaRPr lang="zh-CN" altLang="en-US" dirty="0">
              <a:latin typeface="微软雅黑" pitchFamily="34" charset="-122"/>
              <a:ea typeface="微软雅黑" pitchFamily="34" charset="-122"/>
            </a:endParaRPr>
          </a:p>
          <a:p>
            <a:pPr algn="l" eaLnBrk="1" hangingPunct="1">
              <a:defRPr/>
            </a:pPr>
            <a:r>
              <a:rPr lang="zh-CN" altLang="en-US" dirty="0" smtClean="0">
                <a:latin typeface="微软雅黑" pitchFamily="34" charset="-122"/>
                <a:ea typeface="微软雅黑" pitchFamily="34" charset="-122"/>
                <a:sym typeface="+mn-ea"/>
              </a:rPr>
              <a:t>。</a:t>
            </a:r>
            <a:endParaRPr lang="zh-CN" altLang="en-US" dirty="0">
              <a:latin typeface="微软雅黑" pitchFamily="34" charset="-122"/>
              <a:ea typeface="微软雅黑" pitchFamily="34" charset="-122"/>
            </a:endParaRPr>
          </a:p>
        </p:txBody>
      </p:sp>
      <p:sp>
        <p:nvSpPr>
          <p:cNvPr id="5" name="矩形 4"/>
          <p:cNvSpPr/>
          <p:nvPr/>
        </p:nvSpPr>
        <p:spPr>
          <a:xfrm>
            <a:off x="375491" y="1506393"/>
            <a:ext cx="8070573" cy="646331"/>
          </a:xfrm>
          <a:prstGeom prst="rect">
            <a:avLst/>
          </a:prstGeom>
          <a:solidFill>
            <a:schemeClr val="accent6">
              <a:lumMod val="60000"/>
              <a:lumOff val="40000"/>
            </a:schemeClr>
          </a:solidFill>
        </p:spPr>
        <p:txBody>
          <a:bodyPr wrap="square">
            <a:spAutoFit/>
          </a:bodyPr>
          <a:lstStyle/>
          <a:p>
            <a:r>
              <a:rPr lang="zh-CN" altLang="en-US" b="1" dirty="0">
                <a:solidFill>
                  <a:srgbClr val="FF0000"/>
                </a:solidFill>
                <a:latin typeface="微软雅黑" pitchFamily="34" charset="-122"/>
                <a:ea typeface="微软雅黑" pitchFamily="34" charset="-122"/>
              </a:rPr>
              <a:t>统筹推进，分步</a:t>
            </a:r>
            <a:r>
              <a:rPr lang="zh-CN" altLang="en-US" b="1" dirty="0" smtClean="0">
                <a:solidFill>
                  <a:srgbClr val="FF0000"/>
                </a:solidFill>
                <a:latin typeface="微软雅黑" pitchFamily="34" charset="-122"/>
                <a:ea typeface="微软雅黑" pitchFamily="34" charset="-122"/>
              </a:rPr>
              <a:t>实施</a:t>
            </a:r>
            <a:r>
              <a:rPr lang="zh-CN" altLang="en-US"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智慧</a:t>
            </a:r>
            <a:r>
              <a:rPr lang="zh-CN" altLang="en-US" dirty="0">
                <a:latin typeface="微软雅黑" pitchFamily="34" charset="-122"/>
                <a:ea typeface="微软雅黑" pitchFamily="34" charset="-122"/>
              </a:rPr>
              <a:t>校园项目的建设是一项长期复杂的系统工程，因此必须立足当前、着眼未来、统筹规划、全面协调、分步实施、逐步</a:t>
            </a:r>
            <a:r>
              <a:rPr lang="zh-CN" altLang="en-US" dirty="0" smtClean="0">
                <a:latin typeface="微软雅黑" pitchFamily="34" charset="-122"/>
                <a:ea typeface="微软雅黑" pitchFamily="34" charset="-122"/>
              </a:rPr>
              <a:t>推进。</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a:t>智慧校园</a:t>
            </a:r>
            <a:r>
              <a:rPr lang="zh-CN" altLang="en-US" sz="2800" dirty="0" smtClean="0"/>
              <a:t>建设策略</a:t>
            </a:r>
            <a:endParaRPr lang="zh-CN" sz="2800" dirty="0"/>
          </a:p>
        </p:txBody>
      </p:sp>
      <p:sp>
        <p:nvSpPr>
          <p:cNvPr id="3" name="矩形 2"/>
          <p:cNvSpPr/>
          <p:nvPr/>
        </p:nvSpPr>
        <p:spPr>
          <a:xfrm>
            <a:off x="395356" y="2713355"/>
            <a:ext cx="8030845" cy="1122045"/>
          </a:xfrm>
          <a:prstGeom prst="rect">
            <a:avLst/>
          </a:prstGeom>
          <a:solidFill>
            <a:srgbClr val="158493">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lvl="0">
              <a:defRPr/>
            </a:pPr>
            <a:r>
              <a:rPr lang="zh-CN" altLang="en-US" b="1" dirty="0">
                <a:solidFill>
                  <a:srgbClr val="FF0000"/>
                </a:solidFill>
                <a:latin typeface="微软雅黑" pitchFamily="34" charset="-122"/>
                <a:ea typeface="微软雅黑" pitchFamily="34" charset="-122"/>
              </a:rPr>
              <a:t>基础服务应用先行，注重</a:t>
            </a:r>
            <a:r>
              <a:rPr lang="zh-CN" altLang="en-US" b="1" dirty="0" smtClean="0">
                <a:solidFill>
                  <a:srgbClr val="FF0000"/>
                </a:solidFill>
                <a:latin typeface="微软雅黑" pitchFamily="34" charset="-122"/>
                <a:ea typeface="微软雅黑" pitchFamily="34" charset="-122"/>
              </a:rPr>
              <a:t>实效</a:t>
            </a:r>
            <a:r>
              <a:rPr lang="zh-CN" altLang="en-US" b="1"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积极</a:t>
            </a:r>
            <a:r>
              <a:rPr lang="zh-CN" altLang="en-US" dirty="0">
                <a:latin typeface="微软雅黑" pitchFamily="34" charset="-122"/>
                <a:ea typeface="微软雅黑" pitchFamily="34" charset="-122"/>
              </a:rPr>
              <a:t>与运营商合作，注重互联网、物联网、无线宽带网等基础设施建设，把校园管理、教学和生活中的基础服务应用系统放在建设首位，立足实际，注重实效，优先解决校园当前最突出的问题</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4" name="矩形 3"/>
          <p:cNvSpPr/>
          <p:nvPr/>
        </p:nvSpPr>
        <p:spPr>
          <a:xfrm>
            <a:off x="384919" y="4210050"/>
            <a:ext cx="8081010" cy="1314450"/>
          </a:xfrm>
          <a:prstGeom prst="rect">
            <a:avLst/>
          </a:prstGeom>
          <a:solidFill>
            <a:srgbClr val="6BB5A9">
              <a:alpha val="89804"/>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zh-CN" altLang="en-US" b="1" dirty="0">
                <a:solidFill>
                  <a:srgbClr val="FF0000"/>
                </a:solidFill>
                <a:latin typeface="微软雅黑" pitchFamily="34" charset="-122"/>
                <a:ea typeface="微软雅黑" pitchFamily="34" charset="-122"/>
              </a:rPr>
              <a:t>统一标准，</a:t>
            </a:r>
            <a:r>
              <a:rPr lang="zh-CN" altLang="en-US" b="1" dirty="0" smtClean="0">
                <a:solidFill>
                  <a:srgbClr val="FF0000"/>
                </a:solidFill>
                <a:latin typeface="微软雅黑" pitchFamily="34" charset="-122"/>
                <a:ea typeface="微软雅黑" pitchFamily="34" charset="-122"/>
              </a:rPr>
              <a:t>资源共享</a:t>
            </a:r>
            <a:r>
              <a:rPr lang="zh-CN" altLang="en-US"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在</a:t>
            </a:r>
            <a:r>
              <a:rPr lang="zh-CN" altLang="en-US" dirty="0">
                <a:latin typeface="微软雅黑" pitchFamily="34" charset="-122"/>
                <a:ea typeface="微软雅黑" pitchFamily="34" charset="-122"/>
              </a:rPr>
              <a:t>智慧校园项目建设中，将充分考虑相关信息系统与市、省教育信息资源的共享，建立信息资源共享机制，应充分利用网络基础、业务系统和信息资源，加强整合，促进互联互通、信息共享，使有限的资源发挥最大的</a:t>
            </a:r>
            <a:r>
              <a:rPr lang="zh-CN" altLang="en-US" dirty="0" smtClean="0">
                <a:latin typeface="微软雅黑" pitchFamily="34" charset="-122"/>
                <a:ea typeface="微软雅黑" pitchFamily="34" charset="-122"/>
              </a:rPr>
              <a:t>效益。</a:t>
            </a:r>
            <a:endParaRPr lang="zh-CN" altLang="en-US" dirty="0">
              <a:latin typeface="微软雅黑" pitchFamily="34" charset="-122"/>
              <a:ea typeface="微软雅黑" pitchFamily="34" charset="-122"/>
            </a:endParaRPr>
          </a:p>
          <a:p>
            <a:pPr algn="l" eaLnBrk="1" hangingPunct="1">
              <a:defRPr/>
            </a:pPr>
            <a:r>
              <a:rPr lang="zh-CN" altLang="en-US" dirty="0" smtClean="0">
                <a:latin typeface="微软雅黑" pitchFamily="34" charset="-122"/>
                <a:ea typeface="微软雅黑" pitchFamily="34" charset="-122"/>
                <a:sym typeface="+mn-ea"/>
              </a:rPr>
              <a:t>。</a:t>
            </a:r>
            <a:endParaRPr lang="zh-CN" altLang="en-US" dirty="0">
              <a:latin typeface="微软雅黑" pitchFamily="34" charset="-122"/>
              <a:ea typeface="微软雅黑" pitchFamily="34" charset="-122"/>
            </a:endParaRPr>
          </a:p>
        </p:txBody>
      </p:sp>
      <p:sp>
        <p:nvSpPr>
          <p:cNvPr id="5" name="矩形 4"/>
          <p:cNvSpPr/>
          <p:nvPr/>
        </p:nvSpPr>
        <p:spPr>
          <a:xfrm>
            <a:off x="375491" y="1506393"/>
            <a:ext cx="8070573" cy="646331"/>
          </a:xfrm>
          <a:prstGeom prst="rect">
            <a:avLst/>
          </a:prstGeom>
          <a:solidFill>
            <a:schemeClr val="accent6">
              <a:lumMod val="60000"/>
              <a:lumOff val="40000"/>
            </a:schemeClr>
          </a:solidFill>
        </p:spPr>
        <p:txBody>
          <a:bodyPr wrap="square">
            <a:spAutoFit/>
          </a:bodyPr>
          <a:lstStyle/>
          <a:p>
            <a:r>
              <a:rPr lang="zh-CN" altLang="en-US" b="1" dirty="0">
                <a:solidFill>
                  <a:srgbClr val="FF0000"/>
                </a:solidFill>
                <a:latin typeface="微软雅黑" pitchFamily="34" charset="-122"/>
                <a:ea typeface="微软雅黑" pitchFamily="34" charset="-122"/>
              </a:rPr>
              <a:t>统筹推进，分步</a:t>
            </a:r>
            <a:r>
              <a:rPr lang="zh-CN" altLang="en-US" b="1" dirty="0" smtClean="0">
                <a:solidFill>
                  <a:srgbClr val="FF0000"/>
                </a:solidFill>
                <a:latin typeface="微软雅黑" pitchFamily="34" charset="-122"/>
                <a:ea typeface="微软雅黑" pitchFamily="34" charset="-122"/>
              </a:rPr>
              <a:t>实施</a:t>
            </a:r>
            <a:r>
              <a:rPr lang="zh-CN" altLang="en-US" dirty="0">
                <a:solidFill>
                  <a:srgbClr val="FF0000"/>
                </a:solidFill>
                <a:latin typeface="微软雅黑" pitchFamily="34" charset="-122"/>
                <a:ea typeface="微软雅黑" pitchFamily="34" charset="-122"/>
              </a:rPr>
              <a:t>：</a:t>
            </a:r>
            <a:r>
              <a:rPr lang="zh-CN" altLang="en-US" dirty="0" smtClean="0">
                <a:latin typeface="微软雅黑" pitchFamily="34" charset="-122"/>
                <a:ea typeface="微软雅黑" pitchFamily="34" charset="-122"/>
              </a:rPr>
              <a:t>智慧</a:t>
            </a:r>
            <a:r>
              <a:rPr lang="zh-CN" altLang="en-US" dirty="0">
                <a:latin typeface="微软雅黑" pitchFamily="34" charset="-122"/>
                <a:ea typeface="微软雅黑" pitchFamily="34" charset="-122"/>
              </a:rPr>
              <a:t>校园项目的建设是一项长期复杂的系统工程，因此必须立足当前、着眼未来、统筹规划、全面协调、分步实施、逐步</a:t>
            </a:r>
            <a:r>
              <a:rPr lang="zh-CN" altLang="en-US" dirty="0" smtClean="0">
                <a:latin typeface="微软雅黑" pitchFamily="34" charset="-122"/>
                <a:ea typeface="微软雅黑" pitchFamily="34" charset="-122"/>
              </a:rPr>
              <a:t>推进。</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2201428" y="1468820"/>
            <a:ext cx="4761422" cy="1027936"/>
            <a:chOff x="1382624" y="2086928"/>
            <a:chExt cx="3859030" cy="833120"/>
          </a:xfrm>
        </p:grpSpPr>
        <p:sp>
          <p:nvSpPr>
            <p:cNvPr id="11" name="圆角矩形 10"/>
            <p:cNvSpPr/>
            <p:nvPr>
              <p:custDataLst>
                <p:tags r:id="rId2"/>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 name="五边形 13"/>
            <p:cNvSpPr/>
            <p:nvPr>
              <p:custDataLst>
                <p:tags r:id="rId3"/>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16" name="圆角矩形 15"/>
            <p:cNvSpPr/>
            <p:nvPr>
              <p:custDataLst>
                <p:tags r:id="rId4"/>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7" name="任意多边形 66"/>
            <p:cNvSpPr/>
            <p:nvPr>
              <p:custDataLst>
                <p:tags r:id="rId5"/>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9" name="矩形 18"/>
            <p:cNvSpPr/>
            <p:nvPr>
              <p:custDataLst>
                <p:tags r:id="rId6"/>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智慧校园与高校教育的发展</a:t>
              </a:r>
              <a:endParaRPr lang="zh-CN" altLang="en-US" sz="2400" dirty="0">
                <a:solidFill>
                  <a:schemeClr val="bg1"/>
                </a:solidFill>
              </a:endParaRPr>
            </a:p>
          </p:txBody>
        </p:sp>
      </p:grpSp>
      <p:grpSp>
        <p:nvGrpSpPr>
          <p:cNvPr id="74" name="组合 73"/>
          <p:cNvGrpSpPr/>
          <p:nvPr>
            <p:custDataLst>
              <p:tags r:id="rId7"/>
            </p:custDataLst>
          </p:nvPr>
        </p:nvGrpSpPr>
        <p:grpSpPr>
          <a:xfrm>
            <a:off x="2257205" y="2812149"/>
            <a:ext cx="4761422" cy="1027936"/>
            <a:chOff x="1382624" y="2086928"/>
            <a:chExt cx="3859030" cy="833120"/>
          </a:xfrm>
        </p:grpSpPr>
        <p:sp>
          <p:nvSpPr>
            <p:cNvPr id="75" name="圆角矩形 74"/>
            <p:cNvSpPr/>
            <p:nvPr>
              <p:custDataLst>
                <p:tags r:id="rId8"/>
              </p:custDataLst>
            </p:nvPr>
          </p:nvSpPr>
          <p:spPr>
            <a:xfrm>
              <a:off x="1556700" y="20869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76" name="五边形 13"/>
            <p:cNvSpPr/>
            <p:nvPr>
              <p:custDataLst>
                <p:tags r:id="rId9"/>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77" name="圆角矩形 15"/>
            <p:cNvSpPr/>
            <p:nvPr>
              <p:custDataLst>
                <p:tags r:id="rId10"/>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78" name="任意多边形 77"/>
            <p:cNvSpPr/>
            <p:nvPr>
              <p:custDataLst>
                <p:tags r:id="rId11"/>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79" name="矩形 78"/>
            <p:cNvSpPr/>
            <p:nvPr>
              <p:custDataLst>
                <p:tags r:id="rId12"/>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智慧校园建设思路</a:t>
              </a:r>
              <a:endParaRPr lang="zh-CN" altLang="en-US" sz="2400" dirty="0">
                <a:solidFill>
                  <a:schemeClr val="bg1"/>
                </a:solidFill>
              </a:endParaRPr>
            </a:p>
          </p:txBody>
        </p:sp>
      </p:grpSp>
      <p:grpSp>
        <p:nvGrpSpPr>
          <p:cNvPr id="80" name="组合 79"/>
          <p:cNvGrpSpPr/>
          <p:nvPr>
            <p:custDataLst>
              <p:tags r:id="rId13"/>
            </p:custDataLst>
          </p:nvPr>
        </p:nvGrpSpPr>
        <p:grpSpPr>
          <a:xfrm>
            <a:off x="2262181" y="4180878"/>
            <a:ext cx="4761422" cy="1027936"/>
            <a:chOff x="1382624" y="2086928"/>
            <a:chExt cx="3859030" cy="833120"/>
          </a:xfrm>
        </p:grpSpPr>
        <p:sp>
          <p:nvSpPr>
            <p:cNvPr id="81" name="圆角矩形 80"/>
            <p:cNvSpPr/>
            <p:nvPr>
              <p:custDataLst>
                <p:tags r:id="rId14"/>
              </p:custDataLst>
            </p:nvPr>
          </p:nvSpPr>
          <p:spPr>
            <a:xfrm>
              <a:off x="1556700" y="2086928"/>
              <a:ext cx="3684954" cy="833120"/>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82" name="五边形 13"/>
            <p:cNvSpPr/>
            <p:nvPr>
              <p:custDataLst>
                <p:tags r:id="rId15"/>
              </p:custDataLst>
            </p:nvPr>
          </p:nvSpPr>
          <p:spPr>
            <a:xfrm>
              <a:off x="1385106" y="2238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bg2">
                      <a:lumMod val="25000"/>
                    </a:schemeClr>
                  </a:solidFill>
                  <a:latin typeface="+mj-lt"/>
                  <a:ea typeface="+mj-ea"/>
                  <a:cs typeface="+mj-cs"/>
                </a:rPr>
                <a:t> </a:t>
              </a:r>
              <a:endParaRPr lang="en-US" altLang="zh-CN" dirty="0">
                <a:solidFill>
                  <a:schemeClr val="bg2">
                    <a:lumMod val="25000"/>
                  </a:schemeClr>
                </a:solidFill>
                <a:latin typeface="+mj-lt"/>
                <a:ea typeface="+mj-ea"/>
                <a:cs typeface="+mj-cs"/>
              </a:endParaRPr>
            </a:p>
          </p:txBody>
        </p:sp>
        <p:sp>
          <p:nvSpPr>
            <p:cNvPr id="83" name="圆角矩形 15"/>
            <p:cNvSpPr/>
            <p:nvPr>
              <p:custDataLst>
                <p:tags r:id="rId16"/>
              </p:custDataLst>
            </p:nvPr>
          </p:nvSpPr>
          <p:spPr>
            <a:xfrm>
              <a:off x="1382624" y="2228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84" name="任意多边形 83"/>
            <p:cNvSpPr/>
            <p:nvPr>
              <p:custDataLst>
                <p:tags r:id="rId17"/>
              </p:custDataLst>
            </p:nvPr>
          </p:nvSpPr>
          <p:spPr>
            <a:xfrm>
              <a:off x="1382624" y="2763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85" name="矩形 84"/>
            <p:cNvSpPr/>
            <p:nvPr>
              <p:custDataLst>
                <p:tags r:id="rId18"/>
              </p:custDataLst>
            </p:nvPr>
          </p:nvSpPr>
          <p:spPr>
            <a:xfrm>
              <a:off x="2666914" y="2163141"/>
              <a:ext cx="2500310" cy="689565"/>
            </a:xfrm>
            <a:prstGeom prst="rect">
              <a:avLst/>
            </a:prstGeom>
          </p:spPr>
          <p:txBody>
            <a:bodyPr wrap="square" anchor="ctr" anchorCtr="0">
              <a:normAutofit/>
            </a:bodyPr>
            <a:lstStyle/>
            <a:p>
              <a:pPr lvl="0"/>
              <a:r>
                <a:rPr lang="zh-CN" altLang="en-US" sz="2400" dirty="0">
                  <a:solidFill>
                    <a:schemeClr val="bg1"/>
                  </a:solidFill>
                </a:rPr>
                <a:t>智慧校园建设内容</a:t>
              </a:r>
              <a:endParaRPr lang="zh-CN" altLang="en-US" sz="2400" dirty="0">
                <a:solidFill>
                  <a:schemeClr val="bg1"/>
                </a:solidFill>
              </a:endParaRPr>
            </a:p>
          </p:txBody>
        </p:sp>
      </p:grpSp>
      <p:sp>
        <p:nvSpPr>
          <p:cNvPr id="26" name="MH_Others_3"/>
          <p:cNvSpPr txBox="1"/>
          <p:nvPr>
            <p:custDataLst>
              <p:tags r:id="rId19"/>
            </p:custDataLst>
          </p:nvPr>
        </p:nvSpPr>
        <p:spPr>
          <a:xfrm>
            <a:off x="1003424" y="2382156"/>
            <a:ext cx="1076325" cy="2066925"/>
          </a:xfrm>
          <a:prstGeom prst="rect">
            <a:avLst/>
          </a:prstGeom>
          <a:noFill/>
        </p:spPr>
        <p:txBody>
          <a:bodyPr wrap="square" lIns="0" tIns="0" rIns="0" bIns="0" rtlCol="0" anchor="ctr" anchorCtr="0">
            <a:normAutofit/>
          </a:bodyPr>
          <a:lstStyle/>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目</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a:p>
            <a:pPr algn="ctr"/>
            <a:r>
              <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rPr>
              <a:t>录</a:t>
            </a:r>
            <a:endParaRPr lang="zh-CN" altLang="en-US" sz="4950" smtClean="0">
              <a:gradFill>
                <a:gsLst>
                  <a:gs pos="0">
                    <a:schemeClr val="accent1"/>
                  </a:gs>
                  <a:gs pos="33000">
                    <a:schemeClr val="accent2"/>
                  </a:gs>
                  <a:gs pos="66000">
                    <a:schemeClr val="accent3"/>
                  </a:gs>
                  <a:gs pos="100000">
                    <a:schemeClr val="accent4"/>
                  </a:gs>
                </a:gsLst>
                <a:lin ang="0" scaled="0"/>
              </a:gradFill>
              <a:latin typeface="+mj-lt"/>
              <a:ea typeface="+mj-ea"/>
              <a:cs typeface="+mj-cs"/>
            </a:endParaRPr>
          </a:p>
        </p:txBody>
      </p:sp>
      <p:sp>
        <p:nvSpPr>
          <p:cNvPr id="28" name="MH_Others_4"/>
          <p:cNvSpPr txBox="1"/>
          <p:nvPr>
            <p:custDataLst>
              <p:tags r:id="rId20"/>
            </p:custDataLst>
          </p:nvPr>
        </p:nvSpPr>
        <p:spPr>
          <a:xfrm rot="5400000">
            <a:off x="-449267" y="3081884"/>
            <a:ext cx="2770074" cy="461665"/>
          </a:xfrm>
          <a:prstGeom prst="rect">
            <a:avLst/>
          </a:prstGeom>
          <a:noFill/>
        </p:spPr>
        <p:txBody>
          <a:bodyPr wrap="square">
            <a:spAutoFit/>
          </a:bodyPr>
          <a:lstStyle/>
          <a:p>
            <a:pPr algn="ctr">
              <a:defRPr/>
            </a:pPr>
            <a:r>
              <a:rPr lang="en-US" altLang="zh-CN" sz="2400" spc="300" dirty="0">
                <a:solidFill>
                  <a:schemeClr val="accent1">
                    <a:lumMod val="20000"/>
                    <a:lumOff val="80000"/>
                  </a:schemeClr>
                </a:solidFill>
                <a:latin typeface="微软雅黑" pitchFamily="34" charset="-122"/>
                <a:ea typeface="微软雅黑" pitchFamily="34" charset="-122"/>
              </a:rPr>
              <a:t>CONTENTS</a:t>
            </a:r>
            <a:endParaRPr lang="zh-CN" altLang="en-US" sz="2400" spc="300" dirty="0">
              <a:solidFill>
                <a:schemeClr val="accent1">
                  <a:lumMod val="20000"/>
                  <a:lumOff val="80000"/>
                </a:schemeClr>
              </a:solidFill>
              <a:latin typeface="微软雅黑" pitchFamily="34" charset="-122"/>
              <a:ea typeface="微软雅黑" pitchFamily="34" charset="-122"/>
            </a:endParaRPr>
          </a:p>
        </p:txBody>
      </p:sp>
      <p:sp>
        <p:nvSpPr>
          <p:cNvPr id="41" name="MH_Number_3">
            <a:hlinkClick r:id="" action="ppaction://noaction"/>
          </p:cNvPr>
          <p:cNvSpPr/>
          <p:nvPr>
            <p:custDataLst>
              <p:tags r:id="rId21"/>
            </p:custDataLst>
          </p:nvPr>
        </p:nvSpPr>
        <p:spPr>
          <a:xfrm>
            <a:off x="2780807" y="17576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solidFill>
                  <a:schemeClr val="accent1"/>
                </a:solidFill>
              </a:rPr>
              <a:t>1</a:t>
            </a:r>
            <a:endParaRPr lang="en-US" dirty="0">
              <a:solidFill>
                <a:schemeClr val="accent1"/>
              </a:solidFill>
            </a:endParaRPr>
          </a:p>
        </p:txBody>
      </p:sp>
      <p:sp>
        <p:nvSpPr>
          <p:cNvPr id="2" name="MH_Number_3">
            <a:hlinkClick r:id="" action="ppaction://noaction"/>
          </p:cNvPr>
          <p:cNvSpPr/>
          <p:nvPr>
            <p:custDataLst>
              <p:tags r:id="rId22"/>
            </p:custDataLst>
          </p:nvPr>
        </p:nvSpPr>
        <p:spPr>
          <a:xfrm>
            <a:off x="2755407" y="31165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2</a:t>
            </a:r>
            <a:endParaRPr lang="en-US" dirty="0">
              <a:solidFill>
                <a:schemeClr val="accent1"/>
              </a:solidFill>
            </a:endParaRPr>
          </a:p>
        </p:txBody>
      </p:sp>
      <p:sp>
        <p:nvSpPr>
          <p:cNvPr id="3" name="MH_Number_3">
            <a:hlinkClick r:id="" action="ppaction://noaction"/>
          </p:cNvPr>
          <p:cNvSpPr/>
          <p:nvPr>
            <p:custDataLst>
              <p:tags r:id="rId23"/>
            </p:custDataLst>
          </p:nvPr>
        </p:nvSpPr>
        <p:spPr>
          <a:xfrm>
            <a:off x="2755407" y="4450015"/>
            <a:ext cx="463783" cy="502753"/>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accent1"/>
                </a:solidFill>
              </a:rPr>
              <a:t>3</a:t>
            </a:r>
            <a:endParaRPr lang="en-US" dirty="0">
              <a:solidFill>
                <a:schemeClr val="accent1"/>
              </a:solidFill>
            </a:endParaRPr>
          </a:p>
        </p:txBody>
      </p:sp>
    </p:spTree>
    <p:custDataLst>
      <p:tags r:id="rId24"/>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建设内容整体解决方案</a:t>
            </a:r>
            <a:endParaRPr lang="zh-CN" sz="2800" dirty="0"/>
          </a:p>
        </p:txBody>
      </p:sp>
      <p:sp>
        <p:nvSpPr>
          <p:cNvPr id="6" name="矩形 5"/>
          <p:cNvSpPr/>
          <p:nvPr/>
        </p:nvSpPr>
        <p:spPr>
          <a:xfrm>
            <a:off x="495300" y="1117937"/>
            <a:ext cx="8343900" cy="400110"/>
          </a:xfrm>
          <a:prstGeom prst="rect">
            <a:avLst/>
          </a:prstGeom>
        </p:spPr>
        <p:txBody>
          <a:bodyPr wrap="square">
            <a:spAutoFit/>
          </a:bodyPr>
          <a:lstStyle/>
          <a:p>
            <a:r>
              <a:rPr lang="zh-CN" altLang="en-US" sz="2000" dirty="0" smtClean="0">
                <a:latin typeface="微软雅黑" pitchFamily="34" charset="-122"/>
                <a:ea typeface="微软雅黑" pitchFamily="34" charset="-122"/>
              </a:rPr>
              <a:t>      </a:t>
            </a:r>
            <a:endParaRPr lang="zh-CN" altLang="en-US" sz="2000" dirty="0">
              <a:latin typeface="微软雅黑" pitchFamily="34" charset="-122"/>
              <a:ea typeface="微软雅黑" pitchFamily="34" charset="-122"/>
            </a:endParaRPr>
          </a:p>
        </p:txBody>
      </p:sp>
      <p:pic>
        <p:nvPicPr>
          <p:cNvPr id="22" name="Picture 1"/>
          <p:cNvPicPr>
            <a:picLocks noChangeAspect="1" noChangeArrowheads="1"/>
          </p:cNvPicPr>
          <p:nvPr/>
        </p:nvPicPr>
        <p:blipFill>
          <a:blip r:embed="rId1" cstate="print"/>
          <a:srcRect/>
          <a:stretch>
            <a:fillRect/>
          </a:stretch>
        </p:blipFill>
        <p:spPr bwMode="auto">
          <a:xfrm>
            <a:off x="500063" y="2571750"/>
            <a:ext cx="7945437" cy="3841195"/>
          </a:xfrm>
          <a:prstGeom prst="rect">
            <a:avLst/>
          </a:prstGeom>
          <a:noFill/>
          <a:ln w="9525">
            <a:noFill/>
            <a:miter lim="800000"/>
            <a:headEnd/>
            <a:tailEnd/>
          </a:ln>
        </p:spPr>
      </p:pic>
      <p:sp>
        <p:nvSpPr>
          <p:cNvPr id="25" name="内容占位符 3"/>
          <p:cNvSpPr txBox="1">
            <a:spLocks noGrp="1"/>
          </p:cNvSpPr>
          <p:nvPr>
            <p:ph idx="1"/>
          </p:nvPr>
        </p:nvSpPr>
        <p:spPr>
          <a:xfrm>
            <a:off x="285720" y="1101702"/>
            <a:ext cx="8553480" cy="1477328"/>
          </a:xfrm>
          <a:prstGeom prst="rect">
            <a:avLst/>
          </a:prstGeom>
          <a:noFill/>
        </p:spPr>
        <p:txBody>
          <a:bodyPr wrap="square" rtlCol="0">
            <a:spAutoFit/>
          </a:bodyPr>
          <a:lstStyle/>
          <a:p>
            <a:pPr>
              <a:buNone/>
            </a:pPr>
            <a:r>
              <a:rPr lang="en-US" altLang="zh-CN" sz="18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以</a:t>
            </a:r>
            <a:r>
              <a:rPr lang="zh-CN" altLang="en-US" sz="2000" dirty="0" smtClean="0">
                <a:latin typeface="微软雅黑" pitchFamily="34" charset="-122"/>
                <a:ea typeface="微软雅黑" pitchFamily="34" charset="-122"/>
              </a:rPr>
              <a:t>云服务为支撑</a:t>
            </a:r>
            <a:r>
              <a:rPr lang="zh-CN" altLang="zh-CN" sz="2000" dirty="0" smtClean="0">
                <a:latin typeface="微软雅黑" pitchFamily="34" charset="-122"/>
                <a:ea typeface="微软雅黑" pitchFamily="34" charset="-122"/>
              </a:rPr>
              <a:t>，构建一个</a:t>
            </a:r>
            <a:r>
              <a:rPr lang="zh-CN" altLang="en-US" sz="2000" dirty="0" smtClean="0">
                <a:latin typeface="微软雅黑" pitchFamily="34" charset="-122"/>
                <a:ea typeface="微软雅黑" pitchFamily="34" charset="-122"/>
              </a:rPr>
              <a:t>基础教育的智能</a:t>
            </a:r>
            <a:r>
              <a:rPr lang="zh-CN" altLang="zh-CN" sz="2000" dirty="0" smtClean="0">
                <a:latin typeface="微软雅黑" pitchFamily="34" charset="-122"/>
                <a:ea typeface="微软雅黑" pitchFamily="34" charset="-122"/>
              </a:rPr>
              <a:t>化校园管理平台，以优质教育资源共建共享</a:t>
            </a:r>
            <a:r>
              <a:rPr lang="zh-CN" altLang="en-US" sz="2000" dirty="0" smtClean="0">
                <a:latin typeface="微软雅黑" pitchFamily="34" charset="-122"/>
                <a:ea typeface="微软雅黑" pitchFamily="34" charset="-122"/>
              </a:rPr>
              <a:t>和</a:t>
            </a:r>
            <a:r>
              <a:rPr lang="zh-CN" altLang="zh-CN" sz="2000" dirty="0" smtClean="0">
                <a:latin typeface="微软雅黑" pitchFamily="34" charset="-122"/>
                <a:ea typeface="微软雅黑" pitchFamily="34" charset="-122"/>
              </a:rPr>
              <a:t>应用、资源整合为中心，融入到教学、</a:t>
            </a:r>
            <a:r>
              <a:rPr lang="zh-CN" altLang="en-US" sz="2000" dirty="0" smtClean="0">
                <a:latin typeface="微软雅黑" pitchFamily="34" charset="-122"/>
                <a:ea typeface="微软雅黑" pitchFamily="34" charset="-122"/>
              </a:rPr>
              <a:t>学习、</a:t>
            </a:r>
            <a:r>
              <a:rPr lang="zh-CN" altLang="zh-CN" sz="2000" dirty="0" smtClean="0">
                <a:latin typeface="微软雅黑" pitchFamily="34" charset="-122"/>
                <a:ea typeface="微软雅黑" pitchFamily="34" charset="-122"/>
              </a:rPr>
              <a:t>管理等</a:t>
            </a:r>
            <a:r>
              <a:rPr lang="zh-CN" altLang="en-US" sz="2000" dirty="0" smtClean="0">
                <a:latin typeface="微软雅黑" pitchFamily="34" charset="-122"/>
                <a:ea typeface="微软雅黑" pitchFamily="34" charset="-122"/>
              </a:rPr>
              <a:t>工作</a:t>
            </a:r>
            <a:r>
              <a:rPr lang="zh-CN" altLang="zh-CN" sz="2000" dirty="0" smtClean="0">
                <a:latin typeface="微软雅黑" pitchFamily="34" charset="-122"/>
                <a:ea typeface="微软雅黑" pitchFamily="34" charset="-122"/>
              </a:rPr>
              <a:t>领域，最终实现教育公平、提高教育质量目标，推</a:t>
            </a:r>
            <a:r>
              <a:rPr lang="zh-CN" altLang="en-US" sz="2000" dirty="0" smtClean="0">
                <a:latin typeface="微软雅黑" pitchFamily="34" charset="-122"/>
                <a:ea typeface="微软雅黑" pitchFamily="34" charset="-122"/>
              </a:rPr>
              <a:t>动教</a:t>
            </a:r>
            <a:r>
              <a:rPr lang="zh-CN" altLang="zh-CN" sz="2000" dirty="0" smtClean="0">
                <a:latin typeface="微软雅黑" pitchFamily="34" charset="-122"/>
                <a:ea typeface="微软雅黑" pitchFamily="34" charset="-122"/>
              </a:rPr>
              <a:t>育教学改革的发展。</a:t>
            </a:r>
            <a:r>
              <a:rPr lang="zh-CN" altLang="en-US" sz="2000" dirty="0" smtClean="0">
                <a:solidFill>
                  <a:srgbClr val="FF0000"/>
                </a:solidFill>
                <a:latin typeface="微软雅黑" pitchFamily="34" charset="-122"/>
                <a:ea typeface="微软雅黑" pitchFamily="34" charset="-122"/>
              </a:rPr>
              <a:t>智慧校园的建设内容涉及范围广且软件应用多，在下面的章节中将重点围绕一个平台和三个体系中的核心内容进行介绍</a:t>
            </a:r>
            <a:r>
              <a:rPr lang="zh-CN" altLang="en-US" sz="1800" dirty="0" smtClean="0">
                <a:solidFill>
                  <a:srgbClr val="FF0000"/>
                </a:solidFill>
                <a:latin typeface="微软雅黑" pitchFamily="34" charset="-122"/>
                <a:ea typeface="微软雅黑" pitchFamily="34" charset="-122"/>
              </a:rPr>
              <a:t>。</a:t>
            </a:r>
            <a:endParaRPr lang="zh-CN" altLang="zh-CN" sz="18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搭建基于云计算的基础平台</a:t>
            </a:r>
            <a:endParaRPr lang="zh-CN" sz="2800" dirty="0"/>
          </a:p>
        </p:txBody>
      </p:sp>
      <p:sp>
        <p:nvSpPr>
          <p:cNvPr id="6" name="矩形 5"/>
          <p:cNvSpPr/>
          <p:nvPr/>
        </p:nvSpPr>
        <p:spPr>
          <a:xfrm>
            <a:off x="520700" y="1219832"/>
            <a:ext cx="8343900" cy="1015663"/>
          </a:xfrm>
          <a:prstGeom prst="rect">
            <a:avLst/>
          </a:prstGeom>
        </p:spPr>
        <p:txBody>
          <a:bodyPr wrap="square">
            <a:spAutoFit/>
          </a:bodyPr>
          <a:lstStyle/>
          <a:p>
            <a:r>
              <a:rPr lang="zh-CN" altLang="en-US" sz="2000" dirty="0" smtClean="0">
                <a:latin typeface="微软雅黑" pitchFamily="34" charset="-122"/>
                <a:ea typeface="微软雅黑" pitchFamily="34" charset="-122"/>
              </a:rPr>
              <a:t>      云</a:t>
            </a:r>
            <a:r>
              <a:rPr lang="zh-CN" altLang="en-US" sz="2000" dirty="0">
                <a:latin typeface="微软雅黑" pitchFamily="34" charset="-122"/>
                <a:ea typeface="微软雅黑" pitchFamily="34" charset="-122"/>
              </a:rPr>
              <a:t>计算产业是新一代信息技术的核心</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是最具活力和代表性的战略性新兴产业</a:t>
            </a:r>
            <a:r>
              <a:rPr lang="zh-CN" altLang="en-US" sz="2000" dirty="0" smtClean="0">
                <a:latin typeface="微软雅黑" pitchFamily="34" charset="-122"/>
                <a:ea typeface="微软雅黑" pitchFamily="34" charset="-122"/>
              </a:rPr>
              <a:t>。智慧</a:t>
            </a:r>
            <a:r>
              <a:rPr lang="zh-CN" altLang="en-US" sz="2000" dirty="0">
                <a:latin typeface="微软雅黑" pitchFamily="34" charset="-122"/>
                <a:ea typeface="微软雅黑" pitchFamily="34" charset="-122"/>
              </a:rPr>
              <a:t>校园统一管理平台的功能应用模块将采取开放式的标准接口，通过云计算平台的建设实现最大化资源共享和</a:t>
            </a:r>
            <a:r>
              <a:rPr lang="zh-CN" altLang="en-US" sz="2000" dirty="0" smtClean="0">
                <a:latin typeface="微软雅黑" pitchFamily="34" charset="-122"/>
                <a:ea typeface="微软雅黑" pitchFamily="34" charset="-122"/>
              </a:rPr>
              <a:t>利用。</a:t>
            </a:r>
            <a:endParaRPr lang="zh-CN" altLang="en-US" sz="2000" dirty="0">
              <a:latin typeface="微软雅黑" pitchFamily="34" charset="-122"/>
              <a:ea typeface="微软雅黑" pitchFamily="34" charset="-122"/>
            </a:endParaRPr>
          </a:p>
        </p:txBody>
      </p:sp>
      <p:grpSp>
        <p:nvGrpSpPr>
          <p:cNvPr id="21" name="组合 20"/>
          <p:cNvGrpSpPr/>
          <p:nvPr/>
        </p:nvGrpSpPr>
        <p:grpSpPr>
          <a:xfrm>
            <a:off x="651443" y="2475531"/>
            <a:ext cx="7782162" cy="3714776"/>
            <a:chOff x="562543" y="2495536"/>
            <a:chExt cx="7782162" cy="4643470"/>
          </a:xfrm>
        </p:grpSpPr>
        <p:sp>
          <p:nvSpPr>
            <p:cNvPr id="7" name="AutoShape 46"/>
            <p:cNvSpPr>
              <a:spLocks noChangeArrowheads="1"/>
            </p:cNvSpPr>
            <p:nvPr/>
          </p:nvSpPr>
          <p:spPr bwMode="auto">
            <a:xfrm>
              <a:off x="562543" y="3986210"/>
              <a:ext cx="3500462" cy="1357322"/>
            </a:xfrm>
            <a:prstGeom prst="roundRect">
              <a:avLst>
                <a:gd name="adj" fmla="val 7304"/>
              </a:avLst>
            </a:prstGeom>
          </p:spPr>
          <p:style>
            <a:lnRef idx="3">
              <a:schemeClr val="lt1"/>
            </a:lnRef>
            <a:fillRef idx="1">
              <a:schemeClr val="accent3"/>
            </a:fillRef>
            <a:effectRef idx="1">
              <a:schemeClr val="accent3"/>
            </a:effectRef>
            <a:fontRef idx="minor">
              <a:schemeClr val="lt1"/>
            </a:fontRef>
          </p:style>
          <p:txBody>
            <a:bodyPr wrap="none" lIns="82124" tIns="41061" rIns="82124" bIns="41061" anchor="ctr"/>
            <a:lstStyle/>
            <a:p>
              <a:pPr algn="ctr" defTabSz="814070" eaLnBrk="0" fontAlgn="auto" hangingPunct="0">
                <a:lnSpc>
                  <a:spcPct val="90000"/>
                </a:lnSpc>
                <a:spcBef>
                  <a:spcPts val="0"/>
                </a:spcBef>
                <a:spcAft>
                  <a:spcPts val="0"/>
                </a:spcAft>
                <a:defRPr/>
              </a:pPr>
              <a:endParaRPr lang="zh-CN" altLang="zh-CN" b="1" kern="0" dirty="0">
                <a:solidFill>
                  <a:srgbClr val="C00000"/>
                </a:solidFill>
                <a:latin typeface="微软雅黑" pitchFamily="34" charset="-122"/>
                <a:ea typeface="微软雅黑" pitchFamily="34" charset="-122"/>
              </a:endParaRPr>
            </a:p>
          </p:txBody>
        </p:sp>
        <p:sp>
          <p:nvSpPr>
            <p:cNvPr id="8" name="AutoShape 46"/>
            <p:cNvSpPr>
              <a:spLocks noChangeArrowheads="1"/>
            </p:cNvSpPr>
            <p:nvPr/>
          </p:nvSpPr>
          <p:spPr bwMode="auto">
            <a:xfrm>
              <a:off x="562543" y="2495536"/>
              <a:ext cx="3500462" cy="1357322"/>
            </a:xfrm>
            <a:prstGeom prst="roundRect">
              <a:avLst>
                <a:gd name="adj" fmla="val 7304"/>
              </a:avLst>
            </a:prstGeom>
          </p:spPr>
          <p:style>
            <a:lnRef idx="3">
              <a:schemeClr val="lt1"/>
            </a:lnRef>
            <a:fillRef idx="1">
              <a:schemeClr val="accent5"/>
            </a:fillRef>
            <a:effectRef idx="1">
              <a:schemeClr val="accent5"/>
            </a:effectRef>
            <a:fontRef idx="minor">
              <a:schemeClr val="lt1"/>
            </a:fontRef>
          </p:style>
          <p:txBody>
            <a:bodyPr wrap="none" lIns="82124" tIns="41061" rIns="82124" bIns="41061" anchor="ctr"/>
            <a:lstStyle/>
            <a:p>
              <a:pPr algn="ctr" defTabSz="814070" eaLnBrk="0" fontAlgn="auto" hangingPunct="0">
                <a:lnSpc>
                  <a:spcPct val="90000"/>
                </a:lnSpc>
                <a:spcBef>
                  <a:spcPts val="0"/>
                </a:spcBef>
                <a:spcAft>
                  <a:spcPts val="0"/>
                </a:spcAft>
                <a:defRPr/>
              </a:pPr>
              <a:endParaRPr lang="zh-CN" altLang="zh-CN" b="1" kern="0" dirty="0">
                <a:solidFill>
                  <a:srgbClr val="C00000"/>
                </a:solidFill>
                <a:latin typeface="微软雅黑" pitchFamily="34" charset="-122"/>
                <a:ea typeface="微软雅黑" pitchFamily="34" charset="-122"/>
              </a:endParaRPr>
            </a:p>
          </p:txBody>
        </p:sp>
        <p:pic>
          <p:nvPicPr>
            <p:cNvPr id="9" name="Picture 52" descr="Sprawl_server_3a.png"/>
            <p:cNvPicPr>
              <a:picLocks noChangeAspect="1"/>
            </p:cNvPicPr>
            <p:nvPr/>
          </p:nvPicPr>
          <p:blipFill>
            <a:blip r:embed="rId1" cstate="print"/>
            <a:srcRect/>
            <a:stretch>
              <a:fillRect/>
            </a:stretch>
          </p:blipFill>
          <p:spPr bwMode="auto">
            <a:xfrm>
              <a:off x="967385" y="2765035"/>
              <a:ext cx="666728" cy="730633"/>
            </a:xfrm>
            <a:prstGeom prst="rect">
              <a:avLst/>
            </a:prstGeom>
            <a:noFill/>
            <a:ln w="9525">
              <a:noFill/>
              <a:miter lim="800000"/>
              <a:headEnd/>
              <a:tailEnd/>
            </a:ln>
            <a:effectLst>
              <a:outerShdw blurRad="50800" dist="26940" dir="5400000" algn="tl" rotWithShape="0">
                <a:srgbClr val="0D0D0D">
                  <a:alpha val="42999"/>
                </a:srgbClr>
              </a:outerShdw>
            </a:effectLst>
          </p:spPr>
        </p:pic>
        <p:pic>
          <p:nvPicPr>
            <p:cNvPr id="10" name="Picture 21" descr="storage.png"/>
            <p:cNvPicPr>
              <a:picLocks noChangeAspect="1"/>
            </p:cNvPicPr>
            <p:nvPr/>
          </p:nvPicPr>
          <p:blipFill>
            <a:blip r:embed="rId2" cstate="print"/>
            <a:srcRect/>
            <a:stretch>
              <a:fillRect/>
            </a:stretch>
          </p:blipFill>
          <p:spPr bwMode="auto">
            <a:xfrm>
              <a:off x="1973446" y="2781288"/>
              <a:ext cx="660799" cy="635024"/>
            </a:xfrm>
            <a:prstGeom prst="rect">
              <a:avLst/>
            </a:prstGeom>
            <a:noFill/>
            <a:ln w="9525">
              <a:noFill/>
              <a:miter lim="800000"/>
              <a:headEnd/>
              <a:tailEnd/>
            </a:ln>
            <a:effectLst>
              <a:outerShdw dist="25400" dir="5400000" algn="tl" rotWithShape="0">
                <a:srgbClr val="0D0D0D">
                  <a:alpha val="42998"/>
                </a:srgbClr>
              </a:outerShdw>
            </a:effectLst>
          </p:spPr>
        </p:pic>
        <p:pic>
          <p:nvPicPr>
            <p:cNvPr id="11" name="Picture 16" descr="NIC_icon"/>
            <p:cNvPicPr>
              <a:picLocks noChangeAspect="1" noChangeArrowheads="1"/>
            </p:cNvPicPr>
            <p:nvPr/>
          </p:nvPicPr>
          <p:blipFill>
            <a:blip r:embed="rId3" cstate="print"/>
            <a:srcRect/>
            <a:stretch>
              <a:fillRect/>
            </a:stretch>
          </p:blipFill>
          <p:spPr bwMode="gray">
            <a:xfrm>
              <a:off x="3034324" y="2781288"/>
              <a:ext cx="600053" cy="657700"/>
            </a:xfrm>
            <a:prstGeom prst="rect">
              <a:avLst/>
            </a:prstGeom>
            <a:noFill/>
            <a:ln w="9525">
              <a:noFill/>
              <a:miter lim="800000"/>
              <a:headEnd/>
              <a:tailEnd/>
            </a:ln>
          </p:spPr>
        </p:pic>
        <p:sp>
          <p:nvSpPr>
            <p:cNvPr id="12" name="AutoShape 46"/>
            <p:cNvSpPr>
              <a:spLocks noChangeArrowheads="1"/>
            </p:cNvSpPr>
            <p:nvPr/>
          </p:nvSpPr>
          <p:spPr bwMode="auto">
            <a:xfrm>
              <a:off x="562543" y="5781684"/>
              <a:ext cx="3500462" cy="1357322"/>
            </a:xfrm>
            <a:prstGeom prst="roundRect">
              <a:avLst>
                <a:gd name="adj" fmla="val 7304"/>
              </a:avLst>
            </a:prstGeom>
          </p:spPr>
          <p:style>
            <a:lnRef idx="3">
              <a:schemeClr val="lt1"/>
            </a:lnRef>
            <a:fillRef idx="1">
              <a:schemeClr val="accent1"/>
            </a:fillRef>
            <a:effectRef idx="1">
              <a:schemeClr val="accent1"/>
            </a:effectRef>
            <a:fontRef idx="minor">
              <a:schemeClr val="lt1"/>
            </a:fontRef>
          </p:style>
          <p:txBody>
            <a:bodyPr wrap="none" lIns="82124" tIns="41061" rIns="82124" bIns="41061" anchor="ctr"/>
            <a:lstStyle/>
            <a:p>
              <a:pPr algn="ctr" defTabSz="814070" eaLnBrk="0" fontAlgn="auto" hangingPunct="0">
                <a:lnSpc>
                  <a:spcPct val="90000"/>
                </a:lnSpc>
                <a:spcBef>
                  <a:spcPts val="0"/>
                </a:spcBef>
                <a:spcAft>
                  <a:spcPts val="0"/>
                </a:spcAft>
                <a:defRPr/>
              </a:pPr>
              <a:endParaRPr lang="zh-CN" altLang="zh-CN" b="1" kern="0" dirty="0">
                <a:solidFill>
                  <a:srgbClr val="C00000"/>
                </a:solidFill>
                <a:latin typeface="微软雅黑" pitchFamily="34" charset="-122"/>
                <a:ea typeface="微软雅黑" pitchFamily="34" charset="-122"/>
              </a:endParaRPr>
            </a:p>
          </p:txBody>
        </p:sp>
        <p:sp>
          <p:nvSpPr>
            <p:cNvPr id="13" name="矩形 12"/>
            <p:cNvSpPr/>
            <p:nvPr/>
          </p:nvSpPr>
          <p:spPr>
            <a:xfrm>
              <a:off x="4777385" y="4412352"/>
              <a:ext cx="3567320" cy="726390"/>
            </a:xfrm>
            <a:prstGeom prst="rect">
              <a:avLst/>
            </a:prstGeom>
            <a:solidFill>
              <a:schemeClr val="accent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pPr algn="ctr"/>
              <a:r>
                <a:rPr lang="zh-CN" altLang="en-US" sz="2400" b="1" dirty="0" smtClean="0">
                  <a:latin typeface="微软雅黑" pitchFamily="34" charset="-122"/>
                  <a:ea typeface="微软雅黑" pitchFamily="34" charset="-122"/>
                </a:rPr>
                <a:t>移动互联</a:t>
              </a:r>
              <a:endParaRPr lang="zh-CN" altLang="en-US" sz="2400" b="1" dirty="0">
                <a:latin typeface="微软雅黑" pitchFamily="34" charset="-122"/>
                <a:ea typeface="微软雅黑" pitchFamily="34" charset="-122"/>
              </a:endParaRPr>
            </a:p>
          </p:txBody>
        </p:sp>
        <p:sp>
          <p:nvSpPr>
            <p:cNvPr id="14" name="矩形 13"/>
            <p:cNvSpPr/>
            <p:nvPr/>
          </p:nvSpPr>
          <p:spPr>
            <a:xfrm>
              <a:off x="4777385" y="2709850"/>
              <a:ext cx="3567320" cy="726390"/>
            </a:xfrm>
            <a:prstGeom prst="rect">
              <a:avLst/>
            </a:prstGeom>
            <a:solidFill>
              <a:schemeClr val="accent5"/>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pPr algn="ctr"/>
              <a:r>
                <a:rPr lang="zh-CN" altLang="en-US" sz="2400" b="1" dirty="0" smtClean="0">
                  <a:latin typeface="微软雅黑" pitchFamily="34" charset="-122"/>
                  <a:ea typeface="微软雅黑" pitchFamily="34" charset="-122"/>
                </a:rPr>
                <a:t>弹性架构</a:t>
              </a:r>
              <a:endParaRPr lang="zh-CN" altLang="en-US" sz="2400" b="1" dirty="0">
                <a:latin typeface="微软雅黑" pitchFamily="34" charset="-122"/>
                <a:ea typeface="微软雅黑" pitchFamily="34" charset="-122"/>
              </a:endParaRPr>
            </a:p>
          </p:txBody>
        </p:sp>
        <p:sp>
          <p:nvSpPr>
            <p:cNvPr id="15" name="矩形 14"/>
            <p:cNvSpPr/>
            <p:nvPr/>
          </p:nvSpPr>
          <p:spPr>
            <a:xfrm>
              <a:off x="4777385" y="6055426"/>
              <a:ext cx="3567320" cy="726390"/>
            </a:xfrm>
            <a:prstGeom prst="rect">
              <a:avLst/>
            </a:prstGeom>
            <a:solidFill>
              <a:schemeClr val="accent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pPr algn="ctr"/>
              <a:r>
                <a:rPr lang="zh-CN" altLang="en-US" sz="2400" b="1" dirty="0" smtClean="0">
                  <a:latin typeface="微软雅黑" pitchFamily="34" charset="-122"/>
                  <a:ea typeface="微软雅黑" pitchFamily="34" charset="-122"/>
                </a:rPr>
                <a:t>高效管理</a:t>
              </a:r>
              <a:endParaRPr lang="zh-CN" altLang="en-US" sz="2400" b="1" dirty="0">
                <a:latin typeface="微软雅黑" pitchFamily="34" charset="-122"/>
                <a:ea typeface="微软雅黑" pitchFamily="34" charset="-122"/>
              </a:endParaRPr>
            </a:p>
          </p:txBody>
        </p:sp>
        <p:sp>
          <p:nvSpPr>
            <p:cNvPr id="16" name="Freeform 20"/>
            <p:cNvSpPr>
              <a:spLocks noEditPoints="1"/>
            </p:cNvSpPr>
            <p:nvPr/>
          </p:nvSpPr>
          <p:spPr bwMode="black">
            <a:xfrm>
              <a:off x="1205485" y="4567238"/>
              <a:ext cx="785818" cy="571504"/>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lumMod val="85000"/>
                <a:lumOff val="15000"/>
              </a:schemeClr>
            </a:solidFill>
          </p:spPr>
          <p:txBody>
            <a:bodyPr vert="horz" wrap="square" lIns="82305" tIns="41153" rIns="82305" bIns="41153" numCol="1" anchor="t" anchorCtr="0" compatLnSpc="1"/>
            <a:lstStyle/>
            <a:p>
              <a:endParaRPr lang="en-US" sz="700" dirty="0">
                <a:solidFill>
                  <a:srgbClr val="FFFFFF"/>
                </a:solidFill>
              </a:endParaRPr>
            </a:p>
          </p:txBody>
        </p:sp>
        <p:pic>
          <p:nvPicPr>
            <p:cNvPr id="17" name="Picture 1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419799" y="6210312"/>
              <a:ext cx="428628" cy="530053"/>
            </a:xfrm>
            <a:prstGeom prst="rect">
              <a:avLst/>
            </a:prstGeom>
          </p:spPr>
        </p:pic>
        <p:pic>
          <p:nvPicPr>
            <p:cNvPr id="18" name="图片 17" descr="ID View.png"/>
            <p:cNvPicPr>
              <a:picLocks noChangeAspect="1"/>
            </p:cNvPicPr>
            <p:nvPr/>
          </p:nvPicPr>
          <p:blipFill>
            <a:blip r:embed="rId5" cstate="print"/>
            <a:srcRect l="20505" t="26364" r="20909" b="26767"/>
            <a:stretch>
              <a:fillRect/>
            </a:stretch>
          </p:blipFill>
          <p:spPr>
            <a:xfrm>
              <a:off x="1134047" y="6281750"/>
              <a:ext cx="357190" cy="285752"/>
            </a:xfrm>
            <a:prstGeom prst="rect">
              <a:avLst/>
            </a:prstGeom>
          </p:spPr>
        </p:pic>
        <p:pic>
          <p:nvPicPr>
            <p:cNvPr id="19" name="Picture 16" descr="无线覆盖"/>
            <p:cNvPicPr>
              <a:picLocks noChangeAspect="1" noChangeArrowheads="1"/>
            </p:cNvPicPr>
            <p:nvPr/>
          </p:nvPicPr>
          <p:blipFill>
            <a:blip r:embed="rId6">
              <a:lum bright="-100000" contrast="-70000"/>
            </a:blip>
            <a:stretch>
              <a:fillRect/>
            </a:stretch>
          </p:blipFill>
          <p:spPr bwMode="auto">
            <a:xfrm rot="10800000">
              <a:off x="2586797" y="4517227"/>
              <a:ext cx="657408" cy="550076"/>
            </a:xfrm>
            <a:prstGeom prst="rect">
              <a:avLst/>
            </a:prstGeom>
            <a:noFill/>
            <a:ln>
              <a:noFill/>
            </a:ln>
          </p:spPr>
        </p:pic>
        <p:pic>
          <p:nvPicPr>
            <p:cNvPr id="20" name="Picture 5" descr="\\MAGNUM\Projects\Microsoft\Cloud Power FY12\Design\Icons\PNGs\Self_Service.png"/>
            <p:cNvPicPr>
              <a:picLocks noChangeAspect="1" noChangeArrowheads="1"/>
            </p:cNvPicPr>
            <p:nvPr/>
          </p:nvPicPr>
          <p:blipFill>
            <a:blip r:embed="rId7" cstate="screen"/>
            <a:srcRect/>
            <a:stretch>
              <a:fillRect/>
            </a:stretch>
          </p:blipFill>
          <p:spPr bwMode="auto">
            <a:xfrm>
              <a:off x="2555027" y="6053215"/>
              <a:ext cx="865036" cy="871477"/>
            </a:xfrm>
            <a:prstGeom prst="rect">
              <a:avLst/>
            </a:prstGeom>
            <a:noFill/>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搭建基于云计算的基础平台</a:t>
            </a:r>
            <a:endParaRPr lang="zh-CN" sz="2800" dirty="0"/>
          </a:p>
        </p:txBody>
      </p:sp>
      <p:pic>
        <p:nvPicPr>
          <p:cNvPr id="22" name="图片 17"/>
          <p:cNvPicPr>
            <a:picLocks noChangeAspect="1" noChangeArrowheads="1"/>
          </p:cNvPicPr>
          <p:nvPr/>
        </p:nvPicPr>
        <p:blipFill>
          <a:blip r:embed="rId1" cstate="print"/>
          <a:srcRect/>
          <a:stretch>
            <a:fillRect/>
          </a:stretch>
        </p:blipFill>
        <p:spPr bwMode="auto">
          <a:xfrm>
            <a:off x="-1" y="1946000"/>
            <a:ext cx="4267283" cy="2944993"/>
          </a:xfrm>
          <a:prstGeom prst="rect">
            <a:avLst/>
          </a:prstGeom>
          <a:noFill/>
          <a:ln w="9525">
            <a:noFill/>
            <a:miter lim="800000"/>
            <a:headEnd/>
            <a:tailEnd/>
          </a:ln>
        </p:spPr>
      </p:pic>
      <p:pic>
        <p:nvPicPr>
          <p:cNvPr id="23" name="图片 26"/>
          <p:cNvPicPr>
            <a:picLocks noChangeAspect="1" noChangeArrowheads="1"/>
          </p:cNvPicPr>
          <p:nvPr/>
        </p:nvPicPr>
        <p:blipFill>
          <a:blip r:embed="rId2" cstate="print"/>
          <a:srcRect/>
          <a:stretch>
            <a:fillRect/>
          </a:stretch>
        </p:blipFill>
        <p:spPr bwMode="auto">
          <a:xfrm>
            <a:off x="4267283" y="3418497"/>
            <a:ext cx="4762500" cy="2910895"/>
          </a:xfrm>
          <a:prstGeom prst="rect">
            <a:avLst/>
          </a:prstGeom>
          <a:noFill/>
          <a:ln w="9525">
            <a:noFill/>
            <a:miter lim="800000"/>
            <a:headEnd/>
            <a:tailEnd/>
          </a:ln>
        </p:spPr>
      </p:pic>
      <p:sp>
        <p:nvSpPr>
          <p:cNvPr id="24" name="矩形 23"/>
          <p:cNvSpPr/>
          <p:nvPr/>
        </p:nvSpPr>
        <p:spPr>
          <a:xfrm>
            <a:off x="165183" y="1254820"/>
            <a:ext cx="9334500" cy="400110"/>
          </a:xfrm>
          <a:prstGeom prst="rect">
            <a:avLst/>
          </a:prstGeom>
        </p:spPr>
        <p:txBody>
          <a:bodyPr wrap="square">
            <a:spAutoFit/>
          </a:bodyPr>
          <a:lstStyle/>
          <a:p>
            <a:r>
              <a:rPr lang="zh-CN" altLang="zh-CN" sz="2000" dirty="0" smtClean="0">
                <a:latin typeface="微软雅黑" pitchFamily="34" charset="-122"/>
                <a:ea typeface="微软雅黑" pitchFamily="34" charset="-122"/>
              </a:rPr>
              <a:t>基础设施服务层</a:t>
            </a:r>
            <a:r>
              <a:rPr lang="en-US" altLang="zh-CN" sz="2000" dirty="0" smtClean="0">
                <a:latin typeface="微软雅黑" pitchFamily="34" charset="-122"/>
                <a:ea typeface="微软雅黑" pitchFamily="34" charset="-122"/>
              </a:rPr>
              <a:t> (IaaS - </a:t>
            </a:r>
            <a:r>
              <a:rPr lang="zh-CN" altLang="zh-CN" sz="2000" dirty="0" smtClean="0">
                <a:latin typeface="微软雅黑" pitchFamily="34" charset="-122"/>
                <a:ea typeface="微软雅黑" pitchFamily="34" charset="-122"/>
              </a:rPr>
              <a:t>基础设施即服务</a:t>
            </a:r>
            <a:r>
              <a:rPr lang="en-US" altLang="zh-CN" sz="2000" dirty="0" smtClean="0">
                <a:latin typeface="微软雅黑" pitchFamily="34" charset="-122"/>
                <a:ea typeface="微软雅黑" pitchFamily="34" charset="-122"/>
              </a:rPr>
              <a:t>) + </a:t>
            </a:r>
            <a:r>
              <a:rPr lang="zh-CN" altLang="zh-CN" sz="2000" dirty="0" smtClean="0">
                <a:latin typeface="微软雅黑" pitchFamily="34" charset="-122"/>
                <a:ea typeface="微软雅黑" pitchFamily="34" charset="-122"/>
              </a:rPr>
              <a:t>应用服务层</a:t>
            </a:r>
            <a:r>
              <a:rPr lang="en-US" altLang="zh-CN" sz="2000" dirty="0" smtClean="0">
                <a:latin typeface="微软雅黑" pitchFamily="34" charset="-122"/>
                <a:ea typeface="微软雅黑" pitchFamily="34" charset="-122"/>
              </a:rPr>
              <a:t> (SaaS </a:t>
            </a:r>
            <a:r>
              <a:rPr lang="zh-CN" altLang="zh-CN" sz="2000" dirty="0" smtClean="0">
                <a:latin typeface="微软雅黑" pitchFamily="34" charset="-122"/>
                <a:ea typeface="微软雅黑" pitchFamily="34" charset="-122"/>
              </a:rPr>
              <a:t>软件应用即服务</a:t>
            </a:r>
            <a:r>
              <a:rPr lang="en-US" altLang="zh-CN"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构建高效的校园管理体系</a:t>
            </a:r>
            <a:r>
              <a:rPr lang="en-US" altLang="zh-CN" sz="2800" dirty="0" smtClean="0"/>
              <a:t>-</a:t>
            </a:r>
            <a:r>
              <a:rPr lang="zh-CN" altLang="en-US" sz="2800" dirty="0" smtClean="0"/>
              <a:t>通信网络</a:t>
            </a:r>
            <a:endParaRPr lang="zh-CN" sz="2800" dirty="0"/>
          </a:p>
        </p:txBody>
      </p:sp>
      <p:pic>
        <p:nvPicPr>
          <p:cNvPr id="25" name="图片 24"/>
          <p:cNvPicPr>
            <a:picLocks noChangeAspect="1"/>
          </p:cNvPicPr>
          <p:nvPr/>
        </p:nvPicPr>
        <p:blipFill>
          <a:blip r:embed="rId1"/>
          <a:stretch>
            <a:fillRect/>
          </a:stretch>
        </p:blipFill>
        <p:spPr>
          <a:xfrm>
            <a:off x="1535642" y="1504946"/>
            <a:ext cx="5310716" cy="3063875"/>
          </a:xfrm>
          <a:prstGeom prst="rect">
            <a:avLst/>
          </a:prstGeom>
          <a:effectLst>
            <a:softEdge rad="635000"/>
          </a:effectLst>
        </p:spPr>
      </p:pic>
      <p:pic>
        <p:nvPicPr>
          <p:cNvPr id="26" name="Picture 14" descr="C:\Documents and Settings\Administrator\Local Settings\Temporary Internet Files\Content.IE5\VHRQ0XVN\MC9004415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700" y="2127248"/>
            <a:ext cx="7794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C:\Documents and Settings\Administrator\Local Settings\Temporary Internet Files\Content.IE5\2BHD0L94\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60" y="2205035"/>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0"/>
          <p:cNvSpPr txBox="1">
            <a:spLocks noChangeArrowheads="1"/>
          </p:cNvSpPr>
          <p:nvPr/>
        </p:nvSpPr>
        <p:spPr bwMode="auto">
          <a:xfrm>
            <a:off x="195718" y="3036884"/>
            <a:ext cx="16088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dirty="0">
                <a:latin typeface="微软雅黑" pitchFamily="34" charset="-122"/>
                <a:ea typeface="微软雅黑" pitchFamily="34" charset="-122"/>
              </a:rPr>
              <a:t>无线宽带（</a:t>
            </a:r>
            <a:r>
              <a:rPr lang="en-US" altLang="zh-CN" sz="1200" b="1" dirty="0">
                <a:latin typeface="微软雅黑" pitchFamily="34" charset="-122"/>
                <a:ea typeface="微软雅黑" pitchFamily="34" charset="-122"/>
              </a:rPr>
              <a:t>3G/4G</a:t>
            </a:r>
            <a:r>
              <a:rPr lang="en-US" altLang="zh-CN" sz="1000" b="1" dirty="0"/>
              <a:t>)</a:t>
            </a:r>
            <a:endParaRPr lang="zh-CN" altLang="en-US" sz="1000" b="1" dirty="0"/>
          </a:p>
        </p:txBody>
      </p:sp>
      <p:sp>
        <p:nvSpPr>
          <p:cNvPr id="29" name="TextBox 22"/>
          <p:cNvSpPr txBox="1">
            <a:spLocks noChangeArrowheads="1"/>
          </p:cNvSpPr>
          <p:nvPr/>
        </p:nvSpPr>
        <p:spPr bwMode="auto">
          <a:xfrm>
            <a:off x="3752851" y="1208896"/>
            <a:ext cx="1617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dirty="0">
                <a:latin typeface="微软雅黑" pitchFamily="34" charset="-122"/>
                <a:ea typeface="微软雅黑" pitchFamily="34" charset="-122"/>
              </a:rPr>
              <a:t>室外</a:t>
            </a:r>
            <a:r>
              <a:rPr lang="en-US" altLang="zh-CN" sz="1200" b="1" dirty="0">
                <a:latin typeface="微软雅黑" pitchFamily="34" charset="-122"/>
                <a:ea typeface="微软雅黑" pitchFamily="34" charset="-122"/>
              </a:rPr>
              <a:t>WLAN</a:t>
            </a:r>
            <a:r>
              <a:rPr lang="zh-CN" altLang="en-US" sz="1200" b="1" dirty="0">
                <a:latin typeface="微软雅黑" pitchFamily="34" charset="-122"/>
                <a:ea typeface="微软雅黑" pitchFamily="34" charset="-122"/>
              </a:rPr>
              <a:t>上网</a:t>
            </a:r>
            <a:endParaRPr lang="zh-CN" altLang="en-US" sz="1200" b="1" dirty="0">
              <a:latin typeface="微软雅黑" pitchFamily="34" charset="-122"/>
              <a:ea typeface="微软雅黑" pitchFamily="34" charset="-122"/>
            </a:endParaRPr>
          </a:p>
        </p:txBody>
      </p:sp>
      <p:sp>
        <p:nvSpPr>
          <p:cNvPr id="30" name="TextBox 21"/>
          <p:cNvSpPr txBox="1">
            <a:spLocks noChangeArrowheads="1"/>
          </p:cNvSpPr>
          <p:nvPr/>
        </p:nvSpPr>
        <p:spPr bwMode="auto">
          <a:xfrm>
            <a:off x="6774700" y="3043622"/>
            <a:ext cx="1222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latin typeface="微软雅黑" pitchFamily="34" charset="-122"/>
                <a:ea typeface="微软雅黑" pitchFamily="34" charset="-122"/>
              </a:rPr>
              <a:t>有线宽带上网</a:t>
            </a:r>
            <a:endParaRPr lang="zh-CN" altLang="en-US" sz="1200" b="1" dirty="0">
              <a:latin typeface="微软雅黑" pitchFamily="34" charset="-122"/>
              <a:ea typeface="微软雅黑" pitchFamily="34" charset="-122"/>
            </a:endParaRPr>
          </a:p>
        </p:txBody>
      </p:sp>
      <p:sp>
        <p:nvSpPr>
          <p:cNvPr id="31" name="矩形 30"/>
          <p:cNvSpPr/>
          <p:nvPr/>
        </p:nvSpPr>
        <p:spPr>
          <a:xfrm>
            <a:off x="284618" y="4607850"/>
            <a:ext cx="8734764" cy="1631216"/>
          </a:xfrm>
          <a:prstGeom prst="rect">
            <a:avLst/>
          </a:prstGeom>
          <a:solidFill>
            <a:schemeClr val="accent3">
              <a:lumMod val="40000"/>
              <a:lumOff val="60000"/>
            </a:schemeClr>
          </a:solidFill>
        </p:spPr>
        <p:txBody>
          <a:bodyPr wrap="square">
            <a:spAutoFit/>
          </a:bodyPr>
          <a:lstStyle/>
          <a:p>
            <a:r>
              <a:rPr lang="zh-CN" altLang="en-US" sz="2000" dirty="0" smtClean="0">
                <a:solidFill>
                  <a:srgbClr val="FF0000"/>
                </a:solidFill>
                <a:latin typeface="微软雅黑" pitchFamily="34" charset="-122"/>
                <a:ea typeface="微软雅黑" pitchFamily="34" charset="-122"/>
              </a:rPr>
              <a:t>无线接入：</a:t>
            </a:r>
            <a:r>
              <a:rPr lang="zh-CN" altLang="en-US" sz="2000" dirty="0">
                <a:latin typeface="微软雅黑" pitchFamily="34" charset="-122"/>
                <a:ea typeface="微软雅黑" pitchFamily="34" charset="-122"/>
              </a:rPr>
              <a:t>在全校范围内特别是图书馆、体育馆、会议室等重点公共区域场所实现有线、无线全覆盖</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0"/>
            <a:r>
              <a:rPr lang="zh-CN" altLang="en-US" sz="2000" dirty="0">
                <a:solidFill>
                  <a:srgbClr val="FF0000"/>
                </a:solidFill>
                <a:latin typeface="微软雅黑" pitchFamily="34" charset="-122"/>
                <a:ea typeface="微软雅黑" pitchFamily="34" charset="-122"/>
              </a:rPr>
              <a:t>统一网络管理</a:t>
            </a:r>
            <a:r>
              <a:rPr lang="zh-CN" altLang="en-US" sz="2000" dirty="0" smtClean="0">
                <a:solidFill>
                  <a:srgbClr val="FF0000"/>
                </a:solidFill>
                <a:latin typeface="微软雅黑" pitchFamily="34" charset="-122"/>
                <a:ea typeface="微软雅黑" pitchFamily="34" charset="-122"/>
              </a:rPr>
              <a:t>平台：</a:t>
            </a:r>
            <a:r>
              <a:rPr lang="zh-CN" altLang="en-US" sz="2000" dirty="0" smtClean="0">
                <a:latin typeface="微软雅黑" pitchFamily="34" charset="-122"/>
                <a:ea typeface="微软雅黑" pitchFamily="34" charset="-122"/>
              </a:rPr>
              <a:t>为了</a:t>
            </a:r>
            <a:r>
              <a:rPr lang="zh-CN" altLang="en-US" sz="2000" dirty="0">
                <a:latin typeface="微软雅黑" pitchFamily="34" charset="-122"/>
                <a:ea typeface="微软雅黑" pitchFamily="34" charset="-122"/>
              </a:rPr>
              <a:t>保障网络安全、稳定运行，简化管理，必须对所有网络设备的状态、性能、配置、密码、故障、安全事件、资产进行统一管理、监控，使网络管理者能及时、清楚的了解整个网络的运行状况</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132239" y="312762"/>
            <a:ext cx="7583771" cy="542584"/>
          </a:xfrm>
          <a:prstGeom prst="rect">
            <a:avLst/>
          </a:prstGeom>
        </p:spPr>
        <p:txBody>
          <a:bodyPr vert="horz" lIns="68580" tIns="34290" rIns="68580" bIns="34290" rtlCol="0" anchor="ctr">
            <a:normAutofit/>
          </a:bodyPr>
          <a:lstStyle>
            <a:lvl1pPr>
              <a:lnSpc>
                <a:spcPct val="90000"/>
              </a:lnSpc>
              <a:spcBef>
                <a:spcPct val="0"/>
              </a:spcBef>
              <a:buNone/>
              <a:defRPr sz="3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a:lstStyle>
          <a:p>
            <a:r>
              <a:rPr lang="zh-CN" altLang="en-US" sz="2800" dirty="0"/>
              <a:t>智慧校园建设的时代特征</a:t>
            </a:r>
            <a:endParaRPr lang="zh-CN" altLang="en-US" sz="2800" dirty="0"/>
          </a:p>
        </p:txBody>
      </p:sp>
      <p:sp>
        <p:nvSpPr>
          <p:cNvPr id="8" name="矩形 7"/>
          <p:cNvSpPr/>
          <p:nvPr/>
        </p:nvSpPr>
        <p:spPr>
          <a:xfrm>
            <a:off x="463826" y="1070897"/>
            <a:ext cx="7938053" cy="3585210"/>
          </a:xfrm>
          <a:prstGeom prst="rect">
            <a:avLst/>
          </a:prstGeom>
          <a:solidFill>
            <a:schemeClr val="bg1">
              <a:lumMod val="95000"/>
            </a:schemeClr>
          </a:solidFill>
        </p:spPr>
        <p:txBody>
          <a:bodyPr wrap="square">
            <a:spAutoFit/>
          </a:bodyPr>
          <a:lstStyle/>
          <a:p>
            <a:pPr algn="just">
              <a:spcAft>
                <a:spcPts val="0"/>
              </a:spcAft>
              <a:defRPr/>
            </a:pPr>
            <a:r>
              <a:rPr lang="en-US" altLang="zh-CN" kern="100" dirty="0">
                <a:latin typeface="Times New Roman" panose="02020603050405020304" pitchFamily="18" charset="0"/>
              </a:rPr>
              <a:t>  </a:t>
            </a:r>
            <a:r>
              <a:rPr lang="zh-CN" altLang="zh-CN" b="1" kern="100" dirty="0" smtClean="0">
                <a:solidFill>
                  <a:srgbClr val="FF0000"/>
                </a:solidFill>
                <a:latin typeface="微软雅黑" pitchFamily="34" charset="-122"/>
                <a:ea typeface="微软雅黑" pitchFamily="34" charset="-122"/>
              </a:rPr>
              <a:t>信息化</a:t>
            </a:r>
            <a:r>
              <a:rPr lang="zh-CN" altLang="zh-CN" b="1" kern="100" dirty="0">
                <a:solidFill>
                  <a:srgbClr val="FF0000"/>
                </a:solidFill>
                <a:latin typeface="微软雅黑" pitchFamily="34" charset="-122"/>
                <a:ea typeface="微软雅黑" pitchFamily="34" charset="-122"/>
              </a:rPr>
              <a:t>是什么</a:t>
            </a:r>
            <a:r>
              <a:rPr lang="zh-CN" altLang="en-US" b="1" kern="100" dirty="0">
                <a:solidFill>
                  <a:srgbClr val="FF0000"/>
                </a:solidFill>
                <a:latin typeface="微软雅黑" pitchFamily="34" charset="-122"/>
                <a:ea typeface="微软雅黑" pitchFamily="34" charset="-122"/>
              </a:rPr>
              <a:t>？</a:t>
            </a:r>
            <a:endParaRPr lang="en-US" altLang="zh-CN" b="1" kern="100" dirty="0">
              <a:solidFill>
                <a:srgbClr val="FF0000"/>
              </a:solidFill>
              <a:latin typeface="微软雅黑" pitchFamily="34" charset="-122"/>
              <a:ea typeface="微软雅黑" pitchFamily="34" charset="-122"/>
            </a:endParaRPr>
          </a:p>
          <a:p>
            <a:pPr algn="just">
              <a:spcAft>
                <a:spcPts val="0"/>
              </a:spcAft>
              <a:defRPr/>
            </a:pPr>
            <a:r>
              <a:rPr lang="en-US" altLang="zh-CN" sz="9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1</a:t>
            </a:r>
            <a:r>
              <a:rPr lang="zh-CN" altLang="zh-CN" sz="1400" b="1" kern="100" dirty="0">
                <a:solidFill>
                  <a:srgbClr val="FF0000"/>
                </a:solidFill>
                <a:latin typeface="微软雅黑" pitchFamily="34" charset="-122"/>
                <a:ea typeface="微软雅黑" pitchFamily="34" charset="-122"/>
              </a:rPr>
              <a:t>）信息化是一</a:t>
            </a:r>
            <a:r>
              <a:rPr lang="zh-CN" altLang="zh-CN" sz="1400" b="1" kern="100" dirty="0" smtClean="0">
                <a:solidFill>
                  <a:srgbClr val="FF0000"/>
                </a:solidFill>
                <a:latin typeface="微软雅黑" pitchFamily="34" charset="-122"/>
                <a:ea typeface="微软雅黑" pitchFamily="34" charset="-122"/>
              </a:rPr>
              <a:t>种革</a:t>
            </a:r>
            <a:r>
              <a:rPr lang="zh-CN" altLang="zh-CN" sz="1400" b="1" kern="100" dirty="0">
                <a:solidFill>
                  <a:srgbClr val="FF0000"/>
                </a:solidFill>
                <a:latin typeface="微软雅黑" pitchFamily="34" charset="-122"/>
                <a:ea typeface="微软雅黑" pitchFamily="34" charset="-122"/>
              </a:rPr>
              <a:t>命。</a:t>
            </a:r>
            <a:r>
              <a:rPr lang="zh-CN" altLang="zh-CN" sz="1400" kern="100" dirty="0">
                <a:latin typeface="微软雅黑" pitchFamily="34" charset="-122"/>
                <a:ea typeface="微软雅黑" pitchFamily="34" charset="-122"/>
              </a:rPr>
              <a:t>信息化，首先是一种技术革命。信息技术的革命，不同于农业技术革命，也不同于工业技术革命。农业社会的技术革命，以农具的铁铜技术为特征；而工业社会的技术革命，以制造业的大规模生产流水线技术为特征。而信息技术的革命，以是人类对物体和物体的运行进行数据化及其存储、传输、复用技术为特征，这种技术极大地扩展了人类的体力所及、智力所及和生存空间所及。</a:t>
            </a:r>
            <a:endParaRPr lang="en-US" altLang="zh-CN" sz="1400" kern="100" dirty="0">
              <a:latin typeface="微软雅黑" pitchFamily="34" charset="-122"/>
              <a:ea typeface="微软雅黑" pitchFamily="34" charset="-122"/>
            </a:endParaRPr>
          </a:p>
          <a:p>
            <a:pPr algn="just">
              <a:spcAft>
                <a:spcPts val="0"/>
              </a:spcAft>
              <a:defRPr/>
            </a:pPr>
            <a:r>
              <a:rPr lang="en-US" altLang="zh-CN" sz="900" kern="100" dirty="0">
                <a:latin typeface="微软雅黑" pitchFamily="34" charset="-122"/>
                <a:ea typeface="微软雅黑" pitchFamily="34" charset="-122"/>
              </a:rPr>
              <a:t>  </a:t>
            </a:r>
            <a:r>
              <a:rPr lang="en-US" altLang="zh-CN" sz="14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2</a:t>
            </a:r>
            <a:r>
              <a:rPr lang="zh-CN" altLang="zh-CN" sz="1400" b="1" kern="100" dirty="0">
                <a:solidFill>
                  <a:srgbClr val="FF0000"/>
                </a:solidFill>
                <a:latin typeface="微软雅黑" pitchFamily="34" charset="-122"/>
                <a:ea typeface="微软雅黑" pitchFamily="34" charset="-122"/>
              </a:rPr>
              <a:t>）信息化是一种历程。</a:t>
            </a:r>
            <a:r>
              <a:rPr lang="zh-CN" altLang="zh-CN" sz="1400" kern="100" dirty="0">
                <a:latin typeface="微软雅黑" pitchFamily="34" charset="-122"/>
                <a:ea typeface="微软雅黑" pitchFamily="34" charset="-122"/>
              </a:rPr>
              <a:t>从信息技术的发展及其应用而言，信息化是一种时间长度。至少从当前，信息化依然是一场没有完成的革命。之所以说没有完成，是因为信息技术的创新及新的信息技术的新应用，每天都在发生，信息技术及其应用的机制依然充满活力，还远没有达到顶峰。</a:t>
            </a:r>
            <a:endParaRPr lang="en-US" altLang="zh-CN" sz="1400" kern="100" dirty="0">
              <a:latin typeface="微软雅黑" pitchFamily="34" charset="-122"/>
              <a:ea typeface="微软雅黑" pitchFamily="34" charset="-122"/>
            </a:endParaRPr>
          </a:p>
          <a:p>
            <a:pPr algn="just">
              <a:spcAft>
                <a:spcPts val="0"/>
              </a:spcAft>
              <a:defRPr/>
            </a:pPr>
            <a:r>
              <a:rPr lang="en-US" altLang="zh-CN" sz="900" kern="100" dirty="0">
                <a:latin typeface="微软雅黑" pitchFamily="34" charset="-122"/>
                <a:ea typeface="微软雅黑" pitchFamily="34" charset="-122"/>
              </a:rPr>
              <a:t>   </a:t>
            </a:r>
            <a:r>
              <a:rPr lang="en-US" altLang="zh-CN" sz="14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3</a:t>
            </a:r>
            <a:r>
              <a:rPr lang="zh-CN" altLang="zh-CN" sz="1400" b="1" kern="100" dirty="0">
                <a:solidFill>
                  <a:srgbClr val="FF0000"/>
                </a:solidFill>
                <a:latin typeface="微软雅黑" pitchFamily="34" charset="-122"/>
                <a:ea typeface="微软雅黑" pitchFamily="34" charset="-122"/>
              </a:rPr>
              <a:t>）信息化是一种机制。</a:t>
            </a:r>
            <a:r>
              <a:rPr lang="zh-CN" altLang="zh-CN" sz="1400" kern="100" dirty="0">
                <a:latin typeface="微软雅黑" pitchFamily="34" charset="-122"/>
                <a:ea typeface="微软雅黑" pitchFamily="34" charset="-122"/>
              </a:rPr>
              <a:t>“化”的含义，不仅意味着信息化是一种时间长度，更体现了信息化的机制特征，即信息化技术与产业结合，就会形成“两化融合”、“工业</a:t>
            </a:r>
            <a:r>
              <a:rPr lang="en-US" altLang="zh-CN" sz="1400" kern="100" dirty="0">
                <a:latin typeface="微软雅黑" pitchFamily="34" charset="-122"/>
                <a:ea typeface="微软雅黑" pitchFamily="34" charset="-122"/>
              </a:rPr>
              <a:t>4.0</a:t>
            </a:r>
            <a:r>
              <a:rPr lang="zh-CN" altLang="zh-CN" sz="1400" kern="100" dirty="0">
                <a:latin typeface="微软雅黑" pitchFamily="34" charset="-122"/>
                <a:ea typeface="微软雅黑" pitchFamily="34" charset="-122"/>
              </a:rPr>
              <a:t>”、“互联网金融”、“电子商务”、“物联网”、“智能家俱”、“虚拟货币”等等；信息化技术与治理结合，就会形成“电子政务”、“智慧城市”、“智慧校园”、“数字地球”等等；信息化技术与社会结合，就会形成“信息社会”、“网络社区”、“虚拟社会”等等；正是信息化的机制特征，使得信息化无处不在，无时不在，使得信息化的存在已经“化”到个体的人和整体的人类的方方面面。</a:t>
            </a:r>
            <a:endParaRPr lang="en-US" altLang="zh-CN" sz="1400" kern="100" dirty="0">
              <a:latin typeface="微软雅黑" pitchFamily="34" charset="-122"/>
              <a:ea typeface="微软雅黑" pitchFamily="34" charset="-122"/>
            </a:endParaRPr>
          </a:p>
          <a:p>
            <a:pPr algn="just">
              <a:spcAft>
                <a:spcPts val="0"/>
              </a:spcAft>
              <a:defRPr/>
            </a:pPr>
            <a:r>
              <a:rPr lang="en-US" altLang="zh-CN" sz="1400" kern="100" dirty="0">
                <a:latin typeface="微软雅黑" pitchFamily="34" charset="-122"/>
                <a:ea typeface="微软雅黑" pitchFamily="34" charset="-122"/>
              </a:rPr>
              <a:t>   </a:t>
            </a:r>
            <a:endParaRPr lang="en-US" altLang="zh-CN" sz="1400" b="1" kern="100" dirty="0">
              <a:solidFill>
                <a:srgbClr val="FF0000"/>
              </a:solidFill>
              <a:latin typeface="微软雅黑" pitchFamily="34" charset="-122"/>
              <a:ea typeface="微软雅黑" pitchFamily="34" charset="-122"/>
            </a:endParaRPr>
          </a:p>
        </p:txBody>
      </p:sp>
      <p:sp>
        <p:nvSpPr>
          <p:cNvPr id="9" name="矩形 8"/>
          <p:cNvSpPr/>
          <p:nvPr/>
        </p:nvSpPr>
        <p:spPr>
          <a:xfrm>
            <a:off x="476526" y="4736732"/>
            <a:ext cx="7938053" cy="1611630"/>
          </a:xfrm>
          <a:prstGeom prst="rect">
            <a:avLst/>
          </a:prstGeom>
          <a:solidFill>
            <a:srgbClr val="92D050"/>
          </a:solidFill>
        </p:spPr>
        <p:txBody>
          <a:bodyPr wrap="square">
            <a:spAutoFit/>
          </a:bodyPr>
          <a:lstStyle/>
          <a:p>
            <a:pPr algn="just">
              <a:spcAft>
                <a:spcPts val="0"/>
              </a:spcAft>
              <a:defRPr/>
            </a:pPr>
            <a:r>
              <a:rPr lang="zh-CN" altLang="zh-CN" b="1" kern="100" dirty="0" smtClean="0">
                <a:solidFill>
                  <a:srgbClr val="FF0000"/>
                </a:solidFill>
                <a:latin typeface="微软雅黑" pitchFamily="34" charset="-122"/>
                <a:ea typeface="微软雅黑" pitchFamily="34" charset="-122"/>
              </a:rPr>
              <a:t>信息化</a:t>
            </a:r>
            <a:r>
              <a:rPr lang="zh-CN" altLang="zh-CN" b="1" kern="100" dirty="0">
                <a:solidFill>
                  <a:srgbClr val="FF0000"/>
                </a:solidFill>
                <a:latin typeface="微软雅黑" pitchFamily="34" charset="-122"/>
                <a:ea typeface="微软雅黑" pitchFamily="34" charset="-122"/>
              </a:rPr>
              <a:t>改变了什么</a:t>
            </a:r>
            <a:r>
              <a:rPr lang="zh-CN" altLang="en-US" b="1" kern="100" dirty="0">
                <a:solidFill>
                  <a:srgbClr val="FF0000"/>
                </a:solidFill>
                <a:latin typeface="微软雅黑" pitchFamily="34" charset="-122"/>
                <a:ea typeface="微软雅黑" pitchFamily="34" charset="-122"/>
              </a:rPr>
              <a:t>？</a:t>
            </a:r>
            <a:endParaRPr lang="en-US" altLang="zh-CN" b="1" kern="100" dirty="0">
              <a:solidFill>
                <a:srgbClr val="FF0000"/>
              </a:solidFill>
              <a:latin typeface="微软雅黑" pitchFamily="34" charset="-122"/>
              <a:ea typeface="微软雅黑" pitchFamily="34" charset="-122"/>
            </a:endParaRPr>
          </a:p>
          <a:p>
            <a:pPr algn="just">
              <a:spcAft>
                <a:spcPts val="0"/>
              </a:spcAft>
              <a:defRPr/>
            </a:pPr>
            <a:r>
              <a:rPr lang="en-US" altLang="zh-CN" sz="14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1</a:t>
            </a:r>
            <a:r>
              <a:rPr lang="zh-CN" altLang="zh-CN" sz="1400" b="1" kern="100" dirty="0">
                <a:solidFill>
                  <a:srgbClr val="FF0000"/>
                </a:solidFill>
                <a:latin typeface="微软雅黑" pitchFamily="34" charset="-122"/>
                <a:ea typeface="微软雅黑" pitchFamily="34" charset="-122"/>
              </a:rPr>
              <a:t>）改变了生产资料</a:t>
            </a:r>
            <a:r>
              <a:rPr lang="en-US" altLang="zh-CN" sz="1400" b="1" kern="100" dirty="0">
                <a:solidFill>
                  <a:srgbClr val="FF0000"/>
                </a:solidFill>
                <a:latin typeface="微软雅黑" pitchFamily="34" charset="-122"/>
                <a:ea typeface="微软雅黑" pitchFamily="34" charset="-122"/>
              </a:rPr>
              <a:t>-</a:t>
            </a:r>
            <a:r>
              <a:rPr lang="zh-CN" altLang="zh-CN" sz="1400" b="1" kern="100" dirty="0">
                <a:solidFill>
                  <a:srgbClr val="FF0000"/>
                </a:solidFill>
                <a:latin typeface="微软雅黑" pitchFamily="34" charset="-122"/>
                <a:ea typeface="微软雅黑" pitchFamily="34" charset="-122"/>
              </a:rPr>
              <a:t>消费物品的形态。</a:t>
            </a:r>
            <a:r>
              <a:rPr lang="zh-CN" altLang="zh-CN" sz="1400" kern="100" dirty="0">
                <a:latin typeface="微软雅黑" pitchFamily="34" charset="-122"/>
                <a:ea typeface="微软雅黑" pitchFamily="34" charset="-122"/>
              </a:rPr>
              <a:t>信息化的量化技术使得人类的生产品和消费品无不与数据相关，数据的过程就是新形态的形成过程。</a:t>
            </a:r>
            <a:endParaRPr lang="en-US" altLang="zh-CN" sz="1400" kern="100" dirty="0">
              <a:latin typeface="微软雅黑" pitchFamily="34" charset="-122"/>
              <a:ea typeface="微软雅黑" pitchFamily="34" charset="-122"/>
            </a:endParaRPr>
          </a:p>
          <a:p>
            <a:pPr algn="just">
              <a:spcAft>
                <a:spcPts val="0"/>
              </a:spcAft>
              <a:defRPr/>
            </a:pPr>
            <a:r>
              <a:rPr lang="en-US" altLang="zh-CN" sz="14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2</a:t>
            </a:r>
            <a:r>
              <a:rPr lang="zh-CN" altLang="zh-CN" sz="1400" b="1" kern="100" dirty="0">
                <a:solidFill>
                  <a:srgbClr val="FF0000"/>
                </a:solidFill>
                <a:latin typeface="微软雅黑" pitchFamily="34" charset="-122"/>
                <a:ea typeface="微软雅黑" pitchFamily="34" charset="-122"/>
              </a:rPr>
              <a:t>）重构了生产</a:t>
            </a:r>
            <a:r>
              <a:rPr lang="en-US" altLang="zh-CN" sz="1400" b="1" kern="100" dirty="0">
                <a:solidFill>
                  <a:srgbClr val="FF0000"/>
                </a:solidFill>
                <a:latin typeface="微软雅黑" pitchFamily="34" charset="-122"/>
                <a:ea typeface="微软雅黑" pitchFamily="34" charset="-122"/>
              </a:rPr>
              <a:t>-</a:t>
            </a:r>
            <a:r>
              <a:rPr lang="zh-CN" altLang="zh-CN" sz="1400" b="1" kern="100" dirty="0">
                <a:solidFill>
                  <a:srgbClr val="FF0000"/>
                </a:solidFill>
                <a:latin typeface="微软雅黑" pitchFamily="34" charset="-122"/>
                <a:ea typeface="微软雅黑" pitchFamily="34" charset="-122"/>
              </a:rPr>
              <a:t>需求模式，也再造了组织制度。</a:t>
            </a:r>
            <a:r>
              <a:rPr lang="zh-CN" altLang="zh-CN" sz="1400" kern="100" dirty="0">
                <a:latin typeface="微软雅黑" pitchFamily="34" charset="-122"/>
                <a:ea typeface="微软雅黑" pitchFamily="34" charset="-122"/>
              </a:rPr>
              <a:t>包括一个社区，</a:t>
            </a:r>
            <a:r>
              <a:rPr lang="zh-CN" altLang="en-US" sz="1400" kern="100" dirty="0">
                <a:latin typeface="微软雅黑" pitchFamily="34" charset="-122"/>
                <a:ea typeface="微软雅黑" pitchFamily="34" charset="-122"/>
              </a:rPr>
              <a:t>一间学校，</a:t>
            </a:r>
            <a:r>
              <a:rPr lang="zh-CN" altLang="zh-CN" sz="1400" kern="100" dirty="0">
                <a:latin typeface="微软雅黑" pitchFamily="34" charset="-122"/>
                <a:ea typeface="微软雅黑" pitchFamily="34" charset="-122"/>
              </a:rPr>
              <a:t>一个国家。</a:t>
            </a:r>
            <a:endParaRPr lang="en-US" altLang="zh-CN" sz="1400" kern="100" dirty="0">
              <a:latin typeface="微软雅黑" pitchFamily="34" charset="-122"/>
              <a:ea typeface="微软雅黑" pitchFamily="34" charset="-122"/>
            </a:endParaRPr>
          </a:p>
          <a:p>
            <a:pPr algn="just">
              <a:spcAft>
                <a:spcPts val="0"/>
              </a:spcAft>
              <a:defRPr/>
            </a:pPr>
            <a:r>
              <a:rPr lang="en-US" altLang="zh-CN" sz="1400" kern="100" dirty="0">
                <a:latin typeface="微软雅黑" pitchFamily="34" charset="-122"/>
                <a:ea typeface="微软雅黑" pitchFamily="34" charset="-122"/>
              </a:rPr>
              <a:t>    </a:t>
            </a:r>
            <a:r>
              <a:rPr lang="zh-CN" altLang="zh-CN" sz="1400" b="1" kern="100" dirty="0">
                <a:solidFill>
                  <a:srgbClr val="FF0000"/>
                </a:solidFill>
                <a:latin typeface="微软雅黑" pitchFamily="34" charset="-122"/>
                <a:ea typeface="微软雅黑" pitchFamily="34" charset="-122"/>
              </a:rPr>
              <a:t>（</a:t>
            </a:r>
            <a:r>
              <a:rPr lang="en-US" altLang="zh-CN" sz="1400" b="1" kern="100" dirty="0">
                <a:solidFill>
                  <a:srgbClr val="FF0000"/>
                </a:solidFill>
                <a:latin typeface="微软雅黑" pitchFamily="34" charset="-122"/>
                <a:ea typeface="微软雅黑" pitchFamily="34" charset="-122"/>
              </a:rPr>
              <a:t>3</a:t>
            </a:r>
            <a:r>
              <a:rPr lang="zh-CN" altLang="zh-CN" sz="1400" b="1" kern="100" dirty="0">
                <a:solidFill>
                  <a:srgbClr val="FF0000"/>
                </a:solidFill>
                <a:latin typeface="微软雅黑" pitchFamily="34" charset="-122"/>
                <a:ea typeface="微软雅黑" pitchFamily="34" charset="-122"/>
              </a:rPr>
              <a:t>）颠覆了人类社交方式。</a:t>
            </a:r>
            <a:r>
              <a:rPr lang="zh-CN" altLang="zh-CN" sz="1400" kern="100" dirty="0">
                <a:latin typeface="微软雅黑" pitchFamily="34" charset="-122"/>
                <a:ea typeface="微软雅黑" pitchFamily="34" charset="-122"/>
              </a:rPr>
              <a:t>这个过程推进了更深程度的全球化，也使得更深程度的个性化与碎片化的进程处于不可逆。</a:t>
            </a:r>
            <a:endParaRPr lang="en-US" altLang="zh-CN" sz="1400" kern="100" dirty="0">
              <a:latin typeface="微软雅黑" pitchFamily="34" charset="-122"/>
              <a:ea typeface="微软雅黑" pitchFamily="34" charset="-122"/>
            </a:endParaRPr>
          </a:p>
          <a:p>
            <a:pPr indent="200025" algn="just">
              <a:spcAft>
                <a:spcPts val="0"/>
              </a:spcAft>
              <a:defRPr/>
            </a:pPr>
            <a:endParaRPr lang="en-US" altLang="zh-CN" sz="1050" b="1" kern="100" dirty="0">
              <a:solidFill>
                <a:srgbClr val="FF0000"/>
              </a:solidFill>
              <a:latin typeface="微软雅黑" pitchFamily="34" charset="-122"/>
              <a:ea typeface="微软雅黑" pitchFamily="34" charset="-122"/>
            </a:endParaRPr>
          </a:p>
        </p:txBody>
      </p:sp>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构建高效的校园管理体系</a:t>
            </a:r>
            <a:r>
              <a:rPr lang="en-US" altLang="zh-CN" sz="2800" dirty="0" smtClean="0"/>
              <a:t>-</a:t>
            </a:r>
            <a:r>
              <a:rPr lang="zh-CN" altLang="en-US" sz="2800" dirty="0" smtClean="0"/>
              <a:t>平安校园</a:t>
            </a:r>
            <a:endParaRPr lang="zh-CN" sz="2800" dirty="0"/>
          </a:p>
        </p:txBody>
      </p:sp>
      <p:sp>
        <p:nvSpPr>
          <p:cNvPr id="31" name="矩形 30"/>
          <p:cNvSpPr/>
          <p:nvPr/>
        </p:nvSpPr>
        <p:spPr>
          <a:xfrm>
            <a:off x="284618" y="4618300"/>
            <a:ext cx="8734764" cy="1631216"/>
          </a:xfrm>
          <a:prstGeom prst="rect">
            <a:avLst/>
          </a:prstGeom>
          <a:solidFill>
            <a:schemeClr val="accent3">
              <a:lumMod val="40000"/>
              <a:lumOff val="60000"/>
            </a:schemeClr>
          </a:solidFill>
        </p:spPr>
        <p:txBody>
          <a:bodyPr wrap="square">
            <a:spAutoFit/>
          </a:bodyPr>
          <a:lstStyle/>
          <a:p>
            <a:r>
              <a:rPr lang="zh-CN" altLang="en-US" sz="2000" dirty="0" smtClean="0"/>
              <a:t>      </a:t>
            </a:r>
            <a:r>
              <a:rPr lang="zh-CN" altLang="en-US" sz="2000" dirty="0" smtClean="0">
                <a:latin typeface="微软雅黑" pitchFamily="34" charset="-122"/>
                <a:ea typeface="微软雅黑" pitchFamily="34" charset="-122"/>
              </a:rPr>
              <a:t>校园</a:t>
            </a:r>
            <a:r>
              <a:rPr lang="zh-CN" altLang="en-US" sz="2000" dirty="0">
                <a:latin typeface="微软雅黑" pitchFamily="34" charset="-122"/>
                <a:ea typeface="微软雅黑" pitchFamily="34" charset="-122"/>
              </a:rPr>
              <a:t>安全从管理角度可分为安全教育、校园环境安全、校园周边安全、消防安全、重点部位安全、体育设施安全、学校财产、学生财产和学生人身安全等。为增强校园安全管理能力，降低校园安全风险，同时促进教学方式创新，依据国家社会治安管理条例及相关法律法规、校园安全现状、安防技术发展现状和</a:t>
            </a:r>
            <a:r>
              <a:rPr lang="zh-CN" altLang="en-US" sz="2000" dirty="0" smtClean="0">
                <a:latin typeface="微软雅黑" pitchFamily="34" charset="-122"/>
                <a:ea typeface="微软雅黑" pitchFamily="34" charset="-122"/>
              </a:rPr>
              <a:t>趋势。</a:t>
            </a:r>
            <a:endParaRPr lang="zh-CN" altLang="en-US" sz="2000" dirty="0">
              <a:latin typeface="微软雅黑" pitchFamily="34" charset="-122"/>
              <a:ea typeface="微软雅黑" pitchFamily="34" charset="-122"/>
            </a:endParaRPr>
          </a:p>
        </p:txBody>
      </p:sp>
      <p:grpSp>
        <p:nvGrpSpPr>
          <p:cNvPr id="32" name="组合 19"/>
          <p:cNvGrpSpPr/>
          <p:nvPr/>
        </p:nvGrpSpPr>
        <p:grpSpPr>
          <a:xfrm>
            <a:off x="1645574" y="1108074"/>
            <a:ext cx="5886435" cy="3235326"/>
            <a:chOff x="4843052" y="2212971"/>
            <a:chExt cx="3735639" cy="2787654"/>
          </a:xfrm>
        </p:grpSpPr>
        <p:pic>
          <p:nvPicPr>
            <p:cNvPr id="33" name="图片 32" descr="u=2816809609,3417046150&amp;fm=21&amp;gp=0.jpg"/>
            <p:cNvPicPr>
              <a:picLocks noChangeAspect="1"/>
            </p:cNvPicPr>
            <p:nvPr/>
          </p:nvPicPr>
          <p:blipFill>
            <a:blip r:embed="rId1"/>
            <a:stretch>
              <a:fillRect/>
            </a:stretch>
          </p:blipFill>
          <p:spPr>
            <a:xfrm>
              <a:off x="7082633" y="2212971"/>
              <a:ext cx="1379533" cy="927089"/>
            </a:xfrm>
            <a:prstGeom prst="rect">
              <a:avLst/>
            </a:prstGeom>
            <a:effectLst>
              <a:softEdge rad="127000"/>
            </a:effectLst>
          </p:spPr>
        </p:pic>
        <p:pic>
          <p:nvPicPr>
            <p:cNvPr id="34" name="图片 33" descr="u=152587566,703746225&amp;fm=11&amp;gp=0.jpg"/>
            <p:cNvPicPr>
              <a:picLocks noChangeAspect="1"/>
            </p:cNvPicPr>
            <p:nvPr/>
          </p:nvPicPr>
          <p:blipFill>
            <a:blip r:embed="rId2"/>
            <a:stretch>
              <a:fillRect/>
            </a:stretch>
          </p:blipFill>
          <p:spPr>
            <a:xfrm>
              <a:off x="4843052" y="4042506"/>
              <a:ext cx="1445438" cy="958119"/>
            </a:xfrm>
            <a:prstGeom prst="rect">
              <a:avLst/>
            </a:prstGeom>
            <a:effectLst>
              <a:softEdge rad="127000"/>
            </a:effectLst>
          </p:spPr>
        </p:pic>
        <p:pic>
          <p:nvPicPr>
            <p:cNvPr id="35" name="图片 34" descr="u=2079983596,41203128&amp;fm=21&amp;gp=0.jpg"/>
            <p:cNvPicPr>
              <a:picLocks noChangeAspect="1"/>
            </p:cNvPicPr>
            <p:nvPr/>
          </p:nvPicPr>
          <p:blipFill>
            <a:blip r:embed="rId3"/>
            <a:stretch>
              <a:fillRect/>
            </a:stretch>
          </p:blipFill>
          <p:spPr>
            <a:xfrm>
              <a:off x="4843052" y="2284398"/>
              <a:ext cx="1400300" cy="855662"/>
            </a:xfrm>
            <a:prstGeom prst="rect">
              <a:avLst/>
            </a:prstGeom>
            <a:effectLst>
              <a:softEdge rad="127000"/>
            </a:effectLst>
          </p:spPr>
        </p:pic>
        <p:pic>
          <p:nvPicPr>
            <p:cNvPr id="36" name="图片 35" descr="W020070829580829501621.jpg"/>
            <p:cNvPicPr>
              <a:picLocks noChangeAspect="1"/>
            </p:cNvPicPr>
            <p:nvPr/>
          </p:nvPicPr>
          <p:blipFill>
            <a:blip r:embed="rId4" cstate="print"/>
            <a:stretch>
              <a:fillRect/>
            </a:stretch>
          </p:blipFill>
          <p:spPr>
            <a:xfrm>
              <a:off x="7082633" y="4034172"/>
              <a:ext cx="1496058" cy="966453"/>
            </a:xfrm>
            <a:prstGeom prst="rect">
              <a:avLst/>
            </a:prstGeom>
            <a:effectLst>
              <a:softEdge rad="127000"/>
            </a:effectLst>
          </p:spPr>
        </p:pic>
        <p:pic>
          <p:nvPicPr>
            <p:cNvPr id="37" name="图片 36" descr="u=1642120221,1251839505&amp;fm=21&amp;gp=0.jpg"/>
            <p:cNvPicPr>
              <a:picLocks noChangeAspect="1"/>
            </p:cNvPicPr>
            <p:nvPr/>
          </p:nvPicPr>
          <p:blipFill>
            <a:blip r:embed="rId5"/>
            <a:stretch>
              <a:fillRect/>
            </a:stretch>
          </p:blipFill>
          <p:spPr>
            <a:xfrm>
              <a:off x="5565771" y="2786058"/>
              <a:ext cx="2001209" cy="1571630"/>
            </a:xfrm>
            <a:prstGeom prst="rect">
              <a:avLst/>
            </a:prstGeom>
            <a:effectLst>
              <a:softEdge rad="127000"/>
            </a:effectLst>
          </p:spPr>
        </p:pic>
      </p:grpSp>
      <p:sp>
        <p:nvSpPr>
          <p:cNvPr id="38" name="TextBox 20"/>
          <p:cNvSpPr txBox="1">
            <a:spLocks noChangeArrowheads="1"/>
          </p:cNvSpPr>
          <p:nvPr/>
        </p:nvSpPr>
        <p:spPr bwMode="auto">
          <a:xfrm>
            <a:off x="284618" y="1421480"/>
            <a:ext cx="1259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latin typeface="微软雅黑" pitchFamily="34" charset="-122"/>
                <a:ea typeface="微软雅黑" pitchFamily="34" charset="-122"/>
              </a:rPr>
              <a:t>视频监控</a:t>
            </a:r>
            <a:endParaRPr lang="zh-CN" altLang="en-US" sz="1600" b="1" dirty="0">
              <a:latin typeface="微软雅黑" pitchFamily="34" charset="-122"/>
              <a:ea typeface="微软雅黑" pitchFamily="34" charset="-122"/>
            </a:endParaRPr>
          </a:p>
        </p:txBody>
      </p:sp>
      <p:sp>
        <p:nvSpPr>
          <p:cNvPr id="39" name="TextBox 20"/>
          <p:cNvSpPr txBox="1">
            <a:spLocks noChangeArrowheads="1"/>
          </p:cNvSpPr>
          <p:nvPr/>
        </p:nvSpPr>
        <p:spPr bwMode="auto">
          <a:xfrm>
            <a:off x="7625218" y="3634394"/>
            <a:ext cx="1259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latin typeface="微软雅黑" pitchFamily="34" charset="-122"/>
                <a:ea typeface="微软雅黑" pitchFamily="34" charset="-122"/>
              </a:rPr>
              <a:t>联网报警</a:t>
            </a:r>
            <a:endParaRPr lang="zh-CN" altLang="en-US" sz="1600" b="1" dirty="0">
              <a:latin typeface="微软雅黑" pitchFamily="34" charset="-122"/>
              <a:ea typeface="微软雅黑" pitchFamily="34" charset="-122"/>
            </a:endParaRPr>
          </a:p>
        </p:txBody>
      </p:sp>
      <p:sp>
        <p:nvSpPr>
          <p:cNvPr id="40" name="TextBox 20"/>
          <p:cNvSpPr txBox="1">
            <a:spLocks noChangeArrowheads="1"/>
          </p:cNvSpPr>
          <p:nvPr/>
        </p:nvSpPr>
        <p:spPr bwMode="auto">
          <a:xfrm>
            <a:off x="7625218" y="1423674"/>
            <a:ext cx="1259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latin typeface="微软雅黑" pitchFamily="34" charset="-122"/>
                <a:ea typeface="微软雅黑" pitchFamily="34" charset="-122"/>
              </a:rPr>
              <a:t>电子巡更</a:t>
            </a:r>
            <a:endParaRPr lang="zh-CN" altLang="en-US" sz="1600" b="1" dirty="0">
              <a:latin typeface="微软雅黑" pitchFamily="34" charset="-122"/>
              <a:ea typeface="微软雅黑" pitchFamily="34" charset="-122"/>
            </a:endParaRPr>
          </a:p>
        </p:txBody>
      </p:sp>
      <p:sp>
        <p:nvSpPr>
          <p:cNvPr id="41" name="TextBox 20"/>
          <p:cNvSpPr txBox="1">
            <a:spLocks noChangeArrowheads="1"/>
          </p:cNvSpPr>
          <p:nvPr/>
        </p:nvSpPr>
        <p:spPr bwMode="auto">
          <a:xfrm>
            <a:off x="284618" y="3782571"/>
            <a:ext cx="15441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latin typeface="微软雅黑" pitchFamily="34" charset="-122"/>
                <a:ea typeface="微软雅黑" pitchFamily="34" charset="-122"/>
              </a:rPr>
              <a:t>统一管理平台</a:t>
            </a:r>
            <a:endParaRPr lang="zh-CN" altLang="en-US" sz="1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构建高效的校园管理体系</a:t>
            </a:r>
            <a:r>
              <a:rPr lang="en-US" altLang="zh-CN" sz="2800" dirty="0" smtClean="0"/>
              <a:t>-</a:t>
            </a:r>
            <a:r>
              <a:rPr lang="zh-CN" altLang="en-US" sz="2800" dirty="0" smtClean="0"/>
              <a:t>能源管理</a:t>
            </a:r>
            <a:endParaRPr lang="zh-CN" sz="2800" dirty="0"/>
          </a:p>
        </p:txBody>
      </p:sp>
      <p:pic>
        <p:nvPicPr>
          <p:cNvPr id="14" name="Picture 40" descr="网云_blue"/>
          <p:cNvPicPr>
            <a:picLocks noChangeAspect="1" noChangeArrowheads="1"/>
          </p:cNvPicPr>
          <p:nvPr/>
        </p:nvPicPr>
        <p:blipFill>
          <a:blip r:embed="rId1" cstate="print"/>
          <a:srcRect/>
          <a:stretch>
            <a:fillRect/>
          </a:stretch>
        </p:blipFill>
        <p:spPr bwMode="auto">
          <a:xfrm>
            <a:off x="1619250" y="2789220"/>
            <a:ext cx="1657350" cy="947737"/>
          </a:xfrm>
          <a:prstGeom prst="rect">
            <a:avLst/>
          </a:prstGeom>
          <a:noFill/>
          <a:ln w="9525">
            <a:noFill/>
            <a:miter lim="800000"/>
            <a:headEnd/>
            <a:tailEnd/>
          </a:ln>
        </p:spPr>
      </p:pic>
      <p:pic>
        <p:nvPicPr>
          <p:cNvPr id="15" name="Picture 16" descr="无线覆盖"/>
          <p:cNvPicPr>
            <a:picLocks noChangeAspect="1" noChangeArrowheads="1"/>
          </p:cNvPicPr>
          <p:nvPr/>
        </p:nvPicPr>
        <p:blipFill>
          <a:blip r:embed="rId2" cstate="print"/>
          <a:srcRect/>
          <a:stretch>
            <a:fillRect/>
          </a:stretch>
        </p:blipFill>
        <p:spPr bwMode="auto">
          <a:xfrm rot="4240284">
            <a:off x="3553619" y="4715651"/>
            <a:ext cx="647700" cy="588962"/>
          </a:xfrm>
          <a:prstGeom prst="rect">
            <a:avLst/>
          </a:prstGeom>
          <a:noFill/>
          <a:ln w="9525">
            <a:noFill/>
            <a:miter lim="800000"/>
            <a:headEnd/>
            <a:tailEnd/>
          </a:ln>
        </p:spPr>
      </p:pic>
      <p:sp>
        <p:nvSpPr>
          <p:cNvPr id="16" name="Line 379"/>
          <p:cNvSpPr>
            <a:spLocks noChangeShapeType="1"/>
          </p:cNvSpPr>
          <p:nvPr/>
        </p:nvSpPr>
        <p:spPr bwMode="auto">
          <a:xfrm flipH="1">
            <a:off x="1435100" y="3667107"/>
            <a:ext cx="352425" cy="627063"/>
          </a:xfrm>
          <a:prstGeom prst="line">
            <a:avLst/>
          </a:prstGeom>
          <a:noFill/>
          <a:ln w="28575">
            <a:solidFill>
              <a:schemeClr val="bg1"/>
            </a:solidFill>
            <a:round/>
          </a:ln>
        </p:spPr>
        <p:txBody>
          <a:bodyPr/>
          <a:lstStyle/>
          <a:p>
            <a:endParaRPr lang="zh-CN" altLang="en-US">
              <a:latin typeface="华文细黑" pitchFamily="2" charset="-122"/>
              <a:ea typeface="华文细黑" pitchFamily="2" charset="-122"/>
            </a:endParaRPr>
          </a:p>
        </p:txBody>
      </p:sp>
      <p:sp>
        <p:nvSpPr>
          <p:cNvPr id="17" name="Rectangle 488"/>
          <p:cNvSpPr>
            <a:spLocks noChangeArrowheads="1"/>
          </p:cNvSpPr>
          <p:nvPr/>
        </p:nvSpPr>
        <p:spPr bwMode="auto">
          <a:xfrm>
            <a:off x="3809720" y="6143590"/>
            <a:ext cx="615950" cy="246062"/>
          </a:xfrm>
          <a:prstGeom prst="rect">
            <a:avLst/>
          </a:prstGeom>
          <a:noFill/>
          <a:ln w="9525">
            <a:noFill/>
            <a:miter lim="800000"/>
          </a:ln>
        </p:spPr>
        <p:txBody>
          <a:bodyPr wrap="none" lIns="0" tIns="0" rIns="0" bIns="0">
            <a:spAutoFit/>
          </a:bodyPr>
          <a:lstStyle/>
          <a:p>
            <a:pPr fontAlgn="auto">
              <a:spcBef>
                <a:spcPts val="0"/>
              </a:spcBef>
              <a:spcAft>
                <a:spcPts val="0"/>
              </a:spcAft>
              <a:defRPr/>
            </a:pPr>
            <a:r>
              <a:rPr lang="zh-CN" altLang="en-US" sz="1600" dirty="0">
                <a:effectLst>
                  <a:outerShdw blurRad="38100" dist="38100" dir="2700000" algn="tl">
                    <a:srgbClr val="000000">
                      <a:alpha val="43137"/>
                    </a:srgbClr>
                  </a:outerShdw>
                </a:effectLst>
                <a:latin typeface="华文细黑" pitchFamily="2" charset="-122"/>
                <a:ea typeface="华文细黑" pitchFamily="2" charset="-122"/>
              </a:rPr>
              <a:t>教学楼</a:t>
            </a:r>
            <a:endParaRPr lang="zh-CN" altLang="en-US" sz="1600" dirty="0">
              <a:effectLst>
                <a:outerShdw blurRad="38100" dist="38100" dir="2700000" algn="tl">
                  <a:srgbClr val="000000">
                    <a:alpha val="43137"/>
                  </a:srgbClr>
                </a:outerShdw>
              </a:effectLst>
              <a:latin typeface="华文细黑" pitchFamily="2" charset="-122"/>
              <a:ea typeface="华文细黑" pitchFamily="2" charset="-122"/>
            </a:endParaRPr>
          </a:p>
        </p:txBody>
      </p:sp>
      <p:sp>
        <p:nvSpPr>
          <p:cNvPr id="18" name="Line 489"/>
          <p:cNvSpPr>
            <a:spLocks noChangeShapeType="1"/>
          </p:cNvSpPr>
          <p:nvPr/>
        </p:nvSpPr>
        <p:spPr bwMode="auto">
          <a:xfrm>
            <a:off x="1878013" y="3702032"/>
            <a:ext cx="263525" cy="725488"/>
          </a:xfrm>
          <a:prstGeom prst="line">
            <a:avLst/>
          </a:prstGeom>
          <a:noFill/>
          <a:ln w="28575">
            <a:solidFill>
              <a:schemeClr val="bg1"/>
            </a:solidFill>
            <a:round/>
          </a:ln>
        </p:spPr>
        <p:txBody>
          <a:bodyPr/>
          <a:lstStyle/>
          <a:p>
            <a:endParaRPr lang="zh-CN" altLang="en-US">
              <a:latin typeface="华文细黑" pitchFamily="2" charset="-122"/>
              <a:ea typeface="华文细黑" pitchFamily="2" charset="-122"/>
            </a:endParaRPr>
          </a:p>
        </p:txBody>
      </p:sp>
      <p:sp>
        <p:nvSpPr>
          <p:cNvPr id="19" name="Rectangle 496"/>
          <p:cNvSpPr>
            <a:spLocks noChangeArrowheads="1"/>
          </p:cNvSpPr>
          <p:nvPr/>
        </p:nvSpPr>
        <p:spPr bwMode="auto">
          <a:xfrm>
            <a:off x="990600" y="2400282"/>
            <a:ext cx="558800" cy="168275"/>
          </a:xfrm>
          <a:prstGeom prst="rect">
            <a:avLst/>
          </a:prstGeom>
          <a:noFill/>
          <a:ln w="9525">
            <a:noFill/>
            <a:miter lim="800000"/>
          </a:ln>
        </p:spPr>
        <p:txBody>
          <a:bodyPr wrap="none" lIns="0" tIns="0" rIns="0" bIns="0">
            <a:spAutoFit/>
          </a:bodyPr>
          <a:lstStyle/>
          <a:p>
            <a:r>
              <a:rPr lang="zh-CN" altLang="en-US" sz="1100">
                <a:solidFill>
                  <a:schemeClr val="bg1"/>
                </a:solidFill>
                <a:latin typeface="华文细黑" pitchFamily="2" charset="-122"/>
                <a:ea typeface="华文细黑" pitchFamily="2" charset="-122"/>
              </a:rPr>
              <a:t>隧道报文</a:t>
            </a:r>
            <a:endParaRPr lang="zh-CN" altLang="en-US">
              <a:solidFill>
                <a:schemeClr val="bg1"/>
              </a:solidFill>
              <a:latin typeface="华文细黑" pitchFamily="2" charset="-122"/>
              <a:ea typeface="华文细黑" pitchFamily="2" charset="-122"/>
            </a:endParaRPr>
          </a:p>
        </p:txBody>
      </p:sp>
      <p:sp>
        <p:nvSpPr>
          <p:cNvPr id="20" name="Rectangle 497"/>
          <p:cNvSpPr>
            <a:spLocks noChangeArrowheads="1"/>
          </p:cNvSpPr>
          <p:nvPr/>
        </p:nvSpPr>
        <p:spPr bwMode="auto">
          <a:xfrm>
            <a:off x="1014413" y="2766995"/>
            <a:ext cx="558800" cy="168275"/>
          </a:xfrm>
          <a:prstGeom prst="rect">
            <a:avLst/>
          </a:prstGeom>
          <a:noFill/>
          <a:ln w="9525">
            <a:noFill/>
            <a:miter lim="800000"/>
          </a:ln>
        </p:spPr>
        <p:txBody>
          <a:bodyPr wrap="none" lIns="0" tIns="0" rIns="0" bIns="0">
            <a:spAutoFit/>
          </a:bodyPr>
          <a:lstStyle/>
          <a:p>
            <a:r>
              <a:rPr lang="zh-CN" altLang="en-US" sz="1100">
                <a:solidFill>
                  <a:schemeClr val="bg1"/>
                </a:solidFill>
                <a:latin typeface="华文细黑" pitchFamily="2" charset="-122"/>
                <a:ea typeface="华文细黑" pitchFamily="2" charset="-122"/>
              </a:rPr>
              <a:t>数据报文</a:t>
            </a:r>
            <a:endParaRPr lang="zh-CN" altLang="en-US">
              <a:solidFill>
                <a:schemeClr val="bg1"/>
              </a:solidFill>
              <a:latin typeface="华文细黑" pitchFamily="2" charset="-122"/>
              <a:ea typeface="华文细黑" pitchFamily="2" charset="-122"/>
            </a:endParaRPr>
          </a:p>
        </p:txBody>
      </p:sp>
      <p:sp>
        <p:nvSpPr>
          <p:cNvPr id="23" name="Freeform 503"/>
          <p:cNvSpPr/>
          <p:nvPr/>
        </p:nvSpPr>
        <p:spPr bwMode="auto">
          <a:xfrm>
            <a:off x="2703513" y="2193907"/>
            <a:ext cx="915987" cy="2282825"/>
          </a:xfrm>
          <a:custGeom>
            <a:avLst/>
            <a:gdLst>
              <a:gd name="T0" fmla="*/ 577 w 577"/>
              <a:gd name="T1" fmla="*/ 1438 h 1438"/>
              <a:gd name="T2" fmla="*/ 449 w 577"/>
              <a:gd name="T3" fmla="*/ 1092 h 1438"/>
              <a:gd name="T4" fmla="*/ 63 w 577"/>
              <a:gd name="T5" fmla="*/ 431 h 1438"/>
              <a:gd name="T6" fmla="*/ 70 w 577"/>
              <a:gd name="T7" fmla="*/ 0 h 1438"/>
              <a:gd name="T8" fmla="*/ 0 60000 65536"/>
              <a:gd name="T9" fmla="*/ 0 60000 65536"/>
              <a:gd name="T10" fmla="*/ 0 60000 65536"/>
              <a:gd name="T11" fmla="*/ 0 60000 65536"/>
              <a:gd name="T12" fmla="*/ 0 w 577"/>
              <a:gd name="T13" fmla="*/ 0 h 1438"/>
              <a:gd name="T14" fmla="*/ 577 w 577"/>
              <a:gd name="T15" fmla="*/ 1438 h 1438"/>
            </a:gdLst>
            <a:ahLst/>
            <a:cxnLst>
              <a:cxn ang="T8">
                <a:pos x="T0" y="T1"/>
              </a:cxn>
              <a:cxn ang="T9">
                <a:pos x="T2" y="T3"/>
              </a:cxn>
              <a:cxn ang="T10">
                <a:pos x="T4" y="T5"/>
              </a:cxn>
              <a:cxn ang="T11">
                <a:pos x="T6" y="T7"/>
              </a:cxn>
            </a:cxnLst>
            <a:rect l="T12" t="T13" r="T14" b="T15"/>
            <a:pathLst>
              <a:path w="577" h="1438">
                <a:moveTo>
                  <a:pt x="577" y="1438"/>
                </a:moveTo>
                <a:cubicBezTo>
                  <a:pt x="556" y="1380"/>
                  <a:pt x="535" y="1260"/>
                  <a:pt x="449" y="1092"/>
                </a:cubicBezTo>
                <a:cubicBezTo>
                  <a:pt x="363" y="924"/>
                  <a:pt x="126" y="613"/>
                  <a:pt x="63" y="431"/>
                </a:cubicBezTo>
                <a:cubicBezTo>
                  <a:pt x="0" y="249"/>
                  <a:pt x="69" y="90"/>
                  <a:pt x="70" y="0"/>
                </a:cubicBezTo>
              </a:path>
            </a:pathLst>
          </a:custGeom>
          <a:noFill/>
          <a:ln w="38100" cap="flat" cmpd="sng">
            <a:solidFill>
              <a:srgbClr val="FF0000"/>
            </a:solidFill>
            <a:prstDash val="dash"/>
            <a:round/>
            <a:headEnd type="none" w="med" len="med"/>
            <a:tailEnd type="triangle" w="med" len="med"/>
          </a:ln>
        </p:spPr>
        <p:txBody>
          <a:bodyPr lIns="90000" tIns="46800" rIns="90000" bIns="46800"/>
          <a:lstStyle/>
          <a:p>
            <a:endParaRPr lang="zh-CN" altLang="en-US">
              <a:latin typeface="华文细黑" pitchFamily="2" charset="-122"/>
              <a:ea typeface="华文细黑" pitchFamily="2" charset="-122"/>
            </a:endParaRPr>
          </a:p>
        </p:txBody>
      </p:sp>
      <p:sp>
        <p:nvSpPr>
          <p:cNvPr id="25" name="Line 507"/>
          <p:cNvSpPr>
            <a:spLocks noChangeShapeType="1"/>
          </p:cNvSpPr>
          <p:nvPr/>
        </p:nvSpPr>
        <p:spPr bwMode="auto">
          <a:xfrm>
            <a:off x="2978150" y="3605195"/>
            <a:ext cx="576263" cy="863600"/>
          </a:xfrm>
          <a:prstGeom prst="line">
            <a:avLst/>
          </a:prstGeom>
          <a:noFill/>
          <a:ln w="28575">
            <a:solidFill>
              <a:schemeClr val="bg1"/>
            </a:solidFill>
            <a:round/>
          </a:ln>
        </p:spPr>
        <p:txBody>
          <a:bodyPr anchor="ctr">
            <a:spAutoFit/>
          </a:bodyPr>
          <a:lstStyle/>
          <a:p>
            <a:endParaRPr lang="zh-CN" altLang="en-US">
              <a:latin typeface="华文细黑" pitchFamily="2" charset="-122"/>
              <a:ea typeface="华文细黑" pitchFamily="2" charset="-122"/>
            </a:endParaRPr>
          </a:p>
        </p:txBody>
      </p:sp>
      <p:pic>
        <p:nvPicPr>
          <p:cNvPr id="27" name="Picture 5" descr="通用交换机"/>
          <p:cNvPicPr>
            <a:picLocks noChangeAspect="1" noChangeArrowheads="1"/>
          </p:cNvPicPr>
          <p:nvPr/>
        </p:nvPicPr>
        <p:blipFill>
          <a:blip r:embed="rId3" cstate="print"/>
          <a:srcRect/>
          <a:stretch>
            <a:fillRect/>
          </a:stretch>
        </p:blipFill>
        <p:spPr bwMode="auto">
          <a:xfrm>
            <a:off x="1538288" y="3509945"/>
            <a:ext cx="674687" cy="490537"/>
          </a:xfrm>
          <a:prstGeom prst="rect">
            <a:avLst/>
          </a:prstGeom>
          <a:noFill/>
          <a:ln w="9525">
            <a:noFill/>
            <a:miter lim="800000"/>
            <a:headEnd/>
            <a:tailEnd/>
          </a:ln>
        </p:spPr>
      </p:pic>
      <p:pic>
        <p:nvPicPr>
          <p:cNvPr id="28" name="Picture 5" descr="通用交换机"/>
          <p:cNvPicPr>
            <a:picLocks noChangeAspect="1" noChangeArrowheads="1"/>
          </p:cNvPicPr>
          <p:nvPr/>
        </p:nvPicPr>
        <p:blipFill>
          <a:blip r:embed="rId3" cstate="print"/>
          <a:srcRect/>
          <a:stretch>
            <a:fillRect/>
          </a:stretch>
        </p:blipFill>
        <p:spPr bwMode="auto">
          <a:xfrm>
            <a:off x="2700338" y="3487720"/>
            <a:ext cx="673100" cy="492125"/>
          </a:xfrm>
          <a:prstGeom prst="rect">
            <a:avLst/>
          </a:prstGeom>
          <a:noFill/>
          <a:ln w="9525">
            <a:noFill/>
            <a:miter lim="800000"/>
            <a:headEnd/>
            <a:tailEnd/>
          </a:ln>
        </p:spPr>
      </p:pic>
      <p:pic>
        <p:nvPicPr>
          <p:cNvPr id="29" name="Picture 23" descr="教育"/>
          <p:cNvPicPr>
            <a:picLocks noChangeAspect="1" noChangeArrowheads="1"/>
          </p:cNvPicPr>
          <p:nvPr/>
        </p:nvPicPr>
        <p:blipFill>
          <a:blip r:embed="rId4" cstate="print"/>
          <a:srcRect/>
          <a:stretch>
            <a:fillRect/>
          </a:stretch>
        </p:blipFill>
        <p:spPr bwMode="auto">
          <a:xfrm>
            <a:off x="3348038" y="5110145"/>
            <a:ext cx="1295400" cy="1031875"/>
          </a:xfrm>
          <a:prstGeom prst="rect">
            <a:avLst/>
          </a:prstGeom>
          <a:noFill/>
          <a:ln w="9525">
            <a:noFill/>
            <a:miter lim="800000"/>
            <a:headEnd/>
            <a:tailEnd/>
          </a:ln>
        </p:spPr>
      </p:pic>
      <p:pic>
        <p:nvPicPr>
          <p:cNvPr id="30" name="Picture 34" descr="WX6100"/>
          <p:cNvPicPr>
            <a:picLocks noChangeAspect="1" noChangeArrowheads="1"/>
          </p:cNvPicPr>
          <p:nvPr/>
        </p:nvPicPr>
        <p:blipFill>
          <a:blip r:embed="rId5" cstate="print"/>
          <a:srcRect/>
          <a:stretch>
            <a:fillRect/>
          </a:stretch>
        </p:blipFill>
        <p:spPr bwMode="auto">
          <a:xfrm>
            <a:off x="2051050" y="1941495"/>
            <a:ext cx="1182688" cy="1003300"/>
          </a:xfrm>
          <a:prstGeom prst="rect">
            <a:avLst/>
          </a:prstGeom>
          <a:noFill/>
          <a:ln w="9525">
            <a:noFill/>
            <a:miter lim="800000"/>
            <a:headEnd/>
            <a:tailEnd/>
          </a:ln>
        </p:spPr>
      </p:pic>
      <p:sp>
        <p:nvSpPr>
          <p:cNvPr id="42" name="任意多边形 41"/>
          <p:cNvSpPr/>
          <p:nvPr/>
        </p:nvSpPr>
        <p:spPr>
          <a:xfrm>
            <a:off x="2836863" y="1430320"/>
            <a:ext cx="1049337" cy="3800475"/>
          </a:xfrm>
          <a:custGeom>
            <a:avLst/>
            <a:gdLst>
              <a:gd name="connsiteX0" fmla="*/ 1048657 w 1048657"/>
              <a:gd name="connsiteY0" fmla="*/ 3799115 h 3799115"/>
              <a:gd name="connsiteX1" fmla="*/ 145143 w 1048657"/>
              <a:gd name="connsiteY1" fmla="*/ 2231572 h 3799115"/>
              <a:gd name="connsiteX2" fmla="*/ 177800 w 1048657"/>
              <a:gd name="connsiteY2" fmla="*/ 794658 h 3799115"/>
              <a:gd name="connsiteX3" fmla="*/ 624114 w 1048657"/>
              <a:gd name="connsiteY3" fmla="*/ 0 h 3799115"/>
            </a:gdLst>
            <a:ahLst/>
            <a:cxnLst>
              <a:cxn ang="0">
                <a:pos x="connsiteX0" y="connsiteY0"/>
              </a:cxn>
              <a:cxn ang="0">
                <a:pos x="connsiteX1" y="connsiteY1"/>
              </a:cxn>
              <a:cxn ang="0">
                <a:pos x="connsiteX2" y="connsiteY2"/>
              </a:cxn>
              <a:cxn ang="0">
                <a:pos x="connsiteX3" y="connsiteY3"/>
              </a:cxn>
            </a:cxnLst>
            <a:rect l="l" t="t" r="r" b="b"/>
            <a:pathLst>
              <a:path w="1048657" h="3799115">
                <a:moveTo>
                  <a:pt x="1048657" y="3799115"/>
                </a:moveTo>
                <a:cubicBezTo>
                  <a:pt x="669471" y="3265715"/>
                  <a:pt x="290286" y="2732315"/>
                  <a:pt x="145143" y="2231572"/>
                </a:cubicBezTo>
                <a:cubicBezTo>
                  <a:pt x="0" y="1730829"/>
                  <a:pt x="97972" y="1166587"/>
                  <a:pt x="177800" y="794658"/>
                </a:cubicBezTo>
                <a:cubicBezTo>
                  <a:pt x="257628" y="422729"/>
                  <a:pt x="440871" y="211364"/>
                  <a:pt x="624114"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华文细黑" pitchFamily="2" charset="-122"/>
              <a:ea typeface="华文细黑" pitchFamily="2" charset="-122"/>
            </a:endParaRPr>
          </a:p>
        </p:txBody>
      </p:sp>
      <p:sp>
        <p:nvSpPr>
          <p:cNvPr id="43" name="任意多边形 42"/>
          <p:cNvSpPr/>
          <p:nvPr/>
        </p:nvSpPr>
        <p:spPr>
          <a:xfrm>
            <a:off x="1214414" y="1311257"/>
            <a:ext cx="2084411" cy="3260751"/>
          </a:xfrm>
          <a:custGeom>
            <a:avLst/>
            <a:gdLst>
              <a:gd name="connsiteX0" fmla="*/ 54428 w 1981199"/>
              <a:gd name="connsiteY0" fmla="*/ 3777342 h 3864428"/>
              <a:gd name="connsiteX1" fmla="*/ 54428 w 1981199"/>
              <a:gd name="connsiteY1" fmla="*/ 3614057 h 3864428"/>
              <a:gd name="connsiteX2" fmla="*/ 380999 w 1981199"/>
              <a:gd name="connsiteY2" fmla="*/ 2275114 h 3864428"/>
              <a:gd name="connsiteX3" fmla="*/ 1121228 w 1981199"/>
              <a:gd name="connsiteY3" fmla="*/ 892628 h 3864428"/>
              <a:gd name="connsiteX4" fmla="*/ 1981199 w 1981199"/>
              <a:gd name="connsiteY4" fmla="*/ 0 h 386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199" h="3864428">
                <a:moveTo>
                  <a:pt x="54428" y="3777342"/>
                </a:moveTo>
                <a:cubicBezTo>
                  <a:pt x="27214" y="3820885"/>
                  <a:pt x="0" y="3864428"/>
                  <a:pt x="54428" y="3614057"/>
                </a:cubicBezTo>
                <a:cubicBezTo>
                  <a:pt x="108856" y="3363686"/>
                  <a:pt x="203199" y="2728686"/>
                  <a:pt x="380999" y="2275114"/>
                </a:cubicBezTo>
                <a:cubicBezTo>
                  <a:pt x="558799" y="1821543"/>
                  <a:pt x="854528" y="1271814"/>
                  <a:pt x="1121228" y="892628"/>
                </a:cubicBezTo>
                <a:cubicBezTo>
                  <a:pt x="1387928" y="513442"/>
                  <a:pt x="1684563" y="256721"/>
                  <a:pt x="1981199"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华文细黑" pitchFamily="2" charset="-122"/>
              <a:ea typeface="华文细黑" pitchFamily="2" charset="-122"/>
            </a:endParaRPr>
          </a:p>
        </p:txBody>
      </p:sp>
      <p:sp>
        <p:nvSpPr>
          <p:cNvPr id="44" name="Freeform 503"/>
          <p:cNvSpPr/>
          <p:nvPr/>
        </p:nvSpPr>
        <p:spPr bwMode="auto">
          <a:xfrm rot="2230743">
            <a:off x="1577057" y="2726613"/>
            <a:ext cx="1448444" cy="1487467"/>
          </a:xfrm>
          <a:custGeom>
            <a:avLst/>
            <a:gdLst>
              <a:gd name="T0" fmla="*/ 577 w 577"/>
              <a:gd name="T1" fmla="*/ 1438 h 1438"/>
              <a:gd name="T2" fmla="*/ 449 w 577"/>
              <a:gd name="T3" fmla="*/ 1092 h 1438"/>
              <a:gd name="T4" fmla="*/ 63 w 577"/>
              <a:gd name="T5" fmla="*/ 431 h 1438"/>
              <a:gd name="T6" fmla="*/ 70 w 577"/>
              <a:gd name="T7" fmla="*/ 0 h 1438"/>
              <a:gd name="T8" fmla="*/ 0 60000 65536"/>
              <a:gd name="T9" fmla="*/ 0 60000 65536"/>
              <a:gd name="T10" fmla="*/ 0 60000 65536"/>
              <a:gd name="T11" fmla="*/ 0 60000 65536"/>
              <a:gd name="T12" fmla="*/ 0 w 577"/>
              <a:gd name="T13" fmla="*/ 0 h 1438"/>
              <a:gd name="T14" fmla="*/ 577 w 577"/>
              <a:gd name="T15" fmla="*/ 1438 h 1438"/>
            </a:gdLst>
            <a:ahLst/>
            <a:cxnLst>
              <a:cxn ang="T8">
                <a:pos x="T0" y="T1"/>
              </a:cxn>
              <a:cxn ang="T9">
                <a:pos x="T2" y="T3"/>
              </a:cxn>
              <a:cxn ang="T10">
                <a:pos x="T4" y="T5"/>
              </a:cxn>
              <a:cxn ang="T11">
                <a:pos x="T6" y="T7"/>
              </a:cxn>
            </a:cxnLst>
            <a:rect l="T12" t="T13" r="T14" b="T15"/>
            <a:pathLst>
              <a:path w="577" h="1438">
                <a:moveTo>
                  <a:pt x="577" y="1438"/>
                </a:moveTo>
                <a:cubicBezTo>
                  <a:pt x="556" y="1380"/>
                  <a:pt x="535" y="1260"/>
                  <a:pt x="449" y="1092"/>
                </a:cubicBezTo>
                <a:cubicBezTo>
                  <a:pt x="363" y="924"/>
                  <a:pt x="126" y="613"/>
                  <a:pt x="63" y="431"/>
                </a:cubicBezTo>
                <a:cubicBezTo>
                  <a:pt x="0" y="249"/>
                  <a:pt x="69" y="90"/>
                  <a:pt x="70" y="0"/>
                </a:cubicBezTo>
              </a:path>
            </a:pathLst>
          </a:custGeom>
          <a:noFill/>
          <a:ln w="38100" cap="flat" cmpd="sng">
            <a:solidFill>
              <a:srgbClr val="FF0000"/>
            </a:solidFill>
            <a:prstDash val="dash"/>
            <a:round/>
            <a:headEnd type="none" w="med" len="med"/>
            <a:tailEnd type="triangle" w="med" len="med"/>
          </a:ln>
        </p:spPr>
        <p:txBody>
          <a:bodyPr lIns="90000" tIns="46800" rIns="90000" bIns="46800"/>
          <a:lstStyle/>
          <a:p>
            <a:endParaRPr lang="zh-CN" altLang="en-US">
              <a:latin typeface="华文细黑" pitchFamily="2" charset="-122"/>
              <a:ea typeface="华文细黑" pitchFamily="2" charset="-122"/>
            </a:endParaRPr>
          </a:p>
        </p:txBody>
      </p:sp>
      <p:pic>
        <p:nvPicPr>
          <p:cNvPr id="45" name="Picture 16" descr="无线覆盖"/>
          <p:cNvPicPr>
            <a:picLocks noChangeAspect="1" noChangeArrowheads="1"/>
          </p:cNvPicPr>
          <p:nvPr/>
        </p:nvPicPr>
        <p:blipFill>
          <a:blip r:embed="rId2" cstate="print"/>
          <a:srcRect/>
          <a:stretch>
            <a:fillRect/>
          </a:stretch>
        </p:blipFill>
        <p:spPr bwMode="auto">
          <a:xfrm rot="6483301">
            <a:off x="1969294" y="4787089"/>
            <a:ext cx="647700" cy="588962"/>
          </a:xfrm>
          <a:prstGeom prst="rect">
            <a:avLst/>
          </a:prstGeom>
          <a:noFill/>
          <a:ln w="9525">
            <a:noFill/>
            <a:miter lim="800000"/>
            <a:headEnd/>
            <a:tailEnd/>
          </a:ln>
        </p:spPr>
      </p:pic>
      <p:pic>
        <p:nvPicPr>
          <p:cNvPr id="46" name="Picture 16" descr="无线覆盖"/>
          <p:cNvPicPr>
            <a:picLocks noChangeAspect="1" noChangeArrowheads="1"/>
          </p:cNvPicPr>
          <p:nvPr/>
        </p:nvPicPr>
        <p:blipFill>
          <a:blip r:embed="rId2" cstate="print"/>
          <a:srcRect/>
          <a:stretch>
            <a:fillRect/>
          </a:stretch>
        </p:blipFill>
        <p:spPr bwMode="auto">
          <a:xfrm rot="3781541">
            <a:off x="985044" y="4734701"/>
            <a:ext cx="647700" cy="588962"/>
          </a:xfrm>
          <a:prstGeom prst="rect">
            <a:avLst/>
          </a:prstGeom>
          <a:noFill/>
          <a:ln w="9525">
            <a:noFill/>
            <a:miter lim="800000"/>
            <a:headEnd/>
            <a:tailEnd/>
          </a:ln>
        </p:spPr>
      </p:pic>
      <p:pic>
        <p:nvPicPr>
          <p:cNvPr id="47" name="Picture 23" descr="Network  management"/>
          <p:cNvPicPr>
            <a:picLocks noChangeAspect="1" noChangeArrowheads="1"/>
          </p:cNvPicPr>
          <p:nvPr/>
        </p:nvPicPr>
        <p:blipFill>
          <a:blip r:embed="rId6" cstate="print"/>
          <a:srcRect/>
          <a:stretch>
            <a:fillRect/>
          </a:stretch>
        </p:blipFill>
        <p:spPr bwMode="auto">
          <a:xfrm>
            <a:off x="679450" y="1025507"/>
            <a:ext cx="1444625" cy="839788"/>
          </a:xfrm>
          <a:prstGeom prst="rect">
            <a:avLst/>
          </a:prstGeom>
          <a:noFill/>
          <a:ln w="9525">
            <a:noFill/>
            <a:miter lim="800000"/>
            <a:headEnd/>
            <a:tailEnd/>
          </a:ln>
        </p:spPr>
      </p:pic>
      <p:sp>
        <p:nvSpPr>
          <p:cNvPr id="48" name="Line 489"/>
          <p:cNvSpPr>
            <a:spLocks noChangeShapeType="1"/>
          </p:cNvSpPr>
          <p:nvPr/>
        </p:nvSpPr>
        <p:spPr bwMode="auto">
          <a:xfrm>
            <a:off x="1692275" y="1720832"/>
            <a:ext cx="503238" cy="436563"/>
          </a:xfrm>
          <a:prstGeom prst="line">
            <a:avLst/>
          </a:prstGeom>
          <a:noFill/>
          <a:ln w="28575">
            <a:solidFill>
              <a:schemeClr val="bg1"/>
            </a:solidFill>
            <a:round/>
          </a:ln>
        </p:spPr>
        <p:txBody>
          <a:bodyPr/>
          <a:lstStyle/>
          <a:p>
            <a:endParaRPr lang="zh-CN" altLang="en-US">
              <a:latin typeface="华文细黑" pitchFamily="2" charset="-122"/>
              <a:ea typeface="华文细黑" pitchFamily="2" charset="-122"/>
            </a:endParaRPr>
          </a:p>
        </p:txBody>
      </p:sp>
      <p:sp>
        <p:nvSpPr>
          <p:cNvPr id="49" name="Rectangle 496"/>
          <p:cNvSpPr>
            <a:spLocks noChangeArrowheads="1"/>
          </p:cNvSpPr>
          <p:nvPr/>
        </p:nvSpPr>
        <p:spPr bwMode="auto">
          <a:xfrm>
            <a:off x="3331764" y="2232001"/>
            <a:ext cx="1025922" cy="246221"/>
          </a:xfrm>
          <a:prstGeom prst="rect">
            <a:avLst/>
          </a:prstGeom>
          <a:noFill/>
          <a:ln w="9525">
            <a:noFill/>
            <a:miter lim="800000"/>
          </a:ln>
        </p:spPr>
        <p:txBody>
          <a:bodyPr wrap="none" lIns="0" tIns="0" rIns="0" bIns="0">
            <a:spAutoFit/>
          </a:bodyPr>
          <a:lstStyle/>
          <a:p>
            <a:pPr fontAlgn="auto">
              <a:spcBef>
                <a:spcPts val="0"/>
              </a:spcBef>
              <a:spcAft>
                <a:spcPts val="0"/>
              </a:spcAft>
              <a:defRPr/>
            </a:pPr>
            <a:r>
              <a:rPr lang="zh-CN" altLang="en-US" sz="1600" dirty="0" smtClean="0">
                <a:effectLst>
                  <a:outerShdw blurRad="38100" dist="38100" dir="2700000" algn="tl">
                    <a:srgbClr val="000000">
                      <a:alpha val="43137"/>
                    </a:srgbClr>
                  </a:outerShdw>
                </a:effectLst>
                <a:latin typeface="华文细黑" pitchFamily="2" charset="-122"/>
                <a:ea typeface="华文细黑" pitchFamily="2" charset="-122"/>
              </a:rPr>
              <a:t>无</a:t>
            </a:r>
            <a:r>
              <a:rPr lang="zh-CN" altLang="en-US" sz="1600" dirty="0">
                <a:effectLst>
                  <a:outerShdw blurRad="38100" dist="38100" dir="2700000" algn="tl">
                    <a:srgbClr val="000000">
                      <a:alpha val="43137"/>
                    </a:srgbClr>
                  </a:outerShdw>
                </a:effectLst>
                <a:latin typeface="华文细黑" pitchFamily="2" charset="-122"/>
                <a:ea typeface="华文细黑" pitchFamily="2" charset="-122"/>
              </a:rPr>
              <a:t>线控制器</a:t>
            </a:r>
            <a:endParaRPr lang="zh-CN" altLang="en-US" sz="1600" dirty="0">
              <a:effectLst>
                <a:outerShdw blurRad="38100" dist="38100" dir="2700000" algn="tl">
                  <a:srgbClr val="000000">
                    <a:alpha val="43137"/>
                  </a:srgbClr>
                </a:outerShdw>
              </a:effectLst>
              <a:latin typeface="华文细黑" pitchFamily="2" charset="-122"/>
              <a:ea typeface="华文细黑" pitchFamily="2" charset="-122"/>
            </a:endParaRPr>
          </a:p>
        </p:txBody>
      </p:sp>
      <p:sp>
        <p:nvSpPr>
          <p:cNvPr id="50" name="Text Box 203"/>
          <p:cNvSpPr txBox="1">
            <a:spLocks noChangeArrowheads="1"/>
          </p:cNvSpPr>
          <p:nvPr/>
        </p:nvSpPr>
        <p:spPr bwMode="auto">
          <a:xfrm>
            <a:off x="1619250" y="3070207"/>
            <a:ext cx="1757363" cy="400050"/>
          </a:xfrm>
          <a:prstGeom prst="rect">
            <a:avLst/>
          </a:prstGeom>
          <a:noFill/>
          <a:ln w="28575">
            <a:noFill/>
            <a:miter lim="800000"/>
          </a:ln>
        </p:spPr>
        <p:txBody>
          <a:bodyPr anchor="ctr">
            <a:spAutoFit/>
          </a:bodyPr>
          <a:lstStyle/>
          <a:p>
            <a:pPr fontAlgn="auto">
              <a:spcBef>
                <a:spcPct val="50000"/>
              </a:spcBef>
              <a:spcAft>
                <a:spcPts val="0"/>
              </a:spcAft>
              <a:defRPr/>
            </a:pPr>
            <a:r>
              <a:rPr kumimoji="1" lang="zh-CN" altLang="en-US" sz="2000">
                <a:solidFill>
                  <a:schemeClr val="bg1"/>
                </a:solidFill>
                <a:effectLst>
                  <a:outerShdw blurRad="38100" dist="38100" dir="2700000" algn="tl">
                    <a:srgbClr val="000000">
                      <a:alpha val="43137"/>
                    </a:srgbClr>
                  </a:outerShdw>
                </a:effectLst>
                <a:latin typeface="华文细黑" pitchFamily="2" charset="-122"/>
                <a:ea typeface="华文细黑" pitchFamily="2" charset="-122"/>
              </a:rPr>
              <a:t>一体化校园网</a:t>
            </a:r>
            <a:endParaRPr kumimoji="1" lang="zh-CN" altLang="en-US" sz="2000">
              <a:solidFill>
                <a:schemeClr val="bg1"/>
              </a:solidFill>
              <a:effectLst>
                <a:outerShdw blurRad="38100" dist="38100" dir="2700000" algn="tl">
                  <a:srgbClr val="000000">
                    <a:alpha val="43137"/>
                  </a:srgbClr>
                </a:outerShdw>
              </a:effectLst>
              <a:latin typeface="华文细黑" pitchFamily="2" charset="-122"/>
              <a:ea typeface="华文细黑" pitchFamily="2" charset="-122"/>
            </a:endParaRPr>
          </a:p>
        </p:txBody>
      </p:sp>
      <p:pic>
        <p:nvPicPr>
          <p:cNvPr id="51" name="Picture 17" descr="Internet_网络"/>
          <p:cNvPicPr>
            <a:picLocks noChangeAspect="1" noChangeArrowheads="1"/>
          </p:cNvPicPr>
          <p:nvPr/>
        </p:nvPicPr>
        <p:blipFill>
          <a:blip r:embed="rId7" cstate="print"/>
          <a:srcRect/>
          <a:stretch>
            <a:fillRect/>
          </a:stretch>
        </p:blipFill>
        <p:spPr bwMode="auto">
          <a:xfrm>
            <a:off x="2984500" y="928670"/>
            <a:ext cx="1520825" cy="1011237"/>
          </a:xfrm>
          <a:prstGeom prst="rect">
            <a:avLst/>
          </a:prstGeom>
          <a:noFill/>
          <a:ln w="9525">
            <a:noFill/>
            <a:miter lim="800000"/>
            <a:headEnd/>
            <a:tailEnd/>
          </a:ln>
        </p:spPr>
      </p:pic>
      <p:pic>
        <p:nvPicPr>
          <p:cNvPr id="52" name="Picture 31" descr="通用大楼07"/>
          <p:cNvPicPr>
            <a:picLocks noChangeAspect="1" noChangeArrowheads="1"/>
          </p:cNvPicPr>
          <p:nvPr/>
        </p:nvPicPr>
        <p:blipFill>
          <a:blip r:embed="rId8" cstate="print"/>
          <a:srcRect/>
          <a:stretch>
            <a:fillRect/>
          </a:stretch>
        </p:blipFill>
        <p:spPr bwMode="auto">
          <a:xfrm>
            <a:off x="1187450" y="5102207"/>
            <a:ext cx="1223963" cy="1016000"/>
          </a:xfrm>
          <a:prstGeom prst="rect">
            <a:avLst/>
          </a:prstGeom>
          <a:noFill/>
          <a:ln w="9525">
            <a:noFill/>
            <a:miter lim="800000"/>
            <a:headEnd/>
            <a:tailEnd/>
          </a:ln>
        </p:spPr>
      </p:pic>
      <p:pic>
        <p:nvPicPr>
          <p:cNvPr id="53" name="Picture 10" descr="WA2612-AGN"/>
          <p:cNvPicPr>
            <a:picLocks noChangeAspect="1" noChangeArrowheads="1"/>
          </p:cNvPicPr>
          <p:nvPr/>
        </p:nvPicPr>
        <p:blipFill>
          <a:blip r:embed="rId9"/>
          <a:srcRect l="19238" t="14180" r="18236" b="14919"/>
          <a:stretch>
            <a:fillRect/>
          </a:stretch>
        </p:blipFill>
        <p:spPr bwMode="auto">
          <a:xfrm>
            <a:off x="928662" y="4500570"/>
            <a:ext cx="465065" cy="357190"/>
          </a:xfrm>
          <a:prstGeom prst="rect">
            <a:avLst/>
          </a:prstGeom>
          <a:noFill/>
          <a:ln w="9525">
            <a:noFill/>
            <a:miter lim="800000"/>
            <a:headEnd/>
            <a:tailEnd/>
          </a:ln>
        </p:spPr>
      </p:pic>
      <p:pic>
        <p:nvPicPr>
          <p:cNvPr id="54" name="Picture 10" descr="WA2612-AGN"/>
          <p:cNvPicPr>
            <a:picLocks noChangeAspect="1" noChangeArrowheads="1"/>
          </p:cNvPicPr>
          <p:nvPr/>
        </p:nvPicPr>
        <p:blipFill>
          <a:blip r:embed="rId9"/>
          <a:srcRect l="19238" t="14180" r="18236" b="14919"/>
          <a:stretch>
            <a:fillRect/>
          </a:stretch>
        </p:blipFill>
        <p:spPr bwMode="auto">
          <a:xfrm>
            <a:off x="2178109" y="4429132"/>
            <a:ext cx="465065" cy="357190"/>
          </a:xfrm>
          <a:prstGeom prst="rect">
            <a:avLst/>
          </a:prstGeom>
          <a:noFill/>
          <a:ln w="9525">
            <a:noFill/>
            <a:miter lim="800000"/>
            <a:headEnd/>
            <a:tailEnd/>
          </a:ln>
        </p:spPr>
      </p:pic>
      <p:pic>
        <p:nvPicPr>
          <p:cNvPr id="55" name="Picture 10" descr="WA2612-AGN"/>
          <p:cNvPicPr>
            <a:picLocks noChangeAspect="1" noChangeArrowheads="1"/>
          </p:cNvPicPr>
          <p:nvPr/>
        </p:nvPicPr>
        <p:blipFill>
          <a:blip r:embed="rId9"/>
          <a:srcRect l="19238" t="14180" r="18236" b="14919"/>
          <a:stretch>
            <a:fillRect/>
          </a:stretch>
        </p:blipFill>
        <p:spPr bwMode="auto">
          <a:xfrm>
            <a:off x="3500430" y="4429132"/>
            <a:ext cx="465065" cy="357190"/>
          </a:xfrm>
          <a:prstGeom prst="rect">
            <a:avLst/>
          </a:prstGeom>
          <a:noFill/>
          <a:ln w="9525">
            <a:noFill/>
            <a:miter lim="800000"/>
            <a:headEnd/>
            <a:tailEnd/>
          </a:ln>
        </p:spPr>
      </p:pic>
      <p:sp>
        <p:nvSpPr>
          <p:cNvPr id="56" name="矩形 55"/>
          <p:cNvSpPr/>
          <p:nvPr/>
        </p:nvSpPr>
        <p:spPr>
          <a:xfrm>
            <a:off x="5499100" y="1418818"/>
            <a:ext cx="3253582" cy="4093428"/>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校园</a:t>
            </a:r>
            <a:r>
              <a:rPr lang="zh-CN" altLang="en-US" sz="2000" dirty="0">
                <a:latin typeface="微软雅黑" pitchFamily="34" charset="-122"/>
                <a:ea typeface="微软雅黑" pitchFamily="34" charset="-122"/>
              </a:rPr>
              <a:t>能源管理系统主要涉及范围为学院内的办公楼、教学楼、实验室、宿舍、体育馆、食堂、图书馆、科研所等场所。</a:t>
            </a:r>
            <a:endParaRPr lang="zh-CN" altLang="en-US" sz="2000"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      系统</a:t>
            </a:r>
            <a:r>
              <a:rPr lang="zh-CN" altLang="en-US" sz="2000" dirty="0">
                <a:latin typeface="微软雅黑" pitchFamily="34" charset="-122"/>
                <a:ea typeface="微软雅黑" pitchFamily="34" charset="-122"/>
              </a:rPr>
              <a:t>主要监测管理对象为此类场所和建筑的水、电、气等能源资源的消耗情况，对这些信息与数据进行采集、分析和处理，并实时监控管理，为能源部门的决策提供</a:t>
            </a:r>
            <a:r>
              <a:rPr lang="zh-CN" altLang="en-US" sz="2000" dirty="0" smtClean="0">
                <a:latin typeface="微软雅黑" pitchFamily="34" charset="-122"/>
                <a:ea typeface="微软雅黑" pitchFamily="34" charset="-122"/>
              </a:rPr>
              <a:t>支持，并可以通过远程控制功能控制能源设备的开启。</a:t>
            </a:r>
            <a:endParaRPr lang="zh-CN" altLang="en-US" sz="2000" dirty="0">
              <a:latin typeface="微软雅黑" pitchFamily="34" charset="-122"/>
              <a:ea typeface="微软雅黑" pitchFamily="34" charset="-122"/>
            </a:endParaRPr>
          </a:p>
        </p:txBody>
      </p:sp>
      <p:sp>
        <p:nvSpPr>
          <p:cNvPr id="57" name="Rectangle 377"/>
          <p:cNvSpPr>
            <a:spLocks noChangeArrowheads="1"/>
          </p:cNvSpPr>
          <p:nvPr/>
        </p:nvSpPr>
        <p:spPr bwMode="auto">
          <a:xfrm>
            <a:off x="1221569" y="6143590"/>
            <a:ext cx="1025525" cy="246062"/>
          </a:xfrm>
          <a:prstGeom prst="rect">
            <a:avLst/>
          </a:prstGeom>
          <a:noFill/>
          <a:ln w="9525">
            <a:noFill/>
            <a:miter lim="800000"/>
          </a:ln>
        </p:spPr>
        <p:txBody>
          <a:bodyPr wrap="none" lIns="0" tIns="0" rIns="0" bIns="0">
            <a:spAutoFit/>
          </a:bodyPr>
          <a:lstStyle/>
          <a:p>
            <a:pPr fontAlgn="auto">
              <a:spcBef>
                <a:spcPts val="0"/>
              </a:spcBef>
              <a:spcAft>
                <a:spcPts val="0"/>
              </a:spcAft>
              <a:defRPr/>
            </a:pPr>
            <a:r>
              <a:rPr lang="zh-CN" altLang="en-US" sz="1600" dirty="0">
                <a:effectLst>
                  <a:outerShdw blurRad="38100" dist="38100" dir="2700000" algn="tl">
                    <a:srgbClr val="000000">
                      <a:alpha val="43137"/>
                    </a:srgbClr>
                  </a:outerShdw>
                </a:effectLst>
                <a:latin typeface="华文细黑" pitchFamily="2" charset="-122"/>
                <a:ea typeface="华文细黑" pitchFamily="2" charset="-122"/>
              </a:rPr>
              <a:t>学生宿舍楼</a:t>
            </a:r>
            <a:endParaRPr lang="zh-CN" altLang="en-US" sz="1600" dirty="0">
              <a:effectLst>
                <a:outerShdw blurRad="38100" dist="38100" dir="2700000" algn="tl">
                  <a:srgbClr val="000000">
                    <a:alpha val="43137"/>
                  </a:srgbClr>
                </a:outerShdw>
              </a:effectLst>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p:cNvPicPr>
            <a:picLocks noGrp="1" noChangeAspect="1" noChangeArrowheads="1"/>
          </p:cNvPicPr>
          <p:nvPr>
            <p:ph idx="1"/>
          </p:nvPr>
        </p:nvPicPr>
        <p:blipFill>
          <a:blip r:embed="rId1" cstate="print"/>
          <a:srcRect/>
          <a:stretch>
            <a:fillRect/>
          </a:stretch>
        </p:blipFill>
        <p:spPr bwMode="auto">
          <a:xfrm>
            <a:off x="452459" y="1279985"/>
            <a:ext cx="4767241" cy="4990959"/>
          </a:xfrm>
          <a:prstGeom prst="roundRect">
            <a:avLst>
              <a:gd name="adj" fmla="val 8594"/>
            </a:avLst>
          </a:prstGeom>
          <a:solidFill>
            <a:srgbClr val="FFFFFF">
              <a:shade val="85000"/>
            </a:srgbClr>
          </a:solidFill>
          <a:ln>
            <a:noFill/>
          </a:ln>
          <a:effectLst/>
        </p:spPr>
      </p:pic>
      <p:sp>
        <p:nvSpPr>
          <p:cNvPr id="2" name="标题 1"/>
          <p:cNvSpPr>
            <a:spLocks noGrp="1"/>
          </p:cNvSpPr>
          <p:nvPr>
            <p:ph type="title"/>
          </p:nvPr>
        </p:nvSpPr>
        <p:spPr>
          <a:xfrm>
            <a:off x="1033467" y="284246"/>
            <a:ext cx="7886712" cy="919452"/>
          </a:xfrm>
        </p:spPr>
        <p:txBody>
          <a:bodyPr/>
          <a:lstStyle/>
          <a:p>
            <a:r>
              <a:rPr lang="zh-CN" altLang="en-US" sz="2800" dirty="0" smtClean="0"/>
              <a:t>构建高效的校园管理体系</a:t>
            </a:r>
            <a:r>
              <a:rPr lang="en-US" altLang="zh-CN" sz="2800" dirty="0" smtClean="0"/>
              <a:t>-</a:t>
            </a:r>
            <a:r>
              <a:rPr lang="zh-CN" altLang="en-US" sz="2800" dirty="0" smtClean="0"/>
              <a:t>教务管理</a:t>
            </a:r>
            <a:endParaRPr lang="zh-CN" sz="2800" dirty="0"/>
          </a:p>
        </p:txBody>
      </p:sp>
      <p:sp>
        <p:nvSpPr>
          <p:cNvPr id="32" name="MH_Other_1"/>
          <p:cNvSpPr/>
          <p:nvPr>
            <p:custDataLst>
              <p:tags r:id="rId2"/>
            </p:custDataLst>
          </p:nvPr>
        </p:nvSpPr>
        <p:spPr bwMode="gray">
          <a:xfrm rot="10800000">
            <a:off x="389960" y="4444467"/>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3" name="MH_Other_2"/>
          <p:cNvSpPr/>
          <p:nvPr>
            <p:custDataLst>
              <p:tags r:id="rId3"/>
            </p:custDataLst>
          </p:nvPr>
        </p:nvSpPr>
        <p:spPr bwMode="gray">
          <a:xfrm rot="10800000">
            <a:off x="733523" y="3950320"/>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4" name="MH_Other_3"/>
          <p:cNvSpPr/>
          <p:nvPr>
            <p:custDataLst>
              <p:tags r:id="rId4"/>
            </p:custDataLst>
          </p:nvPr>
        </p:nvSpPr>
        <p:spPr bwMode="gray">
          <a:xfrm rot="10800000">
            <a:off x="1077086" y="3456176"/>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5" name="MH_Other_4"/>
          <p:cNvSpPr/>
          <p:nvPr>
            <p:custDataLst>
              <p:tags r:id="rId5"/>
            </p:custDataLst>
          </p:nvPr>
        </p:nvSpPr>
        <p:spPr bwMode="gray">
          <a:xfrm rot="10800000">
            <a:off x="1420649" y="2962032"/>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6" name="MH_Other_5"/>
          <p:cNvSpPr/>
          <p:nvPr>
            <p:custDataLst>
              <p:tags r:id="rId6"/>
            </p:custDataLst>
          </p:nvPr>
        </p:nvSpPr>
        <p:spPr bwMode="gray">
          <a:xfrm rot="10800000">
            <a:off x="1764212" y="2467888"/>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7" name="MH_Other_6"/>
          <p:cNvSpPr/>
          <p:nvPr>
            <p:custDataLst>
              <p:tags r:id="rId7"/>
            </p:custDataLst>
          </p:nvPr>
        </p:nvSpPr>
        <p:spPr bwMode="gray">
          <a:xfrm rot="10800000">
            <a:off x="2107775" y="1973744"/>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75000"/>
                </a:schemeClr>
              </a:solidFill>
              <a:latin typeface="+mn-ea"/>
              <a:ea typeface="+mn-ea"/>
            </a:endParaRPr>
          </a:p>
        </p:txBody>
      </p:sp>
      <p:sp>
        <p:nvSpPr>
          <p:cNvPr id="38" name="MH_Other_7"/>
          <p:cNvSpPr/>
          <p:nvPr>
            <p:custDataLst>
              <p:tags r:id="rId8"/>
            </p:custDataLst>
          </p:nvPr>
        </p:nvSpPr>
        <p:spPr bwMode="gray">
          <a:xfrm rot="10800000">
            <a:off x="2451338" y="1479600"/>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50000"/>
                </a:schemeClr>
              </a:solidFill>
              <a:latin typeface="+mn-ea"/>
              <a:ea typeface="+mn-ea"/>
            </a:endParaRPr>
          </a:p>
        </p:txBody>
      </p:sp>
      <p:sp>
        <p:nvSpPr>
          <p:cNvPr id="39" name="MH_SubTitle_7"/>
          <p:cNvSpPr txBox="1"/>
          <p:nvPr>
            <p:custDataLst>
              <p:tags r:id="rId9"/>
            </p:custDataLst>
          </p:nvPr>
        </p:nvSpPr>
        <p:spPr>
          <a:xfrm rot="480000">
            <a:off x="268398" y="5279005"/>
            <a:ext cx="1430614" cy="338554"/>
          </a:xfrm>
          <a:prstGeom prst="rect">
            <a:avLst/>
          </a:prstGeom>
          <a:noFill/>
          <a:scene3d>
            <a:camera prst="orthographicFront"/>
            <a:lightRig rig="threePt" dir="t"/>
          </a:scene3d>
          <a:sp3d extrusionH="76200">
            <a:extrusionClr>
              <a:schemeClr val="accent1">
                <a:lumMod val="75000"/>
              </a:schemeClr>
            </a:extrusionClr>
          </a:sp3d>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rPr>
              <a:t>学籍管理</a:t>
            </a:r>
            <a:endParaRPr lang="zh-CN" altLang="en-US" sz="1600" dirty="0">
              <a:solidFill>
                <a:schemeClr val="accent1">
                  <a:lumMod val="75000"/>
                </a:schemeClr>
              </a:solidFill>
              <a:latin typeface="+mn-lt"/>
              <a:ea typeface="+mn-ea"/>
            </a:endParaRPr>
          </a:p>
        </p:txBody>
      </p:sp>
      <p:sp>
        <p:nvSpPr>
          <p:cNvPr id="40" name="MH_SubTitle_6"/>
          <p:cNvSpPr txBox="1"/>
          <p:nvPr>
            <p:custDataLst>
              <p:tags r:id="rId10"/>
            </p:custDataLst>
          </p:nvPr>
        </p:nvSpPr>
        <p:spPr>
          <a:xfrm rot="480000">
            <a:off x="605710" y="4782187"/>
            <a:ext cx="1430337" cy="338137"/>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教学管理</a:t>
            </a:r>
            <a:endParaRPr lang="zh-CN" altLang="en-US" sz="1600" dirty="0">
              <a:solidFill>
                <a:schemeClr val="accent1">
                  <a:lumMod val="75000"/>
                </a:schemeClr>
              </a:solidFill>
              <a:latin typeface="+mn-lt"/>
              <a:ea typeface="+mn-ea"/>
            </a:endParaRPr>
          </a:p>
        </p:txBody>
      </p:sp>
      <p:sp>
        <p:nvSpPr>
          <p:cNvPr id="41" name="MH_SubTitle_5"/>
          <p:cNvSpPr txBox="1"/>
          <p:nvPr>
            <p:custDataLst>
              <p:tags r:id="rId11"/>
            </p:custDataLst>
          </p:nvPr>
        </p:nvSpPr>
        <p:spPr>
          <a:xfrm rot="480000">
            <a:off x="942260" y="4283712"/>
            <a:ext cx="1431925" cy="338137"/>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rPr>
              <a:t>迎生管理</a:t>
            </a:r>
            <a:endParaRPr lang="zh-CN" altLang="en-US" sz="1600" dirty="0">
              <a:solidFill>
                <a:schemeClr val="accent1">
                  <a:lumMod val="75000"/>
                </a:schemeClr>
              </a:solidFill>
              <a:latin typeface="+mn-lt"/>
              <a:ea typeface="+mn-ea"/>
            </a:endParaRPr>
          </a:p>
        </p:txBody>
      </p:sp>
      <p:sp>
        <p:nvSpPr>
          <p:cNvPr id="58" name="MH_SubTitle_4"/>
          <p:cNvSpPr txBox="1"/>
          <p:nvPr>
            <p:custDataLst>
              <p:tags r:id="rId12"/>
            </p:custDataLst>
          </p:nvPr>
        </p:nvSpPr>
        <p:spPr>
          <a:xfrm rot="480000">
            <a:off x="1280397" y="3799524"/>
            <a:ext cx="1430338" cy="338138"/>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选课管理</a:t>
            </a:r>
            <a:r>
              <a:rPr lang="en-US" altLang="zh-CN" sz="1600" dirty="0" smtClean="0">
                <a:solidFill>
                  <a:schemeClr val="accent1">
                    <a:lumMod val="75000"/>
                  </a:schemeClr>
                </a:solidFill>
                <a:latin typeface="+mn-lt"/>
                <a:ea typeface="+mn-ea"/>
              </a:rPr>
              <a:t> </a:t>
            </a:r>
            <a:endParaRPr lang="zh-CN" altLang="en-US" sz="1600" dirty="0">
              <a:solidFill>
                <a:schemeClr val="accent1">
                  <a:lumMod val="75000"/>
                </a:schemeClr>
              </a:solidFill>
              <a:latin typeface="+mn-lt"/>
              <a:ea typeface="+mn-ea"/>
            </a:endParaRPr>
          </a:p>
        </p:txBody>
      </p:sp>
      <p:sp>
        <p:nvSpPr>
          <p:cNvPr id="59" name="MH_SubTitle_3"/>
          <p:cNvSpPr txBox="1"/>
          <p:nvPr>
            <p:custDataLst>
              <p:tags r:id="rId13"/>
            </p:custDataLst>
          </p:nvPr>
        </p:nvSpPr>
        <p:spPr>
          <a:xfrm rot="480000">
            <a:off x="1623297" y="3301049"/>
            <a:ext cx="1430338" cy="339725"/>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成绩管理</a:t>
            </a:r>
            <a:r>
              <a:rPr lang="en-US" altLang="zh-CN" sz="1600" dirty="0" smtClean="0">
                <a:solidFill>
                  <a:schemeClr val="accent1">
                    <a:lumMod val="75000"/>
                  </a:schemeClr>
                </a:solidFill>
                <a:latin typeface="+mn-lt"/>
                <a:ea typeface="+mn-ea"/>
              </a:rPr>
              <a:t> </a:t>
            </a:r>
            <a:endParaRPr lang="zh-CN" altLang="en-US" sz="1600" dirty="0">
              <a:solidFill>
                <a:schemeClr val="accent1">
                  <a:lumMod val="75000"/>
                </a:schemeClr>
              </a:solidFill>
              <a:latin typeface="+mn-lt"/>
              <a:ea typeface="+mn-ea"/>
            </a:endParaRPr>
          </a:p>
        </p:txBody>
      </p:sp>
      <p:sp>
        <p:nvSpPr>
          <p:cNvPr id="60" name="MH_SubTitle_2"/>
          <p:cNvSpPr txBox="1"/>
          <p:nvPr>
            <p:custDataLst>
              <p:tags r:id="rId14"/>
            </p:custDataLst>
          </p:nvPr>
        </p:nvSpPr>
        <p:spPr>
          <a:xfrm rot="480000">
            <a:off x="1974135" y="2804162"/>
            <a:ext cx="1430337" cy="338137"/>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评估管理</a:t>
            </a:r>
            <a:endParaRPr lang="zh-CN" altLang="en-US" sz="1600" dirty="0">
              <a:solidFill>
                <a:schemeClr val="accent1">
                  <a:lumMod val="75000"/>
                </a:schemeClr>
              </a:solidFill>
              <a:latin typeface="+mn-lt"/>
              <a:ea typeface="+mn-ea"/>
            </a:endParaRPr>
          </a:p>
        </p:txBody>
      </p:sp>
      <p:sp>
        <p:nvSpPr>
          <p:cNvPr id="61" name="MH_SubTitle_1"/>
          <p:cNvSpPr txBox="1"/>
          <p:nvPr>
            <p:custDataLst>
              <p:tags r:id="rId15"/>
            </p:custDataLst>
          </p:nvPr>
        </p:nvSpPr>
        <p:spPr>
          <a:xfrm rot="480000">
            <a:off x="2467908" y="2270251"/>
            <a:ext cx="1430338" cy="338137"/>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考试管理</a:t>
            </a:r>
            <a:r>
              <a:rPr lang="en-US" altLang="zh-CN" sz="1600" dirty="0" smtClean="0">
                <a:solidFill>
                  <a:schemeClr val="accent1">
                    <a:lumMod val="75000"/>
                  </a:schemeClr>
                </a:solidFill>
                <a:latin typeface="+mn-lt"/>
                <a:ea typeface="+mn-ea"/>
              </a:rPr>
              <a:t> </a:t>
            </a:r>
            <a:endParaRPr lang="zh-CN" altLang="en-US" sz="1600" dirty="0">
              <a:solidFill>
                <a:schemeClr val="accent1">
                  <a:lumMod val="75000"/>
                </a:schemeClr>
              </a:solidFill>
              <a:latin typeface="+mn-lt"/>
              <a:ea typeface="+mn-ea"/>
            </a:endParaRPr>
          </a:p>
        </p:txBody>
      </p:sp>
      <p:sp>
        <p:nvSpPr>
          <p:cNvPr id="62" name="MH_Other_7"/>
          <p:cNvSpPr/>
          <p:nvPr>
            <p:custDataLst>
              <p:tags r:id="rId16"/>
            </p:custDataLst>
          </p:nvPr>
        </p:nvSpPr>
        <p:spPr bwMode="gray">
          <a:xfrm rot="10800000">
            <a:off x="2992693" y="930131"/>
            <a:ext cx="1589638" cy="1800678"/>
          </a:xfrm>
          <a:prstGeom prst="rect">
            <a:avLst/>
          </a:prstGeom>
          <a:solidFill>
            <a:schemeClr val="accent1">
              <a:lumMod val="60000"/>
              <a:lumOff val="40000"/>
            </a:schemeClr>
          </a:solidFill>
          <a:ln w="12700" cap="rnd" cmpd="sng">
            <a:noFill/>
            <a:prstDash val="solid"/>
            <a:round/>
            <a:headEnd type="none" w="med" len="med"/>
            <a:tailEnd type="none" w="med" len="med"/>
          </a:ln>
          <a:effectLst/>
          <a:scene3d>
            <a:camera prst="orthographicFront">
              <a:rot lat="3519804" lon="18206263" rev="18000000"/>
            </a:camera>
            <a:lightRig rig="flat" dir="t">
              <a:rot lat="0" lon="0" rev="5400000"/>
            </a:lightRig>
          </a:scene3d>
          <a:sp3d extrusionH="222250" contourW="6350" prstMaterial="softEdge">
            <a:bevelT w="0" h="0"/>
            <a:bevelB w="0" h="0"/>
            <a:extrusionClr>
              <a:schemeClr val="accent1">
                <a:lumMod val="75000"/>
              </a:schemeClr>
            </a:extrusionClr>
            <a:contourClr>
              <a:srgbClr val="FFFFFF"/>
            </a:contourClr>
          </a:sp3d>
        </p:spPr>
        <p:txBody>
          <a:bodyPr/>
          <a:lstStyle/>
          <a:p>
            <a:pPr eaLnBrk="1" fontAlgn="auto" hangingPunct="1">
              <a:spcBef>
                <a:spcPts val="0"/>
              </a:spcBef>
              <a:spcAft>
                <a:spcPts val="0"/>
              </a:spcAft>
              <a:defRPr/>
            </a:pPr>
            <a:endParaRPr lang="zh-CN" altLang="en-US">
              <a:solidFill>
                <a:schemeClr val="accent1">
                  <a:lumMod val="50000"/>
                </a:schemeClr>
              </a:solidFill>
              <a:latin typeface="+mn-ea"/>
              <a:ea typeface="+mn-ea"/>
            </a:endParaRPr>
          </a:p>
        </p:txBody>
      </p:sp>
      <p:sp>
        <p:nvSpPr>
          <p:cNvPr id="63" name="MH_SubTitle_1"/>
          <p:cNvSpPr txBox="1"/>
          <p:nvPr>
            <p:custDataLst>
              <p:tags r:id="rId17"/>
            </p:custDataLst>
          </p:nvPr>
        </p:nvSpPr>
        <p:spPr>
          <a:xfrm rot="480000">
            <a:off x="2978157" y="1736340"/>
            <a:ext cx="1430338" cy="338137"/>
          </a:xfrm>
          <a:prstGeom prst="rect">
            <a:avLst/>
          </a:prstGeom>
          <a:noFill/>
        </p:spPr>
        <p:txBody>
          <a:bodyPr>
            <a:normAutofit/>
          </a:bodyPr>
          <a:lstStyle/>
          <a:p>
            <a:pPr algn="ctr" eaLnBrk="1" fontAlgn="auto" hangingPunct="1">
              <a:spcBef>
                <a:spcPts val="0"/>
              </a:spcBef>
              <a:spcAft>
                <a:spcPts val="0"/>
              </a:spcAft>
              <a:defRPr/>
            </a:pPr>
            <a:r>
              <a:rPr lang="zh-CN" altLang="en-US" sz="1600" dirty="0" smtClean="0">
                <a:solidFill>
                  <a:schemeClr val="accent1">
                    <a:lumMod val="75000"/>
                  </a:schemeClr>
                </a:solidFill>
                <a:latin typeface="+mn-lt"/>
                <a:ea typeface="+mn-ea"/>
              </a:rPr>
              <a:t>毕业管理</a:t>
            </a:r>
            <a:endParaRPr lang="zh-CN" altLang="en-US" sz="1600" dirty="0">
              <a:solidFill>
                <a:schemeClr val="accent1">
                  <a:lumMod val="75000"/>
                </a:schemeClr>
              </a:solidFill>
              <a:latin typeface="+mn-lt"/>
              <a:ea typeface="+mn-ea"/>
            </a:endParaRPr>
          </a:p>
        </p:txBody>
      </p:sp>
      <p:sp>
        <p:nvSpPr>
          <p:cNvPr id="64" name="矩形 63"/>
          <p:cNvSpPr/>
          <p:nvPr/>
        </p:nvSpPr>
        <p:spPr>
          <a:xfrm>
            <a:off x="5549900" y="1479600"/>
            <a:ext cx="3329782" cy="4524315"/>
          </a:xfrm>
          <a:prstGeom prst="rect">
            <a:avLst/>
          </a:prstGeom>
          <a:solidFill>
            <a:schemeClr val="accent3">
              <a:lumMod val="40000"/>
              <a:lumOff val="60000"/>
            </a:schemeClr>
          </a:solidFill>
        </p:spPr>
        <p:txBody>
          <a:bodyPr wrap="square">
            <a:spAutoFit/>
          </a:bodyPr>
          <a:lstStyle/>
          <a:p>
            <a:r>
              <a:rPr lang="zh-CN" altLang="en-US" dirty="0" smtClean="0">
                <a:latin typeface="微软雅黑" pitchFamily="34" charset="-122"/>
                <a:ea typeface="微软雅黑" pitchFamily="34" charset="-122"/>
              </a:rPr>
              <a:t>   教务</a:t>
            </a:r>
            <a:r>
              <a:rPr lang="zh-CN" altLang="en-US" dirty="0">
                <a:latin typeface="微软雅黑" pitchFamily="34" charset="-122"/>
                <a:ea typeface="微软雅黑" pitchFamily="34" charset="-122"/>
              </a:rPr>
              <a:t>管理</a:t>
            </a:r>
            <a:r>
              <a:rPr lang="zh-CN" altLang="en-US" dirty="0" smtClean="0">
                <a:latin typeface="微软雅黑" pitchFamily="34" charset="-122"/>
                <a:ea typeface="微软雅黑" pitchFamily="34" charset="-122"/>
              </a:rPr>
              <a:t>工作是</a:t>
            </a:r>
            <a:r>
              <a:rPr lang="zh-CN" altLang="en-US" dirty="0">
                <a:latin typeface="微软雅黑" pitchFamily="34" charset="-122"/>
                <a:ea typeface="微软雅黑" pitchFamily="34" charset="-122"/>
              </a:rPr>
              <a:t>高等教育中的一个极为重要的环节，是整个院校管理的核心和基础。随着信息技术的飞速发展，高等教育对教务管理工作提出了更高的要求。利用先进的技术手段对提高学校教育、培养、管理水平，提高人才的综合素质，打造高品质大学具有广泛深远的意义</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教务</a:t>
            </a:r>
            <a:r>
              <a:rPr lang="zh-CN" altLang="en-US" dirty="0">
                <a:latin typeface="微软雅黑" pitchFamily="34" charset="-122"/>
                <a:ea typeface="微软雅黑" pitchFamily="34" charset="-122"/>
              </a:rPr>
              <a:t>管理系统采用高效的事务处理机制和信息管理模式，，为学校的教务工作提供了直观的评价数据，为提高教务工作效率和推进高校教学改革提供了重要的参考依据。</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构建高效的校园管理体系</a:t>
            </a:r>
            <a:r>
              <a:rPr lang="en-US" altLang="zh-CN" sz="2800" dirty="0" smtClean="0"/>
              <a:t>-</a:t>
            </a:r>
            <a:r>
              <a:rPr lang="zh-CN" altLang="en-US" sz="2800" dirty="0" smtClean="0"/>
              <a:t>资产管理</a:t>
            </a:r>
            <a:endParaRPr lang="zh-CN" sz="2800" dirty="0"/>
          </a:p>
        </p:txBody>
      </p:sp>
      <p:sp>
        <p:nvSpPr>
          <p:cNvPr id="64" name="矩形 63"/>
          <p:cNvSpPr/>
          <p:nvPr/>
        </p:nvSpPr>
        <p:spPr>
          <a:xfrm>
            <a:off x="317500" y="4645025"/>
            <a:ext cx="8521700" cy="1631216"/>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利用</a:t>
            </a:r>
            <a:r>
              <a:rPr lang="en-US" altLang="zh-CN" sz="2000" dirty="0">
                <a:latin typeface="微软雅黑" pitchFamily="34" charset="-122"/>
                <a:ea typeface="微软雅黑" pitchFamily="34" charset="-122"/>
              </a:rPr>
              <a:t>RFID</a:t>
            </a:r>
            <a:r>
              <a:rPr lang="zh-CN" altLang="en-US" sz="2000" dirty="0">
                <a:latin typeface="微软雅黑" pitchFamily="34" charset="-122"/>
                <a:ea typeface="微软雅黑" pitchFamily="34" charset="-122"/>
              </a:rPr>
              <a:t>（射频识别）技术应用</a:t>
            </a:r>
            <a:r>
              <a:rPr lang="zh-CN" altLang="en-US" sz="2000" dirty="0" smtClean="0">
                <a:latin typeface="微软雅黑" pitchFamily="34" charset="-122"/>
                <a:ea typeface="微软雅黑" pitchFamily="34" charset="-122"/>
              </a:rPr>
              <a:t>于学院的</a:t>
            </a:r>
            <a:r>
              <a:rPr lang="zh-CN" altLang="en-US" sz="2000" dirty="0">
                <a:latin typeface="微软雅黑" pitchFamily="34" charset="-122"/>
                <a:ea typeface="微软雅黑" pitchFamily="34" charset="-122"/>
              </a:rPr>
              <a:t>固定资产管理，可以实现现代化、有效、有保证的科学管理。</a:t>
            </a:r>
            <a:r>
              <a:rPr lang="en-US" altLang="zh-CN" sz="2000" dirty="0">
                <a:latin typeface="微软雅黑" pitchFamily="34" charset="-122"/>
                <a:ea typeface="微软雅黑" pitchFamily="34" charset="-122"/>
              </a:rPr>
              <a:t>RFID</a:t>
            </a:r>
            <a:r>
              <a:rPr lang="zh-CN" altLang="en-US" sz="2000" dirty="0">
                <a:latin typeface="微软雅黑" pitchFamily="34" charset="-122"/>
                <a:ea typeface="微软雅黑" pitchFamily="34" charset="-122"/>
              </a:rPr>
              <a:t>远距离的射频识别可以对校园的资产进行实时的监控和清理、管理，借助在每一件资产上贴上的</a:t>
            </a:r>
            <a:r>
              <a:rPr lang="en-US" altLang="zh-CN" sz="2000" dirty="0">
                <a:latin typeface="微软雅黑" pitchFamily="34" charset="-122"/>
                <a:ea typeface="微软雅黑" pitchFamily="34" charset="-122"/>
              </a:rPr>
              <a:t>RFID</a:t>
            </a:r>
            <a:r>
              <a:rPr lang="zh-CN" altLang="en-US" sz="2000" dirty="0">
                <a:latin typeface="微软雅黑" pitchFamily="34" charset="-122"/>
                <a:ea typeface="微软雅黑" pitchFamily="34" charset="-122"/>
              </a:rPr>
              <a:t>标签，通过</a:t>
            </a:r>
            <a:r>
              <a:rPr lang="en-US" altLang="zh-CN" sz="2000" dirty="0">
                <a:latin typeface="微软雅黑" pitchFamily="34" charset="-122"/>
                <a:ea typeface="微软雅黑" pitchFamily="34" charset="-122"/>
              </a:rPr>
              <a:t>RFID</a:t>
            </a:r>
            <a:r>
              <a:rPr lang="zh-CN" altLang="en-US" sz="2000" dirty="0">
                <a:latin typeface="微软雅黑" pitchFamily="34" charset="-122"/>
                <a:ea typeface="微软雅黑" pitchFamily="34" charset="-122"/>
              </a:rPr>
              <a:t>读写器实时读取，以实物为管理基础，避免了以账面为基础的管理</a:t>
            </a:r>
            <a:r>
              <a:rPr lang="zh-CN" altLang="en-US" sz="2000" dirty="0" smtClean="0">
                <a:latin typeface="微软雅黑" pitchFamily="34" charset="-122"/>
                <a:ea typeface="微软雅黑" pitchFamily="34" charset="-122"/>
              </a:rPr>
              <a:t>缺点。</a:t>
            </a:r>
            <a:endParaRPr lang="zh-CN" altLang="en-US" sz="2000" dirty="0">
              <a:latin typeface="微软雅黑" pitchFamily="34" charset="-122"/>
              <a:ea typeface="微软雅黑" pitchFamily="34" charset="-122"/>
            </a:endParaRPr>
          </a:p>
        </p:txBody>
      </p:sp>
      <p:pic>
        <p:nvPicPr>
          <p:cNvPr id="22" name="图片 21" descr="说明: 资产管理示意.jpg"/>
          <p:cNvPicPr>
            <a:picLocks noChangeAspect="1" noChangeArrowheads="1"/>
          </p:cNvPicPr>
          <p:nvPr/>
        </p:nvPicPr>
        <p:blipFill>
          <a:blip r:embed="rId1"/>
          <a:srcRect/>
          <a:stretch>
            <a:fillRect/>
          </a:stretch>
        </p:blipFill>
        <p:spPr>
          <a:xfrm>
            <a:off x="2065337" y="1209675"/>
            <a:ext cx="404812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智能化的教学过程体系</a:t>
            </a:r>
            <a:r>
              <a:rPr lang="en-US" altLang="zh-CN" sz="2800" dirty="0" smtClean="0"/>
              <a:t>-</a:t>
            </a:r>
            <a:r>
              <a:rPr lang="zh-CN" altLang="en-US" sz="2800" dirty="0" smtClean="0"/>
              <a:t>智能教室</a:t>
            </a:r>
            <a:endParaRPr lang="zh-CN" sz="2800" dirty="0"/>
          </a:p>
        </p:txBody>
      </p:sp>
      <p:pic>
        <p:nvPicPr>
          <p:cNvPr id="1027" name="Picture 3" descr="C:\Users\langoo\Desktop\201409231119096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1140351"/>
            <a:ext cx="6248400" cy="378607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55600" y="4948654"/>
            <a:ext cx="8521700" cy="1323439"/>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大部分</a:t>
            </a:r>
            <a:r>
              <a:rPr lang="zh-CN" altLang="en-US" sz="2000" dirty="0">
                <a:latin typeface="微软雅黑" pitchFamily="34" charset="-122"/>
                <a:ea typeface="微软雅黑" pitchFamily="34" charset="-122"/>
              </a:rPr>
              <a:t>学校现有的多媒体教室系统中，多以电子白板为主，对于教室中的其他设备，很少做到智能连接，在建设的智慧校园中，将对教学过程实现全面的智能化，建设交互式多媒体智能教室，全面提高教室中的物联度，以此提高学生、教师、教室的互联度，高质高量的完成教学任务。</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智能化的教学过程体系</a:t>
            </a:r>
            <a:r>
              <a:rPr lang="en-US" altLang="zh-CN" sz="2800" dirty="0" smtClean="0"/>
              <a:t>-</a:t>
            </a:r>
            <a:r>
              <a:rPr lang="zh-CN" altLang="en-US" sz="2800" dirty="0" smtClean="0"/>
              <a:t>虚拟实验室</a:t>
            </a:r>
            <a:endParaRPr lang="zh-CN" sz="2800" dirty="0"/>
          </a:p>
        </p:txBody>
      </p:sp>
      <p:sp>
        <p:nvSpPr>
          <p:cNvPr id="10" name="矩形 9"/>
          <p:cNvSpPr/>
          <p:nvPr/>
        </p:nvSpPr>
        <p:spPr>
          <a:xfrm>
            <a:off x="444500" y="4386031"/>
            <a:ext cx="8521700" cy="1938992"/>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虚拟</a:t>
            </a:r>
            <a:r>
              <a:rPr lang="zh-CN" altLang="en-US" sz="2000" dirty="0">
                <a:latin typeface="微软雅黑" pitchFamily="34" charset="-122"/>
                <a:ea typeface="微软雅黑" pitchFamily="34" charset="-122"/>
              </a:rPr>
              <a:t>实验室系统是一种运用虚拟现实技术模拟实物实验的计算机软件，它采用多媒体技术在计算机上建立虚拟实验环境，提供可操作的虚拟实验仪器，将虚拟仪器通过网络连接起来，以实现数据采集、分析远程操作的系统</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虚拟</a:t>
            </a:r>
            <a:r>
              <a:rPr lang="zh-CN" altLang="en-US" sz="2000" dirty="0">
                <a:latin typeface="微软雅黑" pitchFamily="34" charset="-122"/>
                <a:ea typeface="微软雅黑" pitchFamily="34" charset="-122"/>
              </a:rPr>
              <a:t>实验室可降低经费成本，提高教学科研效益。虚拟实验室的建立能有效降低耐用品的消耗量，避免设备的重复购置，提高教学科研</a:t>
            </a:r>
            <a:r>
              <a:rPr lang="zh-CN" altLang="en-US" sz="2000" dirty="0" smtClean="0">
                <a:latin typeface="微软雅黑" pitchFamily="34" charset="-122"/>
                <a:ea typeface="微软雅黑" pitchFamily="34" charset="-122"/>
              </a:rPr>
              <a:t>效益。</a:t>
            </a:r>
            <a:endParaRPr lang="zh-CN" altLang="en-US" sz="2000" dirty="0">
              <a:latin typeface="微软雅黑" pitchFamily="34" charset="-122"/>
              <a:ea typeface="微软雅黑" pitchFamily="34" charset="-122"/>
            </a:endParaRPr>
          </a:p>
        </p:txBody>
      </p:sp>
      <p:pic>
        <p:nvPicPr>
          <p:cNvPr id="8194" name="Picture 2" descr="C:\Users\langoo\Desktop\clip_image001.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384300" y="1096377"/>
            <a:ext cx="6096000" cy="3200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智能化的教学过程体系</a:t>
            </a:r>
            <a:r>
              <a:rPr lang="en-US" altLang="zh-CN" sz="2800" dirty="0" smtClean="0"/>
              <a:t>-</a:t>
            </a:r>
            <a:r>
              <a:rPr lang="zh-CN" altLang="en-US" sz="2800" dirty="0" smtClean="0"/>
              <a:t>教学资源共享库</a:t>
            </a:r>
            <a:endParaRPr lang="zh-CN" sz="2800" dirty="0"/>
          </a:p>
        </p:txBody>
      </p:sp>
      <p:sp>
        <p:nvSpPr>
          <p:cNvPr id="10" name="矩形 9"/>
          <p:cNvSpPr/>
          <p:nvPr/>
        </p:nvSpPr>
        <p:spPr>
          <a:xfrm>
            <a:off x="444500" y="4843230"/>
            <a:ext cx="8521700" cy="1015663"/>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智慧</a:t>
            </a:r>
            <a:r>
              <a:rPr lang="zh-CN" altLang="en-US" sz="2000" dirty="0">
                <a:latin typeface="微软雅黑" pitchFamily="34" charset="-122"/>
                <a:ea typeface="微软雅黑" pitchFamily="34" charset="-122"/>
              </a:rPr>
              <a:t>校园中建立教育教学资源共享库，实现对精品课程、媒体素材、文献资料、案例、试题库、实训视频、网络课程等教学资源进行统一汇集、管理、共享和挖掘，消除教学资源的“信息孤岛”</a:t>
            </a:r>
            <a:r>
              <a:rPr lang="zh-CN" altLang="en-US" sz="2000" dirty="0" smtClean="0">
                <a:latin typeface="微软雅黑" pitchFamily="34" charset="-122"/>
                <a:ea typeface="微软雅黑" pitchFamily="34" charset="-122"/>
              </a:rPr>
              <a:t>现象</a:t>
            </a:r>
            <a:r>
              <a:rPr lang="zh-CN" altLang="en-US" sz="2000" dirty="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pic>
        <p:nvPicPr>
          <p:cNvPr id="5" name="Picture 8" descr="C:\Documents and Settings\Administrator\Local Settings\Temporary Internet Files\Content.IE5\2IZ8FHSF\MC900416834[1].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83957" y="1169988"/>
            <a:ext cx="74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nts and Settings\Administrator\Local Settings\Temporary Internet Files\Content.IE5\C3S01U68\MC9004294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757" y="2031207"/>
            <a:ext cx="6762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Documents and Settings\Administrator\Local Settings\Temporary Internet Files\Content.IE5\MWA20OG0\MC9004346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701" y="2255044"/>
            <a:ext cx="533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Documents and Settings\Administrator\Local Settings\Temporary Internet Files\Content.IE5\1UY4JWVN\MC9004369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776" y="3459162"/>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998369" y="1397001"/>
            <a:ext cx="857250" cy="338554"/>
          </a:xfrm>
          <a:prstGeom prst="rect">
            <a:avLst/>
          </a:prstGeom>
          <a:noFill/>
        </p:spPr>
        <p:txBody>
          <a:bodyPr>
            <a:spAutoFit/>
          </a:bodyPr>
          <a:lstStyle>
            <a:defPPr>
              <a:defRPr lang="zh-CN"/>
            </a:defPPr>
            <a:lvl1pPr>
              <a:buFontTx/>
              <a:buNone/>
              <a:defRPr sz="1600">
                <a:latin typeface="微软雅黑" pitchFamily="34" charset="-122"/>
                <a:ea typeface="微软雅黑" pitchFamily="34" charset="-122"/>
              </a:defRPr>
            </a:lvl1pPr>
          </a:lstStyle>
          <a:p>
            <a:r>
              <a:rPr lang="en-US" altLang="zh-CN" dirty="0"/>
              <a:t>A</a:t>
            </a:r>
            <a:r>
              <a:rPr lang="zh-CN" altLang="en-US" dirty="0"/>
              <a:t>学生</a:t>
            </a:r>
            <a:endParaRPr lang="zh-CN" altLang="en-US" dirty="0"/>
          </a:p>
        </p:txBody>
      </p:sp>
      <p:sp>
        <p:nvSpPr>
          <p:cNvPr id="12" name="TextBox 11"/>
          <p:cNvSpPr txBox="1"/>
          <p:nvPr/>
        </p:nvSpPr>
        <p:spPr>
          <a:xfrm>
            <a:off x="5998369" y="2521744"/>
            <a:ext cx="857250" cy="338554"/>
          </a:xfrm>
          <a:prstGeom prst="rect">
            <a:avLst/>
          </a:prstGeom>
          <a:noFill/>
        </p:spPr>
        <p:txBody>
          <a:bodyPr>
            <a:spAutoFit/>
          </a:bodyPr>
          <a:lstStyle>
            <a:defPPr>
              <a:defRPr lang="zh-CN"/>
            </a:defPPr>
            <a:lvl1pPr>
              <a:buFontTx/>
              <a:buNone/>
              <a:defRPr sz="1600">
                <a:latin typeface="微软雅黑" pitchFamily="34" charset="-122"/>
                <a:ea typeface="微软雅黑" pitchFamily="34" charset="-122"/>
              </a:defRPr>
            </a:lvl1pPr>
          </a:lstStyle>
          <a:p>
            <a:r>
              <a:rPr lang="en-US" altLang="zh-CN" dirty="0"/>
              <a:t>B</a:t>
            </a:r>
            <a:r>
              <a:rPr lang="zh-CN" altLang="en-US" dirty="0"/>
              <a:t>学生</a:t>
            </a:r>
            <a:endParaRPr lang="zh-CN" altLang="en-US" dirty="0"/>
          </a:p>
        </p:txBody>
      </p:sp>
      <p:sp>
        <p:nvSpPr>
          <p:cNvPr id="13" name="TextBox 12"/>
          <p:cNvSpPr txBox="1"/>
          <p:nvPr/>
        </p:nvSpPr>
        <p:spPr>
          <a:xfrm>
            <a:off x="5988844" y="3611562"/>
            <a:ext cx="857250" cy="338554"/>
          </a:xfrm>
          <a:prstGeom prst="rect">
            <a:avLst/>
          </a:prstGeom>
          <a:noFill/>
        </p:spPr>
        <p:txBody>
          <a:bodyPr>
            <a:spAutoFit/>
          </a:bodyPr>
          <a:lstStyle>
            <a:defPPr>
              <a:defRPr lang="zh-CN"/>
            </a:defPPr>
            <a:lvl1pPr>
              <a:buFontTx/>
              <a:buNone/>
              <a:defRPr sz="1600">
                <a:latin typeface="微软雅黑" pitchFamily="34" charset="-122"/>
                <a:ea typeface="微软雅黑" pitchFamily="34" charset="-122"/>
              </a:defRPr>
            </a:lvl1pPr>
          </a:lstStyle>
          <a:p>
            <a:r>
              <a:rPr lang="en-US" altLang="zh-CN" dirty="0"/>
              <a:t>C</a:t>
            </a:r>
            <a:r>
              <a:rPr lang="zh-CN" altLang="en-US" dirty="0"/>
              <a:t>教师</a:t>
            </a:r>
            <a:endParaRPr lang="zh-CN" altLang="en-US" dirty="0"/>
          </a:p>
        </p:txBody>
      </p:sp>
      <p:pic>
        <p:nvPicPr>
          <p:cNvPr id="14" name="图片 20" descr="4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1629271"/>
            <a:ext cx="749697" cy="56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283744" y="1939131"/>
            <a:ext cx="1000125" cy="338554"/>
          </a:xfrm>
          <a:prstGeom prst="rect">
            <a:avLst/>
          </a:prstGeom>
          <a:noFill/>
        </p:spPr>
        <p:txBody>
          <a:bodyPr>
            <a:spAutoFit/>
          </a:bodyPr>
          <a:lstStyle/>
          <a:p>
            <a:pPr>
              <a:buFontTx/>
              <a:buNone/>
              <a:defRPr/>
            </a:pPr>
            <a:r>
              <a:rPr lang="zh-CN" altLang="en-US" sz="1600" dirty="0" smtClean="0">
                <a:latin typeface="微软雅黑" pitchFamily="34" charset="-122"/>
                <a:ea typeface="微软雅黑" pitchFamily="34" charset="-122"/>
              </a:rPr>
              <a:t>资源库</a:t>
            </a:r>
            <a:endParaRPr lang="zh-CN" altLang="en-US" sz="1600" dirty="0">
              <a:latin typeface="微软雅黑" pitchFamily="34" charset="-122"/>
              <a:ea typeface="微软雅黑" pitchFamily="34" charset="-122"/>
            </a:endParaRPr>
          </a:p>
        </p:txBody>
      </p:sp>
      <p:sp>
        <p:nvSpPr>
          <p:cNvPr id="16" name="TextBox 15"/>
          <p:cNvSpPr txBox="1"/>
          <p:nvPr/>
        </p:nvSpPr>
        <p:spPr>
          <a:xfrm>
            <a:off x="3213497" y="2586415"/>
            <a:ext cx="1000125" cy="338554"/>
          </a:xfrm>
          <a:prstGeom prst="rect">
            <a:avLst/>
          </a:prstGeom>
          <a:noFill/>
        </p:spPr>
        <p:txBody>
          <a:bodyPr>
            <a:spAutoFit/>
          </a:bodyPr>
          <a:lstStyle>
            <a:defPPr>
              <a:defRPr lang="zh-CN"/>
            </a:defPPr>
            <a:lvl1pPr>
              <a:buFontTx/>
              <a:buNone/>
              <a:defRPr sz="1600">
                <a:latin typeface="微软雅黑" pitchFamily="34" charset="-122"/>
                <a:ea typeface="微软雅黑" pitchFamily="34" charset="-122"/>
              </a:defRPr>
            </a:lvl1pPr>
          </a:lstStyle>
          <a:p>
            <a:r>
              <a:rPr lang="zh-CN" altLang="en-US" dirty="0"/>
              <a:t>下载资源</a:t>
            </a:r>
            <a:endParaRPr lang="zh-CN" altLang="en-US" dirty="0"/>
          </a:p>
        </p:txBody>
      </p:sp>
      <p:cxnSp>
        <p:nvCxnSpPr>
          <p:cNvPr id="17" name="直接连接符 16"/>
          <p:cNvCxnSpPr/>
          <p:nvPr/>
        </p:nvCxnSpPr>
        <p:spPr>
          <a:xfrm flipV="1">
            <a:off x="1901032" y="2072481"/>
            <a:ext cx="562768" cy="59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5" idx="1"/>
          </p:cNvCxnSpPr>
          <p:nvPr/>
        </p:nvCxnSpPr>
        <p:spPr>
          <a:xfrm flipV="1">
            <a:off x="4102100" y="1524001"/>
            <a:ext cx="881857" cy="1167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8" idx="1"/>
          </p:cNvCxnSpPr>
          <p:nvPr/>
        </p:nvCxnSpPr>
        <p:spPr>
          <a:xfrm>
            <a:off x="4102100" y="2755692"/>
            <a:ext cx="828676" cy="933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7" idx="1"/>
          </p:cNvCxnSpPr>
          <p:nvPr/>
        </p:nvCxnSpPr>
        <p:spPr>
          <a:xfrm flipV="1">
            <a:off x="4102100" y="2648744"/>
            <a:ext cx="863601" cy="42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形状 35"/>
          <p:cNvCxnSpPr>
            <a:stCxn id="14" idx="2"/>
            <a:endCxn id="16" idx="1"/>
          </p:cNvCxnSpPr>
          <p:nvPr/>
        </p:nvCxnSpPr>
        <p:spPr>
          <a:xfrm rot="16200000" flipH="1">
            <a:off x="2743999" y="2286194"/>
            <a:ext cx="564148" cy="374848"/>
          </a:xfrm>
          <a:prstGeom prst="curved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a:t>幸福的校园生活</a:t>
            </a:r>
            <a:r>
              <a:rPr lang="zh-CN" altLang="en-US" sz="2800" dirty="0" smtClean="0"/>
              <a:t>过程体系</a:t>
            </a:r>
            <a:r>
              <a:rPr lang="en-US" altLang="zh-CN" sz="2800" dirty="0" smtClean="0"/>
              <a:t>-</a:t>
            </a:r>
            <a:r>
              <a:rPr lang="zh-CN" altLang="en-US" sz="2800" dirty="0" smtClean="0"/>
              <a:t>校园一卡通</a:t>
            </a:r>
            <a:endParaRPr lang="zh-CN" sz="2800" dirty="0"/>
          </a:p>
        </p:txBody>
      </p:sp>
      <p:grpSp>
        <p:nvGrpSpPr>
          <p:cNvPr id="22" name="组合 177"/>
          <p:cNvGrpSpPr/>
          <p:nvPr/>
        </p:nvGrpSpPr>
        <p:grpSpPr bwMode="auto">
          <a:xfrm>
            <a:off x="895859" y="1361320"/>
            <a:ext cx="7524750" cy="3387725"/>
            <a:chOff x="1125538" y="1689188"/>
            <a:chExt cx="7524750" cy="3386947"/>
          </a:xfrm>
        </p:grpSpPr>
        <p:sp>
          <p:nvSpPr>
            <p:cNvPr id="23" name="Text Box 40"/>
            <p:cNvSpPr txBox="1">
              <a:spLocks noChangeArrowheads="1"/>
            </p:cNvSpPr>
            <p:nvPr/>
          </p:nvSpPr>
          <p:spPr bwMode="auto">
            <a:xfrm>
              <a:off x="3400129" y="3474988"/>
              <a:ext cx="1561858" cy="791958"/>
            </a:xfrm>
            <a:prstGeom prst="rect">
              <a:avLst/>
            </a:prstGeom>
            <a:noFill/>
            <a:ln w="9525">
              <a:noFill/>
              <a:miter lim="800000"/>
            </a:ln>
          </p:spPr>
          <p:txBody>
            <a:bodyPr/>
            <a:lstStyle/>
            <a:p>
              <a:pPr eaLnBrk="1" hangingPunct="1"/>
              <a:endParaRPr lang="en-US" altLang="zh-CN" sz="2400" b="1">
                <a:solidFill>
                  <a:srgbClr val="FFFFFF"/>
                </a:solidFill>
                <a:latin typeface="黑体" panose="02010600030101010101" pitchFamily="49" charset="-122"/>
                <a:ea typeface="黑体" panose="02010600030101010101" pitchFamily="49" charset="-122"/>
              </a:endParaRPr>
            </a:p>
          </p:txBody>
        </p:sp>
        <p:grpSp>
          <p:nvGrpSpPr>
            <p:cNvPr id="24" name="组合 97"/>
            <p:cNvGrpSpPr/>
            <p:nvPr/>
          </p:nvGrpSpPr>
          <p:grpSpPr bwMode="auto">
            <a:xfrm>
              <a:off x="1125538" y="2648093"/>
              <a:ext cx="1881187" cy="1469137"/>
              <a:chOff x="0" y="-17409"/>
              <a:chExt cx="1881010" cy="1469216"/>
            </a:xfrm>
          </p:grpSpPr>
          <p:grpSp>
            <p:nvGrpSpPr>
              <p:cNvPr id="57" name="Rectangle 6"/>
              <p:cNvGrpSpPr/>
              <p:nvPr/>
            </p:nvGrpSpPr>
            <p:grpSpPr bwMode="auto">
              <a:xfrm>
                <a:off x="22794" y="-17409"/>
                <a:ext cx="1828628" cy="1469216"/>
                <a:chOff x="0" y="0"/>
                <a:chExt cx="1828800" cy="1469136"/>
              </a:xfrm>
            </p:grpSpPr>
            <p:pic>
              <p:nvPicPr>
                <p:cNvPr id="59" name="Rectangle 6"/>
                <p:cNvPicPr>
                  <a:picLocks noChangeArrowheads="1"/>
                </p:cNvPicPr>
                <p:nvPr/>
              </p:nvPicPr>
              <p:blipFill>
                <a:blip r:embed="rId1" cstate="print"/>
                <a:srcRect/>
                <a:stretch>
                  <a:fillRect/>
                </a:stretch>
              </p:blipFill>
              <p:spPr bwMode="auto">
                <a:xfrm>
                  <a:off x="0" y="0"/>
                  <a:ext cx="1828800" cy="1469136"/>
                </a:xfrm>
                <a:prstGeom prst="rect">
                  <a:avLst/>
                </a:prstGeom>
                <a:noFill/>
                <a:ln w="9525">
                  <a:noFill/>
                  <a:miter lim="800000"/>
                  <a:headEnd/>
                  <a:tailEnd/>
                </a:ln>
              </p:spPr>
            </p:pic>
            <p:sp>
              <p:nvSpPr>
                <p:cNvPr id="60" name="Text Box 54"/>
                <p:cNvSpPr txBox="1">
                  <a:spLocks noChangeArrowheads="1"/>
                </p:cNvSpPr>
                <p:nvPr/>
              </p:nvSpPr>
              <p:spPr bwMode="auto">
                <a:xfrm>
                  <a:off x="17802" y="17408"/>
                  <a:ext cx="1800169" cy="1439922"/>
                </a:xfrm>
                <a:prstGeom prst="rect">
                  <a:avLst/>
                </a:prstGeom>
                <a:noFill/>
                <a:ln w="9525">
                  <a:noFill/>
                  <a:miter lim="800000"/>
                </a:ln>
              </p:spPr>
              <p:txBody>
                <a:bodyPr/>
                <a:lstStyle/>
                <a:p>
                  <a:pPr eaLnBrk="1" hangingPunct="1"/>
                  <a:endParaRPr lang="en-US" altLang="zh-CN" sz="2400" b="1">
                    <a:solidFill>
                      <a:srgbClr val="FFFFFF"/>
                    </a:solidFill>
                    <a:latin typeface="黑体" panose="02010600030101010101" pitchFamily="49" charset="-122"/>
                    <a:ea typeface="黑体" panose="02010600030101010101" pitchFamily="49" charset="-122"/>
                  </a:endParaRPr>
                </a:p>
              </p:txBody>
            </p:sp>
          </p:grpSp>
          <p:sp>
            <p:nvSpPr>
              <p:cNvPr id="58" name="Text Box 43"/>
              <p:cNvSpPr txBox="1">
                <a:spLocks noChangeArrowheads="1"/>
              </p:cNvSpPr>
              <p:nvPr/>
            </p:nvSpPr>
            <p:spPr bwMode="auto">
              <a:xfrm>
                <a:off x="0" y="200154"/>
                <a:ext cx="1881010" cy="910363"/>
              </a:xfrm>
              <a:prstGeom prst="rect">
                <a:avLst/>
              </a:prstGeom>
              <a:noFill/>
              <a:ln w="9525">
                <a:noFill/>
                <a:miter lim="800000"/>
              </a:ln>
            </p:spPr>
            <p:txBody>
              <a:bodyPr>
                <a:spAutoFit/>
              </a:bodyPr>
              <a:lstStyle/>
              <a:p>
                <a:pPr algn="ctr">
                  <a:lnSpc>
                    <a:spcPts val="3400"/>
                  </a:lnSpc>
                </a:pPr>
                <a:r>
                  <a:rPr lang="zh-CN" altLang="en-US" b="1">
                    <a:latin typeface="微软雅黑" pitchFamily="34" charset="-122"/>
                    <a:ea typeface="微软雅黑" pitchFamily="34" charset="-122"/>
                  </a:rPr>
                  <a:t>校园一卡通</a:t>
                </a:r>
                <a:endParaRPr lang="en-US" altLang="zh-CN" b="1">
                  <a:latin typeface="微软雅黑" pitchFamily="34" charset="-122"/>
                  <a:ea typeface="微软雅黑" pitchFamily="34" charset="-122"/>
                </a:endParaRPr>
              </a:p>
              <a:p>
                <a:pPr algn="ctr">
                  <a:lnSpc>
                    <a:spcPts val="3400"/>
                  </a:lnSpc>
                </a:pPr>
                <a:r>
                  <a:rPr lang="zh-CN" altLang="en-US" b="1">
                    <a:latin typeface="微软雅黑" pitchFamily="34" charset="-122"/>
                    <a:ea typeface="微软雅黑" pitchFamily="34" charset="-122"/>
                  </a:rPr>
                  <a:t>技术体系架构</a:t>
                </a:r>
                <a:endParaRPr lang="zh-CN" altLang="en-US" b="1">
                  <a:latin typeface="微软雅黑" pitchFamily="34" charset="-122"/>
                  <a:ea typeface="微软雅黑" pitchFamily="34" charset="-122"/>
                </a:endParaRPr>
              </a:p>
            </p:txBody>
          </p:sp>
        </p:grpSp>
        <p:grpSp>
          <p:nvGrpSpPr>
            <p:cNvPr id="25" name="组合 163"/>
            <p:cNvGrpSpPr/>
            <p:nvPr/>
          </p:nvGrpSpPr>
          <p:grpSpPr bwMode="auto">
            <a:xfrm>
              <a:off x="3764643" y="1689188"/>
              <a:ext cx="4885645" cy="3386947"/>
              <a:chOff x="3764643" y="1689188"/>
              <a:chExt cx="4885645" cy="3386947"/>
            </a:xfrm>
          </p:grpSpPr>
          <p:sp>
            <p:nvSpPr>
              <p:cNvPr id="31" name="Text Box 20"/>
              <p:cNvSpPr txBox="1">
                <a:spLocks noChangeArrowheads="1"/>
              </p:cNvSpPr>
              <p:nvPr/>
            </p:nvSpPr>
            <p:spPr bwMode="auto">
              <a:xfrm>
                <a:off x="4819353" y="3636213"/>
                <a:ext cx="3817156" cy="1439922"/>
              </a:xfrm>
              <a:prstGeom prst="rect">
                <a:avLst/>
              </a:prstGeom>
              <a:noFill/>
              <a:ln w="9525">
                <a:noFill/>
                <a:miter lim="800000"/>
              </a:ln>
            </p:spPr>
            <p:txBody>
              <a:bodyPr/>
              <a:lstStyle/>
              <a:p>
                <a:pPr eaLnBrk="1" hangingPunct="1"/>
                <a:endParaRPr lang="en-US" altLang="zh-CN" sz="2400" b="1">
                  <a:solidFill>
                    <a:srgbClr val="FFFFFF"/>
                  </a:solidFill>
                  <a:latin typeface="黑体" panose="02010600030101010101" pitchFamily="49" charset="-122"/>
                  <a:ea typeface="黑体" panose="02010600030101010101" pitchFamily="49" charset="-122"/>
                </a:endParaRPr>
              </a:p>
            </p:txBody>
          </p:sp>
          <p:grpSp>
            <p:nvGrpSpPr>
              <p:cNvPr id="32" name="组合 160"/>
              <p:cNvGrpSpPr/>
              <p:nvPr/>
            </p:nvGrpSpPr>
            <p:grpSpPr bwMode="auto">
              <a:xfrm>
                <a:off x="3764643" y="2921668"/>
                <a:ext cx="4885645" cy="576000"/>
                <a:chOff x="3764643" y="2876976"/>
                <a:chExt cx="4885645" cy="576000"/>
              </a:xfrm>
            </p:grpSpPr>
            <p:pic>
              <p:nvPicPr>
                <p:cNvPr id="53" name="Rectangle 16"/>
                <p:cNvPicPr>
                  <a:picLocks noChangeArrowheads="1"/>
                </p:cNvPicPr>
                <p:nvPr/>
              </p:nvPicPr>
              <p:blipFill>
                <a:blip r:embed="rId2" cstate="print">
                  <a:duotone>
                    <a:prstClr val="black"/>
                    <a:srgbClr val="6BB5A9">
                      <a:tint val="45000"/>
                      <a:satMod val="400000"/>
                    </a:srgbClr>
                  </a:duotone>
                </a:blip>
                <a:srcRect/>
                <a:stretch>
                  <a:fillRect/>
                </a:stretch>
              </p:blipFill>
              <p:spPr bwMode="auto">
                <a:xfrm>
                  <a:off x="4991100" y="2876976"/>
                  <a:ext cx="3659188" cy="576000"/>
                </a:xfrm>
                <a:prstGeom prst="rect">
                  <a:avLst/>
                </a:prstGeom>
                <a:noFill/>
                <a:ln>
                  <a:noFill/>
                </a:ln>
              </p:spPr>
            </p:pic>
            <p:sp>
              <p:nvSpPr>
                <p:cNvPr id="54" name="矩形 38"/>
                <p:cNvSpPr>
                  <a:spLocks noChangeArrowheads="1"/>
                </p:cNvSpPr>
                <p:nvPr/>
              </p:nvSpPr>
              <p:spPr bwMode="auto">
                <a:xfrm>
                  <a:off x="5006563" y="2898383"/>
                  <a:ext cx="2716770" cy="553998"/>
                </a:xfrm>
                <a:prstGeom prst="rect">
                  <a:avLst/>
                </a:prstGeom>
                <a:noFill/>
                <a:ln w="9525">
                  <a:noFill/>
                  <a:miter lim="800000"/>
                </a:ln>
              </p:spPr>
              <p:txBody>
                <a:bodyPr>
                  <a:spAutoFit/>
                </a:bodyPr>
                <a:lstStyle/>
                <a:p>
                  <a:pPr algn="just"/>
                  <a:r>
                    <a:rPr lang="zh-CN" altLang="en-US" sz="1500" b="1">
                      <a:latin typeface="微软雅黑" pitchFamily="34" charset="-122"/>
                      <a:ea typeface="微软雅黑" pitchFamily="34" charset="-122"/>
                    </a:rPr>
                    <a:t>网络平台、管理与服务平台、应用平台</a:t>
                  </a:r>
                  <a:endParaRPr lang="zh-CN" altLang="en-US" sz="1500" b="1">
                    <a:latin typeface="微软雅黑" pitchFamily="34" charset="-122"/>
                    <a:ea typeface="微软雅黑" pitchFamily="34" charset="-122"/>
                  </a:endParaRPr>
                </a:p>
              </p:txBody>
            </p:sp>
            <p:pic>
              <p:nvPicPr>
                <p:cNvPr id="55" name="Rectangle 6"/>
                <p:cNvPicPr>
                  <a:picLocks noChangeArrowheads="1"/>
                </p:cNvPicPr>
                <p:nvPr/>
              </p:nvPicPr>
              <p:blipFill>
                <a:blip r:embed="rId3" cstate="print"/>
                <a:srcRect/>
                <a:stretch>
                  <a:fillRect/>
                </a:stretch>
              </p:blipFill>
              <p:spPr bwMode="auto">
                <a:xfrm>
                  <a:off x="3764643" y="2876976"/>
                  <a:ext cx="1210266" cy="576000"/>
                </a:xfrm>
                <a:prstGeom prst="rect">
                  <a:avLst/>
                </a:prstGeom>
                <a:noFill/>
                <a:ln w="9525">
                  <a:noFill/>
                  <a:miter lim="800000"/>
                  <a:headEnd/>
                  <a:tailEnd/>
                </a:ln>
              </p:spPr>
            </p:pic>
            <p:sp>
              <p:nvSpPr>
                <p:cNvPr id="56" name="矩形 40"/>
                <p:cNvSpPr>
                  <a:spLocks noChangeArrowheads="1"/>
                </p:cNvSpPr>
                <p:nvPr/>
              </p:nvSpPr>
              <p:spPr bwMode="auto">
                <a:xfrm>
                  <a:off x="3892723" y="3003394"/>
                  <a:ext cx="954107" cy="323165"/>
                </a:xfrm>
                <a:prstGeom prst="rect">
                  <a:avLst/>
                </a:prstGeom>
                <a:noFill/>
                <a:ln w="9525">
                  <a:noFill/>
                  <a:miter lim="800000"/>
                </a:ln>
              </p:spPr>
              <p:txBody>
                <a:bodyPr wrap="none">
                  <a:spAutoFit/>
                </a:bodyPr>
                <a:lstStyle/>
                <a:p>
                  <a:pPr algn="just"/>
                  <a:r>
                    <a:rPr lang="zh-CN" altLang="en-US" sz="1500" b="1">
                      <a:latin typeface="微软雅黑" pitchFamily="34" charset="-122"/>
                      <a:ea typeface="微软雅黑" pitchFamily="34" charset="-122"/>
                    </a:rPr>
                    <a:t>三个平台</a:t>
                  </a:r>
                  <a:endParaRPr lang="zh-CN" altLang="en-US" sz="1500" b="1">
                    <a:latin typeface="微软雅黑" pitchFamily="34" charset="-122"/>
                    <a:ea typeface="微软雅黑" pitchFamily="34" charset="-122"/>
                  </a:endParaRPr>
                </a:p>
              </p:txBody>
            </p:sp>
          </p:grpSp>
          <p:grpSp>
            <p:nvGrpSpPr>
              <p:cNvPr id="33" name="组合 161"/>
              <p:cNvGrpSpPr/>
              <p:nvPr/>
            </p:nvGrpSpPr>
            <p:grpSpPr bwMode="auto">
              <a:xfrm>
                <a:off x="3764643" y="3537908"/>
                <a:ext cx="4885645" cy="828000"/>
                <a:chOff x="3764643" y="3552186"/>
                <a:chExt cx="4885645" cy="828000"/>
              </a:xfrm>
            </p:grpSpPr>
            <p:pic>
              <p:nvPicPr>
                <p:cNvPr id="49" name="Rectangle 16"/>
                <p:cNvPicPr>
                  <a:picLocks noChangeArrowheads="1"/>
                </p:cNvPicPr>
                <p:nvPr/>
              </p:nvPicPr>
              <p:blipFill>
                <a:blip r:embed="rId4" cstate="print">
                  <a:duotone>
                    <a:prstClr val="black"/>
                    <a:srgbClr val="6BB5A9">
                      <a:tint val="45000"/>
                      <a:satMod val="400000"/>
                    </a:srgbClr>
                  </a:duotone>
                </a:blip>
                <a:srcRect/>
                <a:stretch>
                  <a:fillRect/>
                </a:stretch>
              </p:blipFill>
              <p:spPr bwMode="auto">
                <a:xfrm>
                  <a:off x="4991100" y="3552186"/>
                  <a:ext cx="3659188" cy="828000"/>
                </a:xfrm>
                <a:prstGeom prst="rect">
                  <a:avLst/>
                </a:prstGeom>
                <a:noFill/>
                <a:ln>
                  <a:noFill/>
                </a:ln>
              </p:spPr>
            </p:pic>
            <p:sp>
              <p:nvSpPr>
                <p:cNvPr id="50" name="矩形 38"/>
                <p:cNvSpPr>
                  <a:spLocks noChangeArrowheads="1"/>
                </p:cNvSpPr>
                <p:nvPr/>
              </p:nvSpPr>
              <p:spPr bwMode="auto">
                <a:xfrm>
                  <a:off x="5006564" y="3585740"/>
                  <a:ext cx="3591336" cy="784830"/>
                </a:xfrm>
                <a:prstGeom prst="rect">
                  <a:avLst/>
                </a:prstGeom>
                <a:noFill/>
                <a:ln w="9525">
                  <a:noFill/>
                  <a:miter lim="800000"/>
                </a:ln>
              </p:spPr>
              <p:txBody>
                <a:bodyPr>
                  <a:spAutoFit/>
                </a:bodyPr>
                <a:lstStyle/>
                <a:p>
                  <a:pPr algn="just"/>
                  <a:r>
                    <a:rPr lang="zh-CN" altLang="en-US" sz="1500" b="1">
                      <a:latin typeface="微软雅黑" pitchFamily="34" charset="-122"/>
                      <a:ea typeface="微软雅黑" pitchFamily="34" charset="-122"/>
                    </a:rPr>
                    <a:t>与银行、运营商等系统衔接；与学校原有应用系统衔接；“一卡通”自身应用规模、应用层次不断扩大的衔接</a:t>
                  </a:r>
                  <a:endParaRPr lang="zh-CN" altLang="en-US" sz="1500" b="1">
                    <a:latin typeface="微软雅黑" pitchFamily="34" charset="-122"/>
                    <a:ea typeface="微软雅黑" pitchFamily="34" charset="-122"/>
                  </a:endParaRPr>
                </a:p>
              </p:txBody>
            </p:sp>
            <p:pic>
              <p:nvPicPr>
                <p:cNvPr id="51" name="Rectangle 6"/>
                <p:cNvPicPr>
                  <a:picLocks noChangeArrowheads="1"/>
                </p:cNvPicPr>
                <p:nvPr/>
              </p:nvPicPr>
              <p:blipFill>
                <a:blip r:embed="rId5" cstate="print"/>
                <a:srcRect/>
                <a:stretch>
                  <a:fillRect/>
                </a:stretch>
              </p:blipFill>
              <p:spPr bwMode="auto">
                <a:xfrm>
                  <a:off x="3764643" y="3552186"/>
                  <a:ext cx="1210266" cy="828000"/>
                </a:xfrm>
                <a:prstGeom prst="rect">
                  <a:avLst/>
                </a:prstGeom>
                <a:noFill/>
                <a:ln w="9525">
                  <a:noFill/>
                  <a:miter lim="800000"/>
                  <a:headEnd/>
                  <a:tailEnd/>
                </a:ln>
              </p:spPr>
            </p:pic>
            <p:sp>
              <p:nvSpPr>
                <p:cNvPr id="52" name="矩形 40"/>
                <p:cNvSpPr>
                  <a:spLocks noChangeArrowheads="1"/>
                </p:cNvSpPr>
                <p:nvPr/>
              </p:nvSpPr>
              <p:spPr bwMode="auto">
                <a:xfrm>
                  <a:off x="3892723" y="3804604"/>
                  <a:ext cx="954107" cy="323165"/>
                </a:xfrm>
                <a:prstGeom prst="rect">
                  <a:avLst/>
                </a:prstGeom>
                <a:noFill/>
                <a:ln w="9525">
                  <a:noFill/>
                  <a:miter lim="800000"/>
                </a:ln>
              </p:spPr>
              <p:txBody>
                <a:bodyPr wrap="none">
                  <a:spAutoFit/>
                </a:bodyPr>
                <a:lstStyle/>
                <a:p>
                  <a:pPr algn="just"/>
                  <a:r>
                    <a:rPr lang="zh-CN" altLang="en-US" sz="1500" b="1">
                      <a:latin typeface="微软雅黑" pitchFamily="34" charset="-122"/>
                      <a:ea typeface="微软雅黑" pitchFamily="34" charset="-122"/>
                    </a:rPr>
                    <a:t>三个衔接</a:t>
                  </a:r>
                  <a:endParaRPr lang="zh-CN" altLang="en-US" sz="1500" b="1">
                    <a:latin typeface="微软雅黑" pitchFamily="34" charset="-122"/>
                    <a:ea typeface="微软雅黑" pitchFamily="34" charset="-122"/>
                  </a:endParaRPr>
                </a:p>
              </p:txBody>
            </p:sp>
          </p:grpSp>
          <p:grpSp>
            <p:nvGrpSpPr>
              <p:cNvPr id="34" name="组合 159"/>
              <p:cNvGrpSpPr/>
              <p:nvPr/>
            </p:nvGrpSpPr>
            <p:grpSpPr bwMode="auto">
              <a:xfrm>
                <a:off x="3764643" y="1689188"/>
                <a:ext cx="4885645" cy="576000"/>
                <a:chOff x="3764643" y="1625688"/>
                <a:chExt cx="4885645" cy="576000"/>
              </a:xfrm>
            </p:grpSpPr>
            <p:pic>
              <p:nvPicPr>
                <p:cNvPr id="45" name="Rectangle 16"/>
                <p:cNvPicPr>
                  <a:picLocks noChangeArrowheads="1"/>
                </p:cNvPicPr>
                <p:nvPr/>
              </p:nvPicPr>
              <p:blipFill>
                <a:blip r:embed="rId2" cstate="print">
                  <a:duotone>
                    <a:prstClr val="black"/>
                    <a:srgbClr val="6BB5A9">
                      <a:tint val="45000"/>
                      <a:satMod val="400000"/>
                    </a:srgbClr>
                  </a:duotone>
                </a:blip>
                <a:srcRect/>
                <a:stretch>
                  <a:fillRect/>
                </a:stretch>
              </p:blipFill>
              <p:spPr bwMode="auto">
                <a:xfrm>
                  <a:off x="4991100" y="1625688"/>
                  <a:ext cx="3659188" cy="576000"/>
                </a:xfrm>
                <a:prstGeom prst="rect">
                  <a:avLst/>
                </a:prstGeom>
                <a:noFill/>
                <a:ln>
                  <a:noFill/>
                </a:ln>
              </p:spPr>
            </p:pic>
            <p:sp>
              <p:nvSpPr>
                <p:cNvPr id="46" name="矩形 38"/>
                <p:cNvSpPr>
                  <a:spLocks noChangeArrowheads="1"/>
                </p:cNvSpPr>
                <p:nvPr/>
              </p:nvSpPr>
              <p:spPr bwMode="auto">
                <a:xfrm>
                  <a:off x="5006563" y="1639452"/>
                  <a:ext cx="2716770" cy="553998"/>
                </a:xfrm>
                <a:prstGeom prst="rect">
                  <a:avLst/>
                </a:prstGeom>
                <a:noFill/>
                <a:ln w="9525">
                  <a:noFill/>
                  <a:miter lim="800000"/>
                </a:ln>
              </p:spPr>
              <p:txBody>
                <a:bodyPr>
                  <a:spAutoFit/>
                </a:bodyPr>
                <a:lstStyle/>
                <a:p>
                  <a:pPr algn="just"/>
                  <a:r>
                    <a:rPr lang="zh-CN" altLang="en-US" sz="1500" b="1">
                      <a:latin typeface="微软雅黑" pitchFamily="34" charset="-122"/>
                      <a:ea typeface="微软雅黑" pitchFamily="34" charset="-122"/>
                    </a:rPr>
                    <a:t>两卡(校园卡与手机卡)合一、一个虚拟账户、多种缴费实现</a:t>
                  </a:r>
                  <a:endParaRPr lang="zh-CN" altLang="en-US" sz="1500" b="1">
                    <a:latin typeface="微软雅黑" pitchFamily="34" charset="-122"/>
                    <a:ea typeface="微软雅黑" pitchFamily="34" charset="-122"/>
                  </a:endParaRPr>
                </a:p>
              </p:txBody>
            </p:sp>
            <p:pic>
              <p:nvPicPr>
                <p:cNvPr id="47" name="Rectangle 6"/>
                <p:cNvPicPr>
                  <a:picLocks noChangeArrowheads="1"/>
                </p:cNvPicPr>
                <p:nvPr/>
              </p:nvPicPr>
              <p:blipFill>
                <a:blip r:embed="rId6" cstate="print"/>
                <a:srcRect/>
                <a:stretch>
                  <a:fillRect/>
                </a:stretch>
              </p:blipFill>
              <p:spPr bwMode="auto">
                <a:xfrm>
                  <a:off x="3764643" y="1625688"/>
                  <a:ext cx="1210266" cy="576000"/>
                </a:xfrm>
                <a:prstGeom prst="rect">
                  <a:avLst/>
                </a:prstGeom>
                <a:noFill/>
                <a:ln w="9525">
                  <a:noFill/>
                  <a:miter lim="800000"/>
                  <a:headEnd/>
                  <a:tailEnd/>
                </a:ln>
              </p:spPr>
            </p:pic>
            <p:sp>
              <p:nvSpPr>
                <p:cNvPr id="48" name="矩形 40"/>
                <p:cNvSpPr>
                  <a:spLocks noChangeArrowheads="1"/>
                </p:cNvSpPr>
                <p:nvPr/>
              </p:nvSpPr>
              <p:spPr bwMode="auto">
                <a:xfrm>
                  <a:off x="3892723" y="1752106"/>
                  <a:ext cx="954107" cy="323165"/>
                </a:xfrm>
                <a:prstGeom prst="rect">
                  <a:avLst/>
                </a:prstGeom>
                <a:noFill/>
                <a:ln w="9525">
                  <a:noFill/>
                  <a:miter lim="800000"/>
                </a:ln>
              </p:spPr>
              <p:txBody>
                <a:bodyPr wrap="none">
                  <a:spAutoFit/>
                </a:bodyPr>
                <a:lstStyle/>
                <a:p>
                  <a:pPr algn="just"/>
                  <a:r>
                    <a:rPr lang="zh-CN" altLang="en-US" sz="1500" b="1">
                      <a:latin typeface="微软雅黑" pitchFamily="34" charset="-122"/>
                      <a:ea typeface="微软雅黑" pitchFamily="34" charset="-122"/>
                    </a:rPr>
                    <a:t>两卡合一</a:t>
                  </a:r>
                  <a:endParaRPr lang="zh-CN" altLang="en-US" sz="1500" b="1">
                    <a:latin typeface="微软雅黑" pitchFamily="34" charset="-122"/>
                    <a:ea typeface="微软雅黑" pitchFamily="34" charset="-122"/>
                  </a:endParaRPr>
                </a:p>
              </p:txBody>
            </p:sp>
          </p:grpSp>
          <p:grpSp>
            <p:nvGrpSpPr>
              <p:cNvPr id="35" name="组合 158"/>
              <p:cNvGrpSpPr/>
              <p:nvPr/>
            </p:nvGrpSpPr>
            <p:grpSpPr bwMode="auto">
              <a:xfrm>
                <a:off x="3764644" y="2305428"/>
                <a:ext cx="4885644" cy="576000"/>
                <a:chOff x="3764644" y="2210184"/>
                <a:chExt cx="4885644" cy="576000"/>
              </a:xfrm>
            </p:grpSpPr>
            <p:pic>
              <p:nvPicPr>
                <p:cNvPr id="41" name="Rectangle 16"/>
                <p:cNvPicPr>
                  <a:picLocks noChangeArrowheads="1"/>
                </p:cNvPicPr>
                <p:nvPr/>
              </p:nvPicPr>
              <p:blipFill>
                <a:blip r:embed="rId2" cstate="print">
                  <a:duotone>
                    <a:prstClr val="black"/>
                    <a:srgbClr val="6BB5A9">
                      <a:tint val="45000"/>
                      <a:satMod val="400000"/>
                    </a:srgbClr>
                  </a:duotone>
                </a:blip>
                <a:srcRect/>
                <a:stretch>
                  <a:fillRect/>
                </a:stretch>
              </p:blipFill>
              <p:spPr bwMode="auto">
                <a:xfrm>
                  <a:off x="4991100" y="2210184"/>
                  <a:ext cx="3659188" cy="576000"/>
                </a:xfrm>
                <a:prstGeom prst="rect">
                  <a:avLst/>
                </a:prstGeom>
                <a:noFill/>
                <a:ln>
                  <a:noFill/>
                </a:ln>
              </p:spPr>
            </p:pic>
            <p:pic>
              <p:nvPicPr>
                <p:cNvPr id="42" name="Rectangle 6"/>
                <p:cNvPicPr>
                  <a:picLocks noChangeArrowheads="1"/>
                </p:cNvPicPr>
                <p:nvPr/>
              </p:nvPicPr>
              <p:blipFill>
                <a:blip r:embed="rId3" cstate="print"/>
                <a:srcRect/>
                <a:stretch>
                  <a:fillRect/>
                </a:stretch>
              </p:blipFill>
              <p:spPr bwMode="auto">
                <a:xfrm>
                  <a:off x="3764644" y="2210184"/>
                  <a:ext cx="1210265" cy="576000"/>
                </a:xfrm>
                <a:prstGeom prst="rect">
                  <a:avLst/>
                </a:prstGeom>
                <a:noFill/>
                <a:ln w="9525">
                  <a:noFill/>
                  <a:miter lim="800000"/>
                  <a:headEnd/>
                  <a:tailEnd/>
                </a:ln>
              </p:spPr>
            </p:pic>
            <p:sp>
              <p:nvSpPr>
                <p:cNvPr id="43" name="矩形 136"/>
                <p:cNvSpPr>
                  <a:spLocks noChangeArrowheads="1"/>
                </p:cNvSpPr>
                <p:nvPr/>
              </p:nvSpPr>
              <p:spPr bwMode="auto">
                <a:xfrm>
                  <a:off x="3892723" y="2336602"/>
                  <a:ext cx="954107" cy="323165"/>
                </a:xfrm>
                <a:prstGeom prst="rect">
                  <a:avLst/>
                </a:prstGeom>
                <a:noFill/>
                <a:ln w="9525">
                  <a:noFill/>
                  <a:miter lim="800000"/>
                </a:ln>
              </p:spPr>
              <p:txBody>
                <a:bodyPr wrap="none">
                  <a:spAutoFit/>
                </a:bodyPr>
                <a:lstStyle/>
                <a:p>
                  <a:pPr algn="just"/>
                  <a:r>
                    <a:rPr lang="zh-CN" altLang="en-US" sz="1500" b="1">
                      <a:latin typeface="微软雅黑" pitchFamily="34" charset="-122"/>
                      <a:ea typeface="微软雅黑" pitchFamily="34" charset="-122"/>
                    </a:rPr>
                    <a:t>三个唯一</a:t>
                  </a:r>
                  <a:endParaRPr lang="zh-CN" altLang="en-US" sz="1500" b="1">
                    <a:latin typeface="微软雅黑" pitchFamily="34" charset="-122"/>
                    <a:ea typeface="微软雅黑" pitchFamily="34" charset="-122"/>
                  </a:endParaRPr>
                </a:p>
              </p:txBody>
            </p:sp>
            <p:sp>
              <p:nvSpPr>
                <p:cNvPr id="44" name="矩形 38"/>
                <p:cNvSpPr>
                  <a:spLocks noChangeArrowheads="1"/>
                </p:cNvSpPr>
                <p:nvPr/>
              </p:nvSpPr>
              <p:spPr bwMode="auto">
                <a:xfrm>
                  <a:off x="5005632" y="2222037"/>
                  <a:ext cx="2716770" cy="553998"/>
                </a:xfrm>
                <a:prstGeom prst="rect">
                  <a:avLst/>
                </a:prstGeom>
                <a:noFill/>
                <a:ln w="9525">
                  <a:noFill/>
                  <a:miter lim="800000"/>
                </a:ln>
              </p:spPr>
              <p:txBody>
                <a:bodyPr>
                  <a:spAutoFit/>
                </a:bodyPr>
                <a:lstStyle/>
                <a:p>
                  <a:pPr algn="just"/>
                  <a:r>
                    <a:rPr lang="zh-CN" altLang="en-US" sz="1500" b="1">
                      <a:latin typeface="微软雅黑" pitchFamily="34" charset="-122"/>
                      <a:ea typeface="微软雅黑" pitchFamily="34" charset="-122"/>
                    </a:rPr>
                    <a:t>一网、一库、一卡的一体化、标准化、开放化设计</a:t>
                  </a:r>
                  <a:endParaRPr lang="zh-CN" altLang="en-US" sz="1500" b="1">
                    <a:latin typeface="微软雅黑" pitchFamily="34" charset="-122"/>
                    <a:ea typeface="微软雅黑" pitchFamily="34" charset="-122"/>
                  </a:endParaRPr>
                </a:p>
              </p:txBody>
            </p:sp>
          </p:grpSp>
          <p:grpSp>
            <p:nvGrpSpPr>
              <p:cNvPr id="36" name="组合 162"/>
              <p:cNvGrpSpPr/>
              <p:nvPr/>
            </p:nvGrpSpPr>
            <p:grpSpPr bwMode="auto">
              <a:xfrm>
                <a:off x="3764643" y="4406147"/>
                <a:ext cx="4885645" cy="576001"/>
                <a:chOff x="3764643" y="4444247"/>
                <a:chExt cx="4885645" cy="576001"/>
              </a:xfrm>
            </p:grpSpPr>
            <p:pic>
              <p:nvPicPr>
                <p:cNvPr id="37" name="Rectangle 16"/>
                <p:cNvPicPr>
                  <a:picLocks noChangeArrowheads="1"/>
                </p:cNvPicPr>
                <p:nvPr/>
              </p:nvPicPr>
              <p:blipFill>
                <a:blip r:embed="rId2" cstate="print">
                  <a:duotone>
                    <a:prstClr val="black"/>
                    <a:srgbClr val="6BB5A9">
                      <a:tint val="45000"/>
                      <a:satMod val="400000"/>
                    </a:srgbClr>
                  </a:duotone>
                </a:blip>
                <a:srcRect/>
                <a:stretch>
                  <a:fillRect/>
                </a:stretch>
              </p:blipFill>
              <p:spPr bwMode="auto">
                <a:xfrm>
                  <a:off x="4991100" y="4444248"/>
                  <a:ext cx="3659188" cy="576000"/>
                </a:xfrm>
                <a:prstGeom prst="rect">
                  <a:avLst/>
                </a:prstGeom>
                <a:noFill/>
                <a:ln>
                  <a:noFill/>
                </a:ln>
              </p:spPr>
            </p:pic>
            <p:pic>
              <p:nvPicPr>
                <p:cNvPr id="38" name="Rectangle 6"/>
                <p:cNvPicPr>
                  <a:picLocks noChangeArrowheads="1"/>
                </p:cNvPicPr>
                <p:nvPr/>
              </p:nvPicPr>
              <p:blipFill>
                <a:blip r:embed="rId7" cstate="print"/>
                <a:srcRect/>
                <a:stretch>
                  <a:fillRect/>
                </a:stretch>
              </p:blipFill>
              <p:spPr bwMode="auto">
                <a:xfrm>
                  <a:off x="3764643" y="4444247"/>
                  <a:ext cx="1210266" cy="576000"/>
                </a:xfrm>
                <a:prstGeom prst="rect">
                  <a:avLst/>
                </a:prstGeom>
                <a:noFill/>
                <a:ln w="9525">
                  <a:noFill/>
                  <a:miter lim="800000"/>
                  <a:headEnd/>
                  <a:tailEnd/>
                </a:ln>
              </p:spPr>
            </p:pic>
            <p:sp>
              <p:nvSpPr>
                <p:cNvPr id="39" name="矩形 155"/>
                <p:cNvSpPr>
                  <a:spLocks noChangeArrowheads="1"/>
                </p:cNvSpPr>
                <p:nvPr/>
              </p:nvSpPr>
              <p:spPr bwMode="auto">
                <a:xfrm>
                  <a:off x="3892723" y="4570665"/>
                  <a:ext cx="954107" cy="323165"/>
                </a:xfrm>
                <a:prstGeom prst="rect">
                  <a:avLst/>
                </a:prstGeom>
                <a:noFill/>
                <a:ln w="9525">
                  <a:noFill/>
                  <a:miter lim="800000"/>
                </a:ln>
              </p:spPr>
              <p:txBody>
                <a:bodyPr wrap="none">
                  <a:spAutoFit/>
                </a:bodyPr>
                <a:lstStyle/>
                <a:p>
                  <a:pPr algn="just"/>
                  <a:r>
                    <a:rPr lang="zh-CN" altLang="en-US" sz="1500" b="1">
                      <a:latin typeface="微软雅黑" pitchFamily="34" charset="-122"/>
                      <a:ea typeface="微软雅黑" pitchFamily="34" charset="-122"/>
                    </a:rPr>
                    <a:t>四个中心</a:t>
                  </a:r>
                  <a:endParaRPr lang="zh-CN" altLang="en-US" sz="1500" b="1">
                    <a:latin typeface="微软雅黑" pitchFamily="34" charset="-122"/>
                    <a:ea typeface="微软雅黑" pitchFamily="34" charset="-122"/>
                  </a:endParaRPr>
                </a:p>
              </p:txBody>
            </p:sp>
            <p:sp>
              <p:nvSpPr>
                <p:cNvPr id="40" name="矩形 38"/>
                <p:cNvSpPr>
                  <a:spLocks noChangeArrowheads="1"/>
                </p:cNvSpPr>
                <p:nvPr/>
              </p:nvSpPr>
              <p:spPr bwMode="auto">
                <a:xfrm>
                  <a:off x="5007438" y="4453972"/>
                  <a:ext cx="2716770" cy="553998"/>
                </a:xfrm>
                <a:prstGeom prst="rect">
                  <a:avLst/>
                </a:prstGeom>
                <a:noFill/>
                <a:ln w="9525">
                  <a:noFill/>
                  <a:miter lim="800000"/>
                </a:ln>
              </p:spPr>
              <p:txBody>
                <a:bodyPr>
                  <a:spAutoFit/>
                </a:bodyPr>
                <a:lstStyle/>
                <a:p>
                  <a:pPr algn="just"/>
                  <a:r>
                    <a:rPr lang="zh-CN" altLang="en-US" sz="1500" b="1">
                      <a:latin typeface="微软雅黑" pitchFamily="34" charset="-122"/>
                      <a:ea typeface="微软雅黑" pitchFamily="34" charset="-122"/>
                    </a:rPr>
                    <a:t>统一的身份认证、信息门户、公用数据中心、管理应用中心</a:t>
                  </a:r>
                  <a:endParaRPr lang="zh-CN" altLang="en-US" sz="1500" b="1">
                    <a:latin typeface="微软雅黑" pitchFamily="34" charset="-122"/>
                    <a:ea typeface="微软雅黑" pitchFamily="34" charset="-122"/>
                  </a:endParaRPr>
                </a:p>
              </p:txBody>
            </p:sp>
          </p:grpSp>
        </p:grpSp>
        <p:cxnSp>
          <p:nvCxnSpPr>
            <p:cNvPr id="26" name="肘形连接符 25"/>
            <p:cNvCxnSpPr/>
            <p:nvPr/>
          </p:nvCxnSpPr>
          <p:spPr>
            <a:xfrm flipV="1">
              <a:off x="2976563" y="1976460"/>
              <a:ext cx="787400" cy="1406202"/>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60" idx="3"/>
            </p:cNvCxnSpPr>
            <p:nvPr/>
          </p:nvCxnSpPr>
          <p:spPr>
            <a:xfrm flipV="1">
              <a:off x="2967038" y="3209664"/>
              <a:ext cx="796925" cy="176173"/>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60" idx="3"/>
            </p:cNvCxnSpPr>
            <p:nvPr/>
          </p:nvCxnSpPr>
          <p:spPr>
            <a:xfrm>
              <a:off x="2967038" y="3385836"/>
              <a:ext cx="796925" cy="566607"/>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60" idx="3"/>
            </p:cNvCxnSpPr>
            <p:nvPr/>
          </p:nvCxnSpPr>
          <p:spPr>
            <a:xfrm>
              <a:off x="2967038" y="3385836"/>
              <a:ext cx="796925" cy="1307800"/>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60" idx="3"/>
            </p:cNvCxnSpPr>
            <p:nvPr/>
          </p:nvCxnSpPr>
          <p:spPr>
            <a:xfrm flipV="1">
              <a:off x="2967038" y="2593855"/>
              <a:ext cx="796925" cy="791981"/>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356301" y="5021029"/>
            <a:ext cx="8521700" cy="1323439"/>
          </a:xfrm>
          <a:prstGeom prst="rect">
            <a:avLst/>
          </a:prstGeom>
          <a:solidFill>
            <a:schemeClr val="accent3">
              <a:lumMod val="40000"/>
              <a:lumOff val="60000"/>
            </a:schemeClr>
          </a:solidFill>
        </p:spPr>
        <p:txBody>
          <a:bodyPr wrap="square">
            <a:spAutoFit/>
          </a:bodyPr>
          <a:lstStyle/>
          <a:p>
            <a:r>
              <a:rPr lang="zh-CN" altLang="en-US" sz="2000" dirty="0" smtClean="0">
                <a:latin typeface="微软雅黑" pitchFamily="34" charset="-122"/>
                <a:ea typeface="微软雅黑" pitchFamily="34" charset="-122"/>
              </a:rPr>
              <a:t>       校园</a:t>
            </a:r>
            <a:r>
              <a:rPr lang="zh-CN" altLang="en-US" sz="2000" dirty="0">
                <a:latin typeface="微软雅黑" pitchFamily="34" charset="-122"/>
                <a:ea typeface="微软雅黑" pitchFamily="34" charset="-122"/>
              </a:rPr>
              <a:t>一卡通在学校内也称为校园卡系统，是智慧校园建设的有机组成部分，校园一卡通工程是智慧校园的标志性工程和前导性工程。校园卡是将广大师生员工与智慧校园有机连接在一起的最有效的媒介，实现了 “一卡在手，走遍校园”，校园卡是校园数字化的重要形象和重要标志之一。</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a:t>幸福的校园生活</a:t>
            </a:r>
            <a:r>
              <a:rPr lang="zh-CN" altLang="en-US" sz="2800" dirty="0" smtClean="0"/>
              <a:t>过程体系</a:t>
            </a:r>
            <a:r>
              <a:rPr lang="en-US" altLang="zh-CN" sz="2800" dirty="0" smtClean="0"/>
              <a:t>-</a:t>
            </a:r>
            <a:r>
              <a:rPr lang="zh-CN" altLang="en-US" sz="2800" dirty="0" smtClean="0"/>
              <a:t>掌上校园</a:t>
            </a:r>
            <a:endParaRPr lang="zh-CN" sz="2800" dirty="0"/>
          </a:p>
        </p:txBody>
      </p:sp>
      <p:sp>
        <p:nvSpPr>
          <p:cNvPr id="61" name="矩形 60"/>
          <p:cNvSpPr/>
          <p:nvPr/>
        </p:nvSpPr>
        <p:spPr>
          <a:xfrm>
            <a:off x="356301" y="5021029"/>
            <a:ext cx="8521700" cy="1015663"/>
          </a:xfrm>
          <a:prstGeom prst="rect">
            <a:avLst/>
          </a:prstGeom>
          <a:solidFill>
            <a:schemeClr val="accent3">
              <a:lumMod val="40000"/>
              <a:lumOff val="60000"/>
            </a:schemeClr>
          </a:solidFill>
        </p:spPr>
        <p:txBody>
          <a:bodyPr wrap="square">
            <a:spAutoFit/>
          </a:bodyPr>
          <a:lstStyle/>
          <a:p>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掌</a:t>
            </a:r>
            <a:r>
              <a:rPr lang="zh-CN" altLang="zh-CN" sz="2000" dirty="0">
                <a:latin typeface="微软雅黑" pitchFamily="34" charset="-122"/>
                <a:ea typeface="微软雅黑" pitchFamily="34" charset="-122"/>
              </a:rPr>
              <a:t>上校园服务平台使用无线通信网络及移动计算技术，将各种信息资源和应用服务进行整合、挖掘和展现，为管理人员、教职工、</a:t>
            </a:r>
            <a:r>
              <a:rPr lang="zh-CN" altLang="zh-CN" sz="2000" dirty="0" smtClean="0">
                <a:latin typeface="微软雅黑" pitchFamily="34" charset="-122"/>
                <a:ea typeface="微软雅黑" pitchFamily="34" charset="-122"/>
              </a:rPr>
              <a:t>学生和</a:t>
            </a:r>
            <a:r>
              <a:rPr lang="zh-CN" altLang="zh-CN" sz="2000" dirty="0">
                <a:latin typeface="微软雅黑" pitchFamily="34" charset="-122"/>
                <a:ea typeface="微软雅黑" pitchFamily="34" charset="-122"/>
              </a:rPr>
              <a:t>公众提供便捷的移动信息服务。</a:t>
            </a:r>
            <a:endParaRPr lang="zh-CN" altLang="en-US" sz="2000" dirty="0">
              <a:latin typeface="微软雅黑" pitchFamily="34" charset="-122"/>
              <a:ea typeface="微软雅黑" pitchFamily="34" charset="-122"/>
            </a:endParaRPr>
          </a:p>
        </p:txBody>
      </p:sp>
      <p:pic>
        <p:nvPicPr>
          <p:cNvPr id="9218" name="Picture 2" descr="C:\Users\langoo\Desktop\图片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552" y="1229580"/>
            <a:ext cx="1807998" cy="316779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langoo\Desktop\图片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952500"/>
            <a:ext cx="2276475" cy="4000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图片1"/>
          <p:cNvPicPr>
            <a:picLocks noChangeAspect="1"/>
          </p:cNvPicPr>
          <p:nvPr/>
        </p:nvPicPr>
        <p:blipFill>
          <a:blip r:embed="rId3"/>
          <a:stretch>
            <a:fillRect/>
          </a:stretch>
        </p:blipFill>
        <p:spPr>
          <a:xfrm>
            <a:off x="6363970" y="1164590"/>
            <a:ext cx="1865630" cy="328422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467" y="284246"/>
            <a:ext cx="7886712" cy="919452"/>
          </a:xfrm>
        </p:spPr>
        <p:txBody>
          <a:bodyPr/>
          <a:lstStyle/>
          <a:p>
            <a:r>
              <a:rPr lang="zh-CN" altLang="en-US" sz="2800" dirty="0" smtClean="0"/>
              <a:t>智慧校园建设内容总结</a:t>
            </a:r>
            <a:endParaRPr lang="zh-CN" sz="2800" dirty="0"/>
          </a:p>
        </p:txBody>
      </p:sp>
      <p:sp>
        <p:nvSpPr>
          <p:cNvPr id="7" name="Text Box 13"/>
          <p:cNvSpPr txBox="1">
            <a:spLocks noChangeArrowheads="1"/>
          </p:cNvSpPr>
          <p:nvPr/>
        </p:nvSpPr>
        <p:spPr bwMode="auto">
          <a:xfrm>
            <a:off x="233265" y="1131976"/>
            <a:ext cx="8620263" cy="1275798"/>
          </a:xfrm>
          <a:prstGeom prst="rect">
            <a:avLst/>
          </a:prstGeom>
          <a:solidFill>
            <a:srgbClr val="FFFF00"/>
          </a:solidFill>
          <a:ln w="9525">
            <a:noFill/>
            <a:miter lim="800000"/>
          </a:ln>
        </p:spPr>
        <p:txBody>
          <a:bodyPr wrap="square">
            <a:spAutoFit/>
          </a:bodyPr>
          <a:lstStyle/>
          <a:p>
            <a:pPr algn="just">
              <a:lnSpc>
                <a:spcPts val="3200"/>
              </a:lnSpc>
              <a:buClr>
                <a:srgbClr val="FF6600"/>
              </a:buClr>
              <a:buFont typeface="Wingdings" panose="05000000000000000000" pitchFamily="2" charset="2"/>
              <a:buChar char="u"/>
            </a:pPr>
            <a:r>
              <a:rPr lang="zh-CN" altLang="en-US" dirty="0">
                <a:latin typeface="微软雅黑" pitchFamily="34" charset="-122"/>
                <a:ea typeface="微软雅黑" pitchFamily="34" charset="-122"/>
              </a:rPr>
              <a:t> 更加注</a:t>
            </a:r>
            <a:r>
              <a:rPr lang="zh-CN" altLang="en-US" dirty="0" smtClean="0">
                <a:latin typeface="微软雅黑" pitchFamily="34" charset="-122"/>
                <a:ea typeface="微软雅黑" pitchFamily="34" charset="-122"/>
              </a:rPr>
              <a:t>重智慧校园建设在</a:t>
            </a:r>
            <a:r>
              <a:rPr lang="zh-CN" altLang="en-US" dirty="0">
                <a:latin typeface="微软雅黑" pitchFamily="34" charset="-122"/>
                <a:ea typeface="微软雅黑" pitchFamily="34" charset="-122"/>
              </a:rPr>
              <a:t>学校事业发展中的</a:t>
            </a:r>
            <a:r>
              <a:rPr lang="zh-CN" altLang="en-US" dirty="0">
                <a:solidFill>
                  <a:srgbClr val="FF0000"/>
                </a:solidFill>
                <a:latin typeface="微软雅黑" pitchFamily="34" charset="-122"/>
                <a:ea typeface="微软雅黑" pitchFamily="34" charset="-122"/>
              </a:rPr>
              <a:t>战略作</a:t>
            </a:r>
            <a:r>
              <a:rPr lang="zh-CN" altLang="en-US" dirty="0" smtClean="0">
                <a:solidFill>
                  <a:srgbClr val="FF0000"/>
                </a:solidFill>
                <a:latin typeface="微软雅黑" pitchFamily="34" charset="-122"/>
                <a:ea typeface="微软雅黑" pitchFamily="34" charset="-122"/>
              </a:rPr>
              <a:t>用</a:t>
            </a:r>
            <a:r>
              <a:rPr lang="zh-CN" altLang="en-US" dirty="0" smtClean="0">
                <a:latin typeface="微软雅黑" pitchFamily="34" charset="-122"/>
                <a:ea typeface="微软雅黑" pitchFamily="34" charset="-122"/>
              </a:rPr>
              <a:t>：坚持智慧校园建设与学校发展战略一致性；智慧校园建设要与学科、科研发展相结合；把提高教育教学质量作为智慧校园应用创新的根本任务。</a:t>
            </a:r>
            <a:endParaRPr lang="en-US" altLang="zh-CN" dirty="0" smtClean="0">
              <a:latin typeface="微软雅黑" pitchFamily="34" charset="-122"/>
              <a:ea typeface="微软雅黑" pitchFamily="34" charset="-122"/>
            </a:endParaRPr>
          </a:p>
        </p:txBody>
      </p:sp>
      <p:sp>
        <p:nvSpPr>
          <p:cNvPr id="8" name="Text Box 13"/>
          <p:cNvSpPr txBox="1">
            <a:spLocks noChangeArrowheads="1"/>
          </p:cNvSpPr>
          <p:nvPr/>
        </p:nvSpPr>
        <p:spPr bwMode="auto">
          <a:xfrm>
            <a:off x="233264" y="2680154"/>
            <a:ext cx="8620263" cy="871521"/>
          </a:xfrm>
          <a:prstGeom prst="rect">
            <a:avLst/>
          </a:prstGeom>
          <a:solidFill>
            <a:srgbClr val="92D050"/>
          </a:solidFill>
          <a:ln w="9525">
            <a:noFill/>
            <a:miter lim="800000"/>
          </a:ln>
        </p:spPr>
        <p:txBody>
          <a:bodyPr wrap="square">
            <a:spAutoFit/>
          </a:bodyPr>
          <a:lstStyle/>
          <a:p>
            <a:pPr algn="just">
              <a:lnSpc>
                <a:spcPts val="3200"/>
              </a:lnSpc>
              <a:buClr>
                <a:srgbClr val="FF6600"/>
              </a:buClr>
              <a:buFont typeface="Wingdings" panose="05000000000000000000" pitchFamily="2" charset="2"/>
              <a:buChar char="u"/>
            </a:pPr>
            <a:r>
              <a:rPr lang="zh-CN" altLang="en-US" dirty="0" smtClean="0">
                <a:latin typeface="微软雅黑" pitchFamily="34" charset="-122"/>
                <a:ea typeface="微软雅黑" pitchFamily="34" charset="-122"/>
              </a:rPr>
              <a:t>更加</a:t>
            </a:r>
            <a:r>
              <a:rPr lang="zh-CN" altLang="en-US" dirty="0">
                <a:latin typeface="微软雅黑" pitchFamily="34" charset="-122"/>
                <a:ea typeface="微软雅黑" pitchFamily="34" charset="-122"/>
              </a:rPr>
              <a:t>注</a:t>
            </a:r>
            <a:r>
              <a:rPr lang="zh-CN" altLang="en-US" dirty="0" smtClean="0">
                <a:latin typeface="微软雅黑" pitchFamily="34" charset="-122"/>
                <a:ea typeface="微软雅黑" pitchFamily="34" charset="-122"/>
              </a:rPr>
              <a:t>重智慧校园建设推</a:t>
            </a:r>
            <a:r>
              <a:rPr lang="zh-CN" altLang="en-US" dirty="0">
                <a:latin typeface="微软雅黑" pitchFamily="34" charset="-122"/>
                <a:ea typeface="微软雅黑" pitchFamily="34" charset="-122"/>
              </a:rPr>
              <a:t>进中</a:t>
            </a:r>
            <a:r>
              <a:rPr lang="zh-CN" altLang="en-US" dirty="0">
                <a:solidFill>
                  <a:srgbClr val="FF0000"/>
                </a:solidFill>
                <a:latin typeface="微软雅黑" pitchFamily="34" charset="-122"/>
                <a:ea typeface="微软雅黑" pitchFamily="34" charset="-122"/>
              </a:rPr>
              <a:t>人的能动</a:t>
            </a:r>
            <a:r>
              <a:rPr lang="zh-CN" altLang="en-US" dirty="0" smtClean="0">
                <a:solidFill>
                  <a:srgbClr val="FF0000"/>
                </a:solidFill>
                <a:latin typeface="微软雅黑" pitchFamily="34" charset="-122"/>
                <a:ea typeface="微软雅黑" pitchFamily="34" charset="-122"/>
              </a:rPr>
              <a:t>性：</a:t>
            </a:r>
            <a:r>
              <a:rPr lang="zh-CN" altLang="en-US" dirty="0" smtClean="0">
                <a:latin typeface="微软雅黑" pitchFamily="34" charset="-122"/>
                <a:ea typeface="微软雅黑" pitchFamily="34" charset="-122"/>
              </a:rPr>
              <a:t>坚持提高师生在智慧校园中的参与能力、反馈能力与创新能力，加强建设的凝聚力与协同力</a:t>
            </a:r>
            <a:r>
              <a:rPr lang="zh-CN" altLang="en-US" sz="2000" dirty="0" smtClean="0">
                <a:latin typeface="微软雅黑" pitchFamily="34" charset="-122"/>
                <a:ea typeface="微软雅黑" pitchFamily="34" charset="-122"/>
              </a:rPr>
              <a:t>。</a:t>
            </a:r>
            <a:endParaRPr lang="zh-CN" altLang="en-US" sz="2200" dirty="0">
              <a:latin typeface="微软雅黑" pitchFamily="34" charset="-122"/>
              <a:ea typeface="微软雅黑" pitchFamily="34" charset="-122"/>
            </a:endParaRPr>
          </a:p>
        </p:txBody>
      </p:sp>
      <p:sp>
        <p:nvSpPr>
          <p:cNvPr id="9" name="矩形 8"/>
          <p:cNvSpPr/>
          <p:nvPr/>
        </p:nvSpPr>
        <p:spPr>
          <a:xfrm>
            <a:off x="233265" y="4994443"/>
            <a:ext cx="8620264" cy="913070"/>
          </a:xfrm>
          <a:prstGeom prst="rect">
            <a:avLst/>
          </a:prstGeom>
          <a:solidFill>
            <a:srgbClr val="0070C0"/>
          </a:solidFill>
        </p:spPr>
        <p:txBody>
          <a:bodyPr wrap="square">
            <a:spAutoFit/>
          </a:bodyPr>
          <a:lstStyle/>
          <a:p>
            <a:pPr algn="just">
              <a:lnSpc>
                <a:spcPts val="3200"/>
              </a:lnSpc>
              <a:buClr>
                <a:srgbClr val="FF6600"/>
              </a:buClr>
              <a:buFont typeface="Wingdings" panose="05000000000000000000" pitchFamily="2" charset="2"/>
              <a:buChar char="u"/>
            </a:pPr>
            <a:r>
              <a:rPr lang="zh-CN" altLang="en-US" dirty="0" smtClean="0">
                <a:latin typeface="微软雅黑" pitchFamily="34" charset="-122"/>
                <a:ea typeface="微软雅黑" pitchFamily="34" charset="-122"/>
              </a:rPr>
              <a:t> </a:t>
            </a:r>
            <a:r>
              <a:rPr lang="zh-CN" altLang="en-US" dirty="0" smtClean="0">
                <a:solidFill>
                  <a:schemeClr val="bg1"/>
                </a:solidFill>
                <a:latin typeface="微软雅黑" pitchFamily="34" charset="-122"/>
                <a:ea typeface="微软雅黑" pitchFamily="34" charset="-122"/>
              </a:rPr>
              <a:t>更加注重中智慧校园建设的整体性推进：坚持教与学，建与用，管与服的系统性建设；坚持用户驱动、应用驱动，强化应用与技术相互协同与融合。</a:t>
            </a:r>
            <a:endParaRPr lang="en-US" altLang="zh-CN" dirty="0" smtClean="0">
              <a:solidFill>
                <a:schemeClr val="bg1"/>
              </a:solidFill>
              <a:latin typeface="微软雅黑" pitchFamily="34" charset="-122"/>
              <a:ea typeface="微软雅黑" pitchFamily="34" charset="-122"/>
            </a:endParaRPr>
          </a:p>
        </p:txBody>
      </p:sp>
      <p:sp>
        <p:nvSpPr>
          <p:cNvPr id="10" name="矩形 9"/>
          <p:cNvSpPr/>
          <p:nvPr/>
        </p:nvSpPr>
        <p:spPr>
          <a:xfrm>
            <a:off x="233265" y="3870465"/>
            <a:ext cx="8620263" cy="913070"/>
          </a:xfrm>
          <a:prstGeom prst="rect">
            <a:avLst/>
          </a:prstGeom>
          <a:solidFill>
            <a:srgbClr val="00B050"/>
          </a:solidFill>
        </p:spPr>
        <p:txBody>
          <a:bodyPr wrap="square">
            <a:spAutoFit/>
          </a:bodyPr>
          <a:lstStyle/>
          <a:p>
            <a:pPr algn="just">
              <a:lnSpc>
                <a:spcPts val="3200"/>
              </a:lnSpc>
              <a:buClr>
                <a:srgbClr val="FF6600"/>
              </a:buClr>
              <a:buFont typeface="Wingdings" panose="05000000000000000000" pitchFamily="2" charset="2"/>
              <a:buChar char="u"/>
            </a:pPr>
            <a:r>
              <a:rPr lang="zh-CN" altLang="en-US" dirty="0" smtClean="0">
                <a:latin typeface="微软雅黑" pitchFamily="34" charset="-122"/>
                <a:ea typeface="微软雅黑" pitchFamily="34" charset="-122"/>
              </a:rPr>
              <a:t> 更加注重智慧校园建设中的</a:t>
            </a:r>
            <a:r>
              <a:rPr lang="zh-CN" altLang="en-US" dirty="0" smtClean="0">
                <a:solidFill>
                  <a:srgbClr val="FF0000"/>
                </a:solidFill>
                <a:latin typeface="微软雅黑" pitchFamily="34" charset="-122"/>
                <a:ea typeface="微软雅黑" pitchFamily="34" charset="-122"/>
              </a:rPr>
              <a:t>软性投入</a:t>
            </a:r>
            <a:r>
              <a:rPr lang="zh-CN" altLang="en-US" dirty="0" smtClean="0">
                <a:latin typeface="微软雅黑" pitchFamily="34" charset="-122"/>
                <a:ea typeface="微软雅黑" pitchFamily="34" charset="-122"/>
              </a:rPr>
              <a:t>：坚持文化培育，行动研究，专题培训和体制创新，以实现智慧校园建设进程中的可持续性发展。</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智慧校园建设的机遇与挑战</a:t>
            </a:r>
            <a:endParaRPr lang="zh-CN" altLang="en-US" sz="2800"/>
          </a:p>
        </p:txBody>
      </p:sp>
      <p:sp>
        <p:nvSpPr>
          <p:cNvPr id="5" name="标题 1"/>
          <p:cNvSpPr txBox="1"/>
          <p:nvPr/>
        </p:nvSpPr>
        <p:spPr>
          <a:xfrm>
            <a:off x="570230" y="1158240"/>
            <a:ext cx="8434705" cy="824865"/>
          </a:xfrm>
          <a:prstGeom prst="rect">
            <a:avLst/>
          </a:prstGeom>
        </p:spPr>
        <p:txBody>
          <a:bodyPr>
            <a:normAutofit/>
          </a:bodyPr>
          <a:lstStyle/>
          <a:p>
            <a:pPr marL="914400" indent="-914400">
              <a:lnSpc>
                <a:spcPts val="3000"/>
              </a:lnSpc>
            </a:pPr>
            <a:r>
              <a:rPr kumimoji="0" lang="zh-CN" altLang="en-US"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智慧校园建设的机遇与挑战</a:t>
            </a:r>
            <a:r>
              <a:rPr kumimoji="0" lang="en-US" altLang="zh-CN"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a:t>
            </a:r>
            <a:r>
              <a:rPr lang="zh-CN" altLang="en-US" sz="2000" b="1" kern="0" noProof="0" dirty="0" smtClean="0">
                <a:solidFill>
                  <a:srgbClr val="FF0000"/>
                </a:solidFill>
                <a:latin typeface="微软雅黑" pitchFamily="34" charset="-122"/>
                <a:ea typeface="微软雅黑" pitchFamily="34" charset="-122"/>
                <a:cs typeface="+mj-cs"/>
                <a:sym typeface="Calibri" pitchFamily="34" charset="0"/>
              </a:rPr>
              <a:t>四</a:t>
            </a:r>
            <a:r>
              <a:rPr lang="zh-CN" altLang="en-US" sz="2000" b="1" kern="0" dirty="0" smtClean="0">
                <a:solidFill>
                  <a:srgbClr val="FF0000"/>
                </a:solidFill>
                <a:latin typeface="微软雅黑" pitchFamily="34" charset="-122"/>
                <a:ea typeface="微软雅黑" pitchFamily="34" charset="-122"/>
                <a:cs typeface="+mj-cs"/>
                <a:sym typeface="Calibri" pitchFamily="34" charset="0"/>
              </a:rPr>
              <a:t>个未来之</a:t>
            </a:r>
            <a:r>
              <a:rPr lang="zh-CN" altLang="en-US" sz="1600" b="1" kern="0" dirty="0" smtClean="0">
                <a:latin typeface="微软雅黑" pitchFamily="34" charset="-122"/>
                <a:ea typeface="微软雅黑" pitchFamily="34" charset="-122"/>
                <a:sym typeface="Calibri" pitchFamily="34" charset="0"/>
              </a:rPr>
              <a:t>决定未来经济的</a:t>
            </a:r>
            <a:r>
              <a:rPr lang="en-US" altLang="zh-CN" sz="1600" b="1" kern="0" dirty="0" smtClean="0">
                <a:latin typeface="微软雅黑" pitchFamily="34" charset="-122"/>
                <a:ea typeface="微软雅黑" pitchFamily="34" charset="-122"/>
                <a:sym typeface="Calibri" pitchFamily="34" charset="0"/>
              </a:rPr>
              <a:t>12</a:t>
            </a:r>
            <a:r>
              <a:rPr lang="zh-CN" altLang="en-US" sz="1600" b="1" kern="0" dirty="0" smtClean="0">
                <a:latin typeface="微软雅黑" pitchFamily="34" charset="-122"/>
                <a:ea typeface="微软雅黑" pitchFamily="34" charset="-122"/>
                <a:sym typeface="Calibri" pitchFamily="34" charset="0"/>
              </a:rPr>
              <a:t>大技术（核心是智慧化）</a:t>
            </a:r>
            <a:endParaRPr lang="zh-CN" altLang="en-US" sz="1600" b="1" kern="0" dirty="0" smtClean="0">
              <a:latin typeface="微软雅黑" pitchFamily="34" charset="-122"/>
              <a:ea typeface="微软雅黑" pitchFamily="34" charset="-122"/>
              <a:sym typeface="Calibri" pitchFamily="34" charset="0"/>
            </a:endParaRPr>
          </a:p>
          <a:p>
            <a:pPr marL="914400" marR="0" lvl="0" indent="-914400" algn="l" defTabSz="914400" rtl="0" eaLnBrk="0" fontAlgn="base" latinLnBrk="0" hangingPunct="0">
              <a:lnSpc>
                <a:spcPts val="3000"/>
              </a:lnSpc>
              <a:spcBef>
                <a:spcPct val="0"/>
              </a:spcBef>
              <a:spcAft>
                <a:spcPct val="0"/>
              </a:spcAft>
              <a:buClrTx/>
              <a:buSzTx/>
              <a:buFontTx/>
              <a:buNone/>
              <a:defRPr/>
            </a:pPr>
            <a:endParaRPr kumimoji="0" lang="zh-CN" altLang="en-US" sz="12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sym typeface="Calibri" pitchFamily="34" charset="0"/>
            </a:endParaRPr>
          </a:p>
        </p:txBody>
      </p:sp>
      <p:pic>
        <p:nvPicPr>
          <p:cNvPr id="6" name="Picture 2" descr="http://a.36krcnd.com/photo/6dc5c2245697a63856887713af6b3f57.png"/>
          <p:cNvPicPr>
            <a:picLocks noChangeAspect="1" noChangeArrowheads="1"/>
          </p:cNvPicPr>
          <p:nvPr/>
        </p:nvPicPr>
        <p:blipFill>
          <a:blip r:embed="rId1" cstate="print"/>
          <a:srcRect/>
          <a:stretch>
            <a:fillRect/>
          </a:stretch>
        </p:blipFill>
        <p:spPr bwMode="auto">
          <a:xfrm>
            <a:off x="1110615" y="1955800"/>
            <a:ext cx="7051040" cy="408559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custDataLst>
              <p:tags r:id="rId1"/>
            </p:custDataLst>
          </p:nvPr>
        </p:nvSpPr>
        <p:spPr>
          <a:xfrm>
            <a:off x="2997200" y="1376363"/>
            <a:ext cx="3594100" cy="359568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椭圆 28"/>
          <p:cNvSpPr/>
          <p:nvPr>
            <p:custDataLst>
              <p:tags r:id="rId2"/>
            </p:custDataLst>
          </p:nvPr>
        </p:nvSpPr>
        <p:spPr>
          <a:xfrm>
            <a:off x="2833688" y="1427163"/>
            <a:ext cx="3519487" cy="3517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4400">
              <a:latin typeface="Broadway BT" panose="04040905080B02020502" pitchFamily="82" charset="0"/>
              <a:ea typeface="汉仪丫丫体简" panose="02010604000101010101" pitchFamily="2" charset="-122"/>
              <a:cs typeface="Verdana" panose="020B0604030504040204" pitchFamily="34" charset="0"/>
            </a:endParaRPr>
          </a:p>
        </p:txBody>
      </p:sp>
      <p:sp>
        <p:nvSpPr>
          <p:cNvPr id="7" name="椭圆 6"/>
          <p:cNvSpPr/>
          <p:nvPr>
            <p:custDataLst>
              <p:tags r:id="rId3"/>
            </p:custDataLst>
          </p:nvPr>
        </p:nvSpPr>
        <p:spPr>
          <a:xfrm>
            <a:off x="7866063" y="2457450"/>
            <a:ext cx="506412"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custDataLst>
              <p:tags r:id="rId4"/>
            </p:custDataLst>
          </p:nvPr>
        </p:nvSpPr>
        <p:spPr>
          <a:xfrm>
            <a:off x="6473825" y="1719263"/>
            <a:ext cx="231775" cy="231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custDataLst>
              <p:tags r:id="rId5"/>
            </p:custDataLst>
          </p:nvPr>
        </p:nvSpPr>
        <p:spPr>
          <a:xfrm>
            <a:off x="1990725" y="4508500"/>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custDataLst>
              <p:tags r:id="rId6"/>
            </p:custDataLst>
          </p:nvPr>
        </p:nvSpPr>
        <p:spPr>
          <a:xfrm>
            <a:off x="3779838" y="5184775"/>
            <a:ext cx="233362" cy="233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任意多边形 52"/>
          <p:cNvSpPr/>
          <p:nvPr>
            <p:custDataLst>
              <p:tags r:id="rId7"/>
            </p:custDataLst>
          </p:nvPr>
        </p:nvSpPr>
        <p:spPr>
          <a:xfrm>
            <a:off x="3147329" y="2623501"/>
            <a:ext cx="2844896" cy="1495989"/>
          </a:xfrm>
          <a:custGeom>
            <a:avLst/>
            <a:gdLst/>
            <a:ahLst/>
            <a:cxnLst/>
            <a:rect l="l" t="t" r="r" b="b"/>
            <a:pathLst>
              <a:path w="2844896" h="1495989">
                <a:moveTo>
                  <a:pt x="2078407" y="914550"/>
                </a:moveTo>
                <a:lnTo>
                  <a:pt x="2165192" y="914550"/>
                </a:lnTo>
                <a:cubicBezTo>
                  <a:pt x="2170510" y="913995"/>
                  <a:pt x="2178162" y="914725"/>
                  <a:pt x="2188147" y="916741"/>
                </a:cubicBezTo>
                <a:cubicBezTo>
                  <a:pt x="2198133" y="918757"/>
                  <a:pt x="2203689" y="925393"/>
                  <a:pt x="2204816" y="936648"/>
                </a:cubicBezTo>
                <a:cubicBezTo>
                  <a:pt x="2204289" y="946413"/>
                  <a:pt x="2199924" y="952707"/>
                  <a:pt x="2191721" y="955529"/>
                </a:cubicBezTo>
                <a:cubicBezTo>
                  <a:pt x="2183518" y="958351"/>
                  <a:pt x="2174637" y="964645"/>
                  <a:pt x="2165079" y="974410"/>
                </a:cubicBezTo>
                <a:cubicBezTo>
                  <a:pt x="2155521" y="984174"/>
                  <a:pt x="2148447" y="1004353"/>
                  <a:pt x="2143856" y="1034946"/>
                </a:cubicBezTo>
                <a:lnTo>
                  <a:pt x="2143856" y="1322220"/>
                </a:lnTo>
                <a:cubicBezTo>
                  <a:pt x="2141053" y="1363913"/>
                  <a:pt x="2131183" y="1397358"/>
                  <a:pt x="2114245" y="1422555"/>
                </a:cubicBezTo>
                <a:cubicBezTo>
                  <a:pt x="2097308" y="1447752"/>
                  <a:pt x="2077955" y="1466007"/>
                  <a:pt x="2056187" y="1477319"/>
                </a:cubicBezTo>
                <a:cubicBezTo>
                  <a:pt x="2034419" y="1488630"/>
                  <a:pt x="2014888" y="1494304"/>
                  <a:pt x="1997595" y="1494340"/>
                </a:cubicBezTo>
                <a:lnTo>
                  <a:pt x="1997595" y="1449474"/>
                </a:lnTo>
                <a:cubicBezTo>
                  <a:pt x="2032251" y="1439013"/>
                  <a:pt x="2057473" y="1423360"/>
                  <a:pt x="2073261" y="1402516"/>
                </a:cubicBezTo>
                <a:cubicBezTo>
                  <a:pt x="2089049" y="1381672"/>
                  <a:pt x="2097880" y="1354399"/>
                  <a:pt x="2099755" y="1320696"/>
                </a:cubicBezTo>
                <a:lnTo>
                  <a:pt x="2099755" y="1034946"/>
                </a:lnTo>
                <a:cubicBezTo>
                  <a:pt x="2095162" y="1004353"/>
                  <a:pt x="2088084" y="984174"/>
                  <a:pt x="2078521" y="974410"/>
                </a:cubicBezTo>
                <a:cubicBezTo>
                  <a:pt x="2068958" y="964645"/>
                  <a:pt x="2060072" y="958351"/>
                  <a:pt x="2051865" y="955529"/>
                </a:cubicBezTo>
                <a:cubicBezTo>
                  <a:pt x="2043658" y="952707"/>
                  <a:pt x="2039290" y="946413"/>
                  <a:pt x="2038763" y="936648"/>
                </a:cubicBezTo>
                <a:cubicBezTo>
                  <a:pt x="2039891" y="925393"/>
                  <a:pt x="2045450" y="918757"/>
                  <a:pt x="2055440" y="916741"/>
                </a:cubicBezTo>
                <a:cubicBezTo>
                  <a:pt x="2065431" y="914725"/>
                  <a:pt x="2073086" y="913995"/>
                  <a:pt x="2078407" y="914550"/>
                </a:cubicBezTo>
                <a:close/>
                <a:moveTo>
                  <a:pt x="1711897" y="914550"/>
                </a:moveTo>
                <a:lnTo>
                  <a:pt x="1927455" y="914550"/>
                </a:lnTo>
                <a:cubicBezTo>
                  <a:pt x="1929965" y="914153"/>
                  <a:pt x="1935047" y="915328"/>
                  <a:pt x="1942703" y="918075"/>
                </a:cubicBezTo>
                <a:cubicBezTo>
                  <a:pt x="1950359" y="920821"/>
                  <a:pt x="1954679" y="927520"/>
                  <a:pt x="1955663" y="938172"/>
                </a:cubicBezTo>
                <a:cubicBezTo>
                  <a:pt x="1955584" y="943506"/>
                  <a:pt x="1954027" y="947888"/>
                  <a:pt x="1950994" y="951317"/>
                </a:cubicBezTo>
                <a:cubicBezTo>
                  <a:pt x="1947960" y="954746"/>
                  <a:pt x="1943926" y="957222"/>
                  <a:pt x="1938891" y="958746"/>
                </a:cubicBezTo>
                <a:cubicBezTo>
                  <a:pt x="1926138" y="962366"/>
                  <a:pt x="1918483" y="966747"/>
                  <a:pt x="1915925" y="971891"/>
                </a:cubicBezTo>
                <a:cubicBezTo>
                  <a:pt x="1913367" y="977034"/>
                  <a:pt x="1912383" y="986369"/>
                  <a:pt x="1912970" y="999894"/>
                </a:cubicBezTo>
                <a:lnTo>
                  <a:pt x="1912970" y="1366416"/>
                </a:lnTo>
                <a:cubicBezTo>
                  <a:pt x="1912532" y="1369549"/>
                  <a:pt x="1912646" y="1376746"/>
                  <a:pt x="1913311" y="1388006"/>
                </a:cubicBezTo>
                <a:cubicBezTo>
                  <a:pt x="1913975" y="1399267"/>
                  <a:pt x="1917816" y="1411036"/>
                  <a:pt x="1924833" y="1423312"/>
                </a:cubicBezTo>
                <a:cubicBezTo>
                  <a:pt x="1931850" y="1435589"/>
                  <a:pt x="1944668" y="1444818"/>
                  <a:pt x="1963287" y="1450998"/>
                </a:cubicBezTo>
                <a:lnTo>
                  <a:pt x="1963287" y="1495861"/>
                </a:lnTo>
                <a:cubicBezTo>
                  <a:pt x="1933592" y="1496431"/>
                  <a:pt x="1906096" y="1495101"/>
                  <a:pt x="1880799" y="1491869"/>
                </a:cubicBezTo>
                <a:cubicBezTo>
                  <a:pt x="1855502" y="1488637"/>
                  <a:pt x="1829922" y="1480083"/>
                  <a:pt x="1804060" y="1466206"/>
                </a:cubicBezTo>
                <a:cubicBezTo>
                  <a:pt x="1770835" y="1447553"/>
                  <a:pt x="1749319" y="1430036"/>
                  <a:pt x="1739513" y="1413656"/>
                </a:cubicBezTo>
                <a:cubicBezTo>
                  <a:pt x="1729707" y="1397277"/>
                  <a:pt x="1725328" y="1379752"/>
                  <a:pt x="1726375" y="1361082"/>
                </a:cubicBezTo>
                <a:lnTo>
                  <a:pt x="1726375" y="999894"/>
                </a:lnTo>
                <a:cubicBezTo>
                  <a:pt x="1726963" y="986369"/>
                  <a:pt x="1725978" y="977034"/>
                  <a:pt x="1723422" y="971891"/>
                </a:cubicBezTo>
                <a:cubicBezTo>
                  <a:pt x="1720866" y="966747"/>
                  <a:pt x="1713215" y="962366"/>
                  <a:pt x="1700467" y="958746"/>
                </a:cubicBezTo>
                <a:cubicBezTo>
                  <a:pt x="1695435" y="957222"/>
                  <a:pt x="1691403" y="954746"/>
                  <a:pt x="1688370" y="951317"/>
                </a:cubicBezTo>
                <a:cubicBezTo>
                  <a:pt x="1685338" y="947888"/>
                  <a:pt x="1683783" y="943506"/>
                  <a:pt x="1683703" y="938172"/>
                </a:cubicBezTo>
                <a:cubicBezTo>
                  <a:pt x="1684688" y="927520"/>
                  <a:pt x="1689006" y="920821"/>
                  <a:pt x="1696657" y="918075"/>
                </a:cubicBezTo>
                <a:cubicBezTo>
                  <a:pt x="1704309" y="915328"/>
                  <a:pt x="1709389" y="914153"/>
                  <a:pt x="1711897" y="914550"/>
                </a:cubicBezTo>
                <a:close/>
                <a:moveTo>
                  <a:pt x="655384" y="914550"/>
                </a:moveTo>
                <a:lnTo>
                  <a:pt x="843561" y="914550"/>
                </a:lnTo>
                <a:cubicBezTo>
                  <a:pt x="852637" y="913979"/>
                  <a:pt x="861713" y="914741"/>
                  <a:pt x="870789" y="916836"/>
                </a:cubicBezTo>
                <a:cubicBezTo>
                  <a:pt x="879865" y="918931"/>
                  <a:pt x="884752" y="925788"/>
                  <a:pt x="885450" y="937407"/>
                </a:cubicBezTo>
                <a:cubicBezTo>
                  <a:pt x="885275" y="943026"/>
                  <a:pt x="883530" y="947597"/>
                  <a:pt x="880214" y="951121"/>
                </a:cubicBezTo>
                <a:cubicBezTo>
                  <a:pt x="876898" y="954644"/>
                  <a:pt x="873058" y="957692"/>
                  <a:pt x="868695" y="960263"/>
                </a:cubicBezTo>
                <a:cubicBezTo>
                  <a:pt x="864426" y="962358"/>
                  <a:pt x="860967" y="964644"/>
                  <a:pt x="858317" y="967120"/>
                </a:cubicBezTo>
                <a:cubicBezTo>
                  <a:pt x="855668" y="969596"/>
                  <a:pt x="854303" y="973405"/>
                  <a:pt x="854224" y="978548"/>
                </a:cubicBezTo>
                <a:cubicBezTo>
                  <a:pt x="854303" y="983516"/>
                  <a:pt x="855096" y="988436"/>
                  <a:pt x="856604" y="993309"/>
                </a:cubicBezTo>
                <a:cubicBezTo>
                  <a:pt x="858111" y="998182"/>
                  <a:pt x="859857" y="1002912"/>
                  <a:pt x="861840" y="1007499"/>
                </a:cubicBezTo>
                <a:lnTo>
                  <a:pt x="956279" y="1223109"/>
                </a:lnTo>
                <a:lnTo>
                  <a:pt x="956279" y="1399101"/>
                </a:lnTo>
                <a:cubicBezTo>
                  <a:pt x="955692" y="1412625"/>
                  <a:pt x="956676" y="1421957"/>
                  <a:pt x="959232" y="1427100"/>
                </a:cubicBezTo>
                <a:cubicBezTo>
                  <a:pt x="961789" y="1432243"/>
                  <a:pt x="969440" y="1436624"/>
                  <a:pt x="982187" y="1440242"/>
                </a:cubicBezTo>
                <a:cubicBezTo>
                  <a:pt x="987219" y="1441766"/>
                  <a:pt x="991252" y="1444242"/>
                  <a:pt x="994284" y="1447671"/>
                </a:cubicBezTo>
                <a:cubicBezTo>
                  <a:pt x="997316" y="1451099"/>
                  <a:pt x="998872" y="1455480"/>
                  <a:pt x="998951" y="1460813"/>
                </a:cubicBezTo>
                <a:cubicBezTo>
                  <a:pt x="997967" y="1471463"/>
                  <a:pt x="993649" y="1478161"/>
                  <a:pt x="985997" y="1480907"/>
                </a:cubicBezTo>
                <a:cubicBezTo>
                  <a:pt x="978345" y="1483653"/>
                  <a:pt x="973265" y="1484828"/>
                  <a:pt x="970757" y="1484431"/>
                </a:cubicBezTo>
                <a:lnTo>
                  <a:pt x="755206" y="1484431"/>
                </a:lnTo>
                <a:cubicBezTo>
                  <a:pt x="752698" y="1484828"/>
                  <a:pt x="747618" y="1483653"/>
                  <a:pt x="739966" y="1480907"/>
                </a:cubicBezTo>
                <a:cubicBezTo>
                  <a:pt x="732315" y="1478161"/>
                  <a:pt x="727997" y="1471463"/>
                  <a:pt x="727012" y="1460813"/>
                </a:cubicBezTo>
                <a:cubicBezTo>
                  <a:pt x="727092" y="1455480"/>
                  <a:pt x="728647" y="1451099"/>
                  <a:pt x="731680" y="1447671"/>
                </a:cubicBezTo>
                <a:cubicBezTo>
                  <a:pt x="734712" y="1444242"/>
                  <a:pt x="738744" y="1441766"/>
                  <a:pt x="743776" y="1440242"/>
                </a:cubicBezTo>
                <a:cubicBezTo>
                  <a:pt x="756524" y="1436624"/>
                  <a:pt x="764175" y="1432243"/>
                  <a:pt x="766731" y="1427100"/>
                </a:cubicBezTo>
                <a:cubicBezTo>
                  <a:pt x="769287" y="1421957"/>
                  <a:pt x="770272" y="1412625"/>
                  <a:pt x="769684" y="1399101"/>
                </a:cubicBezTo>
                <a:lnTo>
                  <a:pt x="769684" y="1263488"/>
                </a:lnTo>
                <a:lnTo>
                  <a:pt x="654622" y="990738"/>
                </a:lnTo>
                <a:cubicBezTo>
                  <a:pt x="652178" y="983929"/>
                  <a:pt x="649447" y="977929"/>
                  <a:pt x="646431" y="972739"/>
                </a:cubicBezTo>
                <a:cubicBezTo>
                  <a:pt x="643415" y="967548"/>
                  <a:pt x="638779" y="962882"/>
                  <a:pt x="632524" y="958739"/>
                </a:cubicBezTo>
                <a:cubicBezTo>
                  <a:pt x="627460" y="956295"/>
                  <a:pt x="623301" y="953565"/>
                  <a:pt x="620047" y="950549"/>
                </a:cubicBezTo>
                <a:cubicBezTo>
                  <a:pt x="616792" y="947533"/>
                  <a:pt x="615109" y="942899"/>
                  <a:pt x="614998" y="936645"/>
                </a:cubicBezTo>
                <a:cubicBezTo>
                  <a:pt x="615681" y="925391"/>
                  <a:pt x="620412" y="918756"/>
                  <a:pt x="629191" y="916741"/>
                </a:cubicBezTo>
                <a:cubicBezTo>
                  <a:pt x="637969" y="914725"/>
                  <a:pt x="646701" y="913995"/>
                  <a:pt x="655384" y="914550"/>
                </a:cubicBezTo>
                <a:close/>
                <a:moveTo>
                  <a:pt x="981287" y="914384"/>
                </a:moveTo>
                <a:cubicBezTo>
                  <a:pt x="986555" y="914130"/>
                  <a:pt x="991704" y="914185"/>
                  <a:pt x="996733" y="914550"/>
                </a:cubicBezTo>
                <a:lnTo>
                  <a:pt x="1081269" y="914550"/>
                </a:lnTo>
                <a:cubicBezTo>
                  <a:pt x="1090550" y="914138"/>
                  <a:pt x="1099213" y="915344"/>
                  <a:pt x="1107258" y="918169"/>
                </a:cubicBezTo>
                <a:cubicBezTo>
                  <a:pt x="1115302" y="920995"/>
                  <a:pt x="1119585" y="927915"/>
                  <a:pt x="1120109" y="938931"/>
                </a:cubicBezTo>
                <a:cubicBezTo>
                  <a:pt x="1119982" y="945264"/>
                  <a:pt x="1118142" y="950121"/>
                  <a:pt x="1114588" y="953501"/>
                </a:cubicBezTo>
                <a:cubicBezTo>
                  <a:pt x="1111034" y="956882"/>
                  <a:pt x="1106528" y="959644"/>
                  <a:pt x="1101070" y="961787"/>
                </a:cubicBezTo>
                <a:cubicBezTo>
                  <a:pt x="1086060" y="967818"/>
                  <a:pt x="1074954" y="974802"/>
                  <a:pt x="1067751" y="982738"/>
                </a:cubicBezTo>
                <a:cubicBezTo>
                  <a:pt x="1060547" y="990675"/>
                  <a:pt x="1053630" y="1002229"/>
                  <a:pt x="1046998" y="1017404"/>
                </a:cubicBezTo>
                <a:lnTo>
                  <a:pt x="972281" y="1181206"/>
                </a:lnTo>
                <a:lnTo>
                  <a:pt x="947992" y="1127113"/>
                </a:lnTo>
                <a:lnTo>
                  <a:pt x="987594" y="1038736"/>
                </a:lnTo>
                <a:cubicBezTo>
                  <a:pt x="990736" y="1032339"/>
                  <a:pt x="993401" y="1025895"/>
                  <a:pt x="995591" y="1019403"/>
                </a:cubicBezTo>
                <a:cubicBezTo>
                  <a:pt x="997780" y="1012912"/>
                  <a:pt x="998923" y="1005896"/>
                  <a:pt x="999018" y="998357"/>
                </a:cubicBezTo>
                <a:cubicBezTo>
                  <a:pt x="998378" y="983801"/>
                  <a:pt x="993903" y="974141"/>
                  <a:pt x="985591" y="969377"/>
                </a:cubicBezTo>
                <a:cubicBezTo>
                  <a:pt x="977280" y="964613"/>
                  <a:pt x="968968" y="960653"/>
                  <a:pt x="960657" y="957498"/>
                </a:cubicBezTo>
                <a:cubicBezTo>
                  <a:pt x="952345" y="954342"/>
                  <a:pt x="947870" y="947899"/>
                  <a:pt x="947230" y="938169"/>
                </a:cubicBezTo>
                <a:cubicBezTo>
                  <a:pt x="948151" y="925185"/>
                  <a:pt x="954116" y="917820"/>
                  <a:pt x="965127" y="916074"/>
                </a:cubicBezTo>
                <a:cubicBezTo>
                  <a:pt x="970633" y="915201"/>
                  <a:pt x="976020" y="914637"/>
                  <a:pt x="981287" y="914384"/>
                </a:cubicBezTo>
                <a:close/>
                <a:moveTo>
                  <a:pt x="1395253" y="903120"/>
                </a:moveTo>
                <a:cubicBezTo>
                  <a:pt x="1449026" y="908530"/>
                  <a:pt x="1493429" y="925057"/>
                  <a:pt x="1528462" y="952701"/>
                </a:cubicBezTo>
                <a:cubicBezTo>
                  <a:pt x="1563495" y="980346"/>
                  <a:pt x="1589555" y="1015609"/>
                  <a:pt x="1606642" y="1058490"/>
                </a:cubicBezTo>
                <a:cubicBezTo>
                  <a:pt x="1623729" y="1101371"/>
                  <a:pt x="1632239" y="1148372"/>
                  <a:pt x="1632173" y="1199493"/>
                </a:cubicBezTo>
                <a:cubicBezTo>
                  <a:pt x="1632239" y="1250613"/>
                  <a:pt x="1623729" y="1297614"/>
                  <a:pt x="1606642" y="1340496"/>
                </a:cubicBezTo>
                <a:cubicBezTo>
                  <a:pt x="1589555" y="1383377"/>
                  <a:pt x="1563495" y="1418639"/>
                  <a:pt x="1528462" y="1446283"/>
                </a:cubicBezTo>
                <a:cubicBezTo>
                  <a:pt x="1493429" y="1473927"/>
                  <a:pt x="1449026" y="1490453"/>
                  <a:pt x="1395253" y="1495861"/>
                </a:cubicBezTo>
                <a:lnTo>
                  <a:pt x="1395253" y="1451672"/>
                </a:lnTo>
                <a:cubicBezTo>
                  <a:pt x="1412556" y="1444911"/>
                  <a:pt x="1423519" y="1436530"/>
                  <a:pt x="1428143" y="1426531"/>
                </a:cubicBezTo>
                <a:cubicBezTo>
                  <a:pt x="1432766" y="1416531"/>
                  <a:pt x="1434768" y="1406627"/>
                  <a:pt x="1434148" y="1396818"/>
                </a:cubicBezTo>
                <a:lnTo>
                  <a:pt x="1434148" y="1002168"/>
                </a:lnTo>
                <a:cubicBezTo>
                  <a:pt x="1434768" y="992359"/>
                  <a:pt x="1432766" y="982455"/>
                  <a:pt x="1428143" y="972455"/>
                </a:cubicBezTo>
                <a:cubicBezTo>
                  <a:pt x="1423519" y="962455"/>
                  <a:pt x="1412556" y="954075"/>
                  <a:pt x="1395253" y="947313"/>
                </a:cubicBezTo>
                <a:close/>
                <a:moveTo>
                  <a:pt x="1360934" y="903120"/>
                </a:moveTo>
                <a:lnTo>
                  <a:pt x="1360934" y="947313"/>
                </a:lnTo>
                <a:cubicBezTo>
                  <a:pt x="1343631" y="954075"/>
                  <a:pt x="1332668" y="962455"/>
                  <a:pt x="1328045" y="972455"/>
                </a:cubicBezTo>
                <a:cubicBezTo>
                  <a:pt x="1323421" y="982455"/>
                  <a:pt x="1321419" y="992359"/>
                  <a:pt x="1322039" y="1002168"/>
                </a:cubicBezTo>
                <a:lnTo>
                  <a:pt x="1322039" y="1396818"/>
                </a:lnTo>
                <a:cubicBezTo>
                  <a:pt x="1321419" y="1406627"/>
                  <a:pt x="1323421" y="1416531"/>
                  <a:pt x="1328045" y="1426531"/>
                </a:cubicBezTo>
                <a:cubicBezTo>
                  <a:pt x="1332668" y="1436530"/>
                  <a:pt x="1343631" y="1444911"/>
                  <a:pt x="1360934" y="1451672"/>
                </a:cubicBezTo>
                <a:lnTo>
                  <a:pt x="1360934" y="1495861"/>
                </a:lnTo>
                <a:cubicBezTo>
                  <a:pt x="1307161" y="1490453"/>
                  <a:pt x="1262757" y="1473927"/>
                  <a:pt x="1227724" y="1446283"/>
                </a:cubicBezTo>
                <a:cubicBezTo>
                  <a:pt x="1192691" y="1418639"/>
                  <a:pt x="1166632" y="1383377"/>
                  <a:pt x="1149545" y="1340496"/>
                </a:cubicBezTo>
                <a:cubicBezTo>
                  <a:pt x="1132458" y="1297614"/>
                  <a:pt x="1123948" y="1250613"/>
                  <a:pt x="1124014" y="1199493"/>
                </a:cubicBezTo>
                <a:cubicBezTo>
                  <a:pt x="1123948" y="1148372"/>
                  <a:pt x="1132458" y="1101371"/>
                  <a:pt x="1149545" y="1058490"/>
                </a:cubicBezTo>
                <a:cubicBezTo>
                  <a:pt x="1166632" y="1015609"/>
                  <a:pt x="1192691" y="980346"/>
                  <a:pt x="1227724" y="952701"/>
                </a:cubicBezTo>
                <a:cubicBezTo>
                  <a:pt x="1262757" y="925057"/>
                  <a:pt x="1307161" y="908530"/>
                  <a:pt x="1360934" y="903120"/>
                </a:cubicBezTo>
                <a:close/>
                <a:moveTo>
                  <a:pt x="1756855" y="143363"/>
                </a:moveTo>
                <a:lnTo>
                  <a:pt x="1758376" y="143363"/>
                </a:lnTo>
                <a:lnTo>
                  <a:pt x="1800956" y="219541"/>
                </a:lnTo>
                <a:lnTo>
                  <a:pt x="1800956" y="449635"/>
                </a:lnTo>
                <a:cubicBezTo>
                  <a:pt x="1805548" y="480228"/>
                  <a:pt x="1812625" y="500407"/>
                  <a:pt x="1822186" y="510172"/>
                </a:cubicBezTo>
                <a:cubicBezTo>
                  <a:pt x="1831747" y="519937"/>
                  <a:pt x="1840630" y="526230"/>
                  <a:pt x="1848836" y="529052"/>
                </a:cubicBezTo>
                <a:cubicBezTo>
                  <a:pt x="1857041" y="531875"/>
                  <a:pt x="1861408" y="538168"/>
                  <a:pt x="1861935" y="547933"/>
                </a:cubicBezTo>
                <a:cubicBezTo>
                  <a:pt x="1860807" y="559188"/>
                  <a:pt x="1855249" y="565824"/>
                  <a:pt x="1845261" y="567840"/>
                </a:cubicBezTo>
                <a:cubicBezTo>
                  <a:pt x="1835273" y="569856"/>
                  <a:pt x="1827618" y="570587"/>
                  <a:pt x="1822299" y="570031"/>
                </a:cubicBezTo>
                <a:lnTo>
                  <a:pt x="1735519" y="570031"/>
                </a:lnTo>
                <a:cubicBezTo>
                  <a:pt x="1730201" y="570587"/>
                  <a:pt x="1722549" y="569856"/>
                  <a:pt x="1712564" y="567840"/>
                </a:cubicBezTo>
                <a:cubicBezTo>
                  <a:pt x="1702579" y="565824"/>
                  <a:pt x="1697023" y="559188"/>
                  <a:pt x="1695895" y="547933"/>
                </a:cubicBezTo>
                <a:cubicBezTo>
                  <a:pt x="1696422" y="538168"/>
                  <a:pt x="1700787" y="531875"/>
                  <a:pt x="1708990" y="529052"/>
                </a:cubicBezTo>
                <a:cubicBezTo>
                  <a:pt x="1717194" y="526230"/>
                  <a:pt x="1726074" y="519937"/>
                  <a:pt x="1735632" y="510172"/>
                </a:cubicBezTo>
                <a:cubicBezTo>
                  <a:pt x="1745190" y="500407"/>
                  <a:pt x="1752265" y="480228"/>
                  <a:pt x="1756855" y="449635"/>
                </a:cubicBezTo>
                <a:close/>
                <a:moveTo>
                  <a:pt x="1301910" y="106830"/>
                </a:moveTo>
                <a:lnTo>
                  <a:pt x="1304195" y="106830"/>
                </a:lnTo>
                <a:lnTo>
                  <a:pt x="1323944" y="192936"/>
                </a:lnTo>
                <a:lnTo>
                  <a:pt x="1252316" y="453445"/>
                </a:lnTo>
                <a:cubicBezTo>
                  <a:pt x="1246381" y="476019"/>
                  <a:pt x="1245684" y="492212"/>
                  <a:pt x="1250223" y="502023"/>
                </a:cubicBezTo>
                <a:cubicBezTo>
                  <a:pt x="1254762" y="511833"/>
                  <a:pt x="1263587" y="519263"/>
                  <a:pt x="1276700" y="524311"/>
                </a:cubicBezTo>
                <a:cubicBezTo>
                  <a:pt x="1282986" y="526740"/>
                  <a:pt x="1288320" y="529693"/>
                  <a:pt x="1292702" y="533169"/>
                </a:cubicBezTo>
                <a:cubicBezTo>
                  <a:pt x="1297083" y="536646"/>
                  <a:pt x="1299369" y="542075"/>
                  <a:pt x="1299560" y="549457"/>
                </a:cubicBezTo>
                <a:cubicBezTo>
                  <a:pt x="1298862" y="559649"/>
                  <a:pt x="1294162" y="565745"/>
                  <a:pt x="1285463" y="567745"/>
                </a:cubicBezTo>
                <a:cubicBezTo>
                  <a:pt x="1276763" y="569745"/>
                  <a:pt x="1268254" y="570507"/>
                  <a:pt x="1259936" y="570031"/>
                </a:cubicBezTo>
                <a:lnTo>
                  <a:pt x="1172367" y="570031"/>
                </a:lnTo>
                <a:cubicBezTo>
                  <a:pt x="1163928" y="570460"/>
                  <a:pt x="1154918" y="569412"/>
                  <a:pt x="1145338" y="566888"/>
                </a:cubicBezTo>
                <a:cubicBezTo>
                  <a:pt x="1135757" y="564364"/>
                  <a:pt x="1130554" y="557791"/>
                  <a:pt x="1129729" y="547171"/>
                </a:cubicBezTo>
                <a:cubicBezTo>
                  <a:pt x="1129920" y="538614"/>
                  <a:pt x="1132775" y="533058"/>
                  <a:pt x="1138295" y="530502"/>
                </a:cubicBezTo>
                <a:cubicBezTo>
                  <a:pt x="1143815" y="527946"/>
                  <a:pt x="1150858" y="524867"/>
                  <a:pt x="1159423" y="521263"/>
                </a:cubicBezTo>
                <a:cubicBezTo>
                  <a:pt x="1167639" y="517644"/>
                  <a:pt x="1176333" y="510024"/>
                  <a:pt x="1185507" y="498403"/>
                </a:cubicBezTo>
                <a:cubicBezTo>
                  <a:pt x="1194681" y="486783"/>
                  <a:pt x="1203007" y="467733"/>
                  <a:pt x="1210486" y="441253"/>
                </a:cubicBezTo>
                <a:close/>
                <a:moveTo>
                  <a:pt x="2651348" y="150"/>
                </a:moveTo>
                <a:lnTo>
                  <a:pt x="2781650" y="150"/>
                </a:lnTo>
                <a:cubicBezTo>
                  <a:pt x="2791334" y="-326"/>
                  <a:pt x="2800351" y="817"/>
                  <a:pt x="2808701" y="3579"/>
                </a:cubicBezTo>
                <a:cubicBezTo>
                  <a:pt x="2817051" y="6341"/>
                  <a:pt x="2821496" y="13579"/>
                  <a:pt x="2822036" y="25292"/>
                </a:cubicBezTo>
                <a:cubicBezTo>
                  <a:pt x="2821718" y="33800"/>
                  <a:pt x="2818734" y="40022"/>
                  <a:pt x="2813083" y="43958"/>
                </a:cubicBezTo>
                <a:cubicBezTo>
                  <a:pt x="2807431" y="47895"/>
                  <a:pt x="2801018" y="51069"/>
                  <a:pt x="2793842" y="53482"/>
                </a:cubicBezTo>
                <a:cubicBezTo>
                  <a:pt x="2768585" y="63275"/>
                  <a:pt x="2748995" y="75687"/>
                  <a:pt x="2735073" y="90718"/>
                </a:cubicBezTo>
                <a:cubicBezTo>
                  <a:pt x="2721150" y="105749"/>
                  <a:pt x="2706704" y="124066"/>
                  <a:pt x="2691734" y="145668"/>
                </a:cubicBezTo>
                <a:lnTo>
                  <a:pt x="2677256" y="165477"/>
                </a:lnTo>
                <a:lnTo>
                  <a:pt x="2799938" y="486987"/>
                </a:lnTo>
                <a:cubicBezTo>
                  <a:pt x="2802954" y="495384"/>
                  <a:pt x="2806066" y="502780"/>
                  <a:pt x="2809273" y="509177"/>
                </a:cubicBezTo>
                <a:cubicBezTo>
                  <a:pt x="2812479" y="515573"/>
                  <a:pt x="2818258" y="520874"/>
                  <a:pt x="2826608" y="525081"/>
                </a:cubicBezTo>
                <a:cubicBezTo>
                  <a:pt x="2832371" y="527525"/>
                  <a:pt x="2836847" y="530445"/>
                  <a:pt x="2840038" y="533842"/>
                </a:cubicBezTo>
                <a:cubicBezTo>
                  <a:pt x="2843229" y="537239"/>
                  <a:pt x="2844848" y="542445"/>
                  <a:pt x="2844896" y="549461"/>
                </a:cubicBezTo>
                <a:cubicBezTo>
                  <a:pt x="2844166" y="559984"/>
                  <a:pt x="2839340" y="566174"/>
                  <a:pt x="2830418" y="568031"/>
                </a:cubicBezTo>
                <a:cubicBezTo>
                  <a:pt x="2821496" y="569888"/>
                  <a:pt x="2812860" y="570555"/>
                  <a:pt x="2804510" y="570031"/>
                </a:cubicBezTo>
                <a:lnTo>
                  <a:pt x="2613248" y="570031"/>
                </a:lnTo>
                <a:cubicBezTo>
                  <a:pt x="2603898" y="570523"/>
                  <a:pt x="2594976" y="569539"/>
                  <a:pt x="2586483" y="567079"/>
                </a:cubicBezTo>
                <a:cubicBezTo>
                  <a:pt x="2577990" y="564619"/>
                  <a:pt x="2573449" y="557730"/>
                  <a:pt x="2572862" y="546413"/>
                </a:cubicBezTo>
                <a:cubicBezTo>
                  <a:pt x="2573248" y="538348"/>
                  <a:pt x="2575948" y="532638"/>
                  <a:pt x="2580962" y="529285"/>
                </a:cubicBezTo>
                <a:cubicBezTo>
                  <a:pt x="2585976" y="525932"/>
                  <a:pt x="2590990" y="523044"/>
                  <a:pt x="2596004" y="520622"/>
                </a:cubicBezTo>
                <a:cubicBezTo>
                  <a:pt x="2601019" y="518200"/>
                  <a:pt x="2603718" y="514353"/>
                  <a:pt x="2604104" y="509081"/>
                </a:cubicBezTo>
                <a:cubicBezTo>
                  <a:pt x="2603993" y="505796"/>
                  <a:pt x="2603263" y="501891"/>
                  <a:pt x="2601913" y="497367"/>
                </a:cubicBezTo>
                <a:cubicBezTo>
                  <a:pt x="2600564" y="492844"/>
                  <a:pt x="2599262" y="489130"/>
                  <a:pt x="2598008" y="486225"/>
                </a:cubicBezTo>
                <a:lnTo>
                  <a:pt x="2550764" y="344517"/>
                </a:lnTo>
                <a:cubicBezTo>
                  <a:pt x="2548351" y="337247"/>
                  <a:pt x="2546129" y="329692"/>
                  <a:pt x="2544097" y="321851"/>
                </a:cubicBezTo>
                <a:cubicBezTo>
                  <a:pt x="2542065" y="314010"/>
                  <a:pt x="2540985" y="306074"/>
                  <a:pt x="2540858" y="298043"/>
                </a:cubicBezTo>
                <a:cubicBezTo>
                  <a:pt x="2541017" y="290234"/>
                  <a:pt x="2542795" y="283377"/>
                  <a:pt x="2546192" y="277472"/>
                </a:cubicBezTo>
                <a:cubicBezTo>
                  <a:pt x="2549589" y="271568"/>
                  <a:pt x="2553653" y="265473"/>
                  <a:pt x="2558384" y="259187"/>
                </a:cubicBezTo>
                <a:lnTo>
                  <a:pt x="2646776" y="133478"/>
                </a:lnTo>
                <a:cubicBezTo>
                  <a:pt x="2652269" y="126288"/>
                  <a:pt x="2656904" y="118765"/>
                  <a:pt x="2660683" y="110908"/>
                </a:cubicBezTo>
                <a:cubicBezTo>
                  <a:pt x="2664461" y="103051"/>
                  <a:pt x="2666429" y="94575"/>
                  <a:pt x="2666588" y="85480"/>
                </a:cubicBezTo>
                <a:cubicBezTo>
                  <a:pt x="2666525" y="75338"/>
                  <a:pt x="2663984" y="67243"/>
                  <a:pt x="2658968" y="61196"/>
                </a:cubicBezTo>
                <a:cubicBezTo>
                  <a:pt x="2653952" y="55148"/>
                  <a:pt x="2646840" y="50291"/>
                  <a:pt x="2637632" y="46625"/>
                </a:cubicBezTo>
                <a:cubicBezTo>
                  <a:pt x="2631314" y="44260"/>
                  <a:pt x="2625853" y="41562"/>
                  <a:pt x="2621249" y="38530"/>
                </a:cubicBezTo>
                <a:cubicBezTo>
                  <a:pt x="2616645" y="35498"/>
                  <a:pt x="2614233" y="30324"/>
                  <a:pt x="2614010" y="23007"/>
                </a:cubicBezTo>
                <a:cubicBezTo>
                  <a:pt x="2614566" y="11721"/>
                  <a:pt x="2618788" y="4960"/>
                  <a:pt x="2626678" y="2722"/>
                </a:cubicBezTo>
                <a:cubicBezTo>
                  <a:pt x="2634568" y="484"/>
                  <a:pt x="2642792" y="-374"/>
                  <a:pt x="2651348" y="150"/>
                </a:cubicBezTo>
                <a:close/>
                <a:moveTo>
                  <a:pt x="2311591" y="150"/>
                </a:moveTo>
                <a:lnTo>
                  <a:pt x="2527142" y="150"/>
                </a:lnTo>
                <a:cubicBezTo>
                  <a:pt x="2529650" y="-247"/>
                  <a:pt x="2534730" y="928"/>
                  <a:pt x="2542382" y="3674"/>
                </a:cubicBezTo>
                <a:cubicBezTo>
                  <a:pt x="2550034" y="6420"/>
                  <a:pt x="2554352" y="13118"/>
                  <a:pt x="2555336" y="23769"/>
                </a:cubicBezTo>
                <a:cubicBezTo>
                  <a:pt x="2555257" y="29102"/>
                  <a:pt x="2553701" y="33483"/>
                  <a:pt x="2550669" y="36911"/>
                </a:cubicBezTo>
                <a:cubicBezTo>
                  <a:pt x="2547637" y="40339"/>
                  <a:pt x="2543605" y="42816"/>
                  <a:pt x="2538572" y="44339"/>
                </a:cubicBezTo>
                <a:cubicBezTo>
                  <a:pt x="2525825" y="47958"/>
                  <a:pt x="2518174" y="52339"/>
                  <a:pt x="2515617" y="57482"/>
                </a:cubicBezTo>
                <a:cubicBezTo>
                  <a:pt x="2513061" y="62624"/>
                  <a:pt x="2512077" y="71957"/>
                  <a:pt x="2512664" y="85480"/>
                </a:cubicBezTo>
                <a:lnTo>
                  <a:pt x="2512664" y="484701"/>
                </a:lnTo>
                <a:cubicBezTo>
                  <a:pt x="2512077" y="498225"/>
                  <a:pt x="2513061" y="507558"/>
                  <a:pt x="2515617" y="512700"/>
                </a:cubicBezTo>
                <a:cubicBezTo>
                  <a:pt x="2518174" y="517843"/>
                  <a:pt x="2525825" y="522224"/>
                  <a:pt x="2538572" y="525842"/>
                </a:cubicBezTo>
                <a:cubicBezTo>
                  <a:pt x="2543605" y="527366"/>
                  <a:pt x="2547637" y="529842"/>
                  <a:pt x="2550669" y="533271"/>
                </a:cubicBezTo>
                <a:cubicBezTo>
                  <a:pt x="2553701" y="536699"/>
                  <a:pt x="2555257" y="541080"/>
                  <a:pt x="2555336" y="546413"/>
                </a:cubicBezTo>
                <a:cubicBezTo>
                  <a:pt x="2554352" y="557063"/>
                  <a:pt x="2550034" y="563761"/>
                  <a:pt x="2542382" y="566507"/>
                </a:cubicBezTo>
                <a:cubicBezTo>
                  <a:pt x="2534730" y="569253"/>
                  <a:pt x="2529650" y="570428"/>
                  <a:pt x="2527142" y="570031"/>
                </a:cubicBezTo>
                <a:lnTo>
                  <a:pt x="2311591" y="570031"/>
                </a:lnTo>
                <a:cubicBezTo>
                  <a:pt x="2309083" y="570428"/>
                  <a:pt x="2304003" y="569253"/>
                  <a:pt x="2296351" y="566507"/>
                </a:cubicBezTo>
                <a:cubicBezTo>
                  <a:pt x="2288699" y="563761"/>
                  <a:pt x="2284381" y="557063"/>
                  <a:pt x="2283397" y="546413"/>
                </a:cubicBezTo>
                <a:cubicBezTo>
                  <a:pt x="2283477" y="541080"/>
                  <a:pt x="2285032" y="536699"/>
                  <a:pt x="2288065" y="533271"/>
                </a:cubicBezTo>
                <a:cubicBezTo>
                  <a:pt x="2291097" y="529842"/>
                  <a:pt x="2295129" y="527366"/>
                  <a:pt x="2300161" y="525842"/>
                </a:cubicBezTo>
                <a:cubicBezTo>
                  <a:pt x="2312909" y="522224"/>
                  <a:pt x="2320560" y="517843"/>
                  <a:pt x="2323116" y="512700"/>
                </a:cubicBezTo>
                <a:cubicBezTo>
                  <a:pt x="2325672" y="507558"/>
                  <a:pt x="2326656" y="498225"/>
                  <a:pt x="2326069" y="484701"/>
                </a:cubicBezTo>
                <a:lnTo>
                  <a:pt x="2326069" y="85480"/>
                </a:lnTo>
                <a:cubicBezTo>
                  <a:pt x="2326656" y="71957"/>
                  <a:pt x="2325672" y="62624"/>
                  <a:pt x="2323116" y="57482"/>
                </a:cubicBezTo>
                <a:cubicBezTo>
                  <a:pt x="2320560" y="52339"/>
                  <a:pt x="2312909" y="47958"/>
                  <a:pt x="2300161" y="44339"/>
                </a:cubicBezTo>
                <a:cubicBezTo>
                  <a:pt x="2295129" y="42816"/>
                  <a:pt x="2291097" y="40339"/>
                  <a:pt x="2288065" y="36911"/>
                </a:cubicBezTo>
                <a:cubicBezTo>
                  <a:pt x="2285032" y="33483"/>
                  <a:pt x="2283477" y="29102"/>
                  <a:pt x="2283397" y="23769"/>
                </a:cubicBezTo>
                <a:cubicBezTo>
                  <a:pt x="2284381" y="13118"/>
                  <a:pt x="2288699" y="6420"/>
                  <a:pt x="2296351" y="3674"/>
                </a:cubicBezTo>
                <a:cubicBezTo>
                  <a:pt x="2304003" y="928"/>
                  <a:pt x="2309083" y="-247"/>
                  <a:pt x="2311591" y="150"/>
                </a:cubicBezTo>
                <a:close/>
                <a:moveTo>
                  <a:pt x="2079933" y="150"/>
                </a:moveTo>
                <a:lnTo>
                  <a:pt x="2183480" y="150"/>
                </a:lnTo>
                <a:cubicBezTo>
                  <a:pt x="2188179" y="-231"/>
                  <a:pt x="2194592" y="912"/>
                  <a:pt x="2202720" y="3577"/>
                </a:cubicBezTo>
                <a:cubicBezTo>
                  <a:pt x="2210849" y="6243"/>
                  <a:pt x="2215357" y="12718"/>
                  <a:pt x="2216246" y="23002"/>
                </a:cubicBezTo>
                <a:cubicBezTo>
                  <a:pt x="2215475" y="33437"/>
                  <a:pt x="2210075" y="40499"/>
                  <a:pt x="2200046" y="44191"/>
                </a:cubicBezTo>
                <a:cubicBezTo>
                  <a:pt x="2190018" y="47882"/>
                  <a:pt x="2179990" y="55679"/>
                  <a:pt x="2169962" y="67580"/>
                </a:cubicBezTo>
                <a:cubicBezTo>
                  <a:pt x="2159933" y="79482"/>
                  <a:pt x="2154533" y="102965"/>
                  <a:pt x="2153762" y="138031"/>
                </a:cubicBezTo>
                <a:lnTo>
                  <a:pt x="2153762" y="323143"/>
                </a:lnTo>
                <a:lnTo>
                  <a:pt x="2152241" y="323143"/>
                </a:lnTo>
                <a:lnTo>
                  <a:pt x="2109661" y="246203"/>
                </a:lnTo>
                <a:lnTo>
                  <a:pt x="2109661" y="138031"/>
                </a:lnTo>
                <a:cubicBezTo>
                  <a:pt x="2108890" y="102965"/>
                  <a:pt x="2103488" y="79482"/>
                  <a:pt x="2093456" y="67580"/>
                </a:cubicBezTo>
                <a:cubicBezTo>
                  <a:pt x="2083425" y="55679"/>
                  <a:pt x="2073393" y="47882"/>
                  <a:pt x="2063362" y="44191"/>
                </a:cubicBezTo>
                <a:cubicBezTo>
                  <a:pt x="2053330" y="40499"/>
                  <a:pt x="2047929" y="33437"/>
                  <a:pt x="2047157" y="23002"/>
                </a:cubicBezTo>
                <a:cubicBezTo>
                  <a:pt x="2048046" y="12718"/>
                  <a:pt x="2052556" y="6243"/>
                  <a:pt x="2060687" y="3578"/>
                </a:cubicBezTo>
                <a:cubicBezTo>
                  <a:pt x="2068817" y="912"/>
                  <a:pt x="2075233" y="-231"/>
                  <a:pt x="2079933" y="150"/>
                </a:cubicBezTo>
                <a:close/>
                <a:moveTo>
                  <a:pt x="1736281" y="150"/>
                </a:moveTo>
                <a:lnTo>
                  <a:pt x="1932060" y="150"/>
                </a:lnTo>
                <a:lnTo>
                  <a:pt x="2153762" y="385627"/>
                </a:lnTo>
                <a:lnTo>
                  <a:pt x="2153762" y="570031"/>
                </a:lnTo>
                <a:lnTo>
                  <a:pt x="2040297" y="570031"/>
                </a:lnTo>
                <a:lnTo>
                  <a:pt x="1761417" y="89277"/>
                </a:lnTo>
                <a:cubicBezTo>
                  <a:pt x="1755945" y="78755"/>
                  <a:pt x="1750709" y="70280"/>
                  <a:pt x="1745710" y="63852"/>
                </a:cubicBezTo>
                <a:cubicBezTo>
                  <a:pt x="1740710" y="57425"/>
                  <a:pt x="1732233" y="52188"/>
                  <a:pt x="1720279" y="48141"/>
                </a:cubicBezTo>
                <a:cubicBezTo>
                  <a:pt x="1713659" y="46173"/>
                  <a:pt x="1708230" y="43634"/>
                  <a:pt x="1703992" y="40523"/>
                </a:cubicBezTo>
                <a:cubicBezTo>
                  <a:pt x="1699753" y="37412"/>
                  <a:pt x="1697562" y="31826"/>
                  <a:pt x="1697419" y="23764"/>
                </a:cubicBezTo>
                <a:cubicBezTo>
                  <a:pt x="1698038" y="12829"/>
                  <a:pt x="1702515" y="6132"/>
                  <a:pt x="1710850" y="3672"/>
                </a:cubicBezTo>
                <a:cubicBezTo>
                  <a:pt x="1719184" y="1212"/>
                  <a:pt x="1727661" y="38"/>
                  <a:pt x="1736281" y="150"/>
                </a:cubicBezTo>
                <a:close/>
                <a:moveTo>
                  <a:pt x="1330802" y="150"/>
                </a:moveTo>
                <a:lnTo>
                  <a:pt x="1499204" y="150"/>
                </a:lnTo>
                <a:lnTo>
                  <a:pt x="1613504" y="481639"/>
                </a:lnTo>
                <a:cubicBezTo>
                  <a:pt x="1615282" y="492275"/>
                  <a:pt x="1617631" y="501292"/>
                  <a:pt x="1620552" y="508690"/>
                </a:cubicBezTo>
                <a:cubicBezTo>
                  <a:pt x="1623474" y="516088"/>
                  <a:pt x="1630014" y="522057"/>
                  <a:pt x="1640174" y="526597"/>
                </a:cubicBezTo>
                <a:cubicBezTo>
                  <a:pt x="1645635" y="528724"/>
                  <a:pt x="1650143" y="531518"/>
                  <a:pt x="1653700" y="534979"/>
                </a:cubicBezTo>
                <a:cubicBezTo>
                  <a:pt x="1657255" y="538440"/>
                  <a:pt x="1659097" y="543520"/>
                  <a:pt x="1659224" y="550219"/>
                </a:cubicBezTo>
                <a:cubicBezTo>
                  <a:pt x="1658382" y="560046"/>
                  <a:pt x="1653207" y="565919"/>
                  <a:pt x="1643698" y="567840"/>
                </a:cubicBezTo>
                <a:cubicBezTo>
                  <a:pt x="1634189" y="569761"/>
                  <a:pt x="1625394" y="570491"/>
                  <a:pt x="1617314" y="570031"/>
                </a:cubicBezTo>
                <a:lnTo>
                  <a:pt x="1427576" y="570031"/>
                </a:lnTo>
                <a:cubicBezTo>
                  <a:pt x="1419353" y="570380"/>
                  <a:pt x="1411225" y="569301"/>
                  <a:pt x="1403192" y="566793"/>
                </a:cubicBezTo>
                <a:cubicBezTo>
                  <a:pt x="1395159" y="564284"/>
                  <a:pt x="1390841" y="558252"/>
                  <a:pt x="1390238" y="548695"/>
                </a:cubicBezTo>
                <a:cubicBezTo>
                  <a:pt x="1390222" y="542805"/>
                  <a:pt x="1391397" y="538392"/>
                  <a:pt x="1393762" y="535455"/>
                </a:cubicBezTo>
                <a:cubicBezTo>
                  <a:pt x="1396128" y="532518"/>
                  <a:pt x="1399779" y="529820"/>
                  <a:pt x="1404716" y="527359"/>
                </a:cubicBezTo>
                <a:cubicBezTo>
                  <a:pt x="1414479" y="522279"/>
                  <a:pt x="1420480" y="516818"/>
                  <a:pt x="1422718" y="510976"/>
                </a:cubicBezTo>
                <a:cubicBezTo>
                  <a:pt x="1424957" y="505134"/>
                  <a:pt x="1424290" y="495101"/>
                  <a:pt x="1420718" y="480877"/>
                </a:cubicBezTo>
                <a:lnTo>
                  <a:pt x="1405478" y="422203"/>
                </a:lnTo>
                <a:lnTo>
                  <a:pt x="1294226" y="422203"/>
                </a:lnTo>
                <a:lnTo>
                  <a:pt x="1304894" y="378102"/>
                </a:lnTo>
                <a:lnTo>
                  <a:pt x="1397858" y="378102"/>
                </a:lnTo>
                <a:lnTo>
                  <a:pt x="1320896" y="41298"/>
                </a:lnTo>
                <a:close/>
                <a:moveTo>
                  <a:pt x="847014" y="150"/>
                </a:moveTo>
                <a:lnTo>
                  <a:pt x="1062578" y="150"/>
                </a:lnTo>
                <a:cubicBezTo>
                  <a:pt x="1065086" y="-247"/>
                  <a:pt x="1070166" y="928"/>
                  <a:pt x="1077818" y="3675"/>
                </a:cubicBezTo>
                <a:cubicBezTo>
                  <a:pt x="1085470" y="6421"/>
                  <a:pt x="1089788" y="13120"/>
                  <a:pt x="1090772" y="23772"/>
                </a:cubicBezTo>
                <a:cubicBezTo>
                  <a:pt x="1090693" y="29106"/>
                  <a:pt x="1089137" y="33488"/>
                  <a:pt x="1086105" y="36917"/>
                </a:cubicBezTo>
                <a:cubicBezTo>
                  <a:pt x="1083073" y="40346"/>
                  <a:pt x="1079041" y="42822"/>
                  <a:pt x="1074008" y="44346"/>
                </a:cubicBezTo>
                <a:cubicBezTo>
                  <a:pt x="1061261" y="47966"/>
                  <a:pt x="1053610" y="52347"/>
                  <a:pt x="1051053" y="57491"/>
                </a:cubicBezTo>
                <a:cubicBezTo>
                  <a:pt x="1048497" y="62634"/>
                  <a:pt x="1047513" y="71969"/>
                  <a:pt x="1048100" y="85494"/>
                </a:cubicBezTo>
                <a:lnTo>
                  <a:pt x="1048100" y="484687"/>
                </a:lnTo>
                <a:cubicBezTo>
                  <a:pt x="1047513" y="498213"/>
                  <a:pt x="1048497" y="507547"/>
                  <a:pt x="1051053" y="512691"/>
                </a:cubicBezTo>
                <a:cubicBezTo>
                  <a:pt x="1053610" y="517834"/>
                  <a:pt x="1061261" y="522216"/>
                  <a:pt x="1074008" y="525835"/>
                </a:cubicBezTo>
                <a:cubicBezTo>
                  <a:pt x="1079041" y="527359"/>
                  <a:pt x="1083073" y="529836"/>
                  <a:pt x="1086105" y="533265"/>
                </a:cubicBezTo>
                <a:cubicBezTo>
                  <a:pt x="1089137" y="536694"/>
                  <a:pt x="1090693" y="541075"/>
                  <a:pt x="1090772" y="546409"/>
                </a:cubicBezTo>
                <a:cubicBezTo>
                  <a:pt x="1089788" y="557061"/>
                  <a:pt x="1085470" y="563760"/>
                  <a:pt x="1077818" y="566507"/>
                </a:cubicBezTo>
                <a:cubicBezTo>
                  <a:pt x="1070166" y="569253"/>
                  <a:pt x="1065086" y="570428"/>
                  <a:pt x="1062578" y="570031"/>
                </a:cubicBezTo>
                <a:lnTo>
                  <a:pt x="847014" y="570031"/>
                </a:lnTo>
                <a:cubicBezTo>
                  <a:pt x="844504" y="570428"/>
                  <a:pt x="839419" y="569253"/>
                  <a:pt x="831760" y="566507"/>
                </a:cubicBezTo>
                <a:cubicBezTo>
                  <a:pt x="824101" y="563760"/>
                  <a:pt x="819779" y="557061"/>
                  <a:pt x="818794" y="546409"/>
                </a:cubicBezTo>
                <a:cubicBezTo>
                  <a:pt x="818873" y="541075"/>
                  <a:pt x="820430" y="536694"/>
                  <a:pt x="823465" y="533265"/>
                </a:cubicBezTo>
                <a:cubicBezTo>
                  <a:pt x="826500" y="529836"/>
                  <a:pt x="830536" y="527359"/>
                  <a:pt x="835573" y="525835"/>
                </a:cubicBezTo>
                <a:cubicBezTo>
                  <a:pt x="848332" y="522216"/>
                  <a:pt x="855991" y="517834"/>
                  <a:pt x="858549" y="512691"/>
                </a:cubicBezTo>
                <a:cubicBezTo>
                  <a:pt x="861108" y="507547"/>
                  <a:pt x="862093" y="498213"/>
                  <a:pt x="861505" y="484687"/>
                </a:cubicBezTo>
                <a:lnTo>
                  <a:pt x="861505" y="302569"/>
                </a:lnTo>
                <a:lnTo>
                  <a:pt x="794387" y="302569"/>
                </a:lnTo>
                <a:lnTo>
                  <a:pt x="794387" y="258468"/>
                </a:lnTo>
                <a:lnTo>
                  <a:pt x="861505" y="258468"/>
                </a:lnTo>
                <a:lnTo>
                  <a:pt x="861505" y="85494"/>
                </a:lnTo>
                <a:cubicBezTo>
                  <a:pt x="862093" y="71969"/>
                  <a:pt x="861108" y="62634"/>
                  <a:pt x="858549" y="57491"/>
                </a:cubicBezTo>
                <a:cubicBezTo>
                  <a:pt x="855991" y="52347"/>
                  <a:pt x="848332" y="47966"/>
                  <a:pt x="835573" y="44346"/>
                </a:cubicBezTo>
                <a:cubicBezTo>
                  <a:pt x="830536" y="42822"/>
                  <a:pt x="826500" y="40346"/>
                  <a:pt x="823465" y="36917"/>
                </a:cubicBezTo>
                <a:cubicBezTo>
                  <a:pt x="820430" y="33488"/>
                  <a:pt x="818873" y="29106"/>
                  <a:pt x="818794" y="23772"/>
                </a:cubicBezTo>
                <a:cubicBezTo>
                  <a:pt x="819779" y="13120"/>
                  <a:pt x="824101" y="6421"/>
                  <a:pt x="831760" y="3675"/>
                </a:cubicBezTo>
                <a:cubicBezTo>
                  <a:pt x="839419" y="928"/>
                  <a:pt x="844504" y="-247"/>
                  <a:pt x="847014" y="150"/>
                </a:cubicBezTo>
                <a:close/>
                <a:moveTo>
                  <a:pt x="558991" y="150"/>
                </a:moveTo>
                <a:lnTo>
                  <a:pt x="774556" y="150"/>
                </a:lnTo>
                <a:cubicBezTo>
                  <a:pt x="777066" y="-247"/>
                  <a:pt x="782151" y="928"/>
                  <a:pt x="789810" y="3675"/>
                </a:cubicBezTo>
                <a:cubicBezTo>
                  <a:pt x="797469" y="6421"/>
                  <a:pt x="801791" y="13120"/>
                  <a:pt x="802776" y="23772"/>
                </a:cubicBezTo>
                <a:cubicBezTo>
                  <a:pt x="802697" y="29106"/>
                  <a:pt x="801140" y="33488"/>
                  <a:pt x="798105" y="36917"/>
                </a:cubicBezTo>
                <a:cubicBezTo>
                  <a:pt x="795070" y="40346"/>
                  <a:pt x="791034" y="42822"/>
                  <a:pt x="785997" y="44346"/>
                </a:cubicBezTo>
                <a:cubicBezTo>
                  <a:pt x="773238" y="47966"/>
                  <a:pt x="765579" y="52347"/>
                  <a:pt x="763021" y="57491"/>
                </a:cubicBezTo>
                <a:cubicBezTo>
                  <a:pt x="760462" y="62634"/>
                  <a:pt x="759476" y="71969"/>
                  <a:pt x="760064" y="85494"/>
                </a:cubicBezTo>
                <a:lnTo>
                  <a:pt x="760064" y="484687"/>
                </a:lnTo>
                <a:cubicBezTo>
                  <a:pt x="759476" y="498213"/>
                  <a:pt x="760462" y="507547"/>
                  <a:pt x="763021" y="512691"/>
                </a:cubicBezTo>
                <a:cubicBezTo>
                  <a:pt x="765579" y="517834"/>
                  <a:pt x="773238" y="522216"/>
                  <a:pt x="785997" y="525835"/>
                </a:cubicBezTo>
                <a:cubicBezTo>
                  <a:pt x="791034" y="527359"/>
                  <a:pt x="795070" y="529836"/>
                  <a:pt x="798105" y="533265"/>
                </a:cubicBezTo>
                <a:cubicBezTo>
                  <a:pt x="801140" y="536694"/>
                  <a:pt x="802697" y="541075"/>
                  <a:pt x="802776" y="546409"/>
                </a:cubicBezTo>
                <a:cubicBezTo>
                  <a:pt x="801791" y="557061"/>
                  <a:pt x="797469" y="563760"/>
                  <a:pt x="789810" y="566507"/>
                </a:cubicBezTo>
                <a:cubicBezTo>
                  <a:pt x="782151" y="569253"/>
                  <a:pt x="777066" y="570428"/>
                  <a:pt x="774556" y="570031"/>
                </a:cubicBezTo>
                <a:lnTo>
                  <a:pt x="558991" y="570031"/>
                </a:lnTo>
                <a:cubicBezTo>
                  <a:pt x="556483" y="570428"/>
                  <a:pt x="551403" y="569253"/>
                  <a:pt x="543751" y="566507"/>
                </a:cubicBezTo>
                <a:cubicBezTo>
                  <a:pt x="536100" y="563760"/>
                  <a:pt x="531782" y="557061"/>
                  <a:pt x="530797" y="546409"/>
                </a:cubicBezTo>
                <a:cubicBezTo>
                  <a:pt x="530877" y="541075"/>
                  <a:pt x="532432" y="536694"/>
                  <a:pt x="535465" y="533265"/>
                </a:cubicBezTo>
                <a:cubicBezTo>
                  <a:pt x="538497" y="529836"/>
                  <a:pt x="542529" y="527359"/>
                  <a:pt x="547561" y="525835"/>
                </a:cubicBezTo>
                <a:cubicBezTo>
                  <a:pt x="560309" y="522216"/>
                  <a:pt x="567961" y="517834"/>
                  <a:pt x="570516" y="512691"/>
                </a:cubicBezTo>
                <a:cubicBezTo>
                  <a:pt x="573072" y="507547"/>
                  <a:pt x="574057" y="498213"/>
                  <a:pt x="573469" y="484687"/>
                </a:cubicBezTo>
                <a:lnTo>
                  <a:pt x="573469" y="85494"/>
                </a:lnTo>
                <a:cubicBezTo>
                  <a:pt x="574057" y="71969"/>
                  <a:pt x="573072" y="62634"/>
                  <a:pt x="570516" y="57491"/>
                </a:cubicBezTo>
                <a:cubicBezTo>
                  <a:pt x="567961" y="52347"/>
                  <a:pt x="560309" y="47966"/>
                  <a:pt x="547561" y="44346"/>
                </a:cubicBezTo>
                <a:cubicBezTo>
                  <a:pt x="542529" y="42822"/>
                  <a:pt x="538497" y="40346"/>
                  <a:pt x="535465" y="36917"/>
                </a:cubicBezTo>
                <a:cubicBezTo>
                  <a:pt x="532432" y="33488"/>
                  <a:pt x="530877" y="29106"/>
                  <a:pt x="530797" y="23772"/>
                </a:cubicBezTo>
                <a:cubicBezTo>
                  <a:pt x="531782" y="13120"/>
                  <a:pt x="536100" y="6421"/>
                  <a:pt x="543751" y="3675"/>
                </a:cubicBezTo>
                <a:cubicBezTo>
                  <a:pt x="551403" y="928"/>
                  <a:pt x="556483" y="-247"/>
                  <a:pt x="558991" y="150"/>
                </a:cubicBezTo>
                <a:close/>
                <a:moveTo>
                  <a:pt x="365062" y="150"/>
                </a:moveTo>
                <a:lnTo>
                  <a:pt x="474695" y="150"/>
                </a:lnTo>
                <a:lnTo>
                  <a:pt x="474695" y="177601"/>
                </a:lnTo>
                <a:cubicBezTo>
                  <a:pt x="475076" y="179855"/>
                  <a:pt x="473743" y="183919"/>
                  <a:pt x="470698" y="189793"/>
                </a:cubicBezTo>
                <a:cubicBezTo>
                  <a:pt x="467653" y="195667"/>
                  <a:pt x="460610" y="198969"/>
                  <a:pt x="449571" y="199699"/>
                </a:cubicBezTo>
                <a:cubicBezTo>
                  <a:pt x="439245" y="199223"/>
                  <a:pt x="432298" y="195222"/>
                  <a:pt x="428729" y="187698"/>
                </a:cubicBezTo>
                <a:cubicBezTo>
                  <a:pt x="425160" y="180173"/>
                  <a:pt x="422972" y="171981"/>
                  <a:pt x="422163" y="163123"/>
                </a:cubicBezTo>
                <a:cubicBezTo>
                  <a:pt x="419260" y="142263"/>
                  <a:pt x="413836" y="120927"/>
                  <a:pt x="405889" y="99115"/>
                </a:cubicBezTo>
                <a:cubicBezTo>
                  <a:pt x="397943" y="77303"/>
                  <a:pt x="384334" y="59015"/>
                  <a:pt x="365062" y="44251"/>
                </a:cubicBezTo>
                <a:close/>
                <a:moveTo>
                  <a:pt x="144082" y="150"/>
                </a:moveTo>
                <a:lnTo>
                  <a:pt x="330677" y="150"/>
                </a:lnTo>
                <a:lnTo>
                  <a:pt x="330677" y="484687"/>
                </a:lnTo>
                <a:cubicBezTo>
                  <a:pt x="330088" y="498213"/>
                  <a:pt x="331076" y="507547"/>
                  <a:pt x="333639" y="512691"/>
                </a:cubicBezTo>
                <a:cubicBezTo>
                  <a:pt x="336203" y="517834"/>
                  <a:pt x="343876" y="522216"/>
                  <a:pt x="356657" y="525835"/>
                </a:cubicBezTo>
                <a:cubicBezTo>
                  <a:pt x="361700" y="527359"/>
                  <a:pt x="365737" y="529836"/>
                  <a:pt x="368770" y="533265"/>
                </a:cubicBezTo>
                <a:cubicBezTo>
                  <a:pt x="371803" y="536694"/>
                  <a:pt x="373358" y="541075"/>
                  <a:pt x="373437" y="546409"/>
                </a:cubicBezTo>
                <a:cubicBezTo>
                  <a:pt x="372451" y="557061"/>
                  <a:pt x="368126" y="563760"/>
                  <a:pt x="360462" y="566507"/>
                </a:cubicBezTo>
                <a:cubicBezTo>
                  <a:pt x="352798" y="569253"/>
                  <a:pt x="347709" y="570428"/>
                  <a:pt x="345195" y="570031"/>
                </a:cubicBezTo>
                <a:lnTo>
                  <a:pt x="129564" y="570031"/>
                </a:lnTo>
                <a:cubicBezTo>
                  <a:pt x="127050" y="570428"/>
                  <a:pt x="121961" y="569253"/>
                  <a:pt x="114297" y="566507"/>
                </a:cubicBezTo>
                <a:cubicBezTo>
                  <a:pt x="106633" y="563760"/>
                  <a:pt x="102308" y="557061"/>
                  <a:pt x="101322" y="546409"/>
                </a:cubicBezTo>
                <a:cubicBezTo>
                  <a:pt x="101401" y="541075"/>
                  <a:pt x="102957" y="536694"/>
                  <a:pt x="105989" y="533265"/>
                </a:cubicBezTo>
                <a:cubicBezTo>
                  <a:pt x="109022" y="529836"/>
                  <a:pt x="113060" y="527359"/>
                  <a:pt x="118102" y="525835"/>
                </a:cubicBezTo>
                <a:cubicBezTo>
                  <a:pt x="130884" y="522216"/>
                  <a:pt x="138557" y="517834"/>
                  <a:pt x="141120" y="512691"/>
                </a:cubicBezTo>
                <a:cubicBezTo>
                  <a:pt x="143684" y="507547"/>
                  <a:pt x="144671" y="498213"/>
                  <a:pt x="144082" y="484687"/>
                </a:cubicBezTo>
                <a:close/>
                <a:moveTo>
                  <a:pt x="64" y="150"/>
                </a:moveTo>
                <a:lnTo>
                  <a:pt x="109697" y="150"/>
                </a:lnTo>
                <a:lnTo>
                  <a:pt x="109697" y="44251"/>
                </a:lnTo>
                <a:cubicBezTo>
                  <a:pt x="90426" y="59015"/>
                  <a:pt x="76817" y="77303"/>
                  <a:pt x="68870" y="99115"/>
                </a:cubicBezTo>
                <a:cubicBezTo>
                  <a:pt x="60924" y="120927"/>
                  <a:pt x="55499" y="142263"/>
                  <a:pt x="52597" y="163123"/>
                </a:cubicBezTo>
                <a:cubicBezTo>
                  <a:pt x="51788" y="171981"/>
                  <a:pt x="49599" y="180173"/>
                  <a:pt x="46030" y="187698"/>
                </a:cubicBezTo>
                <a:cubicBezTo>
                  <a:pt x="42461" y="195222"/>
                  <a:pt x="35514" y="199223"/>
                  <a:pt x="25188" y="199699"/>
                </a:cubicBezTo>
                <a:cubicBezTo>
                  <a:pt x="14149" y="198969"/>
                  <a:pt x="7107" y="195667"/>
                  <a:pt x="4061" y="189793"/>
                </a:cubicBezTo>
                <a:cubicBezTo>
                  <a:pt x="1016" y="183919"/>
                  <a:pt x="-316" y="179855"/>
                  <a:pt x="64" y="177601"/>
                </a:cubicBezTo>
                <a:close/>
              </a:path>
            </a:pathLst>
          </a:custGeom>
          <a:solidFill>
            <a:prstClr val="white"/>
          </a:solidFill>
          <a:ln>
            <a:noFill/>
          </a:ln>
          <a:effectLst>
            <a:glow rad="266700">
              <a:schemeClr val="accent1">
                <a:lumMod val="75000"/>
                <a:alpha val="34000"/>
              </a:schemeClr>
            </a:glow>
            <a:softEdge rad="0"/>
          </a:effectLst>
        </p:spPr>
        <p:txBody>
          <a:bodyPr/>
          <a:lstStyle/>
          <a:p>
            <a:pPr algn="ctr" eaLnBrk="1" fontAlgn="auto" hangingPunct="1">
              <a:spcBef>
                <a:spcPts val="0"/>
              </a:spcBef>
              <a:spcAft>
                <a:spcPts val="0"/>
              </a:spcAft>
              <a:defRPr/>
            </a:pPr>
            <a:endParaRPr lang="zh-CN" altLang="en-US" sz="6000">
              <a:solidFill>
                <a:prstClr val="white"/>
              </a:solidFill>
              <a:effectLst>
                <a:outerShdw blurRad="60007" dir="2000400" sy="-30000" kx="-800400" algn="bl" rotWithShape="0">
                  <a:prstClr val="black">
                    <a:alpha val="20000"/>
                  </a:prstClr>
                </a:outerShdw>
              </a:effectLst>
              <a:latin typeface="Stencil Std" panose="04020904080802020404" pitchFamily="82" charset="0"/>
              <a:ea typeface="汉仪丫丫体简" panose="02010604000101010101" pitchFamily="2" charset="-122"/>
              <a:cs typeface="Verdana" panose="020B0604030504040204" pitchFamily="34" charset="0"/>
            </a:endParaRPr>
          </a:p>
        </p:txBody>
      </p:sp>
    </p:spTree>
    <p:custDataLst>
      <p:tags r:id="rId8"/>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智慧校园建设的机遇与挑战</a:t>
            </a:r>
            <a:endParaRPr lang="zh-CN" altLang="en-US" sz="2800"/>
          </a:p>
        </p:txBody>
      </p:sp>
      <p:sp>
        <p:nvSpPr>
          <p:cNvPr id="4" name="标题 1"/>
          <p:cNvSpPr txBox="1"/>
          <p:nvPr/>
        </p:nvSpPr>
        <p:spPr>
          <a:xfrm>
            <a:off x="480060" y="1150620"/>
            <a:ext cx="8412480" cy="640080"/>
          </a:xfrm>
          <a:prstGeom prst="rect">
            <a:avLst/>
          </a:prstGeom>
        </p:spPr>
        <p:txBody>
          <a:bodyPr>
            <a:normAutofit fontScale="90000"/>
          </a:bodyPr>
          <a:lstStyle/>
          <a:p>
            <a:pPr marL="914400" lvl="0" indent="-914400" algn="l">
              <a:lnSpc>
                <a:spcPts val="3000"/>
              </a:lnSpc>
            </a:pPr>
            <a:r>
              <a:rPr lang="zh-CN" altLang="en-US" sz="2000" b="1" kern="0" noProof="0" dirty="0" smtClean="0">
                <a:ln>
                  <a:noFill/>
                </a:ln>
                <a:solidFill>
                  <a:srgbClr val="FF0000"/>
                </a:solidFill>
                <a:uLnTx/>
                <a:uFillTx/>
                <a:latin typeface="微软雅黑" pitchFamily="34" charset="-122"/>
                <a:ea typeface="微软雅黑" pitchFamily="34" charset="-122"/>
                <a:cs typeface="+mj-cs"/>
                <a:sym typeface="Calibri" pitchFamily="34" charset="0"/>
              </a:rPr>
              <a:t>智慧校园建设的机遇与挑战:四个未来之</a:t>
            </a:r>
            <a:r>
              <a:rPr lang="zh-CN" altLang="en-US" sz="1600" b="1" kern="0" noProof="0" dirty="0" smtClean="0">
                <a:ln>
                  <a:noFill/>
                </a:ln>
                <a:solidFill>
                  <a:schemeClr val="tx1"/>
                </a:solidFill>
                <a:uLnTx/>
                <a:uFillTx/>
                <a:latin typeface="微软雅黑" pitchFamily="34" charset="-122"/>
                <a:ea typeface="微软雅黑" pitchFamily="34" charset="-122"/>
                <a:cs typeface="+mj-cs"/>
                <a:sym typeface="+mn-ea"/>
              </a:rPr>
              <a:t>中国制造2025</a:t>
            </a:r>
            <a:r>
              <a:rPr lang="zh-CN" altLang="en-US" sz="1600" b="1" dirty="0" smtClean="0">
                <a:latin typeface="微软雅黑" pitchFamily="34" charset="-122"/>
                <a:ea typeface="微软雅黑" pitchFamily="34" charset="-122"/>
                <a:sym typeface="+mn-ea"/>
              </a:rPr>
              <a:t>（对工业、对教育两个层面的“爆想”）</a:t>
            </a:r>
            <a:endParaRPr lang="zh-CN" altLang="en-US" sz="1600" b="1" kern="0" noProof="0" dirty="0" smtClean="0">
              <a:ln>
                <a:noFill/>
              </a:ln>
              <a:solidFill>
                <a:srgbClr val="FF0000"/>
              </a:solidFill>
              <a:uLnTx/>
              <a:uFillTx/>
              <a:latin typeface="微软雅黑" pitchFamily="34" charset="-122"/>
              <a:ea typeface="微软雅黑" pitchFamily="34" charset="-122"/>
              <a:cs typeface="+mj-cs"/>
              <a:sym typeface="+mn-ea"/>
            </a:endParaRPr>
          </a:p>
        </p:txBody>
      </p:sp>
      <p:sp>
        <p:nvSpPr>
          <p:cNvPr id="7" name="矩形 3"/>
          <p:cNvSpPr>
            <a:spLocks noChangeArrowheads="1"/>
          </p:cNvSpPr>
          <p:nvPr/>
        </p:nvSpPr>
        <p:spPr bwMode="auto">
          <a:xfrm>
            <a:off x="509836" y="1986378"/>
            <a:ext cx="8037236" cy="1027430"/>
          </a:xfrm>
          <a:prstGeom prst="rect">
            <a:avLst/>
          </a:prstGeom>
          <a:solidFill>
            <a:srgbClr val="92D050"/>
          </a:solidFill>
          <a:ln>
            <a:noFill/>
          </a:ln>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zh-CN" altLang="en-US" sz="2000" dirty="0" smtClean="0">
                <a:solidFill>
                  <a:srgbClr val="FF0000"/>
                </a:solidFill>
                <a:latin typeface="微软雅黑" pitchFamily="34" charset="-122"/>
                <a:ea typeface="微软雅黑" pitchFamily="34" charset="-122"/>
              </a:rPr>
              <a:t>产品智能化：</a:t>
            </a:r>
            <a:r>
              <a:rPr lang="zh-CN" altLang="en-US" sz="2000" b="0" dirty="0" smtClean="0">
                <a:solidFill>
                  <a:srgbClr val="FF0000"/>
                </a:solidFill>
                <a:latin typeface="微软雅黑" pitchFamily="34" charset="-122"/>
                <a:ea typeface="微软雅黑" pitchFamily="34" charset="-122"/>
              </a:rPr>
              <a:t>智</a:t>
            </a:r>
            <a:r>
              <a:rPr lang="zh-CN" altLang="en-US" sz="2000" b="0" dirty="0">
                <a:solidFill>
                  <a:srgbClr val="FF0000"/>
                </a:solidFill>
                <a:latin typeface="微软雅黑" pitchFamily="34" charset="-122"/>
                <a:ea typeface="微软雅黑" pitchFamily="34" charset="-122"/>
              </a:rPr>
              <a:t>能产品是把制造技术、专用技术、信息技术和 智能技术集成在</a:t>
            </a:r>
            <a:r>
              <a:rPr lang="zh-CN" altLang="en-US" sz="2000" b="0" dirty="0" smtClean="0">
                <a:solidFill>
                  <a:srgbClr val="FF0000"/>
                </a:solidFill>
                <a:latin typeface="微软雅黑" pitchFamily="34" charset="-122"/>
                <a:ea typeface="微软雅黑" pitchFamily="34" charset="-122"/>
              </a:rPr>
              <a:t>产品</a:t>
            </a:r>
            <a:r>
              <a:rPr lang="zh-CN" altLang="en-US" sz="2000" b="0" dirty="0">
                <a:solidFill>
                  <a:srgbClr val="FF0000"/>
                </a:solidFill>
                <a:latin typeface="微软雅黑" pitchFamily="34" charset="-122"/>
                <a:ea typeface="微软雅黑" pitchFamily="34" charset="-122"/>
              </a:rPr>
              <a:t>，</a:t>
            </a:r>
            <a:r>
              <a:rPr lang="zh-CN" altLang="en-US" sz="2000" b="0" dirty="0" smtClean="0">
                <a:solidFill>
                  <a:schemeClr val="tx1"/>
                </a:solidFill>
                <a:latin typeface="微软雅黑" pitchFamily="34" charset="-122"/>
                <a:ea typeface="微软雅黑" pitchFamily="34" charset="-122"/>
              </a:rPr>
              <a:t>使</a:t>
            </a:r>
            <a:r>
              <a:rPr lang="zh-CN" altLang="en-US" sz="2000" b="0" dirty="0">
                <a:solidFill>
                  <a:schemeClr val="tx1"/>
                </a:solidFill>
                <a:latin typeface="微软雅黑" pitchFamily="34" charset="-122"/>
                <a:ea typeface="微软雅黑" pitchFamily="34" charset="-122"/>
              </a:rPr>
              <a:t>产品具有更高的性能、更丰富的功能，为用户提供更完善的解决方</a:t>
            </a:r>
            <a:r>
              <a:rPr lang="zh-CN" altLang="en-US" sz="2000" b="0" dirty="0" smtClean="0">
                <a:solidFill>
                  <a:schemeClr val="tx1"/>
                </a:solidFill>
                <a:latin typeface="微软雅黑" pitchFamily="34" charset="-122"/>
                <a:ea typeface="微软雅黑" pitchFamily="34" charset="-122"/>
              </a:rPr>
              <a:t>案</a:t>
            </a:r>
            <a:r>
              <a:rPr lang="zh-CN" altLang="en-US" sz="1350" b="0" dirty="0" smtClean="0">
                <a:solidFill>
                  <a:schemeClr val="tx1"/>
                </a:solidFill>
                <a:latin typeface="微软雅黑" pitchFamily="34" charset="-122"/>
                <a:ea typeface="微软雅黑" pitchFamily="34" charset="-122"/>
              </a:rPr>
              <a:t>。</a:t>
            </a:r>
            <a:endParaRPr lang="zh-CN" altLang="en-US" sz="1350" b="0" dirty="0">
              <a:solidFill>
                <a:schemeClr val="tx1"/>
              </a:solidFill>
              <a:latin typeface="微软雅黑" pitchFamily="34" charset="-122"/>
              <a:ea typeface="微软雅黑" pitchFamily="34" charset="-122"/>
            </a:endParaRPr>
          </a:p>
        </p:txBody>
      </p:sp>
      <p:sp>
        <p:nvSpPr>
          <p:cNvPr id="8" name="矩形 1"/>
          <p:cNvSpPr>
            <a:spLocks noChangeArrowheads="1"/>
          </p:cNvSpPr>
          <p:nvPr/>
        </p:nvSpPr>
        <p:spPr bwMode="auto">
          <a:xfrm>
            <a:off x="521970" y="3381375"/>
            <a:ext cx="8046720" cy="1332230"/>
          </a:xfrm>
          <a:prstGeom prst="rect">
            <a:avLst/>
          </a:prstGeom>
          <a:solidFill>
            <a:schemeClr val="accent3"/>
          </a:solidFill>
          <a:ln>
            <a:noFill/>
          </a:ln>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zh-CN" altLang="en-US" sz="2000" dirty="0" smtClean="0">
                <a:solidFill>
                  <a:srgbClr val="FF0000"/>
                </a:solidFill>
                <a:latin typeface="微软雅黑" pitchFamily="34" charset="-122"/>
                <a:ea typeface="微软雅黑" pitchFamily="34" charset="-122"/>
              </a:rPr>
              <a:t>制造过程智能化：</a:t>
            </a:r>
            <a:r>
              <a:rPr lang="zh-CN" altLang="en-US" sz="2000" b="0" dirty="0" smtClean="0">
                <a:solidFill>
                  <a:srgbClr val="FF0000"/>
                </a:solidFill>
                <a:latin typeface="微软雅黑" pitchFamily="34" charset="-122"/>
                <a:ea typeface="微软雅黑" pitchFamily="34" charset="-122"/>
              </a:rPr>
              <a:t>关</a:t>
            </a:r>
            <a:r>
              <a:rPr lang="zh-CN" altLang="en-US" sz="2000" b="0" dirty="0">
                <a:solidFill>
                  <a:srgbClr val="FF0000"/>
                </a:solidFill>
                <a:latin typeface="微软雅黑" pitchFamily="34" charset="-122"/>
                <a:ea typeface="微软雅黑" pitchFamily="34" charset="-122"/>
              </a:rPr>
              <a:t>键是信息集</a:t>
            </a:r>
            <a:r>
              <a:rPr lang="zh-CN" altLang="en-US" sz="2000" b="0" dirty="0" smtClean="0">
                <a:solidFill>
                  <a:srgbClr val="FF0000"/>
                </a:solidFill>
                <a:latin typeface="微软雅黑" pitchFamily="34" charset="-122"/>
                <a:ea typeface="微软雅黑" pitchFamily="34" charset="-122"/>
              </a:rPr>
              <a:t>成，贯</a:t>
            </a:r>
            <a:r>
              <a:rPr lang="zh-CN" altLang="en-US" sz="2000" b="0" dirty="0">
                <a:solidFill>
                  <a:srgbClr val="FF0000"/>
                </a:solidFill>
                <a:latin typeface="微软雅黑" pitchFamily="34" charset="-122"/>
                <a:ea typeface="微软雅黑" pitchFamily="34" charset="-122"/>
              </a:rPr>
              <a:t>穿制造全生命周期价值链的端对端信息集成。</a:t>
            </a:r>
            <a:r>
              <a:rPr lang="zh-CN" altLang="en-US" sz="2000" b="0" dirty="0">
                <a:solidFill>
                  <a:schemeClr val="tx1"/>
                </a:solidFill>
                <a:latin typeface="微软雅黑" pitchFamily="34" charset="-122"/>
                <a:ea typeface="微软雅黑" pitchFamily="34" charset="-122"/>
              </a:rPr>
              <a:t>企业内部现场信息与制造执行系统</a:t>
            </a:r>
            <a:r>
              <a:rPr lang="en-US" altLang="zh-CN" sz="2000" b="0" dirty="0">
                <a:solidFill>
                  <a:schemeClr val="tx1"/>
                </a:solidFill>
                <a:latin typeface="微软雅黑" pitchFamily="34" charset="-122"/>
                <a:ea typeface="微软雅黑" pitchFamily="34" charset="-122"/>
              </a:rPr>
              <a:t>MES</a:t>
            </a:r>
            <a:r>
              <a:rPr lang="zh-CN" altLang="en-US" sz="2000" b="0" dirty="0">
                <a:solidFill>
                  <a:schemeClr val="tx1"/>
                </a:solidFill>
                <a:latin typeface="微软雅黑" pitchFamily="34" charset="-122"/>
                <a:ea typeface="微软雅黑" pitchFamily="34" charset="-122"/>
              </a:rPr>
              <a:t>、 企业资源管理系统</a:t>
            </a:r>
            <a:r>
              <a:rPr lang="en-US" altLang="zh-CN" sz="2000" b="0" dirty="0">
                <a:solidFill>
                  <a:schemeClr val="tx1"/>
                </a:solidFill>
                <a:latin typeface="微软雅黑" pitchFamily="34" charset="-122"/>
                <a:ea typeface="微软雅黑" pitchFamily="34" charset="-122"/>
              </a:rPr>
              <a:t>ERP</a:t>
            </a:r>
            <a:r>
              <a:rPr lang="zh-CN" altLang="en-US" sz="2000" b="0" dirty="0">
                <a:solidFill>
                  <a:schemeClr val="tx1"/>
                </a:solidFill>
                <a:latin typeface="微软雅黑" pitchFamily="34" charset="-122"/>
                <a:ea typeface="微软雅黑" pitchFamily="34" charset="-122"/>
              </a:rPr>
              <a:t>之间的纵向信息集成；企业与供应商、用户等企业之间的横向信息集</a:t>
            </a:r>
            <a:r>
              <a:rPr lang="zh-CN" altLang="en-US" sz="2000" b="0" dirty="0" smtClean="0">
                <a:solidFill>
                  <a:schemeClr val="tx1"/>
                </a:solidFill>
                <a:latin typeface="微软雅黑" pitchFamily="34" charset="-122"/>
                <a:ea typeface="微软雅黑" pitchFamily="34" charset="-122"/>
              </a:rPr>
              <a:t>成。</a:t>
            </a:r>
            <a:endParaRPr lang="zh-CN" altLang="en-US" sz="2000" b="0" dirty="0">
              <a:solidFill>
                <a:schemeClr val="tx1"/>
              </a:solidFill>
              <a:latin typeface="微软雅黑" pitchFamily="34" charset="-122"/>
              <a:ea typeface="微软雅黑" pitchFamily="34" charset="-122"/>
            </a:endParaRPr>
          </a:p>
        </p:txBody>
      </p:sp>
      <p:sp>
        <p:nvSpPr>
          <p:cNvPr id="9" name="矩形 3"/>
          <p:cNvSpPr>
            <a:spLocks noChangeArrowheads="1"/>
          </p:cNvSpPr>
          <p:nvPr/>
        </p:nvSpPr>
        <p:spPr bwMode="auto">
          <a:xfrm>
            <a:off x="534670" y="5137150"/>
            <a:ext cx="8048625" cy="722630"/>
          </a:xfrm>
          <a:prstGeom prst="rect">
            <a:avLst/>
          </a:prstGeom>
          <a:solidFill>
            <a:schemeClr val="accent1"/>
          </a:solidFill>
          <a:ln>
            <a:noFill/>
          </a:ln>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zh-CN" altLang="en-US" sz="2000" dirty="0" smtClean="0">
                <a:solidFill>
                  <a:srgbClr val="FF0000"/>
                </a:solidFill>
                <a:latin typeface="微软雅黑" pitchFamily="34" charset="-122"/>
                <a:ea typeface="微软雅黑" pitchFamily="34" charset="-122"/>
              </a:rPr>
              <a:t>经营模式智能化：</a:t>
            </a:r>
            <a:r>
              <a:rPr lang="zh-CN" altLang="en-US" sz="2000" b="0" dirty="0" smtClean="0">
                <a:solidFill>
                  <a:srgbClr val="FF0000"/>
                </a:solidFill>
                <a:latin typeface="微软雅黑" pitchFamily="34" charset="-122"/>
                <a:ea typeface="微软雅黑" pitchFamily="34" charset="-122"/>
              </a:rPr>
              <a:t>即个性化定制</a:t>
            </a:r>
            <a:r>
              <a:rPr lang="zh-CN" altLang="en-US" sz="2000" b="0" dirty="0" smtClean="0">
                <a:solidFill>
                  <a:schemeClr val="tx1"/>
                </a:solidFill>
                <a:latin typeface="微软雅黑" pitchFamily="34" charset="-122"/>
                <a:ea typeface="微软雅黑" pitchFamily="34" charset="-122"/>
              </a:rPr>
              <a:t>，产品</a:t>
            </a:r>
            <a:r>
              <a:rPr lang="zh-CN" altLang="en-US" sz="2000" b="0" dirty="0">
                <a:solidFill>
                  <a:schemeClr val="tx1"/>
                </a:solidFill>
                <a:latin typeface="微软雅黑" pitchFamily="34" charset="-122"/>
                <a:ea typeface="微软雅黑" pitchFamily="34" charset="-122"/>
              </a:rPr>
              <a:t>采用</a:t>
            </a:r>
            <a:r>
              <a:rPr lang="zh-CN" altLang="en-US" sz="2000" b="0" dirty="0" smtClean="0">
                <a:solidFill>
                  <a:schemeClr val="tx1"/>
                </a:solidFill>
                <a:latin typeface="微软雅黑" pitchFamily="34" charset="-122"/>
                <a:ea typeface="微软雅黑" pitchFamily="34" charset="-122"/>
              </a:rPr>
              <a:t>模块化，可</a:t>
            </a:r>
            <a:r>
              <a:rPr lang="zh-CN" altLang="en-US" sz="2000" b="0" dirty="0">
                <a:solidFill>
                  <a:schemeClr val="tx1"/>
                </a:solidFill>
                <a:latin typeface="微软雅黑" pitchFamily="34" charset="-122"/>
                <a:ea typeface="微软雅黑" pitchFamily="34" charset="-122"/>
              </a:rPr>
              <a:t>通过差异化的定制</a:t>
            </a:r>
            <a:r>
              <a:rPr lang="zh-CN" altLang="en-US" sz="2000" b="0" dirty="0" smtClean="0">
                <a:solidFill>
                  <a:schemeClr val="tx1"/>
                </a:solidFill>
                <a:latin typeface="微软雅黑" pitchFamily="34" charset="-122"/>
                <a:ea typeface="微软雅黑" pitchFamily="34" charset="-122"/>
              </a:rPr>
              <a:t>参数，组合</a:t>
            </a:r>
            <a:r>
              <a:rPr lang="zh-CN" altLang="en-US" sz="2000" b="0" dirty="0">
                <a:solidFill>
                  <a:schemeClr val="tx1"/>
                </a:solidFill>
                <a:latin typeface="微软雅黑" pitchFamily="34" charset="-122"/>
                <a:ea typeface="微软雅黑" pitchFamily="34" charset="-122"/>
              </a:rPr>
              <a:t>形成个性化产</a:t>
            </a:r>
            <a:r>
              <a:rPr lang="zh-CN" altLang="en-US" sz="2000" b="0" dirty="0" smtClean="0">
                <a:solidFill>
                  <a:schemeClr val="tx1"/>
                </a:solidFill>
                <a:latin typeface="微软雅黑" pitchFamily="34" charset="-122"/>
                <a:ea typeface="微软雅黑" pitchFamily="34" charset="-122"/>
              </a:rPr>
              <a:t>品。</a:t>
            </a:r>
            <a:endParaRPr lang="zh-CN" altLang="en-US" sz="2000" b="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智慧校园建设的机遇与挑战</a:t>
            </a:r>
            <a:endParaRPr lang="zh-CN" altLang="en-US" sz="2800"/>
          </a:p>
        </p:txBody>
      </p:sp>
      <p:sp>
        <p:nvSpPr>
          <p:cNvPr id="11266" name="矩形 2"/>
          <p:cNvSpPr>
            <a:spLocks noChangeArrowheads="1"/>
          </p:cNvSpPr>
          <p:nvPr/>
        </p:nvSpPr>
        <p:spPr bwMode="auto">
          <a:xfrm>
            <a:off x="469900" y="1819275"/>
            <a:ext cx="8415020" cy="3770630"/>
          </a:xfrm>
          <a:prstGeom prst="rect">
            <a:avLst/>
          </a:prstGeom>
          <a:solidFill>
            <a:schemeClr val="accent6">
              <a:lumMod val="40000"/>
              <a:lumOff val="60000"/>
            </a:schemeClr>
          </a:solidFill>
          <a:ln>
            <a:noFill/>
          </a:ln>
        </p:spPr>
        <p:txBody>
          <a:bodyPr wrap="square" anchor="t" anchorCtr="0">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None/>
            </a:pPr>
            <a:endParaRPr lang="zh-CN" altLang="en-US" sz="2000" b="0" dirty="0">
              <a:solidFill>
                <a:schemeClr val="tx1"/>
              </a:solidFill>
              <a:latin typeface="微软雅黑" charset="0"/>
              <a:ea typeface="微软雅黑" charset="0"/>
            </a:endParaRPr>
          </a:p>
          <a:p>
            <a:pPr>
              <a:spcBef>
                <a:spcPct val="0"/>
              </a:spcBef>
              <a:buClrTx/>
              <a:buFontTx/>
              <a:buNone/>
            </a:pPr>
            <a:r>
              <a:rPr lang="zh-CN" altLang="en-US" sz="2000" b="0" dirty="0" smtClean="0">
                <a:solidFill>
                  <a:schemeClr val="tx1"/>
                </a:solidFill>
                <a:latin typeface="微软雅黑" charset="0"/>
                <a:ea typeface="微软雅黑" charset="0"/>
              </a:rPr>
              <a:t>       以</a:t>
            </a:r>
            <a:r>
              <a:rPr lang="zh-CN" altLang="en-US" sz="2000" b="0" dirty="0">
                <a:solidFill>
                  <a:schemeClr val="tx1"/>
                </a:solidFill>
                <a:latin typeface="微软雅黑" charset="0"/>
                <a:ea typeface="微软雅黑" charset="0"/>
              </a:rPr>
              <a:t>数码知识、网络技术为基础，以创新为核心，由新科技所驱动、可持续发展的经济。简单说， 就是互联网经济。 </a:t>
            </a:r>
            <a:endParaRPr lang="zh-CN" altLang="en-US" sz="2000" b="0" dirty="0">
              <a:solidFill>
                <a:schemeClr val="tx1"/>
              </a:solidFill>
              <a:latin typeface="微软雅黑" charset="0"/>
              <a:ea typeface="微软雅黑" charset="0"/>
            </a:endParaRPr>
          </a:p>
          <a:p>
            <a:pPr>
              <a:spcBef>
                <a:spcPct val="0"/>
              </a:spcBef>
              <a:buClrTx/>
              <a:buFontTx/>
              <a:buNone/>
            </a:pPr>
            <a:r>
              <a:rPr lang="zh-CN" altLang="en-US" sz="2000" dirty="0" smtClean="0">
                <a:solidFill>
                  <a:srgbClr val="FF0000"/>
                </a:solidFill>
                <a:latin typeface="微软雅黑" charset="0"/>
                <a:ea typeface="微软雅黑" charset="0"/>
              </a:rPr>
              <a:t>       互联网</a:t>
            </a:r>
            <a:r>
              <a:rPr lang="zh-CN" altLang="en-US" sz="2000" dirty="0">
                <a:solidFill>
                  <a:srgbClr val="FF0000"/>
                </a:solidFill>
                <a:latin typeface="微软雅黑" charset="0"/>
                <a:ea typeface="微软雅黑" charset="0"/>
              </a:rPr>
              <a:t>带来的最大变化就是“连接”。</a:t>
            </a:r>
            <a:r>
              <a:rPr lang="zh-CN" altLang="en-US" sz="2000" b="0" dirty="0">
                <a:solidFill>
                  <a:schemeClr val="tx1"/>
                </a:solidFill>
                <a:latin typeface="微软雅黑" charset="0"/>
                <a:ea typeface="微软雅黑" charset="0"/>
              </a:rPr>
              <a:t>经济活动中要素间更紧密的“连接”方式的变化正在改变经济活动的格局。 </a:t>
            </a:r>
            <a:r>
              <a:rPr lang="zh-CN" altLang="en-US" sz="2000" b="0" dirty="0" smtClean="0">
                <a:solidFill>
                  <a:schemeClr val="tx1"/>
                </a:solidFill>
                <a:latin typeface="微软雅黑" charset="0"/>
                <a:ea typeface="微软雅黑" charset="0"/>
              </a:rPr>
              <a:t>在</a:t>
            </a:r>
            <a:r>
              <a:rPr lang="zh-CN" altLang="en-US" sz="2000" b="0" dirty="0">
                <a:solidFill>
                  <a:schemeClr val="tx1"/>
                </a:solidFill>
                <a:latin typeface="微软雅黑" charset="0"/>
                <a:ea typeface="微软雅黑" charset="0"/>
              </a:rPr>
              <a:t>由网络搭建的全球市场竞争平台上，</a:t>
            </a:r>
            <a:r>
              <a:rPr lang="zh-CN" altLang="en-US" sz="2000" dirty="0">
                <a:solidFill>
                  <a:srgbClr val="FF0000"/>
                </a:solidFill>
                <a:latin typeface="微软雅黑" charset="0"/>
                <a:ea typeface="微软雅黑" charset="0"/>
              </a:rPr>
              <a:t>企业的优劣势被无情地放大，</a:t>
            </a:r>
            <a:r>
              <a:rPr lang="zh-CN" altLang="en-US" sz="2000" b="0" dirty="0">
                <a:solidFill>
                  <a:schemeClr val="tx1"/>
                </a:solidFill>
                <a:latin typeface="微软雅黑" charset="0"/>
                <a:ea typeface="微软雅黑" charset="0"/>
              </a:rPr>
              <a:t>优者更优、劣者更劣。 </a:t>
            </a:r>
            <a:endParaRPr lang="zh-CN" altLang="en-US" sz="2000" b="0" dirty="0">
              <a:solidFill>
                <a:schemeClr val="tx1"/>
              </a:solidFill>
              <a:latin typeface="微软雅黑" charset="0"/>
              <a:ea typeface="微软雅黑" charset="0"/>
            </a:endParaRPr>
          </a:p>
          <a:p>
            <a:pPr>
              <a:spcBef>
                <a:spcPct val="0"/>
              </a:spcBef>
              <a:buClrTx/>
              <a:buFontTx/>
              <a:buNone/>
            </a:pPr>
            <a:r>
              <a:rPr lang="zh-CN" altLang="en-US" sz="2000" b="0" dirty="0" smtClean="0">
                <a:solidFill>
                  <a:schemeClr val="tx1"/>
                </a:solidFill>
                <a:latin typeface="微软雅黑" charset="0"/>
                <a:ea typeface="微软雅黑" charset="0"/>
              </a:rPr>
              <a:t>      用</a:t>
            </a:r>
            <a:r>
              <a:rPr lang="zh-CN" altLang="en-US" sz="2000" b="0" dirty="0">
                <a:solidFill>
                  <a:schemeClr val="tx1"/>
                </a:solidFill>
                <a:latin typeface="微软雅黑" charset="0"/>
                <a:ea typeface="微软雅黑" charset="0"/>
              </a:rPr>
              <a:t>户对你认可还是否定都在瞬间完成，而起决定性作用的是品牌的美誉度</a:t>
            </a:r>
            <a:r>
              <a:rPr lang="zh-CN" altLang="en-US" sz="2000" b="0" dirty="0" smtClean="0">
                <a:solidFill>
                  <a:schemeClr val="tx1"/>
                </a:solidFill>
                <a:latin typeface="微软雅黑" charset="0"/>
                <a:ea typeface="微软雅黑" charset="0"/>
              </a:rPr>
              <a:t>。</a:t>
            </a:r>
            <a:r>
              <a:rPr lang="zh-CN" altLang="en-US" sz="2000" dirty="0">
                <a:solidFill>
                  <a:srgbClr val="FF0000"/>
                </a:solidFill>
                <a:latin typeface="微软雅黑" charset="0"/>
                <a:ea typeface="微软雅黑" charset="0"/>
              </a:rPr>
              <a:t>互联网赋予了用户更大的力量，对于组织治理而言面临更大的机遇与挑战 </a:t>
            </a:r>
            <a:r>
              <a:rPr lang="zh-CN" altLang="en-US" sz="2000" b="0" dirty="0" smtClean="0">
                <a:solidFill>
                  <a:schemeClr val="tx1"/>
                </a:solidFill>
                <a:latin typeface="微软雅黑" charset="0"/>
                <a:ea typeface="微软雅黑" charset="0"/>
              </a:rPr>
              <a:t>网</a:t>
            </a:r>
            <a:r>
              <a:rPr lang="zh-CN" altLang="en-US" sz="2000" b="0" dirty="0">
                <a:solidFill>
                  <a:schemeClr val="tx1"/>
                </a:solidFill>
                <a:latin typeface="微软雅黑" charset="0"/>
                <a:ea typeface="微软雅黑" charset="0"/>
              </a:rPr>
              <a:t>络使你无法自满，它使距离消亡到零，传统的连续性被打破，传统结构消亡。</a:t>
            </a:r>
            <a:r>
              <a:rPr lang="zh-CN" altLang="en-US" sz="2000" dirty="0">
                <a:solidFill>
                  <a:srgbClr val="FF0000"/>
                </a:solidFill>
                <a:latin typeface="微软雅黑" charset="0"/>
                <a:ea typeface="微软雅黑" charset="0"/>
              </a:rPr>
              <a:t>不更新观念， 无异于自我抛弃。 </a:t>
            </a:r>
            <a:endParaRPr lang="zh-CN" altLang="en-US" sz="2000" dirty="0">
              <a:solidFill>
                <a:srgbClr val="FF0000"/>
              </a:solidFill>
              <a:latin typeface="微软雅黑" charset="0"/>
              <a:ea typeface="微软雅黑" charset="0"/>
            </a:endParaRPr>
          </a:p>
          <a:p>
            <a:pPr>
              <a:spcBef>
                <a:spcPct val="0"/>
              </a:spcBef>
              <a:buClrTx/>
              <a:buFontTx/>
              <a:buNone/>
            </a:pPr>
            <a:r>
              <a:rPr lang="zh-CN" altLang="en-US" sz="2000" b="0" dirty="0" smtClean="0">
                <a:solidFill>
                  <a:schemeClr val="tx1"/>
                </a:solidFill>
                <a:latin typeface="微软雅黑" charset="0"/>
                <a:ea typeface="微软雅黑" charset="0"/>
              </a:rPr>
              <a:t>      新</a:t>
            </a:r>
            <a:r>
              <a:rPr lang="zh-CN" altLang="en-US" sz="2000" b="0" dirty="0">
                <a:solidFill>
                  <a:schemeClr val="tx1"/>
                </a:solidFill>
                <a:latin typeface="微软雅黑" charset="0"/>
                <a:ea typeface="微软雅黑" charset="0"/>
              </a:rPr>
              <a:t>经济对</a:t>
            </a:r>
            <a:r>
              <a:rPr lang="zh-CN" altLang="en-US" sz="2000" dirty="0">
                <a:solidFill>
                  <a:srgbClr val="FF0000"/>
                </a:solidFill>
                <a:latin typeface="微软雅黑" charset="0"/>
                <a:ea typeface="微软雅黑" charset="0"/>
              </a:rPr>
              <a:t>不同类型的企业影响</a:t>
            </a:r>
            <a:r>
              <a:rPr lang="zh-CN" altLang="en-US" sz="2000" b="0" dirty="0">
                <a:solidFill>
                  <a:schemeClr val="tx1"/>
                </a:solidFill>
                <a:latin typeface="微软雅黑" charset="0"/>
                <a:ea typeface="微软雅黑" charset="0"/>
              </a:rPr>
              <a:t>不一样：</a:t>
            </a:r>
            <a:r>
              <a:rPr lang="en-US" altLang="zh-CN" sz="2000" b="0" dirty="0">
                <a:solidFill>
                  <a:schemeClr val="tx1"/>
                </a:solidFill>
                <a:latin typeface="微软雅黑" charset="0"/>
                <a:ea typeface="微软雅黑" charset="0"/>
              </a:rPr>
              <a:t>B2C</a:t>
            </a:r>
            <a:r>
              <a:rPr lang="zh-CN" altLang="en-US" sz="2000" b="0" dirty="0">
                <a:solidFill>
                  <a:schemeClr val="tx1"/>
                </a:solidFill>
                <a:latin typeface="微软雅黑" charset="0"/>
                <a:ea typeface="微软雅黑" charset="0"/>
              </a:rPr>
              <a:t>类企业影响最直接，</a:t>
            </a:r>
            <a:r>
              <a:rPr lang="en-US" altLang="zh-CN" sz="2000" b="0" dirty="0">
                <a:solidFill>
                  <a:schemeClr val="tx1"/>
                </a:solidFill>
                <a:latin typeface="微软雅黑" charset="0"/>
                <a:ea typeface="微软雅黑" charset="0"/>
              </a:rPr>
              <a:t>B2B</a:t>
            </a:r>
            <a:r>
              <a:rPr lang="zh-CN" altLang="en-US" sz="2000" b="0" dirty="0">
                <a:solidFill>
                  <a:schemeClr val="tx1"/>
                </a:solidFill>
                <a:latin typeface="微软雅黑" charset="0"/>
                <a:ea typeface="微软雅黑" charset="0"/>
              </a:rPr>
              <a:t>类企业较为间接。 </a:t>
            </a:r>
            <a:endParaRPr lang="zh-CN" altLang="en-US" sz="2000" b="0" dirty="0">
              <a:solidFill>
                <a:schemeClr val="tx1"/>
              </a:solidFill>
              <a:latin typeface="微软雅黑" charset="0"/>
              <a:ea typeface="微软雅黑" charset="0"/>
            </a:endParaRPr>
          </a:p>
        </p:txBody>
      </p:sp>
      <p:sp>
        <p:nvSpPr>
          <p:cNvPr id="5" name="标题 1"/>
          <p:cNvSpPr txBox="1"/>
          <p:nvPr/>
        </p:nvSpPr>
        <p:spPr>
          <a:xfrm>
            <a:off x="595630" y="1120775"/>
            <a:ext cx="8408035" cy="514350"/>
          </a:xfrm>
          <a:prstGeom prst="rect">
            <a:avLst/>
          </a:prstGeom>
        </p:spPr>
        <p:txBody>
          <a:bodyPr>
            <a:normAutofit/>
          </a:bodyPr>
          <a:lstStyle/>
          <a:p>
            <a:pPr marL="914400" indent="-914400">
              <a:lnSpc>
                <a:spcPts val="3000"/>
              </a:lnSpc>
            </a:pPr>
            <a:r>
              <a:rPr kumimoji="0" lang="zh-CN" altLang="en-US"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智慧校园建设的机遇与挑战</a:t>
            </a:r>
            <a:r>
              <a:rPr kumimoji="0" lang="en-US" altLang="zh-CN"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a:t>
            </a:r>
            <a:r>
              <a:rPr lang="zh-CN" altLang="en-US" sz="2000" b="1" kern="0" noProof="0" dirty="0" smtClean="0">
                <a:solidFill>
                  <a:srgbClr val="FF0000"/>
                </a:solidFill>
                <a:latin typeface="微软雅黑" pitchFamily="34" charset="-122"/>
                <a:ea typeface="微软雅黑" pitchFamily="34" charset="-122"/>
                <a:cs typeface="+mj-cs"/>
                <a:sym typeface="Calibri" pitchFamily="34" charset="0"/>
              </a:rPr>
              <a:t>四</a:t>
            </a:r>
            <a:r>
              <a:rPr lang="zh-CN" altLang="en-US" sz="2000" b="1" kern="0" dirty="0" smtClean="0">
                <a:solidFill>
                  <a:srgbClr val="FF0000"/>
                </a:solidFill>
                <a:latin typeface="微软雅黑" pitchFamily="34" charset="-122"/>
                <a:ea typeface="微软雅黑" pitchFamily="34" charset="-122"/>
                <a:cs typeface="+mj-cs"/>
                <a:sym typeface="Calibri" pitchFamily="34" charset="0"/>
              </a:rPr>
              <a:t>个未来之</a:t>
            </a:r>
            <a:r>
              <a:rPr lang="zh-CN" altLang="en-US" sz="1400" b="1" dirty="0" smtClean="0">
                <a:latin typeface="微软雅黑" pitchFamily="34" charset="-122"/>
                <a:ea typeface="微软雅黑" pitchFamily="34" charset="-122"/>
              </a:rPr>
              <a:t>互联网</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sym typeface="+mn-ea"/>
              </a:rPr>
              <a:t>（对经济、对教育两个层面的“爆想” ）</a:t>
            </a:r>
            <a:endParaRPr lang="zh-CN" altLang="en-US" sz="1400" b="1" kern="0" dirty="0" smtClean="0">
              <a:latin typeface="微软雅黑" pitchFamily="34" charset="-122"/>
              <a:ea typeface="微软雅黑" pitchFamily="34" charset="-122"/>
              <a:sym typeface="Calibri" pitchFamily="34" charset="0"/>
            </a:endParaRPr>
          </a:p>
          <a:p>
            <a:pPr marL="914400" indent="-914400">
              <a:lnSpc>
                <a:spcPts val="3000"/>
              </a:lnSpc>
            </a:pPr>
            <a:endParaRPr lang="zh-CN" altLang="en-US" sz="1400" b="1" kern="0" dirty="0" smtClean="0">
              <a:latin typeface="微软雅黑" pitchFamily="34" charset="-122"/>
              <a:ea typeface="微软雅黑" pitchFamily="34" charset="-122"/>
              <a:sym typeface="Calibri" pitchFamily="34" charset="0"/>
            </a:endParaRPr>
          </a:p>
          <a:p>
            <a:pPr marL="914400" marR="0" lvl="0" indent="-914400" algn="l" defTabSz="914400" rtl="0" eaLnBrk="0" fontAlgn="base" latinLnBrk="0" hangingPunct="0">
              <a:lnSpc>
                <a:spcPts val="3000"/>
              </a:lnSpc>
              <a:spcBef>
                <a:spcPct val="0"/>
              </a:spcBef>
              <a:spcAft>
                <a:spcPct val="0"/>
              </a:spcAft>
              <a:buClrTx/>
              <a:buSzTx/>
              <a:buFontTx/>
              <a:buNone/>
              <a:defRPr/>
            </a:pPr>
            <a:endParaRPr kumimoji="0" lang="zh-CN" altLang="en-US" sz="15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sym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智慧校园建设的机遇与挑战</a:t>
            </a:r>
            <a:endParaRPr lang="zh-CN" altLang="en-US" sz="2800"/>
          </a:p>
        </p:txBody>
      </p:sp>
      <p:graphicFrame>
        <p:nvGraphicFramePr>
          <p:cNvPr id="3" name="表格 2"/>
          <p:cNvGraphicFramePr>
            <a:graphicFrameLocks noGrp="1"/>
          </p:cNvGraphicFramePr>
          <p:nvPr/>
        </p:nvGraphicFramePr>
        <p:xfrm>
          <a:off x="623570" y="2730500"/>
          <a:ext cx="7607935" cy="3522345"/>
        </p:xfrm>
        <a:graphic>
          <a:graphicData uri="http://schemas.openxmlformats.org/drawingml/2006/table">
            <a:tbl>
              <a:tblPr/>
              <a:tblGrid>
                <a:gridCol w="2470785"/>
                <a:gridCol w="2294255"/>
                <a:gridCol w="2842895"/>
              </a:tblGrid>
              <a:tr h="283210">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消费者技术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学习技术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可视化技术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445">
                <a:tc>
                  <a:txBody>
                    <a:bodyPr/>
                    <a:lstStyle/>
                    <a:p>
                      <a:pPr indent="266700" algn="just">
                        <a:lnSpc>
                          <a:spcPts val="1400"/>
                        </a:lnSpc>
                        <a:spcBef>
                          <a:spcPts val="300"/>
                        </a:spcBef>
                        <a:spcAft>
                          <a:spcPts val="0"/>
                        </a:spcAft>
                      </a:pPr>
                      <a:r>
                        <a:rPr lang="en-US" sz="1200" b="1" kern="100" dirty="0">
                          <a:latin typeface="微软雅黑" charset="0"/>
                          <a:ea typeface="微软雅黑" charset="0"/>
                          <a:cs typeface="Times New Roman" panose="02020603050405020304"/>
                        </a:rPr>
                        <a:t>3D</a:t>
                      </a:r>
                      <a:r>
                        <a:rPr lang="zh-CN" sz="1200" b="1" kern="100" dirty="0">
                          <a:latin typeface="微软雅黑" charset="0"/>
                          <a:ea typeface="微软雅黑" charset="0"/>
                          <a:cs typeface="Times New Roman" panose="02020603050405020304"/>
                        </a:rPr>
                        <a:t>视频</a:t>
                      </a:r>
                      <a:endParaRPr lang="zh-CN" sz="1200" b="1" kern="100" dirty="0">
                        <a:latin typeface="微软雅黑" charset="0"/>
                        <a:ea typeface="微软雅黑" charset="0"/>
                        <a:cs typeface="Times New Roman" panose="02020603050405020304"/>
                      </a:endParaRPr>
                    </a:p>
                    <a:p>
                      <a:pPr marL="0" indent="266700" algn="l" defTabSz="914400" rtl="0" eaLnBrk="1" latinLnBrk="0" hangingPunct="1">
                        <a:lnSpc>
                          <a:spcPts val="1300"/>
                        </a:lnSpc>
                        <a:spcAft>
                          <a:spcPts val="0"/>
                        </a:spcAft>
                      </a:pPr>
                      <a:r>
                        <a:rPr lang="zh-CN" sz="1200" b="1" kern="100" dirty="0">
                          <a:solidFill>
                            <a:schemeClr val="tx1"/>
                          </a:solidFill>
                          <a:latin typeface="微软雅黑" charset="0"/>
                          <a:ea typeface="微软雅黑" charset="0"/>
                          <a:cs typeface="Times New Roman" panose="02020603050405020304"/>
                        </a:rPr>
                        <a:t>移动应用</a:t>
                      </a:r>
                      <a:endParaRPr lang="zh-CN" sz="1200" b="1" kern="100" dirty="0">
                        <a:solidFill>
                          <a:schemeClr val="tx1"/>
                        </a:solidFill>
                        <a:latin typeface="微软雅黑" charset="0"/>
                        <a:ea typeface="微软雅黑" charset="0"/>
                        <a:cs typeface="Times New Roman" panose="02020603050405020304"/>
                      </a:endParaRPr>
                    </a:p>
                    <a:p>
                      <a:pPr marL="0" indent="266700" algn="l" defTabSz="914400" rtl="0" eaLnBrk="1" latinLnBrk="0" hangingPunct="1">
                        <a:lnSpc>
                          <a:spcPts val="1300"/>
                        </a:lnSpc>
                        <a:spcAft>
                          <a:spcPts val="0"/>
                        </a:spcAft>
                      </a:pPr>
                      <a:r>
                        <a:rPr lang="zh-CN" sz="1200" b="1" kern="100" dirty="0">
                          <a:solidFill>
                            <a:schemeClr val="tx1"/>
                          </a:solidFill>
                          <a:latin typeface="微软雅黑" charset="0"/>
                          <a:ea typeface="微软雅黑" charset="0"/>
                          <a:cs typeface="Times New Roman" panose="02020603050405020304"/>
                        </a:rPr>
                        <a:t>量化自我</a:t>
                      </a:r>
                      <a:endParaRPr lang="zh-CN" sz="1200" b="1" kern="100" dirty="0">
                        <a:solidFill>
                          <a:schemeClr val="tx1"/>
                        </a:solidFill>
                        <a:latin typeface="微软雅黑" charset="0"/>
                        <a:ea typeface="微软雅黑" charset="0"/>
                        <a:cs typeface="Times New Roman" panose="02020603050405020304"/>
                      </a:endParaRPr>
                    </a:p>
                    <a:p>
                      <a:pPr marL="0" indent="266700" algn="l" defTabSz="914400" rtl="0" eaLnBrk="1" latinLnBrk="0" hangingPunct="1">
                        <a:lnSpc>
                          <a:spcPts val="1300"/>
                        </a:lnSpc>
                        <a:spcAft>
                          <a:spcPts val="0"/>
                        </a:spcAft>
                      </a:pPr>
                      <a:r>
                        <a:rPr lang="zh-CN" sz="1200" b="1" kern="100" dirty="0">
                          <a:solidFill>
                            <a:schemeClr val="tx1"/>
                          </a:solidFill>
                          <a:latin typeface="微软雅黑" charset="0"/>
                          <a:ea typeface="微软雅黑" charset="0"/>
                          <a:cs typeface="Times New Roman" panose="02020603050405020304"/>
                        </a:rPr>
                        <a:t>平板电脑</a:t>
                      </a:r>
                      <a:endParaRPr lang="zh-CN" sz="1200" b="1" kern="100" dirty="0">
                        <a:solidFill>
                          <a:schemeClr val="tx1"/>
                        </a:solidFill>
                        <a:latin typeface="微软雅黑" charset="0"/>
                        <a:ea typeface="微软雅黑" charset="0"/>
                        <a:cs typeface="Times New Roman" panose="02020603050405020304"/>
                      </a:endParaRPr>
                    </a:p>
                    <a:p>
                      <a:pPr marL="0" indent="266700" algn="l" defTabSz="914400" rtl="0" eaLnBrk="1" latinLnBrk="0" hangingPunct="1">
                        <a:lnSpc>
                          <a:spcPts val="1300"/>
                        </a:lnSpc>
                        <a:spcAft>
                          <a:spcPts val="0"/>
                        </a:spcAft>
                      </a:pPr>
                      <a:r>
                        <a:rPr lang="zh-CN" sz="1200" b="1" kern="100" dirty="0">
                          <a:solidFill>
                            <a:schemeClr val="tx1"/>
                          </a:solidFill>
                          <a:latin typeface="微软雅黑" charset="0"/>
                          <a:ea typeface="微软雅黑" charset="0"/>
                          <a:cs typeface="Times New Roman" panose="02020603050405020304"/>
                        </a:rPr>
                        <a:t>远端临场</a:t>
                      </a:r>
                      <a:endParaRPr lang="zh-CN" sz="1200" b="1" kern="100" dirty="0">
                        <a:solidFill>
                          <a:schemeClr val="tx1"/>
                        </a:solidFill>
                        <a:latin typeface="微软雅黑" charset="0"/>
                        <a:ea typeface="微软雅黑" charset="0"/>
                        <a:cs typeface="Times New Roman" panose="02020603050405020304"/>
                      </a:endParaRPr>
                    </a:p>
                    <a:p>
                      <a:pPr indent="266700" algn="just">
                        <a:lnSpc>
                          <a:spcPts val="1400"/>
                        </a:lnSpc>
                        <a:spcAft>
                          <a:spcPts val="300"/>
                        </a:spcAft>
                      </a:pPr>
                      <a:r>
                        <a:rPr lang="zh-CN" sz="1200" b="1" kern="100" dirty="0">
                          <a:latin typeface="微软雅黑" charset="0"/>
                          <a:ea typeface="微软雅黑" charset="0"/>
                          <a:cs typeface="Times New Roman" panose="02020603050405020304"/>
                        </a:rPr>
                        <a:t>可穿戴技术</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0"/>
                        </a:spcAft>
                      </a:pPr>
                      <a:r>
                        <a:rPr lang="zh-CN" sz="1200" b="1" kern="100" dirty="0">
                          <a:latin typeface="微软雅黑" charset="0"/>
                          <a:ea typeface="微软雅黑" charset="0"/>
                          <a:cs typeface="Times New Roman" panose="02020603050405020304"/>
                        </a:rPr>
                        <a:t>学习分析</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移动学习</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在线学习</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开放内容</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个人学习环境</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大规模网络开放课程</a:t>
                      </a:r>
                      <a:endParaRPr lang="zh-CN" sz="1200" b="1" kern="100" dirty="0">
                        <a:latin typeface="微软雅黑" charset="0"/>
                        <a:ea typeface="微软雅黑" charset="0"/>
                        <a:cs typeface="Times New Roman" panose="02020603050405020304"/>
                      </a:endParaRPr>
                    </a:p>
                    <a:p>
                      <a:pPr algn="just">
                        <a:lnSpc>
                          <a:spcPts val="1300"/>
                        </a:lnSpc>
                        <a:spcAft>
                          <a:spcPts val="300"/>
                        </a:spcAft>
                      </a:pPr>
                      <a:r>
                        <a:rPr lang="zh-CN" sz="1200" b="1" kern="100" dirty="0">
                          <a:latin typeface="微软雅黑" charset="0"/>
                          <a:ea typeface="微软雅黑" charset="0"/>
                          <a:cs typeface="Times New Roman" panose="02020603050405020304"/>
                        </a:rPr>
                        <a:t>虚拟实验和远程实验室</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0"/>
                        </a:spcAft>
                      </a:pPr>
                      <a:r>
                        <a:rPr lang="en-US" sz="1200" b="1" kern="100" dirty="0">
                          <a:latin typeface="微软雅黑" charset="0"/>
                          <a:ea typeface="微软雅黑" charset="0"/>
                          <a:cs typeface="Times New Roman" panose="02020603050405020304"/>
                        </a:rPr>
                        <a:t>3D</a:t>
                      </a:r>
                      <a:r>
                        <a:rPr lang="zh-CN" sz="1200" b="1" kern="100" dirty="0">
                          <a:latin typeface="微软雅黑" charset="0"/>
                          <a:ea typeface="微软雅黑" charset="0"/>
                          <a:cs typeface="Times New Roman" panose="02020603050405020304"/>
                        </a:rPr>
                        <a:t>打印／快速成型</a:t>
                      </a:r>
                      <a:endParaRPr lang="zh-CN" sz="1200" b="1" kern="100" dirty="0">
                        <a:latin typeface="微软雅黑" charset="0"/>
                        <a:ea typeface="微软雅黑" charset="0"/>
                        <a:cs typeface="Times New Roman" panose="02020603050405020304"/>
                      </a:endParaRPr>
                    </a:p>
                    <a:p>
                      <a:pPr algn="l">
                        <a:spcAft>
                          <a:spcPts val="0"/>
                        </a:spcAft>
                      </a:pPr>
                      <a:r>
                        <a:rPr lang="zh-CN" sz="1200" b="1" kern="100" dirty="0">
                          <a:latin typeface="微软雅黑" charset="0"/>
                          <a:ea typeface="微软雅黑" charset="0"/>
                          <a:cs typeface="Times New Roman" panose="02020603050405020304"/>
                        </a:rPr>
                        <a:t>虚拟现实、增强现实</a:t>
                      </a:r>
                      <a:endParaRPr lang="zh-CN" sz="1200" b="1" kern="100" dirty="0">
                        <a:latin typeface="微软雅黑" charset="0"/>
                        <a:ea typeface="微软雅黑" charset="0"/>
                        <a:cs typeface="Times New Roman" panose="02020603050405020304"/>
                      </a:endParaRPr>
                    </a:p>
                    <a:p>
                      <a:pPr algn="l">
                        <a:spcAft>
                          <a:spcPts val="0"/>
                        </a:spcAft>
                      </a:pPr>
                      <a:r>
                        <a:rPr lang="zh-CN" sz="1200" b="1" kern="100" dirty="0">
                          <a:latin typeface="微软雅黑" charset="0"/>
                          <a:ea typeface="微软雅黑" charset="0"/>
                          <a:cs typeface="Times New Roman" panose="02020603050405020304"/>
                        </a:rPr>
                        <a:t>信息可视化</a:t>
                      </a:r>
                      <a:endParaRPr lang="zh-CN" sz="1200" b="1" kern="100" dirty="0">
                        <a:latin typeface="微软雅黑" charset="0"/>
                        <a:ea typeface="微软雅黑" charset="0"/>
                        <a:cs typeface="Times New Roman" panose="02020603050405020304"/>
                      </a:endParaRPr>
                    </a:p>
                    <a:p>
                      <a:pPr algn="l">
                        <a:spcAft>
                          <a:spcPts val="0"/>
                        </a:spcAft>
                      </a:pPr>
                      <a:r>
                        <a:rPr lang="zh-CN" sz="1200" b="1" kern="100" dirty="0">
                          <a:latin typeface="微软雅黑" charset="0"/>
                          <a:ea typeface="微软雅黑" charset="0"/>
                          <a:cs typeface="Times New Roman" panose="02020603050405020304"/>
                        </a:rPr>
                        <a:t>可视化数据分析</a:t>
                      </a:r>
                      <a:endParaRPr lang="zh-CN" sz="1200" b="1" kern="100" dirty="0">
                        <a:latin typeface="微软雅黑" charset="0"/>
                        <a:ea typeface="微软雅黑" charset="0"/>
                        <a:cs typeface="Times New Roman" panose="02020603050405020304"/>
                      </a:endParaRPr>
                    </a:p>
                    <a:p>
                      <a:pPr algn="just">
                        <a:spcAft>
                          <a:spcPts val="0"/>
                        </a:spcAft>
                      </a:pPr>
                      <a:r>
                        <a:rPr lang="zh-CN" sz="1200" b="1" kern="100" dirty="0">
                          <a:latin typeface="微软雅黑" charset="0"/>
                          <a:ea typeface="微软雅黑" charset="0"/>
                          <a:cs typeface="Times New Roman" panose="02020603050405020304"/>
                        </a:rPr>
                        <a:t>立体显示、全息显示</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数字化策略</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社交媒体技术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使能技术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005">
                <a:tc>
                  <a:txBody>
                    <a:bodyPr/>
                    <a:lstStyle/>
                    <a:p>
                      <a:pPr indent="285750" algn="just">
                        <a:spcBef>
                          <a:spcPts val="300"/>
                        </a:spcBef>
                        <a:spcAft>
                          <a:spcPts val="0"/>
                        </a:spcAft>
                      </a:pPr>
                      <a:r>
                        <a:rPr lang="zh-CN" sz="1200" b="1" kern="100" dirty="0">
                          <a:latin typeface="微软雅黑" charset="0"/>
                          <a:ea typeface="微软雅黑" charset="0"/>
                          <a:cs typeface="Times New Roman" panose="02020603050405020304"/>
                        </a:rPr>
                        <a:t>翻转课堂</a:t>
                      </a:r>
                      <a:endParaRPr lang="zh-CN" sz="1200" b="1" kern="100" dirty="0">
                        <a:latin typeface="微软雅黑" charset="0"/>
                        <a:ea typeface="微软雅黑" charset="0"/>
                        <a:cs typeface="Times New Roman" panose="02020603050405020304"/>
                      </a:endParaRPr>
                    </a:p>
                    <a:p>
                      <a:pPr indent="266700" algn="just">
                        <a:spcAft>
                          <a:spcPts val="0"/>
                        </a:spcAft>
                      </a:pPr>
                      <a:r>
                        <a:rPr lang="zh-CN" sz="1200" b="1" kern="100" dirty="0">
                          <a:latin typeface="微软雅黑" charset="0"/>
                          <a:ea typeface="微软雅黑" charset="0"/>
                          <a:cs typeface="Times New Roman" panose="02020603050405020304"/>
                        </a:rPr>
                        <a:t>创客空间</a:t>
                      </a:r>
                      <a:endParaRPr lang="zh-CN" sz="1200" b="1" kern="100" dirty="0">
                        <a:latin typeface="微软雅黑" charset="0"/>
                        <a:ea typeface="微软雅黑" charset="0"/>
                        <a:cs typeface="Times New Roman" panose="02020603050405020304"/>
                      </a:endParaRPr>
                    </a:p>
                    <a:p>
                      <a:pPr indent="266700" algn="just">
                        <a:spcAft>
                          <a:spcPts val="300"/>
                        </a:spcAft>
                      </a:pPr>
                      <a:r>
                        <a:rPr lang="zh-CN" sz="1200" b="1" kern="100" dirty="0">
                          <a:latin typeface="微软雅黑" charset="0"/>
                          <a:ea typeface="微软雅黑" charset="0"/>
                          <a:cs typeface="Times New Roman" panose="02020603050405020304"/>
                        </a:rPr>
                        <a:t>游戏和游戏化</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1400"/>
                        </a:lnSpc>
                        <a:spcBef>
                          <a:spcPts val="300"/>
                        </a:spcBef>
                        <a:spcAft>
                          <a:spcPts val="0"/>
                        </a:spcAft>
                      </a:pPr>
                      <a:r>
                        <a:rPr lang="zh-CN" sz="1200" b="1" kern="100" dirty="0">
                          <a:latin typeface="微软雅黑" charset="0"/>
                          <a:ea typeface="微软雅黑" charset="0"/>
                          <a:cs typeface="Times New Roman" panose="02020603050405020304"/>
                        </a:rPr>
                        <a:t>合作环境</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集体智慧</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社交网络</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数字身份</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隐性智能</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Bef>
                          <a:spcPts val="300"/>
                        </a:spcBef>
                        <a:spcAft>
                          <a:spcPts val="0"/>
                        </a:spcAft>
                      </a:pPr>
                      <a:r>
                        <a:rPr lang="zh-CN" sz="1200" b="1" kern="100" dirty="0">
                          <a:latin typeface="微软雅黑" charset="0"/>
                          <a:ea typeface="微软雅黑" charset="0"/>
                          <a:cs typeface="Times New Roman" panose="02020603050405020304"/>
                        </a:rPr>
                        <a:t>神经网络</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地理位置应用程序接口</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基于位置的服务</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机器学习</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移动宽带</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自然用户接口</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开放硬件</a:t>
                      </a:r>
                      <a:endParaRPr lang="zh-CN" sz="1200" b="1" kern="100" dirty="0">
                        <a:latin typeface="微软雅黑" charset="0"/>
                        <a:ea typeface="微软雅黑" charset="0"/>
                        <a:cs typeface="Times New Roman" panose="02020603050405020304"/>
                      </a:endParaRPr>
                    </a:p>
                    <a:p>
                      <a:pPr algn="l">
                        <a:lnSpc>
                          <a:spcPts val="1300"/>
                        </a:lnSpc>
                        <a:spcAft>
                          <a:spcPts val="0"/>
                        </a:spcAft>
                      </a:pPr>
                      <a:r>
                        <a:rPr lang="zh-CN" sz="1200" b="1" kern="100" dirty="0">
                          <a:latin typeface="微软雅黑" charset="0"/>
                          <a:ea typeface="微软雅黑" charset="0"/>
                          <a:cs typeface="Times New Roman" panose="02020603050405020304"/>
                        </a:rPr>
                        <a:t>虚拟助手</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45">
                <a:tc>
                  <a:txBody>
                    <a:bodyPr/>
                    <a:lstStyle/>
                    <a:p>
                      <a:pPr algn="ctr">
                        <a:spcAft>
                          <a:spcPts val="0"/>
                        </a:spcAft>
                      </a:pPr>
                      <a:r>
                        <a:rPr lang="zh-CN" sz="1200" b="1" kern="100" dirty="0">
                          <a:solidFill>
                            <a:srgbClr val="FF0000"/>
                          </a:solidFill>
                          <a:latin typeface="微软雅黑" charset="0"/>
                          <a:ea typeface="微软雅黑" charset="0"/>
                          <a:cs typeface="Times New Roman" panose="02020603050405020304"/>
                        </a:rPr>
                        <a:t>互联网技术</a:t>
                      </a:r>
                      <a:endParaRPr lang="zh-CN" sz="1200" b="1" kern="100" dirty="0">
                        <a:solidFill>
                          <a:srgbClr val="FF0000"/>
                        </a:solidFill>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723265">
                <a:tc>
                  <a:txBody>
                    <a:bodyPr/>
                    <a:lstStyle/>
                    <a:p>
                      <a:pPr indent="266700" algn="just">
                        <a:spcBef>
                          <a:spcPts val="300"/>
                        </a:spcBef>
                        <a:spcAft>
                          <a:spcPts val="300"/>
                        </a:spcAft>
                      </a:pPr>
                      <a:r>
                        <a:rPr lang="zh-CN" sz="1200" b="1" kern="100" dirty="0">
                          <a:latin typeface="微软雅黑" charset="0"/>
                          <a:ea typeface="微软雅黑" charset="0"/>
                          <a:cs typeface="Times New Roman" panose="02020603050405020304"/>
                        </a:rPr>
                        <a:t>云计算</a:t>
                      </a:r>
                      <a:r>
                        <a:rPr lang="zh-CN" sz="1200" b="1" kern="100" dirty="0" smtClean="0">
                          <a:latin typeface="微软雅黑" charset="0"/>
                          <a:ea typeface="微软雅黑" charset="0"/>
                          <a:cs typeface="Times New Roman" panose="02020603050405020304"/>
                        </a:rPr>
                        <a:t>、</a:t>
                      </a:r>
                      <a:r>
                        <a:rPr lang="zh-CN" altLang="en-US" sz="1200" b="1" kern="100" dirty="0" smtClean="0">
                          <a:latin typeface="微软雅黑" charset="0"/>
                          <a:ea typeface="微软雅黑" charset="0"/>
                          <a:cs typeface="Times New Roman" panose="02020603050405020304"/>
                        </a:rPr>
                        <a:t>大数据</a:t>
                      </a:r>
                      <a:endParaRPr lang="en-US" altLang="zh-CN" sz="1200" b="1" kern="100" dirty="0" smtClean="0">
                        <a:latin typeface="微软雅黑" charset="0"/>
                        <a:ea typeface="微软雅黑" charset="0"/>
                        <a:cs typeface="Times New Roman" panose="02020603050405020304"/>
                      </a:endParaRPr>
                    </a:p>
                    <a:p>
                      <a:pPr indent="266700" algn="just">
                        <a:spcBef>
                          <a:spcPts val="300"/>
                        </a:spcBef>
                        <a:spcAft>
                          <a:spcPts val="300"/>
                        </a:spcAft>
                      </a:pPr>
                      <a:r>
                        <a:rPr lang="zh-CN" altLang="en-US" sz="1200" b="1" kern="100" dirty="0" smtClean="0">
                          <a:latin typeface="微软雅黑" charset="0"/>
                          <a:ea typeface="微软雅黑" charset="0"/>
                          <a:cs typeface="Times New Roman" panose="02020603050405020304"/>
                        </a:rPr>
                        <a:t>移动互联网、</a:t>
                      </a:r>
                      <a:r>
                        <a:rPr lang="zh-CN" sz="1200" b="1" kern="100" dirty="0" smtClean="0">
                          <a:latin typeface="微软雅黑" charset="0"/>
                          <a:ea typeface="微软雅黑" charset="0"/>
                          <a:cs typeface="Times New Roman" panose="02020603050405020304"/>
                        </a:rPr>
                        <a:t>物</a:t>
                      </a:r>
                      <a:r>
                        <a:rPr lang="zh-CN" sz="1200" b="1" kern="100" dirty="0">
                          <a:latin typeface="微软雅黑" charset="0"/>
                          <a:ea typeface="微软雅黑" charset="0"/>
                          <a:cs typeface="Times New Roman" panose="02020603050405020304"/>
                        </a:rPr>
                        <a:t>联网</a:t>
                      </a:r>
                      <a:endParaRPr lang="zh-CN" sz="1200" b="1" kern="100" dirty="0">
                        <a:latin typeface="微软雅黑" charset="0"/>
                        <a:ea typeface="微软雅黑" charset="0"/>
                        <a:cs typeface="Times New Roman" panose="02020603050405020304"/>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bl>
          </a:graphicData>
        </a:graphic>
      </p:graphicFrame>
      <p:sp>
        <p:nvSpPr>
          <p:cNvPr id="56350" name="Rectangle 1"/>
          <p:cNvSpPr>
            <a:spLocks noChangeArrowheads="1"/>
          </p:cNvSpPr>
          <p:nvPr/>
        </p:nvSpPr>
        <p:spPr bwMode="auto">
          <a:xfrm>
            <a:off x="437906" y="1639129"/>
            <a:ext cx="7940488" cy="10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zh-CN" altLang="en-US" sz="2000" b="0" dirty="0" smtClean="0">
                <a:solidFill>
                  <a:schemeClr val="tx1"/>
                </a:solidFill>
                <a:latin typeface="微软雅黑" pitchFamily="34" charset="-122"/>
                <a:ea typeface="微软雅黑" pitchFamily="34" charset="-122"/>
                <a:cs typeface="仿宋_GB2312" panose="02010609030101010101" charset="-122"/>
              </a:rPr>
              <a:t>综合</a:t>
            </a:r>
            <a:r>
              <a:rPr lang="zh-CN" altLang="en-US" sz="2000" b="0" dirty="0">
                <a:solidFill>
                  <a:schemeClr val="tx1"/>
                </a:solidFill>
                <a:latin typeface="微软雅黑" pitchFamily="34" charset="-122"/>
                <a:ea typeface="微软雅黑" pitchFamily="34" charset="-122"/>
                <a:cs typeface="仿宋_GB2312" panose="02010609030101010101" charset="-122"/>
              </a:rPr>
              <a:t>美国新媒体联盟、美国高校教育信息化协会、地平线报告等，</a:t>
            </a:r>
            <a:r>
              <a:rPr lang="zh-CN" altLang="en-US" sz="2000" b="0" dirty="0" smtClean="0">
                <a:solidFill>
                  <a:schemeClr val="tx1"/>
                </a:solidFill>
                <a:latin typeface="微软雅黑" pitchFamily="34" charset="-122"/>
                <a:ea typeface="微软雅黑" pitchFamily="34" charset="-122"/>
                <a:cs typeface="仿宋_GB2312" panose="02010609030101010101" charset="-122"/>
              </a:rPr>
              <a:t>近五年对</a:t>
            </a:r>
            <a:r>
              <a:rPr lang="zh-CN" altLang="en-US" sz="2000" b="0" dirty="0">
                <a:solidFill>
                  <a:schemeClr val="tx1"/>
                </a:solidFill>
                <a:latin typeface="微软雅黑" pitchFamily="34" charset="-122"/>
                <a:ea typeface="微软雅黑" pitchFamily="34" charset="-122"/>
                <a:cs typeface="仿宋_GB2312" panose="02010609030101010101" charset="-122"/>
              </a:rPr>
              <a:t>教育教</a:t>
            </a:r>
            <a:r>
              <a:rPr lang="zh-CN" altLang="en-US" sz="2000" b="0" dirty="0" smtClean="0">
                <a:solidFill>
                  <a:schemeClr val="tx1"/>
                </a:solidFill>
                <a:latin typeface="微软雅黑" pitchFamily="34" charset="-122"/>
                <a:ea typeface="微软雅黑" pitchFamily="34" charset="-122"/>
                <a:cs typeface="仿宋_GB2312" panose="02010609030101010101" charset="-122"/>
              </a:rPr>
              <a:t>学和科学研究产</a:t>
            </a:r>
            <a:r>
              <a:rPr lang="zh-CN" altLang="en-US" sz="2000" b="0" dirty="0">
                <a:solidFill>
                  <a:schemeClr val="tx1"/>
                </a:solidFill>
                <a:latin typeface="微软雅黑" pitchFamily="34" charset="-122"/>
                <a:ea typeface="微软雅黑" pitchFamily="34" charset="-122"/>
                <a:cs typeface="仿宋_GB2312" panose="02010609030101010101" charset="-122"/>
              </a:rPr>
              <a:t>生重要影响的新兴、主流</a:t>
            </a:r>
            <a:r>
              <a:rPr lang="zh-CN" altLang="en-US" sz="2000" b="0" dirty="0" smtClean="0">
                <a:solidFill>
                  <a:schemeClr val="tx1"/>
                </a:solidFill>
                <a:latin typeface="微软雅黑" pitchFamily="34" charset="-122"/>
                <a:ea typeface="微软雅黑" pitchFamily="34" charset="-122"/>
                <a:cs typeface="仿宋_GB2312" panose="02010609030101010101" charset="-122"/>
              </a:rPr>
              <a:t>信息技术与教育技术可以</a:t>
            </a:r>
            <a:r>
              <a:rPr lang="zh-CN" altLang="en-US" sz="2000" b="0" dirty="0">
                <a:solidFill>
                  <a:schemeClr val="tx1"/>
                </a:solidFill>
                <a:latin typeface="微软雅黑" pitchFamily="34" charset="-122"/>
                <a:ea typeface="微软雅黑" pitchFamily="34" charset="-122"/>
                <a:cs typeface="仿宋_GB2312" panose="02010609030101010101" charset="-122"/>
              </a:rPr>
              <a:t>预测和描述如下。</a:t>
            </a:r>
            <a:endParaRPr lang="zh-CN" altLang="en-US" sz="2000" b="0" dirty="0">
              <a:solidFill>
                <a:schemeClr val="tx1"/>
              </a:solidFill>
              <a:latin typeface="Arial" panose="020B0604020202020204" pitchFamily="34" charset="0"/>
              <a:cs typeface="仿宋_GB2312" panose="02010609030101010101" charset="-122"/>
            </a:endParaRPr>
          </a:p>
        </p:txBody>
      </p:sp>
      <p:sp>
        <p:nvSpPr>
          <p:cNvPr id="6" name="标题 1"/>
          <p:cNvSpPr txBox="1"/>
          <p:nvPr/>
        </p:nvSpPr>
        <p:spPr>
          <a:xfrm>
            <a:off x="494030" y="1099185"/>
            <a:ext cx="7708900" cy="514350"/>
          </a:xfrm>
          <a:prstGeom prst="rect">
            <a:avLst/>
          </a:prstGeom>
        </p:spPr>
        <p:txBody>
          <a:bodyPr>
            <a:normAutofit/>
          </a:bodyPr>
          <a:lstStyle/>
          <a:p>
            <a:pPr marL="914400" indent="-914400">
              <a:lnSpc>
                <a:spcPts val="3000"/>
              </a:lnSpc>
            </a:pPr>
            <a:r>
              <a:rPr kumimoji="0" lang="zh-CN" altLang="en-US"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智慧校园建设的机遇与挑战</a:t>
            </a:r>
            <a:r>
              <a:rPr kumimoji="0" lang="en-US" altLang="zh-CN" sz="20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sym typeface="Calibri" pitchFamily="34" charset="0"/>
              </a:rPr>
              <a:t>:</a:t>
            </a:r>
            <a:r>
              <a:rPr lang="zh-CN" altLang="en-US" sz="2000" b="1" kern="0" noProof="0" dirty="0" smtClean="0">
                <a:solidFill>
                  <a:srgbClr val="FF0000"/>
                </a:solidFill>
                <a:latin typeface="微软雅黑" pitchFamily="34" charset="-122"/>
                <a:ea typeface="微软雅黑" pitchFamily="34" charset="-122"/>
                <a:cs typeface="+mj-cs"/>
                <a:sym typeface="Calibri" pitchFamily="34" charset="0"/>
              </a:rPr>
              <a:t>四</a:t>
            </a:r>
            <a:r>
              <a:rPr lang="zh-CN" altLang="en-US" sz="2000" b="1" kern="0" dirty="0" smtClean="0">
                <a:solidFill>
                  <a:srgbClr val="FF0000"/>
                </a:solidFill>
                <a:latin typeface="微软雅黑" pitchFamily="34" charset="-122"/>
                <a:ea typeface="微软雅黑" pitchFamily="34" charset="-122"/>
                <a:cs typeface="+mj-cs"/>
                <a:sym typeface="Calibri" pitchFamily="34" charset="0"/>
              </a:rPr>
              <a:t>个未来之</a:t>
            </a:r>
            <a:r>
              <a:rPr lang="zh-CN" altLang="en-US" sz="1400" b="1" dirty="0" smtClean="0">
                <a:latin typeface="微软雅黑" pitchFamily="34" charset="-122"/>
                <a:ea typeface="微软雅黑" pitchFamily="34" charset="-122"/>
                <a:cs typeface="仿宋_GB2312" panose="02010609030101010101" charset="-122"/>
              </a:rPr>
              <a:t>主流教育与科研信息技术</a:t>
            </a:r>
            <a:endParaRPr lang="zh-CN" altLang="en-US" sz="1400" b="1" kern="0" dirty="0" smtClean="0">
              <a:latin typeface="微软雅黑" pitchFamily="34" charset="-122"/>
              <a:ea typeface="微软雅黑" pitchFamily="34" charset="-122"/>
              <a:sym typeface="Calibri" pitchFamily="34" charset="0"/>
            </a:endParaRPr>
          </a:p>
          <a:p>
            <a:pPr marL="914400" marR="0" lvl="0" indent="-914400" algn="l" defTabSz="914400" rtl="0" eaLnBrk="0" fontAlgn="base" latinLnBrk="0" hangingPunct="0">
              <a:lnSpc>
                <a:spcPts val="3000"/>
              </a:lnSpc>
              <a:spcBef>
                <a:spcPct val="0"/>
              </a:spcBef>
              <a:spcAft>
                <a:spcPct val="0"/>
              </a:spcAft>
              <a:buClrTx/>
              <a:buSzTx/>
              <a:buFontTx/>
              <a:buNone/>
              <a:defRPr/>
            </a:pPr>
            <a:endParaRPr kumimoji="0" lang="zh-CN" altLang="en-US" sz="15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sym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智慧校园建设的政策支持</a:t>
            </a:r>
            <a:endParaRPr lang="zh-CN" sz="2800"/>
          </a:p>
        </p:txBody>
      </p:sp>
      <p:grpSp>
        <p:nvGrpSpPr>
          <p:cNvPr id="112" name="组合 111"/>
          <p:cNvGrpSpPr/>
          <p:nvPr/>
        </p:nvGrpSpPr>
        <p:grpSpPr>
          <a:xfrm>
            <a:off x="7097730" y="3708392"/>
            <a:ext cx="1143008" cy="2286016"/>
            <a:chOff x="7097730" y="1333492"/>
            <a:chExt cx="1143008" cy="2286016"/>
          </a:xfrm>
        </p:grpSpPr>
        <p:sp>
          <p:nvSpPr>
            <p:cNvPr id="106" name="对角圆角矩形 105"/>
            <p:cNvSpPr/>
            <p:nvPr/>
          </p:nvSpPr>
          <p:spPr>
            <a:xfrm>
              <a:off x="7097730" y="1333492"/>
              <a:ext cx="1143008" cy="2286016"/>
            </a:xfrm>
            <a:prstGeom prst="round2DiagRect">
              <a:avLst>
                <a:gd name="adj1" fmla="val 0"/>
                <a:gd name="adj2" fmla="val 19769"/>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rgbClr val="000000"/>
                </a:solidFill>
                <a:latin typeface="微软雅黑" pitchFamily="34" charset="-122"/>
                <a:ea typeface="微软雅黑" pitchFamily="34" charset="-122"/>
              </a:endParaRPr>
            </a:p>
          </p:txBody>
        </p:sp>
        <p:sp>
          <p:nvSpPr>
            <p:cNvPr id="108" name="TextBox 107"/>
            <p:cNvSpPr txBox="1"/>
            <p:nvPr/>
          </p:nvSpPr>
          <p:spPr>
            <a:xfrm>
              <a:off x="7239970" y="1649722"/>
              <a:ext cx="687705" cy="1771650"/>
            </a:xfrm>
            <a:prstGeom prst="rect">
              <a:avLst/>
            </a:prstGeom>
            <a:noFill/>
          </p:spPr>
          <p:txBody>
            <a:bodyPr vert="eaVert" wrap="square" rtlCol="0" anchor="b" anchorCtr="0">
              <a:spAutoFit/>
            </a:bodyPr>
            <a:lstStyle/>
            <a:p>
              <a:r>
                <a:rPr lang="zh-CN" altLang="en-US" sz="1600" dirty="0" smtClean="0">
                  <a:latin typeface="微软雅黑" pitchFamily="34" charset="-122"/>
                  <a:ea typeface="微软雅黑" pitchFamily="34" charset="-122"/>
                </a:rPr>
                <a:t>经  费</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服  务</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政  策</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组  织</a:t>
              </a:r>
              <a:endParaRPr lang="en-US" altLang="zh-CN" sz="1600" dirty="0" smtClean="0">
                <a:latin typeface="微软雅黑" pitchFamily="34" charset="-122"/>
                <a:ea typeface="微软雅黑" pitchFamily="34" charset="-122"/>
              </a:endParaRPr>
            </a:p>
          </p:txBody>
        </p:sp>
      </p:grpSp>
      <p:grpSp>
        <p:nvGrpSpPr>
          <p:cNvPr id="111" name="组合 110"/>
          <p:cNvGrpSpPr/>
          <p:nvPr/>
        </p:nvGrpSpPr>
        <p:grpSpPr>
          <a:xfrm>
            <a:off x="5059366" y="3711560"/>
            <a:ext cx="1143008" cy="3286148"/>
            <a:chOff x="5072066" y="2285992"/>
            <a:chExt cx="1143008" cy="3286148"/>
          </a:xfrm>
        </p:grpSpPr>
        <p:sp>
          <p:nvSpPr>
            <p:cNvPr id="102" name="对角圆角矩形 101"/>
            <p:cNvSpPr/>
            <p:nvPr/>
          </p:nvSpPr>
          <p:spPr>
            <a:xfrm>
              <a:off x="5072066" y="2285992"/>
              <a:ext cx="1143008" cy="2286016"/>
            </a:xfrm>
            <a:prstGeom prst="round2DiagRect">
              <a:avLst>
                <a:gd name="adj1" fmla="val 0"/>
                <a:gd name="adj2" fmla="val 19769"/>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rgbClr val="000000"/>
                </a:solidFill>
                <a:latin typeface="微软雅黑" pitchFamily="34" charset="-122"/>
                <a:ea typeface="微软雅黑" pitchFamily="34" charset="-122"/>
              </a:endParaRPr>
            </a:p>
          </p:txBody>
        </p:sp>
        <p:sp>
          <p:nvSpPr>
            <p:cNvPr id="104" name="TextBox 103"/>
            <p:cNvSpPr txBox="1"/>
            <p:nvPr/>
          </p:nvSpPr>
          <p:spPr>
            <a:xfrm>
              <a:off x="5141245" y="2428868"/>
              <a:ext cx="430887" cy="3143272"/>
            </a:xfrm>
            <a:prstGeom prst="rect">
              <a:avLst/>
            </a:prstGeom>
            <a:noFill/>
          </p:spPr>
          <p:txBody>
            <a:bodyPr vert="eaVert" wrap="square" rtlCol="0" anchor="b" anchorCtr="0">
              <a:spAutoFit/>
            </a:bodyPr>
            <a:lstStyle/>
            <a:p>
              <a:r>
                <a:rPr lang="zh-CN" altLang="en-US" sz="1600" dirty="0" smtClean="0">
                  <a:latin typeface="微软雅黑" pitchFamily="34" charset="-122"/>
                  <a:ea typeface="微软雅黑" pitchFamily="34" charset="-122"/>
                </a:rPr>
                <a:t>提升学校信息化能力</a:t>
              </a:r>
              <a:endParaRPr lang="zh-CN" altLang="en-US" sz="1600" dirty="0">
                <a:latin typeface="微软雅黑" pitchFamily="34" charset="-122"/>
                <a:ea typeface="微软雅黑" pitchFamily="34" charset="-122"/>
              </a:endParaRPr>
            </a:p>
          </p:txBody>
        </p:sp>
        <p:sp>
          <p:nvSpPr>
            <p:cNvPr id="105" name="TextBox 104"/>
            <p:cNvSpPr txBox="1"/>
            <p:nvPr/>
          </p:nvSpPr>
          <p:spPr>
            <a:xfrm>
              <a:off x="5500694" y="2428868"/>
              <a:ext cx="430887" cy="3143272"/>
            </a:xfrm>
            <a:prstGeom prst="rect">
              <a:avLst/>
            </a:prstGeom>
            <a:noFill/>
          </p:spPr>
          <p:txBody>
            <a:bodyPr vert="eaVert" wrap="square" rtlCol="0" anchor="b" anchorCtr="0">
              <a:spAutoFit/>
            </a:bodyPr>
            <a:lstStyle/>
            <a:p>
              <a:r>
                <a:rPr lang="zh-CN" altLang="en-US" sz="1600" dirty="0" smtClean="0">
                  <a:solidFill>
                    <a:srgbClr val="FF0000"/>
                  </a:solidFill>
                  <a:latin typeface="微软雅黑" pitchFamily="34" charset="-122"/>
                  <a:ea typeface="微软雅黑" pitchFamily="34" charset="-122"/>
                </a:rPr>
                <a:t>推进应用创新和改革</a:t>
              </a:r>
              <a:endParaRPr lang="zh-CN" altLang="en-US" sz="1600" dirty="0">
                <a:solidFill>
                  <a:srgbClr val="FF0000"/>
                </a:solidFill>
                <a:latin typeface="微软雅黑" pitchFamily="34" charset="-122"/>
                <a:ea typeface="微软雅黑" pitchFamily="34" charset="-122"/>
              </a:endParaRPr>
            </a:p>
          </p:txBody>
        </p:sp>
      </p:grpSp>
      <p:grpSp>
        <p:nvGrpSpPr>
          <p:cNvPr id="110" name="组合 109"/>
          <p:cNvGrpSpPr/>
          <p:nvPr/>
        </p:nvGrpSpPr>
        <p:grpSpPr>
          <a:xfrm>
            <a:off x="3059102" y="3690922"/>
            <a:ext cx="1143008" cy="3357586"/>
            <a:chOff x="3071802" y="2285992"/>
            <a:chExt cx="1143008" cy="3357586"/>
          </a:xfrm>
        </p:grpSpPr>
        <p:sp>
          <p:nvSpPr>
            <p:cNvPr id="96" name="对角圆角矩形 95"/>
            <p:cNvSpPr/>
            <p:nvPr/>
          </p:nvSpPr>
          <p:spPr>
            <a:xfrm>
              <a:off x="3071802" y="2285992"/>
              <a:ext cx="1143008" cy="2286016"/>
            </a:xfrm>
            <a:prstGeom prst="round2DiagRect">
              <a:avLst>
                <a:gd name="adj1" fmla="val 0"/>
                <a:gd name="adj2" fmla="val 19769"/>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rgbClr val="000000"/>
                </a:solidFill>
                <a:latin typeface="微软雅黑" pitchFamily="34" charset="-122"/>
                <a:ea typeface="微软雅黑" pitchFamily="34" charset="-122"/>
              </a:endParaRPr>
            </a:p>
          </p:txBody>
        </p:sp>
        <p:sp>
          <p:nvSpPr>
            <p:cNvPr id="98" name="TextBox 97"/>
            <p:cNvSpPr txBox="1"/>
            <p:nvPr/>
          </p:nvSpPr>
          <p:spPr>
            <a:xfrm>
              <a:off x="3140981" y="2500306"/>
              <a:ext cx="430887" cy="3143272"/>
            </a:xfrm>
            <a:prstGeom prst="rect">
              <a:avLst/>
            </a:prstGeom>
            <a:noFill/>
          </p:spPr>
          <p:txBody>
            <a:bodyPr vert="eaVert" wrap="square" rtlCol="0" anchor="b" anchorCtr="0">
              <a:spAutoFit/>
            </a:bodyPr>
            <a:lstStyle/>
            <a:p>
              <a:r>
                <a:rPr lang="zh-CN" altLang="en-US" sz="1600" dirty="0" smtClean="0">
                  <a:latin typeface="微软雅黑" pitchFamily="34" charset="-122"/>
                  <a:ea typeface="微软雅黑" pitchFamily="34" charset="-122"/>
                </a:rPr>
                <a:t>缩小数字化差距</a:t>
              </a:r>
              <a:endParaRPr lang="zh-CN" altLang="en-US" sz="1600" dirty="0">
                <a:latin typeface="微软雅黑" pitchFamily="34" charset="-122"/>
                <a:ea typeface="微软雅黑" pitchFamily="34" charset="-122"/>
              </a:endParaRPr>
            </a:p>
          </p:txBody>
        </p:sp>
        <p:sp>
          <p:nvSpPr>
            <p:cNvPr id="99" name="TextBox 98"/>
            <p:cNvSpPr txBox="1"/>
            <p:nvPr/>
          </p:nvSpPr>
          <p:spPr>
            <a:xfrm>
              <a:off x="3426733" y="2428868"/>
              <a:ext cx="430887" cy="3143272"/>
            </a:xfrm>
            <a:prstGeom prst="rect">
              <a:avLst/>
            </a:prstGeom>
            <a:noFill/>
          </p:spPr>
          <p:txBody>
            <a:bodyPr vert="eaVert" wrap="square" rtlCol="0" anchor="b" anchorCtr="0">
              <a:spAutoFit/>
            </a:bodyPr>
            <a:lstStyle/>
            <a:p>
              <a:r>
                <a:rPr lang="zh-CN" altLang="en-US" sz="1600" dirty="0" smtClean="0">
                  <a:solidFill>
                    <a:srgbClr val="FF0000"/>
                  </a:solidFill>
                  <a:latin typeface="微软雅黑" pitchFamily="34" charset="-122"/>
                  <a:ea typeface="微软雅黑" pitchFamily="34" charset="-122"/>
                </a:rPr>
                <a:t>信息技术与教学融合</a:t>
              </a:r>
              <a:endParaRPr lang="zh-CN" altLang="en-US" sz="1600" dirty="0">
                <a:solidFill>
                  <a:srgbClr val="FF0000"/>
                </a:solidFill>
                <a:latin typeface="微软雅黑" pitchFamily="34" charset="-122"/>
                <a:ea typeface="微软雅黑" pitchFamily="34" charset="-122"/>
              </a:endParaRPr>
            </a:p>
          </p:txBody>
        </p:sp>
        <p:sp>
          <p:nvSpPr>
            <p:cNvPr id="100" name="TextBox 99"/>
            <p:cNvSpPr txBox="1"/>
            <p:nvPr/>
          </p:nvSpPr>
          <p:spPr>
            <a:xfrm>
              <a:off x="3712485" y="2428868"/>
              <a:ext cx="430887" cy="3143272"/>
            </a:xfrm>
            <a:prstGeom prst="rect">
              <a:avLst/>
            </a:prstGeom>
            <a:noFill/>
          </p:spPr>
          <p:txBody>
            <a:bodyPr vert="eaVert" wrap="square" rtlCol="0" anchor="b" anchorCtr="0">
              <a:spAutoFit/>
            </a:bodyPr>
            <a:lstStyle/>
            <a:p>
              <a:r>
                <a:rPr lang="zh-CN" altLang="en-US" sz="1600" dirty="0" smtClean="0">
                  <a:latin typeface="微软雅黑" pitchFamily="34" charset="-122"/>
                  <a:ea typeface="微软雅黑" pitchFamily="34" charset="-122"/>
                </a:rPr>
                <a:t>信息化环境下学习能力</a:t>
              </a:r>
              <a:endParaRPr lang="zh-CN" altLang="en-US" sz="1600" dirty="0">
                <a:latin typeface="微软雅黑" pitchFamily="34" charset="-122"/>
                <a:ea typeface="微软雅黑" pitchFamily="34" charset="-122"/>
              </a:endParaRPr>
            </a:p>
          </p:txBody>
        </p:sp>
      </p:grpSp>
      <p:grpSp>
        <p:nvGrpSpPr>
          <p:cNvPr id="109" name="组合 108"/>
          <p:cNvGrpSpPr/>
          <p:nvPr/>
        </p:nvGrpSpPr>
        <p:grpSpPr>
          <a:xfrm>
            <a:off x="1096938" y="3698860"/>
            <a:ext cx="1143008" cy="3286148"/>
            <a:chOff x="1071538" y="2285992"/>
            <a:chExt cx="1143008" cy="3286148"/>
          </a:xfrm>
        </p:grpSpPr>
        <p:sp>
          <p:nvSpPr>
            <p:cNvPr id="93" name="对角圆角矩形 92"/>
            <p:cNvSpPr/>
            <p:nvPr/>
          </p:nvSpPr>
          <p:spPr>
            <a:xfrm>
              <a:off x="1071538" y="2285992"/>
              <a:ext cx="1143008" cy="2286016"/>
            </a:xfrm>
            <a:prstGeom prst="round2DiagRect">
              <a:avLst>
                <a:gd name="adj1" fmla="val 0"/>
                <a:gd name="adj2" fmla="val 19769"/>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rgbClr val="000000"/>
                </a:solidFill>
                <a:latin typeface="微软雅黑" pitchFamily="34" charset="-122"/>
                <a:ea typeface="微软雅黑" pitchFamily="34" charset="-122"/>
              </a:endParaRPr>
            </a:p>
          </p:txBody>
        </p:sp>
        <p:sp>
          <p:nvSpPr>
            <p:cNvPr id="84" name="TextBox 83"/>
            <p:cNvSpPr txBox="1"/>
            <p:nvPr/>
          </p:nvSpPr>
          <p:spPr>
            <a:xfrm>
              <a:off x="1142976" y="2428868"/>
              <a:ext cx="430887" cy="3143272"/>
            </a:xfrm>
            <a:prstGeom prst="rect">
              <a:avLst/>
            </a:prstGeom>
            <a:noFill/>
          </p:spPr>
          <p:txBody>
            <a:bodyPr vert="eaVert" wrap="square" rtlCol="0" anchor="b" anchorCtr="0">
              <a:spAutoFit/>
            </a:bodyPr>
            <a:lstStyle/>
            <a:p>
              <a:r>
                <a:rPr lang="zh-CN" altLang="en-US" sz="1600" dirty="0" smtClean="0">
                  <a:latin typeface="微软雅黑" pitchFamily="34" charset="-122"/>
                  <a:ea typeface="微软雅黑" pitchFamily="34" charset="-122"/>
                </a:rPr>
                <a:t>形成信息化学习环境</a:t>
              </a:r>
              <a:endParaRPr lang="zh-CN" altLang="en-US" sz="1600" dirty="0">
                <a:latin typeface="微软雅黑" pitchFamily="34" charset="-122"/>
                <a:ea typeface="微软雅黑" pitchFamily="34" charset="-122"/>
              </a:endParaRPr>
            </a:p>
          </p:txBody>
        </p:sp>
        <p:sp>
          <p:nvSpPr>
            <p:cNvPr id="91" name="TextBox 90"/>
            <p:cNvSpPr txBox="1"/>
            <p:nvPr/>
          </p:nvSpPr>
          <p:spPr>
            <a:xfrm>
              <a:off x="1426469" y="2428868"/>
              <a:ext cx="430887" cy="2500330"/>
            </a:xfrm>
            <a:prstGeom prst="rect">
              <a:avLst/>
            </a:prstGeom>
            <a:noFill/>
          </p:spPr>
          <p:txBody>
            <a:bodyPr vert="eaVert" wrap="square" rtlCol="0">
              <a:spAutoFit/>
            </a:bodyPr>
            <a:lstStyle/>
            <a:p>
              <a:r>
                <a:rPr lang="zh-CN" altLang="en-US" sz="1600" dirty="0" smtClean="0">
                  <a:latin typeface="微软雅黑" pitchFamily="34" charset="-122"/>
                  <a:ea typeface="微软雅黑" pitchFamily="34" charset="-122"/>
                </a:rPr>
                <a:t>教育管理水平显著提升</a:t>
              </a:r>
              <a:endParaRPr lang="zh-CN" altLang="en-US" sz="1600" dirty="0">
                <a:latin typeface="微软雅黑" pitchFamily="34" charset="-122"/>
                <a:ea typeface="微软雅黑" pitchFamily="34" charset="-122"/>
              </a:endParaRPr>
            </a:p>
          </p:txBody>
        </p:sp>
        <p:sp>
          <p:nvSpPr>
            <p:cNvPr id="101" name="TextBox 100"/>
            <p:cNvSpPr txBox="1"/>
            <p:nvPr/>
          </p:nvSpPr>
          <p:spPr>
            <a:xfrm>
              <a:off x="1712221" y="2428868"/>
              <a:ext cx="430887" cy="2500330"/>
            </a:xfrm>
            <a:prstGeom prst="rect">
              <a:avLst/>
            </a:prstGeom>
            <a:noFill/>
          </p:spPr>
          <p:txBody>
            <a:bodyPr vert="eaVert" wrap="square" rtlCol="0">
              <a:spAutoFit/>
            </a:bodyPr>
            <a:lstStyle/>
            <a:p>
              <a:r>
                <a:rPr lang="zh-CN" altLang="en-US" sz="1600" dirty="0" smtClean="0">
                  <a:solidFill>
                    <a:srgbClr val="FF0000"/>
                  </a:solidFill>
                  <a:latin typeface="微软雅黑" pitchFamily="34" charset="-122"/>
                  <a:ea typeface="微软雅黑" pitchFamily="34" charset="-122"/>
                </a:rPr>
                <a:t>技术与教育融合加深</a:t>
              </a:r>
              <a:endParaRPr lang="zh-CN" altLang="en-US" sz="1600" dirty="0">
                <a:solidFill>
                  <a:srgbClr val="FF0000"/>
                </a:solidFill>
                <a:latin typeface="微软雅黑" pitchFamily="34" charset="-122"/>
                <a:ea typeface="微软雅黑" pitchFamily="34" charset="-122"/>
              </a:endParaRPr>
            </a:p>
          </p:txBody>
        </p:sp>
      </p:grpSp>
      <p:grpSp>
        <p:nvGrpSpPr>
          <p:cNvPr id="38" name="组合 37"/>
          <p:cNvGrpSpPr/>
          <p:nvPr/>
        </p:nvGrpSpPr>
        <p:grpSpPr>
          <a:xfrm>
            <a:off x="558772" y="2449959"/>
            <a:ext cx="1600273" cy="771776"/>
            <a:chOff x="3491880" y="1779662"/>
            <a:chExt cx="1600273" cy="771776"/>
          </a:xfrm>
        </p:grpSpPr>
        <p:sp>
          <p:nvSpPr>
            <p:cNvPr id="39" name="对角圆角矩形 38"/>
            <p:cNvSpPr/>
            <p:nvPr/>
          </p:nvSpPr>
          <p:spPr>
            <a:xfrm>
              <a:off x="3491880" y="1779662"/>
              <a:ext cx="1600273" cy="720080"/>
            </a:xfrm>
            <a:prstGeom prst="round2DiagRect">
              <a:avLst>
                <a:gd name="adj1" fmla="val 0"/>
                <a:gd name="adj2" fmla="val 17124"/>
              </a:avLst>
            </a:prstGeom>
            <a:solidFill>
              <a:srgbClr val="EEECE1">
                <a:lumMod val="75000"/>
              </a:srgbClr>
            </a:solidFill>
            <a:ln w="25400" cap="flat" cmpd="sng" algn="ctr">
              <a:solidFill>
                <a:srgbClr val="EEECE1">
                  <a:lumMod val="75000"/>
                </a:srgb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0" name="对角圆角矩形 39"/>
            <p:cNvSpPr/>
            <p:nvPr/>
          </p:nvSpPr>
          <p:spPr>
            <a:xfrm>
              <a:off x="3510363" y="1794520"/>
              <a:ext cx="1565693" cy="489198"/>
            </a:xfrm>
            <a:prstGeom prst="round2DiagRect">
              <a:avLst>
                <a:gd name="adj1" fmla="val 0"/>
                <a:gd name="adj2" fmla="val 25505"/>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 name="TextBox 40"/>
            <p:cNvSpPr txBox="1"/>
            <p:nvPr/>
          </p:nvSpPr>
          <p:spPr>
            <a:xfrm>
              <a:off x="3849362" y="2243661"/>
              <a:ext cx="9028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smtClean="0">
                  <a:solidFill>
                    <a:sysClr val="window" lastClr="FFFFFF"/>
                  </a:solidFill>
                  <a:latin typeface="微软雅黑" pitchFamily="34" charset="-122"/>
                  <a:ea typeface="微软雅黑" pitchFamily="34" charset="-122"/>
                </a:rPr>
                <a:t>第一部分</a:t>
              </a:r>
              <a:endPar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5" name="TextBox 41"/>
            <p:cNvSpPr txBox="1"/>
            <p:nvPr/>
          </p:nvSpPr>
          <p:spPr>
            <a:xfrm>
              <a:off x="3849070" y="1858161"/>
              <a:ext cx="1005404" cy="338554"/>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defRPr/>
              </a:pPr>
              <a:r>
                <a:rPr lang="zh-CN" altLang="en-US" sz="1600" b="1" kern="0" dirty="0" smtClean="0">
                  <a:solidFill>
                    <a:sysClr val="windowText" lastClr="000000"/>
                  </a:solidFill>
                  <a:latin typeface="微软雅黑" pitchFamily="34" charset="-122"/>
                  <a:ea typeface="微软雅黑" pitchFamily="34" charset="-122"/>
                </a:rPr>
                <a:t>总体战略</a:t>
              </a:r>
              <a:endParaRPr kumimoji="0" lang="en-US" altLang="zh-CN"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grpSp>
      <p:grpSp>
        <p:nvGrpSpPr>
          <p:cNvPr id="81" name="组合 80"/>
          <p:cNvGrpSpPr/>
          <p:nvPr/>
        </p:nvGrpSpPr>
        <p:grpSpPr>
          <a:xfrm>
            <a:off x="2559036" y="2462944"/>
            <a:ext cx="1600273" cy="771776"/>
            <a:chOff x="2571736" y="1167544"/>
            <a:chExt cx="1600273" cy="771776"/>
          </a:xfrm>
        </p:grpSpPr>
        <p:grpSp>
          <p:nvGrpSpPr>
            <p:cNvPr id="7" name="组合 6"/>
            <p:cNvGrpSpPr/>
            <p:nvPr/>
          </p:nvGrpSpPr>
          <p:grpSpPr>
            <a:xfrm>
              <a:off x="2571736" y="1167544"/>
              <a:ext cx="1600273" cy="771776"/>
              <a:chOff x="3491880" y="1779662"/>
              <a:chExt cx="1600273" cy="771776"/>
            </a:xfrm>
          </p:grpSpPr>
          <p:sp>
            <p:nvSpPr>
              <p:cNvPr id="8" name="对角圆角矩形 7"/>
              <p:cNvSpPr/>
              <p:nvPr/>
            </p:nvSpPr>
            <p:spPr>
              <a:xfrm>
                <a:off x="3491880" y="1779662"/>
                <a:ext cx="1600273" cy="720080"/>
              </a:xfrm>
              <a:prstGeom prst="round2DiagRect">
                <a:avLst>
                  <a:gd name="adj1" fmla="val 0"/>
                  <a:gd name="adj2" fmla="val 17124"/>
                </a:avLst>
              </a:prstGeom>
              <a:solidFill>
                <a:srgbClr val="EEECE1">
                  <a:lumMod val="75000"/>
                </a:srgbClr>
              </a:solidFill>
              <a:ln w="25400" cap="flat" cmpd="sng" algn="ctr">
                <a:solidFill>
                  <a:srgbClr val="EEECE1">
                    <a:lumMod val="75000"/>
                  </a:srgb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9" name="对角圆角矩形 8"/>
              <p:cNvSpPr/>
              <p:nvPr/>
            </p:nvSpPr>
            <p:spPr>
              <a:xfrm>
                <a:off x="3510363" y="1794520"/>
                <a:ext cx="1565693" cy="489198"/>
              </a:xfrm>
              <a:prstGeom prst="round2DiagRect">
                <a:avLst>
                  <a:gd name="adj1" fmla="val 0"/>
                  <a:gd name="adj2" fmla="val 25505"/>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0" name="TextBox 47"/>
              <p:cNvSpPr txBox="1"/>
              <p:nvPr/>
            </p:nvSpPr>
            <p:spPr>
              <a:xfrm>
                <a:off x="3849070" y="2243661"/>
                <a:ext cx="9028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smtClean="0">
                    <a:solidFill>
                      <a:sysClr val="window" lastClr="FFFFFF"/>
                    </a:solidFill>
                    <a:latin typeface="微软雅黑" pitchFamily="34" charset="-122"/>
                    <a:ea typeface="微软雅黑" pitchFamily="34" charset="-122"/>
                  </a:rPr>
                  <a:t>第二部分</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sp>
          <p:nvSpPr>
            <p:cNvPr id="12" name="TextBox 54"/>
            <p:cNvSpPr txBox="1"/>
            <p:nvPr/>
          </p:nvSpPr>
          <p:spPr>
            <a:xfrm>
              <a:off x="2852217" y="1233058"/>
              <a:ext cx="1005403" cy="338554"/>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defRPr/>
              </a:pPr>
              <a:r>
                <a:rPr kumimoji="0"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发展任务</a:t>
              </a:r>
              <a:endParaRPr kumimoji="0" lang="en-US" altLang="zh-CN"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grpSp>
      <p:grpSp>
        <p:nvGrpSpPr>
          <p:cNvPr id="82" name="组合 81"/>
          <p:cNvGrpSpPr/>
          <p:nvPr/>
        </p:nvGrpSpPr>
        <p:grpSpPr>
          <a:xfrm>
            <a:off x="4573464" y="2462944"/>
            <a:ext cx="1600273" cy="771776"/>
            <a:chOff x="4471925" y="1167544"/>
            <a:chExt cx="1600273" cy="771776"/>
          </a:xfrm>
        </p:grpSpPr>
        <p:grpSp>
          <p:nvGrpSpPr>
            <p:cNvPr id="66" name="组合 65"/>
            <p:cNvGrpSpPr/>
            <p:nvPr/>
          </p:nvGrpSpPr>
          <p:grpSpPr>
            <a:xfrm>
              <a:off x="4471925" y="1167544"/>
              <a:ext cx="1600273" cy="771776"/>
              <a:chOff x="3491880" y="1779662"/>
              <a:chExt cx="1600273" cy="771776"/>
            </a:xfrm>
          </p:grpSpPr>
          <p:sp>
            <p:nvSpPr>
              <p:cNvPr id="67" name="对角圆角矩形 66"/>
              <p:cNvSpPr/>
              <p:nvPr/>
            </p:nvSpPr>
            <p:spPr>
              <a:xfrm>
                <a:off x="3491880" y="1779662"/>
                <a:ext cx="1600273" cy="720080"/>
              </a:xfrm>
              <a:prstGeom prst="round2DiagRect">
                <a:avLst>
                  <a:gd name="adj1" fmla="val 0"/>
                  <a:gd name="adj2" fmla="val 17124"/>
                </a:avLst>
              </a:prstGeom>
              <a:solidFill>
                <a:srgbClr val="EEECE1">
                  <a:lumMod val="75000"/>
                </a:srgbClr>
              </a:solidFill>
              <a:ln w="25400" cap="flat" cmpd="sng" algn="ctr">
                <a:solidFill>
                  <a:srgbClr val="EEECE1">
                    <a:lumMod val="75000"/>
                  </a:srgb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68" name="对角圆角矩形 67"/>
              <p:cNvSpPr/>
              <p:nvPr/>
            </p:nvSpPr>
            <p:spPr>
              <a:xfrm>
                <a:off x="3510363" y="1794520"/>
                <a:ext cx="1565693" cy="489198"/>
              </a:xfrm>
              <a:prstGeom prst="round2DiagRect">
                <a:avLst>
                  <a:gd name="adj1" fmla="val 0"/>
                  <a:gd name="adj2" fmla="val 25505"/>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69" name="TextBox 68"/>
              <p:cNvSpPr txBox="1"/>
              <p:nvPr/>
            </p:nvSpPr>
            <p:spPr>
              <a:xfrm>
                <a:off x="3832152" y="2243661"/>
                <a:ext cx="9028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smtClean="0">
                    <a:solidFill>
                      <a:sysClr val="window" lastClr="FFFFFF"/>
                    </a:solidFill>
                    <a:latin typeface="微软雅黑" pitchFamily="34" charset="-122"/>
                    <a:ea typeface="微软雅黑" pitchFamily="34" charset="-122"/>
                  </a:rPr>
                  <a:t>第三部分</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sp>
          <p:nvSpPr>
            <p:cNvPr id="70" name="TextBox 69"/>
            <p:cNvSpPr txBox="1"/>
            <p:nvPr/>
          </p:nvSpPr>
          <p:spPr>
            <a:xfrm>
              <a:off x="4781043" y="1233058"/>
              <a:ext cx="1005403" cy="338554"/>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defRPr/>
              </a:pPr>
              <a:r>
                <a:rPr kumimoji="0"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行动计划</a:t>
              </a:r>
              <a:endParaRPr kumimoji="0" lang="en-US" altLang="zh-CN"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grpSp>
      <p:grpSp>
        <p:nvGrpSpPr>
          <p:cNvPr id="75" name="组合 74"/>
          <p:cNvGrpSpPr/>
          <p:nvPr/>
        </p:nvGrpSpPr>
        <p:grpSpPr>
          <a:xfrm>
            <a:off x="6530927" y="2452426"/>
            <a:ext cx="1600273" cy="771776"/>
            <a:chOff x="3491880" y="1779662"/>
            <a:chExt cx="1600273" cy="771776"/>
          </a:xfrm>
        </p:grpSpPr>
        <p:sp>
          <p:nvSpPr>
            <p:cNvPr id="76" name="对角圆角矩形 75"/>
            <p:cNvSpPr/>
            <p:nvPr/>
          </p:nvSpPr>
          <p:spPr>
            <a:xfrm>
              <a:off x="3491880" y="1779662"/>
              <a:ext cx="1600273" cy="720080"/>
            </a:xfrm>
            <a:prstGeom prst="round2DiagRect">
              <a:avLst>
                <a:gd name="adj1" fmla="val 0"/>
                <a:gd name="adj2" fmla="val 17124"/>
              </a:avLst>
            </a:prstGeom>
            <a:solidFill>
              <a:srgbClr val="EEECE1">
                <a:lumMod val="75000"/>
              </a:srgbClr>
            </a:solidFill>
            <a:ln w="25400" cap="flat" cmpd="sng" algn="ctr">
              <a:solidFill>
                <a:srgbClr val="EEECE1">
                  <a:lumMod val="75000"/>
                </a:srgbClr>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77" name="对角圆角矩形 76"/>
            <p:cNvSpPr/>
            <p:nvPr/>
          </p:nvSpPr>
          <p:spPr>
            <a:xfrm>
              <a:off x="3510363" y="1794520"/>
              <a:ext cx="1565693" cy="489198"/>
            </a:xfrm>
            <a:prstGeom prst="round2DiagRect">
              <a:avLst>
                <a:gd name="adj1" fmla="val 0"/>
                <a:gd name="adj2" fmla="val 25505"/>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78" name="TextBox 77"/>
            <p:cNvSpPr txBox="1"/>
            <p:nvPr/>
          </p:nvSpPr>
          <p:spPr>
            <a:xfrm>
              <a:off x="3849362" y="2243661"/>
              <a:ext cx="9028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smtClean="0">
                  <a:solidFill>
                    <a:sysClr val="window" lastClr="FFFFFF"/>
                  </a:solidFill>
                  <a:latin typeface="微软雅黑" pitchFamily="34" charset="-122"/>
                  <a:ea typeface="微软雅黑" pitchFamily="34" charset="-122"/>
                </a:rPr>
                <a:t>第四部分</a:t>
              </a:r>
              <a:endPar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79" name="TextBox 78"/>
            <p:cNvSpPr txBox="1"/>
            <p:nvPr/>
          </p:nvSpPr>
          <p:spPr>
            <a:xfrm>
              <a:off x="3849070" y="1858161"/>
              <a:ext cx="1005403" cy="338554"/>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defRPr/>
              </a:pPr>
              <a:r>
                <a:rPr kumimoji="0" lang="zh-CN" altLang="en-US"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保障措施</a:t>
              </a:r>
              <a:endParaRPr kumimoji="0" lang="en-US" altLang="zh-CN" sz="1600" b="1"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grpSp>
      <p:cxnSp>
        <p:nvCxnSpPr>
          <p:cNvPr id="80" name="肘形连接符 9"/>
          <p:cNvCxnSpPr/>
          <p:nvPr/>
        </p:nvCxnSpPr>
        <p:spPr>
          <a:xfrm rot="16200000" flipH="1">
            <a:off x="351046" y="3574805"/>
            <a:ext cx="1310952" cy="323995"/>
          </a:xfrm>
          <a:prstGeom prst="bentConnector2">
            <a:avLst/>
          </a:prstGeom>
          <a:ln w="22225">
            <a:solidFill>
              <a:schemeClr val="tx1">
                <a:lumMod val="50000"/>
                <a:lumOff val="50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7" name="肘形连接符 9"/>
          <p:cNvCxnSpPr/>
          <p:nvPr/>
        </p:nvCxnSpPr>
        <p:spPr>
          <a:xfrm rot="16200000" flipH="1">
            <a:off x="2351310" y="3574805"/>
            <a:ext cx="1310952" cy="323995"/>
          </a:xfrm>
          <a:prstGeom prst="bentConnector2">
            <a:avLst/>
          </a:prstGeom>
          <a:ln w="22225">
            <a:solidFill>
              <a:schemeClr val="tx1">
                <a:lumMod val="50000"/>
                <a:lumOff val="50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 name="肘形连接符 9"/>
          <p:cNvCxnSpPr/>
          <p:nvPr/>
        </p:nvCxnSpPr>
        <p:spPr>
          <a:xfrm rot="16200000" flipH="1">
            <a:off x="4351574" y="3574805"/>
            <a:ext cx="1310952" cy="323995"/>
          </a:xfrm>
          <a:prstGeom prst="bentConnector2">
            <a:avLst/>
          </a:prstGeom>
          <a:ln w="22225">
            <a:solidFill>
              <a:schemeClr val="tx1">
                <a:lumMod val="50000"/>
                <a:lumOff val="50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7" name="肘形连接符 9"/>
          <p:cNvCxnSpPr/>
          <p:nvPr/>
        </p:nvCxnSpPr>
        <p:spPr>
          <a:xfrm rot="16200000" flipH="1">
            <a:off x="6351838" y="3574805"/>
            <a:ext cx="1310952" cy="323995"/>
          </a:xfrm>
          <a:prstGeom prst="bentConnector2">
            <a:avLst/>
          </a:prstGeom>
          <a:ln w="22225">
            <a:solidFill>
              <a:schemeClr val="tx1">
                <a:lumMod val="50000"/>
                <a:lumOff val="50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6" name="组合 3"/>
          <p:cNvGrpSpPr/>
          <p:nvPr/>
        </p:nvGrpSpPr>
        <p:grpSpPr>
          <a:xfrm>
            <a:off x="774065" y="1099820"/>
            <a:ext cx="7456170" cy="1036955"/>
            <a:chOff x="857224" y="4214818"/>
            <a:chExt cx="9144032" cy="1881194"/>
          </a:xfrm>
        </p:grpSpPr>
        <p:pic>
          <p:nvPicPr>
            <p:cNvPr id="17" name="Picture 1" descr="教育部发布教育信息化十年发展规划"/>
            <p:cNvPicPr>
              <a:picLocks noChangeAspect="1" noChangeArrowheads="1"/>
            </p:cNvPicPr>
            <p:nvPr/>
          </p:nvPicPr>
          <p:blipFill>
            <a:blip r:embed="rId1" cstate="print"/>
            <a:srcRect/>
            <a:stretch>
              <a:fillRect/>
            </a:stretch>
          </p:blipFill>
          <p:spPr bwMode="auto">
            <a:xfrm>
              <a:off x="857224" y="4214818"/>
              <a:ext cx="4572000" cy="952500"/>
            </a:xfrm>
            <a:prstGeom prst="rect">
              <a:avLst/>
            </a:prstGeom>
            <a:noFill/>
          </p:spPr>
        </p:pic>
        <p:pic>
          <p:nvPicPr>
            <p:cNvPr id="18" name="Picture 2" descr="教育部发布教育信息化十年发展规划"/>
            <p:cNvPicPr>
              <a:picLocks noChangeAspect="1" noChangeArrowheads="1"/>
            </p:cNvPicPr>
            <p:nvPr/>
          </p:nvPicPr>
          <p:blipFill>
            <a:blip r:embed="rId2" cstate="print"/>
            <a:srcRect/>
            <a:stretch>
              <a:fillRect/>
            </a:stretch>
          </p:blipFill>
          <p:spPr bwMode="auto">
            <a:xfrm>
              <a:off x="5429256" y="4214818"/>
              <a:ext cx="4572000" cy="952500"/>
            </a:xfrm>
            <a:prstGeom prst="rect">
              <a:avLst/>
            </a:prstGeom>
            <a:noFill/>
          </p:spPr>
        </p:pic>
        <p:pic>
          <p:nvPicPr>
            <p:cNvPr id="19" name="Picture 3" descr="教育部发布教育信息化十年发展规划"/>
            <p:cNvPicPr>
              <a:picLocks noChangeAspect="1" noChangeArrowheads="1"/>
            </p:cNvPicPr>
            <p:nvPr/>
          </p:nvPicPr>
          <p:blipFill>
            <a:blip r:embed="rId3" cstate="print"/>
            <a:srcRect/>
            <a:stretch>
              <a:fillRect/>
            </a:stretch>
          </p:blipFill>
          <p:spPr bwMode="auto">
            <a:xfrm>
              <a:off x="857224" y="5143512"/>
              <a:ext cx="4572000" cy="952500"/>
            </a:xfrm>
            <a:prstGeom prst="rect">
              <a:avLst/>
            </a:prstGeom>
            <a:noFill/>
          </p:spPr>
        </p:pic>
        <p:pic>
          <p:nvPicPr>
            <p:cNvPr id="20" name="Picture 8" descr="教育部发布教育信息化十年发展规划"/>
            <p:cNvPicPr>
              <a:picLocks noChangeAspect="1" noChangeArrowheads="1"/>
            </p:cNvPicPr>
            <p:nvPr/>
          </p:nvPicPr>
          <p:blipFill>
            <a:blip r:embed="rId4" cstate="print"/>
            <a:srcRect/>
            <a:stretch>
              <a:fillRect/>
            </a:stretch>
          </p:blipFill>
          <p:spPr bwMode="auto">
            <a:xfrm>
              <a:off x="5429256" y="5143512"/>
              <a:ext cx="4572000" cy="9525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up)">
                                      <p:cBhvr>
                                        <p:cTn id="24" dur="500"/>
                                        <p:tgtEl>
                                          <p:spTgt spid="80"/>
                                        </p:tgtEl>
                                      </p:cBhvr>
                                    </p:animEffect>
                                  </p:childTnLst>
                                </p:cTn>
                              </p:par>
                            </p:childTnLst>
                          </p:cTn>
                        </p:par>
                        <p:par>
                          <p:cTn id="25" fill="hold">
                            <p:stCondLst>
                              <p:cond delay="500"/>
                            </p:stCondLst>
                            <p:childTnLst>
                              <p:par>
                                <p:cTn id="26" presetID="4" presetClass="entr" presetSubtype="16"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box(in)">
                                      <p:cBhvr>
                                        <p:cTn id="28" dur="500"/>
                                        <p:tgtEl>
                                          <p:spTgt spid="1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box(in)">
                                      <p:cBhvr>
                                        <p:cTn id="37" dur="5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up)">
                                      <p:cBhvr>
                                        <p:cTn id="42" dur="500"/>
                                        <p:tgtEl>
                                          <p:spTgt spid="103"/>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box(in)">
                                      <p:cBhvr>
                                        <p:cTn id="46" dur="500"/>
                                        <p:tgtEl>
                                          <p:spTgt spid="1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up)">
                                      <p:cBhvr>
                                        <p:cTn id="51" dur="500"/>
                                        <p:tgtEl>
                                          <p:spTgt spid="107"/>
                                        </p:tgtEl>
                                      </p:cBhvr>
                                    </p:animEffect>
                                  </p:childTnLst>
                                </p:cTn>
                              </p:par>
                            </p:childTnLst>
                          </p:cTn>
                        </p:par>
                        <p:par>
                          <p:cTn id="52" fill="hold">
                            <p:stCondLst>
                              <p:cond delay="500"/>
                            </p:stCondLst>
                            <p:childTnLst>
                              <p:par>
                                <p:cTn id="53" presetID="4" presetClass="entr" presetSubtype="16"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box(in)">
                                      <p:cBhvr>
                                        <p:cTn id="5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智慧校园建设的需求</a:t>
            </a:r>
            <a:endParaRPr lang="en-US" altLang="zh-CN" sz="2800"/>
          </a:p>
        </p:txBody>
      </p:sp>
      <p:sp>
        <p:nvSpPr>
          <p:cNvPr id="16" name="三十二角星 15"/>
          <p:cNvSpPr/>
          <p:nvPr/>
        </p:nvSpPr>
        <p:spPr>
          <a:xfrm>
            <a:off x="625950" y="1845729"/>
            <a:ext cx="2917370" cy="792877"/>
          </a:xfrm>
          <a:prstGeom prst="star32">
            <a:avLst/>
          </a:prstGeom>
          <a:solidFill>
            <a:srgbClr val="FFAB57">
              <a:alpha val="89804"/>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4340" name="Picture 6" descr="j0428519"/>
          <p:cNvPicPr>
            <a:picLocks noChangeAspect="1" noChangeArrowheads="1"/>
          </p:cNvPicPr>
          <p:nvPr/>
        </p:nvPicPr>
        <p:blipFill>
          <a:blip r:embed="rId1" cstate="print">
            <a:clrChange>
              <a:clrFrom>
                <a:srgbClr val="F2F2F2"/>
              </a:clrFrom>
              <a:clrTo>
                <a:srgbClr val="F2F2F2">
                  <a:alpha val="0"/>
                </a:srgbClr>
              </a:clrTo>
            </a:clrChange>
          </a:blip>
          <a:srcRect r="3952"/>
          <a:stretch>
            <a:fillRect/>
          </a:stretch>
        </p:blipFill>
        <p:spPr bwMode="auto">
          <a:xfrm>
            <a:off x="764532" y="2673918"/>
            <a:ext cx="2235378" cy="1831822"/>
          </a:xfrm>
          <a:prstGeom prst="rect">
            <a:avLst/>
          </a:prstGeom>
          <a:noFill/>
          <a:ln w="9525">
            <a:noFill/>
            <a:miter lim="800000"/>
            <a:headEnd/>
            <a:tailEnd/>
          </a:ln>
        </p:spPr>
      </p:pic>
      <p:sp>
        <p:nvSpPr>
          <p:cNvPr id="12" name="标题 1"/>
          <p:cNvSpPr txBox="1"/>
          <p:nvPr/>
        </p:nvSpPr>
        <p:spPr>
          <a:xfrm>
            <a:off x="862703" y="2055482"/>
            <a:ext cx="2055536" cy="515440"/>
          </a:xfrm>
          <a:prstGeom prst="rect">
            <a:avLst/>
          </a:prstGeom>
        </p:spPr>
        <p:txBody>
          <a:bodyPr/>
          <a:lstStyle/>
          <a:p>
            <a:pPr marL="914400" indent="-914400" algn="ctr">
              <a:lnSpc>
                <a:spcPts val="3000"/>
              </a:lnSpc>
              <a:defRPr/>
            </a:pPr>
            <a:r>
              <a:rPr lang="en-US" altLang="zh-CN" sz="2200" b="1" kern="0" dirty="0">
                <a:solidFill>
                  <a:schemeClr val="bg2"/>
                </a:solidFill>
                <a:latin typeface="微软雅黑" pitchFamily="34" charset="-122"/>
                <a:ea typeface="微软雅黑" pitchFamily="34" charset="-122"/>
                <a:cs typeface="+mj-cs"/>
                <a:sym typeface="Calibri" pitchFamily="34" charset="0"/>
              </a:rPr>
              <a:t>21</a:t>
            </a:r>
            <a:r>
              <a:rPr lang="zh-CN" altLang="en-US" sz="2200" b="1" kern="0" dirty="0">
                <a:solidFill>
                  <a:schemeClr val="bg2"/>
                </a:solidFill>
                <a:latin typeface="微软雅黑" pitchFamily="34" charset="-122"/>
                <a:ea typeface="微软雅黑" pitchFamily="34" charset="-122"/>
                <a:cs typeface="+mj-cs"/>
                <a:sym typeface="Calibri" pitchFamily="34" charset="0"/>
              </a:rPr>
              <a:t>世纪的学生</a:t>
            </a:r>
            <a:endParaRPr lang="zh-CN" altLang="en-US" sz="2200" b="1" kern="0" dirty="0">
              <a:solidFill>
                <a:schemeClr val="bg2"/>
              </a:solidFill>
              <a:latin typeface="微软雅黑" pitchFamily="34" charset="-122"/>
              <a:ea typeface="微软雅黑" pitchFamily="34" charset="-122"/>
              <a:cs typeface="+mj-cs"/>
              <a:sym typeface="Calibri" pitchFamily="34" charset="0"/>
            </a:endParaRPr>
          </a:p>
        </p:txBody>
      </p:sp>
      <p:grpSp>
        <p:nvGrpSpPr>
          <p:cNvPr id="4" name="组合 12"/>
          <p:cNvGrpSpPr/>
          <p:nvPr/>
        </p:nvGrpSpPr>
        <p:grpSpPr>
          <a:xfrm>
            <a:off x="3916777" y="1782417"/>
            <a:ext cx="4587253" cy="2968487"/>
            <a:chOff x="523875" y="714375"/>
            <a:chExt cx="8035925" cy="4256088"/>
          </a:xfrm>
        </p:grpSpPr>
        <p:cxnSp>
          <p:nvCxnSpPr>
            <p:cNvPr id="14" name="直接连接符 3"/>
            <p:cNvCxnSpPr>
              <a:cxnSpLocks noChangeShapeType="1"/>
            </p:cNvCxnSpPr>
            <p:nvPr/>
          </p:nvCxnSpPr>
          <p:spPr bwMode="auto">
            <a:xfrm>
              <a:off x="3333750" y="2843213"/>
              <a:ext cx="2339975" cy="1587"/>
            </a:xfrm>
            <a:prstGeom prst="line">
              <a:avLst/>
            </a:prstGeom>
            <a:noFill/>
            <a:ln w="57150">
              <a:solidFill>
                <a:srgbClr val="314255"/>
              </a:solidFill>
              <a:round/>
            </a:ln>
          </p:spPr>
        </p:cxnSp>
        <p:cxnSp>
          <p:nvCxnSpPr>
            <p:cNvPr id="15" name="直接箭头连接符 57"/>
            <p:cNvCxnSpPr>
              <a:cxnSpLocks noChangeShapeType="1"/>
            </p:cNvCxnSpPr>
            <p:nvPr/>
          </p:nvCxnSpPr>
          <p:spPr bwMode="auto">
            <a:xfrm rot="-5400000">
              <a:off x="3529807" y="2836069"/>
              <a:ext cx="1979612" cy="0"/>
            </a:xfrm>
            <a:prstGeom prst="straightConnector1">
              <a:avLst/>
            </a:prstGeom>
            <a:noFill/>
            <a:ln w="57150">
              <a:solidFill>
                <a:srgbClr val="314255"/>
              </a:solidFill>
              <a:round/>
            </a:ln>
          </p:spPr>
        </p:cxnSp>
        <p:sp>
          <p:nvSpPr>
            <p:cNvPr id="17" name="矩形 12"/>
            <p:cNvSpPr>
              <a:spLocks noChangeArrowheads="1"/>
            </p:cNvSpPr>
            <p:nvPr/>
          </p:nvSpPr>
          <p:spPr bwMode="auto">
            <a:xfrm>
              <a:off x="1646238" y="1125538"/>
              <a:ext cx="5734051" cy="629111"/>
            </a:xfrm>
            <a:prstGeom prst="rect">
              <a:avLst/>
            </a:prstGeom>
            <a:noFill/>
            <a:ln w="9525">
              <a:noFill/>
              <a:miter lim="800000"/>
            </a:ln>
          </p:spPr>
          <p:txBody>
            <a:bodyPr>
              <a:spAutoFit/>
            </a:bodyPr>
            <a:lstStyle/>
            <a:p>
              <a:pPr algn="ctr" eaLnBrk="1" hangingPunct="1"/>
              <a:r>
                <a:rPr lang="zh-CN" altLang="en-US" sz="1100" b="1" dirty="0">
                  <a:solidFill>
                    <a:srgbClr val="000000"/>
                  </a:solidFill>
                  <a:latin typeface="微软雅黑" charset="0"/>
                  <a:ea typeface="微软雅黑" charset="0"/>
                  <a:cs typeface="Times New Roman" panose="02020603050405020304" pitchFamily="18" charset="0"/>
                </a:rPr>
                <a:t>批判性思维与解决问题的能力</a:t>
              </a:r>
              <a:endParaRPr lang="en-US" altLang="zh-CN" sz="1100" b="1" dirty="0">
                <a:solidFill>
                  <a:srgbClr val="000000"/>
                </a:solidFill>
                <a:latin typeface="微软雅黑" charset="0"/>
                <a:ea typeface="微软雅黑" charset="0"/>
                <a:cs typeface="Times New Roman" panose="02020603050405020304" pitchFamily="18" charset="0"/>
              </a:endParaRPr>
            </a:p>
            <a:p>
              <a:pPr algn="ctr" eaLnBrk="1" hangingPunct="1"/>
              <a:r>
                <a:rPr lang="zh-CN" altLang="en-US" sz="1100" b="1" dirty="0">
                  <a:latin typeface="微软雅黑" charset="0"/>
                  <a:ea typeface="微软雅黑" charset="0"/>
                  <a:cs typeface="Times New Roman" panose="02020603050405020304" pitchFamily="18" charset="0"/>
                </a:rPr>
                <a:t>（</a:t>
              </a:r>
              <a:r>
                <a:rPr lang="en-US" altLang="zh-CN" sz="1100" b="1" dirty="0">
                  <a:latin typeface="微软雅黑" charset="0"/>
                  <a:ea typeface="微软雅黑" charset="0"/>
                  <a:cs typeface="Times New Roman" panose="02020603050405020304" pitchFamily="18" charset="0"/>
                </a:rPr>
                <a:t>Critical thinking and problem solving</a:t>
              </a:r>
              <a:r>
                <a:rPr lang="zh-CN" altLang="en-US" sz="1100" b="1" dirty="0">
                  <a:latin typeface="微软雅黑" charset="0"/>
                  <a:ea typeface="微软雅黑" charset="0"/>
                  <a:cs typeface="Times New Roman" panose="02020603050405020304" pitchFamily="18" charset="0"/>
                </a:rPr>
                <a:t>）</a:t>
              </a:r>
              <a:endParaRPr lang="en-US" altLang="zh-CN" sz="1100" b="1" dirty="0">
                <a:latin typeface="微软雅黑" charset="0"/>
                <a:ea typeface="微软雅黑" charset="0"/>
                <a:cs typeface="Times New Roman" panose="02020603050405020304" pitchFamily="18" charset="0"/>
              </a:endParaRPr>
            </a:p>
          </p:txBody>
        </p:sp>
        <p:sp>
          <p:nvSpPr>
            <p:cNvPr id="18" name="矩形 13"/>
            <p:cNvSpPr>
              <a:spLocks noChangeArrowheads="1"/>
            </p:cNvSpPr>
            <p:nvPr/>
          </p:nvSpPr>
          <p:spPr bwMode="auto">
            <a:xfrm>
              <a:off x="973138" y="2290763"/>
              <a:ext cx="2603500" cy="815513"/>
            </a:xfrm>
            <a:prstGeom prst="rect">
              <a:avLst/>
            </a:prstGeom>
            <a:noFill/>
            <a:ln w="9525">
              <a:noFill/>
              <a:miter lim="800000"/>
            </a:ln>
          </p:spPr>
          <p:txBody>
            <a:bodyPr>
              <a:spAutoFit/>
            </a:bodyPr>
            <a:lstStyle/>
            <a:p>
              <a:pPr algn="ctr" eaLnBrk="1" hangingPunct="1"/>
              <a:r>
                <a:rPr lang="zh-CN" altLang="en-US" sz="1100" b="1" dirty="0">
                  <a:solidFill>
                    <a:srgbClr val="000000"/>
                  </a:solidFill>
                  <a:latin typeface="微软雅黑" charset="0"/>
                  <a:ea typeface="微软雅黑" charset="0"/>
                  <a:cs typeface="Times New Roman" panose="02020603050405020304" pitchFamily="18" charset="0"/>
                </a:rPr>
                <a:t>有效的沟通能力</a:t>
              </a:r>
              <a:endParaRPr lang="en-US" altLang="zh-CN" sz="1100" b="1" dirty="0">
                <a:solidFill>
                  <a:srgbClr val="000000"/>
                </a:solidFill>
                <a:latin typeface="微软雅黑" charset="0"/>
                <a:ea typeface="微软雅黑" charset="0"/>
                <a:cs typeface="Times New Roman" panose="02020603050405020304" pitchFamily="18" charset="0"/>
              </a:endParaRPr>
            </a:p>
            <a:p>
              <a:pPr algn="ctr" eaLnBrk="1" hangingPunct="1"/>
              <a:r>
                <a:rPr lang="zh-CN" altLang="en-US" sz="1100" b="1" dirty="0">
                  <a:latin typeface="微软雅黑" charset="0"/>
                  <a:ea typeface="微软雅黑" charset="0"/>
                  <a:cs typeface="Times New Roman" panose="02020603050405020304" pitchFamily="18" charset="0"/>
                </a:rPr>
                <a:t>（</a:t>
              </a:r>
              <a:r>
                <a:rPr lang="en-US" altLang="zh-CN" sz="1100" b="1" dirty="0">
                  <a:latin typeface="微软雅黑" charset="0"/>
                  <a:ea typeface="微软雅黑" charset="0"/>
                  <a:cs typeface="Times New Roman" panose="02020603050405020304" pitchFamily="18" charset="0"/>
                </a:rPr>
                <a:t>Effective</a:t>
              </a:r>
              <a:endParaRPr lang="en-US" altLang="zh-CN" sz="1100" b="1" dirty="0">
                <a:latin typeface="微软雅黑" charset="0"/>
                <a:ea typeface="微软雅黑" charset="0"/>
                <a:cs typeface="Times New Roman" panose="02020603050405020304" pitchFamily="18" charset="0"/>
              </a:endParaRPr>
            </a:p>
            <a:p>
              <a:pPr algn="ctr" eaLnBrk="1" hangingPunct="1"/>
              <a:r>
                <a:rPr lang="en-US" altLang="zh-CN" sz="1100" b="1" dirty="0">
                  <a:latin typeface="微软雅黑" charset="0"/>
                  <a:ea typeface="微软雅黑" charset="0"/>
                  <a:cs typeface="Times New Roman" panose="02020603050405020304" pitchFamily="18" charset="0"/>
                </a:rPr>
                <a:t> communication</a:t>
              </a:r>
              <a:r>
                <a:rPr lang="zh-CN" altLang="en-US" sz="1100" b="1" dirty="0">
                  <a:latin typeface="微软雅黑" charset="0"/>
                  <a:ea typeface="微软雅黑" charset="0"/>
                  <a:cs typeface="Times New Roman" panose="02020603050405020304" pitchFamily="18" charset="0"/>
                </a:rPr>
                <a:t>）</a:t>
              </a:r>
              <a:endParaRPr lang="zh-CN" altLang="en-US" sz="1100" b="1" dirty="0">
                <a:latin typeface="微软雅黑" charset="0"/>
                <a:ea typeface="微软雅黑" charset="0"/>
                <a:cs typeface="Times New Roman" panose="02020603050405020304" pitchFamily="18" charset="0"/>
              </a:endParaRPr>
            </a:p>
          </p:txBody>
        </p:sp>
        <p:sp>
          <p:nvSpPr>
            <p:cNvPr id="19" name="矩形 14"/>
            <p:cNvSpPr>
              <a:spLocks noChangeArrowheads="1"/>
            </p:cNvSpPr>
            <p:nvPr/>
          </p:nvSpPr>
          <p:spPr bwMode="auto">
            <a:xfrm>
              <a:off x="5530849" y="2290763"/>
              <a:ext cx="2357153" cy="836423"/>
            </a:xfrm>
            <a:prstGeom prst="rect">
              <a:avLst/>
            </a:prstGeom>
            <a:noFill/>
            <a:ln w="9525">
              <a:noFill/>
              <a:miter lim="800000"/>
            </a:ln>
          </p:spPr>
          <p:txBody>
            <a:bodyPr wrap="square">
              <a:spAutoFit/>
            </a:bodyPr>
            <a:lstStyle/>
            <a:p>
              <a:pPr algn="ctr" eaLnBrk="1" hangingPunct="1"/>
              <a:r>
                <a:rPr lang="zh-CN" altLang="en-US" sz="1100" b="1" dirty="0">
                  <a:solidFill>
                    <a:srgbClr val="000000"/>
                  </a:solidFill>
                  <a:latin typeface="微软雅黑" charset="0"/>
                  <a:ea typeface="微软雅黑" charset="0"/>
                  <a:cs typeface="Times New Roman" panose="02020603050405020304" pitchFamily="18" charset="0"/>
                </a:rPr>
                <a:t>协作能力</a:t>
              </a:r>
              <a:endParaRPr lang="en-US" altLang="zh-CN" sz="1100" b="1" dirty="0">
                <a:solidFill>
                  <a:srgbClr val="000000"/>
                </a:solidFill>
                <a:latin typeface="微软雅黑" charset="0"/>
                <a:ea typeface="微软雅黑" charset="0"/>
                <a:cs typeface="Times New Roman" panose="02020603050405020304" pitchFamily="18" charset="0"/>
              </a:endParaRPr>
            </a:p>
            <a:p>
              <a:pPr algn="ctr" eaLnBrk="1" hangingPunct="1"/>
              <a:r>
                <a:rPr lang="zh-CN" altLang="en-US" sz="1100" b="1" dirty="0">
                  <a:latin typeface="微软雅黑" charset="0"/>
                  <a:ea typeface="微软雅黑" charset="0"/>
                  <a:cs typeface="Times New Roman" panose="02020603050405020304" pitchFamily="18" charset="0"/>
                </a:rPr>
                <a:t>（</a:t>
              </a:r>
              <a:r>
                <a:rPr lang="en-US" altLang="zh-CN" sz="1100" b="1" dirty="0">
                  <a:latin typeface="微软雅黑" charset="0"/>
                  <a:ea typeface="微软雅黑" charset="0"/>
                  <a:cs typeface="Times New Roman" panose="02020603050405020304" pitchFamily="18" charset="0"/>
                </a:rPr>
                <a:t>Collaboration</a:t>
              </a:r>
              <a:endParaRPr lang="en-US" altLang="zh-CN" sz="1100" b="1" dirty="0">
                <a:latin typeface="微软雅黑" charset="0"/>
                <a:ea typeface="微软雅黑" charset="0"/>
                <a:cs typeface="Times New Roman" panose="02020603050405020304" pitchFamily="18" charset="0"/>
              </a:endParaRPr>
            </a:p>
            <a:p>
              <a:pPr algn="ctr" eaLnBrk="1" hangingPunct="1"/>
              <a:r>
                <a:rPr lang="en-US" altLang="zh-CN" sz="1100" b="1" dirty="0">
                  <a:latin typeface="微软雅黑" charset="0"/>
                  <a:ea typeface="微软雅黑" charset="0"/>
                  <a:cs typeface="Times New Roman" panose="02020603050405020304" pitchFamily="18" charset="0"/>
                </a:rPr>
                <a:t> and building</a:t>
              </a:r>
              <a:r>
                <a:rPr lang="zh-CN" altLang="en-US" sz="1100" b="1" dirty="0">
                  <a:latin typeface="微软雅黑" charset="0"/>
                  <a:ea typeface="微软雅黑" charset="0"/>
                  <a:cs typeface="Times New Roman" panose="02020603050405020304" pitchFamily="18" charset="0"/>
                </a:rPr>
                <a:t>）</a:t>
              </a:r>
              <a:r>
                <a:rPr lang="zh-CN" altLang="en-US" sz="1200" b="1" dirty="0">
                  <a:latin typeface="微软雅黑" charset="0"/>
                  <a:ea typeface="微软雅黑" charset="0"/>
                  <a:cs typeface="Times New Roman" panose="02020603050405020304" pitchFamily="18" charset="0"/>
                </a:rPr>
                <a:t> </a:t>
              </a:r>
              <a:endParaRPr lang="zh-CN" altLang="en-US" sz="1200" b="1" dirty="0">
                <a:latin typeface="微软雅黑" charset="0"/>
                <a:ea typeface="微软雅黑" charset="0"/>
                <a:cs typeface="Times New Roman" panose="02020603050405020304" pitchFamily="18" charset="0"/>
              </a:endParaRPr>
            </a:p>
          </p:txBody>
        </p:sp>
        <p:sp>
          <p:nvSpPr>
            <p:cNvPr id="20" name="矩形 15"/>
            <p:cNvSpPr>
              <a:spLocks noChangeArrowheads="1"/>
            </p:cNvSpPr>
            <p:nvPr/>
          </p:nvSpPr>
          <p:spPr bwMode="auto">
            <a:xfrm>
              <a:off x="2436814" y="3794124"/>
              <a:ext cx="4179887" cy="585496"/>
            </a:xfrm>
            <a:prstGeom prst="rect">
              <a:avLst/>
            </a:prstGeom>
            <a:noFill/>
            <a:ln w="9525">
              <a:noFill/>
              <a:miter lim="800000"/>
            </a:ln>
          </p:spPr>
          <p:txBody>
            <a:bodyPr>
              <a:spAutoFit/>
            </a:bodyPr>
            <a:lstStyle/>
            <a:p>
              <a:pPr algn="ctr"/>
              <a:r>
                <a:rPr lang="zh-CN" altLang="en-US" sz="1100" b="1" dirty="0">
                  <a:solidFill>
                    <a:srgbClr val="000000"/>
                  </a:solidFill>
                  <a:latin typeface="微软雅黑" charset="0"/>
                  <a:ea typeface="微软雅黑" charset="0"/>
                  <a:cs typeface="Times New Roman" panose="02020603050405020304" pitchFamily="18" charset="0"/>
                </a:rPr>
                <a:t>创新能力</a:t>
              </a:r>
              <a:endParaRPr lang="en-US" altLang="zh-CN" sz="1100" b="1" dirty="0">
                <a:solidFill>
                  <a:srgbClr val="000000"/>
                </a:solidFill>
                <a:latin typeface="微软雅黑" charset="0"/>
                <a:ea typeface="微软雅黑" charset="0"/>
                <a:cs typeface="Times New Roman" panose="02020603050405020304" pitchFamily="18" charset="0"/>
              </a:endParaRPr>
            </a:p>
            <a:p>
              <a:pPr algn="ctr"/>
              <a:r>
                <a:rPr lang="zh-CN" altLang="en-US" sz="1100" b="1" dirty="0">
                  <a:latin typeface="微软雅黑" charset="0"/>
                  <a:ea typeface="微软雅黑" charset="0"/>
                  <a:cs typeface="Times New Roman" panose="02020603050405020304" pitchFamily="18" charset="0"/>
                </a:rPr>
                <a:t>（</a:t>
              </a:r>
              <a:r>
                <a:rPr lang="en-US" altLang="zh-CN" sz="1100" b="1" dirty="0">
                  <a:latin typeface="微软雅黑" charset="0"/>
                  <a:ea typeface="微软雅黑" charset="0"/>
                  <a:cs typeface="Times New Roman" panose="02020603050405020304" pitchFamily="18" charset="0"/>
                </a:rPr>
                <a:t>Creativity and innovation</a:t>
              </a:r>
              <a:r>
                <a:rPr lang="zh-CN" altLang="en-US" sz="1100" b="1" dirty="0">
                  <a:latin typeface="微软雅黑" charset="0"/>
                  <a:ea typeface="微软雅黑" charset="0"/>
                  <a:cs typeface="Times New Roman" panose="02020603050405020304" pitchFamily="18" charset="0"/>
                </a:rPr>
                <a:t>）</a:t>
              </a:r>
              <a:endParaRPr lang="zh-CN" altLang="en-US" sz="1100" b="1" dirty="0">
                <a:latin typeface="微软雅黑" charset="0"/>
                <a:ea typeface="微软雅黑" charset="0"/>
                <a:cs typeface="Times New Roman" panose="02020603050405020304" pitchFamily="18" charset="0"/>
              </a:endParaRPr>
            </a:p>
          </p:txBody>
        </p:sp>
        <p:grpSp>
          <p:nvGrpSpPr>
            <p:cNvPr id="5" name="组合 31"/>
            <p:cNvGrpSpPr/>
            <p:nvPr/>
          </p:nvGrpSpPr>
          <p:grpSpPr bwMode="auto">
            <a:xfrm>
              <a:off x="3643313" y="1947863"/>
              <a:ext cx="1752600" cy="1752600"/>
              <a:chOff x="3632278" y="1673820"/>
              <a:chExt cx="1752944" cy="1753054"/>
            </a:xfrm>
          </p:grpSpPr>
          <p:sp>
            <p:nvSpPr>
              <p:cNvPr id="38" name="椭圆 58"/>
              <p:cNvSpPr>
                <a:spLocks noChangeArrowheads="1"/>
              </p:cNvSpPr>
              <p:nvPr/>
            </p:nvSpPr>
            <p:spPr bwMode="auto">
              <a:xfrm rot="1267204">
                <a:off x="3632278" y="1673820"/>
                <a:ext cx="1752944" cy="1753054"/>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微软雅黑" charset="0"/>
                  <a:ea typeface="微软雅黑" charset="0"/>
                  <a:sym typeface="宋体" panose="02010600030101010101" pitchFamily="2" charset="-122"/>
                </a:endParaRPr>
              </a:p>
            </p:txBody>
          </p:sp>
          <p:sp>
            <p:nvSpPr>
              <p:cNvPr id="39" name="椭圆 59"/>
              <p:cNvSpPr>
                <a:spLocks noChangeArrowheads="1"/>
              </p:cNvSpPr>
              <p:nvPr/>
            </p:nvSpPr>
            <p:spPr bwMode="auto">
              <a:xfrm>
                <a:off x="3770750" y="1812347"/>
                <a:ext cx="1476000" cy="1476000"/>
              </a:xfrm>
              <a:prstGeom prst="ellipse">
                <a:avLst/>
              </a:prstGeom>
              <a:solidFill>
                <a:srgbClr val="314255"/>
              </a:solidFill>
              <a:ln w="25400" cap="flat" cmpd="sng">
                <a:noFill/>
                <a:round/>
              </a:ln>
              <a:effectLst>
                <a:innerShdw blurRad="63500" dist="50800" dir="13500000">
                  <a:prstClr val="black">
                    <a:alpha val="50000"/>
                  </a:prstClr>
                </a:innerShdw>
              </a:effectLst>
            </p:spPr>
            <p:txBody>
              <a:bodyPr anchor="ctr"/>
              <a:lstStyle/>
              <a:p>
                <a:pPr algn="ctr" eaLnBrk="1" hangingPunct="1">
                  <a:defRPr/>
                </a:pPr>
                <a:endParaRPr lang="zh-CN" altLang="zh-CN" sz="2000" b="1" dirty="0">
                  <a:solidFill>
                    <a:srgbClr val="1F497D"/>
                  </a:solidFill>
                  <a:latin typeface="微软雅黑" charset="0"/>
                  <a:ea typeface="微软雅黑" charset="0"/>
                  <a:sym typeface="宋体" panose="02010600030101010101" pitchFamily="2" charset="-122"/>
                </a:endParaRPr>
              </a:p>
            </p:txBody>
          </p:sp>
          <p:sp>
            <p:nvSpPr>
              <p:cNvPr id="40" name="矩形 16"/>
              <p:cNvSpPr>
                <a:spLocks noChangeArrowheads="1"/>
              </p:cNvSpPr>
              <p:nvPr/>
            </p:nvSpPr>
            <p:spPr bwMode="auto">
              <a:xfrm>
                <a:off x="3846285" y="2039192"/>
                <a:ext cx="1393371" cy="896884"/>
              </a:xfrm>
              <a:prstGeom prst="rect">
                <a:avLst/>
              </a:prstGeom>
              <a:noFill/>
              <a:ln w="9525">
                <a:noFill/>
                <a:miter lim="800000"/>
              </a:ln>
            </p:spPr>
            <p:txBody>
              <a:bodyPr>
                <a:spAutoFit/>
              </a:bodyPr>
              <a:lstStyle/>
              <a:p>
                <a:pPr algn="ctr" eaLnBrk="1" hangingPunct="1"/>
                <a:r>
                  <a:rPr lang="en-US" altLang="zh-CN" sz="2000" b="1" dirty="0">
                    <a:solidFill>
                      <a:schemeClr val="bg1"/>
                    </a:solidFill>
                    <a:latin typeface="微软雅黑" charset="0"/>
                    <a:ea typeface="微软雅黑" charset="0"/>
                    <a:sym typeface="宋体" panose="02010600030101010101" pitchFamily="2" charset="-122"/>
                  </a:rPr>
                  <a:t>“4C”</a:t>
                </a:r>
                <a:endParaRPr lang="en-US" altLang="zh-CN" sz="2000" b="1" dirty="0">
                  <a:solidFill>
                    <a:schemeClr val="bg1"/>
                  </a:solidFill>
                  <a:latin typeface="微软雅黑" charset="0"/>
                  <a:ea typeface="微软雅黑" charset="0"/>
                  <a:sym typeface="宋体" panose="02010600030101010101" pitchFamily="2" charset="-122"/>
                </a:endParaRPr>
              </a:p>
              <a:p>
                <a:pPr algn="ctr" eaLnBrk="1" hangingPunct="1"/>
                <a:r>
                  <a:rPr lang="zh-CN" altLang="en-US" sz="2000" b="1" dirty="0">
                    <a:solidFill>
                      <a:schemeClr val="bg1"/>
                    </a:solidFill>
                    <a:latin typeface="微软雅黑" charset="0"/>
                    <a:ea typeface="微软雅黑" charset="0"/>
                    <a:sym typeface="宋体" panose="02010600030101010101" pitchFamily="2" charset="-122"/>
                  </a:rPr>
                  <a:t>能力</a:t>
                </a:r>
                <a:endParaRPr lang="zh-CN" altLang="zh-CN" sz="2000" b="1" dirty="0">
                  <a:solidFill>
                    <a:schemeClr val="bg1"/>
                  </a:solidFill>
                  <a:latin typeface="微软雅黑" charset="0"/>
                  <a:ea typeface="微软雅黑" charset="0"/>
                  <a:sym typeface="宋体" panose="02010600030101010101" pitchFamily="2" charset="-122"/>
                </a:endParaRPr>
              </a:p>
            </p:txBody>
          </p:sp>
        </p:grpSp>
        <p:cxnSp>
          <p:nvCxnSpPr>
            <p:cNvPr id="22" name="直接连接符 26"/>
            <p:cNvCxnSpPr>
              <a:cxnSpLocks noChangeShapeType="1"/>
            </p:cNvCxnSpPr>
            <p:nvPr/>
          </p:nvCxnSpPr>
          <p:spPr bwMode="auto">
            <a:xfrm>
              <a:off x="7883525" y="2843213"/>
              <a:ext cx="576263" cy="1587"/>
            </a:xfrm>
            <a:prstGeom prst="line">
              <a:avLst/>
            </a:prstGeom>
            <a:noFill/>
            <a:ln w="57150">
              <a:solidFill>
                <a:srgbClr val="314255"/>
              </a:solidFill>
              <a:round/>
            </a:ln>
          </p:spPr>
        </p:cxnSp>
        <p:grpSp>
          <p:nvGrpSpPr>
            <p:cNvPr id="7" name="组合 30"/>
            <p:cNvGrpSpPr/>
            <p:nvPr/>
          </p:nvGrpSpPr>
          <p:grpSpPr bwMode="auto">
            <a:xfrm>
              <a:off x="8199438" y="2665413"/>
              <a:ext cx="360362" cy="358775"/>
              <a:chOff x="5673531" y="2425440"/>
              <a:chExt cx="360000" cy="360000"/>
            </a:xfrm>
          </p:grpSpPr>
          <p:sp>
            <p:nvSpPr>
              <p:cNvPr id="36" name="椭圆 53"/>
              <p:cNvSpPr>
                <a:spLocks noChangeArrowheads="1"/>
              </p:cNvSpPr>
              <p:nvPr/>
            </p:nvSpPr>
            <p:spPr bwMode="auto">
              <a:xfrm>
                <a:off x="5673531" y="2425440"/>
                <a:ext cx="360000" cy="36000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微软雅黑" charset="0"/>
                  <a:ea typeface="微软雅黑" charset="0"/>
                  <a:sym typeface="宋体" panose="02010600030101010101" pitchFamily="2" charset="-122"/>
                </a:endParaRPr>
              </a:p>
            </p:txBody>
          </p:sp>
          <p:sp>
            <p:nvSpPr>
              <p:cNvPr id="37" name="椭圆 53"/>
              <p:cNvSpPr>
                <a:spLocks noChangeArrowheads="1"/>
              </p:cNvSpPr>
              <p:nvPr/>
            </p:nvSpPr>
            <p:spPr bwMode="auto">
              <a:xfrm>
                <a:off x="5727531" y="2479440"/>
                <a:ext cx="252000" cy="252000"/>
              </a:xfrm>
              <a:prstGeom prst="ellipse">
                <a:avLst/>
              </a:prstGeom>
              <a:solidFill>
                <a:srgbClr val="FF9900"/>
              </a:solidFill>
              <a:ln w="25400">
                <a:noFill/>
                <a:round/>
              </a:ln>
            </p:spPr>
            <p:txBody>
              <a:bodyPr anchor="ctr"/>
              <a:lstStyle/>
              <a:p>
                <a:pPr algn="ctr" eaLnBrk="1" hangingPunct="1"/>
                <a:endParaRPr lang="zh-CN" altLang="zh-CN">
                  <a:solidFill>
                    <a:srgbClr val="FFFFFF"/>
                  </a:solidFill>
                  <a:latin typeface="微软雅黑" charset="0"/>
                  <a:ea typeface="微软雅黑" charset="0"/>
                  <a:sym typeface="宋体" panose="02010600030101010101" pitchFamily="2" charset="-122"/>
                </a:endParaRPr>
              </a:p>
            </p:txBody>
          </p:sp>
        </p:grpSp>
        <p:cxnSp>
          <p:nvCxnSpPr>
            <p:cNvPr id="24" name="直接连接符 27"/>
            <p:cNvCxnSpPr>
              <a:cxnSpLocks noChangeShapeType="1"/>
            </p:cNvCxnSpPr>
            <p:nvPr/>
          </p:nvCxnSpPr>
          <p:spPr bwMode="auto">
            <a:xfrm>
              <a:off x="742950" y="2854325"/>
              <a:ext cx="431800" cy="1588"/>
            </a:xfrm>
            <a:prstGeom prst="line">
              <a:avLst/>
            </a:prstGeom>
            <a:noFill/>
            <a:ln w="57150">
              <a:solidFill>
                <a:srgbClr val="314255"/>
              </a:solidFill>
              <a:round/>
            </a:ln>
          </p:spPr>
        </p:cxnSp>
        <p:grpSp>
          <p:nvGrpSpPr>
            <p:cNvPr id="8" name="组合 28"/>
            <p:cNvGrpSpPr/>
            <p:nvPr/>
          </p:nvGrpSpPr>
          <p:grpSpPr bwMode="auto">
            <a:xfrm>
              <a:off x="523875" y="2674938"/>
              <a:ext cx="360363" cy="360362"/>
              <a:chOff x="3115388" y="2425440"/>
              <a:chExt cx="360000" cy="360000"/>
            </a:xfrm>
          </p:grpSpPr>
          <p:sp>
            <p:nvSpPr>
              <p:cNvPr id="34" name="椭圆 53"/>
              <p:cNvSpPr>
                <a:spLocks noChangeArrowheads="1"/>
              </p:cNvSpPr>
              <p:nvPr/>
            </p:nvSpPr>
            <p:spPr bwMode="auto">
              <a:xfrm>
                <a:off x="3115388" y="2425440"/>
                <a:ext cx="360000" cy="36000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微软雅黑" charset="0"/>
                  <a:ea typeface="微软雅黑" charset="0"/>
                  <a:sym typeface="宋体" panose="02010600030101010101" pitchFamily="2" charset="-122"/>
                </a:endParaRPr>
              </a:p>
            </p:txBody>
          </p:sp>
          <p:sp>
            <p:nvSpPr>
              <p:cNvPr id="35" name="椭圆 53"/>
              <p:cNvSpPr>
                <a:spLocks noChangeArrowheads="1"/>
              </p:cNvSpPr>
              <p:nvPr/>
            </p:nvSpPr>
            <p:spPr bwMode="auto">
              <a:xfrm>
                <a:off x="3169388" y="2479440"/>
                <a:ext cx="252000" cy="252000"/>
              </a:xfrm>
              <a:prstGeom prst="ellipse">
                <a:avLst/>
              </a:prstGeom>
              <a:solidFill>
                <a:srgbClr val="158493"/>
              </a:solidFill>
              <a:ln w="25400">
                <a:noFill/>
                <a:round/>
              </a:ln>
            </p:spPr>
            <p:txBody>
              <a:bodyPr anchor="ctr"/>
              <a:lstStyle/>
              <a:p>
                <a:pPr algn="ctr" eaLnBrk="1" hangingPunct="1"/>
                <a:endParaRPr lang="zh-CN" altLang="zh-CN">
                  <a:solidFill>
                    <a:srgbClr val="FFFFFF"/>
                  </a:solidFill>
                  <a:latin typeface="微软雅黑" charset="0"/>
                  <a:ea typeface="微软雅黑" charset="0"/>
                  <a:sym typeface="宋体" panose="02010600030101010101" pitchFamily="2" charset="-122"/>
                </a:endParaRPr>
              </a:p>
            </p:txBody>
          </p:sp>
        </p:grpSp>
        <p:cxnSp>
          <p:nvCxnSpPr>
            <p:cNvPr id="26" name="直接箭头连接符 57"/>
            <p:cNvCxnSpPr>
              <a:cxnSpLocks noChangeShapeType="1"/>
            </p:cNvCxnSpPr>
            <p:nvPr/>
          </p:nvCxnSpPr>
          <p:spPr bwMode="auto">
            <a:xfrm rot="-5400000">
              <a:off x="4339431" y="989807"/>
              <a:ext cx="360363" cy="0"/>
            </a:xfrm>
            <a:prstGeom prst="straightConnector1">
              <a:avLst/>
            </a:prstGeom>
            <a:noFill/>
            <a:ln w="57150">
              <a:solidFill>
                <a:srgbClr val="314255"/>
              </a:solidFill>
              <a:round/>
            </a:ln>
          </p:spPr>
        </p:cxnSp>
        <p:cxnSp>
          <p:nvCxnSpPr>
            <p:cNvPr id="27" name="直接箭头连接符 57"/>
            <p:cNvCxnSpPr>
              <a:cxnSpLocks noChangeShapeType="1"/>
            </p:cNvCxnSpPr>
            <p:nvPr/>
          </p:nvCxnSpPr>
          <p:spPr bwMode="auto">
            <a:xfrm rot="-5400000">
              <a:off x="4339432" y="4693444"/>
              <a:ext cx="360362" cy="0"/>
            </a:xfrm>
            <a:prstGeom prst="straightConnector1">
              <a:avLst/>
            </a:prstGeom>
            <a:noFill/>
            <a:ln w="57150">
              <a:solidFill>
                <a:srgbClr val="314255"/>
              </a:solidFill>
              <a:round/>
            </a:ln>
          </p:spPr>
        </p:cxnSp>
        <p:grpSp>
          <p:nvGrpSpPr>
            <p:cNvPr id="9" name="组合 27"/>
            <p:cNvGrpSpPr/>
            <p:nvPr/>
          </p:nvGrpSpPr>
          <p:grpSpPr bwMode="auto">
            <a:xfrm>
              <a:off x="4340225" y="4611688"/>
              <a:ext cx="360363" cy="358775"/>
              <a:chOff x="4301931" y="3524897"/>
              <a:chExt cx="360000" cy="360000"/>
            </a:xfrm>
          </p:grpSpPr>
          <p:sp>
            <p:nvSpPr>
              <p:cNvPr id="32" name="椭圆 53"/>
              <p:cNvSpPr>
                <a:spLocks noChangeArrowheads="1"/>
              </p:cNvSpPr>
              <p:nvPr/>
            </p:nvSpPr>
            <p:spPr bwMode="auto">
              <a:xfrm>
                <a:off x="4301931" y="3524897"/>
                <a:ext cx="360000" cy="36000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微软雅黑" charset="0"/>
                  <a:ea typeface="微软雅黑" charset="0"/>
                  <a:sym typeface="宋体" panose="02010600030101010101" pitchFamily="2" charset="-122"/>
                </a:endParaRPr>
              </a:p>
            </p:txBody>
          </p:sp>
          <p:sp>
            <p:nvSpPr>
              <p:cNvPr id="33" name="椭圆 53"/>
              <p:cNvSpPr>
                <a:spLocks noChangeArrowheads="1"/>
              </p:cNvSpPr>
              <p:nvPr/>
            </p:nvSpPr>
            <p:spPr bwMode="auto">
              <a:xfrm>
                <a:off x="4355931" y="3578897"/>
                <a:ext cx="252000" cy="252000"/>
              </a:xfrm>
              <a:prstGeom prst="ellipse">
                <a:avLst/>
              </a:prstGeom>
              <a:solidFill>
                <a:srgbClr val="83C937"/>
              </a:solidFill>
              <a:ln w="25400">
                <a:noFill/>
                <a:round/>
              </a:ln>
            </p:spPr>
            <p:txBody>
              <a:bodyPr anchor="ctr"/>
              <a:lstStyle/>
              <a:p>
                <a:pPr algn="ctr" eaLnBrk="1" hangingPunct="1"/>
                <a:endParaRPr lang="zh-CN" altLang="zh-CN">
                  <a:solidFill>
                    <a:srgbClr val="FFFFFF"/>
                  </a:solidFill>
                  <a:latin typeface="微软雅黑" charset="0"/>
                  <a:ea typeface="微软雅黑" charset="0"/>
                  <a:sym typeface="宋体" panose="02010600030101010101" pitchFamily="2" charset="-122"/>
                </a:endParaRPr>
              </a:p>
            </p:txBody>
          </p:sp>
        </p:grpSp>
        <p:grpSp>
          <p:nvGrpSpPr>
            <p:cNvPr id="10" name="组合 29"/>
            <p:cNvGrpSpPr/>
            <p:nvPr/>
          </p:nvGrpSpPr>
          <p:grpSpPr bwMode="auto">
            <a:xfrm>
              <a:off x="4340225" y="714375"/>
              <a:ext cx="360363" cy="358775"/>
              <a:chOff x="4269274" y="1075611"/>
              <a:chExt cx="360000" cy="360000"/>
            </a:xfrm>
          </p:grpSpPr>
          <p:sp>
            <p:nvSpPr>
              <p:cNvPr id="30" name="椭圆 53"/>
              <p:cNvSpPr>
                <a:spLocks noChangeArrowheads="1"/>
              </p:cNvSpPr>
              <p:nvPr/>
            </p:nvSpPr>
            <p:spPr bwMode="auto">
              <a:xfrm>
                <a:off x="4269274" y="1075611"/>
                <a:ext cx="360000" cy="360000"/>
              </a:xfrm>
              <a:prstGeom prst="ellipse">
                <a:avLst/>
              </a:prstGeom>
              <a:solidFill>
                <a:schemeClr val="bg1"/>
              </a:solidFill>
              <a:ln w="25400" cap="flat" cmpd="sng">
                <a:noFill/>
                <a:round/>
              </a:ln>
              <a:effectLst>
                <a:outerShdw blurRad="50800" dist="38100" dir="2700000" algn="tl" rotWithShape="0">
                  <a:prstClr val="black">
                    <a:alpha val="40000"/>
                  </a:prstClr>
                </a:outerShdw>
              </a:effectLst>
            </p:spPr>
            <p:txBody>
              <a:bodyPr anchor="ctr"/>
              <a:lstStyle/>
              <a:p>
                <a:pPr algn="ctr" eaLnBrk="1" hangingPunct="1">
                  <a:defRPr/>
                </a:pPr>
                <a:endParaRPr lang="zh-CN" altLang="zh-CN">
                  <a:solidFill>
                    <a:srgbClr val="FFFFFF"/>
                  </a:solidFill>
                  <a:latin typeface="微软雅黑" charset="0"/>
                  <a:ea typeface="微软雅黑" charset="0"/>
                  <a:sym typeface="宋体" panose="02010600030101010101" pitchFamily="2" charset="-122"/>
                </a:endParaRPr>
              </a:p>
            </p:txBody>
          </p:sp>
          <p:sp>
            <p:nvSpPr>
              <p:cNvPr id="31" name="椭圆 53"/>
              <p:cNvSpPr>
                <a:spLocks noChangeArrowheads="1"/>
              </p:cNvSpPr>
              <p:nvPr/>
            </p:nvSpPr>
            <p:spPr bwMode="auto">
              <a:xfrm>
                <a:off x="4323274" y="1129611"/>
                <a:ext cx="252000" cy="252000"/>
              </a:xfrm>
              <a:prstGeom prst="ellipse">
                <a:avLst/>
              </a:prstGeom>
              <a:solidFill>
                <a:srgbClr val="C53103"/>
              </a:solidFill>
              <a:ln w="25400">
                <a:noFill/>
                <a:round/>
              </a:ln>
            </p:spPr>
            <p:txBody>
              <a:bodyPr anchor="ctr"/>
              <a:lstStyle/>
              <a:p>
                <a:pPr algn="ctr" eaLnBrk="1" hangingPunct="1"/>
                <a:endParaRPr lang="zh-CN" altLang="zh-CN">
                  <a:solidFill>
                    <a:srgbClr val="FFFFFF"/>
                  </a:solidFill>
                  <a:latin typeface="微软雅黑" charset="0"/>
                  <a:ea typeface="微软雅黑" charset="0"/>
                  <a:sym typeface="宋体" panose="02010600030101010101" pitchFamily="2" charset="-122"/>
                </a:endParaRPr>
              </a:p>
            </p:txBody>
          </p:sp>
        </p:gr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925153645"/>
  <p:tag name="MH_LIBRARY" val="GRAPHIC"/>
  <p:tag name="MH_TYPE" val="Other"/>
  <p:tag name="MH_ORDER" val="1"/>
</p:tagLst>
</file>

<file path=ppt/tags/tag10.xml><?xml version="1.0" encoding="utf-8"?>
<p:tagLst xmlns:p="http://schemas.openxmlformats.org/presentationml/2006/main">
  <p:tag name="KSO_WM_TEMPLATE_CATEGORY" val="diagram"/>
  <p:tag name="KSO_WM_TEMPLATE_INDEX" val="455"/>
  <p:tag name="KSO_WM_UNIT_TYPE" val="l_i"/>
  <p:tag name="KSO_WM_UNIT_INDEX" val="1_2"/>
  <p:tag name="KSO_WM_UNIT_ID" val="257*l_i*1_2"/>
  <p:tag name="KSO_WM_UNIT_CLEAR" val="1"/>
  <p:tag name="KSO_WM_UNIT_LAYERLEVEL" val="1_1"/>
  <p:tag name="KSO_WM_BEAUTIFY_FLAG" val="#wm#"/>
  <p:tag name="KSO_WM_TAG_VERSION" val="1.0"/>
  <p:tag name="KSO_WM_DIAGRAM_GROUP_CODE" val="l1-1"/>
</p:tagLst>
</file>

<file path=ppt/tags/tag100.xml><?xml version="1.0" encoding="utf-8"?>
<p:tagLst xmlns:p="http://schemas.openxmlformats.org/presentationml/2006/main">
  <p:tag name="MH" val="20160326174151"/>
  <p:tag name="MH_LIBRARY" val="GRAPHIC"/>
  <p:tag name="MH_ORDER" val="Oval 7"/>
</p:tagLst>
</file>

<file path=ppt/tags/tag101.xml><?xml version="1.0" encoding="utf-8"?>
<p:tagLst xmlns:p="http://schemas.openxmlformats.org/presentationml/2006/main">
  <p:tag name="MH" val="20160326174151"/>
  <p:tag name="MH_LIBRARY" val="GRAPHIC"/>
  <p:tag name="MH_ORDER" val="Oval 8"/>
</p:tagLst>
</file>

<file path=ppt/tags/tag102.xml><?xml version="1.0" encoding="utf-8"?>
<p:tagLst xmlns:p="http://schemas.openxmlformats.org/presentationml/2006/main">
  <p:tag name="MH" val="20160326174151"/>
  <p:tag name="MH_LIBRARY" val="GRAPHIC"/>
  <p:tag name="MH_ORDER" val="Oval 9"/>
</p:tagLst>
</file>

<file path=ppt/tags/tag103.xml><?xml version="1.0" encoding="utf-8"?>
<p:tagLst xmlns:p="http://schemas.openxmlformats.org/presentationml/2006/main">
  <p:tag name="MH" val="20160326174151"/>
  <p:tag name="MH_LIBRARY" val="GRAPHIC"/>
  <p:tag name="MH_ORDER" val="Freeform 52"/>
</p:tagLst>
</file>

<file path=ppt/tags/tag104.xml><?xml version="1.0" encoding="utf-8"?>
<p:tagLst xmlns:p="http://schemas.openxmlformats.org/presentationml/2006/main">
  <p:tag name="MH" val="20160326174151"/>
  <p:tag name="MH_LIBRARY" val="GRAPHIC"/>
</p:tagLst>
</file>

<file path=ppt/tags/tag11.xml><?xml version="1.0" encoding="utf-8"?>
<p:tagLst xmlns:p="http://schemas.openxmlformats.org/presentationml/2006/main">
  <p:tag name="KSO_WM_TEMPLATE_CATEGORY" val="diagram"/>
  <p:tag name="KSO_WM_TEMPLATE_INDEX" val="455"/>
  <p:tag name="KSO_WM_UNIT_TYPE" val="l_i"/>
  <p:tag name="KSO_WM_UNIT_INDEX" val="1_3"/>
  <p:tag name="KSO_WM_UNIT_ID" val="257*l_i*1_3"/>
  <p:tag name="KSO_WM_UNIT_CLEAR" val="1"/>
  <p:tag name="KSO_WM_UNIT_LAYERLEVEL" val="1_1"/>
  <p:tag name="KSO_WM_BEAUTIFY_FLAG" val="#wm#"/>
  <p:tag name="KSO_WM_TAG_VERSION" val="1.0"/>
  <p:tag name="KSO_WM_DIAGRAM_GROUP_CODE" val="l1-1"/>
</p:tagLst>
</file>

<file path=ppt/tags/tag12.xml><?xml version="1.0" encoding="utf-8"?>
<p:tagLst xmlns:p="http://schemas.openxmlformats.org/presentationml/2006/main">
  <p:tag name="KSO_WM_TEMPLATE_CATEGORY" val="diagram"/>
  <p:tag name="KSO_WM_TEMPLATE_INDEX" val="455"/>
  <p:tag name="KSO_WM_UNIT_TYPE" val="l_h_f"/>
  <p:tag name="KSO_WM_UNIT_INDEX" val="1_1_1"/>
  <p:tag name="KSO_WM_UNIT_ID" val="257*l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13.xml><?xml version="1.0" encoding="utf-8"?>
<p:tagLst xmlns:p="http://schemas.openxmlformats.org/presentationml/2006/main">
  <p:tag name="KSO_WM_TAG_VERSION" val="1.0"/>
  <p:tag name="KSO_WM_BEAUTIFY_FLAG" val="#wm#"/>
  <p:tag name="KSO_WM_UNIT_TYPE" val="i"/>
  <p:tag name="KSO_WM_UNIT_ID" val="150995201*i*12"/>
  <p:tag name="KSO_WM_TEMPLATE_CATEGORY" val="diagram"/>
  <p:tag name="KSO_WM_TEMPLATE_INDEX" val="455"/>
</p:tagLst>
</file>

<file path=ppt/tags/tag14.xml><?xml version="1.0" encoding="utf-8"?>
<p:tagLst xmlns:p="http://schemas.openxmlformats.org/presentationml/2006/main">
  <p:tag name="KSO_WM_TEMPLATE_CATEGORY" val="diagram"/>
  <p:tag name="KSO_WM_TEMPLATE_INDEX" val="455"/>
  <p:tag name="KSO_WM_UNIT_TYPE" val="l_i"/>
  <p:tag name="KSO_WM_UNIT_INDEX" val="1_4"/>
  <p:tag name="KSO_WM_UNIT_ID" val="257*l_i*1_4"/>
  <p:tag name="KSO_WM_UNIT_CLEAR" val="1"/>
  <p:tag name="KSO_WM_UNIT_LAYERLEVEL" val="1_1"/>
  <p:tag name="KSO_WM_BEAUTIFY_FLAG" val="#wm#"/>
  <p:tag name="KSO_WM_TAG_VERSION" val="1.0"/>
  <p:tag name="KSO_WM_DIAGRAM_GROUP_CODE" val="l1-1"/>
</p:tagLst>
</file>

<file path=ppt/tags/tag15.xml><?xml version="1.0" encoding="utf-8"?>
<p:tagLst xmlns:p="http://schemas.openxmlformats.org/presentationml/2006/main">
  <p:tag name="KSO_WM_TEMPLATE_CATEGORY" val="diagram"/>
  <p:tag name="KSO_WM_TEMPLATE_INDEX" val="455"/>
  <p:tag name="KSO_WM_UNIT_TYPE" val="l_h_a"/>
  <p:tag name="KSO_WM_UNIT_INDEX" val="1_2_1"/>
  <p:tag name="KSO_WM_UNIT_ID" val="257*l_h_a*1_2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16.xml><?xml version="1.0" encoding="utf-8"?>
<p:tagLst xmlns:p="http://schemas.openxmlformats.org/presentationml/2006/main">
  <p:tag name="KSO_WM_TEMPLATE_CATEGORY" val="diagram"/>
  <p:tag name="KSO_WM_TEMPLATE_INDEX" val="455"/>
  <p:tag name="KSO_WM_UNIT_TYPE" val="l_i"/>
  <p:tag name="KSO_WM_UNIT_INDEX" val="1_5"/>
  <p:tag name="KSO_WM_UNIT_ID" val="257*l_i*1_5"/>
  <p:tag name="KSO_WM_UNIT_CLEAR" val="1"/>
  <p:tag name="KSO_WM_UNIT_LAYERLEVEL" val="1_1"/>
  <p:tag name="KSO_WM_BEAUTIFY_FLAG" val="#wm#"/>
  <p:tag name="KSO_WM_TAG_VERSION" val="1.0"/>
  <p:tag name="KSO_WM_DIAGRAM_GROUP_CODE" val="l1-1"/>
</p:tagLst>
</file>

<file path=ppt/tags/tag17.xml><?xml version="1.0" encoding="utf-8"?>
<p:tagLst xmlns:p="http://schemas.openxmlformats.org/presentationml/2006/main">
  <p:tag name="KSO_WM_TEMPLATE_CATEGORY" val="diagram"/>
  <p:tag name="KSO_WM_TEMPLATE_INDEX" val="455"/>
  <p:tag name="KSO_WM_UNIT_TYPE" val="l_i"/>
  <p:tag name="KSO_WM_UNIT_INDEX" val="1_6"/>
  <p:tag name="KSO_WM_UNIT_ID" val="257*l_i*1_6"/>
  <p:tag name="KSO_WM_UNIT_CLEAR" val="1"/>
  <p:tag name="KSO_WM_UNIT_LAYERLEVEL" val="1_1"/>
  <p:tag name="KSO_WM_BEAUTIFY_FLAG" val="#wm#"/>
  <p:tag name="KSO_WM_TAG_VERSION" val="1.0"/>
  <p:tag name="KSO_WM_DIAGRAM_GROUP_CODE" val="l1-1"/>
</p:tagLst>
</file>

<file path=ppt/tags/tag18.xml><?xml version="1.0" encoding="utf-8"?>
<p:tagLst xmlns:p="http://schemas.openxmlformats.org/presentationml/2006/main">
  <p:tag name="KSO_WM_TEMPLATE_CATEGORY" val="diagram"/>
  <p:tag name="KSO_WM_TEMPLATE_INDEX" val="455"/>
  <p:tag name="KSO_WM_UNIT_TYPE" val="l_h_f"/>
  <p:tag name="KSO_WM_UNIT_INDEX" val="1_2_1"/>
  <p:tag name="KSO_WM_UNIT_ID" val="257*l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19.xml><?xml version="1.0" encoding="utf-8"?>
<p:tagLst xmlns:p="http://schemas.openxmlformats.org/presentationml/2006/main">
  <p:tag name="KSO_WM_TAG_VERSION" val="1.0"/>
  <p:tag name="KSO_WM_BEAUTIFY_FLAG" val="#wm#"/>
  <p:tag name="KSO_WM_UNIT_TYPE" val="i"/>
  <p:tag name="KSO_WM_UNIT_ID" val="150995201*i*23"/>
  <p:tag name="KSO_WM_TEMPLATE_CATEGORY" val="diagram"/>
  <p:tag name="KSO_WM_TEMPLATE_INDEX" val="455"/>
</p:tagLst>
</file>

<file path=ppt/tags/tag2.xml><?xml version="1.0" encoding="utf-8"?>
<p:tagLst xmlns:p="http://schemas.openxmlformats.org/presentationml/2006/main">
  <p:tag name="MH" val="20150925153645"/>
  <p:tag name="MH_LIBRARY" val="GRAPHIC"/>
  <p:tag name="MH_TYPE" val="Other"/>
  <p:tag name="MH_ORDER" val="2"/>
</p:tagLst>
</file>

<file path=ppt/tags/tag20.xml><?xml version="1.0" encoding="utf-8"?>
<p:tagLst xmlns:p="http://schemas.openxmlformats.org/presentationml/2006/main">
  <p:tag name="KSO_WM_TEMPLATE_CATEGORY" val="diagram"/>
  <p:tag name="KSO_WM_TEMPLATE_INDEX" val="455"/>
  <p:tag name="KSO_WM_UNIT_TYPE" val="l_i"/>
  <p:tag name="KSO_WM_UNIT_INDEX" val="1_7"/>
  <p:tag name="KSO_WM_UNIT_ID" val="257*l_i*1_7"/>
  <p:tag name="KSO_WM_UNIT_CLEAR" val="1"/>
  <p:tag name="KSO_WM_UNIT_LAYERLEVEL" val="1_1"/>
  <p:tag name="KSO_WM_BEAUTIFY_FLAG" val="#wm#"/>
  <p:tag name="KSO_WM_TAG_VERSION" val="1.0"/>
  <p:tag name="KSO_WM_DIAGRAM_GROUP_CODE" val="l1-1"/>
</p:tagLst>
</file>

<file path=ppt/tags/tag21.xml><?xml version="1.0" encoding="utf-8"?>
<p:tagLst xmlns:p="http://schemas.openxmlformats.org/presentationml/2006/main">
  <p:tag name="KSO_WM_TEMPLATE_CATEGORY" val="diagram"/>
  <p:tag name="KSO_WM_TEMPLATE_INDEX" val="455"/>
  <p:tag name="KSO_WM_UNIT_TYPE" val="l_h_a"/>
  <p:tag name="KSO_WM_UNIT_INDEX" val="1_3_1"/>
  <p:tag name="KSO_WM_UNIT_ID" val="257*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22.xml><?xml version="1.0" encoding="utf-8"?>
<p:tagLst xmlns:p="http://schemas.openxmlformats.org/presentationml/2006/main">
  <p:tag name="KSO_WM_TEMPLATE_CATEGORY" val="diagram"/>
  <p:tag name="KSO_WM_TEMPLATE_INDEX" val="455"/>
  <p:tag name="KSO_WM_UNIT_TYPE" val="l_i"/>
  <p:tag name="KSO_WM_UNIT_INDEX" val="1_8"/>
  <p:tag name="KSO_WM_UNIT_ID" val="257*l_i*1_8"/>
  <p:tag name="KSO_WM_UNIT_CLEAR" val="1"/>
  <p:tag name="KSO_WM_UNIT_LAYERLEVEL" val="1_1"/>
  <p:tag name="KSO_WM_BEAUTIFY_FLAG" val="#wm#"/>
  <p:tag name="KSO_WM_TAG_VERSION" val="1.0"/>
  <p:tag name="KSO_WM_DIAGRAM_GROUP_CODE" val="l1-1"/>
</p:tagLst>
</file>

<file path=ppt/tags/tag23.xml><?xml version="1.0" encoding="utf-8"?>
<p:tagLst xmlns:p="http://schemas.openxmlformats.org/presentationml/2006/main">
  <p:tag name="KSO_WM_TEMPLATE_CATEGORY" val="diagram"/>
  <p:tag name="KSO_WM_TEMPLATE_INDEX" val="455"/>
  <p:tag name="KSO_WM_UNIT_TYPE" val="l_i"/>
  <p:tag name="KSO_WM_UNIT_INDEX" val="1_9"/>
  <p:tag name="KSO_WM_UNIT_ID" val="257*l_i*1_9"/>
  <p:tag name="KSO_WM_UNIT_CLEAR" val="1"/>
  <p:tag name="KSO_WM_UNIT_LAYERLEVEL" val="1_1"/>
  <p:tag name="KSO_WM_BEAUTIFY_FLAG" val="#wm#"/>
  <p:tag name="KSO_WM_TAG_VERSION" val="1.0"/>
  <p:tag name="KSO_WM_DIAGRAM_GROUP_CODE" val="l1-1"/>
</p:tagLst>
</file>

<file path=ppt/tags/tag24.xml><?xml version="1.0" encoding="utf-8"?>
<p:tagLst xmlns:p="http://schemas.openxmlformats.org/presentationml/2006/main">
  <p:tag name="KSO_WM_TEMPLATE_CATEGORY" val="diagram"/>
  <p:tag name="KSO_WM_TEMPLATE_INDEX" val="455"/>
  <p:tag name="KSO_WM_UNIT_TYPE" val="l_h_f"/>
  <p:tag name="KSO_WM_UNIT_INDEX" val="1_3_1"/>
  <p:tag name="KSO_WM_UNIT_ID" val="257*l_h_f*1_3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25.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OTHERS"/>
  <p:tag name="ID" val="553516"/>
  <p:tag name="KSO_WM_UNIT_TYPE" val="a"/>
  <p:tag name="KSO_WM_UNIT_INDEX" val="1"/>
  <p:tag name="KSO_WM_UNIT_ID" val="custom215_10*a*1"/>
  <p:tag name="KSO_WM_UNIT_CLEAR" val="1"/>
  <p:tag name="KSO_WM_UNIT_LAYERLEVEL" val="1"/>
  <p:tag name="KSO_WM_UNIT_ISCONTENTSTITLE" val="1"/>
  <p:tag name="KSO_WM_UNIT_VALUE" val="3"/>
  <p:tag name="KSO_WM_UNIT_HIGHLIGHT" val="0"/>
  <p:tag name="KSO_WM_UNIT_COMPATIBLE" val="0"/>
  <p:tag name="KSO_WM_UNIT_BIND_DECORATION_IDS" val="custom215_10*i*36"/>
  <p:tag name="KSO_WM_UNIT_PRESET_TEXT" val="目&#10;录"/>
</p:tagLst>
</file>

<file path=ppt/tags/tag26.xml><?xml version="1.0" encoding="utf-8"?>
<p:tagLst xmlns:p="http://schemas.openxmlformats.org/presentationml/2006/main">
  <p:tag name="MH" val="20150925144728"/>
  <p:tag name="MH_LIBRARY" val="CONTENTS"/>
  <p:tag name="MH_TYPE" val="OTHERS"/>
  <p:tag name="ID" val="553516"/>
  <p:tag name="KSO_WM_TAG_VERSION" val="1.0"/>
  <p:tag name="KSO_WM_BEAUTIFY_FLAG" val="#wm#"/>
  <p:tag name="KSO_WM_UNIT_TYPE" val="i"/>
  <p:tag name="KSO_WM_UNIT_ID" val="custom215_10*i*36"/>
  <p:tag name="KSO_WM_TEMPLATE_CATEGORY" val="custom"/>
  <p:tag name="KSO_WM_TEMPLATE_INDEX" val="215"/>
  <p:tag name="KSO_WM_UNIT_INDEX" val="36"/>
</p:tagLst>
</file>

<file path=ppt/tags/tag27.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28.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29.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3.xml><?xml version="1.0" encoding="utf-8"?>
<p:tagLst xmlns:p="http://schemas.openxmlformats.org/presentationml/2006/main">
  <p:tag name="MH" val="20150925153645"/>
  <p:tag name="MH_LIBRARY" val="GRAPHIC"/>
  <p:tag name="MH_TYPE" val="Other"/>
  <p:tag name="MH_ORDER" val="1"/>
</p:tagLst>
</file>

<file path=ppt/tags/tag30.xml><?xml version="1.0" encoding="utf-8"?>
<p:tagLst xmlns:p="http://schemas.openxmlformats.org/presentationml/2006/main">
  <p:tag name="KSO_WM_SLIDE_ID" val="150995201"/>
  <p:tag name="KSO_WM_SLIDE_INDEX" val="3"/>
  <p:tag name="KSO_WM_SLIDE_ITEM_CNT" val="3"/>
  <p:tag name="KSO_WM_SLIDE_LAYOUT" val="a_l"/>
  <p:tag name="KSO_WM_SLIDE_LAYOUT_CNT" val="1_1"/>
  <p:tag name="KSO_WM_SLIDE_TYPE" val="contents"/>
  <p:tag name="KSO_WM_BEAUTIFY_FLAG" val="#wm#"/>
  <p:tag name="KSO_WM_TEMPLATE_CATEGORY" val="diagram"/>
  <p:tag name="KSO_WM_TEMPLATE_INDEX" val="455"/>
  <p:tag name="KSO_WM_DIAGRAM_GROUP_CODE" val="l1-1"/>
  <p:tag name="KSO_WM_TAG_VERSION" val="1.0"/>
</p:tagLst>
</file>

<file path=ppt/tags/tag31.xml><?xml version="1.0" encoding="utf-8"?>
<p:tagLst xmlns:p="http://schemas.openxmlformats.org/presentationml/2006/main">
  <p:tag name="KSO_WM_TAG_VERSION" val="1.0"/>
  <p:tag name="KSO_WM_BEAUTIFY_FLAG" val="#wm#"/>
  <p:tag name="KSO_WM_TEMPLATE_CATEGORY" val="custom"/>
  <p:tag name="KSO_WM_TEMPLATE_INDEX" val="215"/>
  <p:tag name="KSO_WM_UNIT_TYPE" val="a"/>
  <p:tag name="KSO_WM_UNIT_INDEX" val="1"/>
  <p:tag name="KSO_WM_UNIT_ID" val="custom215_1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32.xml><?xml version="1.0" encoding="utf-8"?>
<p:tagLst xmlns:p="http://schemas.openxmlformats.org/presentationml/2006/main">
  <p:tag name="KSO_WM_TEMPLATE_CATEGORY" val="custom"/>
  <p:tag name="KSO_WM_TEMPLATE_INDEX" val="215"/>
  <p:tag name="KSO_WM_SLIDE_ID" val="custom215_16"/>
  <p:tag name="KSO_WM_SLIDE_INDEX" val="16"/>
  <p:tag name="KSO_WM_SLIDE_ITEM_CNT" val="4"/>
  <p:tag name="KSO_WM_SLIDE_LAYOUT" val="a_m"/>
  <p:tag name="KSO_WM_SLIDE_LAYOUT_CNT" val="1_1"/>
  <p:tag name="KSO_WM_SLIDE_TYPE" val="text"/>
  <p:tag name="KSO_WM_BEAUTIFY_FLAG" val="#wm#"/>
  <p:tag name="KSO_WM_TAG_VERSION" val="1.0"/>
  <p:tag name="KSO_WM_SLIDE_POSITION" val="51*169"/>
  <p:tag name="KSO_WM_SLIDE_SIZE" val="619*292"/>
  <p:tag name="KSO_WM_DIAGRAM_GROUP_CODE" val="m1-1"/>
</p:tagLst>
</file>

<file path=ppt/tags/tag33.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455"/>
</p:tagLst>
</file>

<file path=ppt/tags/tag34.xml><?xml version="1.0" encoding="utf-8"?>
<p:tagLst xmlns:p="http://schemas.openxmlformats.org/presentationml/2006/main">
  <p:tag name="KSO_WM_TEMPLATE_CATEGORY" val="diagram"/>
  <p:tag name="KSO_WM_TEMPLATE_INDEX" val="455"/>
  <p:tag name="KSO_WM_UNIT_TYPE" val="l_i"/>
  <p:tag name="KSO_WM_UNIT_INDEX" val="1_1"/>
  <p:tag name="KSO_WM_UNIT_ID" val="257*l_i*1_1"/>
  <p:tag name="KSO_WM_UNIT_CLEAR" val="1"/>
  <p:tag name="KSO_WM_UNIT_LAYERLEVEL" val="1_1"/>
  <p:tag name="KSO_WM_BEAUTIFY_FLAG" val="#wm#"/>
  <p:tag name="KSO_WM_TAG_VERSION" val="1.0"/>
  <p:tag name="KSO_WM_DIAGRAM_GROUP_CODE" val="l1-1"/>
</p:tagLst>
</file>

<file path=ppt/tags/tag35.xml><?xml version="1.0" encoding="utf-8"?>
<p:tagLst xmlns:p="http://schemas.openxmlformats.org/presentationml/2006/main">
  <p:tag name="KSO_WM_TEMPLATE_CATEGORY" val="diagram"/>
  <p:tag name="KSO_WM_TEMPLATE_INDEX" val="455"/>
  <p:tag name="KSO_WM_UNIT_TYPE" val="l_h_a"/>
  <p:tag name="KSO_WM_UNIT_INDEX" val="1_1_1"/>
  <p:tag name="KSO_WM_UNIT_ID" val="257*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36.xml><?xml version="1.0" encoding="utf-8"?>
<p:tagLst xmlns:p="http://schemas.openxmlformats.org/presentationml/2006/main">
  <p:tag name="KSO_WM_TEMPLATE_CATEGORY" val="diagram"/>
  <p:tag name="KSO_WM_TEMPLATE_INDEX" val="455"/>
  <p:tag name="KSO_WM_UNIT_TYPE" val="l_i"/>
  <p:tag name="KSO_WM_UNIT_INDEX" val="1_2"/>
  <p:tag name="KSO_WM_UNIT_ID" val="257*l_i*1_2"/>
  <p:tag name="KSO_WM_UNIT_CLEAR" val="1"/>
  <p:tag name="KSO_WM_UNIT_LAYERLEVEL" val="1_1"/>
  <p:tag name="KSO_WM_BEAUTIFY_FLAG" val="#wm#"/>
  <p:tag name="KSO_WM_TAG_VERSION" val="1.0"/>
  <p:tag name="KSO_WM_DIAGRAM_GROUP_CODE" val="l1-1"/>
</p:tagLst>
</file>

<file path=ppt/tags/tag37.xml><?xml version="1.0" encoding="utf-8"?>
<p:tagLst xmlns:p="http://schemas.openxmlformats.org/presentationml/2006/main">
  <p:tag name="KSO_WM_TEMPLATE_CATEGORY" val="diagram"/>
  <p:tag name="KSO_WM_TEMPLATE_INDEX" val="455"/>
  <p:tag name="KSO_WM_UNIT_TYPE" val="l_i"/>
  <p:tag name="KSO_WM_UNIT_INDEX" val="1_3"/>
  <p:tag name="KSO_WM_UNIT_ID" val="257*l_i*1_3"/>
  <p:tag name="KSO_WM_UNIT_CLEAR" val="1"/>
  <p:tag name="KSO_WM_UNIT_LAYERLEVEL" val="1_1"/>
  <p:tag name="KSO_WM_BEAUTIFY_FLAG" val="#wm#"/>
  <p:tag name="KSO_WM_TAG_VERSION" val="1.0"/>
  <p:tag name="KSO_WM_DIAGRAM_GROUP_CODE" val="l1-1"/>
</p:tagLst>
</file>

<file path=ppt/tags/tag38.xml><?xml version="1.0" encoding="utf-8"?>
<p:tagLst xmlns:p="http://schemas.openxmlformats.org/presentationml/2006/main">
  <p:tag name="KSO_WM_TEMPLATE_CATEGORY" val="diagram"/>
  <p:tag name="KSO_WM_TEMPLATE_INDEX" val="455"/>
  <p:tag name="KSO_WM_UNIT_TYPE" val="l_h_f"/>
  <p:tag name="KSO_WM_UNIT_INDEX" val="1_1_1"/>
  <p:tag name="KSO_WM_UNIT_ID" val="257*l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39.xml><?xml version="1.0" encoding="utf-8"?>
<p:tagLst xmlns:p="http://schemas.openxmlformats.org/presentationml/2006/main">
  <p:tag name="KSO_WM_TAG_VERSION" val="1.0"/>
  <p:tag name="KSO_WM_BEAUTIFY_FLAG" val="#wm#"/>
  <p:tag name="KSO_WM_UNIT_TYPE" val="i"/>
  <p:tag name="KSO_WM_UNIT_ID" val="150995201*i*12"/>
  <p:tag name="KSO_WM_TEMPLATE_CATEGORY" val="diagram"/>
  <p:tag name="KSO_WM_TEMPLATE_INDEX" val="455"/>
</p:tagLst>
</file>

<file path=ppt/tags/tag4.xml><?xml version="1.0" encoding="utf-8"?>
<p:tagLst xmlns:p="http://schemas.openxmlformats.org/presentationml/2006/main">
  <p:tag name="MH" val="20150925153645"/>
  <p:tag name="MH_LIBRARY" val="GRAPHIC"/>
  <p:tag name="MH_TYPE" val="Other"/>
  <p:tag name="MH_ORDER" val="2"/>
</p:tagLst>
</file>

<file path=ppt/tags/tag40.xml><?xml version="1.0" encoding="utf-8"?>
<p:tagLst xmlns:p="http://schemas.openxmlformats.org/presentationml/2006/main">
  <p:tag name="KSO_WM_TEMPLATE_CATEGORY" val="diagram"/>
  <p:tag name="KSO_WM_TEMPLATE_INDEX" val="455"/>
  <p:tag name="KSO_WM_UNIT_TYPE" val="l_i"/>
  <p:tag name="KSO_WM_UNIT_INDEX" val="1_4"/>
  <p:tag name="KSO_WM_UNIT_ID" val="257*l_i*1_4"/>
  <p:tag name="KSO_WM_UNIT_CLEAR" val="1"/>
  <p:tag name="KSO_WM_UNIT_LAYERLEVEL" val="1_1"/>
  <p:tag name="KSO_WM_BEAUTIFY_FLAG" val="#wm#"/>
  <p:tag name="KSO_WM_TAG_VERSION" val="1.0"/>
  <p:tag name="KSO_WM_DIAGRAM_GROUP_CODE" val="l1-1"/>
</p:tagLst>
</file>

<file path=ppt/tags/tag41.xml><?xml version="1.0" encoding="utf-8"?>
<p:tagLst xmlns:p="http://schemas.openxmlformats.org/presentationml/2006/main">
  <p:tag name="KSO_WM_TEMPLATE_CATEGORY" val="diagram"/>
  <p:tag name="KSO_WM_TEMPLATE_INDEX" val="455"/>
  <p:tag name="KSO_WM_UNIT_TYPE" val="l_h_a"/>
  <p:tag name="KSO_WM_UNIT_INDEX" val="1_2_1"/>
  <p:tag name="KSO_WM_UNIT_ID" val="257*l_h_a*1_2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42.xml><?xml version="1.0" encoding="utf-8"?>
<p:tagLst xmlns:p="http://schemas.openxmlformats.org/presentationml/2006/main">
  <p:tag name="KSO_WM_TEMPLATE_CATEGORY" val="diagram"/>
  <p:tag name="KSO_WM_TEMPLATE_INDEX" val="455"/>
  <p:tag name="KSO_WM_UNIT_TYPE" val="l_i"/>
  <p:tag name="KSO_WM_UNIT_INDEX" val="1_5"/>
  <p:tag name="KSO_WM_UNIT_ID" val="257*l_i*1_5"/>
  <p:tag name="KSO_WM_UNIT_CLEAR" val="1"/>
  <p:tag name="KSO_WM_UNIT_LAYERLEVEL" val="1_1"/>
  <p:tag name="KSO_WM_BEAUTIFY_FLAG" val="#wm#"/>
  <p:tag name="KSO_WM_TAG_VERSION" val="1.0"/>
  <p:tag name="KSO_WM_DIAGRAM_GROUP_CODE" val="l1-1"/>
</p:tagLst>
</file>

<file path=ppt/tags/tag43.xml><?xml version="1.0" encoding="utf-8"?>
<p:tagLst xmlns:p="http://schemas.openxmlformats.org/presentationml/2006/main">
  <p:tag name="KSO_WM_TEMPLATE_CATEGORY" val="diagram"/>
  <p:tag name="KSO_WM_TEMPLATE_INDEX" val="455"/>
  <p:tag name="KSO_WM_UNIT_TYPE" val="l_i"/>
  <p:tag name="KSO_WM_UNIT_INDEX" val="1_6"/>
  <p:tag name="KSO_WM_UNIT_ID" val="257*l_i*1_6"/>
  <p:tag name="KSO_WM_UNIT_CLEAR" val="1"/>
  <p:tag name="KSO_WM_UNIT_LAYERLEVEL" val="1_1"/>
  <p:tag name="KSO_WM_BEAUTIFY_FLAG" val="#wm#"/>
  <p:tag name="KSO_WM_TAG_VERSION" val="1.0"/>
  <p:tag name="KSO_WM_DIAGRAM_GROUP_CODE" val="l1-1"/>
</p:tagLst>
</file>

<file path=ppt/tags/tag44.xml><?xml version="1.0" encoding="utf-8"?>
<p:tagLst xmlns:p="http://schemas.openxmlformats.org/presentationml/2006/main">
  <p:tag name="KSO_WM_TEMPLATE_CATEGORY" val="diagram"/>
  <p:tag name="KSO_WM_TEMPLATE_INDEX" val="455"/>
  <p:tag name="KSO_WM_UNIT_TYPE" val="l_h_f"/>
  <p:tag name="KSO_WM_UNIT_INDEX" val="1_2_1"/>
  <p:tag name="KSO_WM_UNIT_ID" val="257*l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45.xml><?xml version="1.0" encoding="utf-8"?>
<p:tagLst xmlns:p="http://schemas.openxmlformats.org/presentationml/2006/main">
  <p:tag name="KSO_WM_TAG_VERSION" val="1.0"/>
  <p:tag name="KSO_WM_BEAUTIFY_FLAG" val="#wm#"/>
  <p:tag name="KSO_WM_UNIT_TYPE" val="i"/>
  <p:tag name="KSO_WM_UNIT_ID" val="150995201*i*23"/>
  <p:tag name="KSO_WM_TEMPLATE_CATEGORY" val="diagram"/>
  <p:tag name="KSO_WM_TEMPLATE_INDEX" val="455"/>
</p:tagLst>
</file>

<file path=ppt/tags/tag46.xml><?xml version="1.0" encoding="utf-8"?>
<p:tagLst xmlns:p="http://schemas.openxmlformats.org/presentationml/2006/main">
  <p:tag name="KSO_WM_TEMPLATE_CATEGORY" val="diagram"/>
  <p:tag name="KSO_WM_TEMPLATE_INDEX" val="455"/>
  <p:tag name="KSO_WM_UNIT_TYPE" val="l_i"/>
  <p:tag name="KSO_WM_UNIT_INDEX" val="1_7"/>
  <p:tag name="KSO_WM_UNIT_ID" val="257*l_i*1_7"/>
  <p:tag name="KSO_WM_UNIT_CLEAR" val="1"/>
  <p:tag name="KSO_WM_UNIT_LAYERLEVEL" val="1_1"/>
  <p:tag name="KSO_WM_BEAUTIFY_FLAG" val="#wm#"/>
  <p:tag name="KSO_WM_TAG_VERSION" val="1.0"/>
  <p:tag name="KSO_WM_DIAGRAM_GROUP_CODE" val="l1-1"/>
</p:tagLst>
</file>

<file path=ppt/tags/tag47.xml><?xml version="1.0" encoding="utf-8"?>
<p:tagLst xmlns:p="http://schemas.openxmlformats.org/presentationml/2006/main">
  <p:tag name="KSO_WM_TEMPLATE_CATEGORY" val="diagram"/>
  <p:tag name="KSO_WM_TEMPLATE_INDEX" val="455"/>
  <p:tag name="KSO_WM_UNIT_TYPE" val="l_h_a"/>
  <p:tag name="KSO_WM_UNIT_INDEX" val="1_3_1"/>
  <p:tag name="KSO_WM_UNIT_ID" val="257*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48.xml><?xml version="1.0" encoding="utf-8"?>
<p:tagLst xmlns:p="http://schemas.openxmlformats.org/presentationml/2006/main">
  <p:tag name="KSO_WM_TEMPLATE_CATEGORY" val="diagram"/>
  <p:tag name="KSO_WM_TEMPLATE_INDEX" val="455"/>
  <p:tag name="KSO_WM_UNIT_TYPE" val="l_i"/>
  <p:tag name="KSO_WM_UNIT_INDEX" val="1_8"/>
  <p:tag name="KSO_WM_UNIT_ID" val="257*l_i*1_8"/>
  <p:tag name="KSO_WM_UNIT_CLEAR" val="1"/>
  <p:tag name="KSO_WM_UNIT_LAYERLEVEL" val="1_1"/>
  <p:tag name="KSO_WM_BEAUTIFY_FLAG" val="#wm#"/>
  <p:tag name="KSO_WM_TAG_VERSION" val="1.0"/>
  <p:tag name="KSO_WM_DIAGRAM_GROUP_CODE" val="l1-1"/>
</p:tagLst>
</file>

<file path=ppt/tags/tag49.xml><?xml version="1.0" encoding="utf-8"?>
<p:tagLst xmlns:p="http://schemas.openxmlformats.org/presentationml/2006/main">
  <p:tag name="KSO_WM_TEMPLATE_CATEGORY" val="diagram"/>
  <p:tag name="KSO_WM_TEMPLATE_INDEX" val="455"/>
  <p:tag name="KSO_WM_UNIT_TYPE" val="l_i"/>
  <p:tag name="KSO_WM_UNIT_INDEX" val="1_9"/>
  <p:tag name="KSO_WM_UNIT_ID" val="257*l_i*1_9"/>
  <p:tag name="KSO_WM_UNIT_CLEAR" val="1"/>
  <p:tag name="KSO_WM_UNIT_LAYERLEVEL" val="1_1"/>
  <p:tag name="KSO_WM_BEAUTIFY_FLAG" val="#wm#"/>
  <p:tag name="KSO_WM_TAG_VERSION" val="1.0"/>
  <p:tag name="KSO_WM_DIAGRAM_GROUP_CODE" val="l1-1"/>
</p:tagLst>
</file>

<file path=ppt/tags/tag5.xml><?xml version="1.0" encoding="utf-8"?>
<p:tagLst xmlns:p="http://schemas.openxmlformats.org/presentationml/2006/main">
  <p:tag name="MH" val="20150925142203"/>
  <p:tag name="MH_LIBRARY" val="GRAPHIC"/>
  <p:tag name="MH_ORDER" val="图片 6"/>
  <p:tag name="KSO_WM_TAG_VERSION" val="1.0"/>
  <p:tag name="KSO_WM_BEAUTIFY_FLAG" val="#wm#"/>
  <p:tag name="KSO_WM_UNIT_TYPE" val="i"/>
  <p:tag name="KSO_WM_UNIT_ID" val="258*i*0"/>
  <p:tag name="KSO_WM_TEMPLATE_CATEGORY" val="custom"/>
  <p:tag name="KSO_WM_TEMPLATE_INDEX" val="160115"/>
</p:tagLst>
</file>

<file path=ppt/tags/tag50.xml><?xml version="1.0" encoding="utf-8"?>
<p:tagLst xmlns:p="http://schemas.openxmlformats.org/presentationml/2006/main">
  <p:tag name="KSO_WM_TEMPLATE_CATEGORY" val="diagram"/>
  <p:tag name="KSO_WM_TEMPLATE_INDEX" val="455"/>
  <p:tag name="KSO_WM_UNIT_TYPE" val="l_h_f"/>
  <p:tag name="KSO_WM_UNIT_INDEX" val="1_3_1"/>
  <p:tag name="KSO_WM_UNIT_ID" val="257*l_h_f*1_3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51.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OTHERS"/>
  <p:tag name="ID" val="553516"/>
  <p:tag name="KSO_WM_UNIT_TYPE" val="a"/>
  <p:tag name="KSO_WM_UNIT_INDEX" val="1"/>
  <p:tag name="KSO_WM_UNIT_ID" val="custom215_10*a*1"/>
  <p:tag name="KSO_WM_UNIT_CLEAR" val="1"/>
  <p:tag name="KSO_WM_UNIT_LAYERLEVEL" val="1"/>
  <p:tag name="KSO_WM_UNIT_ISCONTENTSTITLE" val="1"/>
  <p:tag name="KSO_WM_UNIT_VALUE" val="3"/>
  <p:tag name="KSO_WM_UNIT_HIGHLIGHT" val="0"/>
  <p:tag name="KSO_WM_UNIT_COMPATIBLE" val="0"/>
  <p:tag name="KSO_WM_UNIT_BIND_DECORATION_IDS" val="custom215_10*i*36"/>
  <p:tag name="KSO_WM_UNIT_PRESET_TEXT" val="目&#10;录"/>
</p:tagLst>
</file>

<file path=ppt/tags/tag52.xml><?xml version="1.0" encoding="utf-8"?>
<p:tagLst xmlns:p="http://schemas.openxmlformats.org/presentationml/2006/main">
  <p:tag name="MH" val="20150925144728"/>
  <p:tag name="MH_LIBRARY" val="CONTENTS"/>
  <p:tag name="MH_TYPE" val="OTHERS"/>
  <p:tag name="ID" val="553516"/>
  <p:tag name="KSO_WM_TAG_VERSION" val="1.0"/>
  <p:tag name="KSO_WM_BEAUTIFY_FLAG" val="#wm#"/>
  <p:tag name="KSO_WM_UNIT_TYPE" val="i"/>
  <p:tag name="KSO_WM_UNIT_ID" val="custom215_10*i*36"/>
  <p:tag name="KSO_WM_TEMPLATE_CATEGORY" val="custom"/>
  <p:tag name="KSO_WM_TEMPLATE_INDEX" val="215"/>
  <p:tag name="KSO_WM_UNIT_INDEX" val="36"/>
</p:tagLst>
</file>

<file path=ppt/tags/tag53.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54.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56.xml><?xml version="1.0" encoding="utf-8"?>
<p:tagLst xmlns:p="http://schemas.openxmlformats.org/presentationml/2006/main">
  <p:tag name="KSO_WM_SLIDE_ID" val="150995201"/>
  <p:tag name="KSO_WM_SLIDE_INDEX" val="3"/>
  <p:tag name="KSO_WM_SLIDE_ITEM_CNT" val="3"/>
  <p:tag name="KSO_WM_SLIDE_LAYOUT" val="a_l"/>
  <p:tag name="KSO_WM_SLIDE_LAYOUT_CNT" val="1_1"/>
  <p:tag name="KSO_WM_SLIDE_TYPE" val="contents"/>
  <p:tag name="KSO_WM_BEAUTIFY_FLAG" val="#wm#"/>
  <p:tag name="KSO_WM_TEMPLATE_CATEGORY" val="diagram"/>
  <p:tag name="KSO_WM_TEMPLATE_INDEX" val="455"/>
  <p:tag name="KSO_WM_DIAGRAM_GROUP_CODE" val="l1-1"/>
  <p:tag name="KSO_WM_TAG_VERSION" val="1.0"/>
</p:tagLst>
</file>

<file path=ppt/tags/tag57.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455"/>
</p:tagLst>
</file>

<file path=ppt/tags/tag58.xml><?xml version="1.0" encoding="utf-8"?>
<p:tagLst xmlns:p="http://schemas.openxmlformats.org/presentationml/2006/main">
  <p:tag name="KSO_WM_TEMPLATE_CATEGORY" val="diagram"/>
  <p:tag name="KSO_WM_TEMPLATE_INDEX" val="455"/>
  <p:tag name="KSO_WM_UNIT_TYPE" val="l_i"/>
  <p:tag name="KSO_WM_UNIT_INDEX" val="1_1"/>
  <p:tag name="KSO_WM_UNIT_ID" val="257*l_i*1_1"/>
  <p:tag name="KSO_WM_UNIT_CLEAR" val="1"/>
  <p:tag name="KSO_WM_UNIT_LAYERLEVEL" val="1_1"/>
  <p:tag name="KSO_WM_BEAUTIFY_FLAG" val="#wm#"/>
  <p:tag name="KSO_WM_TAG_VERSION" val="1.0"/>
  <p:tag name="KSO_WM_DIAGRAM_GROUP_CODE" val="l1-1"/>
</p:tagLst>
</file>

<file path=ppt/tags/tag59.xml><?xml version="1.0" encoding="utf-8"?>
<p:tagLst xmlns:p="http://schemas.openxmlformats.org/presentationml/2006/main">
  <p:tag name="KSO_WM_TEMPLATE_CATEGORY" val="diagram"/>
  <p:tag name="KSO_WM_TEMPLATE_INDEX" val="455"/>
  <p:tag name="KSO_WM_UNIT_TYPE" val="l_h_a"/>
  <p:tag name="KSO_WM_UNIT_INDEX" val="1_1_1"/>
  <p:tag name="KSO_WM_UNIT_ID" val="257*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6.xml><?xml version="1.0" encoding="utf-8"?>
<p:tagLst xmlns:p="http://schemas.openxmlformats.org/presentationml/2006/main">
  <p:tag name="KSO_WM_TEMPLATE_CATEGORY" val="custom"/>
  <p:tag name="KSO_WM_TEMPLATE_INDEX" val="215"/>
</p:tagLst>
</file>

<file path=ppt/tags/tag60.xml><?xml version="1.0" encoding="utf-8"?>
<p:tagLst xmlns:p="http://schemas.openxmlformats.org/presentationml/2006/main">
  <p:tag name="KSO_WM_TEMPLATE_CATEGORY" val="diagram"/>
  <p:tag name="KSO_WM_TEMPLATE_INDEX" val="455"/>
  <p:tag name="KSO_WM_UNIT_TYPE" val="l_i"/>
  <p:tag name="KSO_WM_UNIT_INDEX" val="1_2"/>
  <p:tag name="KSO_WM_UNIT_ID" val="257*l_i*1_2"/>
  <p:tag name="KSO_WM_UNIT_CLEAR" val="1"/>
  <p:tag name="KSO_WM_UNIT_LAYERLEVEL" val="1_1"/>
  <p:tag name="KSO_WM_BEAUTIFY_FLAG" val="#wm#"/>
  <p:tag name="KSO_WM_TAG_VERSION" val="1.0"/>
  <p:tag name="KSO_WM_DIAGRAM_GROUP_CODE" val="l1-1"/>
</p:tagLst>
</file>

<file path=ppt/tags/tag61.xml><?xml version="1.0" encoding="utf-8"?>
<p:tagLst xmlns:p="http://schemas.openxmlformats.org/presentationml/2006/main">
  <p:tag name="KSO_WM_TEMPLATE_CATEGORY" val="diagram"/>
  <p:tag name="KSO_WM_TEMPLATE_INDEX" val="455"/>
  <p:tag name="KSO_WM_UNIT_TYPE" val="l_i"/>
  <p:tag name="KSO_WM_UNIT_INDEX" val="1_3"/>
  <p:tag name="KSO_WM_UNIT_ID" val="257*l_i*1_3"/>
  <p:tag name="KSO_WM_UNIT_CLEAR" val="1"/>
  <p:tag name="KSO_WM_UNIT_LAYERLEVEL" val="1_1"/>
  <p:tag name="KSO_WM_BEAUTIFY_FLAG" val="#wm#"/>
  <p:tag name="KSO_WM_TAG_VERSION" val="1.0"/>
  <p:tag name="KSO_WM_DIAGRAM_GROUP_CODE" val="l1-1"/>
</p:tagLst>
</file>

<file path=ppt/tags/tag62.xml><?xml version="1.0" encoding="utf-8"?>
<p:tagLst xmlns:p="http://schemas.openxmlformats.org/presentationml/2006/main">
  <p:tag name="KSO_WM_TEMPLATE_CATEGORY" val="diagram"/>
  <p:tag name="KSO_WM_TEMPLATE_INDEX" val="455"/>
  <p:tag name="KSO_WM_UNIT_TYPE" val="l_h_f"/>
  <p:tag name="KSO_WM_UNIT_INDEX" val="1_1_1"/>
  <p:tag name="KSO_WM_UNIT_ID" val="257*l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63.xml><?xml version="1.0" encoding="utf-8"?>
<p:tagLst xmlns:p="http://schemas.openxmlformats.org/presentationml/2006/main">
  <p:tag name="KSO_WM_TAG_VERSION" val="1.0"/>
  <p:tag name="KSO_WM_BEAUTIFY_FLAG" val="#wm#"/>
  <p:tag name="KSO_WM_UNIT_TYPE" val="i"/>
  <p:tag name="KSO_WM_UNIT_ID" val="150995201*i*12"/>
  <p:tag name="KSO_WM_TEMPLATE_CATEGORY" val="diagram"/>
  <p:tag name="KSO_WM_TEMPLATE_INDEX" val="455"/>
</p:tagLst>
</file>

<file path=ppt/tags/tag64.xml><?xml version="1.0" encoding="utf-8"?>
<p:tagLst xmlns:p="http://schemas.openxmlformats.org/presentationml/2006/main">
  <p:tag name="KSO_WM_TEMPLATE_CATEGORY" val="diagram"/>
  <p:tag name="KSO_WM_TEMPLATE_INDEX" val="455"/>
  <p:tag name="KSO_WM_UNIT_TYPE" val="l_i"/>
  <p:tag name="KSO_WM_UNIT_INDEX" val="1_4"/>
  <p:tag name="KSO_WM_UNIT_ID" val="257*l_i*1_4"/>
  <p:tag name="KSO_WM_UNIT_CLEAR" val="1"/>
  <p:tag name="KSO_WM_UNIT_LAYERLEVEL" val="1_1"/>
  <p:tag name="KSO_WM_BEAUTIFY_FLAG" val="#wm#"/>
  <p:tag name="KSO_WM_TAG_VERSION" val="1.0"/>
  <p:tag name="KSO_WM_DIAGRAM_GROUP_CODE" val="l1-1"/>
</p:tagLst>
</file>

<file path=ppt/tags/tag65.xml><?xml version="1.0" encoding="utf-8"?>
<p:tagLst xmlns:p="http://schemas.openxmlformats.org/presentationml/2006/main">
  <p:tag name="KSO_WM_TEMPLATE_CATEGORY" val="diagram"/>
  <p:tag name="KSO_WM_TEMPLATE_INDEX" val="455"/>
  <p:tag name="KSO_WM_UNIT_TYPE" val="l_h_a"/>
  <p:tag name="KSO_WM_UNIT_INDEX" val="1_2_1"/>
  <p:tag name="KSO_WM_UNIT_ID" val="257*l_h_a*1_2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66.xml><?xml version="1.0" encoding="utf-8"?>
<p:tagLst xmlns:p="http://schemas.openxmlformats.org/presentationml/2006/main">
  <p:tag name="KSO_WM_TEMPLATE_CATEGORY" val="diagram"/>
  <p:tag name="KSO_WM_TEMPLATE_INDEX" val="455"/>
  <p:tag name="KSO_WM_UNIT_TYPE" val="l_i"/>
  <p:tag name="KSO_WM_UNIT_INDEX" val="1_5"/>
  <p:tag name="KSO_WM_UNIT_ID" val="257*l_i*1_5"/>
  <p:tag name="KSO_WM_UNIT_CLEAR" val="1"/>
  <p:tag name="KSO_WM_UNIT_LAYERLEVEL" val="1_1"/>
  <p:tag name="KSO_WM_BEAUTIFY_FLAG" val="#wm#"/>
  <p:tag name="KSO_WM_TAG_VERSION" val="1.0"/>
  <p:tag name="KSO_WM_DIAGRAM_GROUP_CODE" val="l1-1"/>
</p:tagLst>
</file>

<file path=ppt/tags/tag67.xml><?xml version="1.0" encoding="utf-8"?>
<p:tagLst xmlns:p="http://schemas.openxmlformats.org/presentationml/2006/main">
  <p:tag name="KSO_WM_TEMPLATE_CATEGORY" val="diagram"/>
  <p:tag name="KSO_WM_TEMPLATE_INDEX" val="455"/>
  <p:tag name="KSO_WM_UNIT_TYPE" val="l_i"/>
  <p:tag name="KSO_WM_UNIT_INDEX" val="1_6"/>
  <p:tag name="KSO_WM_UNIT_ID" val="257*l_i*1_6"/>
  <p:tag name="KSO_WM_UNIT_CLEAR" val="1"/>
  <p:tag name="KSO_WM_UNIT_LAYERLEVEL" val="1_1"/>
  <p:tag name="KSO_WM_BEAUTIFY_FLAG" val="#wm#"/>
  <p:tag name="KSO_WM_TAG_VERSION" val="1.0"/>
  <p:tag name="KSO_WM_DIAGRAM_GROUP_CODE" val="l1-1"/>
</p:tagLst>
</file>

<file path=ppt/tags/tag68.xml><?xml version="1.0" encoding="utf-8"?>
<p:tagLst xmlns:p="http://schemas.openxmlformats.org/presentationml/2006/main">
  <p:tag name="KSO_WM_TEMPLATE_CATEGORY" val="diagram"/>
  <p:tag name="KSO_WM_TEMPLATE_INDEX" val="455"/>
  <p:tag name="KSO_WM_UNIT_TYPE" val="l_h_f"/>
  <p:tag name="KSO_WM_UNIT_INDEX" val="1_2_1"/>
  <p:tag name="KSO_WM_UNIT_ID" val="257*l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69.xml><?xml version="1.0" encoding="utf-8"?>
<p:tagLst xmlns:p="http://schemas.openxmlformats.org/presentationml/2006/main">
  <p:tag name="KSO_WM_TAG_VERSION" val="1.0"/>
  <p:tag name="KSO_WM_BEAUTIFY_FLAG" val="#wm#"/>
  <p:tag name="KSO_WM_UNIT_TYPE" val="i"/>
  <p:tag name="KSO_WM_UNIT_ID" val="150995201*i*23"/>
  <p:tag name="KSO_WM_TEMPLATE_CATEGORY" val="diagram"/>
  <p:tag name="KSO_WM_TEMPLATE_INDEX" val="455"/>
</p:tagLst>
</file>

<file path=ppt/tags/tag7.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455"/>
</p:tagLst>
</file>

<file path=ppt/tags/tag70.xml><?xml version="1.0" encoding="utf-8"?>
<p:tagLst xmlns:p="http://schemas.openxmlformats.org/presentationml/2006/main">
  <p:tag name="KSO_WM_TEMPLATE_CATEGORY" val="diagram"/>
  <p:tag name="KSO_WM_TEMPLATE_INDEX" val="455"/>
  <p:tag name="KSO_WM_UNIT_TYPE" val="l_i"/>
  <p:tag name="KSO_WM_UNIT_INDEX" val="1_7"/>
  <p:tag name="KSO_WM_UNIT_ID" val="257*l_i*1_7"/>
  <p:tag name="KSO_WM_UNIT_CLEAR" val="1"/>
  <p:tag name="KSO_WM_UNIT_LAYERLEVEL" val="1_1"/>
  <p:tag name="KSO_WM_BEAUTIFY_FLAG" val="#wm#"/>
  <p:tag name="KSO_WM_TAG_VERSION" val="1.0"/>
  <p:tag name="KSO_WM_DIAGRAM_GROUP_CODE" val="l1-1"/>
</p:tagLst>
</file>

<file path=ppt/tags/tag71.xml><?xml version="1.0" encoding="utf-8"?>
<p:tagLst xmlns:p="http://schemas.openxmlformats.org/presentationml/2006/main">
  <p:tag name="KSO_WM_TEMPLATE_CATEGORY" val="diagram"/>
  <p:tag name="KSO_WM_TEMPLATE_INDEX" val="455"/>
  <p:tag name="KSO_WM_UNIT_TYPE" val="l_h_a"/>
  <p:tag name="KSO_WM_UNIT_INDEX" val="1_3_1"/>
  <p:tag name="KSO_WM_UNIT_ID" val="257*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72.xml><?xml version="1.0" encoding="utf-8"?>
<p:tagLst xmlns:p="http://schemas.openxmlformats.org/presentationml/2006/main">
  <p:tag name="KSO_WM_TEMPLATE_CATEGORY" val="diagram"/>
  <p:tag name="KSO_WM_TEMPLATE_INDEX" val="455"/>
  <p:tag name="KSO_WM_UNIT_TYPE" val="l_i"/>
  <p:tag name="KSO_WM_UNIT_INDEX" val="1_8"/>
  <p:tag name="KSO_WM_UNIT_ID" val="257*l_i*1_8"/>
  <p:tag name="KSO_WM_UNIT_CLEAR" val="1"/>
  <p:tag name="KSO_WM_UNIT_LAYERLEVEL" val="1_1"/>
  <p:tag name="KSO_WM_BEAUTIFY_FLAG" val="#wm#"/>
  <p:tag name="KSO_WM_TAG_VERSION" val="1.0"/>
  <p:tag name="KSO_WM_DIAGRAM_GROUP_CODE" val="l1-1"/>
</p:tagLst>
</file>

<file path=ppt/tags/tag73.xml><?xml version="1.0" encoding="utf-8"?>
<p:tagLst xmlns:p="http://schemas.openxmlformats.org/presentationml/2006/main">
  <p:tag name="KSO_WM_TEMPLATE_CATEGORY" val="diagram"/>
  <p:tag name="KSO_WM_TEMPLATE_INDEX" val="455"/>
  <p:tag name="KSO_WM_UNIT_TYPE" val="l_i"/>
  <p:tag name="KSO_WM_UNIT_INDEX" val="1_9"/>
  <p:tag name="KSO_WM_UNIT_ID" val="257*l_i*1_9"/>
  <p:tag name="KSO_WM_UNIT_CLEAR" val="1"/>
  <p:tag name="KSO_WM_UNIT_LAYERLEVEL" val="1_1"/>
  <p:tag name="KSO_WM_BEAUTIFY_FLAG" val="#wm#"/>
  <p:tag name="KSO_WM_TAG_VERSION" val="1.0"/>
  <p:tag name="KSO_WM_DIAGRAM_GROUP_CODE" val="l1-1"/>
</p:tagLst>
</file>

<file path=ppt/tags/tag74.xml><?xml version="1.0" encoding="utf-8"?>
<p:tagLst xmlns:p="http://schemas.openxmlformats.org/presentationml/2006/main">
  <p:tag name="KSO_WM_TEMPLATE_CATEGORY" val="diagram"/>
  <p:tag name="KSO_WM_TEMPLATE_INDEX" val="455"/>
  <p:tag name="KSO_WM_UNIT_TYPE" val="l_h_f"/>
  <p:tag name="KSO_WM_UNIT_INDEX" val="1_3_1"/>
  <p:tag name="KSO_WM_UNIT_ID" val="257*l_h_f*1_3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75.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OTHERS"/>
  <p:tag name="ID" val="553516"/>
  <p:tag name="KSO_WM_UNIT_TYPE" val="a"/>
  <p:tag name="KSO_WM_UNIT_INDEX" val="1"/>
  <p:tag name="KSO_WM_UNIT_ID" val="custom215_10*a*1"/>
  <p:tag name="KSO_WM_UNIT_CLEAR" val="1"/>
  <p:tag name="KSO_WM_UNIT_LAYERLEVEL" val="1"/>
  <p:tag name="KSO_WM_UNIT_ISCONTENTSTITLE" val="1"/>
  <p:tag name="KSO_WM_UNIT_VALUE" val="3"/>
  <p:tag name="KSO_WM_UNIT_HIGHLIGHT" val="0"/>
  <p:tag name="KSO_WM_UNIT_COMPATIBLE" val="0"/>
  <p:tag name="KSO_WM_UNIT_BIND_DECORATION_IDS" val="custom215_10*i*36"/>
  <p:tag name="KSO_WM_UNIT_PRESET_TEXT" val="目&#10;录"/>
</p:tagLst>
</file>

<file path=ppt/tags/tag76.xml><?xml version="1.0" encoding="utf-8"?>
<p:tagLst xmlns:p="http://schemas.openxmlformats.org/presentationml/2006/main">
  <p:tag name="MH" val="20150925144728"/>
  <p:tag name="MH_LIBRARY" val="CONTENTS"/>
  <p:tag name="MH_TYPE" val="OTHERS"/>
  <p:tag name="ID" val="553516"/>
  <p:tag name="KSO_WM_TAG_VERSION" val="1.0"/>
  <p:tag name="KSO_WM_BEAUTIFY_FLAG" val="#wm#"/>
  <p:tag name="KSO_WM_UNIT_TYPE" val="i"/>
  <p:tag name="KSO_WM_UNIT_ID" val="custom215_10*i*36"/>
  <p:tag name="KSO_WM_TEMPLATE_CATEGORY" val="custom"/>
  <p:tag name="KSO_WM_TEMPLATE_INDEX" val="215"/>
  <p:tag name="KSO_WM_UNIT_INDEX" val="36"/>
</p:tagLst>
</file>

<file path=ppt/tags/tag77.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78.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215"/>
  <p:tag name="MH" val="20150925144728"/>
  <p:tag name="MH_LIBRARY" val="CONTENTS"/>
  <p:tag name="MH_TYPE" val="NUMBER"/>
  <p:tag name="ID" val="553516"/>
  <p:tag name="MH_ORDER" val="3"/>
  <p:tag name="KSO_WM_UNIT_TYPE" val="l_i"/>
  <p:tag name="KSO_WM_UNIT_INDEX" val="1_5"/>
  <p:tag name="KSO_WM_UNIT_ID" val="custom215_10*l_i*1_5"/>
  <p:tag name="KSO_WM_UNIT_CLEAR" val="1"/>
  <p:tag name="KSO_WM_UNIT_LAYERLEVEL" val="1_1"/>
  <p:tag name="KSO_WM_DIAGRAM_GROUP_CODE" val="l1-1"/>
</p:tagLst>
</file>

<file path=ppt/tags/tag8.xml><?xml version="1.0" encoding="utf-8"?>
<p:tagLst xmlns:p="http://schemas.openxmlformats.org/presentationml/2006/main">
  <p:tag name="KSO_WM_TEMPLATE_CATEGORY" val="diagram"/>
  <p:tag name="KSO_WM_TEMPLATE_INDEX" val="455"/>
  <p:tag name="KSO_WM_UNIT_TYPE" val="l_i"/>
  <p:tag name="KSO_WM_UNIT_INDEX" val="1_1"/>
  <p:tag name="KSO_WM_UNIT_ID" val="257*l_i*1_1"/>
  <p:tag name="KSO_WM_UNIT_CLEAR" val="1"/>
  <p:tag name="KSO_WM_UNIT_LAYERLEVEL" val="1_1"/>
  <p:tag name="KSO_WM_BEAUTIFY_FLAG" val="#wm#"/>
  <p:tag name="KSO_WM_TAG_VERSION" val="1.0"/>
  <p:tag name="KSO_WM_DIAGRAM_GROUP_CODE" val="l1-1"/>
</p:tagLst>
</file>

<file path=ppt/tags/tag80.xml><?xml version="1.0" encoding="utf-8"?>
<p:tagLst xmlns:p="http://schemas.openxmlformats.org/presentationml/2006/main">
  <p:tag name="KSO_WM_SLIDE_ID" val="150995201"/>
  <p:tag name="KSO_WM_SLIDE_INDEX" val="3"/>
  <p:tag name="KSO_WM_SLIDE_ITEM_CNT" val="3"/>
  <p:tag name="KSO_WM_SLIDE_LAYOUT" val="a_l"/>
  <p:tag name="KSO_WM_SLIDE_LAYOUT_CNT" val="1_1"/>
  <p:tag name="KSO_WM_SLIDE_TYPE" val="contents"/>
  <p:tag name="KSO_WM_BEAUTIFY_FLAG" val="#wm#"/>
  <p:tag name="KSO_WM_TEMPLATE_CATEGORY" val="diagram"/>
  <p:tag name="KSO_WM_TEMPLATE_INDEX" val="455"/>
  <p:tag name="KSO_WM_DIAGRAM_GROUP_CODE" val="l1-1"/>
  <p:tag name="KSO_WM_TAG_VERSION" val="1.0"/>
</p:tagLst>
</file>

<file path=ppt/tags/tag81.xml><?xml version="1.0" encoding="utf-8"?>
<p:tagLst xmlns:p="http://schemas.openxmlformats.org/presentationml/2006/main">
  <p:tag name="MH" val="20160326165452"/>
  <p:tag name="MH_LIBRARY" val="GRAPHIC"/>
  <p:tag name="MH_TYPE" val="Other"/>
  <p:tag name="MH_ORDER" val="1"/>
</p:tagLst>
</file>

<file path=ppt/tags/tag82.xml><?xml version="1.0" encoding="utf-8"?>
<p:tagLst xmlns:p="http://schemas.openxmlformats.org/presentationml/2006/main">
  <p:tag name="MH" val="20160326165452"/>
  <p:tag name="MH_LIBRARY" val="GRAPHIC"/>
  <p:tag name="MH_TYPE" val="Other"/>
  <p:tag name="MH_ORDER" val="2"/>
</p:tagLst>
</file>

<file path=ppt/tags/tag83.xml><?xml version="1.0" encoding="utf-8"?>
<p:tagLst xmlns:p="http://schemas.openxmlformats.org/presentationml/2006/main">
  <p:tag name="MH" val="20160326165452"/>
  <p:tag name="MH_LIBRARY" val="GRAPHIC"/>
  <p:tag name="MH_TYPE" val="Other"/>
  <p:tag name="MH_ORDER" val="3"/>
</p:tagLst>
</file>

<file path=ppt/tags/tag84.xml><?xml version="1.0" encoding="utf-8"?>
<p:tagLst xmlns:p="http://schemas.openxmlformats.org/presentationml/2006/main">
  <p:tag name="MH" val="20160326165452"/>
  <p:tag name="MH_LIBRARY" val="GRAPHIC"/>
  <p:tag name="MH_TYPE" val="Other"/>
  <p:tag name="MH_ORDER" val="4"/>
</p:tagLst>
</file>

<file path=ppt/tags/tag85.xml><?xml version="1.0" encoding="utf-8"?>
<p:tagLst xmlns:p="http://schemas.openxmlformats.org/presentationml/2006/main">
  <p:tag name="MH" val="20160326165452"/>
  <p:tag name="MH_LIBRARY" val="GRAPHIC"/>
  <p:tag name="MH_TYPE" val="Other"/>
  <p:tag name="MH_ORDER" val="5"/>
</p:tagLst>
</file>

<file path=ppt/tags/tag86.xml><?xml version="1.0" encoding="utf-8"?>
<p:tagLst xmlns:p="http://schemas.openxmlformats.org/presentationml/2006/main">
  <p:tag name="MH" val="20160326165452"/>
  <p:tag name="MH_LIBRARY" val="GRAPHIC"/>
  <p:tag name="MH_TYPE" val="Other"/>
  <p:tag name="MH_ORDER" val="6"/>
</p:tagLst>
</file>

<file path=ppt/tags/tag87.xml><?xml version="1.0" encoding="utf-8"?>
<p:tagLst xmlns:p="http://schemas.openxmlformats.org/presentationml/2006/main">
  <p:tag name="MH" val="20160326165452"/>
  <p:tag name="MH_LIBRARY" val="GRAPHIC"/>
  <p:tag name="MH_TYPE" val="Other"/>
  <p:tag name="MH_ORDER" val="7"/>
</p:tagLst>
</file>

<file path=ppt/tags/tag88.xml><?xml version="1.0" encoding="utf-8"?>
<p:tagLst xmlns:p="http://schemas.openxmlformats.org/presentationml/2006/main">
  <p:tag name="MH" val="20160326165452"/>
  <p:tag name="MH_LIBRARY" val="GRAPHIC"/>
  <p:tag name="MH_TYPE" val="SubTitle"/>
  <p:tag name="MH_ORDER" val="7"/>
</p:tagLst>
</file>

<file path=ppt/tags/tag89.xml><?xml version="1.0" encoding="utf-8"?>
<p:tagLst xmlns:p="http://schemas.openxmlformats.org/presentationml/2006/main">
  <p:tag name="MH" val="20160326165452"/>
  <p:tag name="MH_LIBRARY" val="GRAPHIC"/>
  <p:tag name="MH_TYPE" val="SubTitle"/>
  <p:tag name="MH_ORDER" val="6"/>
</p:tagLst>
</file>

<file path=ppt/tags/tag9.xml><?xml version="1.0" encoding="utf-8"?>
<p:tagLst xmlns:p="http://schemas.openxmlformats.org/presentationml/2006/main">
  <p:tag name="KSO_WM_TEMPLATE_CATEGORY" val="diagram"/>
  <p:tag name="KSO_WM_TEMPLATE_INDEX" val="455"/>
  <p:tag name="KSO_WM_UNIT_TYPE" val="l_h_a"/>
  <p:tag name="KSO_WM_UNIT_INDEX" val="1_1_1"/>
  <p:tag name="KSO_WM_UNIT_ID" val="257*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BEAUTIFY_FLAG" val="#wm#"/>
  <p:tag name="KSO_WM_TAG_VERSION" val="1.0"/>
  <p:tag name="KSO_WM_DIAGRAM_GROUP_CODE" val="l1-1"/>
</p:tagLst>
</file>

<file path=ppt/tags/tag90.xml><?xml version="1.0" encoding="utf-8"?>
<p:tagLst xmlns:p="http://schemas.openxmlformats.org/presentationml/2006/main">
  <p:tag name="MH" val="20160326165452"/>
  <p:tag name="MH_LIBRARY" val="GRAPHIC"/>
  <p:tag name="MH_TYPE" val="SubTitle"/>
  <p:tag name="MH_ORDER" val="5"/>
</p:tagLst>
</file>

<file path=ppt/tags/tag91.xml><?xml version="1.0" encoding="utf-8"?>
<p:tagLst xmlns:p="http://schemas.openxmlformats.org/presentationml/2006/main">
  <p:tag name="MH" val="20160326165452"/>
  <p:tag name="MH_LIBRARY" val="GRAPHIC"/>
  <p:tag name="MH_TYPE" val="SubTitle"/>
  <p:tag name="MH_ORDER" val="4"/>
</p:tagLst>
</file>

<file path=ppt/tags/tag92.xml><?xml version="1.0" encoding="utf-8"?>
<p:tagLst xmlns:p="http://schemas.openxmlformats.org/presentationml/2006/main">
  <p:tag name="MH" val="20160326165452"/>
  <p:tag name="MH_LIBRARY" val="GRAPHIC"/>
  <p:tag name="MH_TYPE" val="SubTitle"/>
  <p:tag name="MH_ORDER" val="3"/>
</p:tagLst>
</file>

<file path=ppt/tags/tag93.xml><?xml version="1.0" encoding="utf-8"?>
<p:tagLst xmlns:p="http://schemas.openxmlformats.org/presentationml/2006/main">
  <p:tag name="MH" val="20160326165452"/>
  <p:tag name="MH_LIBRARY" val="GRAPHIC"/>
  <p:tag name="MH_TYPE" val="SubTitle"/>
  <p:tag name="MH_ORDER" val="2"/>
</p:tagLst>
</file>

<file path=ppt/tags/tag94.xml><?xml version="1.0" encoding="utf-8"?>
<p:tagLst xmlns:p="http://schemas.openxmlformats.org/presentationml/2006/main">
  <p:tag name="MH" val="20160326165452"/>
  <p:tag name="MH_LIBRARY" val="GRAPHIC"/>
  <p:tag name="MH_TYPE" val="SubTitle"/>
  <p:tag name="MH_ORDER" val="1"/>
</p:tagLst>
</file>

<file path=ppt/tags/tag95.xml><?xml version="1.0" encoding="utf-8"?>
<p:tagLst xmlns:p="http://schemas.openxmlformats.org/presentationml/2006/main">
  <p:tag name="MH" val="20160326165452"/>
  <p:tag name="MH_LIBRARY" val="GRAPHIC"/>
  <p:tag name="MH_TYPE" val="Other"/>
  <p:tag name="MH_ORDER" val="7"/>
</p:tagLst>
</file>

<file path=ppt/tags/tag96.xml><?xml version="1.0" encoding="utf-8"?>
<p:tagLst xmlns:p="http://schemas.openxmlformats.org/presentationml/2006/main">
  <p:tag name="MH" val="20160326165452"/>
  <p:tag name="MH_LIBRARY" val="GRAPHIC"/>
  <p:tag name="MH_TYPE" val="SubTitle"/>
  <p:tag name="MH_ORDER" val="1"/>
</p:tagLst>
</file>

<file path=ppt/tags/tag97.xml><?xml version="1.0" encoding="utf-8"?>
<p:tagLst xmlns:p="http://schemas.openxmlformats.org/presentationml/2006/main">
  <p:tag name="MH" val="20160326174151"/>
  <p:tag name="MH_LIBRARY" val="GRAPHIC"/>
  <p:tag name="MH_ORDER" val="Oval 41"/>
</p:tagLst>
</file>

<file path=ppt/tags/tag98.xml><?xml version="1.0" encoding="utf-8"?>
<p:tagLst xmlns:p="http://schemas.openxmlformats.org/presentationml/2006/main">
  <p:tag name="MH" val="20160326174151"/>
  <p:tag name="MH_LIBRARY" val="GRAPHIC"/>
  <p:tag name="MH_ORDER" val="Oval 28"/>
</p:tagLst>
</file>

<file path=ppt/tags/tag99.xml><?xml version="1.0" encoding="utf-8"?>
<p:tagLst xmlns:p="http://schemas.openxmlformats.org/presentationml/2006/main">
  <p:tag name="MH" val="20160326174151"/>
  <p:tag name="MH_LIBRARY" val="GRAPHIC"/>
  <p:tag name="MH_ORDER" val="Oval 6"/>
</p:tagLst>
</file>

<file path=ppt/theme/theme1.xml><?xml version="1.0" encoding="utf-8"?>
<a:theme xmlns:a="http://schemas.openxmlformats.org/drawingml/2006/main" name="1_Office 主题">
  <a:themeElements>
    <a:clrScheme name="21515">
      <a:dk1>
        <a:srgbClr val="5F5F5F"/>
      </a:dk1>
      <a:lt1>
        <a:srgbClr val="FFFFFF"/>
      </a:lt1>
      <a:dk2>
        <a:srgbClr val="4D4D4D"/>
      </a:dk2>
      <a:lt2>
        <a:srgbClr val="FFFFFF"/>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7482</Words>
  <Application>WPS 演示</Application>
  <PresentationFormat>全屏显示(4:3)</PresentationFormat>
  <Paragraphs>714</Paragraphs>
  <Slides>40</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40</vt:i4>
      </vt:variant>
    </vt:vector>
  </HeadingPairs>
  <TitlesOfParts>
    <vt:vector size="63" baseType="lpstr">
      <vt:lpstr>Arial</vt:lpstr>
      <vt:lpstr>宋体</vt:lpstr>
      <vt:lpstr>Wingdings</vt:lpstr>
      <vt:lpstr>方正舒体</vt:lpstr>
      <vt:lpstr>微软雅黑</vt:lpstr>
      <vt:lpstr>Times New Roman</vt:lpstr>
      <vt:lpstr>Calibri</vt:lpstr>
      <vt:lpstr>Verdana</vt:lpstr>
      <vt:lpstr>微软雅黑</vt:lpstr>
      <vt:lpstr>Times New Roman</vt:lpstr>
      <vt:lpstr>仿宋_GB2312</vt:lpstr>
      <vt:lpstr>汉仪中圆简</vt:lpstr>
      <vt:lpstr>Calibri</vt:lpstr>
      <vt:lpstr>黑体</vt:lpstr>
      <vt:lpstr>Arial Unicode MS</vt:lpstr>
      <vt:lpstr>Lucida Sans Unicode</vt:lpstr>
      <vt:lpstr>华文细黑</vt:lpstr>
      <vt:lpstr>微软雅黑</vt:lpstr>
      <vt:lpstr>Broadway BT</vt:lpstr>
      <vt:lpstr>汉仪丫丫体简</vt:lpstr>
      <vt:lpstr>Stencil Std</vt:lpstr>
      <vt:lpstr>Courier New</vt:lpstr>
      <vt:lpstr>1_Office 主题</vt:lpstr>
      <vt:lpstr>智慧校园理念及建设方案</vt:lpstr>
      <vt:lpstr>PowerPoint 演示文稿</vt:lpstr>
      <vt:lpstr>PowerPoint 演示文稿</vt:lpstr>
      <vt:lpstr>智慧校园建设的机遇与挑战</vt:lpstr>
      <vt:lpstr>智慧校园建设的机遇与挑战</vt:lpstr>
      <vt:lpstr>智慧校园建设的机遇与挑战</vt:lpstr>
      <vt:lpstr>智慧校园建设的机遇与挑战</vt:lpstr>
      <vt:lpstr>智慧校园建设的政策支持</vt:lpstr>
      <vt:lpstr>智慧校园建设的需求</vt:lpstr>
      <vt:lpstr>智慧校园建设的需求</vt:lpstr>
      <vt:lpstr>智慧校园建设的内涵</vt:lpstr>
      <vt:lpstr>智慧校园建设的特征</vt:lpstr>
      <vt:lpstr>智慧校园建设的特征</vt:lpstr>
      <vt:lpstr>智慧校园建设的特征</vt:lpstr>
      <vt:lpstr>智慧校园建设的定位</vt:lpstr>
      <vt:lpstr>PowerPoint 演示文稿</vt:lpstr>
      <vt:lpstr>注重战略规划和顶层设计</vt:lpstr>
      <vt:lpstr>注重战略规划和顶层设计</vt:lpstr>
      <vt:lpstr>注重战略规划和顶层设计</vt:lpstr>
      <vt:lpstr>注重战略规划和顶层设计</vt:lpstr>
      <vt:lpstr>注重应用驱动和整体融合</vt:lpstr>
      <vt:lpstr>注重应用驱动和整体融合</vt:lpstr>
      <vt:lpstr>智慧校园建设策略</vt:lpstr>
      <vt:lpstr>智慧校园建设策略</vt:lpstr>
      <vt:lpstr>PowerPoint 演示文稿</vt:lpstr>
      <vt:lpstr>建设内容整体解决方案</vt:lpstr>
      <vt:lpstr>搭建基于云计算的基础平台</vt:lpstr>
      <vt:lpstr>搭建基于云计算的基础平台</vt:lpstr>
      <vt:lpstr>构建高效的校园管理体系-通信网络</vt:lpstr>
      <vt:lpstr>构建高效的校园管理体系-平安校园</vt:lpstr>
      <vt:lpstr>构建高效的校园管理体系-能源管理</vt:lpstr>
      <vt:lpstr>构建高效的校园管理体系-教务管理</vt:lpstr>
      <vt:lpstr>构建高效的校园管理体系-资产管理</vt:lpstr>
      <vt:lpstr>智能化的教学过程体系-智能教室</vt:lpstr>
      <vt:lpstr>智能化的教学过程体系-虚拟实验室</vt:lpstr>
      <vt:lpstr>智能化的教学过程体系-教学资源共享库</vt:lpstr>
      <vt:lpstr>幸福的校园生活过程体系-校园一卡通</vt:lpstr>
      <vt:lpstr>幸福的校园生活过程体系-掌上校园</vt:lpstr>
      <vt:lpstr>智慧校园建设内容总结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智慧校园建设方案</dc:title>
  <dc:creator>langoo</dc:creator>
  <cp:lastModifiedBy>Administrator</cp:lastModifiedBy>
  <cp:revision>87</cp:revision>
  <dcterms:created xsi:type="dcterms:W3CDTF">2015-05-05T08:02:00Z</dcterms:created>
  <dcterms:modified xsi:type="dcterms:W3CDTF">2017-09-12T11:51:43Z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